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307" r:id="rId33"/>
    <p:sldId id="306" r:id="rId34"/>
    <p:sldId id="285" r:id="rId35"/>
    <p:sldId id="286" r:id="rId36"/>
    <p:sldId id="287" r:id="rId37"/>
    <p:sldId id="288" r:id="rId38"/>
    <p:sldId id="289" r:id="rId39"/>
    <p:sldId id="308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x="9144000" cy="5148263"/>
  <p:notesSz cx="9144000" cy="5148263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A6D5AB-9D50-FF52-D78A-339369DC26AD}">
  <a:tblStyle styleId="{83A6D5AB-9D50-FF52-D78A-339369DC26AD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96CE6-325B-40CF-87C7-8E6BA722DE13}" type="doc">
      <dgm:prSet loTypeId="urn:microsoft.com/office/officeart/2008/layout/VerticalCurvedList" loCatId="list" qsTypeId="urn:microsoft.com/office/officeart/2005/8/quickstyle/simple1#3" qsCatId="simple" csTypeId="urn:microsoft.com/office/officeart/2005/8/colors/accent1_2" csCatId="accent1" phldr="1"/>
      <dgm:spPr bwMode="auto"/>
    </dgm:pt>
    <dgm:pt modelId="{5836E92E-6C2C-4ACE-9883-7CF8DD89B1CD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Нет оценочных прилагательных и наречий</a:t>
          </a:r>
          <a:endParaRPr/>
        </a:p>
      </dgm:t>
    </dgm:pt>
    <dgm:pt modelId="{430962D3-7051-4604-AECB-254C861A8D3F}" type="parTrans" cxnId="{75443FE1-2020-4ED0-9370-AB6B37D239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BAEA768-64A8-443E-BA62-C40BC3EB73D4}" type="sibTrans" cxnId="{75443FE1-2020-4ED0-9370-AB6B37D239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9982813-924D-407E-B664-8AAAB5EC1C8D}">
      <dgm:prSet phldrT="[Text]" custT="1"/>
      <dgm:spPr bwMode="auto"/>
      <dgm:t>
        <a:bodyPr/>
        <a:lstStyle/>
        <a:p>
          <a:pPr marL="108000" algn="l">
            <a:defRPr/>
          </a:pPr>
          <a:r>
            <a:rPr lang="ru-RU" sz="1800"/>
            <a:t>В формулировке нет предполагаемых причин</a:t>
          </a:r>
          <a:endParaRPr/>
        </a:p>
      </dgm:t>
    </dgm:pt>
    <dgm:pt modelId="{FFF7FBF9-AC2C-4B6B-8C6F-DE98BE2CF6FD}" type="parTrans" cxnId="{624B067D-EC2E-4803-A6AE-992FD5E3D6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ACD0C73-8B09-4692-A4E8-D34E40E7724C}" type="sibTrans" cxnId="{624B067D-EC2E-4803-A6AE-992FD5E3D6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DDB695B-B487-4C41-A3C8-98425B513428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В формулировке нет завуалированного решения</a:t>
          </a:r>
          <a:endParaRPr/>
        </a:p>
      </dgm:t>
    </dgm:pt>
    <dgm:pt modelId="{4A62A5C7-FA94-4AD7-8C5A-66316BA149E6}" type="parTrans" cxnId="{9646BAA4-3AD2-4F68-9292-A40B0ED316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0D4CE36-3020-4537-AA56-F3318BA0E603}" type="sibTrans" cxnId="{9646BAA4-3AD2-4F68-9292-A40B0ED316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5ECAB8C-D67B-46B9-B0F9-5466149CCACD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600"/>
            <a:t>Максимально понятна для всех участников рабочей группы</a:t>
          </a:r>
          <a:endParaRPr/>
        </a:p>
      </dgm:t>
    </dgm:pt>
    <dgm:pt modelId="{62741C4D-E1B4-4BD9-8C79-5EDF0AC0BD3C}" type="parTrans" cxnId="{6748E05D-AAA2-4A62-B06E-6B16F26A19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F9D2302-8462-4F9F-B898-C7E706FDAB46}" type="sibTrans" cxnId="{6748E05D-AAA2-4A62-B06E-6B16F26A19F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70F01AA-8DDD-4381-B28B-D03E9568344F}">
      <dgm:prSet phldrT="[Text]" custT="1"/>
      <dgm:spPr bwMode="auto"/>
      <dgm:t>
        <a:bodyPr/>
        <a:lstStyle/>
        <a:p>
          <a:pPr marL="108000" marR="0" lvl="0" indent="0" algn="l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/>
            <a:t>Находится в зоне вашей ответственности</a:t>
          </a:r>
          <a:endParaRPr/>
        </a:p>
      </dgm:t>
    </dgm:pt>
    <dgm:pt modelId="{5B213622-AD79-43C3-91B2-F4C3EBFD021E}" type="parTrans" cxnId="{01218504-7291-43EB-821C-3BA73E9CB4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43431D5-459D-4BA1-AAC3-73A3DC82F01F}" type="sibTrans" cxnId="{01218504-7291-43EB-821C-3BA73E9CB4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4F5D673-8533-45E6-8C9F-7D621875A9FC}">
      <dgm:prSet phldrT="[Text]" custT="1"/>
      <dgm:spPr bwMode="auto"/>
      <dgm:t>
        <a:bodyPr/>
        <a:lstStyle/>
        <a:p>
          <a:pPr marL="108000" algn="l">
            <a:defRPr/>
          </a:pPr>
          <a:r>
            <a:rPr lang="ru-RU" sz="1800"/>
            <a:t>Нет обвинения кого-либо</a:t>
          </a:r>
          <a:endParaRPr/>
        </a:p>
      </dgm:t>
    </dgm:pt>
    <dgm:pt modelId="{E486E045-F8E4-4960-A94A-BE69D6493BB6}" type="sibTrans" cxnId="{D37D0EF5-AEF4-4930-948E-16E7E25035E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C15E35A-DCA0-46A1-B83F-4AA3E42678A3}" type="parTrans" cxnId="{D37D0EF5-AEF4-4930-948E-16E7E25035E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4D426BF-C8B4-4BC0-909E-5AA0D5F93A42}" type="pres">
      <dgm:prSet presAssocID="{FDF96CE6-325B-40CF-87C7-8E6BA722DE13}" presName="Name0" presStyleCnt="0">
        <dgm:presLayoutVars>
          <dgm:chMax val="7"/>
          <dgm:chPref val="7"/>
          <dgm:dir/>
        </dgm:presLayoutVars>
      </dgm:prSet>
      <dgm:spPr bwMode="auto"/>
    </dgm:pt>
    <dgm:pt modelId="{1B7E1606-A02F-4907-A102-B9D06C476E4C}" type="pres">
      <dgm:prSet presAssocID="{FDF96CE6-325B-40CF-87C7-8E6BA722DE13}" presName="Name1" presStyleCnt="0"/>
      <dgm:spPr bwMode="auto"/>
    </dgm:pt>
    <dgm:pt modelId="{A2B491B6-52C5-45A6-827A-72A9015E72DE}" type="pres">
      <dgm:prSet presAssocID="{FDF96CE6-325B-40CF-87C7-8E6BA722DE13}" presName="cycle" presStyleCnt="0"/>
      <dgm:spPr bwMode="auto"/>
    </dgm:pt>
    <dgm:pt modelId="{122BAC08-46FA-40E3-AFB1-EC0F5D41B0D0}" type="pres">
      <dgm:prSet presAssocID="{FDF96CE6-325B-40CF-87C7-8E6BA722DE13}" presName="srcNode" presStyleLbl="node1" presStyleIdx="0" presStyleCnt="6"/>
      <dgm:spPr bwMode="auto"/>
    </dgm:pt>
    <dgm:pt modelId="{AA676DB6-FA6F-4AB7-8E25-5F7D3FF35542}" type="pres">
      <dgm:prSet presAssocID="{FDF96CE6-325B-40CF-87C7-8E6BA722DE13}" presName="conn" presStyleLbl="parChTrans1D2" presStyleIdx="0" presStyleCnt="1"/>
      <dgm:spPr bwMode="auto"/>
    </dgm:pt>
    <dgm:pt modelId="{F091FE71-1DE6-4710-899B-9E4645D3267B}" type="pres">
      <dgm:prSet presAssocID="{FDF96CE6-325B-40CF-87C7-8E6BA722DE13}" presName="extraNode" presStyleLbl="node1" presStyleIdx="0" presStyleCnt="6"/>
      <dgm:spPr bwMode="auto"/>
    </dgm:pt>
    <dgm:pt modelId="{55F0C114-ED1B-44D4-A2A8-9D4892B203DB}" type="pres">
      <dgm:prSet presAssocID="{FDF96CE6-325B-40CF-87C7-8E6BA722DE13}" presName="dstNode" presStyleLbl="node1" presStyleIdx="0" presStyleCnt="6"/>
      <dgm:spPr bwMode="auto"/>
    </dgm:pt>
    <dgm:pt modelId="{7C96C775-34C4-4A8F-87B4-30C7E25AC279}" type="pres">
      <dgm:prSet presAssocID="{B5ECAB8C-D67B-46B9-B0F9-5466149CCACD}" presName="text_1" presStyleLbl="node1" presStyleIdx="0" presStyleCnt="6">
        <dgm:presLayoutVars>
          <dgm:bulletEnabled val="1"/>
        </dgm:presLayoutVars>
      </dgm:prSet>
      <dgm:spPr bwMode="auto"/>
    </dgm:pt>
    <dgm:pt modelId="{1F192B8C-96D4-40AF-BE85-F2B02CA069DC}" type="pres">
      <dgm:prSet presAssocID="{B5ECAB8C-D67B-46B9-B0F9-5466149CCACD}" presName="accent_1" presStyleCnt="0"/>
      <dgm:spPr bwMode="auto"/>
    </dgm:pt>
    <dgm:pt modelId="{99AAE88F-71A5-4732-9999-812E369C79DC}" type="pres">
      <dgm:prSet presAssocID="{B5ECAB8C-D67B-46B9-B0F9-5466149CCACD}" presName="accentRepeatNode" presStyleLbl="solidFgAcc1" presStyleIdx="0" presStyleCnt="6"/>
      <dgm:spPr bwMode="auto"/>
    </dgm:pt>
    <dgm:pt modelId="{72F01C17-9CF5-4143-A603-76E2573F7004}" type="pres">
      <dgm:prSet presAssocID="{5836E92E-6C2C-4ACE-9883-7CF8DD89B1CD}" presName="text_2" presStyleLbl="node1" presStyleIdx="1" presStyleCnt="6">
        <dgm:presLayoutVars>
          <dgm:bulletEnabled val="1"/>
        </dgm:presLayoutVars>
      </dgm:prSet>
      <dgm:spPr bwMode="auto"/>
    </dgm:pt>
    <dgm:pt modelId="{4A7CCBA9-CE50-460E-813A-59815771B260}" type="pres">
      <dgm:prSet presAssocID="{5836E92E-6C2C-4ACE-9883-7CF8DD89B1CD}" presName="accent_2" presStyleCnt="0"/>
      <dgm:spPr bwMode="auto"/>
    </dgm:pt>
    <dgm:pt modelId="{BAFE8937-89B4-45C5-AEEA-BB22FD0211AB}" type="pres">
      <dgm:prSet presAssocID="{5836E92E-6C2C-4ACE-9883-7CF8DD89B1CD}" presName="accentRepeatNode" presStyleLbl="solidFgAcc1" presStyleIdx="1" presStyleCnt="6"/>
      <dgm:spPr bwMode="auto"/>
    </dgm:pt>
    <dgm:pt modelId="{870F24CE-8D02-4D4C-B843-E824321803BF}" type="pres">
      <dgm:prSet presAssocID="{070F01AA-8DDD-4381-B28B-D03E9568344F}" presName="text_3" presStyleLbl="node1" presStyleIdx="2" presStyleCnt="6">
        <dgm:presLayoutVars>
          <dgm:bulletEnabled val="1"/>
        </dgm:presLayoutVars>
      </dgm:prSet>
      <dgm:spPr bwMode="auto"/>
    </dgm:pt>
    <dgm:pt modelId="{D1FD4045-B1B4-4D8D-A5B0-5A73791AB71B}" type="pres">
      <dgm:prSet presAssocID="{070F01AA-8DDD-4381-B28B-D03E9568344F}" presName="accent_3" presStyleCnt="0"/>
      <dgm:spPr bwMode="auto"/>
    </dgm:pt>
    <dgm:pt modelId="{5BF3C54A-905C-471D-A2D3-62B61207FE4D}" type="pres">
      <dgm:prSet presAssocID="{070F01AA-8DDD-4381-B28B-D03E9568344F}" presName="accentRepeatNode" presStyleLbl="solidFgAcc1" presStyleIdx="2" presStyleCnt="6"/>
      <dgm:spPr bwMode="auto"/>
    </dgm:pt>
    <dgm:pt modelId="{E6FA8F24-76D2-4B7E-8C67-D60BB50F2AD8}" type="pres">
      <dgm:prSet presAssocID="{29982813-924D-407E-B664-8AAAB5EC1C8D}" presName="text_4" presStyleLbl="node1" presStyleIdx="3" presStyleCnt="6">
        <dgm:presLayoutVars>
          <dgm:bulletEnabled val="1"/>
        </dgm:presLayoutVars>
      </dgm:prSet>
      <dgm:spPr bwMode="auto"/>
    </dgm:pt>
    <dgm:pt modelId="{A65CF638-5805-426F-A9F6-CDAEE38A6836}" type="pres">
      <dgm:prSet presAssocID="{29982813-924D-407E-B664-8AAAB5EC1C8D}" presName="accent_4" presStyleCnt="0"/>
      <dgm:spPr bwMode="auto"/>
    </dgm:pt>
    <dgm:pt modelId="{031D5FE8-6164-49C4-86FF-07135AA71F35}" type="pres">
      <dgm:prSet presAssocID="{29982813-924D-407E-B664-8AAAB5EC1C8D}" presName="accentRepeatNode" presStyleLbl="solidFgAcc1" presStyleIdx="3" presStyleCnt="6"/>
      <dgm:spPr bwMode="auto"/>
    </dgm:pt>
    <dgm:pt modelId="{A0708A30-E794-4EBD-BC1D-992F9C5D4AD5}" type="pres">
      <dgm:prSet presAssocID="{D4F5D673-8533-45E6-8C9F-7D621875A9FC}" presName="text_5" presStyleLbl="node1" presStyleIdx="4" presStyleCnt="6">
        <dgm:presLayoutVars>
          <dgm:bulletEnabled val="1"/>
        </dgm:presLayoutVars>
      </dgm:prSet>
      <dgm:spPr bwMode="auto"/>
    </dgm:pt>
    <dgm:pt modelId="{D3EA0044-9620-41D1-BFCB-4493F849E89A}" type="pres">
      <dgm:prSet presAssocID="{D4F5D673-8533-45E6-8C9F-7D621875A9FC}" presName="accent_5" presStyleCnt="0"/>
      <dgm:spPr bwMode="auto"/>
    </dgm:pt>
    <dgm:pt modelId="{77663F3B-6230-49FF-B3F3-74099450461D}" type="pres">
      <dgm:prSet presAssocID="{D4F5D673-8533-45E6-8C9F-7D621875A9FC}" presName="accentRepeatNode" presStyleLbl="solidFgAcc1" presStyleIdx="4" presStyleCnt="6"/>
      <dgm:spPr bwMode="auto"/>
    </dgm:pt>
    <dgm:pt modelId="{809616C0-84CB-468E-AD90-47563C66525B}" type="pres">
      <dgm:prSet presAssocID="{8DDB695B-B487-4C41-A3C8-98425B513428}" presName="text_6" presStyleLbl="node1" presStyleIdx="5" presStyleCnt="6">
        <dgm:presLayoutVars>
          <dgm:bulletEnabled val="1"/>
        </dgm:presLayoutVars>
      </dgm:prSet>
      <dgm:spPr bwMode="auto"/>
    </dgm:pt>
    <dgm:pt modelId="{1D51BC82-3A9C-456A-85D8-1C6E5FEC7498}" type="pres">
      <dgm:prSet presAssocID="{8DDB695B-B487-4C41-A3C8-98425B513428}" presName="accent_6" presStyleCnt="0"/>
      <dgm:spPr bwMode="auto"/>
    </dgm:pt>
    <dgm:pt modelId="{7F3A2D85-C3DF-4419-A611-9E79D00C83DB}" type="pres">
      <dgm:prSet presAssocID="{8DDB695B-B487-4C41-A3C8-98425B513428}" presName="accentRepeatNode" presStyleLbl="solidFgAcc1" presStyleIdx="5" presStyleCnt="6"/>
      <dgm:spPr bwMode="auto"/>
    </dgm:pt>
  </dgm:ptLst>
  <dgm:cxnLst>
    <dgm:cxn modelId="{01218504-7291-43EB-821C-3BA73E9CB48C}" srcId="{FDF96CE6-325B-40CF-87C7-8E6BA722DE13}" destId="{070F01AA-8DDD-4381-B28B-D03E9568344F}" srcOrd="2" destOrd="0" parTransId="{5B213622-AD79-43C3-91B2-F4C3EBFD021E}" sibTransId="{B43431D5-459D-4BA1-AAC3-73A3DC82F01F}"/>
    <dgm:cxn modelId="{F9A10E1C-A75F-48C2-BBBF-A63847CE70B9}" type="presOf" srcId="{B5ECAB8C-D67B-46B9-B0F9-5466149CCACD}" destId="{7C96C775-34C4-4A8F-87B4-30C7E25AC279}" srcOrd="0" destOrd="0" presId="urn:microsoft.com/office/officeart/2008/layout/VerticalCurvedList"/>
    <dgm:cxn modelId="{9D103720-2F39-4EE5-A980-4E4FCAB14C7B}" type="presOf" srcId="{FDF96CE6-325B-40CF-87C7-8E6BA722DE13}" destId="{E4D426BF-C8B4-4BC0-909E-5AA0D5F93A42}" srcOrd="0" destOrd="0" presId="urn:microsoft.com/office/officeart/2008/layout/VerticalCurvedList"/>
    <dgm:cxn modelId="{72AB4A5D-C103-4979-ABC8-EDCBEC4941D7}" type="presOf" srcId="{070F01AA-8DDD-4381-B28B-D03E9568344F}" destId="{870F24CE-8D02-4D4C-B843-E824321803BF}" srcOrd="0" destOrd="0" presId="urn:microsoft.com/office/officeart/2008/layout/VerticalCurvedList"/>
    <dgm:cxn modelId="{6748E05D-AAA2-4A62-B06E-6B16F26A19FC}" srcId="{FDF96CE6-325B-40CF-87C7-8E6BA722DE13}" destId="{B5ECAB8C-D67B-46B9-B0F9-5466149CCACD}" srcOrd="0" destOrd="0" parTransId="{62741C4D-E1B4-4BD9-8C79-5EDF0AC0BD3C}" sibTransId="{2F9D2302-8462-4F9F-B898-C7E706FDAB46}"/>
    <dgm:cxn modelId="{1828C657-7936-4E19-98AD-2D9DE04CEA8C}" type="presOf" srcId="{2F9D2302-8462-4F9F-B898-C7E706FDAB46}" destId="{AA676DB6-FA6F-4AB7-8E25-5F7D3FF35542}" srcOrd="0" destOrd="0" presId="urn:microsoft.com/office/officeart/2008/layout/VerticalCurvedList"/>
    <dgm:cxn modelId="{624B067D-EC2E-4803-A6AE-992FD5E3D6F8}" srcId="{FDF96CE6-325B-40CF-87C7-8E6BA722DE13}" destId="{29982813-924D-407E-B664-8AAAB5EC1C8D}" srcOrd="3" destOrd="0" parTransId="{FFF7FBF9-AC2C-4B6B-8C6F-DE98BE2CF6FD}" sibTransId="{3ACD0C73-8B09-4692-A4E8-D34E40E7724C}"/>
    <dgm:cxn modelId="{5019C586-22F1-475E-8281-595BDD43D193}" type="presOf" srcId="{29982813-924D-407E-B664-8AAAB5EC1C8D}" destId="{E6FA8F24-76D2-4B7E-8C67-D60BB50F2AD8}" srcOrd="0" destOrd="0" presId="urn:microsoft.com/office/officeart/2008/layout/VerticalCurvedList"/>
    <dgm:cxn modelId="{9646BAA4-3AD2-4F68-9292-A40B0ED316D3}" srcId="{FDF96CE6-325B-40CF-87C7-8E6BA722DE13}" destId="{8DDB695B-B487-4C41-A3C8-98425B513428}" srcOrd="5" destOrd="0" parTransId="{4A62A5C7-FA94-4AD7-8C5A-66316BA149E6}" sibTransId="{10D4CE36-3020-4537-AA56-F3318BA0E603}"/>
    <dgm:cxn modelId="{348048B5-3169-4C0D-8D5B-CB7A97BAF80F}" type="presOf" srcId="{5836E92E-6C2C-4ACE-9883-7CF8DD89B1CD}" destId="{72F01C17-9CF5-4143-A603-76E2573F7004}" srcOrd="0" destOrd="0" presId="urn:microsoft.com/office/officeart/2008/layout/VerticalCurvedList"/>
    <dgm:cxn modelId="{1EBC1EDC-B3C8-4928-A27D-5599106E97CA}" type="presOf" srcId="{8DDB695B-B487-4C41-A3C8-98425B513428}" destId="{809616C0-84CB-468E-AD90-47563C66525B}" srcOrd="0" destOrd="0" presId="urn:microsoft.com/office/officeart/2008/layout/VerticalCurvedList"/>
    <dgm:cxn modelId="{3842CBDE-F921-4629-A389-F205EBEB9973}" type="presOf" srcId="{D4F5D673-8533-45E6-8C9F-7D621875A9FC}" destId="{A0708A30-E794-4EBD-BC1D-992F9C5D4AD5}" srcOrd="0" destOrd="0" presId="urn:microsoft.com/office/officeart/2008/layout/VerticalCurvedList"/>
    <dgm:cxn modelId="{75443FE1-2020-4ED0-9370-AB6B37D239F8}" srcId="{FDF96CE6-325B-40CF-87C7-8E6BA722DE13}" destId="{5836E92E-6C2C-4ACE-9883-7CF8DD89B1CD}" srcOrd="1" destOrd="0" parTransId="{430962D3-7051-4604-AECB-254C861A8D3F}" sibTransId="{FBAEA768-64A8-443E-BA62-C40BC3EB73D4}"/>
    <dgm:cxn modelId="{D37D0EF5-AEF4-4930-948E-16E7E25035E2}" srcId="{FDF96CE6-325B-40CF-87C7-8E6BA722DE13}" destId="{D4F5D673-8533-45E6-8C9F-7D621875A9FC}" srcOrd="4" destOrd="0" parTransId="{AC15E35A-DCA0-46A1-B83F-4AA3E42678A3}" sibTransId="{E486E045-F8E4-4960-A94A-BE69D6493BB6}"/>
    <dgm:cxn modelId="{A263E88F-98B1-4069-B055-EA7934D39625}" type="presParOf" srcId="{E4D426BF-C8B4-4BC0-909E-5AA0D5F93A42}" destId="{1B7E1606-A02F-4907-A102-B9D06C476E4C}" srcOrd="0" destOrd="0" presId="urn:microsoft.com/office/officeart/2008/layout/VerticalCurvedList"/>
    <dgm:cxn modelId="{4A7F3D3B-ACCD-4D62-A738-E0A7209092EF}" type="presParOf" srcId="{1B7E1606-A02F-4907-A102-B9D06C476E4C}" destId="{A2B491B6-52C5-45A6-827A-72A9015E72DE}" srcOrd="0" destOrd="0" presId="urn:microsoft.com/office/officeart/2008/layout/VerticalCurvedList"/>
    <dgm:cxn modelId="{48708068-E510-4B3E-86E0-91C790BC526A}" type="presParOf" srcId="{A2B491B6-52C5-45A6-827A-72A9015E72DE}" destId="{122BAC08-46FA-40E3-AFB1-EC0F5D41B0D0}" srcOrd="0" destOrd="0" presId="urn:microsoft.com/office/officeart/2008/layout/VerticalCurvedList"/>
    <dgm:cxn modelId="{4A086104-EEA7-4A70-A34C-9AA9CF901917}" type="presParOf" srcId="{A2B491B6-52C5-45A6-827A-72A9015E72DE}" destId="{AA676DB6-FA6F-4AB7-8E25-5F7D3FF35542}" srcOrd="1" destOrd="0" presId="urn:microsoft.com/office/officeart/2008/layout/VerticalCurvedList"/>
    <dgm:cxn modelId="{23192E72-5848-4519-869E-CF6271A90E1C}" type="presParOf" srcId="{A2B491B6-52C5-45A6-827A-72A9015E72DE}" destId="{F091FE71-1DE6-4710-899B-9E4645D3267B}" srcOrd="2" destOrd="0" presId="urn:microsoft.com/office/officeart/2008/layout/VerticalCurvedList"/>
    <dgm:cxn modelId="{D1B712FA-72EF-4BBD-BCEB-1BCF9F2190F8}" type="presParOf" srcId="{A2B491B6-52C5-45A6-827A-72A9015E72DE}" destId="{55F0C114-ED1B-44D4-A2A8-9D4892B203DB}" srcOrd="3" destOrd="0" presId="urn:microsoft.com/office/officeart/2008/layout/VerticalCurvedList"/>
    <dgm:cxn modelId="{6CCEB0B7-B74E-4B4E-8D9D-5A568A37ECE4}" type="presParOf" srcId="{1B7E1606-A02F-4907-A102-B9D06C476E4C}" destId="{7C96C775-34C4-4A8F-87B4-30C7E25AC279}" srcOrd="1" destOrd="0" presId="urn:microsoft.com/office/officeart/2008/layout/VerticalCurvedList"/>
    <dgm:cxn modelId="{2B904CF3-A592-4F1B-892C-83A37BFF5F76}" type="presParOf" srcId="{1B7E1606-A02F-4907-A102-B9D06C476E4C}" destId="{1F192B8C-96D4-40AF-BE85-F2B02CA069DC}" srcOrd="2" destOrd="0" presId="urn:microsoft.com/office/officeart/2008/layout/VerticalCurvedList"/>
    <dgm:cxn modelId="{984EDCCE-9B3E-462A-AF50-7F0AD223989E}" type="presParOf" srcId="{1F192B8C-96D4-40AF-BE85-F2B02CA069DC}" destId="{99AAE88F-71A5-4732-9999-812E369C79DC}" srcOrd="0" destOrd="0" presId="urn:microsoft.com/office/officeart/2008/layout/VerticalCurvedList"/>
    <dgm:cxn modelId="{97CAA45F-9F3E-4BFA-BD2D-26FE5FBBE4C5}" type="presParOf" srcId="{1B7E1606-A02F-4907-A102-B9D06C476E4C}" destId="{72F01C17-9CF5-4143-A603-76E2573F7004}" srcOrd="3" destOrd="0" presId="urn:microsoft.com/office/officeart/2008/layout/VerticalCurvedList"/>
    <dgm:cxn modelId="{77EE7386-7213-4A9E-ACE9-32B915D2270E}" type="presParOf" srcId="{1B7E1606-A02F-4907-A102-B9D06C476E4C}" destId="{4A7CCBA9-CE50-460E-813A-59815771B260}" srcOrd="4" destOrd="0" presId="urn:microsoft.com/office/officeart/2008/layout/VerticalCurvedList"/>
    <dgm:cxn modelId="{F3EC3D54-E67F-427F-9A41-29F6A36D6A32}" type="presParOf" srcId="{4A7CCBA9-CE50-460E-813A-59815771B260}" destId="{BAFE8937-89B4-45C5-AEEA-BB22FD0211AB}" srcOrd="0" destOrd="0" presId="urn:microsoft.com/office/officeart/2008/layout/VerticalCurvedList"/>
    <dgm:cxn modelId="{D4AAB67B-AFFE-4B5F-B3B8-B8C9ECD98129}" type="presParOf" srcId="{1B7E1606-A02F-4907-A102-B9D06C476E4C}" destId="{870F24CE-8D02-4D4C-B843-E824321803BF}" srcOrd="5" destOrd="0" presId="urn:microsoft.com/office/officeart/2008/layout/VerticalCurvedList"/>
    <dgm:cxn modelId="{A0D9863F-91A3-4063-804E-D2ACA5348A7B}" type="presParOf" srcId="{1B7E1606-A02F-4907-A102-B9D06C476E4C}" destId="{D1FD4045-B1B4-4D8D-A5B0-5A73791AB71B}" srcOrd="6" destOrd="0" presId="urn:microsoft.com/office/officeart/2008/layout/VerticalCurvedList"/>
    <dgm:cxn modelId="{6043BC17-5DDD-4315-810B-9CE428375A06}" type="presParOf" srcId="{D1FD4045-B1B4-4D8D-A5B0-5A73791AB71B}" destId="{5BF3C54A-905C-471D-A2D3-62B61207FE4D}" srcOrd="0" destOrd="0" presId="urn:microsoft.com/office/officeart/2008/layout/VerticalCurvedList"/>
    <dgm:cxn modelId="{007DD1A3-7591-4980-9168-E88949D5E15A}" type="presParOf" srcId="{1B7E1606-A02F-4907-A102-B9D06C476E4C}" destId="{E6FA8F24-76D2-4B7E-8C67-D60BB50F2AD8}" srcOrd="7" destOrd="0" presId="urn:microsoft.com/office/officeart/2008/layout/VerticalCurvedList"/>
    <dgm:cxn modelId="{CF791EE4-8E0D-487F-9109-ABEF68A80903}" type="presParOf" srcId="{1B7E1606-A02F-4907-A102-B9D06C476E4C}" destId="{A65CF638-5805-426F-A9F6-CDAEE38A6836}" srcOrd="8" destOrd="0" presId="urn:microsoft.com/office/officeart/2008/layout/VerticalCurvedList"/>
    <dgm:cxn modelId="{AFC7493A-393D-4479-83A8-1679DDDE1708}" type="presParOf" srcId="{A65CF638-5805-426F-A9F6-CDAEE38A6836}" destId="{031D5FE8-6164-49C4-86FF-07135AA71F35}" srcOrd="0" destOrd="0" presId="urn:microsoft.com/office/officeart/2008/layout/VerticalCurvedList"/>
    <dgm:cxn modelId="{305F6968-CA62-47A9-A4FE-F5E888EC1BD8}" type="presParOf" srcId="{1B7E1606-A02F-4907-A102-B9D06C476E4C}" destId="{A0708A30-E794-4EBD-BC1D-992F9C5D4AD5}" srcOrd="9" destOrd="0" presId="urn:microsoft.com/office/officeart/2008/layout/VerticalCurvedList"/>
    <dgm:cxn modelId="{1196DAFD-9B3A-4C93-A5B2-8E779AD4A004}" type="presParOf" srcId="{1B7E1606-A02F-4907-A102-B9D06C476E4C}" destId="{D3EA0044-9620-41D1-BFCB-4493F849E89A}" srcOrd="10" destOrd="0" presId="urn:microsoft.com/office/officeart/2008/layout/VerticalCurvedList"/>
    <dgm:cxn modelId="{D1F2A7B1-97FE-4962-A607-7EB8E82BF4A8}" type="presParOf" srcId="{D3EA0044-9620-41D1-BFCB-4493F849E89A}" destId="{77663F3B-6230-49FF-B3F3-74099450461D}" srcOrd="0" destOrd="0" presId="urn:microsoft.com/office/officeart/2008/layout/VerticalCurvedList"/>
    <dgm:cxn modelId="{3A0325A6-3AC4-467B-83D0-57D21594CF31}" type="presParOf" srcId="{1B7E1606-A02F-4907-A102-B9D06C476E4C}" destId="{809616C0-84CB-468E-AD90-47563C66525B}" srcOrd="11" destOrd="0" presId="urn:microsoft.com/office/officeart/2008/layout/VerticalCurvedList"/>
    <dgm:cxn modelId="{97EEF208-E8A0-4C82-A7F0-70EB18423704}" type="presParOf" srcId="{1B7E1606-A02F-4907-A102-B9D06C476E4C}" destId="{1D51BC82-3A9C-456A-85D8-1C6E5FEC7498}" srcOrd="12" destOrd="0" presId="urn:microsoft.com/office/officeart/2008/layout/VerticalCurvedList"/>
    <dgm:cxn modelId="{BE8A23E5-0DE8-454B-BEFF-598D7417717C}" type="presParOf" srcId="{1D51BC82-3A9C-456A-85D8-1C6E5FEC7498}" destId="{7F3A2D85-C3DF-4419-A611-9E79D00C83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676DB6-FA6F-4AB7-8E25-5F7D3FF35542}">
      <dsp:nvSpPr>
        <dsp:cNvPr id="0" name=""/>
        <dsp:cNvSpPr/>
      </dsp:nvSpPr>
      <dsp:spPr bwMode="auto">
        <a:xfrm>
          <a:off x="-4095935" y="-628638"/>
          <a:ext cx="4880753" cy="4880753"/>
        </a:xfrm>
        <a:prstGeom prst="blockArc">
          <a:avLst>
            <a:gd name="adj1" fmla="val 18900000"/>
            <a:gd name="adj2" fmla="val 2700000"/>
            <a:gd name="adj3" fmla="val 44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7C96C775-34C4-4A8F-87B4-30C7E25AC279}">
      <dsp:nvSpPr>
        <dsp:cNvPr id="0" name=""/>
        <dsp:cNvSpPr/>
      </dsp:nvSpPr>
      <dsp:spPr bwMode="auto">
        <a:xfrm>
          <a:off x="293464" y="190812"/>
          <a:ext cx="6016003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0640" rIns="40640" bIns="4064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600" kern="1200"/>
            <a:t>Максимально понятна для всех участников рабочей группы</a:t>
          </a:r>
          <a:endParaRPr kern="1200"/>
        </a:p>
      </dsp:txBody>
      <dsp:txXfrm>
        <a:off x="293464" y="190812"/>
        <a:ext cx="6016003" cy="381479"/>
      </dsp:txXfrm>
    </dsp:sp>
    <dsp:sp modelId="{99AAE88F-71A5-4732-9999-812E369C79DC}">
      <dsp:nvSpPr>
        <dsp:cNvPr id="0" name=""/>
        <dsp:cNvSpPr/>
      </dsp:nvSpPr>
      <dsp:spPr bwMode="auto">
        <a:xfrm>
          <a:off x="55040" y="143127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2F01C17-9CF5-4143-A603-76E2573F7004}">
      <dsp:nvSpPr>
        <dsp:cNvPr id="0" name=""/>
        <dsp:cNvSpPr/>
      </dsp:nvSpPr>
      <dsp:spPr bwMode="auto">
        <a:xfrm>
          <a:off x="607258" y="762959"/>
          <a:ext cx="570221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 kern="1200"/>
            <a:t>Нет оценочных прилагательных и наречий</a:t>
          </a:r>
          <a:endParaRPr kern="1200"/>
        </a:p>
      </dsp:txBody>
      <dsp:txXfrm>
        <a:off x="607258" y="762959"/>
        <a:ext cx="5702210" cy="381479"/>
      </dsp:txXfrm>
    </dsp:sp>
    <dsp:sp modelId="{BAFE8937-89B4-45C5-AEEA-BB22FD0211AB}">
      <dsp:nvSpPr>
        <dsp:cNvPr id="0" name=""/>
        <dsp:cNvSpPr/>
      </dsp:nvSpPr>
      <dsp:spPr bwMode="auto">
        <a:xfrm>
          <a:off x="368833" y="715274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70F24CE-8D02-4D4C-B843-E824321803BF}">
      <dsp:nvSpPr>
        <dsp:cNvPr id="0" name=""/>
        <dsp:cNvSpPr/>
      </dsp:nvSpPr>
      <dsp:spPr bwMode="auto">
        <a:xfrm>
          <a:off x="750747" y="1335106"/>
          <a:ext cx="555872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 kern="1200"/>
            <a:t>Находится в зоне вашей ответственности</a:t>
          </a:r>
          <a:endParaRPr kern="1200"/>
        </a:p>
      </dsp:txBody>
      <dsp:txXfrm>
        <a:off x="750747" y="1335106"/>
        <a:ext cx="5558720" cy="381479"/>
      </dsp:txXfrm>
    </dsp:sp>
    <dsp:sp modelId="{5BF3C54A-905C-471D-A2D3-62B61207FE4D}">
      <dsp:nvSpPr>
        <dsp:cNvPr id="0" name=""/>
        <dsp:cNvSpPr/>
      </dsp:nvSpPr>
      <dsp:spPr bwMode="auto">
        <a:xfrm>
          <a:off x="512322" y="1287421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6FA8F24-76D2-4B7E-8C67-D60BB50F2AD8}">
      <dsp:nvSpPr>
        <dsp:cNvPr id="0" name=""/>
        <dsp:cNvSpPr/>
      </dsp:nvSpPr>
      <dsp:spPr bwMode="auto">
        <a:xfrm>
          <a:off x="750747" y="1906891"/>
          <a:ext cx="555872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1800" kern="1200"/>
            <a:t>В формулировке нет предполагаемых причин</a:t>
          </a:r>
          <a:endParaRPr kern="1200"/>
        </a:p>
      </dsp:txBody>
      <dsp:txXfrm>
        <a:off x="750747" y="1906891"/>
        <a:ext cx="5558720" cy="381479"/>
      </dsp:txXfrm>
    </dsp:sp>
    <dsp:sp modelId="{031D5FE8-6164-49C4-86FF-07135AA71F35}">
      <dsp:nvSpPr>
        <dsp:cNvPr id="0" name=""/>
        <dsp:cNvSpPr/>
      </dsp:nvSpPr>
      <dsp:spPr bwMode="auto">
        <a:xfrm>
          <a:off x="512322" y="1859206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0708A30-E794-4EBD-BC1D-992F9C5D4AD5}">
      <dsp:nvSpPr>
        <dsp:cNvPr id="0" name=""/>
        <dsp:cNvSpPr/>
      </dsp:nvSpPr>
      <dsp:spPr bwMode="auto">
        <a:xfrm>
          <a:off x="607258" y="2479038"/>
          <a:ext cx="5702210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ru-RU" sz="1800" kern="1200"/>
            <a:t>Нет обвинения кого-либо</a:t>
          </a:r>
          <a:endParaRPr kern="1200"/>
        </a:p>
      </dsp:txBody>
      <dsp:txXfrm>
        <a:off x="607258" y="2479038"/>
        <a:ext cx="5702210" cy="381479"/>
      </dsp:txXfrm>
    </dsp:sp>
    <dsp:sp modelId="{77663F3B-6230-49FF-B3F3-74099450461D}">
      <dsp:nvSpPr>
        <dsp:cNvPr id="0" name=""/>
        <dsp:cNvSpPr/>
      </dsp:nvSpPr>
      <dsp:spPr bwMode="auto">
        <a:xfrm>
          <a:off x="368833" y="2431353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809616C0-84CB-468E-AD90-47563C66525B}">
      <dsp:nvSpPr>
        <dsp:cNvPr id="0" name=""/>
        <dsp:cNvSpPr/>
      </dsp:nvSpPr>
      <dsp:spPr bwMode="auto">
        <a:xfrm>
          <a:off x="293464" y="3051185"/>
          <a:ext cx="6016003" cy="381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02799" tIns="45720" rIns="45720" bIns="45720" numCol="1" spcCol="1270" anchor="ctr" anchorCtr="0">
          <a:noAutofit/>
        </a:bodyPr>
        <a:lstStyle/>
        <a:p>
          <a:pPr marL="108000" marR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ru-RU" sz="1800" kern="1200"/>
            <a:t>В формулировке нет завуалированного решения</a:t>
          </a:r>
          <a:endParaRPr kern="1200"/>
        </a:p>
      </dsp:txBody>
      <dsp:txXfrm>
        <a:off x="293464" y="3051185"/>
        <a:ext cx="6016003" cy="381479"/>
      </dsp:txXfrm>
    </dsp:sp>
    <dsp:sp modelId="{7F3A2D85-C3DF-4419-A611-9E79D00C83DB}">
      <dsp:nvSpPr>
        <dsp:cNvPr id="0" name=""/>
        <dsp:cNvSpPr/>
      </dsp:nvSpPr>
      <dsp:spPr bwMode="auto">
        <a:xfrm>
          <a:off x="55040" y="3003500"/>
          <a:ext cx="476849" cy="4768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39750" y="2815317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08538" y="2815317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/>
              <a:buChar char="•"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B4-E1F6-4B7C-B5CF-B726961A650C}" type="slidenum">
              <a:rPr lang="ru-RU">
                <a:solidFill>
                  <a:srgbClr val="003274"/>
                </a:solidFill>
              </a:r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иаграммы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 bwMode="auto"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 bwMode="auto"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7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Диаграммы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 bwMode="auto"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Контент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 bwMode="auto"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2pPr>
            <a:lvl3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3pPr>
            <a:lvl4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4pPr>
            <a:lvl5pPr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Контент</a:t>
            </a:r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2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39750" y="431799"/>
            <a:ext cx="816864" cy="10464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" y="0"/>
            <a:ext cx="9135879" cy="5148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" y="0"/>
            <a:ext cx="9135879" cy="51482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/>
          <p:nvPr/>
        </p:nvSpPr>
        <p:spPr bwMode="auto">
          <a:xfrm>
            <a:off x="344860" y="1857003"/>
            <a:ext cx="7866062" cy="1440160"/>
          </a:xfrm>
          <a:prstGeom prst="rect">
            <a:avLst/>
          </a:prstGeom>
        </p:spPr>
        <p:txBody>
          <a:bodyPr lIns="0" tIns="0" rIns="0" bIns="0"/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2700" b="1">
                <a:solidFill>
                  <a:srgbClr val="40404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>
                <a:solidFill>
                  <a:srgbClr val="002060"/>
                </a:solidFill>
              </a:rPr>
              <a:t>Работа с проблемами. </a:t>
            </a:r>
            <a:br>
              <a:rPr lang="ru-RU">
                <a:solidFill>
                  <a:srgbClr val="002060"/>
                </a:solidFill>
              </a:rPr>
            </a:br>
            <a:r>
              <a:rPr lang="ru-RU">
                <a:solidFill>
                  <a:srgbClr val="002060"/>
                </a:solidFill>
              </a:rPr>
              <a:t>Разработка плана мероприятий</a:t>
            </a:r>
            <a:endParaRPr lang="ru-RU" b="0" i="1">
              <a:solidFill>
                <a:srgbClr val="002060"/>
              </a:solidFill>
            </a:endParaRPr>
          </a:p>
        </p:txBody>
      </p:sp>
      <p:sp>
        <p:nvSpPr>
          <p:cNvPr id="3" name="TextBox 5"/>
          <p:cNvSpPr txBox="1"/>
          <p:nvPr/>
        </p:nvSpPr>
        <p:spPr bwMode="auto">
          <a:xfrm>
            <a:off x="287587" y="3690928"/>
            <a:ext cx="6816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lvl="0">
              <a:defRPr lang="ru-RU"/>
            </a:defPPr>
            <a:lvl1pPr marL="0" lv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/>
              <a:t>Проектный офис ГК «Росатом»</a:t>
            </a:r>
            <a:endParaRPr/>
          </a:p>
          <a:p>
            <a:pPr>
              <a:defRPr/>
            </a:pPr>
            <a:r>
              <a:rPr lang="ru-RU" sz="1400"/>
              <a:t>Проектный офис Министерства планирования и развития Забайкальского края</a:t>
            </a:r>
            <a:endParaRPr/>
          </a:p>
          <a:p>
            <a:pPr>
              <a:defRPr/>
            </a:pPr>
            <a:endParaRPr lang="ru-RU" sz="1400"/>
          </a:p>
          <a:p>
            <a:pPr>
              <a:defRPr/>
            </a:pPr>
            <a:r>
              <a:rPr lang="ru-RU" sz="1400"/>
              <a:t>Май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  <a:latin typeface="Arial"/>
                <a:cs typeface="Arial"/>
              </a:rPr>
              <a:t>10</a:t>
            </a:fld>
            <a:endParaRPr lang="ru-RU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39012" y="342730"/>
            <a:ext cx="6696744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2 шаг:</a:t>
            </a:r>
            <a:r>
              <a:rPr lang="en-US" sz="180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Погружение в суть проблемы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155901" y="2677254"/>
            <a:ext cx="5516556" cy="1150947"/>
          </a:xfrm>
        </p:spPr>
        <p:txBody>
          <a:bodyPr/>
          <a:lstStyle/>
          <a:p>
            <a:pPr marL="446088" indent="-446088" algn="just">
              <a:buNone/>
              <a:defRPr/>
            </a:pPr>
            <a:r>
              <a:rPr lang="ru-RU" sz="1900">
                <a:latin typeface="Arial"/>
                <a:cs typeface="Arial"/>
              </a:rPr>
              <a:t>	Удаляем или переосмысливаем лозунги, эмоции, обвинения, флуктуации, готовые решения, не ориентированные на проблемы факты и то, что мы </a:t>
            </a:r>
            <a:r>
              <a:rPr lang="ru-RU" sz="1900" b="1">
                <a:solidFill>
                  <a:srgbClr val="0070C0"/>
                </a:solidFill>
                <a:latin typeface="Arial"/>
                <a:cs typeface="Arial"/>
              </a:rPr>
              <a:t>не можем измерить</a:t>
            </a:r>
            <a:endParaRPr/>
          </a:p>
        </p:txBody>
      </p:sp>
      <p:sp>
        <p:nvSpPr>
          <p:cNvPr id="5" name="Заголовок 1"/>
          <p:cNvSpPr txBox="1"/>
          <p:nvPr/>
        </p:nvSpPr>
        <p:spPr bwMode="auto">
          <a:xfrm>
            <a:off x="155901" y="4061476"/>
            <a:ext cx="6463974" cy="61723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7030A0"/>
                </a:solidFill>
                <a:latin typeface="Arial"/>
                <a:cs typeface="Arial"/>
              </a:rPr>
              <a:t>Цель №1: Выделить проблемы из «полуфабрикатов»</a:t>
            </a:r>
            <a:br>
              <a:rPr lang="ru-RU" sz="1800">
                <a:solidFill>
                  <a:srgbClr val="7030A0"/>
                </a:solidFill>
                <a:latin typeface="Arial"/>
                <a:cs typeface="Arial"/>
              </a:rPr>
            </a:br>
            <a:r>
              <a:rPr lang="ru-RU" sz="1800">
                <a:solidFill>
                  <a:srgbClr val="7030A0"/>
                </a:solidFill>
                <a:latin typeface="Arial"/>
                <a:cs typeface="Arial"/>
              </a:rPr>
              <a:t>Цель №2: Правильно сформулировать проблему</a:t>
            </a:r>
            <a:endParaRPr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54295" y="846786"/>
            <a:ext cx="2309941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 bwMode="auto">
          <a:xfrm>
            <a:off x="339012" y="691927"/>
            <a:ext cx="5686992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900">
                <a:latin typeface="Arial"/>
                <a:cs typeface="Arial"/>
              </a:rPr>
              <a:t>Нужно </a:t>
            </a:r>
            <a:r>
              <a:rPr lang="ru-RU" sz="1900" b="1">
                <a:solidFill>
                  <a:srgbClr val="0070C0"/>
                </a:solidFill>
                <a:latin typeface="Arial"/>
                <a:cs typeface="Arial"/>
              </a:rPr>
              <a:t>дополнительное исследование</a:t>
            </a:r>
            <a:r>
              <a:rPr lang="ru-RU" sz="1900">
                <a:latin typeface="Arial"/>
                <a:cs typeface="Arial"/>
              </a:rPr>
              <a:t>, если в значке «еж» написано: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низкая исполнительская дисциплина;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очереди, ожидание;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неэффективное использование труда;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недоступность руководителя;</a:t>
            </a:r>
            <a:endParaRPr/>
          </a:p>
          <a:p>
            <a:pPr marL="742950" lvl="1" indent="-285750">
              <a:buFont typeface="+mj-lt"/>
              <a:buAutoNum type="alphaLcPeriod"/>
              <a:defRPr/>
            </a:pPr>
            <a:r>
              <a:rPr lang="ru-RU" sz="1900">
                <a:latin typeface="Arial"/>
                <a:cs typeface="Arial"/>
              </a:rPr>
              <a:t>неоптимальный документооборот и т.п.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30725" y="2659371"/>
            <a:ext cx="2400300" cy="18629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11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671178" y="270081"/>
            <a:ext cx="6696744" cy="64578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Воспользуйтесь «Бритвой Оккама», устраните лишние сущности</a:t>
            </a:r>
            <a:endParaRPr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3350" y="1039309"/>
            <a:ext cx="8696325" cy="210394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6100" indent="-546100" algn="just">
              <a:buFontTx/>
              <a:buNone/>
              <a:defRPr/>
            </a:pPr>
            <a:r>
              <a:rPr lang="ru-RU" sz="1800">
                <a:latin typeface="Arial"/>
                <a:cs typeface="Arial"/>
              </a:rPr>
              <a:t>		Вильям Оккам прославился своим афоризмом: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«Сущности не следует умножать без необходимости». </a:t>
            </a:r>
            <a:r>
              <a:rPr lang="ru-RU" sz="1800">
                <a:latin typeface="Arial"/>
                <a:cs typeface="Arial"/>
              </a:rPr>
              <a:t>Это утверждение, получившее название «бритвы Оккама», подразумевает, что все явления, по возможности, должны иметь простой и упорядоченный вид, не нужно давать новое определение уже имеющейся сущности. </a:t>
            </a:r>
            <a:endParaRPr/>
          </a:p>
          <a:p>
            <a:pPr marL="546100" indent="-546100" algn="just">
              <a:buFontTx/>
              <a:buNone/>
              <a:defRPr/>
            </a:pPr>
            <a:r>
              <a:rPr lang="ru-RU" sz="1800">
                <a:latin typeface="Arial"/>
                <a:cs typeface="Arial"/>
              </a:rPr>
              <a:t>	</a:t>
            </a:r>
            <a:r>
              <a:rPr lang="ru-RU" sz="1800" i="1">
                <a:latin typeface="Arial"/>
                <a:cs typeface="Arial"/>
              </a:rPr>
              <a:t>Например, если пациент приходит к врачу с насморком, то у него, скорее всего, простуда, а не редкое заболевание иммунной системы.</a:t>
            </a:r>
            <a:endParaRPr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06077" y="3705726"/>
            <a:ext cx="1099884" cy="10626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1981529" y="3195746"/>
            <a:ext cx="673620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ru-RU" sz="2000" b="1">
                <a:solidFill>
                  <a:srgbClr val="7030A0"/>
                </a:solidFill>
                <a:latin typeface="Arial"/>
                <a:cs typeface="Arial"/>
              </a:rPr>
              <a:t>Не вводите новых понятий, если можно обойтись имеющимися! Если что-то можно сделать простым способом, то так и следует поступить.</a:t>
            </a:r>
            <a:endParaRPr/>
          </a:p>
          <a:p>
            <a:pPr lvl="0" algn="just">
              <a:lnSpc>
                <a:spcPct val="90000"/>
              </a:lnSpc>
              <a:defRPr/>
            </a:pPr>
            <a:r>
              <a:rPr lang="ru-RU" i="1">
                <a:solidFill>
                  <a:srgbClr val="7030A0"/>
                </a:solidFill>
                <a:latin typeface="Arial"/>
                <a:cs typeface="Arial"/>
              </a:rPr>
              <a:t>Однако помните правило А.Эйнштейна: «Все следует упрощать до тех пор, пока это возможно, но не более».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81013" y="314712"/>
            <a:ext cx="7632700" cy="722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eal"/>
              </a:rPr>
              <a:t>Правила формулирования проблемы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309814" y="6356352"/>
            <a:ext cx="376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>
              <a:defRPr sz="1200">
                <a:solidFill>
                  <a:srgbClr val="0B478D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3C34FD-A43B-634A-9B8C-9626670F7CE8}" type="slidenum">
              <a:rPr lang="en-US"/>
              <a:t>12</a:t>
            </a:fld>
            <a:endParaRPr lang="en-US"/>
          </a:p>
        </p:txBody>
      </p:sp>
      <p:graphicFrame>
        <p:nvGraphicFramePr>
          <p:cNvPr id="3" name="Схема 2"/>
          <p:cNvGraphicFramePr>
            <a:graphicFrameLocks/>
          </p:cNvGraphicFramePr>
          <p:nvPr/>
        </p:nvGraphicFramePr>
        <p:xfrm>
          <a:off x="1303260" y="911495"/>
          <a:ext cx="6357697" cy="362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8"/>
          <p:cNvSpPr txBox="1"/>
          <p:nvPr/>
        </p:nvSpPr>
        <p:spPr bwMode="auto">
          <a:xfrm>
            <a:off x="673424" y="1413269"/>
            <a:ext cx="4753284" cy="2520946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999"/>
              </a:lnSpc>
              <a:defRPr/>
            </a:pPr>
            <a:endParaRPr lang="ru-RU" sz="1200" b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Прочитайте формулировку проблемы.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Ответьте на вопрос: верно ли сформулирована проблема? 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Аргументируйте ответ.</a:t>
            </a:r>
            <a:endParaRPr/>
          </a:p>
        </p:txBody>
      </p:sp>
      <p:sp>
        <p:nvSpPr>
          <p:cNvPr id="7" name="Текст 9"/>
          <p:cNvSpPr txBox="1"/>
          <p:nvPr/>
        </p:nvSpPr>
        <p:spPr bwMode="auto">
          <a:xfrm>
            <a:off x="5595059" y="1593565"/>
            <a:ext cx="1833184" cy="2160354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Работа в общей группе</a:t>
            </a:r>
            <a:endParaRPr/>
          </a:p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10 мин.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65457" y="1129829"/>
            <a:ext cx="735425" cy="91584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368430"/>
            <a:ext cx="7632700" cy="722187"/>
          </a:xfrm>
        </p:spPr>
        <p:txBody>
          <a:bodyPr/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cs typeface="Arial"/>
              </a:rPr>
              <a:t>Упражнение 1. «Анализ формулировок»</a:t>
            </a:r>
            <a:endParaRPr sz="1600">
              <a:solidFill>
                <a:srgbClr val="002060"/>
              </a:solidFill>
            </a:endParaRPr>
          </a:p>
        </p:txBody>
      </p:sp>
      <p:pic>
        <p:nvPicPr>
          <p:cNvPr id="1848403322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9636" y="1972325"/>
            <a:ext cx="791577" cy="1548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6413" y="349251"/>
            <a:ext cx="7632700" cy="722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eal"/>
              </a:rPr>
              <a:t>Анализ формулировок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483043" y="971745"/>
            <a:ext cx="6177914" cy="39477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500"/>
              <a:t>Замятие заготовки при штамповке корпуса из-за нарушения установки штампа на прессе</a:t>
            </a:r>
            <a:endParaRPr/>
          </a:p>
          <a:p>
            <a:pPr>
              <a:defRPr/>
            </a:pPr>
            <a:r>
              <a:rPr lang="ru-RU" sz="1500"/>
              <a:t>Детали повреждаются при транспортировке</a:t>
            </a:r>
            <a:endParaRPr/>
          </a:p>
          <a:p>
            <a:pPr>
              <a:defRPr/>
            </a:pPr>
            <a:r>
              <a:rPr lang="ru-RU" sz="1500"/>
              <a:t>Отчет содержит ошибки</a:t>
            </a:r>
            <a:endParaRPr/>
          </a:p>
          <a:p>
            <a:pPr>
              <a:defRPr/>
            </a:pPr>
            <a:r>
              <a:rPr lang="ru-RU" sz="1500"/>
              <a:t>В партиях крепежных изделий, поставляемых из Китая, очень много гаек с поврежденной резьбой или без резьбы</a:t>
            </a:r>
            <a:endParaRPr/>
          </a:p>
          <a:p>
            <a:pPr>
              <a:defRPr/>
            </a:pPr>
            <a:r>
              <a:rPr lang="ru-RU" sz="1500"/>
              <a:t>Дивизион долго отвечает на запросы или не отвечает совсем</a:t>
            </a:r>
            <a:endParaRPr/>
          </a:p>
          <a:p>
            <a:pPr>
              <a:defRPr/>
            </a:pPr>
            <a:r>
              <a:rPr lang="ru-RU" sz="1500"/>
              <a:t>Руководители не выполняют свои обещания</a:t>
            </a:r>
            <a:endParaRPr/>
          </a:p>
          <a:p>
            <a:pPr>
              <a:defRPr/>
            </a:pPr>
            <a:r>
              <a:rPr lang="ru-RU" sz="1500"/>
              <a:t>Низкий уровень мотивации</a:t>
            </a:r>
            <a:endParaRPr/>
          </a:p>
          <a:p>
            <a:pPr>
              <a:defRPr/>
            </a:pPr>
            <a:r>
              <a:rPr lang="ru-RU" sz="1500"/>
              <a:t>Не справляюсь с работой в одиночку</a:t>
            </a:r>
            <a:endParaRPr lang="en-US" sz="1500"/>
          </a:p>
          <a:p>
            <a:pPr>
              <a:defRPr/>
            </a:pPr>
            <a:r>
              <a:rPr lang="ru-RU" sz="1500"/>
              <a:t>Рентабельность проекта ниже целевого показателя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309814" y="6356352"/>
            <a:ext cx="376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>
              <a:defRPr sz="1200">
                <a:solidFill>
                  <a:srgbClr val="0B478D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3C34FD-A43B-634A-9B8C-9626670F7CE8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Текст 8"/>
          <p:cNvSpPr txBox="1"/>
          <p:nvPr/>
        </p:nvSpPr>
        <p:spPr bwMode="auto">
          <a:xfrm>
            <a:off x="673424" y="1703976"/>
            <a:ext cx="4753284" cy="1939531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999"/>
              </a:lnSpc>
              <a:defRPr/>
            </a:pPr>
            <a:endParaRPr lang="ru-RU" sz="1200" b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Прочитайте формулировку проблемы.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Если формулировка неверна, переформулируйте.</a:t>
            </a:r>
            <a:endParaRPr/>
          </a:p>
        </p:txBody>
      </p:sp>
      <p:sp>
        <p:nvSpPr>
          <p:cNvPr id="7" name="Текст 9"/>
          <p:cNvSpPr txBox="1"/>
          <p:nvPr/>
        </p:nvSpPr>
        <p:spPr bwMode="auto">
          <a:xfrm>
            <a:off x="5595059" y="1593565"/>
            <a:ext cx="1833184" cy="2160354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>
              <a:spcBef>
                <a:spcPts val="600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>
              <a:spcBef>
                <a:spcPts val="600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>
              <a:spcBef>
                <a:spcPts val="600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Работа в мини группах</a:t>
            </a:r>
            <a:endParaRPr/>
          </a:p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10 мин.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65457" y="1129829"/>
            <a:ext cx="735425" cy="915842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368430"/>
            <a:ext cx="7632700" cy="722187"/>
          </a:xfrm>
        </p:spPr>
        <p:txBody>
          <a:bodyPr/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cs typeface="Arial"/>
              </a:rPr>
              <a:t>Упражнение 2. «Анализ формулировок»</a:t>
            </a:r>
            <a:endParaRPr sz="1600">
              <a:solidFill>
                <a:srgbClr val="002060"/>
              </a:solidFill>
            </a:endParaRPr>
          </a:p>
        </p:txBody>
      </p:sp>
      <p:pic>
        <p:nvPicPr>
          <p:cNvPr id="1848403322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9636" y="1972325"/>
            <a:ext cx="791577" cy="15489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16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79256" y="346676"/>
            <a:ext cx="7305822" cy="64786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3 шаг: Установление взаимосвязей между проблемами («диаграф связей»)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-113359" y="4245967"/>
            <a:ext cx="8917960" cy="48855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1800">
                <a:solidFill>
                  <a:srgbClr val="7030A0"/>
                </a:solidFill>
                <a:latin typeface="Arial"/>
                <a:cs typeface="Arial"/>
              </a:rPr>
              <a:t>Цель: установить последовательность решения проблем</a:t>
            </a:r>
            <a:br>
              <a:rPr lang="ru-RU" sz="1800">
                <a:solidFill>
                  <a:srgbClr val="7030A0"/>
                </a:solidFill>
                <a:latin typeface="Arial"/>
                <a:cs typeface="Arial"/>
              </a:rPr>
            </a:br>
            <a:endParaRPr lang="ru-RU" sz="1800">
              <a:solidFill>
                <a:srgbClr val="7030A0"/>
              </a:solidFill>
              <a:latin typeface="Arial"/>
              <a:cs typeface="Arial"/>
            </a:endParaRPr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5907385" y="1316787"/>
            <a:ext cx="2808312" cy="2530402"/>
            <a:chOff x="5580112" y="1099162"/>
            <a:chExt cx="2993182" cy="2700000"/>
          </a:xfrm>
        </p:grpSpPr>
        <p:grpSp>
          <p:nvGrpSpPr>
            <p:cNvPr id="6" name="Группа 5"/>
            <p:cNvGrpSpPr/>
            <p:nvPr/>
          </p:nvGrpSpPr>
          <p:grpSpPr bwMode="auto">
            <a:xfrm>
              <a:off x="5580112" y="1099162"/>
              <a:ext cx="2993182" cy="2700000"/>
              <a:chOff x="5580112" y="1099162"/>
              <a:chExt cx="2993182" cy="2700000"/>
            </a:xfrm>
          </p:grpSpPr>
          <p:cxnSp>
            <p:nvCxnSpPr>
              <p:cNvPr id="8" name="Прямая со стрелкой 7"/>
              <p:cNvCxnSpPr>
                <a:cxnSpLocks/>
                <a:stCxn id="12" idx="2"/>
                <a:endCxn id="13" idx="7"/>
              </p:cNvCxnSpPr>
              <p:nvPr/>
            </p:nvCxnSpPr>
            <p:spPr bwMode="auto">
              <a:xfrm>
                <a:off x="7195138" y="1492739"/>
                <a:ext cx="772550" cy="169528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>
                <a:cxnSpLocks/>
                <a:stCxn id="12" idx="3"/>
                <a:endCxn id="15" idx="8"/>
              </p:cNvCxnSpPr>
              <p:nvPr/>
            </p:nvCxnSpPr>
            <p:spPr bwMode="auto">
              <a:xfrm>
                <a:off x="7052172" y="1534289"/>
                <a:ext cx="0" cy="1829746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/>
              <p:cNvCxnSpPr>
                <a:cxnSpLocks/>
                <a:stCxn id="16" idx="1"/>
                <a:endCxn id="19" idx="6"/>
              </p:cNvCxnSpPr>
              <p:nvPr/>
            </p:nvCxnSpPr>
            <p:spPr bwMode="auto">
              <a:xfrm>
                <a:off x="6315712" y="1753316"/>
                <a:ext cx="1794940" cy="628615"/>
              </a:xfrm>
              <a:prstGeom prst="straightConnector1">
                <a:avLst/>
              </a:prstGeom>
              <a:ln w="127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>
                <a:cxnSpLocks/>
                <a:stCxn id="12" idx="1"/>
                <a:endCxn id="14" idx="6"/>
              </p:cNvCxnSpPr>
              <p:nvPr/>
            </p:nvCxnSpPr>
            <p:spPr bwMode="auto">
              <a:xfrm>
                <a:off x="7283494" y="1383957"/>
                <a:ext cx="456953" cy="21309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10-конечная звезда 21"/>
              <p:cNvSpPr/>
              <p:nvPr/>
            </p:nvSpPr>
            <p:spPr bwMode="auto">
              <a:xfrm>
                <a:off x="6820852" y="1099162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1</a:t>
                </a:r>
                <a:endParaRPr/>
              </a:p>
            </p:txBody>
          </p:sp>
          <p:sp>
            <p:nvSpPr>
              <p:cNvPr id="13" name="10-конечная звезда 24"/>
              <p:cNvSpPr/>
              <p:nvPr/>
            </p:nvSpPr>
            <p:spPr bwMode="auto">
              <a:xfrm>
                <a:off x="7879332" y="3146472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2</a:t>
                </a:r>
                <a:endParaRPr/>
              </a:p>
            </p:txBody>
          </p:sp>
          <p:sp>
            <p:nvSpPr>
              <p:cNvPr id="14" name="10-конечная звезда 26"/>
              <p:cNvSpPr/>
              <p:nvPr/>
            </p:nvSpPr>
            <p:spPr bwMode="auto">
              <a:xfrm>
                <a:off x="7740447" y="1446715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6</a:t>
                </a:r>
                <a:endParaRPr/>
              </a:p>
            </p:txBody>
          </p:sp>
          <p:sp>
            <p:nvSpPr>
              <p:cNvPr id="15" name="10-конечная звезда 27"/>
              <p:cNvSpPr/>
              <p:nvPr/>
            </p:nvSpPr>
            <p:spPr bwMode="auto">
              <a:xfrm>
                <a:off x="6820852" y="3364035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5</a:t>
                </a:r>
                <a:endParaRPr/>
              </a:p>
            </p:txBody>
          </p:sp>
          <p:sp>
            <p:nvSpPr>
              <p:cNvPr id="16" name="10-конечная звезда 28"/>
              <p:cNvSpPr/>
              <p:nvPr/>
            </p:nvSpPr>
            <p:spPr bwMode="auto">
              <a:xfrm>
                <a:off x="5853070" y="1468521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3</a:t>
                </a:r>
                <a:endParaRPr/>
              </a:p>
            </p:txBody>
          </p:sp>
          <p:sp>
            <p:nvSpPr>
              <p:cNvPr id="17" name="10-конечная звезда 29"/>
              <p:cNvSpPr/>
              <p:nvPr/>
            </p:nvSpPr>
            <p:spPr bwMode="auto">
              <a:xfrm>
                <a:off x="5762371" y="3146472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4</a:t>
                </a:r>
                <a:endParaRPr/>
              </a:p>
            </p:txBody>
          </p:sp>
          <p:sp>
            <p:nvSpPr>
              <p:cNvPr id="18" name="10-конечная звезда 31"/>
              <p:cNvSpPr/>
              <p:nvPr/>
            </p:nvSpPr>
            <p:spPr bwMode="auto">
              <a:xfrm>
                <a:off x="5580112" y="2231599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7</a:t>
                </a:r>
                <a:endParaRPr/>
              </a:p>
            </p:txBody>
          </p:sp>
          <p:sp>
            <p:nvSpPr>
              <p:cNvPr id="19" name="10-конечная звезда 32"/>
              <p:cNvSpPr/>
              <p:nvPr/>
            </p:nvSpPr>
            <p:spPr bwMode="auto">
              <a:xfrm>
                <a:off x="8110653" y="2231599"/>
                <a:ext cx="462641" cy="435127"/>
              </a:xfrm>
              <a:prstGeom prst="star10">
                <a:avLst>
                  <a:gd name="adj" fmla="val 42533"/>
                  <a:gd name="hf" fmla="val 105146"/>
                </a:avLst>
              </a:prstGeom>
              <a:solidFill>
                <a:srgbClr val="FF0000"/>
              </a:solidFill>
              <a:ln w="254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1200">
                    <a:solidFill>
                      <a:schemeClr val="bg1"/>
                    </a:solidFill>
                    <a:latin typeface="Arial"/>
                    <a:cs typeface="Arial"/>
                  </a:rPr>
                  <a:t>8</a:t>
                </a:r>
                <a:endParaRPr/>
              </a:p>
            </p:txBody>
          </p:sp>
          <p:cxnSp>
            <p:nvCxnSpPr>
              <p:cNvPr id="20" name="Прямая со стрелкой 19"/>
              <p:cNvCxnSpPr>
                <a:cxnSpLocks/>
                <a:stCxn id="17" idx="0"/>
                <a:endCxn id="19" idx="5"/>
              </p:cNvCxnSpPr>
              <p:nvPr/>
            </p:nvCxnSpPr>
            <p:spPr bwMode="auto">
              <a:xfrm flipV="1">
                <a:off x="6225013" y="2516393"/>
                <a:ext cx="1885639" cy="780410"/>
              </a:xfrm>
              <a:prstGeom prst="straightConnector1">
                <a:avLst/>
              </a:prstGeom>
              <a:ln w="9525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Прямая со стрелкой 6"/>
            <p:cNvCxnSpPr>
              <a:cxnSpLocks/>
              <a:stCxn id="16" idx="2"/>
              <a:endCxn id="13" idx="6"/>
            </p:cNvCxnSpPr>
            <p:nvPr/>
          </p:nvCxnSpPr>
          <p:spPr bwMode="auto">
            <a:xfrm>
              <a:off x="6227355" y="1862098"/>
              <a:ext cx="1651977" cy="143470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 bwMode="auto">
          <a:xfrm>
            <a:off x="276032" y="893060"/>
            <a:ext cx="53739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Толщина стрелок – это сила влияния</a:t>
            </a:r>
            <a:endParaRPr/>
          </a:p>
          <a:p>
            <a:pPr marL="342900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Стрелка в оба конца это:</a:t>
            </a:r>
            <a:endParaRPr/>
          </a:p>
          <a:p>
            <a:pPr marL="800100" lvl="1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либо обратная взаимосвязь, т.е. проблема будет решена только при усилении другой проблемы. Решения проектируются сразу на ликвидацию обеих проблем,</a:t>
            </a:r>
            <a:endParaRPr/>
          </a:p>
          <a:p>
            <a:pPr marL="800100" lvl="1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либо это одна и та же проблема, но в разных формулировках</a:t>
            </a:r>
            <a:endParaRPr/>
          </a:p>
          <a:p>
            <a:pPr marL="342900" indent="-342900" algn="just">
              <a:buFont typeface="Arial"/>
              <a:buChar char="•"/>
              <a:defRPr/>
            </a:pPr>
            <a:r>
              <a:rPr lang="ru-RU">
                <a:latin typeface="Arial"/>
                <a:cs typeface="Arial"/>
              </a:rPr>
              <a:t>Встречаются полностью изолированные проблемы, их можно решать параллельно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17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51443" y="252492"/>
            <a:ext cx="7640007" cy="70028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5 шаг: Установление коренных причин проблемы (модифицированная диаграмма «5 почему?»)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 flipV="1">
            <a:off x="1378546" y="2453482"/>
            <a:ext cx="5005526" cy="904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/>
        </p:nvGrpSpPr>
        <p:grpSpPr bwMode="auto">
          <a:xfrm>
            <a:off x="2505932" y="2700631"/>
            <a:ext cx="1818239" cy="301000"/>
            <a:chOff x="3635896" y="3356992"/>
            <a:chExt cx="1368152" cy="504056"/>
          </a:xfrm>
        </p:grpSpPr>
        <p:sp>
          <p:nvSpPr>
            <p:cNvPr id="6" name="Прямоугольник: скругленные углы 2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3635896" y="3393576"/>
              <a:ext cx="1368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Точка идентификации</a:t>
              </a:r>
              <a:endParaRPr/>
            </a:p>
          </p:txBody>
        </p:sp>
      </p:grpSp>
      <p:grpSp>
        <p:nvGrpSpPr>
          <p:cNvPr id="8" name="Группа 7"/>
          <p:cNvGrpSpPr/>
          <p:nvPr/>
        </p:nvGrpSpPr>
        <p:grpSpPr bwMode="auto">
          <a:xfrm>
            <a:off x="1739556" y="2116874"/>
            <a:ext cx="1080120" cy="299774"/>
            <a:chOff x="3635896" y="3356992"/>
            <a:chExt cx="1368152" cy="504056"/>
          </a:xfrm>
        </p:grpSpPr>
        <p:sp>
          <p:nvSpPr>
            <p:cNvPr id="9" name="Прямоугольник: скругленные углы 17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Следствие</a:t>
              </a:r>
              <a:endParaRPr/>
            </a:p>
          </p:txBody>
        </p:sp>
      </p:grpSp>
      <p:grpSp>
        <p:nvGrpSpPr>
          <p:cNvPr id="11" name="Группа 10"/>
          <p:cNvGrpSpPr/>
          <p:nvPr/>
        </p:nvGrpSpPr>
        <p:grpSpPr bwMode="auto">
          <a:xfrm>
            <a:off x="1739555" y="1461926"/>
            <a:ext cx="1080120" cy="432048"/>
            <a:chOff x="3635896" y="3356992"/>
            <a:chExt cx="1368152" cy="504056"/>
          </a:xfrm>
        </p:grpSpPr>
        <p:sp>
          <p:nvSpPr>
            <p:cNvPr id="12" name="Прямоугольник: скругленные углы 29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Следствие</a:t>
              </a:r>
              <a:endParaRPr/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>
            <a:off x="1719758" y="827098"/>
            <a:ext cx="1080120" cy="360392"/>
            <a:chOff x="3635896" y="3356992"/>
            <a:chExt cx="1368152" cy="504056"/>
          </a:xfrm>
          <a:solidFill>
            <a:srgbClr val="FF0066"/>
          </a:solidFill>
        </p:grpSpPr>
        <p:sp>
          <p:nvSpPr>
            <p:cNvPr id="15" name="Прямоугольник: скругленные углы 32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3727105" y="3356992"/>
              <a:ext cx="1185733" cy="502701"/>
            </a:xfrm>
            <a:prstGeom prst="rect">
              <a:avLst/>
            </a:prstGeom>
            <a:grp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tx2"/>
                  </a:solidFill>
                  <a:latin typeface="Arial"/>
                  <a:cs typeface="Arial"/>
                </a:rPr>
                <a:t>Итоговое  следствие</a:t>
              </a:r>
              <a:endParaRPr/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>
            <a:off x="3051909" y="1475262"/>
            <a:ext cx="1080120" cy="360392"/>
            <a:chOff x="3635896" y="3356992"/>
            <a:chExt cx="1368152" cy="504056"/>
          </a:xfrm>
          <a:solidFill>
            <a:srgbClr val="FF0066"/>
          </a:solidFill>
        </p:grpSpPr>
        <p:sp>
          <p:nvSpPr>
            <p:cNvPr id="18" name="Прямоугольник: скругленные углы 38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3727105" y="3356992"/>
              <a:ext cx="1185733" cy="502701"/>
            </a:xfrm>
            <a:prstGeom prst="rect">
              <a:avLst/>
            </a:prstGeom>
            <a:grp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tx2"/>
                  </a:solidFill>
                  <a:latin typeface="Arial"/>
                  <a:cs typeface="Arial"/>
                </a:rPr>
                <a:t>Итоговое  следствие</a:t>
              </a:r>
              <a:endParaRPr/>
            </a:p>
          </p:txBody>
        </p:sp>
      </p:grpSp>
      <p:grpSp>
        <p:nvGrpSpPr>
          <p:cNvPr id="20" name="Группа 19"/>
          <p:cNvGrpSpPr/>
          <p:nvPr/>
        </p:nvGrpSpPr>
        <p:grpSpPr bwMode="auto">
          <a:xfrm>
            <a:off x="4384059" y="1475262"/>
            <a:ext cx="1080120" cy="360392"/>
            <a:chOff x="3635896" y="3356992"/>
            <a:chExt cx="1368152" cy="504056"/>
          </a:xfrm>
          <a:solidFill>
            <a:srgbClr val="FF0066"/>
          </a:solidFill>
        </p:grpSpPr>
        <p:sp>
          <p:nvSpPr>
            <p:cNvPr id="21" name="Прямоугольник: скругленные углы 41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3727105" y="3356992"/>
              <a:ext cx="1185733" cy="502701"/>
            </a:xfrm>
            <a:prstGeom prst="rect">
              <a:avLst/>
            </a:prstGeom>
            <a:grp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solidFill>
                    <a:schemeClr val="tx2"/>
                  </a:solidFill>
                  <a:latin typeface="Arial"/>
                  <a:cs typeface="Arial"/>
                </a:rPr>
                <a:t>Итоговое  следствие</a:t>
              </a:r>
              <a:endParaRPr/>
            </a:p>
          </p:txBody>
        </p:sp>
      </p:grpSp>
      <p:grpSp>
        <p:nvGrpSpPr>
          <p:cNvPr id="23" name="Группа 22"/>
          <p:cNvGrpSpPr/>
          <p:nvPr/>
        </p:nvGrpSpPr>
        <p:grpSpPr bwMode="auto">
          <a:xfrm>
            <a:off x="4456067" y="3190354"/>
            <a:ext cx="1080120" cy="368639"/>
            <a:chOff x="3635896" y="3356992"/>
            <a:chExt cx="1368152" cy="504056"/>
          </a:xfrm>
        </p:grpSpPr>
        <p:sp>
          <p:nvSpPr>
            <p:cNvPr id="24" name="Прямоугольник: скругленные углы 44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grpSp>
        <p:nvGrpSpPr>
          <p:cNvPr id="26" name="Группа 25"/>
          <p:cNvGrpSpPr/>
          <p:nvPr/>
        </p:nvGrpSpPr>
        <p:grpSpPr bwMode="auto">
          <a:xfrm>
            <a:off x="1696740" y="3845302"/>
            <a:ext cx="1080120" cy="380345"/>
            <a:chOff x="3635896" y="3356992"/>
            <a:chExt cx="1368152" cy="504056"/>
          </a:xfrm>
        </p:grpSpPr>
        <p:sp>
          <p:nvSpPr>
            <p:cNvPr id="27" name="Прямоугольник: скругленные углы 47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grpSp>
        <p:nvGrpSpPr>
          <p:cNvPr id="32" name="Группа 31"/>
          <p:cNvGrpSpPr/>
          <p:nvPr/>
        </p:nvGrpSpPr>
        <p:grpSpPr bwMode="auto">
          <a:xfrm>
            <a:off x="1696741" y="3190354"/>
            <a:ext cx="1080120" cy="357914"/>
            <a:chOff x="3635896" y="3356992"/>
            <a:chExt cx="1368152" cy="504056"/>
          </a:xfrm>
        </p:grpSpPr>
        <p:sp>
          <p:nvSpPr>
            <p:cNvPr id="33" name="Прямоугольник: скругленные углы 53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sp>
        <p:nvSpPr>
          <p:cNvPr id="37" name="TextBox 36"/>
          <p:cNvSpPr txBox="1"/>
          <p:nvPr/>
        </p:nvSpPr>
        <p:spPr bwMode="auto">
          <a:xfrm>
            <a:off x="5154210" y="4439945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grpSp>
        <p:nvGrpSpPr>
          <p:cNvPr id="38" name="Группа 37"/>
          <p:cNvGrpSpPr/>
          <p:nvPr/>
        </p:nvGrpSpPr>
        <p:grpSpPr bwMode="auto">
          <a:xfrm>
            <a:off x="5112159" y="3834860"/>
            <a:ext cx="1080120" cy="380345"/>
            <a:chOff x="3635896" y="3356992"/>
            <a:chExt cx="1368152" cy="504056"/>
          </a:xfrm>
        </p:grpSpPr>
        <p:sp>
          <p:nvSpPr>
            <p:cNvPr id="39" name="Прямоугольник: скругленные углы 59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Причина</a:t>
              </a:r>
              <a:endParaRPr/>
            </a:p>
          </p:txBody>
        </p:sp>
      </p:grpSp>
      <p:grpSp>
        <p:nvGrpSpPr>
          <p:cNvPr id="44" name="Группа 43"/>
          <p:cNvGrpSpPr/>
          <p:nvPr/>
        </p:nvGrpSpPr>
        <p:grpSpPr bwMode="auto">
          <a:xfrm>
            <a:off x="3632149" y="2111161"/>
            <a:ext cx="1080120" cy="299774"/>
            <a:chOff x="3635896" y="3356992"/>
            <a:chExt cx="1368152" cy="504056"/>
          </a:xfrm>
        </p:grpSpPr>
        <p:sp>
          <p:nvSpPr>
            <p:cNvPr id="45" name="Прямоугольник: скругленные углы 20"/>
            <p:cNvSpPr/>
            <p:nvPr/>
          </p:nvSpPr>
          <p:spPr bwMode="auto">
            <a:xfrm>
              <a:off x="3635896" y="3356992"/>
              <a:ext cx="1368152" cy="504056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3727105" y="3448183"/>
              <a:ext cx="1185733" cy="3052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>
                  <a:latin typeface="Arial"/>
                  <a:cs typeface="Arial"/>
                </a:rPr>
                <a:t>Следствие</a:t>
              </a:r>
              <a:endParaRPr/>
            </a:p>
          </p:txBody>
        </p:sp>
      </p:grpSp>
      <p:cxnSp>
        <p:nvCxnSpPr>
          <p:cNvPr id="47" name="Прямая соединительная линия 46"/>
          <p:cNvCxnSpPr>
            <a:cxnSpLocks/>
          </p:cNvCxnSpPr>
          <p:nvPr/>
        </p:nvCxnSpPr>
        <p:spPr bwMode="auto">
          <a:xfrm flipV="1">
            <a:off x="1378546" y="1891796"/>
            <a:ext cx="5005526" cy="6816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</p:cNvCxnSpPr>
          <p:nvPr/>
        </p:nvCxnSpPr>
        <p:spPr bwMode="auto">
          <a:xfrm flipV="1">
            <a:off x="1378546" y="1240616"/>
            <a:ext cx="5005527" cy="4616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auto">
          <a:xfrm>
            <a:off x="-8100" y="213680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Следовательно?</a:t>
            </a:r>
            <a:endParaRPr/>
          </a:p>
        </p:txBody>
      </p:sp>
      <p:sp>
        <p:nvSpPr>
          <p:cNvPr id="50" name="TextBox 49"/>
          <p:cNvSpPr txBox="1"/>
          <p:nvPr/>
        </p:nvSpPr>
        <p:spPr bwMode="auto">
          <a:xfrm>
            <a:off x="23659" y="101078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Следовательно?</a:t>
            </a:r>
            <a:endParaRPr/>
          </a:p>
        </p:txBody>
      </p:sp>
      <p:sp>
        <p:nvSpPr>
          <p:cNvPr id="51" name="TextBox 50"/>
          <p:cNvSpPr txBox="1"/>
          <p:nvPr/>
        </p:nvSpPr>
        <p:spPr bwMode="auto">
          <a:xfrm>
            <a:off x="-25346" y="153661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Следовательно?</a:t>
            </a:r>
            <a:endParaRPr/>
          </a:p>
        </p:txBody>
      </p:sp>
      <p:cxnSp>
        <p:nvCxnSpPr>
          <p:cNvPr id="52" name="Прямая со стрелкой 51"/>
          <p:cNvCxnSpPr>
            <a:cxnSpLocks/>
          </p:cNvCxnSpPr>
          <p:nvPr/>
        </p:nvCxnSpPr>
        <p:spPr bwMode="auto">
          <a:xfrm flipH="1" flipV="1">
            <a:off x="2667509" y="2529959"/>
            <a:ext cx="218925" cy="167864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cxnSpLocks/>
            <a:endCxn id="33" idx="0"/>
          </p:cNvCxnSpPr>
          <p:nvPr/>
        </p:nvCxnSpPr>
        <p:spPr bwMode="auto">
          <a:xfrm flipH="1">
            <a:off x="2236801" y="3024323"/>
            <a:ext cx="348705" cy="166031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cxnSpLocks/>
          </p:cNvCxnSpPr>
          <p:nvPr/>
        </p:nvCxnSpPr>
        <p:spPr bwMode="auto">
          <a:xfrm>
            <a:off x="2266327" y="3611201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cxnSpLocks/>
            <a:stCxn id="9" idx="0"/>
            <a:endCxn id="12" idx="2"/>
          </p:cNvCxnSpPr>
          <p:nvPr/>
        </p:nvCxnSpPr>
        <p:spPr bwMode="auto">
          <a:xfrm flipH="1" flipV="1">
            <a:off x="2279615" y="1893974"/>
            <a:ext cx="1" cy="222900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cxnSpLocks/>
          </p:cNvCxnSpPr>
          <p:nvPr/>
        </p:nvCxnSpPr>
        <p:spPr bwMode="auto">
          <a:xfrm flipV="1">
            <a:off x="3756070" y="2541661"/>
            <a:ext cx="143726" cy="139412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cxnSpLocks/>
          </p:cNvCxnSpPr>
          <p:nvPr/>
        </p:nvCxnSpPr>
        <p:spPr bwMode="auto">
          <a:xfrm flipV="1">
            <a:off x="4477274" y="1825720"/>
            <a:ext cx="234993" cy="283801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cxnSpLocks/>
          </p:cNvCxnSpPr>
          <p:nvPr/>
        </p:nvCxnSpPr>
        <p:spPr bwMode="auto">
          <a:xfrm flipH="1" flipV="1">
            <a:off x="3758345" y="1845090"/>
            <a:ext cx="175073" cy="263232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cxnSpLocks/>
            <a:stCxn id="12" idx="0"/>
          </p:cNvCxnSpPr>
          <p:nvPr/>
        </p:nvCxnSpPr>
        <p:spPr bwMode="auto">
          <a:xfrm flipH="1" flipV="1">
            <a:off x="2276439" y="1206796"/>
            <a:ext cx="3175" cy="255130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cxnSpLocks/>
          </p:cNvCxnSpPr>
          <p:nvPr/>
        </p:nvCxnSpPr>
        <p:spPr bwMode="auto">
          <a:xfrm>
            <a:off x="2266327" y="4273382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  <a:endCxn id="24" idx="0"/>
          </p:cNvCxnSpPr>
          <p:nvPr/>
        </p:nvCxnSpPr>
        <p:spPr bwMode="auto">
          <a:xfrm>
            <a:off x="4137108" y="3034355"/>
            <a:ext cx="859019" cy="15599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cxnSpLocks/>
          </p:cNvCxnSpPr>
          <p:nvPr/>
        </p:nvCxnSpPr>
        <p:spPr bwMode="auto">
          <a:xfrm flipH="1">
            <a:off x="3501926" y="3024323"/>
            <a:ext cx="8832" cy="167678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cxnSpLocks/>
          </p:cNvCxnSpPr>
          <p:nvPr/>
        </p:nvCxnSpPr>
        <p:spPr bwMode="auto">
          <a:xfrm>
            <a:off x="4674437" y="3611200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cxnSpLocks/>
          </p:cNvCxnSpPr>
          <p:nvPr/>
        </p:nvCxnSpPr>
        <p:spPr bwMode="auto">
          <a:xfrm>
            <a:off x="5374137" y="3618836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cxnSpLocks/>
          </p:cNvCxnSpPr>
          <p:nvPr/>
        </p:nvCxnSpPr>
        <p:spPr bwMode="auto">
          <a:xfrm>
            <a:off x="5692584" y="4273382"/>
            <a:ext cx="0" cy="223659"/>
          </a:xfrm>
          <a:prstGeom prst="straightConnector1">
            <a:avLst/>
          </a:prstGeom>
          <a:ln w="31750">
            <a:solidFill>
              <a:schemeClr val="tx1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cxnSpLocks/>
          </p:cNvCxnSpPr>
          <p:nvPr/>
        </p:nvCxnSpPr>
        <p:spPr bwMode="auto">
          <a:xfrm flipV="1">
            <a:off x="1339684" y="3610829"/>
            <a:ext cx="5005526" cy="210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 bwMode="auto">
          <a:xfrm>
            <a:off x="522657" y="3311143"/>
            <a:ext cx="85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Почему?</a:t>
            </a:r>
            <a:endParaRPr/>
          </a:p>
        </p:txBody>
      </p:sp>
      <p:cxnSp>
        <p:nvCxnSpPr>
          <p:cNvPr id="71" name="Прямая соединительная линия 70"/>
          <p:cNvCxnSpPr>
            <a:cxnSpLocks/>
          </p:cNvCxnSpPr>
          <p:nvPr/>
        </p:nvCxnSpPr>
        <p:spPr bwMode="auto">
          <a:xfrm flipV="1">
            <a:off x="1339684" y="4287533"/>
            <a:ext cx="5005526" cy="1834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 bwMode="auto">
          <a:xfrm>
            <a:off x="522657" y="3936137"/>
            <a:ext cx="85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Почему?</a:t>
            </a:r>
            <a:endParaRPr/>
          </a:p>
        </p:txBody>
      </p:sp>
      <p:cxnSp>
        <p:nvCxnSpPr>
          <p:cNvPr id="73" name="Прямая соединительная линия 72"/>
          <p:cNvCxnSpPr>
            <a:cxnSpLocks/>
          </p:cNvCxnSpPr>
          <p:nvPr/>
        </p:nvCxnSpPr>
        <p:spPr bwMode="auto">
          <a:xfrm flipV="1">
            <a:off x="1382925" y="4843023"/>
            <a:ext cx="5005526" cy="146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522657" y="4554707"/>
            <a:ext cx="855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Почему?</a:t>
            </a:r>
            <a:endParaRPr/>
          </a:p>
        </p:txBody>
      </p:sp>
      <p:sp>
        <p:nvSpPr>
          <p:cNvPr id="75" name="TextBox 74"/>
          <p:cNvSpPr txBox="1"/>
          <p:nvPr/>
        </p:nvSpPr>
        <p:spPr bwMode="auto">
          <a:xfrm>
            <a:off x="6801325" y="947323"/>
            <a:ext cx="2191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i="1">
                <a:latin typeface="Arial"/>
                <a:cs typeface="Arial"/>
              </a:rPr>
              <a:t>Правильно найденная коренная  причина устраняется одним-двумя простыми действиями</a:t>
            </a:r>
            <a:endParaRPr/>
          </a:p>
        </p:txBody>
      </p:sp>
      <p:sp>
        <p:nvSpPr>
          <p:cNvPr id="76" name="TextBox 75"/>
          <p:cNvSpPr txBox="1"/>
          <p:nvPr/>
        </p:nvSpPr>
        <p:spPr bwMode="auto">
          <a:xfrm>
            <a:off x="6972192" y="2227648"/>
            <a:ext cx="196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i="1">
                <a:latin typeface="Arial"/>
                <a:cs typeface="Arial"/>
              </a:rPr>
              <a:t>Проблемы могут совпадать на уровне первопричин</a:t>
            </a:r>
            <a:endParaRPr/>
          </a:p>
        </p:txBody>
      </p:sp>
      <p:sp>
        <p:nvSpPr>
          <p:cNvPr id="82" name="TextBox 81"/>
          <p:cNvSpPr txBox="1"/>
          <p:nvPr/>
        </p:nvSpPr>
        <p:spPr bwMode="auto">
          <a:xfrm>
            <a:off x="1705986" y="4448665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sp>
        <p:nvSpPr>
          <p:cNvPr id="83" name="TextBox 82"/>
          <p:cNvSpPr txBox="1"/>
          <p:nvPr/>
        </p:nvSpPr>
        <p:spPr bwMode="auto">
          <a:xfrm>
            <a:off x="3819314" y="3820482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sp>
        <p:nvSpPr>
          <p:cNvPr id="84" name="TextBox 83"/>
          <p:cNvSpPr txBox="1"/>
          <p:nvPr/>
        </p:nvSpPr>
        <p:spPr bwMode="auto">
          <a:xfrm>
            <a:off x="2987727" y="3228165"/>
            <a:ext cx="1120679" cy="43088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>
                <a:latin typeface="Arial"/>
                <a:cs typeface="Arial"/>
              </a:rPr>
              <a:t>Коренная причина</a:t>
            </a:r>
            <a:endParaRPr/>
          </a:p>
        </p:txBody>
      </p:sp>
      <p:sp>
        <p:nvSpPr>
          <p:cNvPr id="85" name="Заголовок 1"/>
          <p:cNvSpPr txBox="1"/>
          <p:nvPr/>
        </p:nvSpPr>
        <p:spPr bwMode="auto">
          <a:xfrm>
            <a:off x="6326547" y="3024323"/>
            <a:ext cx="2921624" cy="105060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>
                <a:solidFill>
                  <a:srgbClr val="7030A0"/>
                </a:solidFill>
                <a:latin typeface="Arial"/>
                <a:cs typeface="Arial"/>
              </a:rPr>
              <a:t>Цель №1: Обнаружить порождающие проблему коренные причины </a:t>
            </a:r>
            <a:endParaRPr/>
          </a:p>
          <a:p>
            <a:pPr>
              <a:defRPr/>
            </a:pPr>
            <a:endParaRPr lang="ru-RU" sz="1600">
              <a:solidFill>
                <a:srgbClr val="7030A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600">
                <a:solidFill>
                  <a:srgbClr val="7030A0"/>
                </a:solidFill>
                <a:latin typeface="Arial"/>
                <a:cs typeface="Arial"/>
              </a:rPr>
              <a:t>Цель №2: Проверить актуальность проблемы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8389805" name="CustomShape 1"/>
          <p:cNvSpPr/>
          <p:nvPr/>
        </p:nvSpPr>
        <p:spPr bwMode="auto">
          <a:xfrm>
            <a:off x="202320" y="298800"/>
            <a:ext cx="6866676" cy="37323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8760" tIns="34200" rIns="68760" bIns="342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2000" b="1" strike="noStrike" spc="0">
                <a:solidFill>
                  <a:srgbClr val="002060"/>
                </a:solidFill>
                <a:latin typeface="Arial"/>
                <a:ea typeface="DejaVu Sans"/>
              </a:rPr>
              <a:t>Выявление коренных причин методом «5 Почему?»</a:t>
            </a:r>
            <a:endParaRPr sz="2000" b="0" strike="noStrike" spc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87415976" name="CustomShape 2"/>
          <p:cNvSpPr/>
          <p:nvPr/>
        </p:nvSpPr>
        <p:spPr bwMode="auto">
          <a:xfrm>
            <a:off x="720000" y="2195640"/>
            <a:ext cx="7718760" cy="53676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5240" tIns="40678" rIns="75240" bIns="40678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b="1" strike="noStrike" spc="0">
                <a:solidFill>
                  <a:srgbClr val="000000"/>
                </a:solidFill>
                <a:latin typeface="Arial"/>
                <a:ea typeface="DejaVu Sans"/>
              </a:rPr>
              <a:t>Проблема </a:t>
            </a:r>
            <a:endParaRPr lang="ru-RU" sz="1200" b="0" strike="noStrike" spc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Лишние движения, связанные с передачей документов от одного члена комиссии к другому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616565528" name="CustomShape 3"/>
          <p:cNvSpPr/>
          <p:nvPr/>
        </p:nvSpPr>
        <p:spPr bwMode="auto">
          <a:xfrm>
            <a:off x="1098000" y="3655080"/>
            <a:ext cx="2300040" cy="56304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Комплекты документов передаются в единичном экземпляре на бумаге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182219862" name="CustomShape 4"/>
          <p:cNvSpPr/>
          <p:nvPr/>
        </p:nvSpPr>
        <p:spPr bwMode="auto">
          <a:xfrm>
            <a:off x="2312639" y="4428000"/>
            <a:ext cx="4660560" cy="286200"/>
          </a:xfrm>
          <a:prstGeom prst="roundRect">
            <a:avLst>
              <a:gd name="adj" fmla="val 16667"/>
            </a:avLst>
          </a:prstGeom>
          <a:solidFill>
            <a:srgbClr val="FFF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Нет технической возможности передавать документы в электронном виде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351954881" name="CustomShape 5"/>
          <p:cNvSpPr/>
          <p:nvPr/>
        </p:nvSpPr>
        <p:spPr bwMode="auto">
          <a:xfrm>
            <a:off x="1079640" y="2951640"/>
            <a:ext cx="2336760" cy="49212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Члены комиссии рассматривают документы последовательно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276076478" name="CustomShape 6"/>
          <p:cNvSpPr/>
          <p:nvPr/>
        </p:nvSpPr>
        <p:spPr bwMode="auto">
          <a:xfrm>
            <a:off x="6119640" y="3275640"/>
            <a:ext cx="1967758" cy="79812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Члены комиссии территориально удалены друг от друга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1451114542" name="CustomShape 7"/>
          <p:cNvSpPr/>
          <p:nvPr/>
        </p:nvSpPr>
        <p:spPr bwMode="auto">
          <a:xfrm>
            <a:off x="1102320" y="4428000"/>
            <a:ext cx="1067760" cy="286200"/>
          </a:xfrm>
          <a:prstGeom prst="roundRect">
            <a:avLst>
              <a:gd name="adj" fmla="val 16667"/>
            </a:avLst>
          </a:prstGeom>
          <a:solidFill>
            <a:srgbClr val="DD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Такие правила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944167339" name="CustomShape 8"/>
          <p:cNvSpPr/>
          <p:nvPr/>
        </p:nvSpPr>
        <p:spPr bwMode="auto">
          <a:xfrm>
            <a:off x="1079640" y="1476000"/>
            <a:ext cx="1616758" cy="358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000" b="0" strike="noStrike" spc="0">
                <a:solidFill>
                  <a:srgbClr val="000000"/>
                </a:solidFill>
                <a:latin typeface="Arial"/>
                <a:ea typeface="DejaVu Sans"/>
              </a:rPr>
              <a:t>Финансовые затраты</a:t>
            </a:r>
            <a:endParaRPr lang="ru-RU" sz="1000" b="0" strike="noStrike" spc="0">
              <a:latin typeface="Arial"/>
            </a:endParaRPr>
          </a:p>
        </p:txBody>
      </p:sp>
      <p:sp>
        <p:nvSpPr>
          <p:cNvPr id="21052651" name="CustomShape 9"/>
          <p:cNvSpPr/>
          <p:nvPr/>
        </p:nvSpPr>
        <p:spPr bwMode="auto">
          <a:xfrm>
            <a:off x="5705640" y="1764000"/>
            <a:ext cx="2408760" cy="214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800" b="0" strike="noStrike" spc="0">
                <a:solidFill>
                  <a:srgbClr val="000000"/>
                </a:solidFill>
                <a:latin typeface="Arial"/>
                <a:ea typeface="DejaVu Sans"/>
              </a:rPr>
              <a:t>Потеря времени на транспортировку</a:t>
            </a:r>
            <a:endParaRPr lang="ru-RU" sz="800" b="0" strike="noStrike" spc="0">
              <a:latin typeface="Arial"/>
            </a:endParaRPr>
          </a:p>
        </p:txBody>
      </p:sp>
      <p:sp>
        <p:nvSpPr>
          <p:cNvPr id="14722820" name="CustomShape 10"/>
          <p:cNvSpPr/>
          <p:nvPr/>
        </p:nvSpPr>
        <p:spPr bwMode="auto">
          <a:xfrm>
            <a:off x="5079960" y="1368000"/>
            <a:ext cx="3034440" cy="214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800" b="0" strike="noStrike" spc="0">
                <a:solidFill>
                  <a:srgbClr val="000000"/>
                </a:solidFill>
                <a:latin typeface="Arial"/>
                <a:ea typeface="DejaVu Sans"/>
              </a:rPr>
              <a:t>Ограниченное количество времени на проверку</a:t>
            </a:r>
            <a:endParaRPr lang="ru-RU" sz="800" b="0" strike="noStrike" spc="0">
              <a:latin typeface="Arial"/>
            </a:endParaRPr>
          </a:p>
        </p:txBody>
      </p:sp>
      <p:sp>
        <p:nvSpPr>
          <p:cNvPr id="1697170638" name="CustomShape 11"/>
          <p:cNvSpPr/>
          <p:nvPr/>
        </p:nvSpPr>
        <p:spPr bwMode="auto">
          <a:xfrm>
            <a:off x="5057640" y="960120"/>
            <a:ext cx="3056760" cy="214200"/>
          </a:xfrm>
          <a:prstGeom prst="roundRect">
            <a:avLst>
              <a:gd name="adj" fmla="val 16667"/>
            </a:avLst>
          </a:prstGeom>
          <a:solidFill>
            <a:srgbClr val="FF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8760" tIns="34200" rIns="68760" bIns="342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800" b="0" strike="noStrike" spc="0">
                <a:solidFill>
                  <a:srgbClr val="000000"/>
                </a:solidFill>
                <a:latin typeface="Arial"/>
                <a:ea typeface="DejaVu Sans"/>
              </a:rPr>
              <a:t>Повышается риск некачественной проверки</a:t>
            </a:r>
            <a:endParaRPr lang="ru-RU" sz="800" b="0" strike="noStrike" spc="0">
              <a:latin typeface="Arial"/>
            </a:endParaRPr>
          </a:p>
        </p:txBody>
      </p:sp>
      <p:sp>
        <p:nvSpPr>
          <p:cNvPr id="915100587" name="Line 12"/>
          <p:cNvSpPr/>
          <p:nvPr/>
        </p:nvSpPr>
        <p:spPr bwMode="auto">
          <a:xfrm flipV="1">
            <a:off x="6586560" y="1994400"/>
            <a:ext cx="360" cy="1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03370752" name="Line 13"/>
          <p:cNvSpPr/>
          <p:nvPr/>
        </p:nvSpPr>
        <p:spPr bwMode="auto">
          <a:xfrm flipV="1">
            <a:off x="6586560" y="1583640"/>
            <a:ext cx="360" cy="1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36224218" name="Line 14"/>
          <p:cNvSpPr/>
          <p:nvPr/>
        </p:nvSpPr>
        <p:spPr bwMode="auto">
          <a:xfrm flipV="1">
            <a:off x="6586560" y="1187640"/>
            <a:ext cx="360" cy="18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908139440" name="Line 15"/>
          <p:cNvSpPr/>
          <p:nvPr/>
        </p:nvSpPr>
        <p:spPr bwMode="auto">
          <a:xfrm>
            <a:off x="1636920" y="4211640"/>
            <a:ext cx="360" cy="216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66118563" name="Line 16"/>
          <p:cNvSpPr/>
          <p:nvPr/>
        </p:nvSpPr>
        <p:spPr bwMode="auto">
          <a:xfrm>
            <a:off x="2248560" y="3444120"/>
            <a:ext cx="360" cy="216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84248952" name="Line 17"/>
          <p:cNvSpPr/>
          <p:nvPr/>
        </p:nvSpPr>
        <p:spPr bwMode="auto">
          <a:xfrm>
            <a:off x="2248560" y="2735640"/>
            <a:ext cx="360" cy="2196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06889941" name="Line 18"/>
          <p:cNvSpPr/>
          <p:nvPr/>
        </p:nvSpPr>
        <p:spPr bwMode="auto">
          <a:xfrm>
            <a:off x="3059640" y="4211640"/>
            <a:ext cx="360" cy="216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97818574" name="Line 19"/>
          <p:cNvSpPr/>
          <p:nvPr/>
        </p:nvSpPr>
        <p:spPr bwMode="auto">
          <a:xfrm>
            <a:off x="7104960" y="2735640"/>
            <a:ext cx="360" cy="540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15426547" name="Line 20"/>
          <p:cNvSpPr/>
          <p:nvPr/>
        </p:nvSpPr>
        <p:spPr bwMode="auto">
          <a:xfrm flipV="1">
            <a:off x="1907640" y="1835640"/>
            <a:ext cx="360" cy="324000"/>
          </a:xfrm>
          <a:prstGeom prst="line">
            <a:avLst/>
          </a:prstGeom>
          <a:ln w="38160">
            <a:solidFill>
              <a:srgbClr val="3465A4"/>
            </a:solidFill>
            <a:round/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89063417" name="CustomShape 21"/>
          <p:cNvSpPr/>
          <p:nvPr/>
        </p:nvSpPr>
        <p:spPr bwMode="auto">
          <a:xfrm>
            <a:off x="2483639" y="4715640"/>
            <a:ext cx="43185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400" b="0" strike="noStrike" spc="0">
                <a:solidFill>
                  <a:srgbClr val="000000"/>
                </a:solidFill>
                <a:latin typeface="Arial"/>
                <a:ea typeface="DejaVu Sans"/>
              </a:rPr>
              <a:t>Коренная причина</a:t>
            </a:r>
            <a:endParaRPr lang="ru-RU" sz="1400" b="0" strike="noStrike" spc="0">
              <a:latin typeface="Arial"/>
            </a:endParaRPr>
          </a:p>
        </p:txBody>
      </p:sp>
      <p:sp>
        <p:nvSpPr>
          <p:cNvPr id="2079035928" name="CustomShape 22"/>
          <p:cNvSpPr/>
          <p:nvPr/>
        </p:nvSpPr>
        <p:spPr bwMode="auto">
          <a:xfrm>
            <a:off x="4139640" y="3276000"/>
            <a:ext cx="1258560" cy="392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800" b="0" strike="noStrike" spc="0">
                <a:solidFill>
                  <a:srgbClr val="000000"/>
                </a:solidFill>
                <a:latin typeface="Arial"/>
                <a:ea typeface="DejaVu Sans"/>
              </a:rPr>
              <a:t>Почему?</a:t>
            </a:r>
            <a:endParaRPr lang="ru-RU" sz="1800" b="0" strike="noStrike" spc="0">
              <a:latin typeface="Arial"/>
            </a:endParaRPr>
          </a:p>
        </p:txBody>
      </p:sp>
      <p:sp>
        <p:nvSpPr>
          <p:cNvPr id="1819810616" name="CustomShape 23"/>
          <p:cNvSpPr/>
          <p:nvPr/>
        </p:nvSpPr>
        <p:spPr bwMode="auto">
          <a:xfrm>
            <a:off x="2987639" y="1706758"/>
            <a:ext cx="2158200" cy="343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1800" b="0" strike="noStrike" spc="0">
                <a:solidFill>
                  <a:srgbClr val="000000"/>
                </a:solidFill>
                <a:latin typeface="Arial"/>
                <a:ea typeface="DejaVu Sans"/>
              </a:rPr>
              <a:t>Следовательно?</a:t>
            </a:r>
            <a:endParaRPr lang="ru-RU" sz="1800" b="0" strike="noStrike" spc="0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853347" name="Прямоугольник 5"/>
          <p:cNvSpPr/>
          <p:nvPr/>
        </p:nvSpPr>
        <p:spPr bwMode="auto">
          <a:xfrm>
            <a:off x="1852670" y="3139968"/>
            <a:ext cx="5440662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0"/>
              <a:t>Информация о мерах поддержки не актуальна или отсутствует</a:t>
            </a:r>
            <a:endParaRPr b="0"/>
          </a:p>
        </p:txBody>
      </p:sp>
      <p:sp>
        <p:nvSpPr>
          <p:cNvPr id="182389294" name="Прямоугольник 11"/>
          <p:cNvSpPr/>
          <p:nvPr/>
        </p:nvSpPr>
        <p:spPr bwMode="auto">
          <a:xfrm>
            <a:off x="3309034" y="4348149"/>
            <a:ext cx="2527899" cy="553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Не своевременная актуализация информации о мерах государственной поддержки </a:t>
            </a:r>
            <a:endParaRPr/>
          </a:p>
        </p:txBody>
      </p:sp>
      <p:sp>
        <p:nvSpPr>
          <p:cNvPr id="50589292" name="Прямоугольник 30"/>
          <p:cNvSpPr/>
          <p:nvPr/>
        </p:nvSpPr>
        <p:spPr bwMode="auto">
          <a:xfrm>
            <a:off x="264776" y="3700216"/>
            <a:ext cx="2534367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/>
              <a:t>Занятость сотрудников </a:t>
            </a:r>
            <a:endParaRPr/>
          </a:p>
          <a:p>
            <a:pPr algn="ctr">
              <a:defRPr/>
            </a:pPr>
            <a:r>
              <a:rPr lang="ru-RU" sz="1000"/>
              <a:t>Департамента АПК КО</a:t>
            </a:r>
            <a:endParaRPr/>
          </a:p>
        </p:txBody>
      </p:sp>
      <p:cxnSp>
        <p:nvCxnSpPr>
          <p:cNvPr id="517249479" name="Соединительная линия уступом 31"/>
          <p:cNvCxnSpPr>
            <a:cxnSpLocks/>
            <a:stCxn id="1331853347" idx="2"/>
            <a:endCxn id="50589292" idx="0"/>
          </p:cNvCxnSpPr>
          <p:nvPr/>
        </p:nvCxnSpPr>
        <p:spPr bwMode="auto">
          <a:xfrm rot="5399976">
            <a:off x="2894286" y="2021518"/>
            <a:ext cx="316370" cy="30410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113472" name="Соединительная линия уступом 34"/>
          <p:cNvCxnSpPr>
            <a:cxnSpLocks/>
            <a:stCxn id="1331853347" idx="2"/>
            <a:endCxn id="1729243253" idx="0"/>
          </p:cNvCxnSpPr>
          <p:nvPr/>
        </p:nvCxnSpPr>
        <p:spPr bwMode="auto">
          <a:xfrm rot="5399976" flipV="1">
            <a:off x="5935749" y="2021079"/>
            <a:ext cx="310286" cy="30358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9243253" name="Прямоугольник 19"/>
          <p:cNvSpPr/>
          <p:nvPr/>
        </p:nvSpPr>
        <p:spPr bwMode="auto">
          <a:xfrm>
            <a:off x="6344852" y="3694132"/>
            <a:ext cx="2527899" cy="553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Отсутствие информации о внесении изменений в действующие меры государственной поддержки </a:t>
            </a:r>
            <a:endParaRPr/>
          </a:p>
        </p:txBody>
      </p:sp>
      <p:sp>
        <p:nvSpPr>
          <p:cNvPr id="1988939799" name="Прямоугольник 20"/>
          <p:cNvSpPr/>
          <p:nvPr/>
        </p:nvSpPr>
        <p:spPr bwMode="auto">
          <a:xfrm>
            <a:off x="6344852" y="4613095"/>
            <a:ext cx="2527899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Информация не утвержденная НПА не подлежит разглашению</a:t>
            </a:r>
            <a:endParaRPr/>
          </a:p>
        </p:txBody>
      </p:sp>
      <p:cxnSp>
        <p:nvCxnSpPr>
          <p:cNvPr id="1018063163" name="Прямая со стрелкой 32"/>
          <p:cNvCxnSpPr>
            <a:cxnSpLocks/>
            <a:stCxn id="1137707030" idx="2"/>
            <a:endCxn id="182389294" idx="0"/>
          </p:cNvCxnSpPr>
          <p:nvPr/>
        </p:nvCxnSpPr>
        <p:spPr bwMode="auto">
          <a:xfrm>
            <a:off x="4572984" y="4045024"/>
            <a:ext cx="0" cy="303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5624505" name="Прямая со стрелкой 35"/>
          <p:cNvCxnSpPr>
            <a:cxnSpLocks/>
            <a:stCxn id="1729243253" idx="2"/>
            <a:endCxn id="1988939799" idx="0"/>
          </p:cNvCxnSpPr>
          <p:nvPr/>
        </p:nvCxnSpPr>
        <p:spPr bwMode="auto">
          <a:xfrm>
            <a:off x="7608802" y="4248131"/>
            <a:ext cx="0" cy="364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9762183" name="Прямоугольник 49"/>
          <p:cNvSpPr/>
          <p:nvPr/>
        </p:nvSpPr>
        <p:spPr bwMode="auto">
          <a:xfrm>
            <a:off x="4157059" y="2886035"/>
            <a:ext cx="819153" cy="25393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sp>
        <p:nvSpPr>
          <p:cNvPr id="229680771" name="Прямоугольник 50"/>
          <p:cNvSpPr/>
          <p:nvPr/>
        </p:nvSpPr>
        <p:spPr bwMode="auto">
          <a:xfrm>
            <a:off x="4609215" y="4124786"/>
            <a:ext cx="1578407" cy="238545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Arial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917481914" name="Прямоугольник 57"/>
          <p:cNvSpPr/>
          <p:nvPr/>
        </p:nvSpPr>
        <p:spPr bwMode="auto">
          <a:xfrm>
            <a:off x="87361" y="347306"/>
            <a:ext cx="6871979" cy="373433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rgbClr val="002060"/>
                </a:solidFill>
                <a:latin typeface="Arial"/>
                <a:cs typeface="Times New Roman"/>
              </a:rPr>
              <a:t>Выявление коренных причин методом «5 Почему?»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1849998420" name="Прямоугольник 17"/>
          <p:cNvSpPr/>
          <p:nvPr/>
        </p:nvSpPr>
        <p:spPr bwMode="auto">
          <a:xfrm>
            <a:off x="2739053" y="1317884"/>
            <a:ext cx="3655167" cy="246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Заявитель не получает меры государственной поддержки</a:t>
            </a:r>
            <a:endParaRPr/>
          </a:p>
        </p:txBody>
      </p:sp>
      <p:sp>
        <p:nvSpPr>
          <p:cNvPr id="1150014097" name="Прямоугольник 18"/>
          <p:cNvSpPr/>
          <p:nvPr/>
        </p:nvSpPr>
        <p:spPr bwMode="auto">
          <a:xfrm>
            <a:off x="2933100" y="789214"/>
            <a:ext cx="3279766" cy="253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50"/>
              <a:t>Недоведение выделенного финансирования</a:t>
            </a:r>
            <a:endParaRPr/>
          </a:p>
        </p:txBody>
      </p:sp>
      <p:cxnSp>
        <p:nvCxnSpPr>
          <p:cNvPr id="485366203" name="Прямая со стрелкой 22"/>
          <p:cNvCxnSpPr>
            <a:cxnSpLocks/>
            <a:stCxn id="1849998420" idx="0"/>
            <a:endCxn id="1150014097" idx="2"/>
          </p:cNvCxnSpPr>
          <p:nvPr/>
        </p:nvCxnSpPr>
        <p:spPr bwMode="auto">
          <a:xfrm flipV="1">
            <a:off x="4566637" y="1043130"/>
            <a:ext cx="6346" cy="274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1432907" name="Прямоугольник 24"/>
          <p:cNvSpPr/>
          <p:nvPr/>
        </p:nvSpPr>
        <p:spPr bwMode="auto">
          <a:xfrm>
            <a:off x="6575850" y="1642165"/>
            <a:ext cx="2212285" cy="246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Происходит ожидание заявителя</a:t>
            </a:r>
            <a:endParaRPr/>
          </a:p>
        </p:txBody>
      </p:sp>
      <p:sp>
        <p:nvSpPr>
          <p:cNvPr id="1248526679" name="Прямоугольник 25"/>
          <p:cNvSpPr/>
          <p:nvPr/>
        </p:nvSpPr>
        <p:spPr bwMode="auto">
          <a:xfrm>
            <a:off x="265880" y="1403852"/>
            <a:ext cx="2368449" cy="553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Отрывают от текущей работы сотрудников Департамента АПК КО</a:t>
            </a:r>
            <a:endParaRPr/>
          </a:p>
          <a:p>
            <a:pPr lvl="0" algn="ctr">
              <a:defRPr/>
            </a:pPr>
            <a:r>
              <a:rPr lang="ru-RU" sz="1000"/>
              <a:t>для консультаций</a:t>
            </a:r>
            <a:endParaRPr/>
          </a:p>
        </p:txBody>
      </p:sp>
      <p:sp>
        <p:nvSpPr>
          <p:cNvPr id="940471028" name="Прямоугольник 26"/>
          <p:cNvSpPr/>
          <p:nvPr/>
        </p:nvSpPr>
        <p:spPr bwMode="auto">
          <a:xfrm>
            <a:off x="264776" y="786942"/>
            <a:ext cx="2368438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У специалистов ДАПК скапливаются текущие задачи</a:t>
            </a:r>
            <a:endParaRPr/>
          </a:p>
        </p:txBody>
      </p:sp>
      <p:cxnSp>
        <p:nvCxnSpPr>
          <p:cNvPr id="862678083" name="Прямая со стрелкой 28"/>
          <p:cNvCxnSpPr>
            <a:cxnSpLocks/>
            <a:stCxn id="1248526679" idx="0"/>
            <a:endCxn id="940471028" idx="2"/>
          </p:cNvCxnSpPr>
          <p:nvPr/>
        </p:nvCxnSpPr>
        <p:spPr bwMode="auto">
          <a:xfrm flipH="1" flipV="1">
            <a:off x="1448996" y="1187052"/>
            <a:ext cx="1108" cy="216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2895680" name="Прямоугольник 33"/>
          <p:cNvSpPr/>
          <p:nvPr/>
        </p:nvSpPr>
        <p:spPr bwMode="auto">
          <a:xfrm>
            <a:off x="6628926" y="934278"/>
            <a:ext cx="2106136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00"/>
              <a:t>Негативный отзыв о работе сотрудников Фонда «РАПК»</a:t>
            </a:r>
            <a:endParaRPr/>
          </a:p>
        </p:txBody>
      </p:sp>
      <p:cxnSp>
        <p:nvCxnSpPr>
          <p:cNvPr id="2138221506" name="Прямая со стрелкой 36"/>
          <p:cNvCxnSpPr>
            <a:cxnSpLocks/>
            <a:stCxn id="381432907" idx="0"/>
            <a:endCxn id="1822895680" idx="2"/>
          </p:cNvCxnSpPr>
          <p:nvPr/>
        </p:nvCxnSpPr>
        <p:spPr bwMode="auto">
          <a:xfrm flipV="1">
            <a:off x="7681995" y="1334388"/>
            <a:ext cx="0" cy="307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4620992" name="Соединительная линия уступом 31"/>
          <p:cNvCxnSpPr>
            <a:cxnSpLocks/>
          </p:cNvCxnSpPr>
          <p:nvPr/>
        </p:nvCxnSpPr>
        <p:spPr bwMode="auto">
          <a:xfrm rot="16199969" flipV="1">
            <a:off x="2734587" y="638633"/>
            <a:ext cx="553912" cy="31228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0179269" name="Соединительная линия уступом 31"/>
          <p:cNvCxnSpPr>
            <a:cxnSpLocks/>
          </p:cNvCxnSpPr>
          <p:nvPr/>
        </p:nvCxnSpPr>
        <p:spPr bwMode="auto">
          <a:xfrm rot="16199969">
            <a:off x="5862491" y="633609"/>
            <a:ext cx="539493" cy="31185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774249" name="Прямоугольник 68"/>
          <p:cNvSpPr/>
          <p:nvPr/>
        </p:nvSpPr>
        <p:spPr bwMode="auto">
          <a:xfrm>
            <a:off x="2863637" y="2511761"/>
            <a:ext cx="3418728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i="0" u="sng" strike="noStrike" cap="none" spc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Проблема</a:t>
            </a:r>
            <a:endParaRPr sz="1000"/>
          </a:p>
          <a:p>
            <a:pPr lvl="0" algn="ctr">
              <a:defRPr/>
            </a:pPr>
            <a:r>
              <a:rPr lang="ru-RU" sz="1000" b="1"/>
              <a:t>Специалисты ФАПК тратят время для поиска информации </a:t>
            </a:r>
            <a:endParaRPr lang="ru-RU" sz="1000"/>
          </a:p>
        </p:txBody>
      </p:sp>
      <p:sp>
        <p:nvSpPr>
          <p:cNvPr id="1988738934" name="Прямоугольник 79"/>
          <p:cNvSpPr/>
          <p:nvPr/>
        </p:nvSpPr>
        <p:spPr bwMode="auto">
          <a:xfrm>
            <a:off x="2852876" y="1746295"/>
            <a:ext cx="3427540" cy="246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Консультация не оказана или не принесла результата</a:t>
            </a:r>
            <a:endParaRPr/>
          </a:p>
        </p:txBody>
      </p:sp>
      <p:cxnSp>
        <p:nvCxnSpPr>
          <p:cNvPr id="864631242" name="Прямая со стрелкой 94"/>
          <p:cNvCxnSpPr>
            <a:cxnSpLocks/>
            <a:stCxn id="139774249" idx="0"/>
            <a:endCxn id="1988738934" idx="2"/>
          </p:cNvCxnSpPr>
          <p:nvPr/>
        </p:nvCxnSpPr>
        <p:spPr bwMode="auto">
          <a:xfrm rot="16199969" flipV="1">
            <a:off x="4310191" y="2252138"/>
            <a:ext cx="519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5825885" name="Прямоугольник 40"/>
          <p:cNvSpPr/>
          <p:nvPr/>
        </p:nvSpPr>
        <p:spPr bwMode="auto">
          <a:xfrm>
            <a:off x="3819939" y="2225515"/>
            <a:ext cx="1578550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1"/>
                </a:solidFill>
                <a:highlight>
                  <a:srgbClr val="FF0000"/>
                </a:highlight>
                <a:latin typeface="Arial"/>
                <a:cs typeface="Times New Roman"/>
              </a:rPr>
              <a:t>Следовательно?</a:t>
            </a:r>
            <a:endParaRPr lang="ru-RU" sz="1050" b="1">
              <a:ln w="0"/>
              <a:solidFill>
                <a:schemeClr val="bg2">
                  <a:lumMod val="25000"/>
                </a:schemeClr>
              </a:solidFill>
              <a:highlight>
                <a:srgbClr val="FF0000"/>
              </a:highlight>
              <a:latin typeface="Arial"/>
              <a:cs typeface="Times New Roman"/>
            </a:endParaRPr>
          </a:p>
        </p:txBody>
      </p:sp>
      <p:cxnSp>
        <p:nvCxnSpPr>
          <p:cNvPr id="968367711" name="Прямая со стрелкой 100"/>
          <p:cNvCxnSpPr>
            <a:cxnSpLocks/>
            <a:stCxn id="1988738934" idx="0"/>
            <a:endCxn id="1849998420" idx="2"/>
          </p:cNvCxnSpPr>
          <p:nvPr/>
        </p:nvCxnSpPr>
        <p:spPr bwMode="auto">
          <a:xfrm flipH="1" flipV="1">
            <a:off x="4566637" y="1564104"/>
            <a:ext cx="9" cy="182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7707030" name="Прямоугольник 135"/>
          <p:cNvSpPr/>
          <p:nvPr/>
        </p:nvSpPr>
        <p:spPr bwMode="auto">
          <a:xfrm>
            <a:off x="3309034" y="3644916"/>
            <a:ext cx="2527899" cy="4001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Отсутствие информации о вновь созданных мерах поддержки</a:t>
            </a:r>
            <a:endParaRPr/>
          </a:p>
        </p:txBody>
      </p:sp>
      <p:cxnSp>
        <p:nvCxnSpPr>
          <p:cNvPr id="443301570" name="Прямая со стрелкой 138"/>
          <p:cNvCxnSpPr>
            <a:cxnSpLocks/>
            <a:endCxn id="1137707030" idx="0"/>
          </p:cNvCxnSpPr>
          <p:nvPr/>
        </p:nvCxnSpPr>
        <p:spPr bwMode="auto">
          <a:xfrm rot="5399976" flipV="1">
            <a:off x="4445971" y="3517907"/>
            <a:ext cx="2540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" name="Rounded Rectangle 186"/>
          <p:cNvSpPr/>
          <p:nvPr/>
        </p:nvSpPr>
        <p:spPr bwMode="auto">
          <a:xfrm>
            <a:off x="5545008" y="3060634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8" name="Rounded Rectangle 187"/>
          <p:cNvSpPr/>
          <p:nvPr/>
        </p:nvSpPr>
        <p:spPr bwMode="auto">
          <a:xfrm>
            <a:off x="3815216" y="3060634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9" name="Rounded Rectangle 188"/>
          <p:cNvSpPr/>
          <p:nvPr/>
        </p:nvSpPr>
        <p:spPr bwMode="auto">
          <a:xfrm>
            <a:off x="2085424" y="3060634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6" name="Rounded Rectangle 185"/>
          <p:cNvSpPr/>
          <p:nvPr/>
        </p:nvSpPr>
        <p:spPr bwMode="auto">
          <a:xfrm>
            <a:off x="5545008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5" name="Rounded Rectangle 184"/>
          <p:cNvSpPr/>
          <p:nvPr/>
        </p:nvSpPr>
        <p:spPr bwMode="auto">
          <a:xfrm>
            <a:off x="3815216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4" name="Rounded Rectangle 183"/>
          <p:cNvSpPr/>
          <p:nvPr/>
        </p:nvSpPr>
        <p:spPr bwMode="auto">
          <a:xfrm>
            <a:off x="2085424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216" name="Группа 50"/>
          <p:cNvGrpSpPr/>
          <p:nvPr/>
        </p:nvGrpSpPr>
        <p:grpSpPr bwMode="auto">
          <a:xfrm>
            <a:off x="2193537" y="1283681"/>
            <a:ext cx="1075768" cy="1540132"/>
            <a:chOff x="1455575" y="1953862"/>
            <a:chExt cx="1619375" cy="2154189"/>
          </a:xfrm>
        </p:grpSpPr>
        <p:grpSp>
          <p:nvGrpSpPr>
            <p:cNvPr id="217" name="Группа 166"/>
            <p:cNvGrpSpPr>
              <a:grpSpLocks noChangeAspect="1"/>
            </p:cNvGrpSpPr>
            <p:nvPr/>
          </p:nvGrpSpPr>
          <p:grpSpPr bwMode="auto">
            <a:xfrm>
              <a:off x="1639797" y="1953862"/>
              <a:ext cx="1368000" cy="1265899"/>
              <a:chOff x="1417102" y="2958836"/>
              <a:chExt cx="2420615" cy="2330282"/>
            </a:xfrm>
          </p:grpSpPr>
          <p:grpSp>
            <p:nvGrpSpPr>
              <p:cNvPr id="219" name="Группа 114"/>
              <p:cNvGrpSpPr/>
              <p:nvPr/>
            </p:nvGrpSpPr>
            <p:grpSpPr bwMode="auto">
              <a:xfrm>
                <a:off x="1726604" y="2958836"/>
                <a:ext cx="1801613" cy="768893"/>
                <a:chOff x="1726604" y="2958836"/>
                <a:chExt cx="1801613" cy="768893"/>
              </a:xfrm>
            </p:grpSpPr>
            <p:grpSp>
              <p:nvGrpSpPr>
                <p:cNvPr id="264" name="Группа 53"/>
                <p:cNvGrpSpPr>
                  <a:grpSpLocks noChangeAspect="1"/>
                </p:cNvGrpSpPr>
                <p:nvPr/>
              </p:nvGrpSpPr>
              <p:grpSpPr bwMode="auto"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80" name="Овал 54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81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5" name="Группа 56"/>
                <p:cNvGrpSpPr>
                  <a:grpSpLocks noChangeAspect="1"/>
                </p:cNvGrpSpPr>
                <p:nvPr/>
              </p:nvGrpSpPr>
              <p:grpSpPr bwMode="auto"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8" name="Овал 277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9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6" name="Группа 59"/>
                <p:cNvGrpSpPr>
                  <a:grpSpLocks noChangeAspect="1"/>
                </p:cNvGrpSpPr>
                <p:nvPr/>
              </p:nvGrpSpPr>
              <p:grpSpPr bwMode="auto"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6" name="Овал 275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7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7" name="Группа 62"/>
                <p:cNvGrpSpPr>
                  <a:grpSpLocks noChangeAspect="1"/>
                </p:cNvGrpSpPr>
                <p:nvPr/>
              </p:nvGrpSpPr>
              <p:grpSpPr bwMode="auto"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4" name="Овал 273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5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8" name="Группа 65"/>
                <p:cNvGrpSpPr>
                  <a:grpSpLocks noChangeAspect="1"/>
                </p:cNvGrpSpPr>
                <p:nvPr/>
              </p:nvGrpSpPr>
              <p:grpSpPr bwMode="auto"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2" name="Овал 27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9" name="Группа 112"/>
                <p:cNvGrpSpPr/>
                <p:nvPr/>
              </p:nvGrpSpPr>
              <p:grpSpPr bwMode="auto"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70" name="Овал 269"/>
                  <p:cNvSpPr/>
                  <p:nvPr/>
                </p:nvSpPr>
                <p:spPr bwMode="auto"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1" name="Скругленный прямоугольник 51"/>
                  <p:cNvSpPr/>
                  <p:nvPr/>
                </p:nvSpPr>
                <p:spPr bwMode="auto"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grpSp>
            <p:nvGrpSpPr>
              <p:cNvPr id="220" name="Группа 115"/>
              <p:cNvGrpSpPr/>
              <p:nvPr/>
            </p:nvGrpSpPr>
            <p:grpSpPr bwMode="auto">
              <a:xfrm>
                <a:off x="1417102" y="3739530"/>
                <a:ext cx="2420615" cy="768893"/>
                <a:chOff x="1417102" y="2958836"/>
                <a:chExt cx="2420615" cy="768893"/>
              </a:xfrm>
            </p:grpSpPr>
            <p:grpSp>
              <p:nvGrpSpPr>
                <p:cNvPr id="240" name="Группа 116"/>
                <p:cNvGrpSpPr>
                  <a:grpSpLocks noChangeAspect="1"/>
                </p:cNvGrpSpPr>
                <p:nvPr/>
              </p:nvGrpSpPr>
              <p:grpSpPr bwMode="auto">
                <a:xfrm>
                  <a:off x="141710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62" name="Овал 26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6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1" name="Группа 117"/>
                <p:cNvGrpSpPr>
                  <a:grpSpLocks noChangeAspect="1"/>
                </p:cNvGrpSpPr>
                <p:nvPr/>
              </p:nvGrpSpPr>
              <p:grpSpPr bwMode="auto"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60" name="Овал 259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61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2" name="Группа 118"/>
                <p:cNvGrpSpPr>
                  <a:grpSpLocks noChangeAspect="1"/>
                </p:cNvGrpSpPr>
                <p:nvPr/>
              </p:nvGrpSpPr>
              <p:grpSpPr bwMode="auto"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8" name="Овал 257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9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3" name="Группа 119"/>
                <p:cNvGrpSpPr>
                  <a:grpSpLocks noChangeAspect="1"/>
                </p:cNvGrpSpPr>
                <p:nvPr/>
              </p:nvGrpSpPr>
              <p:grpSpPr bwMode="auto"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6" name="Овал 255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A6433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7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A6433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4" name="Группа 120"/>
                <p:cNvGrpSpPr>
                  <a:grpSpLocks noChangeAspect="1"/>
                </p:cNvGrpSpPr>
                <p:nvPr/>
              </p:nvGrpSpPr>
              <p:grpSpPr bwMode="auto"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4" name="Овал 253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5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5" name="Группа 121"/>
                <p:cNvGrpSpPr>
                  <a:grpSpLocks noChangeAspect="1"/>
                </p:cNvGrpSpPr>
                <p:nvPr/>
              </p:nvGrpSpPr>
              <p:grpSpPr bwMode="auto"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2" name="Овал 25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6" name="Группа 122"/>
                <p:cNvGrpSpPr/>
                <p:nvPr/>
              </p:nvGrpSpPr>
              <p:grpSpPr bwMode="auto"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50" name="Овал 249"/>
                  <p:cNvSpPr/>
                  <p:nvPr/>
                </p:nvSpPr>
                <p:spPr bwMode="auto"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1" name="Скругленный прямоугольник 51"/>
                  <p:cNvSpPr/>
                  <p:nvPr/>
                </p:nvSpPr>
                <p:spPr bwMode="auto"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7" name="Группа 123"/>
                <p:cNvGrpSpPr/>
                <p:nvPr/>
              </p:nvGrpSpPr>
              <p:grpSpPr bwMode="auto">
                <a:xfrm>
                  <a:off x="3583614" y="2958836"/>
                  <a:ext cx="254103" cy="768893"/>
                  <a:chOff x="3583614" y="2968707"/>
                  <a:chExt cx="254103" cy="768893"/>
                </a:xfrm>
              </p:grpSpPr>
              <p:sp>
                <p:nvSpPr>
                  <p:cNvPr id="248" name="Овал 247"/>
                  <p:cNvSpPr/>
                  <p:nvPr/>
                </p:nvSpPr>
                <p:spPr bwMode="auto">
                  <a:xfrm>
                    <a:off x="3654044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49" name="Скругленный прямоугольник 51"/>
                  <p:cNvSpPr/>
                  <p:nvPr/>
                </p:nvSpPr>
                <p:spPr bwMode="auto">
                  <a:xfrm>
                    <a:off x="3583614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grpSp>
            <p:nvGrpSpPr>
              <p:cNvPr id="221" name="Группа 140"/>
              <p:cNvGrpSpPr/>
              <p:nvPr/>
            </p:nvGrpSpPr>
            <p:grpSpPr bwMode="auto">
              <a:xfrm>
                <a:off x="1726604" y="4520225"/>
                <a:ext cx="1801613" cy="768893"/>
                <a:chOff x="1726604" y="2958836"/>
                <a:chExt cx="1801613" cy="768893"/>
              </a:xfrm>
            </p:grpSpPr>
            <p:grpSp>
              <p:nvGrpSpPr>
                <p:cNvPr id="222" name="Группа 142"/>
                <p:cNvGrpSpPr>
                  <a:grpSpLocks noChangeAspect="1"/>
                </p:cNvGrpSpPr>
                <p:nvPr/>
              </p:nvGrpSpPr>
              <p:grpSpPr bwMode="auto"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8" name="Овал 237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9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3" name="Группа 143"/>
                <p:cNvGrpSpPr>
                  <a:grpSpLocks noChangeAspect="1"/>
                </p:cNvGrpSpPr>
                <p:nvPr/>
              </p:nvGrpSpPr>
              <p:grpSpPr bwMode="auto"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6" name="Овал 235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7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4" name="Группа 144"/>
                <p:cNvGrpSpPr>
                  <a:grpSpLocks noChangeAspect="1"/>
                </p:cNvGrpSpPr>
                <p:nvPr/>
              </p:nvGrpSpPr>
              <p:grpSpPr bwMode="auto"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4" name="Овал 233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5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5" name="Группа 145"/>
                <p:cNvGrpSpPr>
                  <a:grpSpLocks noChangeAspect="1"/>
                </p:cNvGrpSpPr>
                <p:nvPr/>
              </p:nvGrpSpPr>
              <p:grpSpPr bwMode="auto"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2" name="Овал 231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3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6" name="Группа 146"/>
                <p:cNvGrpSpPr>
                  <a:grpSpLocks noChangeAspect="1"/>
                </p:cNvGrpSpPr>
                <p:nvPr/>
              </p:nvGrpSpPr>
              <p:grpSpPr bwMode="auto"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0" name="Овал 229"/>
                  <p:cNvSpPr/>
                  <p:nvPr/>
                </p:nvSpPr>
                <p:spPr bwMode="auto"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1" name="Скругленный прямоугольник 51"/>
                  <p:cNvSpPr/>
                  <p:nvPr/>
                </p:nvSpPr>
                <p:spPr bwMode="auto"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7" name="Группа 147"/>
                <p:cNvGrpSpPr/>
                <p:nvPr/>
              </p:nvGrpSpPr>
              <p:grpSpPr bwMode="auto"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28" name="Овал 227"/>
                  <p:cNvSpPr/>
                  <p:nvPr/>
                </p:nvSpPr>
                <p:spPr bwMode="auto"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29" name="Скругленный прямоугольник 51"/>
                  <p:cNvSpPr/>
                  <p:nvPr/>
                </p:nvSpPr>
                <p:spPr bwMode="auto"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 extrusionOk="0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</p:grpSp>
        <p:sp>
          <p:nvSpPr>
            <p:cNvPr id="218" name="TextBox 217"/>
            <p:cNvSpPr txBox="1"/>
            <p:nvPr/>
          </p:nvSpPr>
          <p:spPr bwMode="auto">
            <a:xfrm>
              <a:off x="1455575" y="3225550"/>
              <a:ext cx="1619375" cy="88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Участвуют все – говорит один</a:t>
              </a:r>
              <a:endParaRPr/>
            </a:p>
          </p:txBody>
        </p:sp>
      </p:grpSp>
      <p:grpSp>
        <p:nvGrpSpPr>
          <p:cNvPr id="282" name="Группа 76"/>
          <p:cNvGrpSpPr/>
          <p:nvPr/>
        </p:nvGrpSpPr>
        <p:grpSpPr bwMode="auto">
          <a:xfrm>
            <a:off x="2109563" y="3146000"/>
            <a:ext cx="1289124" cy="1451471"/>
            <a:chOff x="1459765" y="4120273"/>
            <a:chExt cx="1940543" cy="2030180"/>
          </a:xfrm>
        </p:grpSpPr>
        <p:grpSp>
          <p:nvGrpSpPr>
            <p:cNvPr id="283" name="Группа 198"/>
            <p:cNvGrpSpPr>
              <a:grpSpLocks noChangeAspect="1"/>
            </p:cNvGrpSpPr>
            <p:nvPr/>
          </p:nvGrpSpPr>
          <p:grpSpPr bwMode="auto">
            <a:xfrm>
              <a:off x="2036647" y="4120273"/>
              <a:ext cx="886995" cy="1400497"/>
              <a:chOff x="1254948" y="4193794"/>
              <a:chExt cx="992863" cy="1535034"/>
            </a:xfrm>
          </p:grpSpPr>
          <p:grpSp>
            <p:nvGrpSpPr>
              <p:cNvPr id="285" name="Группа 196"/>
              <p:cNvGrpSpPr>
                <a:grpSpLocks noChangeAspect="1"/>
              </p:cNvGrpSpPr>
              <p:nvPr/>
            </p:nvGrpSpPr>
            <p:grpSpPr bwMode="auto">
              <a:xfrm>
                <a:off x="1254948" y="4656215"/>
                <a:ext cx="321918" cy="1072613"/>
                <a:chOff x="1776800" y="3663677"/>
                <a:chExt cx="153915" cy="512837"/>
              </a:xfrm>
              <a:solidFill>
                <a:srgbClr val="002060"/>
              </a:solidFill>
            </p:grpSpPr>
            <p:sp>
              <p:nvSpPr>
                <p:cNvPr id="287" name="Овал 286"/>
                <p:cNvSpPr/>
                <p:nvPr/>
              </p:nvSpPr>
              <p:spPr bwMode="auto">
                <a:xfrm>
                  <a:off x="1820520" y="3717716"/>
                  <a:ext cx="68526" cy="72456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88" name="Скругленный прямоугольник 51"/>
                <p:cNvSpPr/>
                <p:nvPr/>
              </p:nvSpPr>
              <p:spPr bwMode="auto">
                <a:xfrm>
                  <a:off x="1776800" y="3663677"/>
                  <a:ext cx="153915" cy="512837"/>
                </a:xfrm>
                <a:custGeom>
                  <a:avLst/>
                  <a:gdLst>
                    <a:gd name="connsiteX0" fmla="*/ 0 w 819150"/>
                    <a:gd name="connsiteY0" fmla="*/ 169867 h 2060996"/>
                    <a:gd name="connsiteX1" fmla="*/ 169867 w 819150"/>
                    <a:gd name="connsiteY1" fmla="*/ 0 h 2060996"/>
                    <a:gd name="connsiteX2" fmla="*/ 649283 w 819150"/>
                    <a:gd name="connsiteY2" fmla="*/ 0 h 2060996"/>
                    <a:gd name="connsiteX3" fmla="*/ 819150 w 819150"/>
                    <a:gd name="connsiteY3" fmla="*/ 169867 h 2060996"/>
                    <a:gd name="connsiteX4" fmla="*/ 819150 w 819150"/>
                    <a:gd name="connsiteY4" fmla="*/ 1891129 h 2060996"/>
                    <a:gd name="connsiteX5" fmla="*/ 649283 w 819150"/>
                    <a:gd name="connsiteY5" fmla="*/ 2060996 h 2060996"/>
                    <a:gd name="connsiteX6" fmla="*/ 169867 w 819150"/>
                    <a:gd name="connsiteY6" fmla="*/ 2060996 h 2060996"/>
                    <a:gd name="connsiteX7" fmla="*/ 0 w 819150"/>
                    <a:gd name="connsiteY7" fmla="*/ 1891129 h 2060996"/>
                    <a:gd name="connsiteX8" fmla="*/ 0 w 819150"/>
                    <a:gd name="connsiteY8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0 w 823913"/>
                    <a:gd name="connsiteY8" fmla="*/ 1023937 h 2060996"/>
                    <a:gd name="connsiteX9" fmla="*/ 4763 w 823913"/>
                    <a:gd name="connsiteY9" fmla="*/ 169867 h 2060996"/>
                    <a:gd name="connsiteX0" fmla="*/ 4775 w 823925"/>
                    <a:gd name="connsiteY0" fmla="*/ 169867 h 2060996"/>
                    <a:gd name="connsiteX1" fmla="*/ 174642 w 823925"/>
                    <a:gd name="connsiteY1" fmla="*/ 0 h 2060996"/>
                    <a:gd name="connsiteX2" fmla="*/ 654058 w 823925"/>
                    <a:gd name="connsiteY2" fmla="*/ 0 h 2060996"/>
                    <a:gd name="connsiteX3" fmla="*/ 823925 w 823925"/>
                    <a:gd name="connsiteY3" fmla="*/ 169867 h 2060996"/>
                    <a:gd name="connsiteX4" fmla="*/ 823925 w 823925"/>
                    <a:gd name="connsiteY4" fmla="*/ 1891129 h 2060996"/>
                    <a:gd name="connsiteX5" fmla="*/ 654058 w 823925"/>
                    <a:gd name="connsiteY5" fmla="*/ 2060996 h 2060996"/>
                    <a:gd name="connsiteX6" fmla="*/ 174642 w 823925"/>
                    <a:gd name="connsiteY6" fmla="*/ 2060996 h 2060996"/>
                    <a:gd name="connsiteX7" fmla="*/ 4775 w 823925"/>
                    <a:gd name="connsiteY7" fmla="*/ 1891129 h 2060996"/>
                    <a:gd name="connsiteX8" fmla="*/ 152413 w 823925"/>
                    <a:gd name="connsiteY8" fmla="*/ 1033462 h 2060996"/>
                    <a:gd name="connsiteX9" fmla="*/ 12 w 823925"/>
                    <a:gd name="connsiteY9" fmla="*/ 1023937 h 2060996"/>
                    <a:gd name="connsiteX10" fmla="*/ 4775 w 823925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2401 w 823913"/>
                    <a:gd name="connsiteY9" fmla="*/ 1033462 h 2060996"/>
                    <a:gd name="connsiteX10" fmla="*/ 0 w 823913"/>
                    <a:gd name="connsiteY10" fmla="*/ 1023937 h 2060996"/>
                    <a:gd name="connsiteX11" fmla="*/ 4763 w 823913"/>
                    <a:gd name="connsiteY11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6689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71451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381001 w 823913"/>
                    <a:gd name="connsiteY6" fmla="*/ 957262 h 2060996"/>
                    <a:gd name="connsiteX7" fmla="*/ 241305 w 823913"/>
                    <a:gd name="connsiteY7" fmla="*/ 2051471 h 2060996"/>
                    <a:gd name="connsiteX8" fmla="*/ 200025 w 823913"/>
                    <a:gd name="connsiteY8" fmla="*/ 1905417 h 2060996"/>
                    <a:gd name="connsiteX9" fmla="*/ 195264 w 823913"/>
                    <a:gd name="connsiteY9" fmla="*/ 300037 h 2060996"/>
                    <a:gd name="connsiteX10" fmla="*/ 161926 w 823913"/>
                    <a:gd name="connsiteY10" fmla="*/ 295275 h 2060996"/>
                    <a:gd name="connsiteX11" fmla="*/ 152401 w 823913"/>
                    <a:gd name="connsiteY11" fmla="*/ 1033462 h 2060996"/>
                    <a:gd name="connsiteX12" fmla="*/ 0 w 823913"/>
                    <a:gd name="connsiteY12" fmla="*/ 1023937 h 2060996"/>
                    <a:gd name="connsiteX13" fmla="*/ 4763 w 823913"/>
                    <a:gd name="connsiteY13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62024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61951 w 823913"/>
                    <a:gd name="connsiteY8" fmla="*/ 2043112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4565"/>
                    <a:gd name="connsiteX1" fmla="*/ 174630 w 823913"/>
                    <a:gd name="connsiteY1" fmla="*/ 0 h 2064565"/>
                    <a:gd name="connsiteX2" fmla="*/ 654046 w 823913"/>
                    <a:gd name="connsiteY2" fmla="*/ 0 h 2064565"/>
                    <a:gd name="connsiteX3" fmla="*/ 823913 w 823913"/>
                    <a:gd name="connsiteY3" fmla="*/ 169867 h 2064565"/>
                    <a:gd name="connsiteX4" fmla="*/ 823913 w 823913"/>
                    <a:gd name="connsiteY4" fmla="*/ 1891129 h 2064565"/>
                    <a:gd name="connsiteX5" fmla="*/ 654046 w 823913"/>
                    <a:gd name="connsiteY5" fmla="*/ 2060996 h 2064565"/>
                    <a:gd name="connsiteX6" fmla="*/ 447676 w 823913"/>
                    <a:gd name="connsiteY6" fmla="*/ 971550 h 2064565"/>
                    <a:gd name="connsiteX7" fmla="*/ 385764 w 823913"/>
                    <a:gd name="connsiteY7" fmla="*/ 976311 h 2064565"/>
                    <a:gd name="connsiteX8" fmla="*/ 381001 w 823913"/>
                    <a:gd name="connsiteY8" fmla="*/ 2009774 h 2064565"/>
                    <a:gd name="connsiteX9" fmla="*/ 241305 w 823913"/>
                    <a:gd name="connsiteY9" fmla="*/ 2051471 h 2064565"/>
                    <a:gd name="connsiteX10" fmla="*/ 200025 w 823913"/>
                    <a:gd name="connsiteY10" fmla="*/ 1905417 h 2064565"/>
                    <a:gd name="connsiteX11" fmla="*/ 195264 w 823913"/>
                    <a:gd name="connsiteY11" fmla="*/ 300037 h 2064565"/>
                    <a:gd name="connsiteX12" fmla="*/ 161926 w 823913"/>
                    <a:gd name="connsiteY12" fmla="*/ 295275 h 2064565"/>
                    <a:gd name="connsiteX13" fmla="*/ 152401 w 823913"/>
                    <a:gd name="connsiteY13" fmla="*/ 1033462 h 2064565"/>
                    <a:gd name="connsiteX14" fmla="*/ 0 w 823913"/>
                    <a:gd name="connsiteY14" fmla="*/ 1023937 h 2064565"/>
                    <a:gd name="connsiteX15" fmla="*/ 4763 w 823913"/>
                    <a:gd name="connsiteY15" fmla="*/ 169867 h 2064565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54046 w 823913"/>
                    <a:gd name="connsiteY5" fmla="*/ 2060996 h 2066404"/>
                    <a:gd name="connsiteX6" fmla="*/ 447676 w 823913"/>
                    <a:gd name="connsiteY6" fmla="*/ 971550 h 2066404"/>
                    <a:gd name="connsiteX7" fmla="*/ 385764 w 823913"/>
                    <a:gd name="connsiteY7" fmla="*/ 976311 h 2066404"/>
                    <a:gd name="connsiteX8" fmla="*/ 381001 w 823913"/>
                    <a:gd name="connsiteY8" fmla="*/ 2009774 h 2066404"/>
                    <a:gd name="connsiteX9" fmla="*/ 241305 w 823913"/>
                    <a:gd name="connsiteY9" fmla="*/ 2051471 h 2066404"/>
                    <a:gd name="connsiteX10" fmla="*/ 200025 w 823913"/>
                    <a:gd name="connsiteY10" fmla="*/ 1905417 h 2066404"/>
                    <a:gd name="connsiteX11" fmla="*/ 195264 w 823913"/>
                    <a:gd name="connsiteY11" fmla="*/ 300037 h 2066404"/>
                    <a:gd name="connsiteX12" fmla="*/ 161926 w 823913"/>
                    <a:gd name="connsiteY12" fmla="*/ 295275 h 2066404"/>
                    <a:gd name="connsiteX13" fmla="*/ 152401 w 823913"/>
                    <a:gd name="connsiteY13" fmla="*/ 1033462 h 2066404"/>
                    <a:gd name="connsiteX14" fmla="*/ 0 w 823913"/>
                    <a:gd name="connsiteY14" fmla="*/ 1023937 h 2066404"/>
                    <a:gd name="connsiteX15" fmla="*/ 4763 w 823913"/>
                    <a:gd name="connsiteY15" fmla="*/ 169867 h 206640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38151 w 823913"/>
                    <a:gd name="connsiteY7" fmla="*/ 962025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39759 w 823913"/>
                    <a:gd name="connsiteY5" fmla="*/ 2003846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58856"/>
                    <a:gd name="connsiteX1" fmla="*/ 174630 w 823913"/>
                    <a:gd name="connsiteY1" fmla="*/ 0 h 2058856"/>
                    <a:gd name="connsiteX2" fmla="*/ 654046 w 823913"/>
                    <a:gd name="connsiteY2" fmla="*/ 0 h 2058856"/>
                    <a:gd name="connsiteX3" fmla="*/ 823913 w 823913"/>
                    <a:gd name="connsiteY3" fmla="*/ 169867 h 2058856"/>
                    <a:gd name="connsiteX4" fmla="*/ 823913 w 823913"/>
                    <a:gd name="connsiteY4" fmla="*/ 1891129 h 2058856"/>
                    <a:gd name="connsiteX5" fmla="*/ 625471 w 823913"/>
                    <a:gd name="connsiteY5" fmla="*/ 1989558 h 2058856"/>
                    <a:gd name="connsiteX6" fmla="*/ 442914 w 823913"/>
                    <a:gd name="connsiteY6" fmla="*/ 1952624 h 2058856"/>
                    <a:gd name="connsiteX7" fmla="*/ 438151 w 823913"/>
                    <a:gd name="connsiteY7" fmla="*/ 962025 h 2058856"/>
                    <a:gd name="connsiteX8" fmla="*/ 385764 w 823913"/>
                    <a:gd name="connsiteY8" fmla="*/ 976311 h 2058856"/>
                    <a:gd name="connsiteX9" fmla="*/ 381001 w 823913"/>
                    <a:gd name="connsiteY9" fmla="*/ 2009774 h 2058856"/>
                    <a:gd name="connsiteX10" fmla="*/ 241305 w 823913"/>
                    <a:gd name="connsiteY10" fmla="*/ 2051471 h 2058856"/>
                    <a:gd name="connsiteX11" fmla="*/ 200025 w 823913"/>
                    <a:gd name="connsiteY11" fmla="*/ 1905417 h 2058856"/>
                    <a:gd name="connsiteX12" fmla="*/ 195264 w 823913"/>
                    <a:gd name="connsiteY12" fmla="*/ 300037 h 2058856"/>
                    <a:gd name="connsiteX13" fmla="*/ 161926 w 823913"/>
                    <a:gd name="connsiteY13" fmla="*/ 295275 h 2058856"/>
                    <a:gd name="connsiteX14" fmla="*/ 152401 w 823913"/>
                    <a:gd name="connsiteY14" fmla="*/ 1033462 h 2058856"/>
                    <a:gd name="connsiteX15" fmla="*/ 0 w 823913"/>
                    <a:gd name="connsiteY15" fmla="*/ 1023937 h 2058856"/>
                    <a:gd name="connsiteX16" fmla="*/ 4763 w 823913"/>
                    <a:gd name="connsiteY16" fmla="*/ 169867 h 2058856"/>
                    <a:gd name="connsiteX0" fmla="*/ 4763 w 823913"/>
                    <a:gd name="connsiteY0" fmla="*/ 169867 h 2054685"/>
                    <a:gd name="connsiteX1" fmla="*/ 174630 w 823913"/>
                    <a:gd name="connsiteY1" fmla="*/ 0 h 2054685"/>
                    <a:gd name="connsiteX2" fmla="*/ 654046 w 823913"/>
                    <a:gd name="connsiteY2" fmla="*/ 0 h 2054685"/>
                    <a:gd name="connsiteX3" fmla="*/ 823913 w 823913"/>
                    <a:gd name="connsiteY3" fmla="*/ 169867 h 2054685"/>
                    <a:gd name="connsiteX4" fmla="*/ 823913 w 823913"/>
                    <a:gd name="connsiteY4" fmla="*/ 1891129 h 2054685"/>
                    <a:gd name="connsiteX5" fmla="*/ 625471 w 823913"/>
                    <a:gd name="connsiteY5" fmla="*/ 1989558 h 2054685"/>
                    <a:gd name="connsiteX6" fmla="*/ 442914 w 823913"/>
                    <a:gd name="connsiteY6" fmla="*/ 1952624 h 2054685"/>
                    <a:gd name="connsiteX7" fmla="*/ 438151 w 823913"/>
                    <a:gd name="connsiteY7" fmla="*/ 962025 h 2054685"/>
                    <a:gd name="connsiteX8" fmla="*/ 385764 w 823913"/>
                    <a:gd name="connsiteY8" fmla="*/ 976311 h 2054685"/>
                    <a:gd name="connsiteX9" fmla="*/ 381001 w 823913"/>
                    <a:gd name="connsiteY9" fmla="*/ 2009774 h 2054685"/>
                    <a:gd name="connsiteX10" fmla="*/ 241305 w 823913"/>
                    <a:gd name="connsiteY10" fmla="*/ 2051471 h 2054685"/>
                    <a:gd name="connsiteX11" fmla="*/ 200025 w 823913"/>
                    <a:gd name="connsiteY11" fmla="*/ 1905417 h 2054685"/>
                    <a:gd name="connsiteX12" fmla="*/ 195264 w 823913"/>
                    <a:gd name="connsiteY12" fmla="*/ 300037 h 2054685"/>
                    <a:gd name="connsiteX13" fmla="*/ 161926 w 823913"/>
                    <a:gd name="connsiteY13" fmla="*/ 295275 h 2054685"/>
                    <a:gd name="connsiteX14" fmla="*/ 152401 w 823913"/>
                    <a:gd name="connsiteY14" fmla="*/ 1033462 h 2054685"/>
                    <a:gd name="connsiteX15" fmla="*/ 0 w 823913"/>
                    <a:gd name="connsiteY15" fmla="*/ 1023937 h 2054685"/>
                    <a:gd name="connsiteX16" fmla="*/ 4763 w 823913"/>
                    <a:gd name="connsiteY16" fmla="*/ 169867 h 2054685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400051 w 823913"/>
                    <a:gd name="connsiteY9" fmla="*/ 198119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385763 w 823913"/>
                    <a:gd name="connsiteY9" fmla="*/ 196214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385763 w 823913"/>
                    <a:gd name="connsiteY9" fmla="*/ 196214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7131"/>
                    <a:gd name="connsiteX1" fmla="*/ 174630 w 823913"/>
                    <a:gd name="connsiteY1" fmla="*/ 0 h 2057131"/>
                    <a:gd name="connsiteX2" fmla="*/ 654046 w 823913"/>
                    <a:gd name="connsiteY2" fmla="*/ 0 h 2057131"/>
                    <a:gd name="connsiteX3" fmla="*/ 823913 w 823913"/>
                    <a:gd name="connsiteY3" fmla="*/ 169867 h 2057131"/>
                    <a:gd name="connsiteX4" fmla="*/ 823913 w 823913"/>
                    <a:gd name="connsiteY4" fmla="*/ 1891129 h 2057131"/>
                    <a:gd name="connsiteX5" fmla="*/ 625471 w 823913"/>
                    <a:gd name="connsiteY5" fmla="*/ 1989558 h 2057131"/>
                    <a:gd name="connsiteX6" fmla="*/ 442914 w 823913"/>
                    <a:gd name="connsiteY6" fmla="*/ 1952624 h 2057131"/>
                    <a:gd name="connsiteX7" fmla="*/ 438151 w 823913"/>
                    <a:gd name="connsiteY7" fmla="*/ 962025 h 2057131"/>
                    <a:gd name="connsiteX8" fmla="*/ 385764 w 823913"/>
                    <a:gd name="connsiteY8" fmla="*/ 976311 h 2057131"/>
                    <a:gd name="connsiteX9" fmla="*/ 385763 w 823913"/>
                    <a:gd name="connsiteY9" fmla="*/ 1962149 h 2057131"/>
                    <a:gd name="connsiteX10" fmla="*/ 241305 w 823913"/>
                    <a:gd name="connsiteY10" fmla="*/ 2051471 h 2057131"/>
                    <a:gd name="connsiteX11" fmla="*/ 200025 w 823913"/>
                    <a:gd name="connsiteY11" fmla="*/ 1905417 h 2057131"/>
                    <a:gd name="connsiteX12" fmla="*/ 195264 w 823913"/>
                    <a:gd name="connsiteY12" fmla="*/ 300037 h 2057131"/>
                    <a:gd name="connsiteX13" fmla="*/ 161926 w 823913"/>
                    <a:gd name="connsiteY13" fmla="*/ 295275 h 2057131"/>
                    <a:gd name="connsiteX14" fmla="*/ 152401 w 823913"/>
                    <a:gd name="connsiteY14" fmla="*/ 1033462 h 2057131"/>
                    <a:gd name="connsiteX15" fmla="*/ 0 w 823913"/>
                    <a:gd name="connsiteY15" fmla="*/ 1023937 h 2057131"/>
                    <a:gd name="connsiteX16" fmla="*/ 4763 w 823913"/>
                    <a:gd name="connsiteY16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25471 w 828675"/>
                    <a:gd name="connsiteY5" fmla="*/ 1989558 h 2057131"/>
                    <a:gd name="connsiteX6" fmla="*/ 442914 w 828675"/>
                    <a:gd name="connsiteY6" fmla="*/ 1952624 h 2057131"/>
                    <a:gd name="connsiteX7" fmla="*/ 438151 w 828675"/>
                    <a:gd name="connsiteY7" fmla="*/ 962025 h 2057131"/>
                    <a:gd name="connsiteX8" fmla="*/ 385764 w 828675"/>
                    <a:gd name="connsiteY8" fmla="*/ 976311 h 2057131"/>
                    <a:gd name="connsiteX9" fmla="*/ 385763 w 828675"/>
                    <a:gd name="connsiteY9" fmla="*/ 1962149 h 2057131"/>
                    <a:gd name="connsiteX10" fmla="*/ 241305 w 828675"/>
                    <a:gd name="connsiteY10" fmla="*/ 2051471 h 2057131"/>
                    <a:gd name="connsiteX11" fmla="*/ 200025 w 828675"/>
                    <a:gd name="connsiteY11" fmla="*/ 1905417 h 2057131"/>
                    <a:gd name="connsiteX12" fmla="*/ 195264 w 828675"/>
                    <a:gd name="connsiteY12" fmla="*/ 300037 h 2057131"/>
                    <a:gd name="connsiteX13" fmla="*/ 161926 w 828675"/>
                    <a:gd name="connsiteY13" fmla="*/ 295275 h 2057131"/>
                    <a:gd name="connsiteX14" fmla="*/ 152401 w 828675"/>
                    <a:gd name="connsiteY14" fmla="*/ 1033462 h 2057131"/>
                    <a:gd name="connsiteX15" fmla="*/ 0 w 828675"/>
                    <a:gd name="connsiteY15" fmla="*/ 1023937 h 2057131"/>
                    <a:gd name="connsiteX16" fmla="*/ 4763 w 828675"/>
                    <a:gd name="connsiteY16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25471 w 828675"/>
                    <a:gd name="connsiteY6" fmla="*/ 1989558 h 2057131"/>
                    <a:gd name="connsiteX7" fmla="*/ 442914 w 828675"/>
                    <a:gd name="connsiteY7" fmla="*/ 1952624 h 2057131"/>
                    <a:gd name="connsiteX8" fmla="*/ 438151 w 828675"/>
                    <a:gd name="connsiteY8" fmla="*/ 962025 h 2057131"/>
                    <a:gd name="connsiteX9" fmla="*/ 385764 w 828675"/>
                    <a:gd name="connsiteY9" fmla="*/ 976311 h 2057131"/>
                    <a:gd name="connsiteX10" fmla="*/ 385763 w 828675"/>
                    <a:gd name="connsiteY10" fmla="*/ 1962149 h 2057131"/>
                    <a:gd name="connsiteX11" fmla="*/ 241305 w 828675"/>
                    <a:gd name="connsiteY11" fmla="*/ 2051471 h 2057131"/>
                    <a:gd name="connsiteX12" fmla="*/ 200025 w 828675"/>
                    <a:gd name="connsiteY12" fmla="*/ 1905417 h 2057131"/>
                    <a:gd name="connsiteX13" fmla="*/ 195264 w 828675"/>
                    <a:gd name="connsiteY13" fmla="*/ 300037 h 2057131"/>
                    <a:gd name="connsiteX14" fmla="*/ 161926 w 828675"/>
                    <a:gd name="connsiteY14" fmla="*/ 295275 h 2057131"/>
                    <a:gd name="connsiteX15" fmla="*/ 152401 w 828675"/>
                    <a:gd name="connsiteY15" fmla="*/ 1033462 h 2057131"/>
                    <a:gd name="connsiteX16" fmla="*/ 0 w 828675"/>
                    <a:gd name="connsiteY16" fmla="*/ 1023937 h 2057131"/>
                    <a:gd name="connsiteX17" fmla="*/ 4763 w 828675"/>
                    <a:gd name="connsiteY17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33414 w 828675"/>
                    <a:gd name="connsiteY6" fmla="*/ 290512 h 2057131"/>
                    <a:gd name="connsiteX7" fmla="*/ 625471 w 828675"/>
                    <a:gd name="connsiteY7" fmla="*/ 1989558 h 2057131"/>
                    <a:gd name="connsiteX8" fmla="*/ 442914 w 828675"/>
                    <a:gd name="connsiteY8" fmla="*/ 1952624 h 2057131"/>
                    <a:gd name="connsiteX9" fmla="*/ 438151 w 828675"/>
                    <a:gd name="connsiteY9" fmla="*/ 962025 h 2057131"/>
                    <a:gd name="connsiteX10" fmla="*/ 385764 w 828675"/>
                    <a:gd name="connsiteY10" fmla="*/ 976311 h 2057131"/>
                    <a:gd name="connsiteX11" fmla="*/ 385763 w 828675"/>
                    <a:gd name="connsiteY11" fmla="*/ 1962149 h 2057131"/>
                    <a:gd name="connsiteX12" fmla="*/ 241305 w 828675"/>
                    <a:gd name="connsiteY12" fmla="*/ 2051471 h 2057131"/>
                    <a:gd name="connsiteX13" fmla="*/ 200025 w 828675"/>
                    <a:gd name="connsiteY13" fmla="*/ 1905417 h 2057131"/>
                    <a:gd name="connsiteX14" fmla="*/ 195264 w 828675"/>
                    <a:gd name="connsiteY14" fmla="*/ 300037 h 2057131"/>
                    <a:gd name="connsiteX15" fmla="*/ 161926 w 828675"/>
                    <a:gd name="connsiteY15" fmla="*/ 295275 h 2057131"/>
                    <a:gd name="connsiteX16" fmla="*/ 152401 w 828675"/>
                    <a:gd name="connsiteY16" fmla="*/ 1033462 h 2057131"/>
                    <a:gd name="connsiteX17" fmla="*/ 0 w 828675"/>
                    <a:gd name="connsiteY17" fmla="*/ 1023937 h 2057131"/>
                    <a:gd name="connsiteX18" fmla="*/ 4763 w 828675"/>
                    <a:gd name="connsiteY18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8671"/>
                    <a:gd name="connsiteX1" fmla="*/ 174630 w 828675"/>
                    <a:gd name="connsiteY1" fmla="*/ 0 h 2058671"/>
                    <a:gd name="connsiteX2" fmla="*/ 654046 w 828675"/>
                    <a:gd name="connsiteY2" fmla="*/ 0 h 2058671"/>
                    <a:gd name="connsiteX3" fmla="*/ 823913 w 828675"/>
                    <a:gd name="connsiteY3" fmla="*/ 169867 h 2058671"/>
                    <a:gd name="connsiteX4" fmla="*/ 828675 w 828675"/>
                    <a:gd name="connsiteY4" fmla="*/ 995779 h 2058671"/>
                    <a:gd name="connsiteX5" fmla="*/ 676276 w 828675"/>
                    <a:gd name="connsiteY5" fmla="*/ 1004887 h 2058671"/>
                    <a:gd name="connsiteX6" fmla="*/ 666751 w 828675"/>
                    <a:gd name="connsiteY6" fmla="*/ 290512 h 2058671"/>
                    <a:gd name="connsiteX7" fmla="*/ 633414 w 828675"/>
                    <a:gd name="connsiteY7" fmla="*/ 290512 h 2058671"/>
                    <a:gd name="connsiteX8" fmla="*/ 625471 w 828675"/>
                    <a:gd name="connsiteY8" fmla="*/ 1989558 h 2058671"/>
                    <a:gd name="connsiteX9" fmla="*/ 442914 w 828675"/>
                    <a:gd name="connsiteY9" fmla="*/ 1952624 h 2058671"/>
                    <a:gd name="connsiteX10" fmla="*/ 438151 w 828675"/>
                    <a:gd name="connsiteY10" fmla="*/ 962025 h 2058671"/>
                    <a:gd name="connsiteX11" fmla="*/ 385764 w 828675"/>
                    <a:gd name="connsiteY11" fmla="*/ 976311 h 2058671"/>
                    <a:gd name="connsiteX12" fmla="*/ 385763 w 828675"/>
                    <a:gd name="connsiteY12" fmla="*/ 1962149 h 2058671"/>
                    <a:gd name="connsiteX13" fmla="*/ 241305 w 828675"/>
                    <a:gd name="connsiteY13" fmla="*/ 2051471 h 2058671"/>
                    <a:gd name="connsiteX14" fmla="*/ 200025 w 828675"/>
                    <a:gd name="connsiteY14" fmla="*/ 1905417 h 2058671"/>
                    <a:gd name="connsiteX15" fmla="*/ 195264 w 828675"/>
                    <a:gd name="connsiteY15" fmla="*/ 300037 h 2058671"/>
                    <a:gd name="connsiteX16" fmla="*/ 161926 w 828675"/>
                    <a:gd name="connsiteY16" fmla="*/ 295275 h 2058671"/>
                    <a:gd name="connsiteX17" fmla="*/ 152401 w 828675"/>
                    <a:gd name="connsiteY17" fmla="*/ 1033462 h 2058671"/>
                    <a:gd name="connsiteX18" fmla="*/ 0 w 828675"/>
                    <a:gd name="connsiteY18" fmla="*/ 1023937 h 2058671"/>
                    <a:gd name="connsiteX19" fmla="*/ 4763 w 828675"/>
                    <a:gd name="connsiteY19" fmla="*/ 169867 h 2058671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9558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5309"/>
                    <a:gd name="connsiteX1" fmla="*/ 174630 w 828675"/>
                    <a:gd name="connsiteY1" fmla="*/ 0 h 2055309"/>
                    <a:gd name="connsiteX2" fmla="*/ 654046 w 828675"/>
                    <a:gd name="connsiteY2" fmla="*/ 0 h 2055309"/>
                    <a:gd name="connsiteX3" fmla="*/ 823913 w 828675"/>
                    <a:gd name="connsiteY3" fmla="*/ 169867 h 2055309"/>
                    <a:gd name="connsiteX4" fmla="*/ 828675 w 828675"/>
                    <a:gd name="connsiteY4" fmla="*/ 995779 h 2055309"/>
                    <a:gd name="connsiteX5" fmla="*/ 676276 w 828675"/>
                    <a:gd name="connsiteY5" fmla="*/ 1004887 h 2055309"/>
                    <a:gd name="connsiteX6" fmla="*/ 666751 w 828675"/>
                    <a:gd name="connsiteY6" fmla="*/ 290512 h 2055309"/>
                    <a:gd name="connsiteX7" fmla="*/ 633414 w 828675"/>
                    <a:gd name="connsiteY7" fmla="*/ 290512 h 2055309"/>
                    <a:gd name="connsiteX8" fmla="*/ 625471 w 828675"/>
                    <a:gd name="connsiteY8" fmla="*/ 1984795 h 2055309"/>
                    <a:gd name="connsiteX9" fmla="*/ 442914 w 828675"/>
                    <a:gd name="connsiteY9" fmla="*/ 1952624 h 2055309"/>
                    <a:gd name="connsiteX10" fmla="*/ 438151 w 828675"/>
                    <a:gd name="connsiteY10" fmla="*/ 962025 h 2055309"/>
                    <a:gd name="connsiteX11" fmla="*/ 385764 w 828675"/>
                    <a:gd name="connsiteY11" fmla="*/ 976311 h 2055309"/>
                    <a:gd name="connsiteX12" fmla="*/ 385763 w 828675"/>
                    <a:gd name="connsiteY12" fmla="*/ 1962149 h 2055309"/>
                    <a:gd name="connsiteX13" fmla="*/ 241305 w 828675"/>
                    <a:gd name="connsiteY13" fmla="*/ 2051471 h 2055309"/>
                    <a:gd name="connsiteX14" fmla="*/ 200025 w 828675"/>
                    <a:gd name="connsiteY14" fmla="*/ 1905417 h 2055309"/>
                    <a:gd name="connsiteX15" fmla="*/ 195264 w 828675"/>
                    <a:gd name="connsiteY15" fmla="*/ 300037 h 2055309"/>
                    <a:gd name="connsiteX16" fmla="*/ 161926 w 828675"/>
                    <a:gd name="connsiteY16" fmla="*/ 295275 h 2055309"/>
                    <a:gd name="connsiteX17" fmla="*/ 152401 w 828675"/>
                    <a:gd name="connsiteY17" fmla="*/ 1033462 h 2055309"/>
                    <a:gd name="connsiteX18" fmla="*/ 0 w 828675"/>
                    <a:gd name="connsiteY18" fmla="*/ 1023937 h 2055309"/>
                    <a:gd name="connsiteX19" fmla="*/ 4763 w 828675"/>
                    <a:gd name="connsiteY19" fmla="*/ 169867 h 2055309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65824"/>
                    <a:gd name="connsiteY0" fmla="*/ 255163 h 2139174"/>
                    <a:gd name="connsiteX1" fmla="*/ 174630 w 865824"/>
                    <a:gd name="connsiteY1" fmla="*/ 85296 h 2139174"/>
                    <a:gd name="connsiteX2" fmla="*/ 654046 w 865824"/>
                    <a:gd name="connsiteY2" fmla="*/ 85296 h 2139174"/>
                    <a:gd name="connsiteX3" fmla="*/ 865780 w 865824"/>
                    <a:gd name="connsiteY3" fmla="*/ 31155 h 2139174"/>
                    <a:gd name="connsiteX4" fmla="*/ 828675 w 865824"/>
                    <a:gd name="connsiteY4" fmla="*/ 1081075 h 2139174"/>
                    <a:gd name="connsiteX5" fmla="*/ 676276 w 865824"/>
                    <a:gd name="connsiteY5" fmla="*/ 1090183 h 2139174"/>
                    <a:gd name="connsiteX6" fmla="*/ 666751 w 865824"/>
                    <a:gd name="connsiteY6" fmla="*/ 375808 h 2139174"/>
                    <a:gd name="connsiteX7" fmla="*/ 633414 w 865824"/>
                    <a:gd name="connsiteY7" fmla="*/ 375808 h 2139174"/>
                    <a:gd name="connsiteX8" fmla="*/ 625471 w 865824"/>
                    <a:gd name="connsiteY8" fmla="*/ 2070091 h 2139174"/>
                    <a:gd name="connsiteX9" fmla="*/ 442914 w 865824"/>
                    <a:gd name="connsiteY9" fmla="*/ 2037920 h 2139174"/>
                    <a:gd name="connsiteX10" fmla="*/ 438151 w 865824"/>
                    <a:gd name="connsiteY10" fmla="*/ 1047321 h 2139174"/>
                    <a:gd name="connsiteX11" fmla="*/ 385764 w 865824"/>
                    <a:gd name="connsiteY11" fmla="*/ 1061607 h 2139174"/>
                    <a:gd name="connsiteX12" fmla="*/ 385763 w 865824"/>
                    <a:gd name="connsiteY12" fmla="*/ 2047445 h 2139174"/>
                    <a:gd name="connsiteX13" fmla="*/ 241305 w 865824"/>
                    <a:gd name="connsiteY13" fmla="*/ 2136767 h 2139174"/>
                    <a:gd name="connsiteX14" fmla="*/ 200025 w 865824"/>
                    <a:gd name="connsiteY14" fmla="*/ 1990713 h 2139174"/>
                    <a:gd name="connsiteX15" fmla="*/ 195264 w 865824"/>
                    <a:gd name="connsiteY15" fmla="*/ 385333 h 2139174"/>
                    <a:gd name="connsiteX16" fmla="*/ 161926 w 865824"/>
                    <a:gd name="connsiteY16" fmla="*/ 380571 h 2139174"/>
                    <a:gd name="connsiteX17" fmla="*/ 152401 w 865824"/>
                    <a:gd name="connsiteY17" fmla="*/ 1118758 h 2139174"/>
                    <a:gd name="connsiteX18" fmla="*/ 0 w 865824"/>
                    <a:gd name="connsiteY18" fmla="*/ 1109233 h 2139174"/>
                    <a:gd name="connsiteX19" fmla="*/ 4763 w 865824"/>
                    <a:gd name="connsiteY19" fmla="*/ 255163 h 2139174"/>
                    <a:gd name="connsiteX0" fmla="*/ 4763 w 828674"/>
                    <a:gd name="connsiteY0" fmla="*/ 928189 h 2812200"/>
                    <a:gd name="connsiteX1" fmla="*/ 174630 w 828674"/>
                    <a:gd name="connsiteY1" fmla="*/ 758322 h 2812200"/>
                    <a:gd name="connsiteX2" fmla="*/ 654046 w 828674"/>
                    <a:gd name="connsiteY2" fmla="*/ 758322 h 2812200"/>
                    <a:gd name="connsiteX3" fmla="*/ 692325 w 828674"/>
                    <a:gd name="connsiteY3" fmla="*/ 7271 h 2812200"/>
                    <a:gd name="connsiteX4" fmla="*/ 828675 w 828674"/>
                    <a:gd name="connsiteY4" fmla="*/ 1754101 h 2812200"/>
                    <a:gd name="connsiteX5" fmla="*/ 676276 w 828674"/>
                    <a:gd name="connsiteY5" fmla="*/ 1763209 h 2812200"/>
                    <a:gd name="connsiteX6" fmla="*/ 666751 w 828674"/>
                    <a:gd name="connsiteY6" fmla="*/ 1048834 h 2812200"/>
                    <a:gd name="connsiteX7" fmla="*/ 633414 w 828674"/>
                    <a:gd name="connsiteY7" fmla="*/ 1048834 h 2812200"/>
                    <a:gd name="connsiteX8" fmla="*/ 625471 w 828674"/>
                    <a:gd name="connsiteY8" fmla="*/ 2743117 h 2812200"/>
                    <a:gd name="connsiteX9" fmla="*/ 442914 w 828674"/>
                    <a:gd name="connsiteY9" fmla="*/ 2710946 h 2812200"/>
                    <a:gd name="connsiteX10" fmla="*/ 438151 w 828674"/>
                    <a:gd name="connsiteY10" fmla="*/ 1720347 h 2812200"/>
                    <a:gd name="connsiteX11" fmla="*/ 385764 w 828674"/>
                    <a:gd name="connsiteY11" fmla="*/ 1734633 h 2812200"/>
                    <a:gd name="connsiteX12" fmla="*/ 385763 w 828674"/>
                    <a:gd name="connsiteY12" fmla="*/ 2720471 h 2812200"/>
                    <a:gd name="connsiteX13" fmla="*/ 241305 w 828674"/>
                    <a:gd name="connsiteY13" fmla="*/ 2809793 h 2812200"/>
                    <a:gd name="connsiteX14" fmla="*/ 200025 w 828674"/>
                    <a:gd name="connsiteY14" fmla="*/ 2663739 h 2812200"/>
                    <a:gd name="connsiteX15" fmla="*/ 195264 w 828674"/>
                    <a:gd name="connsiteY15" fmla="*/ 1058359 h 2812200"/>
                    <a:gd name="connsiteX16" fmla="*/ 161926 w 828674"/>
                    <a:gd name="connsiteY16" fmla="*/ 1053597 h 2812200"/>
                    <a:gd name="connsiteX17" fmla="*/ 152401 w 828674"/>
                    <a:gd name="connsiteY17" fmla="*/ 1791784 h 2812200"/>
                    <a:gd name="connsiteX18" fmla="*/ 0 w 828674"/>
                    <a:gd name="connsiteY18" fmla="*/ 1782259 h 2812200"/>
                    <a:gd name="connsiteX19" fmla="*/ 4763 w 828674"/>
                    <a:gd name="connsiteY19" fmla="*/ 928189 h 2812200"/>
                    <a:gd name="connsiteX0" fmla="*/ 4763 w 828675"/>
                    <a:gd name="connsiteY0" fmla="*/ 931023 h 2815034"/>
                    <a:gd name="connsiteX1" fmla="*/ 174630 w 828675"/>
                    <a:gd name="connsiteY1" fmla="*/ 761156 h 2815034"/>
                    <a:gd name="connsiteX2" fmla="*/ 654046 w 828675"/>
                    <a:gd name="connsiteY2" fmla="*/ 761156 h 2815034"/>
                    <a:gd name="connsiteX3" fmla="*/ 692325 w 828675"/>
                    <a:gd name="connsiteY3" fmla="*/ 10105 h 2815034"/>
                    <a:gd name="connsiteX4" fmla="*/ 828675 w 828675"/>
                    <a:gd name="connsiteY4" fmla="*/ 1756935 h 2815034"/>
                    <a:gd name="connsiteX5" fmla="*/ 676276 w 828675"/>
                    <a:gd name="connsiteY5" fmla="*/ 1766043 h 2815034"/>
                    <a:gd name="connsiteX6" fmla="*/ 666751 w 828675"/>
                    <a:gd name="connsiteY6" fmla="*/ 1051668 h 2815034"/>
                    <a:gd name="connsiteX7" fmla="*/ 633414 w 828675"/>
                    <a:gd name="connsiteY7" fmla="*/ 1051668 h 2815034"/>
                    <a:gd name="connsiteX8" fmla="*/ 625471 w 828675"/>
                    <a:gd name="connsiteY8" fmla="*/ 2745951 h 2815034"/>
                    <a:gd name="connsiteX9" fmla="*/ 442914 w 828675"/>
                    <a:gd name="connsiteY9" fmla="*/ 2713780 h 2815034"/>
                    <a:gd name="connsiteX10" fmla="*/ 438151 w 828675"/>
                    <a:gd name="connsiteY10" fmla="*/ 1723181 h 2815034"/>
                    <a:gd name="connsiteX11" fmla="*/ 385764 w 828675"/>
                    <a:gd name="connsiteY11" fmla="*/ 1737467 h 2815034"/>
                    <a:gd name="connsiteX12" fmla="*/ 385763 w 828675"/>
                    <a:gd name="connsiteY12" fmla="*/ 2723305 h 2815034"/>
                    <a:gd name="connsiteX13" fmla="*/ 241305 w 828675"/>
                    <a:gd name="connsiteY13" fmla="*/ 2812627 h 2815034"/>
                    <a:gd name="connsiteX14" fmla="*/ 200025 w 828675"/>
                    <a:gd name="connsiteY14" fmla="*/ 2666573 h 2815034"/>
                    <a:gd name="connsiteX15" fmla="*/ 195264 w 828675"/>
                    <a:gd name="connsiteY15" fmla="*/ 1061193 h 2815034"/>
                    <a:gd name="connsiteX16" fmla="*/ 161926 w 828675"/>
                    <a:gd name="connsiteY16" fmla="*/ 1056431 h 2815034"/>
                    <a:gd name="connsiteX17" fmla="*/ 152401 w 828675"/>
                    <a:gd name="connsiteY17" fmla="*/ 1794618 h 2815034"/>
                    <a:gd name="connsiteX18" fmla="*/ 0 w 828675"/>
                    <a:gd name="connsiteY18" fmla="*/ 1785093 h 2815034"/>
                    <a:gd name="connsiteX19" fmla="*/ 4763 w 828675"/>
                    <a:gd name="connsiteY19" fmla="*/ 931023 h 2815034"/>
                    <a:gd name="connsiteX0" fmla="*/ 4763 w 828675"/>
                    <a:gd name="connsiteY0" fmla="*/ 961681 h 2845692"/>
                    <a:gd name="connsiteX1" fmla="*/ 174630 w 828675"/>
                    <a:gd name="connsiteY1" fmla="*/ 791814 h 2845692"/>
                    <a:gd name="connsiteX2" fmla="*/ 654046 w 828675"/>
                    <a:gd name="connsiteY2" fmla="*/ 791814 h 2845692"/>
                    <a:gd name="connsiteX3" fmla="*/ 656437 w 828675"/>
                    <a:gd name="connsiteY3" fmla="*/ 9651 h 2845692"/>
                    <a:gd name="connsiteX4" fmla="*/ 828675 w 828675"/>
                    <a:gd name="connsiteY4" fmla="*/ 1787593 h 2845692"/>
                    <a:gd name="connsiteX5" fmla="*/ 676276 w 828675"/>
                    <a:gd name="connsiteY5" fmla="*/ 1796701 h 2845692"/>
                    <a:gd name="connsiteX6" fmla="*/ 666751 w 828675"/>
                    <a:gd name="connsiteY6" fmla="*/ 1082326 h 2845692"/>
                    <a:gd name="connsiteX7" fmla="*/ 633414 w 828675"/>
                    <a:gd name="connsiteY7" fmla="*/ 1082326 h 2845692"/>
                    <a:gd name="connsiteX8" fmla="*/ 625471 w 828675"/>
                    <a:gd name="connsiteY8" fmla="*/ 2776609 h 2845692"/>
                    <a:gd name="connsiteX9" fmla="*/ 442914 w 828675"/>
                    <a:gd name="connsiteY9" fmla="*/ 2744438 h 2845692"/>
                    <a:gd name="connsiteX10" fmla="*/ 438151 w 828675"/>
                    <a:gd name="connsiteY10" fmla="*/ 1753839 h 2845692"/>
                    <a:gd name="connsiteX11" fmla="*/ 385764 w 828675"/>
                    <a:gd name="connsiteY11" fmla="*/ 1768125 h 2845692"/>
                    <a:gd name="connsiteX12" fmla="*/ 385763 w 828675"/>
                    <a:gd name="connsiteY12" fmla="*/ 2753963 h 2845692"/>
                    <a:gd name="connsiteX13" fmla="*/ 241305 w 828675"/>
                    <a:gd name="connsiteY13" fmla="*/ 2843285 h 2845692"/>
                    <a:gd name="connsiteX14" fmla="*/ 200025 w 828675"/>
                    <a:gd name="connsiteY14" fmla="*/ 2697231 h 2845692"/>
                    <a:gd name="connsiteX15" fmla="*/ 195264 w 828675"/>
                    <a:gd name="connsiteY15" fmla="*/ 1091851 h 2845692"/>
                    <a:gd name="connsiteX16" fmla="*/ 161926 w 828675"/>
                    <a:gd name="connsiteY16" fmla="*/ 1087089 h 2845692"/>
                    <a:gd name="connsiteX17" fmla="*/ 152401 w 828675"/>
                    <a:gd name="connsiteY17" fmla="*/ 1825276 h 2845692"/>
                    <a:gd name="connsiteX18" fmla="*/ 0 w 828675"/>
                    <a:gd name="connsiteY18" fmla="*/ 1815751 h 2845692"/>
                    <a:gd name="connsiteX19" fmla="*/ 4763 w 828675"/>
                    <a:gd name="connsiteY19" fmla="*/ 961681 h 2845692"/>
                    <a:gd name="connsiteX0" fmla="*/ 4763 w 828675"/>
                    <a:gd name="connsiteY0" fmla="*/ 973282 h 2857293"/>
                    <a:gd name="connsiteX1" fmla="*/ 174630 w 828675"/>
                    <a:gd name="connsiteY1" fmla="*/ 803415 h 2857293"/>
                    <a:gd name="connsiteX2" fmla="*/ 654046 w 828675"/>
                    <a:gd name="connsiteY2" fmla="*/ 803415 h 2857293"/>
                    <a:gd name="connsiteX3" fmla="*/ 656437 w 828675"/>
                    <a:gd name="connsiteY3" fmla="*/ 21252 h 2857293"/>
                    <a:gd name="connsiteX4" fmla="*/ 828675 w 828675"/>
                    <a:gd name="connsiteY4" fmla="*/ 88034 h 2857293"/>
                    <a:gd name="connsiteX5" fmla="*/ 676276 w 828675"/>
                    <a:gd name="connsiteY5" fmla="*/ 1808302 h 2857293"/>
                    <a:gd name="connsiteX6" fmla="*/ 666751 w 828675"/>
                    <a:gd name="connsiteY6" fmla="*/ 1093927 h 2857293"/>
                    <a:gd name="connsiteX7" fmla="*/ 633414 w 828675"/>
                    <a:gd name="connsiteY7" fmla="*/ 1093927 h 2857293"/>
                    <a:gd name="connsiteX8" fmla="*/ 625471 w 828675"/>
                    <a:gd name="connsiteY8" fmla="*/ 2788210 h 2857293"/>
                    <a:gd name="connsiteX9" fmla="*/ 442914 w 828675"/>
                    <a:gd name="connsiteY9" fmla="*/ 2756039 h 2857293"/>
                    <a:gd name="connsiteX10" fmla="*/ 438151 w 828675"/>
                    <a:gd name="connsiteY10" fmla="*/ 1765440 h 2857293"/>
                    <a:gd name="connsiteX11" fmla="*/ 385764 w 828675"/>
                    <a:gd name="connsiteY11" fmla="*/ 1779726 h 2857293"/>
                    <a:gd name="connsiteX12" fmla="*/ 385763 w 828675"/>
                    <a:gd name="connsiteY12" fmla="*/ 2765564 h 2857293"/>
                    <a:gd name="connsiteX13" fmla="*/ 241305 w 828675"/>
                    <a:gd name="connsiteY13" fmla="*/ 2854886 h 2857293"/>
                    <a:gd name="connsiteX14" fmla="*/ 200025 w 828675"/>
                    <a:gd name="connsiteY14" fmla="*/ 2708832 h 2857293"/>
                    <a:gd name="connsiteX15" fmla="*/ 195264 w 828675"/>
                    <a:gd name="connsiteY15" fmla="*/ 1103452 h 2857293"/>
                    <a:gd name="connsiteX16" fmla="*/ 161926 w 828675"/>
                    <a:gd name="connsiteY16" fmla="*/ 1098690 h 2857293"/>
                    <a:gd name="connsiteX17" fmla="*/ 152401 w 828675"/>
                    <a:gd name="connsiteY17" fmla="*/ 1836877 h 2857293"/>
                    <a:gd name="connsiteX18" fmla="*/ 0 w 828675"/>
                    <a:gd name="connsiteY18" fmla="*/ 1827352 h 2857293"/>
                    <a:gd name="connsiteX19" fmla="*/ 4763 w 828675"/>
                    <a:gd name="connsiteY19" fmla="*/ 973282 h 2857293"/>
                    <a:gd name="connsiteX0" fmla="*/ 4763 w 860128"/>
                    <a:gd name="connsiteY0" fmla="*/ 973282 h 2857293"/>
                    <a:gd name="connsiteX1" fmla="*/ 174630 w 860128"/>
                    <a:gd name="connsiteY1" fmla="*/ 803415 h 2857293"/>
                    <a:gd name="connsiteX2" fmla="*/ 654046 w 860128"/>
                    <a:gd name="connsiteY2" fmla="*/ 803415 h 2857293"/>
                    <a:gd name="connsiteX3" fmla="*/ 656437 w 860128"/>
                    <a:gd name="connsiteY3" fmla="*/ 21252 h 2857293"/>
                    <a:gd name="connsiteX4" fmla="*/ 828675 w 860128"/>
                    <a:gd name="connsiteY4" fmla="*/ 88034 h 2857293"/>
                    <a:gd name="connsiteX5" fmla="*/ 676276 w 860128"/>
                    <a:gd name="connsiteY5" fmla="*/ 1808302 h 2857293"/>
                    <a:gd name="connsiteX6" fmla="*/ 666751 w 860128"/>
                    <a:gd name="connsiteY6" fmla="*/ 1093927 h 2857293"/>
                    <a:gd name="connsiteX7" fmla="*/ 633414 w 860128"/>
                    <a:gd name="connsiteY7" fmla="*/ 1093927 h 2857293"/>
                    <a:gd name="connsiteX8" fmla="*/ 625471 w 860128"/>
                    <a:gd name="connsiteY8" fmla="*/ 2788210 h 2857293"/>
                    <a:gd name="connsiteX9" fmla="*/ 442914 w 860128"/>
                    <a:gd name="connsiteY9" fmla="*/ 2756039 h 2857293"/>
                    <a:gd name="connsiteX10" fmla="*/ 438151 w 860128"/>
                    <a:gd name="connsiteY10" fmla="*/ 1765440 h 2857293"/>
                    <a:gd name="connsiteX11" fmla="*/ 385764 w 860128"/>
                    <a:gd name="connsiteY11" fmla="*/ 1779726 h 2857293"/>
                    <a:gd name="connsiteX12" fmla="*/ 385763 w 860128"/>
                    <a:gd name="connsiteY12" fmla="*/ 2765564 h 2857293"/>
                    <a:gd name="connsiteX13" fmla="*/ 241305 w 860128"/>
                    <a:gd name="connsiteY13" fmla="*/ 2854886 h 2857293"/>
                    <a:gd name="connsiteX14" fmla="*/ 200025 w 860128"/>
                    <a:gd name="connsiteY14" fmla="*/ 2708832 h 2857293"/>
                    <a:gd name="connsiteX15" fmla="*/ 195264 w 860128"/>
                    <a:gd name="connsiteY15" fmla="*/ 1103452 h 2857293"/>
                    <a:gd name="connsiteX16" fmla="*/ 161926 w 860128"/>
                    <a:gd name="connsiteY16" fmla="*/ 1098690 h 2857293"/>
                    <a:gd name="connsiteX17" fmla="*/ 152401 w 860128"/>
                    <a:gd name="connsiteY17" fmla="*/ 1836877 h 2857293"/>
                    <a:gd name="connsiteX18" fmla="*/ 0 w 860128"/>
                    <a:gd name="connsiteY18" fmla="*/ 1827352 h 2857293"/>
                    <a:gd name="connsiteX19" fmla="*/ 4763 w 860128"/>
                    <a:gd name="connsiteY19" fmla="*/ 973282 h 2857293"/>
                    <a:gd name="connsiteX0" fmla="*/ 4763 w 860128"/>
                    <a:gd name="connsiteY0" fmla="*/ 1074977 h 2958988"/>
                    <a:gd name="connsiteX1" fmla="*/ 174630 w 860128"/>
                    <a:gd name="connsiteY1" fmla="*/ 905110 h 2958988"/>
                    <a:gd name="connsiteX2" fmla="*/ 654046 w 860128"/>
                    <a:gd name="connsiteY2" fmla="*/ 905110 h 2958988"/>
                    <a:gd name="connsiteX3" fmla="*/ 656437 w 860128"/>
                    <a:gd name="connsiteY3" fmla="*/ 122947 h 2958988"/>
                    <a:gd name="connsiteX4" fmla="*/ 828675 w 860128"/>
                    <a:gd name="connsiteY4" fmla="*/ 189729 h 2958988"/>
                    <a:gd name="connsiteX5" fmla="*/ 676276 w 860128"/>
                    <a:gd name="connsiteY5" fmla="*/ 1909997 h 2958988"/>
                    <a:gd name="connsiteX6" fmla="*/ 666751 w 860128"/>
                    <a:gd name="connsiteY6" fmla="*/ 1195622 h 2958988"/>
                    <a:gd name="connsiteX7" fmla="*/ 633414 w 860128"/>
                    <a:gd name="connsiteY7" fmla="*/ 1195622 h 2958988"/>
                    <a:gd name="connsiteX8" fmla="*/ 625471 w 860128"/>
                    <a:gd name="connsiteY8" fmla="*/ 2889905 h 2958988"/>
                    <a:gd name="connsiteX9" fmla="*/ 442914 w 860128"/>
                    <a:gd name="connsiteY9" fmla="*/ 2857734 h 2958988"/>
                    <a:gd name="connsiteX10" fmla="*/ 438151 w 860128"/>
                    <a:gd name="connsiteY10" fmla="*/ 1867135 h 2958988"/>
                    <a:gd name="connsiteX11" fmla="*/ 385764 w 860128"/>
                    <a:gd name="connsiteY11" fmla="*/ 1881421 h 2958988"/>
                    <a:gd name="connsiteX12" fmla="*/ 385763 w 860128"/>
                    <a:gd name="connsiteY12" fmla="*/ 2867259 h 2958988"/>
                    <a:gd name="connsiteX13" fmla="*/ 241305 w 860128"/>
                    <a:gd name="connsiteY13" fmla="*/ 2956581 h 2958988"/>
                    <a:gd name="connsiteX14" fmla="*/ 200025 w 860128"/>
                    <a:gd name="connsiteY14" fmla="*/ 2810527 h 2958988"/>
                    <a:gd name="connsiteX15" fmla="*/ 195264 w 860128"/>
                    <a:gd name="connsiteY15" fmla="*/ 1205147 h 2958988"/>
                    <a:gd name="connsiteX16" fmla="*/ 161926 w 860128"/>
                    <a:gd name="connsiteY16" fmla="*/ 1200385 h 2958988"/>
                    <a:gd name="connsiteX17" fmla="*/ 152401 w 860128"/>
                    <a:gd name="connsiteY17" fmla="*/ 1938572 h 2958988"/>
                    <a:gd name="connsiteX18" fmla="*/ 0 w 860128"/>
                    <a:gd name="connsiteY18" fmla="*/ 1929047 h 2958988"/>
                    <a:gd name="connsiteX19" fmla="*/ 4763 w 860128"/>
                    <a:gd name="connsiteY19" fmla="*/ 1074977 h 2958988"/>
                    <a:gd name="connsiteX0" fmla="*/ 4763 w 875111"/>
                    <a:gd name="connsiteY0" fmla="*/ 1074977 h 2958988"/>
                    <a:gd name="connsiteX1" fmla="*/ 174630 w 875111"/>
                    <a:gd name="connsiteY1" fmla="*/ 905110 h 2958988"/>
                    <a:gd name="connsiteX2" fmla="*/ 654046 w 875111"/>
                    <a:gd name="connsiteY2" fmla="*/ 905110 h 2958988"/>
                    <a:gd name="connsiteX3" fmla="*/ 656437 w 875111"/>
                    <a:gd name="connsiteY3" fmla="*/ 122947 h 2958988"/>
                    <a:gd name="connsiteX4" fmla="*/ 828675 w 875111"/>
                    <a:gd name="connsiteY4" fmla="*/ 189729 h 2958988"/>
                    <a:gd name="connsiteX5" fmla="*/ 795900 w 875111"/>
                    <a:gd name="connsiteY5" fmla="*/ 1206867 h 2958988"/>
                    <a:gd name="connsiteX6" fmla="*/ 666751 w 875111"/>
                    <a:gd name="connsiteY6" fmla="*/ 1195622 h 2958988"/>
                    <a:gd name="connsiteX7" fmla="*/ 633414 w 875111"/>
                    <a:gd name="connsiteY7" fmla="*/ 1195622 h 2958988"/>
                    <a:gd name="connsiteX8" fmla="*/ 625471 w 875111"/>
                    <a:gd name="connsiteY8" fmla="*/ 2889905 h 2958988"/>
                    <a:gd name="connsiteX9" fmla="*/ 442914 w 875111"/>
                    <a:gd name="connsiteY9" fmla="*/ 2857734 h 2958988"/>
                    <a:gd name="connsiteX10" fmla="*/ 438151 w 875111"/>
                    <a:gd name="connsiteY10" fmla="*/ 1867135 h 2958988"/>
                    <a:gd name="connsiteX11" fmla="*/ 385764 w 875111"/>
                    <a:gd name="connsiteY11" fmla="*/ 1881421 h 2958988"/>
                    <a:gd name="connsiteX12" fmla="*/ 385763 w 875111"/>
                    <a:gd name="connsiteY12" fmla="*/ 2867259 h 2958988"/>
                    <a:gd name="connsiteX13" fmla="*/ 241305 w 875111"/>
                    <a:gd name="connsiteY13" fmla="*/ 2956581 h 2958988"/>
                    <a:gd name="connsiteX14" fmla="*/ 200025 w 875111"/>
                    <a:gd name="connsiteY14" fmla="*/ 2810527 h 2958988"/>
                    <a:gd name="connsiteX15" fmla="*/ 195264 w 875111"/>
                    <a:gd name="connsiteY15" fmla="*/ 1205147 h 2958988"/>
                    <a:gd name="connsiteX16" fmla="*/ 161926 w 875111"/>
                    <a:gd name="connsiteY16" fmla="*/ 1200385 h 2958988"/>
                    <a:gd name="connsiteX17" fmla="*/ 152401 w 875111"/>
                    <a:gd name="connsiteY17" fmla="*/ 1938572 h 2958988"/>
                    <a:gd name="connsiteX18" fmla="*/ 0 w 875111"/>
                    <a:gd name="connsiteY18" fmla="*/ 1929047 h 2958988"/>
                    <a:gd name="connsiteX19" fmla="*/ 4763 w 875111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795900 w 828675"/>
                    <a:gd name="connsiteY5" fmla="*/ 1206867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795900 w 828675"/>
                    <a:gd name="connsiteY5" fmla="*/ 1206867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775"/>
                    <a:gd name="connsiteY0" fmla="*/ 1074977 h 2958988"/>
                    <a:gd name="connsiteX1" fmla="*/ 174630 w 828775"/>
                    <a:gd name="connsiteY1" fmla="*/ 905110 h 2958988"/>
                    <a:gd name="connsiteX2" fmla="*/ 654046 w 828775"/>
                    <a:gd name="connsiteY2" fmla="*/ 905110 h 2958988"/>
                    <a:gd name="connsiteX3" fmla="*/ 656437 w 828775"/>
                    <a:gd name="connsiteY3" fmla="*/ 122947 h 2958988"/>
                    <a:gd name="connsiteX4" fmla="*/ 828675 w 828775"/>
                    <a:gd name="connsiteY4" fmla="*/ 189729 h 2958988"/>
                    <a:gd name="connsiteX5" fmla="*/ 807862 w 828775"/>
                    <a:gd name="connsiteY5" fmla="*/ 1188200 h 2958988"/>
                    <a:gd name="connsiteX6" fmla="*/ 666751 w 828775"/>
                    <a:gd name="connsiteY6" fmla="*/ 1195622 h 2958988"/>
                    <a:gd name="connsiteX7" fmla="*/ 633414 w 828775"/>
                    <a:gd name="connsiteY7" fmla="*/ 1195622 h 2958988"/>
                    <a:gd name="connsiteX8" fmla="*/ 625471 w 828775"/>
                    <a:gd name="connsiteY8" fmla="*/ 2889905 h 2958988"/>
                    <a:gd name="connsiteX9" fmla="*/ 442914 w 828775"/>
                    <a:gd name="connsiteY9" fmla="*/ 2857734 h 2958988"/>
                    <a:gd name="connsiteX10" fmla="*/ 438151 w 828775"/>
                    <a:gd name="connsiteY10" fmla="*/ 1867135 h 2958988"/>
                    <a:gd name="connsiteX11" fmla="*/ 385764 w 828775"/>
                    <a:gd name="connsiteY11" fmla="*/ 1881421 h 2958988"/>
                    <a:gd name="connsiteX12" fmla="*/ 385763 w 828775"/>
                    <a:gd name="connsiteY12" fmla="*/ 2867259 h 2958988"/>
                    <a:gd name="connsiteX13" fmla="*/ 241305 w 828775"/>
                    <a:gd name="connsiteY13" fmla="*/ 2956581 h 2958988"/>
                    <a:gd name="connsiteX14" fmla="*/ 200025 w 828775"/>
                    <a:gd name="connsiteY14" fmla="*/ 2810527 h 2958988"/>
                    <a:gd name="connsiteX15" fmla="*/ 195264 w 828775"/>
                    <a:gd name="connsiteY15" fmla="*/ 1205147 h 2958988"/>
                    <a:gd name="connsiteX16" fmla="*/ 161926 w 828775"/>
                    <a:gd name="connsiteY16" fmla="*/ 1200385 h 2958988"/>
                    <a:gd name="connsiteX17" fmla="*/ 152401 w 828775"/>
                    <a:gd name="connsiteY17" fmla="*/ 1938572 h 2958988"/>
                    <a:gd name="connsiteX18" fmla="*/ 0 w 828775"/>
                    <a:gd name="connsiteY18" fmla="*/ 1929047 h 2958988"/>
                    <a:gd name="connsiteX19" fmla="*/ 4763 w 8287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07862 w 828675"/>
                    <a:gd name="connsiteY5" fmla="*/ 1188200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9825 w 828675"/>
                    <a:gd name="connsiteY5" fmla="*/ 1169532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25807 w 828675"/>
                    <a:gd name="connsiteY5" fmla="*/ 1188199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25807 w 828675"/>
                    <a:gd name="connsiteY5" fmla="*/ 118819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3844 w 828675"/>
                    <a:gd name="connsiteY5" fmla="*/ 116330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3844 w 828675"/>
                    <a:gd name="connsiteY5" fmla="*/ 116330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9010"/>
                    <a:gd name="connsiteY0" fmla="*/ 1074977 h 2958988"/>
                    <a:gd name="connsiteX1" fmla="*/ 174630 w 829010"/>
                    <a:gd name="connsiteY1" fmla="*/ 905110 h 2958988"/>
                    <a:gd name="connsiteX2" fmla="*/ 654046 w 829010"/>
                    <a:gd name="connsiteY2" fmla="*/ 905110 h 2958988"/>
                    <a:gd name="connsiteX3" fmla="*/ 656437 w 829010"/>
                    <a:gd name="connsiteY3" fmla="*/ 122947 h 2958988"/>
                    <a:gd name="connsiteX4" fmla="*/ 828675 w 829010"/>
                    <a:gd name="connsiteY4" fmla="*/ 189729 h 2958988"/>
                    <a:gd name="connsiteX5" fmla="*/ 813844 w 829010"/>
                    <a:gd name="connsiteY5" fmla="*/ 1163309 h 2958988"/>
                    <a:gd name="connsiteX6" fmla="*/ 756468 w 829010"/>
                    <a:gd name="connsiteY6" fmla="*/ 1195622 h 2958988"/>
                    <a:gd name="connsiteX7" fmla="*/ 633414 w 829010"/>
                    <a:gd name="connsiteY7" fmla="*/ 1195622 h 2958988"/>
                    <a:gd name="connsiteX8" fmla="*/ 625471 w 829010"/>
                    <a:gd name="connsiteY8" fmla="*/ 2889905 h 2958988"/>
                    <a:gd name="connsiteX9" fmla="*/ 442914 w 829010"/>
                    <a:gd name="connsiteY9" fmla="*/ 2857734 h 2958988"/>
                    <a:gd name="connsiteX10" fmla="*/ 438151 w 829010"/>
                    <a:gd name="connsiteY10" fmla="*/ 1867135 h 2958988"/>
                    <a:gd name="connsiteX11" fmla="*/ 385764 w 829010"/>
                    <a:gd name="connsiteY11" fmla="*/ 1881421 h 2958988"/>
                    <a:gd name="connsiteX12" fmla="*/ 385763 w 829010"/>
                    <a:gd name="connsiteY12" fmla="*/ 2867259 h 2958988"/>
                    <a:gd name="connsiteX13" fmla="*/ 241305 w 829010"/>
                    <a:gd name="connsiteY13" fmla="*/ 2956581 h 2958988"/>
                    <a:gd name="connsiteX14" fmla="*/ 200025 w 829010"/>
                    <a:gd name="connsiteY14" fmla="*/ 2810527 h 2958988"/>
                    <a:gd name="connsiteX15" fmla="*/ 195264 w 829010"/>
                    <a:gd name="connsiteY15" fmla="*/ 1205147 h 2958988"/>
                    <a:gd name="connsiteX16" fmla="*/ 161926 w 829010"/>
                    <a:gd name="connsiteY16" fmla="*/ 1200385 h 2958988"/>
                    <a:gd name="connsiteX17" fmla="*/ 152401 w 829010"/>
                    <a:gd name="connsiteY17" fmla="*/ 1938572 h 2958988"/>
                    <a:gd name="connsiteX18" fmla="*/ 0 w 829010"/>
                    <a:gd name="connsiteY18" fmla="*/ 1929047 h 2958988"/>
                    <a:gd name="connsiteX19" fmla="*/ 4763 w 829010"/>
                    <a:gd name="connsiteY19" fmla="*/ 1074977 h 2958988"/>
                    <a:gd name="connsiteX0" fmla="*/ 4763 w 829010"/>
                    <a:gd name="connsiteY0" fmla="*/ 1027985 h 2911996"/>
                    <a:gd name="connsiteX1" fmla="*/ 174630 w 829010"/>
                    <a:gd name="connsiteY1" fmla="*/ 858118 h 2911996"/>
                    <a:gd name="connsiteX2" fmla="*/ 654046 w 829010"/>
                    <a:gd name="connsiteY2" fmla="*/ 858118 h 2911996"/>
                    <a:gd name="connsiteX3" fmla="*/ 656437 w 829010"/>
                    <a:gd name="connsiteY3" fmla="*/ 75955 h 2911996"/>
                    <a:gd name="connsiteX4" fmla="*/ 828675 w 829010"/>
                    <a:gd name="connsiteY4" fmla="*/ 142737 h 2911996"/>
                    <a:gd name="connsiteX5" fmla="*/ 813844 w 829010"/>
                    <a:gd name="connsiteY5" fmla="*/ 1116317 h 2911996"/>
                    <a:gd name="connsiteX6" fmla="*/ 756468 w 829010"/>
                    <a:gd name="connsiteY6" fmla="*/ 1148630 h 2911996"/>
                    <a:gd name="connsiteX7" fmla="*/ 633414 w 829010"/>
                    <a:gd name="connsiteY7" fmla="*/ 1148630 h 2911996"/>
                    <a:gd name="connsiteX8" fmla="*/ 625471 w 829010"/>
                    <a:gd name="connsiteY8" fmla="*/ 2842913 h 2911996"/>
                    <a:gd name="connsiteX9" fmla="*/ 442914 w 829010"/>
                    <a:gd name="connsiteY9" fmla="*/ 2810742 h 2911996"/>
                    <a:gd name="connsiteX10" fmla="*/ 438151 w 829010"/>
                    <a:gd name="connsiteY10" fmla="*/ 1820143 h 2911996"/>
                    <a:gd name="connsiteX11" fmla="*/ 385764 w 829010"/>
                    <a:gd name="connsiteY11" fmla="*/ 1834429 h 2911996"/>
                    <a:gd name="connsiteX12" fmla="*/ 385763 w 829010"/>
                    <a:gd name="connsiteY12" fmla="*/ 2820267 h 2911996"/>
                    <a:gd name="connsiteX13" fmla="*/ 241305 w 829010"/>
                    <a:gd name="connsiteY13" fmla="*/ 2909589 h 2911996"/>
                    <a:gd name="connsiteX14" fmla="*/ 200025 w 829010"/>
                    <a:gd name="connsiteY14" fmla="*/ 2763535 h 2911996"/>
                    <a:gd name="connsiteX15" fmla="*/ 195264 w 829010"/>
                    <a:gd name="connsiteY15" fmla="*/ 1158155 h 2911996"/>
                    <a:gd name="connsiteX16" fmla="*/ 161926 w 829010"/>
                    <a:gd name="connsiteY16" fmla="*/ 1153393 h 2911996"/>
                    <a:gd name="connsiteX17" fmla="*/ 152401 w 829010"/>
                    <a:gd name="connsiteY17" fmla="*/ 1891580 h 2911996"/>
                    <a:gd name="connsiteX18" fmla="*/ 0 w 829010"/>
                    <a:gd name="connsiteY18" fmla="*/ 1882055 h 2911996"/>
                    <a:gd name="connsiteX19" fmla="*/ 4763 w 829010"/>
                    <a:gd name="connsiteY19" fmla="*/ 1027985 h 2911996"/>
                    <a:gd name="connsiteX0" fmla="*/ 4763 w 829010"/>
                    <a:gd name="connsiteY0" fmla="*/ 983989 h 2868000"/>
                    <a:gd name="connsiteX1" fmla="*/ 174630 w 829010"/>
                    <a:gd name="connsiteY1" fmla="*/ 814122 h 2868000"/>
                    <a:gd name="connsiteX2" fmla="*/ 654046 w 829010"/>
                    <a:gd name="connsiteY2" fmla="*/ 814122 h 2868000"/>
                    <a:gd name="connsiteX3" fmla="*/ 644475 w 829010"/>
                    <a:gd name="connsiteY3" fmla="*/ 106627 h 2868000"/>
                    <a:gd name="connsiteX4" fmla="*/ 828675 w 829010"/>
                    <a:gd name="connsiteY4" fmla="*/ 98741 h 2868000"/>
                    <a:gd name="connsiteX5" fmla="*/ 813844 w 829010"/>
                    <a:gd name="connsiteY5" fmla="*/ 1072321 h 2868000"/>
                    <a:gd name="connsiteX6" fmla="*/ 756468 w 829010"/>
                    <a:gd name="connsiteY6" fmla="*/ 1104634 h 2868000"/>
                    <a:gd name="connsiteX7" fmla="*/ 633414 w 829010"/>
                    <a:gd name="connsiteY7" fmla="*/ 1104634 h 2868000"/>
                    <a:gd name="connsiteX8" fmla="*/ 625471 w 829010"/>
                    <a:gd name="connsiteY8" fmla="*/ 2798917 h 2868000"/>
                    <a:gd name="connsiteX9" fmla="*/ 442914 w 829010"/>
                    <a:gd name="connsiteY9" fmla="*/ 2766746 h 2868000"/>
                    <a:gd name="connsiteX10" fmla="*/ 438151 w 829010"/>
                    <a:gd name="connsiteY10" fmla="*/ 1776147 h 2868000"/>
                    <a:gd name="connsiteX11" fmla="*/ 385764 w 829010"/>
                    <a:gd name="connsiteY11" fmla="*/ 1790433 h 2868000"/>
                    <a:gd name="connsiteX12" fmla="*/ 385763 w 829010"/>
                    <a:gd name="connsiteY12" fmla="*/ 2776271 h 2868000"/>
                    <a:gd name="connsiteX13" fmla="*/ 241305 w 829010"/>
                    <a:gd name="connsiteY13" fmla="*/ 2865593 h 2868000"/>
                    <a:gd name="connsiteX14" fmla="*/ 200025 w 829010"/>
                    <a:gd name="connsiteY14" fmla="*/ 2719539 h 2868000"/>
                    <a:gd name="connsiteX15" fmla="*/ 195264 w 829010"/>
                    <a:gd name="connsiteY15" fmla="*/ 1114159 h 2868000"/>
                    <a:gd name="connsiteX16" fmla="*/ 161926 w 829010"/>
                    <a:gd name="connsiteY16" fmla="*/ 1109397 h 2868000"/>
                    <a:gd name="connsiteX17" fmla="*/ 152401 w 829010"/>
                    <a:gd name="connsiteY17" fmla="*/ 1847584 h 2868000"/>
                    <a:gd name="connsiteX18" fmla="*/ 0 w 829010"/>
                    <a:gd name="connsiteY18" fmla="*/ 1838059 h 2868000"/>
                    <a:gd name="connsiteX19" fmla="*/ 4763 w 829010"/>
                    <a:gd name="connsiteY19" fmla="*/ 983989 h 2868000"/>
                    <a:gd name="connsiteX0" fmla="*/ 4763 w 829010"/>
                    <a:gd name="connsiteY0" fmla="*/ 979434 h 2863445"/>
                    <a:gd name="connsiteX1" fmla="*/ 174630 w 829010"/>
                    <a:gd name="connsiteY1" fmla="*/ 809567 h 2863445"/>
                    <a:gd name="connsiteX2" fmla="*/ 654046 w 829010"/>
                    <a:gd name="connsiteY2" fmla="*/ 809567 h 2863445"/>
                    <a:gd name="connsiteX3" fmla="*/ 644475 w 829010"/>
                    <a:gd name="connsiteY3" fmla="*/ 102072 h 2863445"/>
                    <a:gd name="connsiteX4" fmla="*/ 828675 w 829010"/>
                    <a:gd name="connsiteY4" fmla="*/ 94186 h 2863445"/>
                    <a:gd name="connsiteX5" fmla="*/ 813844 w 829010"/>
                    <a:gd name="connsiteY5" fmla="*/ 1067766 h 2863445"/>
                    <a:gd name="connsiteX6" fmla="*/ 756468 w 829010"/>
                    <a:gd name="connsiteY6" fmla="*/ 1100079 h 2863445"/>
                    <a:gd name="connsiteX7" fmla="*/ 633414 w 829010"/>
                    <a:gd name="connsiteY7" fmla="*/ 1100079 h 2863445"/>
                    <a:gd name="connsiteX8" fmla="*/ 625471 w 829010"/>
                    <a:gd name="connsiteY8" fmla="*/ 2794362 h 2863445"/>
                    <a:gd name="connsiteX9" fmla="*/ 442914 w 829010"/>
                    <a:gd name="connsiteY9" fmla="*/ 2762191 h 2863445"/>
                    <a:gd name="connsiteX10" fmla="*/ 438151 w 829010"/>
                    <a:gd name="connsiteY10" fmla="*/ 1771592 h 2863445"/>
                    <a:gd name="connsiteX11" fmla="*/ 385764 w 829010"/>
                    <a:gd name="connsiteY11" fmla="*/ 1785878 h 2863445"/>
                    <a:gd name="connsiteX12" fmla="*/ 385763 w 829010"/>
                    <a:gd name="connsiteY12" fmla="*/ 2771716 h 2863445"/>
                    <a:gd name="connsiteX13" fmla="*/ 241305 w 829010"/>
                    <a:gd name="connsiteY13" fmla="*/ 2861038 h 2863445"/>
                    <a:gd name="connsiteX14" fmla="*/ 200025 w 829010"/>
                    <a:gd name="connsiteY14" fmla="*/ 2714984 h 2863445"/>
                    <a:gd name="connsiteX15" fmla="*/ 195264 w 829010"/>
                    <a:gd name="connsiteY15" fmla="*/ 1109604 h 2863445"/>
                    <a:gd name="connsiteX16" fmla="*/ 161926 w 829010"/>
                    <a:gd name="connsiteY16" fmla="*/ 1104842 h 2863445"/>
                    <a:gd name="connsiteX17" fmla="*/ 152401 w 829010"/>
                    <a:gd name="connsiteY17" fmla="*/ 1843029 h 2863445"/>
                    <a:gd name="connsiteX18" fmla="*/ 0 w 829010"/>
                    <a:gd name="connsiteY18" fmla="*/ 1833504 h 2863445"/>
                    <a:gd name="connsiteX19" fmla="*/ 4763 w 829010"/>
                    <a:gd name="connsiteY19" fmla="*/ 979434 h 2863445"/>
                    <a:gd name="connsiteX0" fmla="*/ 4763 w 829010"/>
                    <a:gd name="connsiteY0" fmla="*/ 985543 h 2869554"/>
                    <a:gd name="connsiteX1" fmla="*/ 174630 w 829010"/>
                    <a:gd name="connsiteY1" fmla="*/ 815676 h 2869554"/>
                    <a:gd name="connsiteX2" fmla="*/ 654046 w 829010"/>
                    <a:gd name="connsiteY2" fmla="*/ 815676 h 2869554"/>
                    <a:gd name="connsiteX3" fmla="*/ 656437 w 829010"/>
                    <a:gd name="connsiteY3" fmla="*/ 95736 h 2869554"/>
                    <a:gd name="connsiteX4" fmla="*/ 828675 w 829010"/>
                    <a:gd name="connsiteY4" fmla="*/ 100295 h 2869554"/>
                    <a:gd name="connsiteX5" fmla="*/ 813844 w 829010"/>
                    <a:gd name="connsiteY5" fmla="*/ 1073875 h 2869554"/>
                    <a:gd name="connsiteX6" fmla="*/ 756468 w 829010"/>
                    <a:gd name="connsiteY6" fmla="*/ 1106188 h 2869554"/>
                    <a:gd name="connsiteX7" fmla="*/ 633414 w 829010"/>
                    <a:gd name="connsiteY7" fmla="*/ 1106188 h 2869554"/>
                    <a:gd name="connsiteX8" fmla="*/ 625471 w 829010"/>
                    <a:gd name="connsiteY8" fmla="*/ 2800471 h 2869554"/>
                    <a:gd name="connsiteX9" fmla="*/ 442914 w 829010"/>
                    <a:gd name="connsiteY9" fmla="*/ 2768300 h 2869554"/>
                    <a:gd name="connsiteX10" fmla="*/ 438151 w 829010"/>
                    <a:gd name="connsiteY10" fmla="*/ 1777701 h 2869554"/>
                    <a:gd name="connsiteX11" fmla="*/ 385764 w 829010"/>
                    <a:gd name="connsiteY11" fmla="*/ 1791987 h 2869554"/>
                    <a:gd name="connsiteX12" fmla="*/ 385763 w 829010"/>
                    <a:gd name="connsiteY12" fmla="*/ 2777825 h 2869554"/>
                    <a:gd name="connsiteX13" fmla="*/ 241305 w 829010"/>
                    <a:gd name="connsiteY13" fmla="*/ 2867147 h 2869554"/>
                    <a:gd name="connsiteX14" fmla="*/ 200025 w 829010"/>
                    <a:gd name="connsiteY14" fmla="*/ 2721093 h 2869554"/>
                    <a:gd name="connsiteX15" fmla="*/ 195264 w 829010"/>
                    <a:gd name="connsiteY15" fmla="*/ 1115713 h 2869554"/>
                    <a:gd name="connsiteX16" fmla="*/ 161926 w 829010"/>
                    <a:gd name="connsiteY16" fmla="*/ 1110951 h 2869554"/>
                    <a:gd name="connsiteX17" fmla="*/ 152401 w 829010"/>
                    <a:gd name="connsiteY17" fmla="*/ 1849138 h 2869554"/>
                    <a:gd name="connsiteX18" fmla="*/ 0 w 829010"/>
                    <a:gd name="connsiteY18" fmla="*/ 1839613 h 2869554"/>
                    <a:gd name="connsiteX19" fmla="*/ 4763 w 829010"/>
                    <a:gd name="connsiteY19" fmla="*/ 985543 h 2869554"/>
                    <a:gd name="connsiteX0" fmla="*/ 4763 w 829010"/>
                    <a:gd name="connsiteY0" fmla="*/ 969791 h 2853802"/>
                    <a:gd name="connsiteX1" fmla="*/ 174630 w 829010"/>
                    <a:gd name="connsiteY1" fmla="*/ 799924 h 2853802"/>
                    <a:gd name="connsiteX2" fmla="*/ 654046 w 829010"/>
                    <a:gd name="connsiteY2" fmla="*/ 799924 h 2853802"/>
                    <a:gd name="connsiteX3" fmla="*/ 656437 w 829010"/>
                    <a:gd name="connsiteY3" fmla="*/ 79984 h 2853802"/>
                    <a:gd name="connsiteX4" fmla="*/ 828675 w 829010"/>
                    <a:gd name="connsiteY4" fmla="*/ 84543 h 2853802"/>
                    <a:gd name="connsiteX5" fmla="*/ 813844 w 829010"/>
                    <a:gd name="connsiteY5" fmla="*/ 1058123 h 2853802"/>
                    <a:gd name="connsiteX6" fmla="*/ 756468 w 829010"/>
                    <a:gd name="connsiteY6" fmla="*/ 1090436 h 2853802"/>
                    <a:gd name="connsiteX7" fmla="*/ 633414 w 829010"/>
                    <a:gd name="connsiteY7" fmla="*/ 1090436 h 2853802"/>
                    <a:gd name="connsiteX8" fmla="*/ 625471 w 829010"/>
                    <a:gd name="connsiteY8" fmla="*/ 2784719 h 2853802"/>
                    <a:gd name="connsiteX9" fmla="*/ 442914 w 829010"/>
                    <a:gd name="connsiteY9" fmla="*/ 2752548 h 2853802"/>
                    <a:gd name="connsiteX10" fmla="*/ 438151 w 829010"/>
                    <a:gd name="connsiteY10" fmla="*/ 1761949 h 2853802"/>
                    <a:gd name="connsiteX11" fmla="*/ 385764 w 829010"/>
                    <a:gd name="connsiteY11" fmla="*/ 1776235 h 2853802"/>
                    <a:gd name="connsiteX12" fmla="*/ 385763 w 829010"/>
                    <a:gd name="connsiteY12" fmla="*/ 2762073 h 2853802"/>
                    <a:gd name="connsiteX13" fmla="*/ 241305 w 829010"/>
                    <a:gd name="connsiteY13" fmla="*/ 2851395 h 2853802"/>
                    <a:gd name="connsiteX14" fmla="*/ 200025 w 829010"/>
                    <a:gd name="connsiteY14" fmla="*/ 2705341 h 2853802"/>
                    <a:gd name="connsiteX15" fmla="*/ 195264 w 829010"/>
                    <a:gd name="connsiteY15" fmla="*/ 1099961 h 2853802"/>
                    <a:gd name="connsiteX16" fmla="*/ 161926 w 829010"/>
                    <a:gd name="connsiteY16" fmla="*/ 1095199 h 2853802"/>
                    <a:gd name="connsiteX17" fmla="*/ 152401 w 829010"/>
                    <a:gd name="connsiteY17" fmla="*/ 1833386 h 2853802"/>
                    <a:gd name="connsiteX18" fmla="*/ 0 w 829010"/>
                    <a:gd name="connsiteY18" fmla="*/ 1823861 h 2853802"/>
                    <a:gd name="connsiteX19" fmla="*/ 4763 w 829010"/>
                    <a:gd name="connsiteY19" fmla="*/ 969791 h 2853802"/>
                    <a:gd name="connsiteX0" fmla="*/ 4763 w 829010"/>
                    <a:gd name="connsiteY0" fmla="*/ 948394 h 2832405"/>
                    <a:gd name="connsiteX1" fmla="*/ 174630 w 829010"/>
                    <a:gd name="connsiteY1" fmla="*/ 778527 h 2832405"/>
                    <a:gd name="connsiteX2" fmla="*/ 654046 w 829010"/>
                    <a:gd name="connsiteY2" fmla="*/ 778527 h 2832405"/>
                    <a:gd name="connsiteX3" fmla="*/ 656437 w 829010"/>
                    <a:gd name="connsiteY3" fmla="*/ 58587 h 2832405"/>
                    <a:gd name="connsiteX4" fmla="*/ 828675 w 829010"/>
                    <a:gd name="connsiteY4" fmla="*/ 63146 h 2832405"/>
                    <a:gd name="connsiteX5" fmla="*/ 813844 w 829010"/>
                    <a:gd name="connsiteY5" fmla="*/ 1036726 h 2832405"/>
                    <a:gd name="connsiteX6" fmla="*/ 756468 w 829010"/>
                    <a:gd name="connsiteY6" fmla="*/ 1069039 h 2832405"/>
                    <a:gd name="connsiteX7" fmla="*/ 633414 w 829010"/>
                    <a:gd name="connsiteY7" fmla="*/ 1069039 h 2832405"/>
                    <a:gd name="connsiteX8" fmla="*/ 625471 w 829010"/>
                    <a:gd name="connsiteY8" fmla="*/ 2763322 h 2832405"/>
                    <a:gd name="connsiteX9" fmla="*/ 442914 w 829010"/>
                    <a:gd name="connsiteY9" fmla="*/ 2731151 h 2832405"/>
                    <a:gd name="connsiteX10" fmla="*/ 438151 w 829010"/>
                    <a:gd name="connsiteY10" fmla="*/ 1740552 h 2832405"/>
                    <a:gd name="connsiteX11" fmla="*/ 385764 w 829010"/>
                    <a:gd name="connsiteY11" fmla="*/ 1754838 h 2832405"/>
                    <a:gd name="connsiteX12" fmla="*/ 385763 w 829010"/>
                    <a:gd name="connsiteY12" fmla="*/ 2740676 h 2832405"/>
                    <a:gd name="connsiteX13" fmla="*/ 241305 w 829010"/>
                    <a:gd name="connsiteY13" fmla="*/ 2829998 h 2832405"/>
                    <a:gd name="connsiteX14" fmla="*/ 200025 w 829010"/>
                    <a:gd name="connsiteY14" fmla="*/ 2683944 h 2832405"/>
                    <a:gd name="connsiteX15" fmla="*/ 195264 w 829010"/>
                    <a:gd name="connsiteY15" fmla="*/ 1078564 h 2832405"/>
                    <a:gd name="connsiteX16" fmla="*/ 161926 w 829010"/>
                    <a:gd name="connsiteY16" fmla="*/ 1073802 h 2832405"/>
                    <a:gd name="connsiteX17" fmla="*/ 152401 w 829010"/>
                    <a:gd name="connsiteY17" fmla="*/ 1811989 h 2832405"/>
                    <a:gd name="connsiteX18" fmla="*/ 0 w 829010"/>
                    <a:gd name="connsiteY18" fmla="*/ 1802464 h 2832405"/>
                    <a:gd name="connsiteX19" fmla="*/ 4763 w 829010"/>
                    <a:gd name="connsiteY19" fmla="*/ 948394 h 2832405"/>
                    <a:gd name="connsiteX0" fmla="*/ 4763 w 829010"/>
                    <a:gd name="connsiteY0" fmla="*/ 962361 h 2846372"/>
                    <a:gd name="connsiteX1" fmla="*/ 174630 w 829010"/>
                    <a:gd name="connsiteY1" fmla="*/ 792494 h 2846372"/>
                    <a:gd name="connsiteX2" fmla="*/ 654046 w 829010"/>
                    <a:gd name="connsiteY2" fmla="*/ 792494 h 2846372"/>
                    <a:gd name="connsiteX3" fmla="*/ 656437 w 829010"/>
                    <a:gd name="connsiteY3" fmla="*/ 72554 h 2846372"/>
                    <a:gd name="connsiteX4" fmla="*/ 828675 w 829010"/>
                    <a:gd name="connsiteY4" fmla="*/ 77113 h 2846372"/>
                    <a:gd name="connsiteX5" fmla="*/ 813844 w 829010"/>
                    <a:gd name="connsiteY5" fmla="*/ 1050693 h 2846372"/>
                    <a:gd name="connsiteX6" fmla="*/ 756468 w 829010"/>
                    <a:gd name="connsiteY6" fmla="*/ 1083006 h 2846372"/>
                    <a:gd name="connsiteX7" fmla="*/ 633414 w 829010"/>
                    <a:gd name="connsiteY7" fmla="*/ 1083006 h 2846372"/>
                    <a:gd name="connsiteX8" fmla="*/ 625471 w 829010"/>
                    <a:gd name="connsiteY8" fmla="*/ 2777289 h 2846372"/>
                    <a:gd name="connsiteX9" fmla="*/ 442914 w 829010"/>
                    <a:gd name="connsiteY9" fmla="*/ 2745118 h 2846372"/>
                    <a:gd name="connsiteX10" fmla="*/ 438151 w 829010"/>
                    <a:gd name="connsiteY10" fmla="*/ 1754519 h 2846372"/>
                    <a:gd name="connsiteX11" fmla="*/ 385764 w 829010"/>
                    <a:gd name="connsiteY11" fmla="*/ 1768805 h 2846372"/>
                    <a:gd name="connsiteX12" fmla="*/ 385763 w 829010"/>
                    <a:gd name="connsiteY12" fmla="*/ 2754643 h 2846372"/>
                    <a:gd name="connsiteX13" fmla="*/ 241305 w 829010"/>
                    <a:gd name="connsiteY13" fmla="*/ 2843965 h 2846372"/>
                    <a:gd name="connsiteX14" fmla="*/ 200025 w 829010"/>
                    <a:gd name="connsiteY14" fmla="*/ 2697911 h 2846372"/>
                    <a:gd name="connsiteX15" fmla="*/ 195264 w 829010"/>
                    <a:gd name="connsiteY15" fmla="*/ 1092531 h 2846372"/>
                    <a:gd name="connsiteX16" fmla="*/ 161926 w 829010"/>
                    <a:gd name="connsiteY16" fmla="*/ 1087769 h 2846372"/>
                    <a:gd name="connsiteX17" fmla="*/ 152401 w 829010"/>
                    <a:gd name="connsiteY17" fmla="*/ 1825956 h 2846372"/>
                    <a:gd name="connsiteX18" fmla="*/ 0 w 829010"/>
                    <a:gd name="connsiteY18" fmla="*/ 1816431 h 2846372"/>
                    <a:gd name="connsiteX19" fmla="*/ 4763 w 829010"/>
                    <a:gd name="connsiteY19" fmla="*/ 962361 h 2846372"/>
                    <a:gd name="connsiteX0" fmla="*/ 4763 w 831760"/>
                    <a:gd name="connsiteY0" fmla="*/ 962361 h 2846372"/>
                    <a:gd name="connsiteX1" fmla="*/ 174630 w 831760"/>
                    <a:gd name="connsiteY1" fmla="*/ 792494 h 2846372"/>
                    <a:gd name="connsiteX2" fmla="*/ 654046 w 831760"/>
                    <a:gd name="connsiteY2" fmla="*/ 792494 h 2846372"/>
                    <a:gd name="connsiteX3" fmla="*/ 656437 w 831760"/>
                    <a:gd name="connsiteY3" fmla="*/ 72554 h 2846372"/>
                    <a:gd name="connsiteX4" fmla="*/ 828675 w 831760"/>
                    <a:gd name="connsiteY4" fmla="*/ 77113 h 2846372"/>
                    <a:gd name="connsiteX5" fmla="*/ 819826 w 831760"/>
                    <a:gd name="connsiteY5" fmla="*/ 1019580 h 2846372"/>
                    <a:gd name="connsiteX6" fmla="*/ 756468 w 831760"/>
                    <a:gd name="connsiteY6" fmla="*/ 1083006 h 2846372"/>
                    <a:gd name="connsiteX7" fmla="*/ 633414 w 831760"/>
                    <a:gd name="connsiteY7" fmla="*/ 1083006 h 2846372"/>
                    <a:gd name="connsiteX8" fmla="*/ 625471 w 831760"/>
                    <a:gd name="connsiteY8" fmla="*/ 2777289 h 2846372"/>
                    <a:gd name="connsiteX9" fmla="*/ 442914 w 831760"/>
                    <a:gd name="connsiteY9" fmla="*/ 2745118 h 2846372"/>
                    <a:gd name="connsiteX10" fmla="*/ 438151 w 831760"/>
                    <a:gd name="connsiteY10" fmla="*/ 1754519 h 2846372"/>
                    <a:gd name="connsiteX11" fmla="*/ 385764 w 831760"/>
                    <a:gd name="connsiteY11" fmla="*/ 1768805 h 2846372"/>
                    <a:gd name="connsiteX12" fmla="*/ 385763 w 831760"/>
                    <a:gd name="connsiteY12" fmla="*/ 2754643 h 2846372"/>
                    <a:gd name="connsiteX13" fmla="*/ 241305 w 831760"/>
                    <a:gd name="connsiteY13" fmla="*/ 2843965 h 2846372"/>
                    <a:gd name="connsiteX14" fmla="*/ 200025 w 831760"/>
                    <a:gd name="connsiteY14" fmla="*/ 2697911 h 2846372"/>
                    <a:gd name="connsiteX15" fmla="*/ 195264 w 831760"/>
                    <a:gd name="connsiteY15" fmla="*/ 1092531 h 2846372"/>
                    <a:gd name="connsiteX16" fmla="*/ 161926 w 831760"/>
                    <a:gd name="connsiteY16" fmla="*/ 1087769 h 2846372"/>
                    <a:gd name="connsiteX17" fmla="*/ 152401 w 831760"/>
                    <a:gd name="connsiteY17" fmla="*/ 1825956 h 2846372"/>
                    <a:gd name="connsiteX18" fmla="*/ 0 w 831760"/>
                    <a:gd name="connsiteY18" fmla="*/ 1816431 h 2846372"/>
                    <a:gd name="connsiteX19" fmla="*/ 4763 w 831760"/>
                    <a:gd name="connsiteY19" fmla="*/ 962361 h 2846372"/>
                    <a:gd name="connsiteX0" fmla="*/ 4763 w 828676"/>
                    <a:gd name="connsiteY0" fmla="*/ 962361 h 2846372"/>
                    <a:gd name="connsiteX1" fmla="*/ 174630 w 828676"/>
                    <a:gd name="connsiteY1" fmla="*/ 792494 h 2846372"/>
                    <a:gd name="connsiteX2" fmla="*/ 654046 w 828676"/>
                    <a:gd name="connsiteY2" fmla="*/ 792494 h 2846372"/>
                    <a:gd name="connsiteX3" fmla="*/ 656437 w 828676"/>
                    <a:gd name="connsiteY3" fmla="*/ 72554 h 2846372"/>
                    <a:gd name="connsiteX4" fmla="*/ 828675 w 828676"/>
                    <a:gd name="connsiteY4" fmla="*/ 77113 h 2846372"/>
                    <a:gd name="connsiteX5" fmla="*/ 819826 w 828676"/>
                    <a:gd name="connsiteY5" fmla="*/ 1019580 h 2846372"/>
                    <a:gd name="connsiteX6" fmla="*/ 756468 w 828676"/>
                    <a:gd name="connsiteY6" fmla="*/ 1083006 h 2846372"/>
                    <a:gd name="connsiteX7" fmla="*/ 633414 w 828676"/>
                    <a:gd name="connsiteY7" fmla="*/ 1083006 h 2846372"/>
                    <a:gd name="connsiteX8" fmla="*/ 625471 w 828676"/>
                    <a:gd name="connsiteY8" fmla="*/ 2777289 h 2846372"/>
                    <a:gd name="connsiteX9" fmla="*/ 442914 w 828676"/>
                    <a:gd name="connsiteY9" fmla="*/ 2745118 h 2846372"/>
                    <a:gd name="connsiteX10" fmla="*/ 438151 w 828676"/>
                    <a:gd name="connsiteY10" fmla="*/ 1754519 h 2846372"/>
                    <a:gd name="connsiteX11" fmla="*/ 385764 w 828676"/>
                    <a:gd name="connsiteY11" fmla="*/ 1768805 h 2846372"/>
                    <a:gd name="connsiteX12" fmla="*/ 385763 w 828676"/>
                    <a:gd name="connsiteY12" fmla="*/ 2754643 h 2846372"/>
                    <a:gd name="connsiteX13" fmla="*/ 241305 w 828676"/>
                    <a:gd name="connsiteY13" fmla="*/ 2843965 h 2846372"/>
                    <a:gd name="connsiteX14" fmla="*/ 200025 w 828676"/>
                    <a:gd name="connsiteY14" fmla="*/ 2697911 h 2846372"/>
                    <a:gd name="connsiteX15" fmla="*/ 195264 w 828676"/>
                    <a:gd name="connsiteY15" fmla="*/ 1092531 h 2846372"/>
                    <a:gd name="connsiteX16" fmla="*/ 161926 w 828676"/>
                    <a:gd name="connsiteY16" fmla="*/ 1087769 h 2846372"/>
                    <a:gd name="connsiteX17" fmla="*/ 152401 w 828676"/>
                    <a:gd name="connsiteY17" fmla="*/ 1825956 h 2846372"/>
                    <a:gd name="connsiteX18" fmla="*/ 0 w 828676"/>
                    <a:gd name="connsiteY18" fmla="*/ 1816431 h 2846372"/>
                    <a:gd name="connsiteX19" fmla="*/ 4763 w 828676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19580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07135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25808 w 828675"/>
                    <a:gd name="connsiteY5" fmla="*/ 1013357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07135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9454"/>
                    <a:gd name="connsiteY0" fmla="*/ 962361 h 2846372"/>
                    <a:gd name="connsiteX1" fmla="*/ 174630 w 829454"/>
                    <a:gd name="connsiteY1" fmla="*/ 792494 h 2846372"/>
                    <a:gd name="connsiteX2" fmla="*/ 654046 w 829454"/>
                    <a:gd name="connsiteY2" fmla="*/ 792494 h 2846372"/>
                    <a:gd name="connsiteX3" fmla="*/ 656437 w 829454"/>
                    <a:gd name="connsiteY3" fmla="*/ 72554 h 2846372"/>
                    <a:gd name="connsiteX4" fmla="*/ 828675 w 829454"/>
                    <a:gd name="connsiteY4" fmla="*/ 77113 h 2846372"/>
                    <a:gd name="connsiteX5" fmla="*/ 819826 w 829454"/>
                    <a:gd name="connsiteY5" fmla="*/ 1007135 h 2846372"/>
                    <a:gd name="connsiteX6" fmla="*/ 756468 w 829454"/>
                    <a:gd name="connsiteY6" fmla="*/ 1083006 h 2846372"/>
                    <a:gd name="connsiteX7" fmla="*/ 633414 w 829454"/>
                    <a:gd name="connsiteY7" fmla="*/ 1083006 h 2846372"/>
                    <a:gd name="connsiteX8" fmla="*/ 625471 w 829454"/>
                    <a:gd name="connsiteY8" fmla="*/ 2777289 h 2846372"/>
                    <a:gd name="connsiteX9" fmla="*/ 442914 w 829454"/>
                    <a:gd name="connsiteY9" fmla="*/ 2745118 h 2846372"/>
                    <a:gd name="connsiteX10" fmla="*/ 438151 w 829454"/>
                    <a:gd name="connsiteY10" fmla="*/ 1754519 h 2846372"/>
                    <a:gd name="connsiteX11" fmla="*/ 385764 w 829454"/>
                    <a:gd name="connsiteY11" fmla="*/ 1768805 h 2846372"/>
                    <a:gd name="connsiteX12" fmla="*/ 385763 w 829454"/>
                    <a:gd name="connsiteY12" fmla="*/ 2754643 h 2846372"/>
                    <a:gd name="connsiteX13" fmla="*/ 241305 w 829454"/>
                    <a:gd name="connsiteY13" fmla="*/ 2843965 h 2846372"/>
                    <a:gd name="connsiteX14" fmla="*/ 200025 w 829454"/>
                    <a:gd name="connsiteY14" fmla="*/ 2697911 h 2846372"/>
                    <a:gd name="connsiteX15" fmla="*/ 195264 w 829454"/>
                    <a:gd name="connsiteY15" fmla="*/ 1092531 h 2846372"/>
                    <a:gd name="connsiteX16" fmla="*/ 161926 w 829454"/>
                    <a:gd name="connsiteY16" fmla="*/ 1087769 h 2846372"/>
                    <a:gd name="connsiteX17" fmla="*/ 152401 w 829454"/>
                    <a:gd name="connsiteY17" fmla="*/ 1825956 h 2846372"/>
                    <a:gd name="connsiteX18" fmla="*/ 0 w 829454"/>
                    <a:gd name="connsiteY18" fmla="*/ 1816431 h 2846372"/>
                    <a:gd name="connsiteX19" fmla="*/ 4763 w 829454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56468 w 837508"/>
                    <a:gd name="connsiteY6" fmla="*/ 1083006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56468 w 837508"/>
                    <a:gd name="connsiteY6" fmla="*/ 1083006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38495 w 837508"/>
                    <a:gd name="connsiteY3" fmla="*/ 72555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24140 w 837508"/>
                    <a:gd name="connsiteY2" fmla="*/ 792493 h 2846372"/>
                    <a:gd name="connsiteX3" fmla="*/ 638495 w 837508"/>
                    <a:gd name="connsiteY3" fmla="*/ 72555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56857 h 2840868"/>
                    <a:gd name="connsiteX1" fmla="*/ 174630 w 837508"/>
                    <a:gd name="connsiteY1" fmla="*/ 786990 h 2840868"/>
                    <a:gd name="connsiteX2" fmla="*/ 624140 w 837508"/>
                    <a:gd name="connsiteY2" fmla="*/ 786989 h 2840868"/>
                    <a:gd name="connsiteX3" fmla="*/ 632513 w 837508"/>
                    <a:gd name="connsiteY3" fmla="*/ 79495 h 2840868"/>
                    <a:gd name="connsiteX4" fmla="*/ 828675 w 837508"/>
                    <a:gd name="connsiteY4" fmla="*/ 71609 h 2840868"/>
                    <a:gd name="connsiteX5" fmla="*/ 831789 w 837508"/>
                    <a:gd name="connsiteY5" fmla="*/ 1001631 h 2840868"/>
                    <a:gd name="connsiteX6" fmla="*/ 732543 w 837508"/>
                    <a:gd name="connsiteY6" fmla="*/ 1083725 h 2840868"/>
                    <a:gd name="connsiteX7" fmla="*/ 633414 w 837508"/>
                    <a:gd name="connsiteY7" fmla="*/ 1077502 h 2840868"/>
                    <a:gd name="connsiteX8" fmla="*/ 625471 w 837508"/>
                    <a:gd name="connsiteY8" fmla="*/ 2771785 h 2840868"/>
                    <a:gd name="connsiteX9" fmla="*/ 442914 w 837508"/>
                    <a:gd name="connsiteY9" fmla="*/ 2739614 h 2840868"/>
                    <a:gd name="connsiteX10" fmla="*/ 438151 w 837508"/>
                    <a:gd name="connsiteY10" fmla="*/ 1749015 h 2840868"/>
                    <a:gd name="connsiteX11" fmla="*/ 385764 w 837508"/>
                    <a:gd name="connsiteY11" fmla="*/ 1763301 h 2840868"/>
                    <a:gd name="connsiteX12" fmla="*/ 385763 w 837508"/>
                    <a:gd name="connsiteY12" fmla="*/ 2749139 h 2840868"/>
                    <a:gd name="connsiteX13" fmla="*/ 241305 w 837508"/>
                    <a:gd name="connsiteY13" fmla="*/ 2838461 h 2840868"/>
                    <a:gd name="connsiteX14" fmla="*/ 200025 w 837508"/>
                    <a:gd name="connsiteY14" fmla="*/ 2692407 h 2840868"/>
                    <a:gd name="connsiteX15" fmla="*/ 195264 w 837508"/>
                    <a:gd name="connsiteY15" fmla="*/ 1087027 h 2840868"/>
                    <a:gd name="connsiteX16" fmla="*/ 161926 w 837508"/>
                    <a:gd name="connsiteY16" fmla="*/ 1082265 h 2840868"/>
                    <a:gd name="connsiteX17" fmla="*/ 152401 w 837508"/>
                    <a:gd name="connsiteY17" fmla="*/ 1820452 h 2840868"/>
                    <a:gd name="connsiteX18" fmla="*/ 0 w 837508"/>
                    <a:gd name="connsiteY18" fmla="*/ 1810927 h 2840868"/>
                    <a:gd name="connsiteX19" fmla="*/ 4763 w 837508"/>
                    <a:gd name="connsiteY19" fmla="*/ 956857 h 2840868"/>
                    <a:gd name="connsiteX0" fmla="*/ 4763 w 837508"/>
                    <a:gd name="connsiteY0" fmla="*/ 956857 h 2840868"/>
                    <a:gd name="connsiteX1" fmla="*/ 174630 w 837508"/>
                    <a:gd name="connsiteY1" fmla="*/ 786990 h 2840868"/>
                    <a:gd name="connsiteX2" fmla="*/ 624140 w 837508"/>
                    <a:gd name="connsiteY2" fmla="*/ 786989 h 2840868"/>
                    <a:gd name="connsiteX3" fmla="*/ 632513 w 837508"/>
                    <a:gd name="connsiteY3" fmla="*/ 79495 h 2840868"/>
                    <a:gd name="connsiteX4" fmla="*/ 828675 w 837508"/>
                    <a:gd name="connsiteY4" fmla="*/ 71609 h 2840868"/>
                    <a:gd name="connsiteX5" fmla="*/ 831789 w 837508"/>
                    <a:gd name="connsiteY5" fmla="*/ 1001631 h 2840868"/>
                    <a:gd name="connsiteX6" fmla="*/ 732543 w 837508"/>
                    <a:gd name="connsiteY6" fmla="*/ 1083725 h 2840868"/>
                    <a:gd name="connsiteX7" fmla="*/ 633414 w 837508"/>
                    <a:gd name="connsiteY7" fmla="*/ 1077502 h 2840868"/>
                    <a:gd name="connsiteX8" fmla="*/ 625471 w 837508"/>
                    <a:gd name="connsiteY8" fmla="*/ 2771785 h 2840868"/>
                    <a:gd name="connsiteX9" fmla="*/ 442914 w 837508"/>
                    <a:gd name="connsiteY9" fmla="*/ 2739614 h 2840868"/>
                    <a:gd name="connsiteX10" fmla="*/ 438151 w 837508"/>
                    <a:gd name="connsiteY10" fmla="*/ 1749015 h 2840868"/>
                    <a:gd name="connsiteX11" fmla="*/ 385764 w 837508"/>
                    <a:gd name="connsiteY11" fmla="*/ 1763301 h 2840868"/>
                    <a:gd name="connsiteX12" fmla="*/ 385763 w 837508"/>
                    <a:gd name="connsiteY12" fmla="*/ 2749139 h 2840868"/>
                    <a:gd name="connsiteX13" fmla="*/ 241305 w 837508"/>
                    <a:gd name="connsiteY13" fmla="*/ 2838461 h 2840868"/>
                    <a:gd name="connsiteX14" fmla="*/ 200025 w 837508"/>
                    <a:gd name="connsiteY14" fmla="*/ 2692407 h 2840868"/>
                    <a:gd name="connsiteX15" fmla="*/ 195264 w 837508"/>
                    <a:gd name="connsiteY15" fmla="*/ 1087027 h 2840868"/>
                    <a:gd name="connsiteX16" fmla="*/ 161926 w 837508"/>
                    <a:gd name="connsiteY16" fmla="*/ 1082265 h 2840868"/>
                    <a:gd name="connsiteX17" fmla="*/ 152401 w 837508"/>
                    <a:gd name="connsiteY17" fmla="*/ 1820452 h 2840868"/>
                    <a:gd name="connsiteX18" fmla="*/ 0 w 837508"/>
                    <a:gd name="connsiteY18" fmla="*/ 1810927 h 2840868"/>
                    <a:gd name="connsiteX19" fmla="*/ 4763 w 837508"/>
                    <a:gd name="connsiteY19" fmla="*/ 956857 h 2840868"/>
                    <a:gd name="connsiteX0" fmla="*/ 4763 w 837508"/>
                    <a:gd name="connsiteY0" fmla="*/ 959539 h 2843550"/>
                    <a:gd name="connsiteX1" fmla="*/ 174630 w 837508"/>
                    <a:gd name="connsiteY1" fmla="*/ 789672 h 2843550"/>
                    <a:gd name="connsiteX2" fmla="*/ 624140 w 837508"/>
                    <a:gd name="connsiteY2" fmla="*/ 789671 h 2843550"/>
                    <a:gd name="connsiteX3" fmla="*/ 632513 w 837508"/>
                    <a:gd name="connsiteY3" fmla="*/ 75954 h 2843550"/>
                    <a:gd name="connsiteX4" fmla="*/ 828675 w 837508"/>
                    <a:gd name="connsiteY4" fmla="*/ 74291 h 2843550"/>
                    <a:gd name="connsiteX5" fmla="*/ 831789 w 837508"/>
                    <a:gd name="connsiteY5" fmla="*/ 1004313 h 2843550"/>
                    <a:gd name="connsiteX6" fmla="*/ 732543 w 837508"/>
                    <a:gd name="connsiteY6" fmla="*/ 1086407 h 2843550"/>
                    <a:gd name="connsiteX7" fmla="*/ 633414 w 837508"/>
                    <a:gd name="connsiteY7" fmla="*/ 1080184 h 2843550"/>
                    <a:gd name="connsiteX8" fmla="*/ 625471 w 837508"/>
                    <a:gd name="connsiteY8" fmla="*/ 2774467 h 2843550"/>
                    <a:gd name="connsiteX9" fmla="*/ 442914 w 837508"/>
                    <a:gd name="connsiteY9" fmla="*/ 2742296 h 2843550"/>
                    <a:gd name="connsiteX10" fmla="*/ 438151 w 837508"/>
                    <a:gd name="connsiteY10" fmla="*/ 1751697 h 2843550"/>
                    <a:gd name="connsiteX11" fmla="*/ 385764 w 837508"/>
                    <a:gd name="connsiteY11" fmla="*/ 1765983 h 2843550"/>
                    <a:gd name="connsiteX12" fmla="*/ 385763 w 837508"/>
                    <a:gd name="connsiteY12" fmla="*/ 2751821 h 2843550"/>
                    <a:gd name="connsiteX13" fmla="*/ 241305 w 837508"/>
                    <a:gd name="connsiteY13" fmla="*/ 2841143 h 2843550"/>
                    <a:gd name="connsiteX14" fmla="*/ 200025 w 837508"/>
                    <a:gd name="connsiteY14" fmla="*/ 2695089 h 2843550"/>
                    <a:gd name="connsiteX15" fmla="*/ 195264 w 837508"/>
                    <a:gd name="connsiteY15" fmla="*/ 1089709 h 2843550"/>
                    <a:gd name="connsiteX16" fmla="*/ 161926 w 837508"/>
                    <a:gd name="connsiteY16" fmla="*/ 1084947 h 2843550"/>
                    <a:gd name="connsiteX17" fmla="*/ 152401 w 837508"/>
                    <a:gd name="connsiteY17" fmla="*/ 1823134 h 2843550"/>
                    <a:gd name="connsiteX18" fmla="*/ 0 w 837508"/>
                    <a:gd name="connsiteY18" fmla="*/ 1813609 h 2843550"/>
                    <a:gd name="connsiteX19" fmla="*/ 4763 w 837508"/>
                    <a:gd name="connsiteY19" fmla="*/ 959539 h 2843550"/>
                    <a:gd name="connsiteX0" fmla="*/ 4763 w 837508"/>
                    <a:gd name="connsiteY0" fmla="*/ 968437 h 2852448"/>
                    <a:gd name="connsiteX1" fmla="*/ 174630 w 837508"/>
                    <a:gd name="connsiteY1" fmla="*/ 798570 h 2852448"/>
                    <a:gd name="connsiteX2" fmla="*/ 624140 w 837508"/>
                    <a:gd name="connsiteY2" fmla="*/ 798569 h 2852448"/>
                    <a:gd name="connsiteX3" fmla="*/ 626531 w 837508"/>
                    <a:gd name="connsiteY3" fmla="*/ 66184 h 2852448"/>
                    <a:gd name="connsiteX4" fmla="*/ 828675 w 837508"/>
                    <a:gd name="connsiteY4" fmla="*/ 83189 h 2852448"/>
                    <a:gd name="connsiteX5" fmla="*/ 831789 w 837508"/>
                    <a:gd name="connsiteY5" fmla="*/ 1013211 h 2852448"/>
                    <a:gd name="connsiteX6" fmla="*/ 732543 w 837508"/>
                    <a:gd name="connsiteY6" fmla="*/ 1095305 h 2852448"/>
                    <a:gd name="connsiteX7" fmla="*/ 633414 w 837508"/>
                    <a:gd name="connsiteY7" fmla="*/ 1089082 h 2852448"/>
                    <a:gd name="connsiteX8" fmla="*/ 625471 w 837508"/>
                    <a:gd name="connsiteY8" fmla="*/ 2783365 h 2852448"/>
                    <a:gd name="connsiteX9" fmla="*/ 442914 w 837508"/>
                    <a:gd name="connsiteY9" fmla="*/ 2751194 h 2852448"/>
                    <a:gd name="connsiteX10" fmla="*/ 438151 w 837508"/>
                    <a:gd name="connsiteY10" fmla="*/ 1760595 h 2852448"/>
                    <a:gd name="connsiteX11" fmla="*/ 385764 w 837508"/>
                    <a:gd name="connsiteY11" fmla="*/ 1774881 h 2852448"/>
                    <a:gd name="connsiteX12" fmla="*/ 385763 w 837508"/>
                    <a:gd name="connsiteY12" fmla="*/ 2760719 h 2852448"/>
                    <a:gd name="connsiteX13" fmla="*/ 241305 w 837508"/>
                    <a:gd name="connsiteY13" fmla="*/ 2850041 h 2852448"/>
                    <a:gd name="connsiteX14" fmla="*/ 200025 w 837508"/>
                    <a:gd name="connsiteY14" fmla="*/ 2703987 h 2852448"/>
                    <a:gd name="connsiteX15" fmla="*/ 195264 w 837508"/>
                    <a:gd name="connsiteY15" fmla="*/ 1098607 h 2852448"/>
                    <a:gd name="connsiteX16" fmla="*/ 161926 w 837508"/>
                    <a:gd name="connsiteY16" fmla="*/ 1093845 h 2852448"/>
                    <a:gd name="connsiteX17" fmla="*/ 152401 w 837508"/>
                    <a:gd name="connsiteY17" fmla="*/ 1832032 h 2852448"/>
                    <a:gd name="connsiteX18" fmla="*/ 0 w 837508"/>
                    <a:gd name="connsiteY18" fmla="*/ 1822507 h 2852448"/>
                    <a:gd name="connsiteX19" fmla="*/ 4763 w 837508"/>
                    <a:gd name="connsiteY19" fmla="*/ 968437 h 2852448"/>
                    <a:gd name="connsiteX0" fmla="*/ 4763 w 837508"/>
                    <a:gd name="connsiteY0" fmla="*/ 945371 h 2829382"/>
                    <a:gd name="connsiteX1" fmla="*/ 174630 w 837508"/>
                    <a:gd name="connsiteY1" fmla="*/ 775504 h 2829382"/>
                    <a:gd name="connsiteX2" fmla="*/ 624140 w 837508"/>
                    <a:gd name="connsiteY2" fmla="*/ 775503 h 2829382"/>
                    <a:gd name="connsiteX3" fmla="*/ 626531 w 837508"/>
                    <a:gd name="connsiteY3" fmla="*/ 99120 h 2829382"/>
                    <a:gd name="connsiteX4" fmla="*/ 828675 w 837508"/>
                    <a:gd name="connsiteY4" fmla="*/ 60123 h 2829382"/>
                    <a:gd name="connsiteX5" fmla="*/ 831789 w 837508"/>
                    <a:gd name="connsiteY5" fmla="*/ 990145 h 2829382"/>
                    <a:gd name="connsiteX6" fmla="*/ 732543 w 837508"/>
                    <a:gd name="connsiteY6" fmla="*/ 1072239 h 2829382"/>
                    <a:gd name="connsiteX7" fmla="*/ 633414 w 837508"/>
                    <a:gd name="connsiteY7" fmla="*/ 1066016 h 2829382"/>
                    <a:gd name="connsiteX8" fmla="*/ 625471 w 837508"/>
                    <a:gd name="connsiteY8" fmla="*/ 2760299 h 2829382"/>
                    <a:gd name="connsiteX9" fmla="*/ 442914 w 837508"/>
                    <a:gd name="connsiteY9" fmla="*/ 2728128 h 2829382"/>
                    <a:gd name="connsiteX10" fmla="*/ 438151 w 837508"/>
                    <a:gd name="connsiteY10" fmla="*/ 1737529 h 2829382"/>
                    <a:gd name="connsiteX11" fmla="*/ 385764 w 837508"/>
                    <a:gd name="connsiteY11" fmla="*/ 1751815 h 2829382"/>
                    <a:gd name="connsiteX12" fmla="*/ 385763 w 837508"/>
                    <a:gd name="connsiteY12" fmla="*/ 2737653 h 2829382"/>
                    <a:gd name="connsiteX13" fmla="*/ 241305 w 837508"/>
                    <a:gd name="connsiteY13" fmla="*/ 2826975 h 2829382"/>
                    <a:gd name="connsiteX14" fmla="*/ 200025 w 837508"/>
                    <a:gd name="connsiteY14" fmla="*/ 2680921 h 2829382"/>
                    <a:gd name="connsiteX15" fmla="*/ 195264 w 837508"/>
                    <a:gd name="connsiteY15" fmla="*/ 1075541 h 2829382"/>
                    <a:gd name="connsiteX16" fmla="*/ 161926 w 837508"/>
                    <a:gd name="connsiteY16" fmla="*/ 1070779 h 2829382"/>
                    <a:gd name="connsiteX17" fmla="*/ 152401 w 837508"/>
                    <a:gd name="connsiteY17" fmla="*/ 1808966 h 2829382"/>
                    <a:gd name="connsiteX18" fmla="*/ 0 w 837508"/>
                    <a:gd name="connsiteY18" fmla="*/ 1799441 h 2829382"/>
                    <a:gd name="connsiteX19" fmla="*/ 4763 w 837508"/>
                    <a:gd name="connsiteY19" fmla="*/ 945371 h 2829382"/>
                    <a:gd name="connsiteX0" fmla="*/ 4763 w 834937"/>
                    <a:gd name="connsiteY0" fmla="*/ 918807 h 2802818"/>
                    <a:gd name="connsiteX1" fmla="*/ 174630 w 834937"/>
                    <a:gd name="connsiteY1" fmla="*/ 748940 h 2802818"/>
                    <a:gd name="connsiteX2" fmla="*/ 624140 w 834937"/>
                    <a:gd name="connsiteY2" fmla="*/ 748939 h 2802818"/>
                    <a:gd name="connsiteX3" fmla="*/ 626531 w 834937"/>
                    <a:gd name="connsiteY3" fmla="*/ 72556 h 2802818"/>
                    <a:gd name="connsiteX4" fmla="*/ 804751 w 834937"/>
                    <a:gd name="connsiteY4" fmla="*/ 77115 h 2802818"/>
                    <a:gd name="connsiteX5" fmla="*/ 831789 w 834937"/>
                    <a:gd name="connsiteY5" fmla="*/ 963581 h 2802818"/>
                    <a:gd name="connsiteX6" fmla="*/ 732543 w 834937"/>
                    <a:gd name="connsiteY6" fmla="*/ 1045675 h 2802818"/>
                    <a:gd name="connsiteX7" fmla="*/ 633414 w 834937"/>
                    <a:gd name="connsiteY7" fmla="*/ 1039452 h 2802818"/>
                    <a:gd name="connsiteX8" fmla="*/ 625471 w 834937"/>
                    <a:gd name="connsiteY8" fmla="*/ 2733735 h 2802818"/>
                    <a:gd name="connsiteX9" fmla="*/ 442914 w 834937"/>
                    <a:gd name="connsiteY9" fmla="*/ 2701564 h 2802818"/>
                    <a:gd name="connsiteX10" fmla="*/ 438151 w 834937"/>
                    <a:gd name="connsiteY10" fmla="*/ 1710965 h 2802818"/>
                    <a:gd name="connsiteX11" fmla="*/ 385764 w 834937"/>
                    <a:gd name="connsiteY11" fmla="*/ 1725251 h 2802818"/>
                    <a:gd name="connsiteX12" fmla="*/ 385763 w 834937"/>
                    <a:gd name="connsiteY12" fmla="*/ 2711089 h 2802818"/>
                    <a:gd name="connsiteX13" fmla="*/ 241305 w 834937"/>
                    <a:gd name="connsiteY13" fmla="*/ 2800411 h 2802818"/>
                    <a:gd name="connsiteX14" fmla="*/ 200025 w 834937"/>
                    <a:gd name="connsiteY14" fmla="*/ 2654357 h 2802818"/>
                    <a:gd name="connsiteX15" fmla="*/ 195264 w 834937"/>
                    <a:gd name="connsiteY15" fmla="*/ 1048977 h 2802818"/>
                    <a:gd name="connsiteX16" fmla="*/ 161926 w 834937"/>
                    <a:gd name="connsiteY16" fmla="*/ 1044215 h 2802818"/>
                    <a:gd name="connsiteX17" fmla="*/ 152401 w 834937"/>
                    <a:gd name="connsiteY17" fmla="*/ 1782402 h 2802818"/>
                    <a:gd name="connsiteX18" fmla="*/ 0 w 834937"/>
                    <a:gd name="connsiteY18" fmla="*/ 1772877 h 2802818"/>
                    <a:gd name="connsiteX19" fmla="*/ 4763 w 834937"/>
                    <a:gd name="connsiteY19" fmla="*/ 918807 h 2802818"/>
                    <a:gd name="connsiteX0" fmla="*/ 4763 w 813583"/>
                    <a:gd name="connsiteY0" fmla="*/ 918806 h 2802817"/>
                    <a:gd name="connsiteX1" fmla="*/ 174630 w 813583"/>
                    <a:gd name="connsiteY1" fmla="*/ 748939 h 2802817"/>
                    <a:gd name="connsiteX2" fmla="*/ 624140 w 813583"/>
                    <a:gd name="connsiteY2" fmla="*/ 748938 h 2802817"/>
                    <a:gd name="connsiteX3" fmla="*/ 626531 w 813583"/>
                    <a:gd name="connsiteY3" fmla="*/ 72555 h 2802817"/>
                    <a:gd name="connsiteX4" fmla="*/ 804751 w 813583"/>
                    <a:gd name="connsiteY4" fmla="*/ 77114 h 2802817"/>
                    <a:gd name="connsiteX5" fmla="*/ 807864 w 813583"/>
                    <a:gd name="connsiteY5" fmla="*/ 951135 h 2802817"/>
                    <a:gd name="connsiteX6" fmla="*/ 732543 w 813583"/>
                    <a:gd name="connsiteY6" fmla="*/ 1045674 h 2802817"/>
                    <a:gd name="connsiteX7" fmla="*/ 633414 w 813583"/>
                    <a:gd name="connsiteY7" fmla="*/ 1039451 h 2802817"/>
                    <a:gd name="connsiteX8" fmla="*/ 625471 w 813583"/>
                    <a:gd name="connsiteY8" fmla="*/ 2733734 h 2802817"/>
                    <a:gd name="connsiteX9" fmla="*/ 442914 w 813583"/>
                    <a:gd name="connsiteY9" fmla="*/ 2701563 h 2802817"/>
                    <a:gd name="connsiteX10" fmla="*/ 438151 w 813583"/>
                    <a:gd name="connsiteY10" fmla="*/ 1710964 h 2802817"/>
                    <a:gd name="connsiteX11" fmla="*/ 385764 w 813583"/>
                    <a:gd name="connsiteY11" fmla="*/ 1725250 h 2802817"/>
                    <a:gd name="connsiteX12" fmla="*/ 385763 w 813583"/>
                    <a:gd name="connsiteY12" fmla="*/ 2711088 h 2802817"/>
                    <a:gd name="connsiteX13" fmla="*/ 241305 w 813583"/>
                    <a:gd name="connsiteY13" fmla="*/ 2800410 h 2802817"/>
                    <a:gd name="connsiteX14" fmla="*/ 200025 w 813583"/>
                    <a:gd name="connsiteY14" fmla="*/ 2654356 h 2802817"/>
                    <a:gd name="connsiteX15" fmla="*/ 195264 w 813583"/>
                    <a:gd name="connsiteY15" fmla="*/ 1048976 h 2802817"/>
                    <a:gd name="connsiteX16" fmla="*/ 161926 w 813583"/>
                    <a:gd name="connsiteY16" fmla="*/ 1044214 h 2802817"/>
                    <a:gd name="connsiteX17" fmla="*/ 152401 w 813583"/>
                    <a:gd name="connsiteY17" fmla="*/ 1782401 h 2802817"/>
                    <a:gd name="connsiteX18" fmla="*/ 0 w 813583"/>
                    <a:gd name="connsiteY18" fmla="*/ 1772876 h 2802817"/>
                    <a:gd name="connsiteX19" fmla="*/ 4763 w 813583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2543 w 808588"/>
                    <a:gd name="connsiteY6" fmla="*/ 1045674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29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048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048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08618 w 808588"/>
                    <a:gd name="connsiteY6" fmla="*/ 1039453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08589" h="2802817" extrusionOk="0">
                      <a:moveTo>
                        <a:pt x="4763" y="918806"/>
                      </a:moveTo>
                      <a:cubicBezTo>
                        <a:pt x="4763" y="824991"/>
                        <a:pt x="80815" y="748939"/>
                        <a:pt x="174630" y="748939"/>
                      </a:cubicBezTo>
                      <a:lnTo>
                        <a:pt x="624140" y="748938"/>
                      </a:lnTo>
                      <a:cubicBezTo>
                        <a:pt x="628236" y="468929"/>
                        <a:pt x="626531" y="-21260"/>
                        <a:pt x="626531" y="72555"/>
                      </a:cubicBezTo>
                      <a:cubicBezTo>
                        <a:pt x="634099" y="-13040"/>
                        <a:pt x="773259" y="-36407"/>
                        <a:pt x="804751" y="77114"/>
                      </a:cubicBezTo>
                      <a:cubicBezTo>
                        <a:pt x="803646" y="346033"/>
                        <a:pt x="810834" y="690922"/>
                        <a:pt x="807865" y="907578"/>
                      </a:cubicBezTo>
                      <a:cubicBezTo>
                        <a:pt x="780027" y="1001211"/>
                        <a:pt x="789548" y="976009"/>
                        <a:pt x="720580" y="1033230"/>
                      </a:cubicBezTo>
                      <a:cubicBezTo>
                        <a:pt x="682738" y="1035358"/>
                        <a:pt x="656169" y="1032501"/>
                        <a:pt x="633414" y="1039451"/>
                      </a:cubicBezTo>
                      <a:cubicBezTo>
                        <a:pt x="629709" y="1308338"/>
                        <a:pt x="634203" y="2559903"/>
                        <a:pt x="625471" y="2733734"/>
                      </a:cubicBezTo>
                      <a:cubicBezTo>
                        <a:pt x="633410" y="2801133"/>
                        <a:pt x="443972" y="2849799"/>
                        <a:pt x="442914" y="2701563"/>
                      </a:cubicBezTo>
                      <a:cubicBezTo>
                        <a:pt x="437093" y="2472364"/>
                        <a:pt x="442913" y="1902257"/>
                        <a:pt x="438151" y="1710964"/>
                      </a:cubicBezTo>
                      <a:cubicBezTo>
                        <a:pt x="383119" y="1712746"/>
                        <a:pt x="415397" y="1722269"/>
                        <a:pt x="385764" y="1725250"/>
                      </a:cubicBezTo>
                      <a:cubicBezTo>
                        <a:pt x="387351" y="2030050"/>
                        <a:pt x="388938" y="2544399"/>
                        <a:pt x="385763" y="2711088"/>
                      </a:cubicBezTo>
                      <a:cubicBezTo>
                        <a:pt x="382061" y="2825000"/>
                        <a:pt x="278344" y="2800798"/>
                        <a:pt x="241305" y="2800410"/>
                      </a:cubicBezTo>
                      <a:cubicBezTo>
                        <a:pt x="204640" y="2743260"/>
                        <a:pt x="204787" y="2781508"/>
                        <a:pt x="200025" y="2654356"/>
                      </a:cubicBezTo>
                      <a:cubicBezTo>
                        <a:pt x="192350" y="2499769"/>
                        <a:pt x="203995" y="1195889"/>
                        <a:pt x="195264" y="1048976"/>
                      </a:cubicBezTo>
                      <a:cubicBezTo>
                        <a:pt x="191295" y="1045732"/>
                        <a:pt x="159545" y="1050564"/>
                        <a:pt x="161926" y="1044214"/>
                      </a:cubicBezTo>
                      <a:cubicBezTo>
                        <a:pt x="154782" y="1166452"/>
                        <a:pt x="163514" y="1660957"/>
                        <a:pt x="152401" y="1782401"/>
                      </a:cubicBezTo>
                      <a:cubicBezTo>
                        <a:pt x="156369" y="1809320"/>
                        <a:pt x="50800" y="1885058"/>
                        <a:pt x="0" y="1772876"/>
                      </a:cubicBezTo>
                      <a:cubicBezTo>
                        <a:pt x="0" y="1486598"/>
                        <a:pt x="4763" y="1205084"/>
                        <a:pt x="4763" y="918806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286" name="TextBox 285"/>
              <p:cNvSpPr txBox="1"/>
              <p:nvPr/>
            </p:nvSpPr>
            <p:spPr bwMode="auto">
              <a:xfrm>
                <a:off x="1493682" y="4193794"/>
                <a:ext cx="754129" cy="100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6351">
                  <a:defRPr/>
                </a:pPr>
                <a:r>
                  <a:rPr lang="ru-RU" sz="3700" b="1">
                    <a:solidFill>
                      <a:srgbClr val="08486B"/>
                    </a:solidFill>
                    <a:latin typeface="Microsoft Sans Serif"/>
                    <a:cs typeface="Microsoft Sans Serif"/>
                  </a:rPr>
                  <a:t>?</a:t>
                </a:r>
                <a:endParaRPr/>
              </a:p>
            </p:txBody>
          </p:sp>
        </p:grpSp>
        <p:sp>
          <p:nvSpPr>
            <p:cNvPr id="284" name="TextBox 283"/>
            <p:cNvSpPr txBox="1"/>
            <p:nvPr/>
          </p:nvSpPr>
          <p:spPr bwMode="auto">
            <a:xfrm>
              <a:off x="1459765" y="5519069"/>
              <a:ext cx="1940543" cy="6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Все вопросы приветствуются</a:t>
              </a:r>
              <a:endParaRPr/>
            </a:p>
          </p:txBody>
        </p:sp>
      </p:grpSp>
      <p:grpSp>
        <p:nvGrpSpPr>
          <p:cNvPr id="289" name="Группа 78"/>
          <p:cNvGrpSpPr/>
          <p:nvPr/>
        </p:nvGrpSpPr>
        <p:grpSpPr bwMode="auto">
          <a:xfrm>
            <a:off x="3823436" y="1256520"/>
            <a:ext cx="1289124" cy="1211088"/>
            <a:chOff x="3876948" y="1833108"/>
            <a:chExt cx="1940543" cy="1693956"/>
          </a:xfrm>
        </p:grpSpPr>
        <p:grpSp>
          <p:nvGrpSpPr>
            <p:cNvPr id="290" name="Группа 49"/>
            <p:cNvGrpSpPr>
              <a:grpSpLocks noChangeAspect="1"/>
            </p:cNvGrpSpPr>
            <p:nvPr/>
          </p:nvGrpSpPr>
          <p:grpSpPr bwMode="auto">
            <a:xfrm>
              <a:off x="4230415" y="1833108"/>
              <a:ext cx="1296000" cy="1296000"/>
              <a:chOff x="4277617" y="1879501"/>
              <a:chExt cx="1188000" cy="1188000"/>
            </a:xfrm>
          </p:grpSpPr>
          <p:grpSp>
            <p:nvGrpSpPr>
              <p:cNvPr id="292" name="Группа 213"/>
              <p:cNvGrpSpPr/>
              <p:nvPr/>
            </p:nvGrpSpPr>
            <p:grpSpPr bwMode="auto">
              <a:xfrm>
                <a:off x="4277617" y="1879501"/>
                <a:ext cx="1188000" cy="1188000"/>
                <a:chOff x="4414571" y="1693389"/>
                <a:chExt cx="1442339" cy="1442339"/>
              </a:xfrm>
            </p:grpSpPr>
            <p:sp>
              <p:nvSpPr>
                <p:cNvPr id="295" name="Кольцо 294"/>
                <p:cNvSpPr/>
                <p:nvPr/>
              </p:nvSpPr>
              <p:spPr bwMode="auto">
                <a:xfrm>
                  <a:off x="4414571" y="1693389"/>
                  <a:ext cx="1442339" cy="1442339"/>
                </a:xfrm>
                <a:prstGeom prst="donut">
                  <a:avLst>
                    <a:gd name="adj" fmla="val 1449"/>
                  </a:avLst>
                </a:prstGeom>
                <a:solidFill>
                  <a:srgbClr val="002060"/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6" name="Овал 295"/>
                <p:cNvSpPr/>
                <p:nvPr/>
              </p:nvSpPr>
              <p:spPr bwMode="auto">
                <a:xfrm>
                  <a:off x="4802248" y="1869910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7" name="Овал 296"/>
                <p:cNvSpPr/>
                <p:nvPr/>
              </p:nvSpPr>
              <p:spPr bwMode="auto">
                <a:xfrm>
                  <a:off x="5091754" y="1791480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8" name="Овал 297"/>
                <p:cNvSpPr/>
                <p:nvPr/>
              </p:nvSpPr>
              <p:spPr bwMode="auto">
                <a:xfrm>
                  <a:off x="5378339" y="1870044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9" name="Овал 298"/>
                <p:cNvSpPr/>
                <p:nvPr/>
              </p:nvSpPr>
              <p:spPr bwMode="auto">
                <a:xfrm>
                  <a:off x="5592945" y="208016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0" name="Овал 299"/>
                <p:cNvSpPr/>
                <p:nvPr/>
              </p:nvSpPr>
              <p:spPr bwMode="auto">
                <a:xfrm>
                  <a:off x="5670305" y="2370493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1" name="Овал 300"/>
                <p:cNvSpPr/>
                <p:nvPr/>
              </p:nvSpPr>
              <p:spPr bwMode="auto">
                <a:xfrm>
                  <a:off x="5591286" y="2660819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2" name="Овал 301"/>
                <p:cNvSpPr/>
                <p:nvPr/>
              </p:nvSpPr>
              <p:spPr bwMode="auto">
                <a:xfrm>
                  <a:off x="5379979" y="287212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3" name="Овал 302"/>
                <p:cNvSpPr/>
                <p:nvPr/>
              </p:nvSpPr>
              <p:spPr bwMode="auto">
                <a:xfrm>
                  <a:off x="5091754" y="2949486"/>
                  <a:ext cx="84843" cy="84843"/>
                </a:xfrm>
                <a:prstGeom prst="ellipse">
                  <a:avLst/>
                </a:prstGeom>
                <a:solidFill>
                  <a:srgbClr val="A6433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4" name="Овал 303"/>
                <p:cNvSpPr/>
                <p:nvPr/>
              </p:nvSpPr>
              <p:spPr bwMode="auto">
                <a:xfrm>
                  <a:off x="4803067" y="2870467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5" name="Овал 304"/>
                <p:cNvSpPr/>
                <p:nvPr/>
              </p:nvSpPr>
              <p:spPr bwMode="auto">
                <a:xfrm>
                  <a:off x="4590120" y="2660377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6" name="Овал 305"/>
                <p:cNvSpPr/>
                <p:nvPr/>
              </p:nvSpPr>
              <p:spPr bwMode="auto">
                <a:xfrm>
                  <a:off x="4512741" y="2369654"/>
                  <a:ext cx="84843" cy="84843"/>
                </a:xfrm>
                <a:prstGeom prst="ellipse">
                  <a:avLst/>
                </a:prstGeom>
                <a:solidFill>
                  <a:srgbClr val="A6433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7" name="Овал 306"/>
                <p:cNvSpPr/>
                <p:nvPr/>
              </p:nvSpPr>
              <p:spPr bwMode="auto">
                <a:xfrm>
                  <a:off x="4588019" y="208180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293" name="Стрелка вправо 292"/>
              <p:cNvSpPr/>
              <p:nvPr/>
            </p:nvSpPr>
            <p:spPr bwMode="auto">
              <a:xfrm flipH="1">
                <a:off x="4573813" y="2425361"/>
                <a:ext cx="360362" cy="96281"/>
              </a:xfrm>
              <a:prstGeom prst="rightArrow">
                <a:avLst>
                  <a:gd name="adj1" fmla="val 50000"/>
                  <a:gd name="adj2" fmla="val 105554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94" name="Стрелка вправо 293"/>
              <p:cNvSpPr/>
              <p:nvPr/>
            </p:nvSpPr>
            <p:spPr bwMode="auto">
              <a:xfrm rot="16199998" flipH="1">
                <a:off x="4621936" y="2613899"/>
                <a:ext cx="495207" cy="80982"/>
              </a:xfrm>
              <a:prstGeom prst="rightArrow">
                <a:avLst>
                  <a:gd name="adj1" fmla="val 43936"/>
                  <a:gd name="adj2" fmla="val 9124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291" name="TextBox 290"/>
            <p:cNvSpPr txBox="1"/>
            <p:nvPr/>
          </p:nvSpPr>
          <p:spPr bwMode="auto">
            <a:xfrm>
              <a:off x="3876948" y="3146799"/>
              <a:ext cx="1940543" cy="38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Пунктуальность</a:t>
              </a:r>
              <a:endParaRPr/>
            </a:p>
          </p:txBody>
        </p:sp>
      </p:grpSp>
      <p:grpSp>
        <p:nvGrpSpPr>
          <p:cNvPr id="308" name="Группа 71"/>
          <p:cNvGrpSpPr/>
          <p:nvPr/>
        </p:nvGrpSpPr>
        <p:grpSpPr bwMode="auto">
          <a:xfrm>
            <a:off x="3853350" y="3490469"/>
            <a:ext cx="1289124" cy="1108622"/>
            <a:chOff x="4039230" y="4752578"/>
            <a:chExt cx="1940543" cy="1550634"/>
          </a:xfrm>
        </p:grpSpPr>
        <p:sp>
          <p:nvSpPr>
            <p:cNvPr id="309" name="TextBox 308"/>
            <p:cNvSpPr txBox="1"/>
            <p:nvPr/>
          </p:nvSpPr>
          <p:spPr bwMode="auto">
            <a:xfrm>
              <a:off x="4039230" y="5671828"/>
              <a:ext cx="1940543" cy="63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Позитив и уважение</a:t>
              </a:r>
              <a:endParaRPr/>
            </a:p>
          </p:txBody>
        </p:sp>
        <p:grpSp>
          <p:nvGrpSpPr>
            <p:cNvPr id="310" name="Группа 18"/>
            <p:cNvGrpSpPr>
              <a:grpSpLocks noChangeAspect="1"/>
            </p:cNvGrpSpPr>
            <p:nvPr/>
          </p:nvGrpSpPr>
          <p:grpSpPr bwMode="auto">
            <a:xfrm>
              <a:off x="4207946" y="4752578"/>
              <a:ext cx="1487292" cy="851291"/>
              <a:chOff x="2330450" y="2399637"/>
              <a:chExt cx="5010149" cy="2617158"/>
            </a:xfrm>
          </p:grpSpPr>
          <p:sp>
            <p:nvSpPr>
              <p:cNvPr id="311" name="Полилиния 1"/>
              <p:cNvSpPr/>
              <p:nvPr/>
            </p:nvSpPr>
            <p:spPr bwMode="auto">
              <a:xfrm>
                <a:off x="2641600" y="2399637"/>
                <a:ext cx="4241800" cy="398837"/>
              </a:xfrm>
              <a:custGeom>
                <a:avLst/>
                <a:gdLst>
                  <a:gd name="connsiteX0" fmla="*/ 0 w 4241800"/>
                  <a:gd name="connsiteY0" fmla="*/ 127662 h 398837"/>
                  <a:gd name="connsiteX1" fmla="*/ 311150 w 4241800"/>
                  <a:gd name="connsiteY1" fmla="*/ 299112 h 398837"/>
                  <a:gd name="connsiteX2" fmla="*/ 539750 w 4241800"/>
                  <a:gd name="connsiteY2" fmla="*/ 381662 h 398837"/>
                  <a:gd name="connsiteX3" fmla="*/ 774700 w 4241800"/>
                  <a:gd name="connsiteY3" fmla="*/ 394362 h 398837"/>
                  <a:gd name="connsiteX4" fmla="*/ 1016000 w 4241800"/>
                  <a:gd name="connsiteY4" fmla="*/ 324512 h 398837"/>
                  <a:gd name="connsiteX5" fmla="*/ 1276350 w 4241800"/>
                  <a:gd name="connsiteY5" fmla="*/ 184812 h 398837"/>
                  <a:gd name="connsiteX6" fmla="*/ 1536700 w 4241800"/>
                  <a:gd name="connsiteY6" fmla="*/ 83212 h 398837"/>
                  <a:gd name="connsiteX7" fmla="*/ 1930400 w 4241800"/>
                  <a:gd name="connsiteY7" fmla="*/ 7012 h 398837"/>
                  <a:gd name="connsiteX8" fmla="*/ 2241550 w 4241800"/>
                  <a:gd name="connsiteY8" fmla="*/ 7012 h 398837"/>
                  <a:gd name="connsiteX9" fmla="*/ 2470150 w 4241800"/>
                  <a:gd name="connsiteY9" fmla="*/ 38762 h 398837"/>
                  <a:gd name="connsiteX10" fmla="*/ 2743200 w 4241800"/>
                  <a:gd name="connsiteY10" fmla="*/ 140362 h 398837"/>
                  <a:gd name="connsiteX11" fmla="*/ 2946400 w 4241800"/>
                  <a:gd name="connsiteY11" fmla="*/ 197512 h 398837"/>
                  <a:gd name="connsiteX12" fmla="*/ 3225800 w 4241800"/>
                  <a:gd name="connsiteY12" fmla="*/ 280062 h 398837"/>
                  <a:gd name="connsiteX13" fmla="*/ 3409950 w 4241800"/>
                  <a:gd name="connsiteY13" fmla="*/ 368962 h 398837"/>
                  <a:gd name="connsiteX14" fmla="*/ 3695700 w 4241800"/>
                  <a:gd name="connsiteY14" fmla="*/ 280062 h 398837"/>
                  <a:gd name="connsiteX15" fmla="*/ 3911600 w 4241800"/>
                  <a:gd name="connsiteY15" fmla="*/ 197512 h 398837"/>
                  <a:gd name="connsiteX16" fmla="*/ 4241800 w 4241800"/>
                  <a:gd name="connsiteY16" fmla="*/ 64162 h 39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41800" h="398837" extrusionOk="0">
                    <a:moveTo>
                      <a:pt x="0" y="127662"/>
                    </a:moveTo>
                    <a:cubicBezTo>
                      <a:pt x="110596" y="192220"/>
                      <a:pt x="221192" y="256779"/>
                      <a:pt x="311150" y="299112"/>
                    </a:cubicBezTo>
                    <a:cubicBezTo>
                      <a:pt x="401108" y="341445"/>
                      <a:pt x="462492" y="365787"/>
                      <a:pt x="539750" y="381662"/>
                    </a:cubicBezTo>
                    <a:cubicBezTo>
                      <a:pt x="617008" y="397537"/>
                      <a:pt x="695325" y="403887"/>
                      <a:pt x="774700" y="394362"/>
                    </a:cubicBezTo>
                    <a:cubicBezTo>
                      <a:pt x="854075" y="384837"/>
                      <a:pt x="932392" y="359437"/>
                      <a:pt x="1016000" y="324512"/>
                    </a:cubicBezTo>
                    <a:cubicBezTo>
                      <a:pt x="1099608" y="289587"/>
                      <a:pt x="1189567" y="225029"/>
                      <a:pt x="1276350" y="184812"/>
                    </a:cubicBezTo>
                    <a:cubicBezTo>
                      <a:pt x="1363133" y="144595"/>
                      <a:pt x="1427692" y="112845"/>
                      <a:pt x="1536700" y="83212"/>
                    </a:cubicBezTo>
                    <a:cubicBezTo>
                      <a:pt x="1645708" y="53579"/>
                      <a:pt x="1812925" y="19712"/>
                      <a:pt x="1930400" y="7012"/>
                    </a:cubicBezTo>
                    <a:cubicBezTo>
                      <a:pt x="2047875" y="-5688"/>
                      <a:pt x="2151592" y="1720"/>
                      <a:pt x="2241550" y="7012"/>
                    </a:cubicBezTo>
                    <a:cubicBezTo>
                      <a:pt x="2331508" y="12304"/>
                      <a:pt x="2386542" y="16537"/>
                      <a:pt x="2470150" y="38762"/>
                    </a:cubicBezTo>
                    <a:cubicBezTo>
                      <a:pt x="2553758" y="60987"/>
                      <a:pt x="2663825" y="113904"/>
                      <a:pt x="2743200" y="140362"/>
                    </a:cubicBezTo>
                    <a:cubicBezTo>
                      <a:pt x="2822575" y="166820"/>
                      <a:pt x="2946400" y="197512"/>
                      <a:pt x="2946400" y="197512"/>
                    </a:cubicBezTo>
                    <a:cubicBezTo>
                      <a:pt x="3026833" y="220795"/>
                      <a:pt x="3148542" y="251487"/>
                      <a:pt x="3225800" y="280062"/>
                    </a:cubicBezTo>
                    <a:cubicBezTo>
                      <a:pt x="3303058" y="308637"/>
                      <a:pt x="3331633" y="368962"/>
                      <a:pt x="3409950" y="368962"/>
                    </a:cubicBezTo>
                    <a:cubicBezTo>
                      <a:pt x="3488267" y="368962"/>
                      <a:pt x="3612092" y="308637"/>
                      <a:pt x="3695700" y="280062"/>
                    </a:cubicBezTo>
                    <a:cubicBezTo>
                      <a:pt x="3779308" y="251487"/>
                      <a:pt x="3911600" y="197512"/>
                      <a:pt x="3911600" y="197512"/>
                    </a:cubicBezTo>
                    <a:lnTo>
                      <a:pt x="4241800" y="64162"/>
                    </a:ln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2" name="Полилиния 4"/>
              <p:cNvSpPr/>
              <p:nvPr/>
            </p:nvSpPr>
            <p:spPr bwMode="auto">
              <a:xfrm>
                <a:off x="3621382" y="2477171"/>
                <a:ext cx="2887406" cy="1818567"/>
              </a:xfrm>
              <a:custGeom>
                <a:avLst/>
                <a:gdLst>
                  <a:gd name="connsiteX0" fmla="*/ 1731668 w 2887406"/>
                  <a:gd name="connsiteY0" fmla="*/ 56479 h 1818567"/>
                  <a:gd name="connsiteX1" fmla="*/ 1401468 w 2887406"/>
                  <a:gd name="connsiteY1" fmla="*/ 5679 h 1818567"/>
                  <a:gd name="connsiteX2" fmla="*/ 1255418 w 2887406"/>
                  <a:gd name="connsiteY2" fmla="*/ 18379 h 1818567"/>
                  <a:gd name="connsiteX3" fmla="*/ 1020468 w 2887406"/>
                  <a:gd name="connsiteY3" fmla="*/ 158079 h 1818567"/>
                  <a:gd name="connsiteX4" fmla="*/ 829968 w 2887406"/>
                  <a:gd name="connsiteY4" fmla="*/ 266029 h 1818567"/>
                  <a:gd name="connsiteX5" fmla="*/ 709318 w 2887406"/>
                  <a:gd name="connsiteY5" fmla="*/ 323179 h 1818567"/>
                  <a:gd name="connsiteX6" fmla="*/ 639468 w 2887406"/>
                  <a:gd name="connsiteY6" fmla="*/ 361279 h 1818567"/>
                  <a:gd name="connsiteX7" fmla="*/ 556918 w 2887406"/>
                  <a:gd name="connsiteY7" fmla="*/ 386679 h 1818567"/>
                  <a:gd name="connsiteX8" fmla="*/ 468018 w 2887406"/>
                  <a:gd name="connsiteY8" fmla="*/ 443829 h 1818567"/>
                  <a:gd name="connsiteX9" fmla="*/ 321968 w 2887406"/>
                  <a:gd name="connsiteY9" fmla="*/ 526379 h 1818567"/>
                  <a:gd name="connsiteX10" fmla="*/ 233068 w 2887406"/>
                  <a:gd name="connsiteY10" fmla="*/ 653379 h 1818567"/>
                  <a:gd name="connsiteX11" fmla="*/ 156868 w 2887406"/>
                  <a:gd name="connsiteY11" fmla="*/ 735929 h 1818567"/>
                  <a:gd name="connsiteX12" fmla="*/ 55268 w 2887406"/>
                  <a:gd name="connsiteY12" fmla="*/ 805779 h 1818567"/>
                  <a:gd name="connsiteX13" fmla="*/ 10818 w 2887406"/>
                  <a:gd name="connsiteY13" fmla="*/ 888329 h 1818567"/>
                  <a:gd name="connsiteX14" fmla="*/ 4468 w 2887406"/>
                  <a:gd name="connsiteY14" fmla="*/ 1021679 h 1818567"/>
                  <a:gd name="connsiteX15" fmla="*/ 67968 w 2887406"/>
                  <a:gd name="connsiteY15" fmla="*/ 1110579 h 1818567"/>
                  <a:gd name="connsiteX16" fmla="*/ 214018 w 2887406"/>
                  <a:gd name="connsiteY16" fmla="*/ 1148679 h 1818567"/>
                  <a:gd name="connsiteX17" fmla="*/ 461668 w 2887406"/>
                  <a:gd name="connsiteY17" fmla="*/ 1078829 h 1818567"/>
                  <a:gd name="connsiteX18" fmla="*/ 639468 w 2887406"/>
                  <a:gd name="connsiteY18" fmla="*/ 970879 h 1818567"/>
                  <a:gd name="connsiteX19" fmla="*/ 766468 w 2887406"/>
                  <a:gd name="connsiteY19" fmla="*/ 843879 h 1818567"/>
                  <a:gd name="connsiteX20" fmla="*/ 849018 w 2887406"/>
                  <a:gd name="connsiteY20" fmla="*/ 761329 h 1818567"/>
                  <a:gd name="connsiteX21" fmla="*/ 950618 w 2887406"/>
                  <a:gd name="connsiteY21" fmla="*/ 710529 h 1818567"/>
                  <a:gd name="connsiteX22" fmla="*/ 1083968 w 2887406"/>
                  <a:gd name="connsiteY22" fmla="*/ 685129 h 1818567"/>
                  <a:gd name="connsiteX23" fmla="*/ 1242718 w 2887406"/>
                  <a:gd name="connsiteY23" fmla="*/ 716879 h 1818567"/>
                  <a:gd name="connsiteX24" fmla="*/ 1433218 w 2887406"/>
                  <a:gd name="connsiteY24" fmla="*/ 805779 h 1818567"/>
                  <a:gd name="connsiteX25" fmla="*/ 1687218 w 2887406"/>
                  <a:gd name="connsiteY25" fmla="*/ 951829 h 1818567"/>
                  <a:gd name="connsiteX26" fmla="*/ 1807868 w 2887406"/>
                  <a:gd name="connsiteY26" fmla="*/ 1034379 h 1818567"/>
                  <a:gd name="connsiteX27" fmla="*/ 1947568 w 2887406"/>
                  <a:gd name="connsiteY27" fmla="*/ 1174079 h 1818567"/>
                  <a:gd name="connsiteX28" fmla="*/ 2150768 w 2887406"/>
                  <a:gd name="connsiteY28" fmla="*/ 1326479 h 1818567"/>
                  <a:gd name="connsiteX29" fmla="*/ 2373018 w 2887406"/>
                  <a:gd name="connsiteY29" fmla="*/ 1428079 h 1818567"/>
                  <a:gd name="connsiteX30" fmla="*/ 2557168 w 2887406"/>
                  <a:gd name="connsiteY30" fmla="*/ 1466179 h 1818567"/>
                  <a:gd name="connsiteX31" fmla="*/ 2734968 w 2887406"/>
                  <a:gd name="connsiteY31" fmla="*/ 1472529 h 1818567"/>
                  <a:gd name="connsiteX32" fmla="*/ 2817518 w 2887406"/>
                  <a:gd name="connsiteY32" fmla="*/ 1491579 h 1818567"/>
                  <a:gd name="connsiteX33" fmla="*/ 2855618 w 2887406"/>
                  <a:gd name="connsiteY33" fmla="*/ 1523329 h 1818567"/>
                  <a:gd name="connsiteX34" fmla="*/ 2887368 w 2887406"/>
                  <a:gd name="connsiteY34" fmla="*/ 1599529 h 1818567"/>
                  <a:gd name="connsiteX35" fmla="*/ 2849268 w 2887406"/>
                  <a:gd name="connsiteY35" fmla="*/ 1720179 h 1818567"/>
                  <a:gd name="connsiteX36" fmla="*/ 2658768 w 2887406"/>
                  <a:gd name="connsiteY36" fmla="*/ 1783679 h 1818567"/>
                  <a:gd name="connsiteX37" fmla="*/ 2493668 w 2887406"/>
                  <a:gd name="connsiteY37" fmla="*/ 1809079 h 1818567"/>
                  <a:gd name="connsiteX38" fmla="*/ 2290468 w 2887406"/>
                  <a:gd name="connsiteY38" fmla="*/ 1809079 h 1818567"/>
                  <a:gd name="connsiteX39" fmla="*/ 2011068 w 2887406"/>
                  <a:gd name="connsiteY39" fmla="*/ 1694779 h 1818567"/>
                  <a:gd name="connsiteX40" fmla="*/ 1725318 w 2887406"/>
                  <a:gd name="connsiteY40" fmla="*/ 1555079 h 1818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87406" h="1818567" extrusionOk="0">
                    <a:moveTo>
                      <a:pt x="1731668" y="56479"/>
                    </a:moveTo>
                    <a:cubicBezTo>
                      <a:pt x="1606255" y="34254"/>
                      <a:pt x="1480843" y="12029"/>
                      <a:pt x="1401468" y="5679"/>
                    </a:cubicBezTo>
                    <a:cubicBezTo>
                      <a:pt x="1322093" y="-671"/>
                      <a:pt x="1318918" y="-7021"/>
                      <a:pt x="1255418" y="18379"/>
                    </a:cubicBezTo>
                    <a:cubicBezTo>
                      <a:pt x="1191918" y="43779"/>
                      <a:pt x="1091376" y="116804"/>
                      <a:pt x="1020468" y="158079"/>
                    </a:cubicBezTo>
                    <a:cubicBezTo>
                      <a:pt x="949560" y="199354"/>
                      <a:pt x="881826" y="238512"/>
                      <a:pt x="829968" y="266029"/>
                    </a:cubicBezTo>
                    <a:cubicBezTo>
                      <a:pt x="778110" y="293546"/>
                      <a:pt x="741068" y="307304"/>
                      <a:pt x="709318" y="323179"/>
                    </a:cubicBezTo>
                    <a:cubicBezTo>
                      <a:pt x="677568" y="339054"/>
                      <a:pt x="664868" y="350696"/>
                      <a:pt x="639468" y="361279"/>
                    </a:cubicBezTo>
                    <a:cubicBezTo>
                      <a:pt x="614068" y="371862"/>
                      <a:pt x="585493" y="372921"/>
                      <a:pt x="556918" y="386679"/>
                    </a:cubicBezTo>
                    <a:cubicBezTo>
                      <a:pt x="528343" y="400437"/>
                      <a:pt x="507176" y="420546"/>
                      <a:pt x="468018" y="443829"/>
                    </a:cubicBezTo>
                    <a:cubicBezTo>
                      <a:pt x="428860" y="467112"/>
                      <a:pt x="361126" y="491454"/>
                      <a:pt x="321968" y="526379"/>
                    </a:cubicBezTo>
                    <a:cubicBezTo>
                      <a:pt x="282810" y="561304"/>
                      <a:pt x="260585" y="618454"/>
                      <a:pt x="233068" y="653379"/>
                    </a:cubicBezTo>
                    <a:cubicBezTo>
                      <a:pt x="205551" y="688304"/>
                      <a:pt x="186501" y="710529"/>
                      <a:pt x="156868" y="735929"/>
                    </a:cubicBezTo>
                    <a:cubicBezTo>
                      <a:pt x="127235" y="761329"/>
                      <a:pt x="79610" y="780379"/>
                      <a:pt x="55268" y="805779"/>
                    </a:cubicBezTo>
                    <a:cubicBezTo>
                      <a:pt x="30926" y="831179"/>
                      <a:pt x="19285" y="852346"/>
                      <a:pt x="10818" y="888329"/>
                    </a:cubicBezTo>
                    <a:cubicBezTo>
                      <a:pt x="2351" y="924312"/>
                      <a:pt x="-5057" y="984637"/>
                      <a:pt x="4468" y="1021679"/>
                    </a:cubicBezTo>
                    <a:cubicBezTo>
                      <a:pt x="13993" y="1058721"/>
                      <a:pt x="33043" y="1089412"/>
                      <a:pt x="67968" y="1110579"/>
                    </a:cubicBezTo>
                    <a:cubicBezTo>
                      <a:pt x="102893" y="1131746"/>
                      <a:pt x="148401" y="1153971"/>
                      <a:pt x="214018" y="1148679"/>
                    </a:cubicBezTo>
                    <a:cubicBezTo>
                      <a:pt x="279635" y="1143387"/>
                      <a:pt x="390760" y="1108462"/>
                      <a:pt x="461668" y="1078829"/>
                    </a:cubicBezTo>
                    <a:cubicBezTo>
                      <a:pt x="532576" y="1049196"/>
                      <a:pt x="588668" y="1010037"/>
                      <a:pt x="639468" y="970879"/>
                    </a:cubicBezTo>
                    <a:cubicBezTo>
                      <a:pt x="690268" y="931721"/>
                      <a:pt x="766468" y="843879"/>
                      <a:pt x="766468" y="843879"/>
                    </a:cubicBezTo>
                    <a:cubicBezTo>
                      <a:pt x="801393" y="808954"/>
                      <a:pt x="818326" y="783554"/>
                      <a:pt x="849018" y="761329"/>
                    </a:cubicBezTo>
                    <a:cubicBezTo>
                      <a:pt x="879710" y="739104"/>
                      <a:pt x="911460" y="723229"/>
                      <a:pt x="950618" y="710529"/>
                    </a:cubicBezTo>
                    <a:cubicBezTo>
                      <a:pt x="989776" y="697829"/>
                      <a:pt x="1035285" y="684071"/>
                      <a:pt x="1083968" y="685129"/>
                    </a:cubicBezTo>
                    <a:cubicBezTo>
                      <a:pt x="1132651" y="686187"/>
                      <a:pt x="1184510" y="696771"/>
                      <a:pt x="1242718" y="716879"/>
                    </a:cubicBezTo>
                    <a:cubicBezTo>
                      <a:pt x="1300926" y="736987"/>
                      <a:pt x="1359135" y="766621"/>
                      <a:pt x="1433218" y="805779"/>
                    </a:cubicBezTo>
                    <a:cubicBezTo>
                      <a:pt x="1507301" y="844937"/>
                      <a:pt x="1624776" y="913729"/>
                      <a:pt x="1687218" y="951829"/>
                    </a:cubicBezTo>
                    <a:cubicBezTo>
                      <a:pt x="1749660" y="989929"/>
                      <a:pt x="1764476" y="997337"/>
                      <a:pt x="1807868" y="1034379"/>
                    </a:cubicBezTo>
                    <a:cubicBezTo>
                      <a:pt x="1851260" y="1071421"/>
                      <a:pt x="1890418" y="1125396"/>
                      <a:pt x="1947568" y="1174079"/>
                    </a:cubicBezTo>
                    <a:cubicBezTo>
                      <a:pt x="2004718" y="1222762"/>
                      <a:pt x="2079860" y="1284146"/>
                      <a:pt x="2150768" y="1326479"/>
                    </a:cubicBezTo>
                    <a:cubicBezTo>
                      <a:pt x="2221676" y="1368812"/>
                      <a:pt x="2305285" y="1404796"/>
                      <a:pt x="2373018" y="1428079"/>
                    </a:cubicBezTo>
                    <a:cubicBezTo>
                      <a:pt x="2440751" y="1451362"/>
                      <a:pt x="2496843" y="1458771"/>
                      <a:pt x="2557168" y="1466179"/>
                    </a:cubicBezTo>
                    <a:cubicBezTo>
                      <a:pt x="2617493" y="1473587"/>
                      <a:pt x="2691576" y="1468296"/>
                      <a:pt x="2734968" y="1472529"/>
                    </a:cubicBezTo>
                    <a:cubicBezTo>
                      <a:pt x="2778360" y="1476762"/>
                      <a:pt x="2797410" y="1483112"/>
                      <a:pt x="2817518" y="1491579"/>
                    </a:cubicBezTo>
                    <a:cubicBezTo>
                      <a:pt x="2837626" y="1500046"/>
                      <a:pt x="2843976" y="1505337"/>
                      <a:pt x="2855618" y="1523329"/>
                    </a:cubicBezTo>
                    <a:cubicBezTo>
                      <a:pt x="2867260" y="1541321"/>
                      <a:pt x="2888426" y="1566721"/>
                      <a:pt x="2887368" y="1599529"/>
                    </a:cubicBezTo>
                    <a:cubicBezTo>
                      <a:pt x="2886310" y="1632337"/>
                      <a:pt x="2887368" y="1689487"/>
                      <a:pt x="2849268" y="1720179"/>
                    </a:cubicBezTo>
                    <a:cubicBezTo>
                      <a:pt x="2811168" y="1750871"/>
                      <a:pt x="2718035" y="1768862"/>
                      <a:pt x="2658768" y="1783679"/>
                    </a:cubicBezTo>
                    <a:cubicBezTo>
                      <a:pt x="2599501" y="1798496"/>
                      <a:pt x="2555051" y="1804846"/>
                      <a:pt x="2493668" y="1809079"/>
                    </a:cubicBezTo>
                    <a:cubicBezTo>
                      <a:pt x="2432285" y="1813312"/>
                      <a:pt x="2370901" y="1828129"/>
                      <a:pt x="2290468" y="1809079"/>
                    </a:cubicBezTo>
                    <a:cubicBezTo>
                      <a:pt x="2210035" y="1790029"/>
                      <a:pt x="2105260" y="1737112"/>
                      <a:pt x="2011068" y="1694779"/>
                    </a:cubicBezTo>
                    <a:cubicBezTo>
                      <a:pt x="1916876" y="1652446"/>
                      <a:pt x="1821097" y="1603762"/>
                      <a:pt x="1725318" y="1555079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3" name="Полилиния 6"/>
              <p:cNvSpPr/>
              <p:nvPr/>
            </p:nvSpPr>
            <p:spPr bwMode="auto">
              <a:xfrm>
                <a:off x="2330450" y="3321050"/>
                <a:ext cx="825500" cy="924733"/>
              </a:xfrm>
              <a:custGeom>
                <a:avLst/>
                <a:gdLst>
                  <a:gd name="connsiteX0" fmla="*/ 825500 w 825500"/>
                  <a:gd name="connsiteY0" fmla="*/ 0 h 924733"/>
                  <a:gd name="connsiteX1" fmla="*/ 749300 w 825500"/>
                  <a:gd name="connsiteY1" fmla="*/ 234950 h 924733"/>
                  <a:gd name="connsiteX2" fmla="*/ 622300 w 825500"/>
                  <a:gd name="connsiteY2" fmla="*/ 501650 h 924733"/>
                  <a:gd name="connsiteX3" fmla="*/ 469900 w 825500"/>
                  <a:gd name="connsiteY3" fmla="*/ 755650 h 924733"/>
                  <a:gd name="connsiteX4" fmla="*/ 336550 w 825500"/>
                  <a:gd name="connsiteY4" fmla="*/ 908050 h 924733"/>
                  <a:gd name="connsiteX5" fmla="*/ 139700 w 825500"/>
                  <a:gd name="connsiteY5" fmla="*/ 920750 h 924733"/>
                  <a:gd name="connsiteX6" fmla="*/ 0 w 825500"/>
                  <a:gd name="connsiteY6" fmla="*/ 908050 h 92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500" h="924733" extrusionOk="0">
                    <a:moveTo>
                      <a:pt x="825500" y="0"/>
                    </a:moveTo>
                    <a:cubicBezTo>
                      <a:pt x="804333" y="75671"/>
                      <a:pt x="783167" y="151342"/>
                      <a:pt x="749300" y="234950"/>
                    </a:cubicBezTo>
                    <a:cubicBezTo>
                      <a:pt x="715433" y="318558"/>
                      <a:pt x="668867" y="414867"/>
                      <a:pt x="622300" y="501650"/>
                    </a:cubicBezTo>
                    <a:cubicBezTo>
                      <a:pt x="575733" y="588433"/>
                      <a:pt x="517525" y="687917"/>
                      <a:pt x="469900" y="755650"/>
                    </a:cubicBezTo>
                    <a:cubicBezTo>
                      <a:pt x="422275" y="823383"/>
                      <a:pt x="391583" y="880533"/>
                      <a:pt x="336550" y="908050"/>
                    </a:cubicBezTo>
                    <a:cubicBezTo>
                      <a:pt x="281517" y="935567"/>
                      <a:pt x="195792" y="920750"/>
                      <a:pt x="139700" y="920750"/>
                    </a:cubicBezTo>
                    <a:cubicBezTo>
                      <a:pt x="83608" y="920750"/>
                      <a:pt x="41804" y="914400"/>
                      <a:pt x="0" y="9080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4" name="Полилиния 7"/>
              <p:cNvSpPr/>
              <p:nvPr/>
            </p:nvSpPr>
            <p:spPr bwMode="auto">
              <a:xfrm>
                <a:off x="6267450" y="2984500"/>
                <a:ext cx="339605" cy="1130300"/>
              </a:xfrm>
              <a:custGeom>
                <a:avLst/>
                <a:gdLst>
                  <a:gd name="connsiteX0" fmla="*/ 0 w 339605"/>
                  <a:gd name="connsiteY0" fmla="*/ 0 h 1130300"/>
                  <a:gd name="connsiteX1" fmla="*/ 133350 w 339605"/>
                  <a:gd name="connsiteY1" fmla="*/ 215900 h 1130300"/>
                  <a:gd name="connsiteX2" fmla="*/ 228600 w 339605"/>
                  <a:gd name="connsiteY2" fmla="*/ 438150 h 1130300"/>
                  <a:gd name="connsiteX3" fmla="*/ 304800 w 339605"/>
                  <a:gd name="connsiteY3" fmla="*/ 673100 h 1130300"/>
                  <a:gd name="connsiteX4" fmla="*/ 336550 w 339605"/>
                  <a:gd name="connsiteY4" fmla="*/ 933450 h 1130300"/>
                  <a:gd name="connsiteX5" fmla="*/ 336550 w 339605"/>
                  <a:gd name="connsiteY5" fmla="*/ 1130300 h 11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605" h="1130300" extrusionOk="0">
                    <a:moveTo>
                      <a:pt x="0" y="0"/>
                    </a:moveTo>
                    <a:cubicBezTo>
                      <a:pt x="47625" y="71437"/>
                      <a:pt x="95250" y="142875"/>
                      <a:pt x="133350" y="215900"/>
                    </a:cubicBezTo>
                    <a:cubicBezTo>
                      <a:pt x="171450" y="288925"/>
                      <a:pt x="200025" y="361950"/>
                      <a:pt x="228600" y="438150"/>
                    </a:cubicBezTo>
                    <a:cubicBezTo>
                      <a:pt x="257175" y="514350"/>
                      <a:pt x="286808" y="590550"/>
                      <a:pt x="304800" y="673100"/>
                    </a:cubicBezTo>
                    <a:cubicBezTo>
                      <a:pt x="322792" y="755650"/>
                      <a:pt x="331258" y="857250"/>
                      <a:pt x="336550" y="933450"/>
                    </a:cubicBezTo>
                    <a:cubicBezTo>
                      <a:pt x="341842" y="1009650"/>
                      <a:pt x="339196" y="1069975"/>
                      <a:pt x="336550" y="113030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5" name="Полилиния 9"/>
              <p:cNvSpPr/>
              <p:nvPr/>
            </p:nvSpPr>
            <p:spPr bwMode="auto">
              <a:xfrm>
                <a:off x="6483350" y="3994150"/>
                <a:ext cx="857250" cy="261670"/>
              </a:xfrm>
              <a:custGeom>
                <a:avLst/>
                <a:gdLst>
                  <a:gd name="connsiteX0" fmla="*/ 857250 w 857250"/>
                  <a:gd name="connsiteY0" fmla="*/ 0 h 261670"/>
                  <a:gd name="connsiteX1" fmla="*/ 571500 w 857250"/>
                  <a:gd name="connsiteY1" fmla="*/ 114300 h 261670"/>
                  <a:gd name="connsiteX2" fmla="*/ 260350 w 857250"/>
                  <a:gd name="connsiteY2" fmla="*/ 234950 h 261670"/>
                  <a:gd name="connsiteX3" fmla="*/ 120650 w 857250"/>
                  <a:gd name="connsiteY3" fmla="*/ 260350 h 261670"/>
                  <a:gd name="connsiteX4" fmla="*/ 0 w 857250"/>
                  <a:gd name="connsiteY4" fmla="*/ 209550 h 26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0" h="261670" extrusionOk="0">
                    <a:moveTo>
                      <a:pt x="857250" y="0"/>
                    </a:moveTo>
                    <a:lnTo>
                      <a:pt x="571500" y="114300"/>
                    </a:lnTo>
                    <a:cubicBezTo>
                      <a:pt x="472017" y="153458"/>
                      <a:pt x="335492" y="210608"/>
                      <a:pt x="260350" y="234950"/>
                    </a:cubicBezTo>
                    <a:cubicBezTo>
                      <a:pt x="185208" y="259292"/>
                      <a:pt x="164042" y="264583"/>
                      <a:pt x="120650" y="260350"/>
                    </a:cubicBezTo>
                    <a:cubicBezTo>
                      <a:pt x="77258" y="256117"/>
                      <a:pt x="38629" y="232833"/>
                      <a:pt x="0" y="2095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6" name="Полилиния 10"/>
              <p:cNvSpPr/>
              <p:nvPr/>
            </p:nvSpPr>
            <p:spPr bwMode="auto">
              <a:xfrm>
                <a:off x="2895600" y="3995001"/>
                <a:ext cx="1194578" cy="716759"/>
              </a:xfrm>
              <a:custGeom>
                <a:avLst/>
                <a:gdLst>
                  <a:gd name="connsiteX0" fmla="*/ 0 w 1194578"/>
                  <a:gd name="connsiteY0" fmla="*/ 5499 h 716759"/>
                  <a:gd name="connsiteX1" fmla="*/ 114300 w 1194578"/>
                  <a:gd name="connsiteY1" fmla="*/ 5499 h 716759"/>
                  <a:gd name="connsiteX2" fmla="*/ 349250 w 1194578"/>
                  <a:gd name="connsiteY2" fmla="*/ 62649 h 716759"/>
                  <a:gd name="connsiteX3" fmla="*/ 603250 w 1194578"/>
                  <a:gd name="connsiteY3" fmla="*/ 202349 h 716759"/>
                  <a:gd name="connsiteX4" fmla="*/ 755650 w 1194578"/>
                  <a:gd name="connsiteY4" fmla="*/ 322999 h 716759"/>
                  <a:gd name="connsiteX5" fmla="*/ 736600 w 1194578"/>
                  <a:gd name="connsiteY5" fmla="*/ 437299 h 716759"/>
                  <a:gd name="connsiteX6" fmla="*/ 730250 w 1194578"/>
                  <a:gd name="connsiteY6" fmla="*/ 519849 h 716759"/>
                  <a:gd name="connsiteX7" fmla="*/ 819150 w 1194578"/>
                  <a:gd name="connsiteY7" fmla="*/ 672249 h 716759"/>
                  <a:gd name="connsiteX8" fmla="*/ 1003300 w 1194578"/>
                  <a:gd name="connsiteY8" fmla="*/ 716699 h 716759"/>
                  <a:gd name="connsiteX9" fmla="*/ 1130300 w 1194578"/>
                  <a:gd name="connsiteY9" fmla="*/ 665899 h 716759"/>
                  <a:gd name="connsiteX10" fmla="*/ 1143000 w 1194578"/>
                  <a:gd name="connsiteY10" fmla="*/ 576999 h 716759"/>
                  <a:gd name="connsiteX11" fmla="*/ 1193800 w 1194578"/>
                  <a:gd name="connsiteY11" fmla="*/ 449999 h 716759"/>
                  <a:gd name="connsiteX12" fmla="*/ 1098550 w 1194578"/>
                  <a:gd name="connsiteY12" fmla="*/ 354749 h 716759"/>
                  <a:gd name="connsiteX13" fmla="*/ 990600 w 1194578"/>
                  <a:gd name="connsiteY13" fmla="*/ 322999 h 71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94578" h="716759" extrusionOk="0">
                    <a:moveTo>
                      <a:pt x="0" y="5499"/>
                    </a:moveTo>
                    <a:cubicBezTo>
                      <a:pt x="28046" y="736"/>
                      <a:pt x="56092" y="-4026"/>
                      <a:pt x="114300" y="5499"/>
                    </a:cubicBezTo>
                    <a:cubicBezTo>
                      <a:pt x="172508" y="15024"/>
                      <a:pt x="267758" y="29841"/>
                      <a:pt x="349250" y="62649"/>
                    </a:cubicBezTo>
                    <a:cubicBezTo>
                      <a:pt x="430742" y="95457"/>
                      <a:pt x="535517" y="158957"/>
                      <a:pt x="603250" y="202349"/>
                    </a:cubicBezTo>
                    <a:cubicBezTo>
                      <a:pt x="670983" y="245741"/>
                      <a:pt x="733425" y="283841"/>
                      <a:pt x="755650" y="322999"/>
                    </a:cubicBezTo>
                    <a:cubicBezTo>
                      <a:pt x="777875" y="362157"/>
                      <a:pt x="740833" y="404491"/>
                      <a:pt x="736600" y="437299"/>
                    </a:cubicBezTo>
                    <a:cubicBezTo>
                      <a:pt x="732367" y="470107"/>
                      <a:pt x="716492" y="480691"/>
                      <a:pt x="730250" y="519849"/>
                    </a:cubicBezTo>
                    <a:cubicBezTo>
                      <a:pt x="744008" y="559007"/>
                      <a:pt x="773642" y="639441"/>
                      <a:pt x="819150" y="672249"/>
                    </a:cubicBezTo>
                    <a:cubicBezTo>
                      <a:pt x="864658" y="705057"/>
                      <a:pt x="951442" y="717757"/>
                      <a:pt x="1003300" y="716699"/>
                    </a:cubicBezTo>
                    <a:cubicBezTo>
                      <a:pt x="1055158" y="715641"/>
                      <a:pt x="1107017" y="689182"/>
                      <a:pt x="1130300" y="665899"/>
                    </a:cubicBezTo>
                    <a:cubicBezTo>
                      <a:pt x="1153583" y="642616"/>
                      <a:pt x="1132417" y="612982"/>
                      <a:pt x="1143000" y="576999"/>
                    </a:cubicBezTo>
                    <a:cubicBezTo>
                      <a:pt x="1153583" y="541016"/>
                      <a:pt x="1201208" y="487041"/>
                      <a:pt x="1193800" y="449999"/>
                    </a:cubicBezTo>
                    <a:cubicBezTo>
                      <a:pt x="1186392" y="412957"/>
                      <a:pt x="1132417" y="375916"/>
                      <a:pt x="1098550" y="354749"/>
                    </a:cubicBezTo>
                    <a:cubicBezTo>
                      <a:pt x="1064683" y="333582"/>
                      <a:pt x="1027641" y="328290"/>
                      <a:pt x="990600" y="322999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7" name="Полилиния 11"/>
              <p:cNvSpPr/>
              <p:nvPr/>
            </p:nvSpPr>
            <p:spPr bwMode="auto">
              <a:xfrm>
                <a:off x="3219388" y="4070350"/>
                <a:ext cx="368362" cy="453558"/>
              </a:xfrm>
              <a:custGeom>
                <a:avLst/>
                <a:gdLst>
                  <a:gd name="connsiteX0" fmla="*/ 6412 w 368362"/>
                  <a:gd name="connsiteY0" fmla="*/ 0 h 453558"/>
                  <a:gd name="connsiteX1" fmla="*/ 12762 w 368362"/>
                  <a:gd name="connsiteY1" fmla="*/ 107950 h 453558"/>
                  <a:gd name="connsiteX2" fmla="*/ 62 w 368362"/>
                  <a:gd name="connsiteY2" fmla="*/ 215900 h 453558"/>
                  <a:gd name="connsiteX3" fmla="*/ 19112 w 368362"/>
                  <a:gd name="connsiteY3" fmla="*/ 349250 h 453558"/>
                  <a:gd name="connsiteX4" fmla="*/ 108012 w 368362"/>
                  <a:gd name="connsiteY4" fmla="*/ 444500 h 453558"/>
                  <a:gd name="connsiteX5" fmla="*/ 241362 w 368362"/>
                  <a:gd name="connsiteY5" fmla="*/ 438150 h 453558"/>
                  <a:gd name="connsiteX6" fmla="*/ 330262 w 368362"/>
                  <a:gd name="connsiteY6" fmla="*/ 342900 h 453558"/>
                  <a:gd name="connsiteX7" fmla="*/ 368362 w 368362"/>
                  <a:gd name="connsiteY7" fmla="*/ 184150 h 4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8362" h="453558" extrusionOk="0">
                    <a:moveTo>
                      <a:pt x="6412" y="0"/>
                    </a:moveTo>
                    <a:cubicBezTo>
                      <a:pt x="10116" y="35983"/>
                      <a:pt x="13820" y="71967"/>
                      <a:pt x="12762" y="107950"/>
                    </a:cubicBezTo>
                    <a:cubicBezTo>
                      <a:pt x="11704" y="143933"/>
                      <a:pt x="-996" y="175683"/>
                      <a:pt x="62" y="215900"/>
                    </a:cubicBezTo>
                    <a:cubicBezTo>
                      <a:pt x="1120" y="256117"/>
                      <a:pt x="1120" y="311150"/>
                      <a:pt x="19112" y="349250"/>
                    </a:cubicBezTo>
                    <a:cubicBezTo>
                      <a:pt x="37104" y="387350"/>
                      <a:pt x="70970" y="429683"/>
                      <a:pt x="108012" y="444500"/>
                    </a:cubicBezTo>
                    <a:cubicBezTo>
                      <a:pt x="145054" y="459317"/>
                      <a:pt x="204320" y="455083"/>
                      <a:pt x="241362" y="438150"/>
                    </a:cubicBezTo>
                    <a:cubicBezTo>
                      <a:pt x="278404" y="421217"/>
                      <a:pt x="309095" y="385233"/>
                      <a:pt x="330262" y="342900"/>
                    </a:cubicBezTo>
                    <a:cubicBezTo>
                      <a:pt x="351429" y="300567"/>
                      <a:pt x="359895" y="242358"/>
                      <a:pt x="368362" y="1841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8" name="Полилиния 12"/>
              <p:cNvSpPr/>
              <p:nvPr/>
            </p:nvSpPr>
            <p:spPr bwMode="auto">
              <a:xfrm>
                <a:off x="5092700" y="4292600"/>
                <a:ext cx="1047877" cy="344333"/>
              </a:xfrm>
              <a:custGeom>
                <a:avLst/>
                <a:gdLst>
                  <a:gd name="connsiteX0" fmla="*/ 1016000 w 1047877"/>
                  <a:gd name="connsiteY0" fmla="*/ 0 h 344333"/>
                  <a:gd name="connsiteX1" fmla="*/ 1047750 w 1047877"/>
                  <a:gd name="connsiteY1" fmla="*/ 101600 h 344333"/>
                  <a:gd name="connsiteX2" fmla="*/ 1022350 w 1047877"/>
                  <a:gd name="connsiteY2" fmla="*/ 158750 h 344333"/>
                  <a:gd name="connsiteX3" fmla="*/ 920750 w 1047877"/>
                  <a:gd name="connsiteY3" fmla="*/ 247650 h 344333"/>
                  <a:gd name="connsiteX4" fmla="*/ 793750 w 1047877"/>
                  <a:gd name="connsiteY4" fmla="*/ 317500 h 344333"/>
                  <a:gd name="connsiteX5" fmla="*/ 692150 w 1047877"/>
                  <a:gd name="connsiteY5" fmla="*/ 342900 h 344333"/>
                  <a:gd name="connsiteX6" fmla="*/ 508000 w 1047877"/>
                  <a:gd name="connsiteY6" fmla="*/ 279400 h 344333"/>
                  <a:gd name="connsiteX7" fmla="*/ 311150 w 1047877"/>
                  <a:gd name="connsiteY7" fmla="*/ 177800 h 344333"/>
                  <a:gd name="connsiteX8" fmla="*/ 146050 w 1047877"/>
                  <a:gd name="connsiteY8" fmla="*/ 107950 h 344333"/>
                  <a:gd name="connsiteX9" fmla="*/ 0 w 1047877"/>
                  <a:gd name="connsiteY9" fmla="*/ 57150 h 344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877" h="344333" extrusionOk="0">
                    <a:moveTo>
                      <a:pt x="1016000" y="0"/>
                    </a:moveTo>
                    <a:cubicBezTo>
                      <a:pt x="1031346" y="37571"/>
                      <a:pt x="1046692" y="75142"/>
                      <a:pt x="1047750" y="101600"/>
                    </a:cubicBezTo>
                    <a:cubicBezTo>
                      <a:pt x="1048808" y="128058"/>
                      <a:pt x="1043517" y="134408"/>
                      <a:pt x="1022350" y="158750"/>
                    </a:cubicBezTo>
                    <a:cubicBezTo>
                      <a:pt x="1001183" y="183092"/>
                      <a:pt x="958850" y="221192"/>
                      <a:pt x="920750" y="247650"/>
                    </a:cubicBezTo>
                    <a:cubicBezTo>
                      <a:pt x="882650" y="274108"/>
                      <a:pt x="831850" y="301625"/>
                      <a:pt x="793750" y="317500"/>
                    </a:cubicBezTo>
                    <a:cubicBezTo>
                      <a:pt x="755650" y="333375"/>
                      <a:pt x="739775" y="349250"/>
                      <a:pt x="692150" y="342900"/>
                    </a:cubicBezTo>
                    <a:cubicBezTo>
                      <a:pt x="644525" y="336550"/>
                      <a:pt x="571500" y="306917"/>
                      <a:pt x="508000" y="279400"/>
                    </a:cubicBezTo>
                    <a:cubicBezTo>
                      <a:pt x="444500" y="251883"/>
                      <a:pt x="371475" y="206375"/>
                      <a:pt x="311150" y="177800"/>
                    </a:cubicBezTo>
                    <a:cubicBezTo>
                      <a:pt x="250825" y="149225"/>
                      <a:pt x="197908" y="128058"/>
                      <a:pt x="146050" y="107950"/>
                    </a:cubicBezTo>
                    <a:cubicBezTo>
                      <a:pt x="94192" y="87842"/>
                      <a:pt x="47096" y="72496"/>
                      <a:pt x="0" y="571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9" name="Полилиния 13"/>
              <p:cNvSpPr/>
              <p:nvPr/>
            </p:nvSpPr>
            <p:spPr bwMode="auto">
              <a:xfrm>
                <a:off x="4032250" y="4383813"/>
                <a:ext cx="467271" cy="451028"/>
              </a:xfrm>
              <a:custGeom>
                <a:avLst/>
                <a:gdLst>
                  <a:gd name="connsiteX0" fmla="*/ 63500 w 467271"/>
                  <a:gd name="connsiteY0" fmla="*/ 67537 h 451028"/>
                  <a:gd name="connsiteX1" fmla="*/ 133350 w 467271"/>
                  <a:gd name="connsiteY1" fmla="*/ 10387 h 451028"/>
                  <a:gd name="connsiteX2" fmla="*/ 266700 w 467271"/>
                  <a:gd name="connsiteY2" fmla="*/ 4037 h 451028"/>
                  <a:gd name="connsiteX3" fmla="*/ 387350 w 467271"/>
                  <a:gd name="connsiteY3" fmla="*/ 54837 h 451028"/>
                  <a:gd name="connsiteX4" fmla="*/ 457200 w 467271"/>
                  <a:gd name="connsiteY4" fmla="*/ 162787 h 451028"/>
                  <a:gd name="connsiteX5" fmla="*/ 463550 w 467271"/>
                  <a:gd name="connsiteY5" fmla="*/ 270737 h 451028"/>
                  <a:gd name="connsiteX6" fmla="*/ 425450 w 467271"/>
                  <a:gd name="connsiteY6" fmla="*/ 372337 h 451028"/>
                  <a:gd name="connsiteX7" fmla="*/ 330200 w 467271"/>
                  <a:gd name="connsiteY7" fmla="*/ 435837 h 451028"/>
                  <a:gd name="connsiteX8" fmla="*/ 203200 w 467271"/>
                  <a:gd name="connsiteY8" fmla="*/ 448537 h 451028"/>
                  <a:gd name="connsiteX9" fmla="*/ 88900 w 467271"/>
                  <a:gd name="connsiteY9" fmla="*/ 397737 h 451028"/>
                  <a:gd name="connsiteX10" fmla="*/ 0 w 467271"/>
                  <a:gd name="connsiteY10" fmla="*/ 302487 h 45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271" h="451028" extrusionOk="0">
                    <a:moveTo>
                      <a:pt x="63500" y="67537"/>
                    </a:moveTo>
                    <a:cubicBezTo>
                      <a:pt x="81491" y="44253"/>
                      <a:pt x="99483" y="20970"/>
                      <a:pt x="133350" y="10387"/>
                    </a:cubicBezTo>
                    <a:cubicBezTo>
                      <a:pt x="167217" y="-196"/>
                      <a:pt x="224367" y="-3371"/>
                      <a:pt x="266700" y="4037"/>
                    </a:cubicBezTo>
                    <a:cubicBezTo>
                      <a:pt x="309033" y="11445"/>
                      <a:pt x="355600" y="28379"/>
                      <a:pt x="387350" y="54837"/>
                    </a:cubicBezTo>
                    <a:cubicBezTo>
                      <a:pt x="419100" y="81295"/>
                      <a:pt x="444500" y="126804"/>
                      <a:pt x="457200" y="162787"/>
                    </a:cubicBezTo>
                    <a:cubicBezTo>
                      <a:pt x="469900" y="198770"/>
                      <a:pt x="468842" y="235812"/>
                      <a:pt x="463550" y="270737"/>
                    </a:cubicBezTo>
                    <a:cubicBezTo>
                      <a:pt x="458258" y="305662"/>
                      <a:pt x="447675" y="344820"/>
                      <a:pt x="425450" y="372337"/>
                    </a:cubicBezTo>
                    <a:cubicBezTo>
                      <a:pt x="403225" y="399854"/>
                      <a:pt x="367242" y="423137"/>
                      <a:pt x="330200" y="435837"/>
                    </a:cubicBezTo>
                    <a:cubicBezTo>
                      <a:pt x="293158" y="448537"/>
                      <a:pt x="243417" y="454887"/>
                      <a:pt x="203200" y="448537"/>
                    </a:cubicBezTo>
                    <a:cubicBezTo>
                      <a:pt x="162983" y="442187"/>
                      <a:pt x="122767" y="422079"/>
                      <a:pt x="88900" y="397737"/>
                    </a:cubicBezTo>
                    <a:cubicBezTo>
                      <a:pt x="55033" y="373395"/>
                      <a:pt x="27516" y="337941"/>
                      <a:pt x="0" y="302487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0" name="Полилиния 15"/>
              <p:cNvSpPr/>
              <p:nvPr/>
            </p:nvSpPr>
            <p:spPr bwMode="auto">
              <a:xfrm>
                <a:off x="4425950" y="4552686"/>
                <a:ext cx="461933" cy="464110"/>
              </a:xfrm>
              <a:custGeom>
                <a:avLst/>
                <a:gdLst>
                  <a:gd name="connsiteX0" fmla="*/ 82550 w 461933"/>
                  <a:gd name="connsiteY0" fmla="*/ 44714 h 464110"/>
                  <a:gd name="connsiteX1" fmla="*/ 196850 w 461933"/>
                  <a:gd name="connsiteY1" fmla="*/ 264 h 464110"/>
                  <a:gd name="connsiteX2" fmla="*/ 342900 w 461933"/>
                  <a:gd name="connsiteY2" fmla="*/ 32014 h 464110"/>
                  <a:gd name="connsiteX3" fmla="*/ 444500 w 461933"/>
                  <a:gd name="connsiteY3" fmla="*/ 139964 h 464110"/>
                  <a:gd name="connsiteX4" fmla="*/ 457200 w 461933"/>
                  <a:gd name="connsiteY4" fmla="*/ 273314 h 464110"/>
                  <a:gd name="connsiteX5" fmla="*/ 393700 w 461933"/>
                  <a:gd name="connsiteY5" fmla="*/ 393964 h 464110"/>
                  <a:gd name="connsiteX6" fmla="*/ 304800 w 461933"/>
                  <a:gd name="connsiteY6" fmla="*/ 444764 h 464110"/>
                  <a:gd name="connsiteX7" fmla="*/ 209550 w 461933"/>
                  <a:gd name="connsiteY7" fmla="*/ 463814 h 464110"/>
                  <a:gd name="connsiteX8" fmla="*/ 101600 w 461933"/>
                  <a:gd name="connsiteY8" fmla="*/ 432064 h 464110"/>
                  <a:gd name="connsiteX9" fmla="*/ 25400 w 461933"/>
                  <a:gd name="connsiteY9" fmla="*/ 355864 h 464110"/>
                  <a:gd name="connsiteX10" fmla="*/ 0 w 461933"/>
                  <a:gd name="connsiteY10" fmla="*/ 247914 h 46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1933" h="464110" extrusionOk="0">
                    <a:moveTo>
                      <a:pt x="82550" y="44714"/>
                    </a:moveTo>
                    <a:cubicBezTo>
                      <a:pt x="118004" y="23547"/>
                      <a:pt x="153458" y="2381"/>
                      <a:pt x="196850" y="264"/>
                    </a:cubicBezTo>
                    <a:cubicBezTo>
                      <a:pt x="240242" y="-1853"/>
                      <a:pt x="301625" y="8731"/>
                      <a:pt x="342900" y="32014"/>
                    </a:cubicBezTo>
                    <a:cubicBezTo>
                      <a:pt x="384175" y="55297"/>
                      <a:pt x="425450" y="99747"/>
                      <a:pt x="444500" y="139964"/>
                    </a:cubicBezTo>
                    <a:cubicBezTo>
                      <a:pt x="463550" y="180181"/>
                      <a:pt x="465667" y="230981"/>
                      <a:pt x="457200" y="273314"/>
                    </a:cubicBezTo>
                    <a:cubicBezTo>
                      <a:pt x="448733" y="315647"/>
                      <a:pt x="419100" y="365389"/>
                      <a:pt x="393700" y="393964"/>
                    </a:cubicBezTo>
                    <a:cubicBezTo>
                      <a:pt x="368300" y="422539"/>
                      <a:pt x="335492" y="433122"/>
                      <a:pt x="304800" y="444764"/>
                    </a:cubicBezTo>
                    <a:cubicBezTo>
                      <a:pt x="274108" y="456406"/>
                      <a:pt x="243417" y="465931"/>
                      <a:pt x="209550" y="463814"/>
                    </a:cubicBezTo>
                    <a:cubicBezTo>
                      <a:pt x="175683" y="461697"/>
                      <a:pt x="132292" y="450056"/>
                      <a:pt x="101600" y="432064"/>
                    </a:cubicBezTo>
                    <a:cubicBezTo>
                      <a:pt x="70908" y="414072"/>
                      <a:pt x="42333" y="386556"/>
                      <a:pt x="25400" y="355864"/>
                    </a:cubicBezTo>
                    <a:cubicBezTo>
                      <a:pt x="8467" y="325172"/>
                      <a:pt x="4233" y="286543"/>
                      <a:pt x="0" y="247914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1" name="Полилиния 16"/>
              <p:cNvSpPr/>
              <p:nvPr/>
            </p:nvSpPr>
            <p:spPr bwMode="auto">
              <a:xfrm>
                <a:off x="4914900" y="4800600"/>
                <a:ext cx="361950" cy="97915"/>
              </a:xfrm>
              <a:custGeom>
                <a:avLst/>
                <a:gdLst>
                  <a:gd name="connsiteX0" fmla="*/ 0 w 361950"/>
                  <a:gd name="connsiteY0" fmla="*/ 12700 h 97915"/>
                  <a:gd name="connsiteX1" fmla="*/ 82550 w 361950"/>
                  <a:gd name="connsiteY1" fmla="*/ 82550 h 97915"/>
                  <a:gd name="connsiteX2" fmla="*/ 190500 w 361950"/>
                  <a:gd name="connsiteY2" fmla="*/ 95250 h 97915"/>
                  <a:gd name="connsiteX3" fmla="*/ 323850 w 361950"/>
                  <a:gd name="connsiteY3" fmla="*/ 44450 h 97915"/>
                  <a:gd name="connsiteX4" fmla="*/ 361950 w 361950"/>
                  <a:gd name="connsiteY4" fmla="*/ 0 h 9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97915" extrusionOk="0">
                    <a:moveTo>
                      <a:pt x="0" y="12700"/>
                    </a:moveTo>
                    <a:cubicBezTo>
                      <a:pt x="25400" y="40746"/>
                      <a:pt x="50800" y="68792"/>
                      <a:pt x="82550" y="82550"/>
                    </a:cubicBezTo>
                    <a:cubicBezTo>
                      <a:pt x="114300" y="96308"/>
                      <a:pt x="150283" y="101600"/>
                      <a:pt x="190500" y="95250"/>
                    </a:cubicBezTo>
                    <a:cubicBezTo>
                      <a:pt x="230717" y="88900"/>
                      <a:pt x="295275" y="60325"/>
                      <a:pt x="323850" y="44450"/>
                    </a:cubicBezTo>
                    <a:cubicBezTo>
                      <a:pt x="352425" y="28575"/>
                      <a:pt x="357187" y="14287"/>
                      <a:pt x="361950" y="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2" name="Полилиния 17"/>
              <p:cNvSpPr/>
              <p:nvPr/>
            </p:nvSpPr>
            <p:spPr bwMode="auto">
              <a:xfrm>
                <a:off x="5067300" y="4622799"/>
                <a:ext cx="641350" cy="209550"/>
              </a:xfrm>
              <a:custGeom>
                <a:avLst/>
                <a:gdLst>
                  <a:gd name="connsiteX0" fmla="*/ 0 w 641350"/>
                  <a:gd name="connsiteY0" fmla="*/ 50800 h 209550"/>
                  <a:gd name="connsiteX1" fmla="*/ 146050 w 641350"/>
                  <a:gd name="connsiteY1" fmla="*/ 133350 h 209550"/>
                  <a:gd name="connsiteX2" fmla="*/ 228600 w 641350"/>
                  <a:gd name="connsiteY2" fmla="*/ 177800 h 209550"/>
                  <a:gd name="connsiteX3" fmla="*/ 342900 w 641350"/>
                  <a:gd name="connsiteY3" fmla="*/ 209550 h 209550"/>
                  <a:gd name="connsiteX4" fmla="*/ 495300 w 641350"/>
                  <a:gd name="connsiteY4" fmla="*/ 177800 h 209550"/>
                  <a:gd name="connsiteX5" fmla="*/ 596900 w 641350"/>
                  <a:gd name="connsiteY5" fmla="*/ 95250 h 209550"/>
                  <a:gd name="connsiteX6" fmla="*/ 641350 w 64135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1350" h="209550" extrusionOk="0">
                    <a:moveTo>
                      <a:pt x="0" y="50800"/>
                    </a:moveTo>
                    <a:lnTo>
                      <a:pt x="146050" y="133350"/>
                    </a:lnTo>
                    <a:cubicBezTo>
                      <a:pt x="184150" y="154517"/>
                      <a:pt x="195792" y="165100"/>
                      <a:pt x="228600" y="177800"/>
                    </a:cubicBezTo>
                    <a:cubicBezTo>
                      <a:pt x="261408" y="190500"/>
                      <a:pt x="298450" y="209550"/>
                      <a:pt x="342900" y="209550"/>
                    </a:cubicBezTo>
                    <a:cubicBezTo>
                      <a:pt x="387350" y="209550"/>
                      <a:pt x="452967" y="196850"/>
                      <a:pt x="495300" y="177800"/>
                    </a:cubicBezTo>
                    <a:cubicBezTo>
                      <a:pt x="537633" y="158750"/>
                      <a:pt x="572558" y="124883"/>
                      <a:pt x="596900" y="95250"/>
                    </a:cubicBezTo>
                    <a:cubicBezTo>
                      <a:pt x="621242" y="65617"/>
                      <a:pt x="631296" y="32808"/>
                      <a:pt x="641350" y="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323" name="Группа 72"/>
          <p:cNvGrpSpPr/>
          <p:nvPr/>
        </p:nvGrpSpPr>
        <p:grpSpPr bwMode="auto">
          <a:xfrm>
            <a:off x="5416833" y="3308320"/>
            <a:ext cx="1613112" cy="1296994"/>
            <a:chOff x="6309441" y="4500755"/>
            <a:chExt cx="2428249" cy="1814112"/>
          </a:xfrm>
        </p:grpSpPr>
        <p:grpSp>
          <p:nvGrpSpPr>
            <p:cNvPr id="324" name="Группа 32"/>
            <p:cNvGrpSpPr>
              <a:grpSpLocks noChangeAspect="1"/>
            </p:cNvGrpSpPr>
            <p:nvPr/>
          </p:nvGrpSpPr>
          <p:grpSpPr bwMode="auto">
            <a:xfrm>
              <a:off x="6989582" y="4500755"/>
              <a:ext cx="1281579" cy="1206947"/>
              <a:chOff x="6819051" y="4342232"/>
              <a:chExt cx="1549912" cy="1459654"/>
            </a:xfrm>
          </p:grpSpPr>
          <p:grpSp>
            <p:nvGrpSpPr>
              <p:cNvPr id="326" name="Группа 27"/>
              <p:cNvGrpSpPr>
                <a:grpSpLocks noChangeAspect="1"/>
              </p:cNvGrpSpPr>
              <p:nvPr/>
            </p:nvGrpSpPr>
            <p:grpSpPr bwMode="auto">
              <a:xfrm>
                <a:off x="6819051" y="4979763"/>
                <a:ext cx="1549912" cy="822123"/>
                <a:chOff x="5806919" y="4428676"/>
                <a:chExt cx="1253370" cy="664828"/>
              </a:xfrm>
            </p:grpSpPr>
            <p:grpSp>
              <p:nvGrpSpPr>
                <p:cNvPr id="338" name="Группа 24"/>
                <p:cNvGrpSpPr/>
                <p:nvPr/>
              </p:nvGrpSpPr>
              <p:grpSpPr bwMode="auto">
                <a:xfrm>
                  <a:off x="5806919" y="4710828"/>
                  <a:ext cx="767543" cy="382676"/>
                  <a:chOff x="5806919" y="4710828"/>
                  <a:chExt cx="767543" cy="382676"/>
                </a:xfrm>
              </p:grpSpPr>
              <p:sp>
                <p:nvSpPr>
                  <p:cNvPr id="357" name="Прямоугольник 23"/>
                  <p:cNvSpPr/>
                  <p:nvPr/>
                </p:nvSpPr>
                <p:spPr bwMode="auto"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 extrusionOk="0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58" name="Группа 22"/>
                  <p:cNvGrpSpPr/>
                  <p:nvPr/>
                </p:nvGrpSpPr>
                <p:grpSpPr bwMode="auto">
                  <a:xfrm>
                    <a:off x="5806919" y="4710828"/>
                    <a:ext cx="767543" cy="382676"/>
                    <a:chOff x="5838655" y="4738773"/>
                    <a:chExt cx="767543" cy="382676"/>
                  </a:xfrm>
                </p:grpSpPr>
                <p:sp>
                  <p:nvSpPr>
                    <p:cNvPr id="359" name="Freeform 82"/>
                    <p:cNvSpPr/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 extrusionOk="0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0" name="Хорда 12"/>
                    <p:cNvSpPr/>
                    <p:nvPr/>
                  </p:nvSpPr>
                  <p:spPr bwMode="auto">
                    <a:xfrm rot="3373513">
                      <a:off x="5832211" y="4924977"/>
                      <a:ext cx="196286" cy="183398"/>
                    </a:xfrm>
                    <a:prstGeom prst="chord">
                      <a:avLst>
                        <a:gd name="adj1" fmla="val 4363760"/>
                        <a:gd name="adj2" fmla="val 10671396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1" name="Дуга 13"/>
                    <p:cNvSpPr/>
                    <p:nvPr/>
                  </p:nvSpPr>
                  <p:spPr bwMode="auto">
                    <a:xfrm rot="13806489">
                      <a:off x="6225903" y="4905449"/>
                      <a:ext cx="216000" cy="216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2" name="Дуга 361"/>
                    <p:cNvSpPr/>
                    <p:nvPr/>
                  </p:nvSpPr>
                  <p:spPr bwMode="auto">
                    <a:xfrm rot="13730604">
                      <a:off x="6426198" y="4738773"/>
                      <a:ext cx="180000" cy="180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9525" cap="flat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63" name="Прямая соединительная линия 15"/>
                    <p:cNvCxnSpPr>
                      <a:cxnSpLocks/>
                      <a:stCxn id="362" idx="0"/>
                    </p:cNvCxnSpPr>
                    <p:nvPr/>
                  </p:nvCxnSpPr>
                  <p:spPr bwMode="auto"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Прямая соединительная линия 363"/>
                    <p:cNvCxnSpPr>
                      <a:cxnSpLocks/>
                      <a:endCxn id="328" idx="0"/>
                    </p:cNvCxnSpPr>
                    <p:nvPr/>
                  </p:nvCxnSpPr>
                  <p:spPr bwMode="auto">
                    <a:xfrm flipV="1">
                      <a:off x="5875929" y="5082714"/>
                      <a:ext cx="375110" cy="1208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339" name="Группа 290"/>
                <p:cNvGrpSpPr/>
                <p:nvPr/>
              </p:nvGrpSpPr>
              <p:grpSpPr bwMode="auto">
                <a:xfrm>
                  <a:off x="6048896" y="4568694"/>
                  <a:ext cx="768479" cy="382676"/>
                  <a:chOff x="5805983" y="4710828"/>
                  <a:chExt cx="768479" cy="382676"/>
                </a:xfrm>
              </p:grpSpPr>
              <p:sp>
                <p:nvSpPr>
                  <p:cNvPr id="349" name="Прямоугольник 23"/>
                  <p:cNvSpPr/>
                  <p:nvPr/>
                </p:nvSpPr>
                <p:spPr bwMode="auto"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 extrusionOk="0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50" name="Группа 292"/>
                  <p:cNvGrpSpPr/>
                  <p:nvPr/>
                </p:nvGrpSpPr>
                <p:grpSpPr bwMode="auto">
                  <a:xfrm>
                    <a:off x="5805983" y="4710828"/>
                    <a:ext cx="768479" cy="382676"/>
                    <a:chOff x="5837719" y="4738773"/>
                    <a:chExt cx="768479" cy="382676"/>
                  </a:xfrm>
                </p:grpSpPr>
                <p:sp>
                  <p:nvSpPr>
                    <p:cNvPr id="351" name="Freeform 82"/>
                    <p:cNvSpPr/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 extrusionOk="0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2" name="Хорда 351"/>
                    <p:cNvSpPr/>
                    <p:nvPr/>
                  </p:nvSpPr>
                  <p:spPr bwMode="auto">
                    <a:xfrm rot="3373513">
                      <a:off x="5833608" y="4925725"/>
                      <a:ext cx="193490" cy="185267"/>
                    </a:xfrm>
                    <a:prstGeom prst="chord">
                      <a:avLst>
                        <a:gd name="adj1" fmla="val 4830552"/>
                        <a:gd name="adj2" fmla="val 10449454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3" name="Дуга 352"/>
                    <p:cNvSpPr/>
                    <p:nvPr/>
                  </p:nvSpPr>
                  <p:spPr bwMode="auto">
                    <a:xfrm rot="13806489">
                      <a:off x="6225903" y="4905449"/>
                      <a:ext cx="216000" cy="216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4" name="Дуга 353"/>
                    <p:cNvSpPr/>
                    <p:nvPr/>
                  </p:nvSpPr>
                  <p:spPr bwMode="auto">
                    <a:xfrm rot="13730604">
                      <a:off x="6426198" y="4738773"/>
                      <a:ext cx="180000" cy="180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9525" cap="flat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55" name="Прямая соединительная линия 354"/>
                    <p:cNvCxnSpPr>
                      <a:cxnSpLocks/>
                      <a:stCxn id="354" idx="0"/>
                    </p:cNvCxnSpPr>
                    <p:nvPr/>
                  </p:nvCxnSpPr>
                  <p:spPr bwMode="auto"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56" name="Прямая соединительная линия 355"/>
                    <p:cNvCxnSpPr>
                      <a:cxnSpLocks/>
                      <a:stCxn id="352" idx="0"/>
                      <a:endCxn id="353" idx="0"/>
                    </p:cNvCxnSpPr>
                    <p:nvPr/>
                  </p:nvCxnSpPr>
                  <p:spPr bwMode="auto">
                    <a:xfrm>
                      <a:off x="5862822" y="5081920"/>
                      <a:ext cx="388217" cy="793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340" name="Группа 299"/>
                <p:cNvGrpSpPr/>
                <p:nvPr/>
              </p:nvGrpSpPr>
              <p:grpSpPr bwMode="auto">
                <a:xfrm>
                  <a:off x="6291810" y="4428676"/>
                  <a:ext cx="768479" cy="382676"/>
                  <a:chOff x="5805983" y="4710828"/>
                  <a:chExt cx="768479" cy="382676"/>
                </a:xfrm>
              </p:grpSpPr>
              <p:sp>
                <p:nvSpPr>
                  <p:cNvPr id="341" name="Прямоугольник 23"/>
                  <p:cNvSpPr/>
                  <p:nvPr/>
                </p:nvSpPr>
                <p:spPr bwMode="auto"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 extrusionOk="0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42" name="Группа 301"/>
                  <p:cNvGrpSpPr/>
                  <p:nvPr/>
                </p:nvGrpSpPr>
                <p:grpSpPr bwMode="auto">
                  <a:xfrm>
                    <a:off x="5805983" y="4710828"/>
                    <a:ext cx="768479" cy="382676"/>
                    <a:chOff x="5837719" y="4738773"/>
                    <a:chExt cx="768479" cy="382676"/>
                  </a:xfrm>
                </p:grpSpPr>
                <p:sp>
                  <p:nvSpPr>
                    <p:cNvPr id="343" name="Freeform 82"/>
                    <p:cNvSpPr/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 extrusionOk="0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4" name="Хорда 343"/>
                    <p:cNvSpPr/>
                    <p:nvPr/>
                  </p:nvSpPr>
                  <p:spPr bwMode="auto">
                    <a:xfrm rot="3373513">
                      <a:off x="5833608" y="4925725"/>
                      <a:ext cx="193490" cy="185267"/>
                    </a:xfrm>
                    <a:prstGeom prst="chord">
                      <a:avLst>
                        <a:gd name="adj1" fmla="val 4830552"/>
                        <a:gd name="adj2" fmla="val 10449454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5" name="Дуга 344"/>
                    <p:cNvSpPr/>
                    <p:nvPr/>
                  </p:nvSpPr>
                  <p:spPr bwMode="auto">
                    <a:xfrm rot="13806489">
                      <a:off x="6225903" y="4905449"/>
                      <a:ext cx="216000" cy="216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6" name="Дуга 345"/>
                    <p:cNvSpPr/>
                    <p:nvPr/>
                  </p:nvSpPr>
                  <p:spPr bwMode="auto">
                    <a:xfrm rot="13730604">
                      <a:off x="6426198" y="4738773"/>
                      <a:ext cx="180000" cy="180000"/>
                    </a:xfrm>
                    <a:prstGeom prst="arc">
                      <a:avLst>
                        <a:gd name="adj1" fmla="val 16200000"/>
                        <a:gd name="adj2" fmla="val 0"/>
                      </a:avLst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47" name="Прямая соединительная линия 346"/>
                    <p:cNvCxnSpPr>
                      <a:cxnSpLocks/>
                      <a:stCxn id="346" idx="0"/>
                    </p:cNvCxnSpPr>
                    <p:nvPr/>
                  </p:nvCxnSpPr>
                  <p:spPr bwMode="auto"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48" name="Прямая соединительная линия 347"/>
                    <p:cNvCxnSpPr>
                      <a:cxnSpLocks/>
                      <a:stCxn id="344" idx="0"/>
                      <a:endCxn id="345" idx="0"/>
                    </p:cNvCxnSpPr>
                    <p:nvPr/>
                  </p:nvCxnSpPr>
                  <p:spPr bwMode="auto">
                    <a:xfrm>
                      <a:off x="5862822" y="5081920"/>
                      <a:ext cx="388217" cy="793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</p:grpSp>
          <p:grpSp>
            <p:nvGrpSpPr>
              <p:cNvPr id="327" name="Группа 31"/>
              <p:cNvGrpSpPr>
                <a:grpSpLocks noChangeAspect="1"/>
              </p:cNvGrpSpPr>
              <p:nvPr/>
            </p:nvGrpSpPr>
            <p:grpSpPr bwMode="auto">
              <a:xfrm>
                <a:off x="7169881" y="4342232"/>
                <a:ext cx="497049" cy="944461"/>
                <a:chOff x="6594116" y="3288627"/>
                <a:chExt cx="875120" cy="1662839"/>
              </a:xfrm>
              <a:solidFill>
                <a:srgbClr val="A64333"/>
              </a:solidFill>
            </p:grpSpPr>
            <p:sp>
              <p:nvSpPr>
                <p:cNvPr id="328" name="Овал 28"/>
                <p:cNvSpPr/>
                <p:nvPr/>
              </p:nvSpPr>
              <p:spPr bwMode="auto">
                <a:xfrm>
                  <a:off x="6909024" y="3288627"/>
                  <a:ext cx="216000" cy="21600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29" name="Скругленный прямоугольник 29"/>
                <p:cNvSpPr/>
                <p:nvPr/>
              </p:nvSpPr>
              <p:spPr bwMode="auto">
                <a:xfrm rot="19038230">
                  <a:off x="7017460" y="3772767"/>
                  <a:ext cx="451776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0" name="Скругленный прямоугольник 329"/>
                <p:cNvSpPr/>
                <p:nvPr/>
              </p:nvSpPr>
              <p:spPr bwMode="auto">
                <a:xfrm rot="19466532">
                  <a:off x="6594116" y="3668108"/>
                  <a:ext cx="499557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1" name="Скругленный прямоугольник 330"/>
                <p:cNvSpPr/>
                <p:nvPr/>
              </p:nvSpPr>
              <p:spPr bwMode="auto">
                <a:xfrm rot="5962447">
                  <a:off x="6445560" y="3933012"/>
                  <a:ext cx="440675" cy="129486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2" name="Скругленный прямоугольник 331"/>
                <p:cNvSpPr/>
                <p:nvPr/>
              </p:nvSpPr>
              <p:spPr bwMode="auto">
                <a:xfrm rot="15112170">
                  <a:off x="6827443" y="3715453"/>
                  <a:ext cx="488586" cy="147478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3" name="Скругленный прямоугольник 332"/>
                <p:cNvSpPr/>
                <p:nvPr/>
              </p:nvSpPr>
              <p:spPr bwMode="auto">
                <a:xfrm rot="16665682">
                  <a:off x="6647958" y="3778801"/>
                  <a:ext cx="599409" cy="227533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4" name="Скругленный прямоугольник 333"/>
                <p:cNvSpPr/>
                <p:nvPr/>
              </p:nvSpPr>
              <p:spPr bwMode="auto">
                <a:xfrm rot="729132">
                  <a:off x="6876258" y="4143882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5" name="Скругленный прямоугольник 334"/>
                <p:cNvSpPr/>
                <p:nvPr/>
              </p:nvSpPr>
              <p:spPr bwMode="auto">
                <a:xfrm rot="4184132">
                  <a:off x="6683061" y="4249437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6" name="Скругленный прямоугольник 335"/>
                <p:cNvSpPr/>
                <p:nvPr/>
              </p:nvSpPr>
              <p:spPr bwMode="auto">
                <a:xfrm rot="7888331">
                  <a:off x="6610442" y="4601367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7" name="Скругленный прямоугольник 336"/>
                <p:cNvSpPr/>
                <p:nvPr/>
              </p:nvSpPr>
              <p:spPr bwMode="auto">
                <a:xfrm rot="5656195">
                  <a:off x="7080831" y="4402835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</p:grpSp>
        <p:sp>
          <p:nvSpPr>
            <p:cNvPr id="325" name="TextBox 324"/>
            <p:cNvSpPr txBox="1"/>
            <p:nvPr/>
          </p:nvSpPr>
          <p:spPr bwMode="auto">
            <a:xfrm>
              <a:off x="6309441" y="5683483"/>
              <a:ext cx="2428249" cy="6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 spc="-28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Активность – залог успешного обучения</a:t>
              </a:r>
              <a:endParaRPr/>
            </a:p>
          </p:txBody>
        </p:sp>
      </p:grpSp>
      <p:grpSp>
        <p:nvGrpSpPr>
          <p:cNvPr id="365" name="Группа 9"/>
          <p:cNvGrpSpPr/>
          <p:nvPr/>
        </p:nvGrpSpPr>
        <p:grpSpPr bwMode="auto">
          <a:xfrm>
            <a:off x="5591499" y="1256519"/>
            <a:ext cx="1304910" cy="1211089"/>
            <a:chOff x="6701186" y="1833108"/>
            <a:chExt cx="1964307" cy="1693957"/>
          </a:xfrm>
        </p:grpSpPr>
        <p:sp>
          <p:nvSpPr>
            <p:cNvPr id="366" name="TextBox 365"/>
            <p:cNvSpPr txBox="1"/>
            <p:nvPr/>
          </p:nvSpPr>
          <p:spPr bwMode="auto">
            <a:xfrm>
              <a:off x="6701186" y="3146800"/>
              <a:ext cx="1964307" cy="38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5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Виброрежим</a:t>
              </a:r>
              <a:endParaRPr/>
            </a:p>
          </p:txBody>
        </p:sp>
        <p:grpSp>
          <p:nvGrpSpPr>
            <p:cNvPr id="367" name="Группа 8"/>
            <p:cNvGrpSpPr/>
            <p:nvPr/>
          </p:nvGrpSpPr>
          <p:grpSpPr bwMode="auto">
            <a:xfrm>
              <a:off x="6997355" y="1833108"/>
              <a:ext cx="1296000" cy="1296000"/>
              <a:chOff x="6997355" y="1833108"/>
              <a:chExt cx="1296000" cy="1296000"/>
            </a:xfrm>
          </p:grpSpPr>
          <p:grpSp>
            <p:nvGrpSpPr>
              <p:cNvPr id="368" name="Группа 7"/>
              <p:cNvGrpSpPr>
                <a:grpSpLocks noChangeAspect="1"/>
              </p:cNvGrpSpPr>
              <p:nvPr/>
            </p:nvGrpSpPr>
            <p:grpSpPr bwMode="auto">
              <a:xfrm>
                <a:off x="7411311" y="1987848"/>
                <a:ext cx="481850" cy="1012031"/>
                <a:chOff x="9500758" y="2946173"/>
                <a:chExt cx="533733" cy="1121002"/>
              </a:xfrm>
            </p:grpSpPr>
            <p:sp>
              <p:nvSpPr>
                <p:cNvPr id="370" name="Скругленный прямоугольник 369"/>
                <p:cNvSpPr/>
                <p:nvPr/>
              </p:nvSpPr>
              <p:spPr bwMode="auto">
                <a:xfrm>
                  <a:off x="9500758" y="2946173"/>
                  <a:ext cx="533733" cy="1121002"/>
                </a:xfrm>
                <a:prstGeom prst="roundRect">
                  <a:avLst>
                    <a:gd name="adj" fmla="val 7225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1" name="Овал 370"/>
                <p:cNvSpPr/>
                <p:nvPr/>
              </p:nvSpPr>
              <p:spPr bwMode="auto">
                <a:xfrm>
                  <a:off x="9690713" y="3622298"/>
                  <a:ext cx="144000" cy="144000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2" name="Прямоугольник 371"/>
                <p:cNvSpPr/>
                <p:nvPr/>
              </p:nvSpPr>
              <p:spPr bwMode="auto">
                <a:xfrm>
                  <a:off x="9532910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3" name="Прямоугольник 372"/>
                <p:cNvSpPr/>
                <p:nvPr/>
              </p:nvSpPr>
              <p:spPr bwMode="auto">
                <a:xfrm>
                  <a:off x="9572624" y="3055144"/>
                  <a:ext cx="383381" cy="521494"/>
                </a:xfrm>
                <a:prstGeom prst="rect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4" name="Скругленный прямоугольник 373"/>
                <p:cNvSpPr/>
                <p:nvPr/>
              </p:nvSpPr>
              <p:spPr bwMode="auto">
                <a:xfrm>
                  <a:off x="9676254" y="2983456"/>
                  <a:ext cx="180000" cy="1642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5" name="Прямоугольник 374"/>
                <p:cNvSpPr/>
                <p:nvPr/>
              </p:nvSpPr>
              <p:spPr bwMode="auto">
                <a:xfrm>
                  <a:off x="9698669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6" name="Прямоугольник 375"/>
                <p:cNvSpPr/>
                <p:nvPr/>
              </p:nvSpPr>
              <p:spPr bwMode="auto">
                <a:xfrm>
                  <a:off x="9864428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7" name="Прямоугольник 376"/>
                <p:cNvSpPr/>
                <p:nvPr/>
              </p:nvSpPr>
              <p:spPr bwMode="auto">
                <a:xfrm>
                  <a:off x="9532910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8" name="Прямоугольник 377"/>
                <p:cNvSpPr/>
                <p:nvPr/>
              </p:nvSpPr>
              <p:spPr bwMode="auto">
                <a:xfrm>
                  <a:off x="9698669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9" name="Прямоугольник 378"/>
                <p:cNvSpPr/>
                <p:nvPr/>
              </p:nvSpPr>
              <p:spPr bwMode="auto">
                <a:xfrm>
                  <a:off x="9864428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0" name="Прямоугольник 379"/>
                <p:cNvSpPr/>
                <p:nvPr/>
              </p:nvSpPr>
              <p:spPr bwMode="auto">
                <a:xfrm>
                  <a:off x="9532910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1" name="Прямоугольник 380"/>
                <p:cNvSpPr/>
                <p:nvPr/>
              </p:nvSpPr>
              <p:spPr bwMode="auto">
                <a:xfrm>
                  <a:off x="9698669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2" name="Прямоугольник 381"/>
                <p:cNvSpPr/>
                <p:nvPr/>
              </p:nvSpPr>
              <p:spPr bwMode="auto">
                <a:xfrm>
                  <a:off x="9864428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3" name="Прямоугольник 382"/>
                <p:cNvSpPr/>
                <p:nvPr/>
              </p:nvSpPr>
              <p:spPr bwMode="auto">
                <a:xfrm>
                  <a:off x="9532910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4" name="Прямоугольник 383"/>
                <p:cNvSpPr/>
                <p:nvPr/>
              </p:nvSpPr>
              <p:spPr bwMode="auto">
                <a:xfrm>
                  <a:off x="9698669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5" name="Овал 4"/>
                <p:cNvSpPr/>
                <p:nvPr/>
              </p:nvSpPr>
              <p:spPr bwMode="auto">
                <a:xfrm>
                  <a:off x="9744713" y="3676298"/>
                  <a:ext cx="36000" cy="36000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6" name="Прямоугольник 385"/>
                <p:cNvSpPr/>
                <p:nvPr/>
              </p:nvSpPr>
              <p:spPr bwMode="auto">
                <a:xfrm>
                  <a:off x="9864428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grpSp>
              <p:nvGrpSpPr>
                <p:cNvPr id="387" name="Группа 6"/>
                <p:cNvGrpSpPr/>
                <p:nvPr/>
              </p:nvGrpSpPr>
              <p:grpSpPr bwMode="auto">
                <a:xfrm>
                  <a:off x="9546500" y="3638545"/>
                  <a:ext cx="136800" cy="113183"/>
                  <a:chOff x="9532213" y="3634898"/>
                  <a:chExt cx="136800" cy="113183"/>
                </a:xfrm>
              </p:grpSpPr>
              <p:sp>
                <p:nvSpPr>
                  <p:cNvPr id="391" name="Прямоугольник 226"/>
                  <p:cNvSpPr/>
                  <p:nvPr/>
                </p:nvSpPr>
                <p:spPr bwMode="auto">
                  <a:xfrm>
                    <a:off x="9532213" y="3634898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extrusionOk="0">
                        <a:moveTo>
                          <a:pt x="0" y="0"/>
                        </a:moveTo>
                        <a:lnTo>
                          <a:pt x="136800" y="0"/>
                        </a:lnTo>
                        <a:cubicBezTo>
                          <a:pt x="128862" y="14400"/>
                          <a:pt x="116162" y="16894"/>
                          <a:pt x="112987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392" name="Прямоугольник 228"/>
                  <p:cNvSpPr/>
                  <p:nvPr/>
                </p:nvSpPr>
                <p:spPr bwMode="auto">
                  <a:xfrm>
                    <a:off x="9532213" y="3704881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extrusionOk="0">
                        <a:moveTo>
                          <a:pt x="0" y="0"/>
                        </a:moveTo>
                        <a:lnTo>
                          <a:pt x="117750" y="0"/>
                        </a:lnTo>
                        <a:cubicBezTo>
                          <a:pt x="121719" y="23925"/>
                          <a:pt x="130450" y="28800"/>
                          <a:pt x="136800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388" name="Группа 5"/>
                <p:cNvGrpSpPr/>
                <p:nvPr/>
              </p:nvGrpSpPr>
              <p:grpSpPr bwMode="auto">
                <a:xfrm>
                  <a:off x="9844731" y="3638545"/>
                  <a:ext cx="136800" cy="113183"/>
                  <a:chOff x="9844731" y="3638545"/>
                  <a:chExt cx="136800" cy="113183"/>
                </a:xfrm>
              </p:grpSpPr>
              <p:sp>
                <p:nvSpPr>
                  <p:cNvPr id="389" name="Прямоугольник 226"/>
                  <p:cNvSpPr/>
                  <p:nvPr/>
                </p:nvSpPr>
                <p:spPr bwMode="auto">
                  <a:xfrm flipH="1">
                    <a:off x="9844731" y="3638545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extrusionOk="0">
                        <a:moveTo>
                          <a:pt x="0" y="0"/>
                        </a:moveTo>
                        <a:lnTo>
                          <a:pt x="136800" y="0"/>
                        </a:lnTo>
                        <a:cubicBezTo>
                          <a:pt x="128862" y="14400"/>
                          <a:pt x="116162" y="16894"/>
                          <a:pt x="112987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390" name="Прямоугольник 228"/>
                  <p:cNvSpPr/>
                  <p:nvPr/>
                </p:nvSpPr>
                <p:spPr bwMode="auto">
                  <a:xfrm flipH="1">
                    <a:off x="9844731" y="3708529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 extrusionOk="0">
                        <a:moveTo>
                          <a:pt x="0" y="0"/>
                        </a:moveTo>
                        <a:lnTo>
                          <a:pt x="117750" y="0"/>
                        </a:lnTo>
                        <a:cubicBezTo>
                          <a:pt x="121719" y="23925"/>
                          <a:pt x="130450" y="28800"/>
                          <a:pt x="136800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sp>
            <p:nvSpPr>
              <p:cNvPr id="369" name="Знак запрета 30"/>
              <p:cNvSpPr/>
              <p:nvPr/>
            </p:nvSpPr>
            <p:spPr bwMode="auto">
              <a:xfrm>
                <a:off x="6997355" y="1833108"/>
                <a:ext cx="1296000" cy="1296000"/>
              </a:xfrm>
              <a:prstGeom prst="noSmoking">
                <a:avLst>
                  <a:gd name="adj" fmla="val 3503"/>
                </a:avLst>
              </a:prstGeom>
              <a:solidFill>
                <a:srgbClr val="A64333"/>
              </a:solidFill>
              <a:ln w="9525" cap="flat" cmpd="sng" algn="ctr">
                <a:solidFill>
                  <a:srgbClr val="A64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  <p:sp>
        <p:nvSpPr>
          <p:cNvPr id="183" name="Rectangle 4"/>
          <p:cNvSpPr txBox="1">
            <a:spLocks noChangeArrowheads="1"/>
          </p:cNvSpPr>
          <p:nvPr/>
        </p:nvSpPr>
        <p:spPr bwMode="auto">
          <a:xfrm>
            <a:off x="480078" y="92559"/>
            <a:ext cx="4756351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+mj-lt"/>
                <a:cs typeface="+mj-cs"/>
              </a:rPr>
              <a:t>Правила</a:t>
            </a:r>
            <a:endParaRPr sz="16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0" name="Рисунок 18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05082" y="349777"/>
            <a:ext cx="319073" cy="3794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20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01256" y="305010"/>
            <a:ext cx="7089797" cy="76355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Типовые ошибки при построении диаграммы «5 Почему?» 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101256" y="1072182"/>
            <a:ext cx="45994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5 «КТО?» (поиск виноватого)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Уровень «почему?» не погружает, а переформулирует проблему другими словами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Линейность, отсутствие ветвления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Абстрактные обобщения вместо первопричин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 sz="2000">
                <a:latin typeface="Arial"/>
                <a:cs typeface="Arial"/>
              </a:rPr>
              <a:t>Диаграмма строится аналитически, а не от опыта исследования «живой» проблемы</a:t>
            </a:r>
            <a:endParaRPr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046986" y="765715"/>
            <a:ext cx="2688297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r>
              <a:rPr lang="ru-RU" sz="1800">
                <a:latin typeface="Arial"/>
                <a:ea typeface="Arial Unicode MS"/>
                <a:cs typeface="Arial"/>
              </a:rPr>
              <a:t>Станок перегрелся и сломался</a:t>
            </a:r>
            <a:endParaRPr lang="en-US" sz="1400" b="1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5978672" y="2329838"/>
            <a:ext cx="2769991" cy="81043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Начальник управления </a:t>
            </a:r>
            <a:endParaRPr lang="ru-RU" sz="1800">
              <a:latin typeface="Arial"/>
              <a:ea typeface="Arial Unicode MS"/>
              <a:cs typeface="Arial"/>
            </a:endParaRPr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назначил не того </a:t>
            </a:r>
            <a:endParaRPr lang="ru-RU" sz="1800">
              <a:latin typeface="Arial"/>
              <a:ea typeface="Arial Unicode MS"/>
              <a:cs typeface="Arial"/>
            </a:endParaRPr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руководителя</a:t>
            </a:r>
            <a:r>
              <a:rPr lang="en-US">
                <a:latin typeface="Arial"/>
                <a:ea typeface="Arial Unicode MS"/>
                <a:cs typeface="Arial"/>
              </a:rPr>
              <a:t> </a:t>
            </a:r>
            <a:endParaRPr lang="en-US" sz="1900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5927872" y="4347131"/>
            <a:ext cx="2266251" cy="3064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r>
              <a:rPr lang="ru-RU" sz="1800">
                <a:latin typeface="Arial"/>
                <a:ea typeface="Arial Unicode MS"/>
                <a:cs typeface="Arial"/>
              </a:rPr>
              <a:t>Виноват президент</a:t>
            </a:r>
            <a:endParaRPr lang="en-US" sz="1800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4703909" y="985015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5657997" y="930820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4702322" y="1740665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5657997" y="1629320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700734" y="2596050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5657997" y="2484706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4700734" y="3308838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>
            <a:off x="5670697" y="3183206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4700734" y="4151801"/>
            <a:ext cx="966438" cy="214527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1400" b="1">
                <a:solidFill>
                  <a:srgbClr val="000092"/>
                </a:solidFill>
                <a:latin typeface="Arial"/>
                <a:ea typeface="Arial Unicode MS"/>
                <a:cs typeface="Arial"/>
              </a:rPr>
              <a:t>Почему?</a:t>
            </a:r>
            <a:endParaRPr/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670697" y="4021406"/>
            <a:ext cx="320675" cy="402291"/>
          </a:xfrm>
          <a:prstGeom prst="curvedRightArrow">
            <a:avLst>
              <a:gd name="adj1" fmla="val 35222"/>
              <a:gd name="adj2" fmla="val 70450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defRPr/>
            </a:pPr>
            <a:endParaRPr lang="ja-JP">
              <a:latin typeface="Arial"/>
              <a:ea typeface="Arial Unicode MS"/>
              <a:cs typeface="Arial"/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6096147" y="3628827"/>
            <a:ext cx="266717" cy="463846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>
            <a:spAutoFit/>
          </a:bodyPr>
          <a:lstStyle>
            <a:lvl1pPr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Arial"/>
                <a:ea typeface="Arial Unicode MS"/>
                <a:cs typeface="Arial"/>
              </a:rPr>
              <a:t> </a:t>
            </a:r>
            <a:endParaRPr/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6096147" y="3408248"/>
            <a:ext cx="1908074" cy="648512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62000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800">
                <a:latin typeface="Arial"/>
                <a:ea typeface="Arial Unicode MS"/>
                <a:cs typeface="Arial"/>
              </a:rPr>
              <a:t>Директор мало            что понимает</a:t>
            </a:r>
            <a:endParaRPr lang="en-US" sz="1800">
              <a:solidFill>
                <a:schemeClr val="tx2"/>
              </a:solidFill>
              <a:latin typeface="Arial"/>
              <a:ea typeface="Arial Unicode MS"/>
              <a:cs typeface="Arial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5978672" y="1483173"/>
            <a:ext cx="2987314" cy="81043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none" lIns="85893" tIns="0" rIns="85893" bIns="0" anchor="ctr">
            <a:spAutoFit/>
          </a:bodyPr>
          <a:lstStyle>
            <a:lvl1pPr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1pPr>
            <a:lvl2pPr marL="742950" indent="-28575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2pPr>
            <a:lvl3pPr marL="11430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3pPr>
            <a:lvl4pPr marL="16002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4pPr>
            <a:lvl5pPr marL="2057400" indent="-228600" defTabSz="727075"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5pPr>
            <a:lvl6pPr marL="25146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6pPr>
            <a:lvl7pPr marL="29718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7pPr>
            <a:lvl8pPr marL="34290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8pPr>
            <a:lvl9pPr marL="3886200" indent="-228600" defTabSz="72707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rgbClr val="010000"/>
                </a:solidFill>
                <a:latin typeface="ＭＳ Ｐゴシック"/>
                <a:ea typeface="ＭＳ Ｐゴシック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Начальник производств</a:t>
            </a:r>
            <a:r>
              <a:rPr lang="ru-RU" sz="1800">
                <a:latin typeface="Arial"/>
                <a:ea typeface="Arial Unicode MS"/>
                <a:cs typeface="Arial"/>
              </a:rPr>
              <a:t>а </a:t>
            </a:r>
            <a:endParaRPr/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не осознает важность </a:t>
            </a:r>
            <a:endParaRPr lang="ru-RU" sz="1800">
              <a:latin typeface="Arial"/>
              <a:ea typeface="Arial Unicode MS"/>
              <a:cs typeface="Arial"/>
            </a:endParaRPr>
          </a:p>
          <a:p>
            <a:pPr>
              <a:lnSpc>
                <a:spcPct val="85000"/>
              </a:lnSpc>
              <a:defRPr/>
            </a:pPr>
            <a:r>
              <a:rPr lang="en-US" sz="1800">
                <a:latin typeface="Arial"/>
                <a:ea typeface="Arial Unicode MS"/>
                <a:cs typeface="Arial"/>
              </a:rPr>
              <a:t>техобслуживания</a:t>
            </a:r>
            <a:r>
              <a:rPr lang="en-US">
                <a:latin typeface="Arial"/>
                <a:ea typeface="Arial Unicode MS"/>
                <a:cs typeface="Arial"/>
              </a:rPr>
              <a:t> </a:t>
            </a:r>
            <a:endParaRPr lang="en-US" sz="1700">
              <a:solidFill>
                <a:schemeClr val="tx1"/>
              </a:solidFill>
              <a:latin typeface="Arial"/>
              <a:ea typeface="Arial Unicode MS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6857125" name="Текст 8"/>
          <p:cNvSpPr txBox="1"/>
          <p:nvPr/>
        </p:nvSpPr>
        <p:spPr bwMode="auto">
          <a:xfrm>
            <a:off x="673423" y="1703975"/>
            <a:ext cx="4753283" cy="1939530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39">
              <a:spcBef>
                <a:spcPts val="599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29" indent="-179813" algn="l" defTabSz="1027639">
              <a:spcBef>
                <a:spcPts val="599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29" indent="-179813" algn="l" defTabSz="1027639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09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7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999"/>
              </a:lnSpc>
              <a:defRPr/>
            </a:pPr>
            <a:endParaRPr lang="ru-RU" sz="1200" b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 i="0" u="none" strike="noStrike" cap="none" spc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Зафиксируйте «ежи» в ситуации, выделенной части кейса.</a:t>
            </a: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 i="0" u="none" strike="noStrike" cap="none" spc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Сформулируйте проблему.</a:t>
            </a:r>
            <a:endParaRPr/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Проанализируйте проблему методом «5 почему?».</a:t>
            </a:r>
          </a:p>
          <a:p>
            <a:pPr marL="342900" indent="-342900" algn="just">
              <a:lnSpc>
                <a:spcPct val="113999"/>
              </a:lnSpc>
              <a:buAutoNum type="arabicPeriod"/>
              <a:defRPr/>
            </a:pPr>
            <a:r>
              <a:rPr lang="ru-RU" sz="1200" b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Укажите последствия проблемы.</a:t>
            </a:r>
            <a:endParaRPr/>
          </a:p>
        </p:txBody>
      </p:sp>
      <p:sp>
        <p:nvSpPr>
          <p:cNvPr id="1888896692" name="Текст 9"/>
          <p:cNvSpPr txBox="1"/>
          <p:nvPr/>
        </p:nvSpPr>
        <p:spPr bwMode="auto">
          <a:xfrm>
            <a:off x="5595058" y="1593564"/>
            <a:ext cx="1833183" cy="2160353"/>
          </a:xfrm>
          <a:prstGeom prst="roundRect">
            <a:avLst>
              <a:gd name="adj" fmla="val 16667"/>
            </a:avLst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39">
              <a:spcBef>
                <a:spcPts val="599"/>
              </a:spcBef>
              <a:buFont typeface="Arial"/>
              <a:buNone/>
              <a:defRPr sz="14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29" indent="-179813" algn="l" defTabSz="1027639">
              <a:spcBef>
                <a:spcPts val="599"/>
              </a:spcBef>
              <a:buFont typeface="+mj-lt"/>
              <a:buAutoNum type="arabicPeriod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29" indent="-179813" algn="l" defTabSz="1027639">
              <a:spcBef>
                <a:spcPts val="0"/>
              </a:spcBef>
              <a:buFont typeface="Arial"/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39">
              <a:spcBef>
                <a:spcPts val="599"/>
              </a:spcBef>
              <a:buFont typeface="Arial"/>
              <a:buNone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09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7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7" algn="l" defTabSz="1027639">
              <a:spcBef>
                <a:spcPts val="0"/>
              </a:spcBef>
              <a:buFont typeface="Arial"/>
              <a:buChar char="•"/>
              <a:defRPr sz="23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Работа в мини группах</a:t>
            </a:r>
            <a:endParaRPr/>
          </a:p>
          <a:p>
            <a:pPr algn="ctr">
              <a:defRPr/>
            </a:pPr>
            <a:r>
              <a:rPr lang="ru-RU" sz="1350" b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10 мин.</a:t>
            </a:r>
            <a:endParaRPr/>
          </a:p>
        </p:txBody>
      </p:sp>
      <p:pic>
        <p:nvPicPr>
          <p:cNvPr id="931220308" name="Рисунок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65456" y="1129828"/>
            <a:ext cx="735424" cy="915841"/>
          </a:xfrm>
          <a:prstGeom prst="rect">
            <a:avLst/>
          </a:prstGeom>
        </p:spPr>
      </p:pic>
      <p:sp>
        <p:nvSpPr>
          <p:cNvPr id="31852767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3" y="368429"/>
            <a:ext cx="7632699" cy="722186"/>
          </a:xfrm>
        </p:spPr>
        <p:txBody>
          <a:bodyPr/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cs typeface="Arial"/>
              </a:rPr>
              <a:t>Упражнение 3. «Анализ проблемы»</a:t>
            </a:r>
            <a:endParaRPr sz="1600">
              <a:solidFill>
                <a:srgbClr val="002060"/>
              </a:solidFill>
            </a:endParaRPr>
          </a:p>
        </p:txBody>
      </p:sp>
      <p:pic>
        <p:nvPicPr>
          <p:cNvPr id="120095643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79635" y="1972324"/>
            <a:ext cx="791577" cy="15489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9167373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84332" y="318026"/>
            <a:ext cx="319072" cy="379431"/>
          </a:xfrm>
          <a:prstGeom prst="rect">
            <a:avLst/>
          </a:prstGeom>
        </p:spPr>
      </p:pic>
      <p:sp>
        <p:nvSpPr>
          <p:cNvPr id="1255649801" name="Прямоугольник 1"/>
          <p:cNvSpPr/>
          <p:nvPr/>
        </p:nvSpPr>
        <p:spPr bwMode="auto">
          <a:xfrm>
            <a:off x="107503" y="737068"/>
            <a:ext cx="8929171" cy="4150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На планерном совещании в Министерстве эконмического развития руководитель министерства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дает поручение заместителю министра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 о подготовке локального правового акта (ЛПА). 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Через 30 минут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освобождается, идет к начальнику отдела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и дает устное поручение о разработке ЛПА,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уходит на совещание в другое министерство и забывает о поручении. Утром следующего дня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напоминает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о поручении по телефону, через 10 минут после напоминания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дает устное поручение исполнителю 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о необходимости разработки ЛПА. 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приступает к разработке проекта ЛПА на второй день, в связи со строчной работой по подготовке мероприятия для работодателей. 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Проект ЛПА находился в работе в течении 5 дней из них работа над проектом занимает по 8 минут каждый день, после чего направляется в бумажном виде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Документ находится на рассмотрении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 2 дня, после чего проект  ЛПА возвращается на доработку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Документ находится на доработке  3 дня, при этом корректировка производится за  15 минут, после доработки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заново уносит распечатанный документ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.Через 2 дня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вызывает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и передает согласованный проект ЛПА(время на проверку составило 5 минут),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уносит его на проверку юристу(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Ю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). 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Ю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приступает к проверке через 1 день, уточняет информацию по телефону у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(время проверки и уточнения 10 минут), после чего возвращает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на доработку.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И,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внеся корректировки в течение дня, загружает проект ЛПА в СЭД-Дело (10 минут), направляет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НО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который согласует документ в программе на следующее утро (2мин),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 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увидев через пол дня положительный результат согласования, направляет проект через СЭД 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Ю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который, увидев через 3 часа, согласует. Рабочий день окончен, на следующее утро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 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направляет документ через СЭД на согласование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который согласовывает на следующий день, после чего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 увидев согласование через 2 часа отправляет проект ЛПА в СЭД на утверждение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</a:t>
            </a:r>
            <a:endParaRPr sz="10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indent="450214"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Через 2 дня </a:t>
            </a:r>
            <a:r>
              <a:rPr lang="ru-RU" sz="10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</a:t>
            </a:r>
            <a:r>
              <a:rPr lang="ru-RU" sz="1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утверждает ЛПА в СЭД в течение 2 мин, после чего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распечатывает документ с листом согласования (1 мин) и передает секретарю (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 на подпись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 (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2 мин). Утром следующего дня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передает документ в общей папке с другими документами на подпись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 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(1 мин), который подписывается в конце дня (1 мин). Утром следующего дня </a:t>
            </a:r>
            <a:r>
              <a:rPr lang="ru-RU" sz="1400" b="1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</a:t>
            </a:r>
            <a:r>
              <a:rPr lang="ru-RU" sz="14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 (через 3 часа от начала рабочего д</a:t>
            </a:r>
            <a:r>
              <a:rPr lang="ru-RU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ня) регистрирует ЛПА в течение 1 минуты, сканирует документ и загружает в СЭД (3 мин).</a:t>
            </a:r>
            <a:endParaRPr sz="16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8092450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167" y="278415"/>
            <a:ext cx="7632699" cy="722187"/>
          </a:xfrm>
        </p:spPr>
        <p:txBody>
          <a:bodyPr/>
          <a:lstStyle/>
          <a:p>
            <a:pPr>
              <a:defRPr/>
            </a:pPr>
            <a:r>
              <a:rPr lang="ru-RU" sz="1600" b="1" i="0" u="none" strike="noStrike" cap="none" spc="0">
                <a:solidFill>
                  <a:srgbClr val="002060"/>
                </a:solidFill>
                <a:latin typeface="Arial"/>
                <a:ea typeface="Arial"/>
                <a:cs typeface="Arial"/>
              </a:rPr>
              <a:t>Упражнение 3. «Анализ проблемы»</a:t>
            </a:r>
            <a:endParaRPr sz="160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7103915" name="Прямоугольник 11"/>
          <p:cNvSpPr/>
          <p:nvPr/>
        </p:nvSpPr>
        <p:spPr bwMode="auto">
          <a:xfrm>
            <a:off x="1545658" y="4616928"/>
            <a:ext cx="2530382" cy="396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dirty="0"/>
              <a:t>Работа руководителя в СЭД не регламентирована</a:t>
            </a:r>
            <a:endParaRPr dirty="0"/>
          </a:p>
        </p:txBody>
      </p:sp>
      <p:sp>
        <p:nvSpPr>
          <p:cNvPr id="415896842" name="Прямоугольник 30"/>
          <p:cNvSpPr/>
          <p:nvPr/>
        </p:nvSpPr>
        <p:spPr bwMode="auto">
          <a:xfrm>
            <a:off x="404012" y="3034519"/>
            <a:ext cx="2534365" cy="254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sz="1200"/>
              <a:t>Д</a:t>
            </a:r>
            <a:r>
              <a:rPr sz="1100"/>
              <a:t>окумент распечатывается</a:t>
            </a:r>
            <a:endParaRPr/>
          </a:p>
        </p:txBody>
      </p:sp>
      <p:sp>
        <p:nvSpPr>
          <p:cNvPr id="1775461757" name="Прямоугольник 19"/>
          <p:cNvSpPr/>
          <p:nvPr/>
        </p:nvSpPr>
        <p:spPr bwMode="auto">
          <a:xfrm>
            <a:off x="6114843" y="3116747"/>
            <a:ext cx="2757906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Сканирование бумажного документа и загрузка в СЭД</a:t>
            </a:r>
            <a:endParaRPr/>
          </a:p>
        </p:txBody>
      </p:sp>
      <p:sp>
        <p:nvSpPr>
          <p:cNvPr id="1383566490" name="Прямоугольник 49"/>
          <p:cNvSpPr/>
          <p:nvPr/>
        </p:nvSpPr>
        <p:spPr bwMode="auto">
          <a:xfrm>
            <a:off x="4199638" y="2691454"/>
            <a:ext cx="819153" cy="2539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sp>
        <p:nvSpPr>
          <p:cNvPr id="488206486" name="Прямоугольник 50"/>
          <p:cNvSpPr/>
          <p:nvPr/>
        </p:nvSpPr>
        <p:spPr bwMode="auto">
          <a:xfrm>
            <a:off x="3244325" y="4378383"/>
            <a:ext cx="1578406" cy="238545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Arial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2121122464" name="Прямоугольник 57"/>
          <p:cNvSpPr/>
          <p:nvPr/>
        </p:nvSpPr>
        <p:spPr bwMode="auto">
          <a:xfrm>
            <a:off x="87360" y="347305"/>
            <a:ext cx="6871978" cy="373432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rgbClr val="002060"/>
                </a:solidFill>
                <a:latin typeface="Arial"/>
                <a:cs typeface="Times New Roman"/>
              </a:rPr>
              <a:t>Выявление коренных причин методом «5 Почему?»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811990045" name="Прямоугольник 17"/>
          <p:cNvSpPr/>
          <p:nvPr/>
        </p:nvSpPr>
        <p:spPr bwMode="auto">
          <a:xfrm>
            <a:off x="3329981" y="1226788"/>
            <a:ext cx="2495149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Несвоевременное регулирование вопроса</a:t>
            </a:r>
            <a:endParaRPr/>
          </a:p>
        </p:txBody>
      </p:sp>
      <p:sp>
        <p:nvSpPr>
          <p:cNvPr id="863487436" name="Прямоугольник 18"/>
          <p:cNvSpPr/>
          <p:nvPr/>
        </p:nvSpPr>
        <p:spPr bwMode="auto">
          <a:xfrm>
            <a:off x="2933099" y="789213"/>
            <a:ext cx="3281061" cy="2514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50"/>
              <a:t>Претензии от надзорных органов</a:t>
            </a:r>
            <a:endParaRPr/>
          </a:p>
        </p:txBody>
      </p:sp>
      <p:sp>
        <p:nvSpPr>
          <p:cNvPr id="2104433105" name="Прямоугольник 68"/>
          <p:cNvSpPr/>
          <p:nvPr/>
        </p:nvSpPr>
        <p:spPr bwMode="auto">
          <a:xfrm>
            <a:off x="3045013" y="2295178"/>
            <a:ext cx="3128401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000" b="1" i="0" u="sng" strike="noStrike" cap="none" spc="0">
                <a:solidFill>
                  <a:schemeClr val="dk1"/>
                </a:solidFill>
                <a:latin typeface="Calibri"/>
                <a:ea typeface="Arial"/>
                <a:cs typeface="Arial"/>
              </a:rPr>
              <a:t>Проблема</a:t>
            </a:r>
            <a:endParaRPr sz="1000"/>
          </a:p>
          <a:p>
            <a:pPr lvl="0" algn="ctr">
              <a:defRPr/>
            </a:pPr>
            <a:r>
              <a:rPr lang="ru-RU" sz="1000" b="1"/>
              <a:t>Потери времени при подписании и регистрации ЛПА </a:t>
            </a:r>
            <a:endParaRPr lang="ru-RU" sz="1000"/>
          </a:p>
        </p:txBody>
      </p:sp>
      <p:sp>
        <p:nvSpPr>
          <p:cNvPr id="1669111459" name="Прямоугольник 79"/>
          <p:cNvSpPr/>
          <p:nvPr/>
        </p:nvSpPr>
        <p:spPr bwMode="auto">
          <a:xfrm>
            <a:off x="3590209" y="1623184"/>
            <a:ext cx="1973758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000"/>
              <a:t>Несвоевременное принятие ЛПА</a:t>
            </a:r>
            <a:endParaRPr/>
          </a:p>
        </p:txBody>
      </p:sp>
      <p:sp>
        <p:nvSpPr>
          <p:cNvPr id="643951410" name="Прямоугольник 40"/>
          <p:cNvSpPr/>
          <p:nvPr/>
        </p:nvSpPr>
        <p:spPr bwMode="auto">
          <a:xfrm>
            <a:off x="3830137" y="2043663"/>
            <a:ext cx="1578549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1"/>
                </a:solidFill>
                <a:highlight>
                  <a:srgbClr val="FF0000"/>
                </a:highlight>
                <a:latin typeface="Arial"/>
                <a:cs typeface="Times New Roman"/>
              </a:rPr>
              <a:t>Следовательно?</a:t>
            </a:r>
            <a:endParaRPr lang="ru-RU" sz="1050" b="1">
              <a:ln w="0"/>
              <a:solidFill>
                <a:schemeClr val="bg2">
                  <a:lumMod val="25000"/>
                </a:schemeClr>
              </a:solidFill>
              <a:highlight>
                <a:srgbClr val="FF0000"/>
              </a:highlight>
              <a:latin typeface="Arial"/>
              <a:cs typeface="Times New Roman"/>
            </a:endParaRPr>
          </a:p>
        </p:txBody>
      </p:sp>
      <p:cxnSp>
        <p:nvCxnSpPr>
          <p:cNvPr id="319836762" name="Прямая со стрелкой 100"/>
          <p:cNvCxnSpPr>
            <a:cxnSpLocks/>
            <a:stCxn id="1669111459" idx="0"/>
            <a:endCxn id="811990045" idx="2"/>
          </p:cNvCxnSpPr>
          <p:nvPr/>
        </p:nvCxnSpPr>
        <p:spPr bwMode="auto">
          <a:xfrm rot="16199969">
            <a:off x="4500810" y="1546924"/>
            <a:ext cx="1525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6802296" name="Прямоугольник 135"/>
          <p:cNvSpPr/>
          <p:nvPr/>
        </p:nvSpPr>
        <p:spPr bwMode="auto">
          <a:xfrm>
            <a:off x="3523348" y="3071009"/>
            <a:ext cx="2136992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Документ ожидает подписи М</a:t>
            </a:r>
            <a:endParaRPr/>
          </a:p>
        </p:txBody>
      </p:sp>
      <p:sp>
        <p:nvSpPr>
          <p:cNvPr id="33727022" name="Прямоугольник 49"/>
          <p:cNvSpPr/>
          <p:nvPr/>
        </p:nvSpPr>
        <p:spPr bwMode="auto">
          <a:xfrm>
            <a:off x="3113773" y="2656522"/>
            <a:ext cx="819189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sp>
        <p:nvSpPr>
          <p:cNvPr id="1391042847" name="Прямоугольник 49"/>
          <p:cNvSpPr/>
          <p:nvPr/>
        </p:nvSpPr>
        <p:spPr bwMode="auto">
          <a:xfrm>
            <a:off x="5432181" y="2702810"/>
            <a:ext cx="819189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120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Почему</a:t>
            </a:r>
            <a:r>
              <a:rPr lang="ru-RU" sz="1050" b="1">
                <a:ln w="0"/>
                <a:solidFill>
                  <a:schemeClr val="bg2">
                    <a:lumMod val="25000"/>
                  </a:schemeClr>
                </a:solidFill>
                <a:highlight>
                  <a:srgbClr val="00FF00"/>
                </a:highlight>
                <a:latin typeface="Arial"/>
                <a:cs typeface="Times New Roman"/>
              </a:rPr>
              <a:t>?</a:t>
            </a:r>
            <a:endParaRPr/>
          </a:p>
        </p:txBody>
      </p:sp>
      <p:cxnSp>
        <p:nvCxnSpPr>
          <p:cNvPr id="1479250711" name="Прямая со стрелкой 138"/>
          <p:cNvCxnSpPr>
            <a:cxnSpLocks/>
          </p:cNvCxnSpPr>
          <p:nvPr/>
        </p:nvCxnSpPr>
        <p:spPr bwMode="auto">
          <a:xfrm rot="5399942">
            <a:off x="3040444" y="2487447"/>
            <a:ext cx="283323" cy="742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150723" name="Прямая со стрелкой 138"/>
          <p:cNvCxnSpPr>
            <a:cxnSpLocks/>
          </p:cNvCxnSpPr>
          <p:nvPr/>
        </p:nvCxnSpPr>
        <p:spPr bwMode="auto">
          <a:xfrm rot="5399942" flipV="1">
            <a:off x="5831602" y="2553809"/>
            <a:ext cx="329517" cy="696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1791326" name="Прямоугольник 20"/>
          <p:cNvSpPr/>
          <p:nvPr/>
        </p:nvSpPr>
        <p:spPr bwMode="auto">
          <a:xfrm>
            <a:off x="404012" y="3999503"/>
            <a:ext cx="2529086" cy="24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Так требует руководитель</a:t>
            </a:r>
            <a:endParaRPr/>
          </a:p>
        </p:txBody>
      </p:sp>
      <p:sp>
        <p:nvSpPr>
          <p:cNvPr id="753032488" name="Прямоугольник 20"/>
          <p:cNvSpPr/>
          <p:nvPr/>
        </p:nvSpPr>
        <p:spPr bwMode="auto">
          <a:xfrm>
            <a:off x="3413794" y="3735686"/>
            <a:ext cx="2531210" cy="396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/>
              <a:t>Документ подписывается  в бумажном виде</a:t>
            </a:r>
            <a:endParaRPr/>
          </a:p>
        </p:txBody>
      </p:sp>
      <p:cxnSp>
        <p:nvCxnSpPr>
          <p:cNvPr id="206910870" name="Прямая со стрелкой 100"/>
          <p:cNvCxnSpPr>
            <a:cxnSpLocks/>
          </p:cNvCxnSpPr>
          <p:nvPr/>
        </p:nvCxnSpPr>
        <p:spPr bwMode="auto">
          <a:xfrm flipH="1" flipV="1">
            <a:off x="4563957" y="1040709"/>
            <a:ext cx="9" cy="18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/>
          <p:cNvCxnSpPr>
            <a:cxnSpLocks/>
            <a:stCxn id="2104433105" idx="0"/>
          </p:cNvCxnSpPr>
          <p:nvPr/>
        </p:nvCxnSpPr>
        <p:spPr bwMode="auto">
          <a:xfrm rot="16199969">
            <a:off x="4415055" y="2095326"/>
            <a:ext cx="399703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>
            <a:cxnSpLocks/>
            <a:stCxn id="2104433105" idx="2"/>
          </p:cNvCxnSpPr>
          <p:nvPr/>
        </p:nvCxnSpPr>
        <p:spPr bwMode="auto">
          <a:xfrm rot="5399977" flipV="1">
            <a:off x="4422346" y="2879252"/>
            <a:ext cx="375595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>
            <a:cxnSpLocks/>
            <a:stCxn id="246802296" idx="2"/>
          </p:cNvCxnSpPr>
          <p:nvPr/>
        </p:nvCxnSpPr>
        <p:spPr bwMode="auto">
          <a:xfrm rot="5399977" flipV="1">
            <a:off x="4415815" y="3495767"/>
            <a:ext cx="361764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>
            <a:cxnSpLocks/>
            <a:stCxn id="1775461757" idx="2"/>
            <a:endCxn id="753032488" idx="3"/>
          </p:cNvCxnSpPr>
          <p:nvPr/>
        </p:nvCxnSpPr>
        <p:spPr bwMode="auto">
          <a:xfrm rot="5399977">
            <a:off x="6546668" y="2910495"/>
            <a:ext cx="344601" cy="1549655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cxnSpLocks/>
            <a:stCxn id="415896842" idx="2"/>
            <a:endCxn id="591791326" idx="0"/>
          </p:cNvCxnSpPr>
          <p:nvPr/>
        </p:nvCxnSpPr>
        <p:spPr bwMode="auto">
          <a:xfrm rot="5399977">
            <a:off x="1314839" y="3644466"/>
            <a:ext cx="710073" cy="0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  <a:endCxn id="591791326" idx="3"/>
          </p:cNvCxnSpPr>
          <p:nvPr/>
        </p:nvCxnSpPr>
        <p:spPr bwMode="auto">
          <a:xfrm rot="10799989" flipV="1">
            <a:off x="2933099" y="4000500"/>
            <a:ext cx="468300" cy="120939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1829774" y="4267199"/>
            <a:ext cx="628649" cy="323849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43445" y="441945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24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698500" y="359284"/>
            <a:ext cx="6960405" cy="72008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4 шаг: Позиционирование проблем  («пирамида проблем»)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345287" y="3069743"/>
            <a:ext cx="3163484" cy="153642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>
                <a:solidFill>
                  <a:srgbClr val="7030A0"/>
                </a:solidFill>
                <a:latin typeface="Arial"/>
                <a:cs typeface="Arial"/>
              </a:rPr>
              <a:t>Цель: вовлечение в проект по улучшению сотрудников всех уровней локализации проблем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3781374" y="860679"/>
            <a:ext cx="3599690" cy="3711321"/>
            <a:chOff x="-730033" y="2005917"/>
            <a:chExt cx="3599690" cy="4087379"/>
          </a:xfrm>
        </p:grpSpPr>
        <p:sp>
          <p:nvSpPr>
            <p:cNvPr id="6" name="Равнобедренный треугольник 5"/>
            <p:cNvSpPr/>
            <p:nvPr/>
          </p:nvSpPr>
          <p:spPr bwMode="auto">
            <a:xfrm>
              <a:off x="-730033" y="2005917"/>
              <a:ext cx="3599690" cy="4087379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7" name="Пятно 1 6"/>
            <p:cNvSpPr/>
            <p:nvPr/>
          </p:nvSpPr>
          <p:spPr bwMode="auto">
            <a:xfrm>
              <a:off x="523909" y="4374958"/>
              <a:ext cx="776786" cy="710285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ru-RU" sz="1400" b="1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Пятно 1 7"/>
            <p:cNvSpPr/>
            <p:nvPr/>
          </p:nvSpPr>
          <p:spPr bwMode="auto">
            <a:xfrm>
              <a:off x="696278" y="3143537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  <a:endParaRPr/>
            </a:p>
          </p:txBody>
        </p:sp>
        <p:sp>
          <p:nvSpPr>
            <p:cNvPr id="9" name="Пятно 1 8"/>
            <p:cNvSpPr/>
            <p:nvPr/>
          </p:nvSpPr>
          <p:spPr bwMode="auto">
            <a:xfrm>
              <a:off x="774976" y="2429986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>
                  <a:solidFill>
                    <a:schemeClr val="bg1"/>
                  </a:solidFill>
                  <a:latin typeface="Arial"/>
                  <a:cs typeface="Arial"/>
                </a:rPr>
                <a:t>8</a:t>
              </a:r>
              <a:endParaRPr lang="ru-RU" sz="1400" b="1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0" name="Пятно 1 9"/>
            <p:cNvSpPr/>
            <p:nvPr/>
          </p:nvSpPr>
          <p:spPr bwMode="auto">
            <a:xfrm>
              <a:off x="-400851" y="5405812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9</a:t>
              </a:r>
              <a:endParaRPr/>
            </a:p>
          </p:txBody>
        </p:sp>
        <p:sp>
          <p:nvSpPr>
            <p:cNvPr id="11" name="Пятно 1 10"/>
            <p:cNvSpPr/>
            <p:nvPr/>
          </p:nvSpPr>
          <p:spPr bwMode="auto">
            <a:xfrm>
              <a:off x="1128326" y="3677947"/>
              <a:ext cx="298569" cy="429526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/>
            </a:p>
          </p:txBody>
        </p:sp>
        <p:sp>
          <p:nvSpPr>
            <p:cNvPr id="12" name="Пятно 1 11"/>
            <p:cNvSpPr/>
            <p:nvPr/>
          </p:nvSpPr>
          <p:spPr bwMode="auto">
            <a:xfrm>
              <a:off x="1693117" y="4299347"/>
              <a:ext cx="288032" cy="265709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ru-RU" sz="1400" b="1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" name="Пятно 1 12"/>
            <p:cNvSpPr/>
            <p:nvPr/>
          </p:nvSpPr>
          <p:spPr bwMode="auto">
            <a:xfrm>
              <a:off x="121323" y="5028052"/>
              <a:ext cx="647903" cy="636937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endParaRPr/>
            </a:p>
          </p:txBody>
        </p:sp>
        <p:sp>
          <p:nvSpPr>
            <p:cNvPr id="14" name="Пятно 1 13"/>
            <p:cNvSpPr/>
            <p:nvPr/>
          </p:nvSpPr>
          <p:spPr bwMode="auto">
            <a:xfrm>
              <a:off x="1715881" y="5085243"/>
              <a:ext cx="736677" cy="731215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7</a:t>
              </a:r>
              <a:endParaRPr/>
            </a:p>
          </p:txBody>
        </p:sp>
        <p:sp>
          <p:nvSpPr>
            <p:cNvPr id="15" name="Пятно 1 14"/>
            <p:cNvSpPr/>
            <p:nvPr/>
          </p:nvSpPr>
          <p:spPr bwMode="auto">
            <a:xfrm>
              <a:off x="1121593" y="5346520"/>
              <a:ext cx="432048" cy="463490"/>
            </a:xfrm>
            <a:prstGeom prst="irregularSeal1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400" b="1" i="0" u="none" strike="noStrike" cap="none">
                  <a:ln>
                    <a:noFill/>
                  </a:ln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endParaRPr/>
            </a:p>
          </p:txBody>
        </p:sp>
        <p:cxnSp>
          <p:nvCxnSpPr>
            <p:cNvPr id="16" name="Прямая соединительная линия 15"/>
            <p:cNvCxnSpPr>
              <a:cxnSpLocks/>
            </p:cNvCxnSpPr>
            <p:nvPr/>
          </p:nvCxnSpPr>
          <p:spPr bwMode="auto">
            <a:xfrm>
              <a:off x="445275" y="3432968"/>
              <a:ext cx="123898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cxnSpLocks/>
            </p:cNvCxnSpPr>
            <p:nvPr/>
          </p:nvCxnSpPr>
          <p:spPr bwMode="auto">
            <a:xfrm>
              <a:off x="-184827" y="4817909"/>
              <a:ext cx="250927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23455" y="1113013"/>
            <a:ext cx="1747354" cy="6362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471281" y="2325521"/>
            <a:ext cx="1747354" cy="6362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991322" y="3639949"/>
            <a:ext cx="1747356" cy="6362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Объект 2"/>
          <p:cNvSpPr>
            <a:spLocks noGrp="1"/>
          </p:cNvSpPr>
          <p:nvPr>
            <p:ph idx="1"/>
          </p:nvPr>
        </p:nvSpPr>
        <p:spPr bwMode="auto">
          <a:xfrm>
            <a:off x="2236722" y="4608364"/>
            <a:ext cx="6106291" cy="33417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1600" i="1">
                <a:latin typeface="Arial"/>
                <a:cs typeface="Arial"/>
              </a:rPr>
              <a:t>Величиной значка «еж» можно показать важность проблемы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04775" y="830003"/>
            <a:ext cx="1814217" cy="218175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25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84386" y="298255"/>
            <a:ext cx="7714908" cy="4992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Подготовка к плану мероприятий</a:t>
            </a:r>
            <a:endParaRPr/>
          </a:p>
        </p:txBody>
      </p:sp>
      <p:sp>
        <p:nvSpPr>
          <p:cNvPr id="4" name="Объект 2"/>
          <p:cNvSpPr txBox="1"/>
          <p:nvPr/>
        </p:nvSpPr>
        <p:spPr bwMode="auto">
          <a:xfrm>
            <a:off x="1017865" y="849721"/>
            <a:ext cx="7227285" cy="720080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000">
                <a:solidFill>
                  <a:prstClr val="black"/>
                </a:solidFill>
                <a:latin typeface="Arial"/>
                <a:cs typeface="Arial"/>
              </a:rPr>
              <a:t>Как мы хотим повлиять на выявленные при картировании текущего состояния проблемы в рамках проекта? </a:t>
            </a:r>
            <a:endParaRPr lang="ru-RU">
              <a:solidFill>
                <a:srgbClr val="414142"/>
              </a:solidFill>
              <a:latin typeface="Arial"/>
              <a:cs typeface="Arial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7656" y="1674295"/>
          <a:ext cx="8496945" cy="1844040"/>
        </p:xfrm>
        <a:graphic>
          <a:graphicData uri="http://schemas.openxmlformats.org/drawingml/2006/table">
            <a:tbl>
              <a:tblPr firstRow="1" bandRow="1">
                <a:tableStyleId>{83A6D5AB-9D50-FF52-D78A-339369DC26AD}</a:tableStyleId>
              </a:tblPr>
              <a:tblGrid>
                <a:gridCol w="169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Проблема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Решить полностью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Решить частично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Решение не планируется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Другое               </a:t>
                      </a:r>
                      <a:r>
                        <a:rPr lang="ru-RU" sz="1200"/>
                        <a:t>(н-р: проблема лифтируется)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Проблема 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Проблема 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Проблема 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673869" y="2422181"/>
            <a:ext cx="346719" cy="3482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82768" y="3170067"/>
            <a:ext cx="346719" cy="3482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58245" y="2808112"/>
            <a:ext cx="346719" cy="3482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Объект 2"/>
          <p:cNvSpPr txBox="1"/>
          <p:nvPr/>
        </p:nvSpPr>
        <p:spPr bwMode="auto">
          <a:xfrm>
            <a:off x="384386" y="3622829"/>
            <a:ext cx="8343483" cy="792087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ru-RU" sz="2100" b="1">
                <a:solidFill>
                  <a:srgbClr val="FF0000"/>
                </a:solidFill>
                <a:latin typeface="Arial"/>
                <a:cs typeface="Arial"/>
              </a:rPr>
              <a:t>Важно!</a:t>
            </a:r>
            <a:r>
              <a:rPr lang="ru-RU" sz="20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000">
                <a:solidFill>
                  <a:prstClr val="black"/>
                </a:solidFill>
                <a:latin typeface="Arial"/>
                <a:cs typeface="Arial"/>
              </a:rPr>
              <a:t>Часть проблем может остаться в целевом состоянии процесса, но в идеальном состоянии проблем быть не должно</a:t>
            </a:r>
            <a:endParaRPr lang="ru-RU">
              <a:solidFill>
                <a:srgbClr val="41414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26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68300" y="308032"/>
            <a:ext cx="6945633" cy="55723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Полезные советы при эскалации проблем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122581" y="865262"/>
            <a:ext cx="6540200" cy="381344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Не эскалируйте проблемы, которые уже решаются или признаны нерешаемыми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При эскалации все проблемы на предыдущих уровнях «пирамидки» должны быть решены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Измерена, при возможности, «цена бездействия», сколько будет потеряно (рублей, жизней и т.д.), если ничего не предпринять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Указана новая формулировка взамен старой в конкретный закон, которая изменяет ситуацию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«Точечная эскалация» - работа проводится только с куратором темы на верхнем уровне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«Выступаем вместе» - мобилизованы организации со схожими проблемами</a:t>
            </a:r>
            <a:endParaRPr/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1800" b="0">
                <a:solidFill>
                  <a:schemeClr val="tx1"/>
                </a:solidFill>
                <a:latin typeface="Arial"/>
                <a:ea typeface="+mn-ea"/>
                <a:cs typeface="Arial"/>
              </a:rPr>
              <a:t>«Политический вес». Проблема эскалируется сильной структурой (н-р: региональная Дума, Народный фронт)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80334" y="1447056"/>
            <a:ext cx="2065135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27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267562" y="230260"/>
            <a:ext cx="7714908" cy="5871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Таблица «Библиотека решений»</a:t>
            </a:r>
            <a:endParaRPr/>
          </a:p>
          <a:p>
            <a:pPr>
              <a:defRPr/>
            </a:pPr>
            <a:r>
              <a:rPr lang="ru-RU" sz="1400" i="1">
                <a:solidFill>
                  <a:srgbClr val="002060"/>
                </a:solidFill>
                <a:latin typeface="Arial"/>
                <a:cs typeface="Arial"/>
              </a:rPr>
              <a:t>(обязательное заполнение)</a:t>
            </a:r>
            <a:endParaRPr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7950" y="817430"/>
          <a:ext cx="8635305" cy="2303126"/>
        </p:xfrm>
        <a:graphic>
          <a:graphicData uri="http://schemas.openxmlformats.org/drawingml/2006/table">
            <a:tbl>
              <a:tblPr firstRow="1" bandRow="1">
                <a:tableStyleId>{83A6D5AB-9D50-FF52-D78A-339369DC26AD}</a:tableStyleId>
              </a:tblPr>
              <a:tblGrid>
                <a:gridCol w="1523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245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Проблема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Коренная  причина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5-7 возможных решений</a:t>
                      </a:r>
                      <a:endParaRPr lang="ru-RU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Ожидаемый вклад выбранного решения в цели проекта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671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1.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2.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3.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4. ______________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600"/>
                        <a:t>5. ______________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600"/>
                    </a:p>
                    <a:p>
                      <a:pPr>
                        <a:defRPr/>
                      </a:pPr>
                      <a:endParaRPr lang="ru-RU" sz="1400"/>
                    </a:p>
                    <a:p>
                      <a:pPr>
                        <a:defRPr/>
                      </a:pPr>
                      <a:endParaRPr lang="ru-RU" sz="1600"/>
                    </a:p>
                    <a:p>
                      <a:pPr>
                        <a:defRPr/>
                      </a:pPr>
                      <a:endParaRPr lang="ru-RU" sz="1600"/>
                    </a:p>
                    <a:p>
                      <a:pPr>
                        <a:defRPr/>
                      </a:pPr>
                      <a:r>
                        <a:rPr lang="en-US" sz="1600"/>
                        <a:t>-</a:t>
                      </a:r>
                      <a:r>
                        <a:rPr lang="ru-RU" sz="1600"/>
                        <a:t> 12-15 мин. в ВПП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Овал 4"/>
          <p:cNvSpPr/>
          <p:nvPr/>
        </p:nvSpPr>
        <p:spPr bwMode="auto">
          <a:xfrm>
            <a:off x="1246263" y="3218775"/>
            <a:ext cx="221213" cy="2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267562" y="3777667"/>
            <a:ext cx="8762138" cy="1168536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>
                <a:solidFill>
                  <a:prstClr val="black"/>
                </a:solidFill>
                <a:latin typeface="Arial"/>
                <a:cs typeface="Arial"/>
              </a:rPr>
              <a:t>Если минимальная сумма вкладов всех решений не перекрывает цель, то либо пересматриваем цель, либо ищем дополнительные решения </a:t>
            </a:r>
            <a:endParaRPr/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>
                <a:solidFill>
                  <a:prstClr val="black"/>
                </a:solidFill>
                <a:latin typeface="Arial"/>
                <a:cs typeface="Arial"/>
              </a:rPr>
              <a:t>Если решение не дает вклад в цель, то ищем другое решение</a:t>
            </a:r>
            <a:endParaRPr/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400">
                <a:solidFill>
                  <a:prstClr val="black"/>
                </a:solidFill>
                <a:latin typeface="Arial"/>
                <a:cs typeface="Arial"/>
              </a:rPr>
              <a:t>Если целей несколько, то они все должны быть перекрыты вкладами</a:t>
            </a:r>
            <a:endParaRPr lang="ru-RU" sz="1100"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3460038" y="2709931"/>
            <a:ext cx="229317" cy="2102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 bwMode="auto">
          <a:xfrm>
            <a:off x="1296949" y="3565394"/>
            <a:ext cx="170527" cy="17415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 bwMode="auto">
          <a:xfrm>
            <a:off x="3460038" y="1946695"/>
            <a:ext cx="303054" cy="211747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10" name="Объект 2"/>
          <p:cNvSpPr txBox="1"/>
          <p:nvPr/>
        </p:nvSpPr>
        <p:spPr bwMode="auto">
          <a:xfrm>
            <a:off x="629269" y="3120556"/>
            <a:ext cx="8249766" cy="482188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i="1">
                <a:solidFill>
                  <a:prstClr val="black"/>
                </a:solidFill>
                <a:latin typeface="Arial"/>
                <a:cs typeface="Arial"/>
              </a:rPr>
              <a:t>- лучшее решение (простое</a:t>
            </a:r>
            <a:r>
              <a:rPr lang="en-US" i="1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i="1">
                <a:solidFill>
                  <a:prstClr val="black"/>
                </a:solidFill>
                <a:latin typeface="Arial"/>
                <a:cs typeface="Arial"/>
              </a:rPr>
              <a:t>в реализации с низкими затратами) </a:t>
            </a:r>
            <a:endParaRPr lang="ru-RU" sz="1200" i="1"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11" name="Объект 2"/>
          <p:cNvSpPr txBox="1"/>
          <p:nvPr/>
        </p:nvSpPr>
        <p:spPr bwMode="auto">
          <a:xfrm>
            <a:off x="293654" y="3456059"/>
            <a:ext cx="8249766" cy="482188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i="1">
                <a:solidFill>
                  <a:prstClr val="black"/>
                </a:solidFill>
                <a:latin typeface="Arial"/>
                <a:cs typeface="Arial"/>
              </a:rPr>
              <a:t>- воплощенное ранее решение без нужного результата</a:t>
            </a:r>
            <a:endParaRPr lang="ru-RU" sz="1200" i="1">
              <a:solidFill>
                <a:srgbClr val="41414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28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38769" y="307670"/>
            <a:ext cx="7714908" cy="3979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Матрица выбора лучшего решения</a:t>
            </a:r>
            <a:endParaRPr lang="ru-RU" sz="1400" i="1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5" name="Group 16"/>
          <p:cNvGraphicFramePr>
            <a:graphicFrameLocks noGrp="1"/>
          </p:cNvGraphicFramePr>
          <p:nvPr>
            <p:ph idx="1"/>
          </p:nvPr>
        </p:nvGraphicFramePr>
        <p:xfrm>
          <a:off x="2782565" y="767808"/>
          <a:ext cx="4320009" cy="2766938"/>
        </p:xfrm>
        <a:graphic>
          <a:graphicData uri="http://schemas.openxmlformats.org/drawingml/2006/table">
            <a:tbl>
              <a:tblPr/>
              <a:tblGrid>
                <a:gridCol w="2160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346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469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0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62746" y="3534746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Высокие затраты</a:t>
            </a:r>
            <a:endParaRPr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42928" y="2495008"/>
            <a:ext cx="13684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6</a:t>
            </a:r>
            <a:endParaRPr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519415" y="1004573"/>
            <a:ext cx="1728788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4 </a:t>
            </a:r>
            <a:endParaRPr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130194" y="2745837"/>
            <a:ext cx="1728788" cy="2746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2</a:t>
            </a:r>
            <a:endParaRPr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42928" y="983708"/>
            <a:ext cx="1512887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1</a:t>
            </a:r>
            <a:endParaRPr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180277" y="1813969"/>
            <a:ext cx="1368425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3</a:t>
            </a:r>
            <a:endParaRPr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078175" y="1470698"/>
            <a:ext cx="1728787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200" b="1">
                <a:cs typeface="Arial"/>
              </a:rPr>
              <a:t>Вариант 5</a:t>
            </a:r>
            <a:endParaRPr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64843" y="4115385"/>
            <a:ext cx="85397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  <a:cs typeface="Arial"/>
              </a:rPr>
              <a:t>В отдельных случаях можно добавлять и другие критерии выбора лучшего решения или разбивать затраты по видам (финансовые, организационные и пр.)</a:t>
            </a:r>
            <a:endParaRPr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232376" y="3543911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Низкие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затраты</a:t>
            </a:r>
            <a:endParaRPr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053778" y="1121026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Простое в реализации</a:t>
            </a:r>
            <a:endParaRPr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053778" y="2809660"/>
            <a:ext cx="172878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defRPr/>
            </a:pPr>
            <a:r>
              <a:rPr lang="ru-RU" sz="1400" b="1">
                <a:solidFill>
                  <a:schemeClr val="accent2"/>
                </a:solidFill>
                <a:cs typeface="Arial"/>
              </a:rPr>
              <a:t>Сложное в реализации</a:t>
            </a:r>
            <a:endParaRPr/>
          </a:p>
        </p:txBody>
      </p:sp>
      <p:sp>
        <p:nvSpPr>
          <p:cNvPr id="1514493479" name="Овал 1514493478"/>
          <p:cNvSpPr/>
          <p:nvPr/>
        </p:nvSpPr>
        <p:spPr bwMode="auto">
          <a:xfrm>
            <a:off x="5706449" y="528093"/>
            <a:ext cx="1285875" cy="12858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29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33375" y="243680"/>
            <a:ext cx="7089797" cy="74334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6 Шаг: Составление прогноза решения проблемы (диаграмма «Проекция решения»)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76065" y="4313727"/>
            <a:ext cx="6965279" cy="57391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>
                <a:solidFill>
                  <a:srgbClr val="7030A0"/>
                </a:solidFill>
                <a:latin typeface="Arial"/>
                <a:cs typeface="Arial"/>
              </a:rPr>
              <a:t>Цель: подготовиться к новым проблемам, по возможности предупредить их</a:t>
            </a:r>
            <a:endParaRPr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291985" y="2056742"/>
            <a:ext cx="3199085" cy="523204"/>
          </a:xfrm>
          <a:prstGeom prst="rect">
            <a:avLst/>
          </a:prstGeom>
          <a:noFill/>
          <a:ln>
            <a:noFill/>
          </a:ln>
        </p:spPr>
        <p:txBody>
          <a:bodyPr wrap="square" lIns="91423" tIns="45711" rIns="91423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400">
                <a:cs typeface="Arial"/>
              </a:rPr>
              <a:t>Какие новые возможные проблемы породит решение данной проблемы</a:t>
            </a:r>
            <a:endParaRPr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3375" y="2065873"/>
            <a:ext cx="3451334" cy="738648"/>
          </a:xfrm>
          <a:prstGeom prst="rect">
            <a:avLst/>
          </a:prstGeom>
          <a:noFill/>
          <a:ln>
            <a:noFill/>
          </a:ln>
        </p:spPr>
        <p:txBody>
          <a:bodyPr wrap="square" lIns="91423" tIns="45711" rIns="91423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400">
                <a:cs typeface="Arial"/>
              </a:rPr>
              <a:t>Какие возможные проблемы в будущем предупредит решение данной  проблемы</a:t>
            </a:r>
            <a:endParaRPr/>
          </a:p>
        </p:txBody>
      </p:sp>
      <p:grpSp>
        <p:nvGrpSpPr>
          <p:cNvPr id="7" name="Group 12"/>
          <p:cNvGrpSpPr/>
          <p:nvPr/>
        </p:nvGrpSpPr>
        <p:grpSpPr bwMode="auto">
          <a:xfrm>
            <a:off x="5312260" y="2996639"/>
            <a:ext cx="2371849" cy="1158772"/>
            <a:chOff x="793" y="1756"/>
            <a:chExt cx="2039" cy="741"/>
          </a:xfrm>
        </p:grpSpPr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793" y="1756"/>
              <a:ext cx="20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804" y="2002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>
              <a:off x="804" y="2245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>
              <a:off x="804" y="2497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</p:grpSp>
      <p:sp>
        <p:nvSpPr>
          <p:cNvPr id="13" name="Овал 12"/>
          <p:cNvSpPr/>
          <p:nvPr/>
        </p:nvSpPr>
        <p:spPr bwMode="auto">
          <a:xfrm>
            <a:off x="1839550" y="1015469"/>
            <a:ext cx="1080120" cy="102196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600" b="1" i="0" u="none" strike="noStrike" cap="none">
                <a:ln>
                  <a:noFill/>
                </a:ln>
                <a:solidFill>
                  <a:srgbClr val="00B050"/>
                </a:solidFill>
                <a:latin typeface="Arial"/>
                <a:cs typeface="Arial"/>
              </a:rPr>
              <a:t>+</a:t>
            </a:r>
            <a:endParaRPr/>
          </a:p>
        </p:txBody>
      </p:sp>
      <p:sp>
        <p:nvSpPr>
          <p:cNvPr id="14" name="Овал 13"/>
          <p:cNvSpPr/>
          <p:nvPr/>
        </p:nvSpPr>
        <p:spPr bwMode="auto">
          <a:xfrm>
            <a:off x="5906737" y="1015469"/>
            <a:ext cx="1080120" cy="102196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6600" b="1" i="0" u="none" strike="noStrike" cap="none">
              <a:ln>
                <a:noFill/>
              </a:ln>
              <a:solidFill>
                <a:srgbClr val="00B050"/>
              </a:solidFill>
              <a:latin typeface="Arial"/>
              <a:cs typeface="Arial"/>
            </a:endParaRP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>
            <a:off x="6196561" y="1568116"/>
            <a:ext cx="425168" cy="0"/>
          </a:xfrm>
          <a:prstGeom prst="line">
            <a:avLst/>
          </a:prstGeom>
          <a:solidFill>
            <a:schemeClr val="accent1"/>
          </a:solidFill>
          <a:ln w="82550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grpSp>
        <p:nvGrpSpPr>
          <p:cNvPr id="16" name="Group 12"/>
          <p:cNvGrpSpPr/>
          <p:nvPr/>
        </p:nvGrpSpPr>
        <p:grpSpPr bwMode="auto">
          <a:xfrm>
            <a:off x="1304662" y="2985692"/>
            <a:ext cx="2371849" cy="1158772"/>
            <a:chOff x="793" y="1756"/>
            <a:chExt cx="2039" cy="741"/>
          </a:xfrm>
        </p:grpSpPr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793" y="1756"/>
              <a:ext cx="20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804" y="2002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804" y="2245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804" y="2497"/>
              <a:ext cx="202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/>
                <a:cs typeface="Arial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 bwMode="auto">
          <a:xfrm>
            <a:off x="4250553" y="943462"/>
            <a:ext cx="634529" cy="32951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 rot="16199998">
            <a:off x="2792524" y="2581649"/>
            <a:ext cx="3532456" cy="400093"/>
          </a:xfrm>
          <a:prstGeom prst="rect">
            <a:avLst/>
          </a:prstGeom>
          <a:noFill/>
          <a:ln>
            <a:noFill/>
          </a:ln>
        </p:spPr>
        <p:txBody>
          <a:bodyPr wrap="square" lIns="91423" tIns="45711" rIns="91423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2000">
                <a:solidFill>
                  <a:schemeClr val="tx2"/>
                </a:solidFill>
                <a:cs typeface="Arial"/>
              </a:rPr>
              <a:t>_________________ </a:t>
            </a:r>
            <a:r>
              <a:rPr lang="ru-RU" sz="1100">
                <a:solidFill>
                  <a:schemeClr val="tx2"/>
                </a:solidFill>
                <a:cs typeface="Arial"/>
              </a:rPr>
              <a:t>(проблема)</a:t>
            </a:r>
            <a:endParaRPr lang="ru-RU" sz="2000">
              <a:solidFill>
                <a:schemeClr val="tx2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53188" y="114447"/>
            <a:ext cx="4756351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>
              <a:spcBef>
                <a:spcPts val="0"/>
              </a:spcBef>
              <a:spcAft>
                <a:spcPts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Содержание </a:t>
            </a:r>
            <a:endParaRPr sz="16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744599" y="2658169"/>
            <a:ext cx="7419913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Повторение пройденного.</a:t>
            </a:r>
            <a:endParaRPr lang="en-US" b="0">
              <a:solidFill>
                <a:schemeClr val="tx1"/>
              </a:solidFill>
              <a:latin typeface="+mj-lt"/>
              <a:cs typeface="+mj-cs"/>
            </a:endParaRPr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1.1. Что такое проблема. Правила формулирования проблем.</a:t>
            </a:r>
            <a:endParaRPr/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1.2. Анализ проблем («диаграф», «пирамида», «5 почему?») .</a:t>
            </a:r>
            <a:endParaRPr/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1.3. Выработка решений.</a:t>
            </a:r>
            <a:endParaRPr lang="ru-RU" b="0">
              <a:solidFill>
                <a:schemeClr val="tx1"/>
              </a:solidFill>
              <a:latin typeface="Calibri Light"/>
              <a:cs typeface="Arial"/>
            </a:endParaRPr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Calibri Light"/>
                <a:cs typeface="Arial"/>
              </a:rPr>
              <a:t>1.4. Целевая карта.</a:t>
            </a:r>
            <a:endParaRPr/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+mj-lt"/>
                <a:cs typeface="+mj-cs"/>
              </a:rPr>
              <a:t>1.5. Разработка плана мероприятий.</a:t>
            </a:r>
            <a:endParaRPr/>
          </a:p>
          <a:p>
            <a:pPr marL="305908" marR="0" indent="-30590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ru-RU" b="0">
                <a:solidFill>
                  <a:schemeClr val="tx1"/>
                </a:solidFill>
                <a:latin typeface="Calibri Light"/>
                <a:cs typeface="Arial"/>
              </a:rPr>
              <a:t>Мониторинг стабильности результатов проекта.</a:t>
            </a:r>
          </a:p>
          <a:p>
            <a:pPr marL="305908" marR="0" indent="-30590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ru-RU" b="0">
                <a:solidFill>
                  <a:schemeClr val="tx1"/>
                </a:solidFill>
                <a:latin typeface="Calibri Light"/>
                <a:cs typeface="Arial"/>
              </a:rPr>
              <a:t>Стандартизация.</a:t>
            </a:r>
          </a:p>
          <a:p>
            <a:pPr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>
              <a:defRPr/>
            </a:pPr>
            <a:endParaRPr lang="ru-RU" sz="2400" b="0">
              <a:solidFill>
                <a:schemeClr val="tx1"/>
              </a:solidFill>
              <a:latin typeface="+mj-lt"/>
              <a:cs typeface="+mj-cs"/>
            </a:endParaRPr>
          </a:p>
          <a:p>
            <a:pPr>
              <a:defRPr/>
            </a:pPr>
            <a:r>
              <a:rPr lang="ru-RU" sz="2400" b="0">
                <a:solidFill>
                  <a:schemeClr val="tx1"/>
                </a:solidFill>
                <a:latin typeface="+mj-lt"/>
                <a:cs typeface="+mj-cs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47933" y="349777"/>
            <a:ext cx="319073" cy="37943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800" dirty="0">
                <a:solidFill>
                  <a:srgbClr val="002060"/>
                </a:solidFill>
              </a:rPr>
              <a:t>Анализ проблем:</a:t>
            </a:r>
            <a:endParaRPr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58652"/>
              </p:ext>
            </p:extLst>
          </p:nvPr>
        </p:nvGraphicFramePr>
        <p:xfrm>
          <a:off x="539750" y="893763"/>
          <a:ext cx="8064697" cy="1873845"/>
        </p:xfrm>
        <a:graphic>
          <a:graphicData uri="http://schemas.openxmlformats.org/drawingml/2006/table">
            <a:tbl>
              <a:tblPr firstRow="1" bandRow="1"/>
              <a:tblGrid>
                <a:gridCol w="190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8608">
                  <a:extLst>
                    <a:ext uri="{9D8B030D-6E8A-4147-A177-3AD203B41FA5}">
                      <a16:colId xmlns:a16="http://schemas.microsoft.com/office/drawing/2014/main" val="188746139"/>
                    </a:ext>
                  </a:extLst>
                </a:gridCol>
              </a:tblGrid>
              <a:tr h="9137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FF0000"/>
                          </a:solidFill>
                        </a:rPr>
                        <a:t>Проблема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Коренная причина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Предлагаемое решение</a:t>
                      </a:r>
                      <a:endParaRPr dirty="0"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dirty="0"/>
                        <a:t>Вклад в цель проекта </a:t>
                      </a:r>
                      <a:endParaRPr dirty="0"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3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Потери времени при подписании и регистрации ЛПА</a:t>
                      </a:r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4042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Работа руководителя в СЭД не регламентирована</a:t>
                      </a: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14042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</a:rPr>
                        <a:t>Регламентировать работу руководителей в СЭД-дело</a:t>
                      </a:r>
                      <a:endParaRPr dirty="0"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/>
                        <a:t>Сокращение ВПП на 11 ч 7 мин</a:t>
                      </a:r>
                      <a:endParaRPr sz="1100" dirty="0"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93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14042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dirty="0"/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100" dirty="0"/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754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813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Рисунок 4"/>
          <p:cNvPicPr/>
          <p:nvPr/>
        </p:nvPicPr>
        <p:blipFill>
          <a:blip r:embed="rId2"/>
          <a:stretch/>
        </p:blipFill>
        <p:spPr>
          <a:xfrm>
            <a:off x="6384240" y="317880"/>
            <a:ext cx="318600" cy="379080"/>
          </a:xfrm>
          <a:prstGeom prst="rect">
            <a:avLst/>
          </a:prstGeom>
          <a:ln w="0">
            <a:noFill/>
          </a:ln>
        </p:spPr>
      </p:pic>
      <p:sp>
        <p:nvSpPr>
          <p:cNvPr id="1489" name="TextBox 3"/>
          <p:cNvSpPr/>
          <p:nvPr/>
        </p:nvSpPr>
        <p:spPr>
          <a:xfrm>
            <a:off x="2236680" y="1381320"/>
            <a:ext cx="318600" cy="181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202021"/>
                </a:solidFill>
                <a:latin typeface="Arial"/>
                <a:ea typeface="Arial"/>
              </a:rPr>
              <a:t>180</a:t>
            </a:r>
            <a:endParaRPr lang="ru-RU" sz="600" b="0" strike="noStrike" spc="-1">
              <a:latin typeface="XO Oriel"/>
            </a:endParaRPr>
          </a:p>
        </p:txBody>
      </p:sp>
      <p:sp>
        <p:nvSpPr>
          <p:cNvPr id="1490" name="TextBox 5"/>
          <p:cNvSpPr/>
          <p:nvPr/>
        </p:nvSpPr>
        <p:spPr>
          <a:xfrm>
            <a:off x="611640" y="4454280"/>
            <a:ext cx="2808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14042"/>
                </a:solidFill>
                <a:latin typeface="Arial"/>
                <a:ea typeface="Arial"/>
              </a:rPr>
              <a:t>ВПП = 3 дня</a:t>
            </a:r>
            <a:endParaRPr lang="ru-RU" sz="1800" b="0" strike="noStrike" spc="-1">
              <a:latin typeface="XO Oriel"/>
            </a:endParaRPr>
          </a:p>
        </p:txBody>
      </p:sp>
      <p:pic>
        <p:nvPicPr>
          <p:cNvPr id="1491" name="Рисунок 2"/>
          <p:cNvPicPr/>
          <p:nvPr/>
        </p:nvPicPr>
        <p:blipFill>
          <a:blip r:embed="rId3"/>
          <a:stretch/>
        </p:blipFill>
        <p:spPr>
          <a:xfrm>
            <a:off x="0" y="830520"/>
            <a:ext cx="9143640" cy="3487320"/>
          </a:xfrm>
          <a:prstGeom prst="rect">
            <a:avLst/>
          </a:prstGeom>
          <a:ln w="0">
            <a:noFill/>
          </a:ln>
        </p:spPr>
      </p:pic>
      <p:sp>
        <p:nvSpPr>
          <p:cNvPr id="1492" name="Заголовок 1"/>
          <p:cNvSpPr txBox="1"/>
          <p:nvPr/>
        </p:nvSpPr>
        <p:spPr>
          <a:xfrm>
            <a:off x="503640" y="336240"/>
            <a:ext cx="7632360" cy="72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strike="noStrike" spc="-1">
                <a:solidFill>
                  <a:srgbClr val="223754"/>
                </a:solidFill>
                <a:latin typeface="Arial"/>
                <a:ea typeface="Arial"/>
              </a:rPr>
              <a:t>Целевая карта процесса разработки ЛПА»</a:t>
            </a:r>
            <a:endParaRPr lang="ru-RU" sz="1600" b="0" strike="noStrike" spc="-1">
              <a:solidFill>
                <a:srgbClr val="414042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0722269" name="Rectangle 222"/>
          <p:cNvSpPr/>
          <p:nvPr/>
        </p:nvSpPr>
        <p:spPr bwMode="auto">
          <a:xfrm>
            <a:off x="3115080" y="1807683"/>
            <a:ext cx="1545674" cy="2850196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8027744" name="Rectangle 222"/>
          <p:cNvSpPr/>
          <p:nvPr/>
        </p:nvSpPr>
        <p:spPr bwMode="auto">
          <a:xfrm>
            <a:off x="4742354" y="1800786"/>
            <a:ext cx="1545674" cy="286711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1245527" name="Rectangle 223"/>
          <p:cNvSpPr/>
          <p:nvPr/>
        </p:nvSpPr>
        <p:spPr bwMode="auto">
          <a:xfrm>
            <a:off x="6354936" y="1790199"/>
            <a:ext cx="1545674" cy="2867680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0022045" name="Rectangle 177"/>
          <p:cNvSpPr/>
          <p:nvPr/>
        </p:nvSpPr>
        <p:spPr bwMode="auto">
          <a:xfrm>
            <a:off x="1487047" y="1851315"/>
            <a:ext cx="1545674" cy="2789644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4" rIns="70029" bIns="35014" rtlCol="0" anchor="ctr"/>
          <a:lstStyle/>
          <a:p>
            <a:pPr algn="ctr" defTabSz="686432">
              <a:defRPr/>
            </a:pPr>
            <a:endParaRPr lang="en-US" sz="1200">
              <a:solidFill>
                <a:srgbClr val="020202"/>
              </a:solidFill>
              <a:latin typeface="Arial"/>
            </a:endParaRPr>
          </a:p>
        </p:txBody>
      </p:sp>
      <p:sp>
        <p:nvSpPr>
          <p:cNvPr id="408438341" name="Rectangle 4"/>
          <p:cNvSpPr txBox="1"/>
          <p:nvPr/>
        </p:nvSpPr>
        <p:spPr bwMode="auto">
          <a:xfrm rot="16199969">
            <a:off x="-35820" y="3110788"/>
            <a:ext cx="2810341" cy="250002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</p:spPr>
        <p:txBody>
          <a:bodyPr vert="horz" wrap="square" lIns="55148" tIns="55148" rIns="55148" bIns="55148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algn="ctr" defTabSz="672131">
              <a:buClr>
                <a:srgbClr val="FFFFFF"/>
              </a:buClr>
              <a:defRPr/>
            </a:pPr>
            <a:r>
              <a:rPr lang="ru-RU" sz="900" b="1">
                <a:solidFill>
                  <a:srgbClr val="FFFFFF"/>
                </a:solidFill>
                <a:latin typeface="Arial"/>
              </a:rPr>
              <a:t>Шаги</a:t>
            </a:r>
            <a:endParaRPr lang="en-US" sz="9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018415" name="Oval 24"/>
          <p:cNvSpPr>
            <a:spLocks noChangeAspect="1" noChangeArrowheads="1"/>
          </p:cNvSpPr>
          <p:nvPr/>
        </p:nvSpPr>
        <p:spPr bwMode="auto">
          <a:xfrm>
            <a:off x="4747441" y="3143354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grpSp>
        <p:nvGrpSpPr>
          <p:cNvPr id="1446793515" name="Группа 74"/>
          <p:cNvGrpSpPr/>
          <p:nvPr/>
        </p:nvGrpSpPr>
        <p:grpSpPr bwMode="auto">
          <a:xfrm>
            <a:off x="1245450" y="790293"/>
            <a:ext cx="6620234" cy="640685"/>
            <a:chOff x="137893" y="911268"/>
            <a:chExt cx="8642742" cy="836469"/>
          </a:xfrm>
        </p:grpSpPr>
        <p:sp>
          <p:nvSpPr>
            <p:cNvPr id="1684237294" name="Freeform 112"/>
            <p:cNvSpPr/>
            <p:nvPr/>
          </p:nvSpPr>
          <p:spPr bwMode="auto">
            <a:xfrm>
              <a:off x="2605551" y="1084473"/>
              <a:ext cx="2137273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0542068" name="Rectangle 6"/>
            <p:cNvSpPr txBox="1"/>
            <p:nvPr/>
          </p:nvSpPr>
          <p:spPr bwMode="auto">
            <a:xfrm>
              <a:off x="2775738" y="1130533"/>
              <a:ext cx="1847698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  <a:endParaRPr/>
            </a:p>
          </p:txBody>
        </p:sp>
        <p:sp>
          <p:nvSpPr>
            <p:cNvPr id="482273016" name="Freeform 4"/>
            <p:cNvSpPr/>
            <p:nvPr/>
          </p:nvSpPr>
          <p:spPr bwMode="auto">
            <a:xfrm>
              <a:off x="526951" y="1083861"/>
              <a:ext cx="2137273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16656959" name="Rectangle 6"/>
            <p:cNvSpPr txBox="1"/>
            <p:nvPr/>
          </p:nvSpPr>
          <p:spPr bwMode="auto">
            <a:xfrm>
              <a:off x="577751" y="1129920"/>
              <a:ext cx="1967086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0" b="1">
                  <a:solidFill>
                    <a:srgbClr val="000000"/>
                  </a:solidFill>
                  <a:latin typeface="Arial"/>
                </a:rPr>
              </a:br>
              <a:r>
                <a:rPr lang="ru-RU" sz="900" b="1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0" b="1" baseline="30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5877132" name="Oval 24"/>
            <p:cNvSpPr>
              <a:spLocks noChangeAspect="1" noChangeArrowheads="1"/>
            </p:cNvSpPr>
            <p:nvPr/>
          </p:nvSpPr>
          <p:spPr bwMode="auto">
            <a:xfrm>
              <a:off x="636831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en-US" sz="900" b="1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12990695" name="Rectangle 4"/>
            <p:cNvSpPr txBox="1"/>
            <p:nvPr/>
          </p:nvSpPr>
          <p:spPr bwMode="auto">
            <a:xfrm rot="16199969">
              <a:off x="-31987" y="1253741"/>
              <a:ext cx="663264" cy="323499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vert="horz" wrap="square" lIns="54056" tIns="54056" rIns="54056" bIns="54056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algn="ctr" defTabSz="672131">
                <a:buClr>
                  <a:srgbClr val="FFFFFF"/>
                </a:buClr>
                <a:defRPr/>
              </a:pPr>
              <a:r>
                <a:rPr lang="ru-RU" sz="900" b="1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23831916" name="Freeform 120"/>
            <p:cNvSpPr/>
            <p:nvPr/>
          </p:nvSpPr>
          <p:spPr bwMode="auto">
            <a:xfrm>
              <a:off x="4684151" y="1083861"/>
              <a:ext cx="2137273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5242707" name="Rectangle 6"/>
            <p:cNvSpPr txBox="1"/>
            <p:nvPr/>
          </p:nvSpPr>
          <p:spPr bwMode="auto">
            <a:xfrm>
              <a:off x="4854339" y="1129920"/>
              <a:ext cx="1847698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  <a:endParaRPr/>
            </a:p>
          </p:txBody>
        </p:sp>
        <p:sp>
          <p:nvSpPr>
            <p:cNvPr id="427089332" name="Freeform 131"/>
            <p:cNvSpPr/>
            <p:nvPr/>
          </p:nvSpPr>
          <p:spPr bwMode="auto">
            <a:xfrm>
              <a:off x="6762749" y="1083861"/>
              <a:ext cx="2017885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2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4824721" name="Oval 24"/>
            <p:cNvSpPr>
              <a:spLocks noChangeAspect="1" noChangeArrowheads="1"/>
            </p:cNvSpPr>
            <p:nvPr/>
          </p:nvSpPr>
          <p:spPr bwMode="auto">
            <a:xfrm>
              <a:off x="2660671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056154110" name="Oval 24"/>
            <p:cNvSpPr>
              <a:spLocks noChangeAspect="1" noChangeArrowheads="1"/>
            </p:cNvSpPr>
            <p:nvPr/>
          </p:nvSpPr>
          <p:spPr bwMode="auto">
            <a:xfrm>
              <a:off x="4739271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45110871" name="Oval 24"/>
            <p:cNvSpPr>
              <a:spLocks noChangeAspect="1" noChangeArrowheads="1"/>
            </p:cNvSpPr>
            <p:nvPr/>
          </p:nvSpPr>
          <p:spPr bwMode="auto">
            <a:xfrm>
              <a:off x="6817870" y="911268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2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654552418" name="Rectangle 6"/>
            <p:cNvSpPr txBox="1"/>
            <p:nvPr/>
          </p:nvSpPr>
          <p:spPr bwMode="auto">
            <a:xfrm>
              <a:off x="7059386" y="1130463"/>
              <a:ext cx="1650222" cy="57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1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  <a:endParaRPr/>
            </a:p>
          </p:txBody>
        </p:sp>
      </p:grpSp>
      <p:grpSp>
        <p:nvGrpSpPr>
          <p:cNvPr id="1590378194" name="Группа 88"/>
          <p:cNvGrpSpPr/>
          <p:nvPr/>
        </p:nvGrpSpPr>
        <p:grpSpPr bwMode="auto">
          <a:xfrm>
            <a:off x="1570005" y="1866486"/>
            <a:ext cx="1580323" cy="2301841"/>
            <a:chOff x="561601" y="1984920"/>
            <a:chExt cx="2063119" cy="3032672"/>
          </a:xfrm>
        </p:grpSpPr>
        <p:sp>
          <p:nvSpPr>
            <p:cNvPr id="2057368289" name="Rectangle 245"/>
            <p:cNvSpPr txBox="1"/>
            <p:nvPr/>
          </p:nvSpPr>
          <p:spPr bwMode="auto">
            <a:xfrm>
              <a:off x="693315" y="3162222"/>
              <a:ext cx="1674095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89" lvl="1" indent="-144198" defTabSz="672131">
                <a:buClr>
                  <a:srgbClr val="002960"/>
                </a:buClr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Определение проблемы и выбор темы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05420999" name="Oval 24"/>
            <p:cNvSpPr>
              <a:spLocks noChangeAspect="1" noChangeArrowheads="1"/>
            </p:cNvSpPr>
            <p:nvPr/>
          </p:nvSpPr>
          <p:spPr bwMode="auto">
            <a:xfrm>
              <a:off x="582071" y="2003070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1.1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2960014" name="Rectangle 241"/>
            <p:cNvSpPr txBox="1"/>
            <p:nvPr/>
          </p:nvSpPr>
          <p:spPr bwMode="auto">
            <a:xfrm>
              <a:off x="675924" y="2491111"/>
              <a:ext cx="1766315" cy="150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89" lvl="1" indent="-144198" defTabSz="672131">
                <a:buClr>
                  <a:srgbClr val="002960"/>
                </a:buClr>
                <a:defRPr/>
              </a:pP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53648900" name="Oval 24"/>
            <p:cNvSpPr>
              <a:spLocks noChangeAspect="1" noChangeArrowheads="1"/>
            </p:cNvSpPr>
            <p:nvPr/>
          </p:nvSpPr>
          <p:spPr bwMode="auto">
            <a:xfrm>
              <a:off x="571438" y="318100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/>
            </a:p>
          </p:txBody>
        </p:sp>
        <p:sp>
          <p:nvSpPr>
            <p:cNvPr id="1074252258" name="Oval 24"/>
            <p:cNvSpPr>
              <a:spLocks noChangeAspect="1" noChangeArrowheads="1"/>
            </p:cNvSpPr>
            <p:nvPr/>
          </p:nvSpPr>
          <p:spPr bwMode="auto">
            <a:xfrm>
              <a:off x="582071" y="2516070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1.2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0492769" name="Oval 24"/>
            <p:cNvSpPr>
              <a:spLocks noChangeAspect="1" noChangeArrowheads="1"/>
            </p:cNvSpPr>
            <p:nvPr/>
          </p:nvSpPr>
          <p:spPr bwMode="auto">
            <a:xfrm>
              <a:off x="561601" y="416820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endParaRPr/>
            </a:p>
          </p:txBody>
        </p:sp>
        <p:sp>
          <p:nvSpPr>
            <p:cNvPr id="1778009813" name="Rectangle 249"/>
            <p:cNvSpPr txBox="1"/>
            <p:nvPr/>
          </p:nvSpPr>
          <p:spPr bwMode="auto">
            <a:xfrm>
              <a:off x="881631" y="3531008"/>
              <a:ext cx="1588821" cy="60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Проведение</a:t>
              </a:r>
              <a:b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стартового совещания и выпуск распоряжения о реализации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20265048" name="Rectangle 249"/>
            <p:cNvSpPr txBox="1"/>
            <p:nvPr/>
          </p:nvSpPr>
          <p:spPr bwMode="auto">
            <a:xfrm>
              <a:off x="891558" y="1984920"/>
              <a:ext cx="1588820" cy="301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Формирование рабочей группы проекта 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66570068" name="Oval 24"/>
            <p:cNvSpPr>
              <a:spLocks noChangeAspect="1" noChangeArrowheads="1"/>
            </p:cNvSpPr>
            <p:nvPr/>
          </p:nvSpPr>
          <p:spPr bwMode="auto">
            <a:xfrm>
              <a:off x="570915" y="3554988"/>
              <a:ext cx="244800" cy="2448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chemeClr val="bg1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/>
            </a:p>
          </p:txBody>
        </p:sp>
        <p:sp>
          <p:nvSpPr>
            <p:cNvPr id="407695650" name="Rectangle 249"/>
            <p:cNvSpPr txBox="1"/>
            <p:nvPr/>
          </p:nvSpPr>
          <p:spPr bwMode="auto">
            <a:xfrm>
              <a:off x="840736" y="4715887"/>
              <a:ext cx="1371619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Разработка дорожной карты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43579154" name="Oval 24"/>
            <p:cNvSpPr>
              <a:spLocks noChangeAspect="1" noChangeArrowheads="1"/>
            </p:cNvSpPr>
            <p:nvPr/>
          </p:nvSpPr>
          <p:spPr bwMode="auto">
            <a:xfrm>
              <a:off x="567027" y="4693489"/>
              <a:ext cx="244800" cy="24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2">
                <a:defRPr/>
              </a:pPr>
              <a:r>
                <a:rPr lang="en-US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6</a:t>
              </a:r>
              <a:endParaRPr/>
            </a:p>
          </p:txBody>
        </p:sp>
        <p:sp>
          <p:nvSpPr>
            <p:cNvPr id="133351797" name="Rectangle 249"/>
            <p:cNvSpPr txBox="1"/>
            <p:nvPr/>
          </p:nvSpPr>
          <p:spPr bwMode="auto">
            <a:xfrm>
              <a:off x="882931" y="2516070"/>
              <a:ext cx="1588821" cy="452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1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Ознакомление рабочей группы с инструментами и методами ПСР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88508918" name="Rectangle 241"/>
            <p:cNvSpPr txBox="1"/>
            <p:nvPr/>
          </p:nvSpPr>
          <p:spPr bwMode="auto">
            <a:xfrm>
              <a:off x="858406" y="4195086"/>
              <a:ext cx="1766314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49">
                <a:buClr>
                  <a:schemeClr val="tx2"/>
                </a:buClr>
                <a:defRPr>
                  <a:latin typeface="+mn-lt"/>
                </a:defRPr>
              </a:lvl1pPr>
              <a:lvl2pPr marL="193674" lvl="1" indent="-192087" defTabSz="895349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7" defTabSz="895349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2" lvl="3" indent="-155574" defTabSz="895349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4" defTabSz="895349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4" defTabSz="895349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0" lvl="1" indent="0" defTabSz="672131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Оформление паспорта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29111262" name="Oval 24"/>
          <p:cNvSpPr>
            <a:spLocks noChangeAspect="1" noChangeArrowheads="1"/>
          </p:cNvSpPr>
          <p:nvPr/>
        </p:nvSpPr>
        <p:spPr bwMode="auto">
          <a:xfrm>
            <a:off x="4747442" y="2463075"/>
            <a:ext cx="187512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809901152" name="Rectangle 225"/>
          <p:cNvSpPr txBox="1"/>
          <p:nvPr/>
        </p:nvSpPr>
        <p:spPr bwMode="auto">
          <a:xfrm>
            <a:off x="4957563" y="2452603"/>
            <a:ext cx="1297624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Внедрение мероприятий </a:t>
            </a: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342868771" name="Rectangle 253"/>
          <p:cNvSpPr txBox="1"/>
          <p:nvPr/>
        </p:nvSpPr>
        <p:spPr bwMode="auto">
          <a:xfrm>
            <a:off x="6601502" y="2915623"/>
            <a:ext cx="1308768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72131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07563672" name="Rectangle 229"/>
          <p:cNvSpPr txBox="1"/>
          <p:nvPr/>
        </p:nvSpPr>
        <p:spPr bwMode="auto">
          <a:xfrm>
            <a:off x="6432084" y="1873495"/>
            <a:ext cx="1391382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89" lvl="1" indent="-144198" defTabSz="672131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Мониторинг достигнутых результатов </a:t>
            </a:r>
            <a:r>
              <a:rPr lang="ru-RU" sz="750">
                <a:solidFill>
                  <a:srgbClr val="000000"/>
                </a:solidFill>
                <a:cs typeface="Arial"/>
              </a:rPr>
              <a:t>(хронометраж процесса №2 показателей проекта)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8352003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15515790" name="Oval 24"/>
          <p:cNvSpPr>
            <a:spLocks noChangeAspect="1" noChangeArrowheads="1"/>
          </p:cNvSpPr>
          <p:nvPr/>
        </p:nvSpPr>
        <p:spPr bwMode="auto">
          <a:xfrm>
            <a:off x="6376168" y="2920899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539986608" name="Rectangle 229"/>
          <p:cNvSpPr txBox="1"/>
          <p:nvPr/>
        </p:nvSpPr>
        <p:spPr bwMode="auto">
          <a:xfrm>
            <a:off x="6431520" y="2434354"/>
            <a:ext cx="1391382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89" lvl="1" indent="-144198" defTabSz="672131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Стандартизация достигнутых улучшений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3378521" name="Oval 24"/>
          <p:cNvSpPr>
            <a:spLocks noChangeAspect="1" noChangeArrowheads="1"/>
          </p:cNvSpPr>
          <p:nvPr/>
        </p:nvSpPr>
        <p:spPr bwMode="auto">
          <a:xfrm>
            <a:off x="6354372" y="2437854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4.2</a:t>
            </a:r>
            <a:endParaRPr/>
          </a:p>
        </p:txBody>
      </p:sp>
      <p:sp>
        <p:nvSpPr>
          <p:cNvPr id="251875545" name="Oval 24"/>
          <p:cNvSpPr>
            <a:spLocks noChangeAspect="1" noChangeArrowheads="1"/>
          </p:cNvSpPr>
          <p:nvPr/>
        </p:nvSpPr>
        <p:spPr bwMode="auto">
          <a:xfrm>
            <a:off x="6385213" y="3656341"/>
            <a:ext cx="187512" cy="187501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cxnSp>
        <p:nvCxnSpPr>
          <p:cNvPr id="1234136649" name="Прямая со стрелкой 116"/>
          <p:cNvCxnSpPr>
            <a:cxnSpLocks/>
          </p:cNvCxnSpPr>
          <p:nvPr/>
        </p:nvCxnSpPr>
        <p:spPr bwMode="auto">
          <a:xfrm>
            <a:off x="1582375" y="1654828"/>
            <a:ext cx="3098945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94400756" name="Rectangle 241"/>
          <p:cNvSpPr txBox="1"/>
          <p:nvPr/>
        </p:nvSpPr>
        <p:spPr bwMode="auto">
          <a:xfrm>
            <a:off x="2316124" y="1539266"/>
            <a:ext cx="1352975" cy="1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algn="ctr" defTabSz="672131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2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05277057" name="Прямая со стрелкой 118"/>
          <p:cNvCxnSpPr>
            <a:cxnSpLocks/>
          </p:cNvCxnSpPr>
          <p:nvPr/>
        </p:nvCxnSpPr>
        <p:spPr bwMode="auto">
          <a:xfrm>
            <a:off x="4695849" y="1654828"/>
            <a:ext cx="163868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970518258" name="Rectangle 241"/>
          <p:cNvSpPr txBox="1"/>
          <p:nvPr/>
        </p:nvSpPr>
        <p:spPr bwMode="auto">
          <a:xfrm>
            <a:off x="4836714" y="1539266"/>
            <a:ext cx="1352975" cy="1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algn="ctr" defTabSz="672131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3,5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13145838" name="Прямая со стрелкой 120"/>
          <p:cNvCxnSpPr>
            <a:cxnSpLocks/>
          </p:cNvCxnSpPr>
          <p:nvPr/>
        </p:nvCxnSpPr>
        <p:spPr bwMode="auto">
          <a:xfrm>
            <a:off x="6334534" y="1654828"/>
            <a:ext cx="1531149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34414379" name="Rectangle 241"/>
          <p:cNvSpPr txBox="1"/>
          <p:nvPr/>
        </p:nvSpPr>
        <p:spPr bwMode="auto">
          <a:xfrm>
            <a:off x="6469925" y="1539266"/>
            <a:ext cx="1352975" cy="1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algn="ctr" defTabSz="672131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0,5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93790710" name="Oval 24"/>
          <p:cNvSpPr>
            <a:spLocks noChangeAspect="1" noChangeArrowheads="1"/>
          </p:cNvSpPr>
          <p:nvPr/>
        </p:nvSpPr>
        <p:spPr bwMode="auto">
          <a:xfrm>
            <a:off x="4765758" y="1870236"/>
            <a:ext cx="187512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54935272" name="Rectangle 225"/>
          <p:cNvSpPr txBox="1"/>
          <p:nvPr/>
        </p:nvSpPr>
        <p:spPr bwMode="auto">
          <a:xfrm>
            <a:off x="4975879" y="1859764"/>
            <a:ext cx="1297624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1">
              <a:spcBef>
                <a:spcPts val="918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Проведение совещания (старт активного этапа внедрения улучшений)</a:t>
            </a:r>
            <a:br>
              <a:rPr lang="en-US" sz="75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lang="en-US" sz="750">
                <a:solidFill>
                  <a:srgbClr val="000000"/>
                </a:solidFill>
                <a:latin typeface="Arial"/>
                <a:cs typeface="Arial"/>
              </a:rPr>
              <a:t>Kick OFF</a:t>
            </a: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/>
          </a:p>
        </p:txBody>
      </p:sp>
      <p:sp>
        <p:nvSpPr>
          <p:cNvPr id="146923" name="Rectangle 249"/>
          <p:cNvSpPr txBox="1"/>
          <p:nvPr/>
        </p:nvSpPr>
        <p:spPr bwMode="auto">
          <a:xfrm>
            <a:off x="3266007" y="4653573"/>
            <a:ext cx="4133183" cy="20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0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en-US" sz="700">
                <a:solidFill>
                  <a:srgbClr val="000000"/>
                </a:solidFill>
                <a:latin typeface="Arial"/>
              </a:rPr>
              <a:t> </a:t>
            </a:r>
            <a:r>
              <a:rPr lang="ru-RU" sz="70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70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23188861" name="Прямая со стрелкой 127"/>
          <p:cNvCxnSpPr>
            <a:cxnSpLocks/>
          </p:cNvCxnSpPr>
          <p:nvPr/>
        </p:nvCxnSpPr>
        <p:spPr bwMode="auto">
          <a:xfrm>
            <a:off x="2316123" y="4567819"/>
            <a:ext cx="5083066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104060219" name="Скругленный прямоугольник 128"/>
          <p:cNvSpPr/>
          <p:nvPr/>
        </p:nvSpPr>
        <p:spPr bwMode="auto">
          <a:xfrm>
            <a:off x="3121695" y="3705513"/>
            <a:ext cx="1527300" cy="789162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35088244" name="Rectangle 21"/>
          <p:cNvSpPr txBox="1"/>
          <p:nvPr/>
        </p:nvSpPr>
        <p:spPr bwMode="auto">
          <a:xfrm>
            <a:off x="6601502" y="3688212"/>
            <a:ext cx="1089981" cy="34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0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Обратная связь и поощрение участников ПСР-проекта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72067288" name="Rectangle 225"/>
          <p:cNvSpPr txBox="1"/>
          <p:nvPr/>
        </p:nvSpPr>
        <p:spPr bwMode="auto">
          <a:xfrm>
            <a:off x="4978759" y="3146746"/>
            <a:ext cx="1210930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1">
              <a:spcBef>
                <a:spcPts val="918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Освоение и применение внедряемых улучшений участниками процесса (специалисты, операторы, и т.д.)</a:t>
            </a:r>
            <a:endParaRPr/>
          </a:p>
        </p:txBody>
      </p:sp>
      <p:pic>
        <p:nvPicPr>
          <p:cNvPr id="298010401" name="Рисунок 1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38164" y="394533"/>
            <a:ext cx="319072" cy="379431"/>
          </a:xfrm>
          <a:prstGeom prst="rect">
            <a:avLst/>
          </a:prstGeom>
        </p:spPr>
      </p:pic>
      <p:sp>
        <p:nvSpPr>
          <p:cNvPr id="1751828756" name="Oval 24"/>
          <p:cNvSpPr>
            <a:spLocks noChangeAspect="1" noChangeArrowheads="1"/>
          </p:cNvSpPr>
          <p:nvPr/>
        </p:nvSpPr>
        <p:spPr bwMode="auto">
          <a:xfrm>
            <a:off x="3115082" y="2559065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946295470" name="Rectangle 26"/>
          <p:cNvSpPr txBox="1"/>
          <p:nvPr/>
        </p:nvSpPr>
        <p:spPr bwMode="auto">
          <a:xfrm>
            <a:off x="3374172" y="1882522"/>
            <a:ext cx="1197954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Хронометраж процесса №1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367361298" name="Oval 24"/>
          <p:cNvSpPr>
            <a:spLocks noChangeAspect="1" noChangeArrowheads="1"/>
          </p:cNvSpPr>
          <p:nvPr/>
        </p:nvSpPr>
        <p:spPr bwMode="auto">
          <a:xfrm>
            <a:off x="3115080" y="2142082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265671682" name="Rectangle 233"/>
          <p:cNvSpPr txBox="1"/>
          <p:nvPr/>
        </p:nvSpPr>
        <p:spPr bwMode="auto">
          <a:xfrm>
            <a:off x="3234501" y="2142082"/>
            <a:ext cx="1391382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89" lvl="1" indent="-144198" defTabSz="672131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Картирование текущего состояния процесса(уточнение текущих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76795497" name="Oval 24"/>
          <p:cNvSpPr>
            <a:spLocks noChangeAspect="1" noChangeArrowheads="1"/>
          </p:cNvSpPr>
          <p:nvPr/>
        </p:nvSpPr>
        <p:spPr bwMode="auto">
          <a:xfrm>
            <a:off x="3127080" y="1851411"/>
            <a:ext cx="193723" cy="21308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336092301" name="Rectangle 26"/>
          <p:cNvSpPr txBox="1"/>
          <p:nvPr/>
        </p:nvSpPr>
        <p:spPr bwMode="auto">
          <a:xfrm>
            <a:off x="3365381" y="2631073"/>
            <a:ext cx="1197954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72131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идеального состояния процесса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67594583" name="Oval 24"/>
          <p:cNvSpPr>
            <a:spLocks noChangeAspect="1" noChangeArrowheads="1"/>
          </p:cNvSpPr>
          <p:nvPr/>
        </p:nvSpPr>
        <p:spPr bwMode="auto">
          <a:xfrm>
            <a:off x="3125238" y="3226684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1688340391" name="Rectangle 26"/>
          <p:cNvSpPr txBox="1"/>
          <p:nvPr/>
        </p:nvSpPr>
        <p:spPr bwMode="auto">
          <a:xfrm>
            <a:off x="3374172" y="3724600"/>
            <a:ext cx="1197954" cy="5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Разработка плана мероприятий 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808194245" name="Oval 24"/>
          <p:cNvSpPr>
            <a:spLocks noChangeAspect="1" noChangeArrowheads="1"/>
          </p:cNvSpPr>
          <p:nvPr/>
        </p:nvSpPr>
        <p:spPr bwMode="auto">
          <a:xfrm>
            <a:off x="3125238" y="2934171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671801456" name="Rectangle 26"/>
          <p:cNvSpPr txBox="1"/>
          <p:nvPr/>
        </p:nvSpPr>
        <p:spPr bwMode="auto">
          <a:xfrm>
            <a:off x="3358705" y="2934171"/>
            <a:ext cx="1197954" cy="2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09643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Анализ проблемам и разработка решений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737944277" name="Oval 24"/>
          <p:cNvSpPr>
            <a:spLocks noChangeAspect="1" noChangeArrowheads="1"/>
          </p:cNvSpPr>
          <p:nvPr/>
        </p:nvSpPr>
        <p:spPr bwMode="auto">
          <a:xfrm>
            <a:off x="3123849" y="3708448"/>
            <a:ext cx="187512" cy="206253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/>
          </a:p>
        </p:txBody>
      </p:sp>
      <p:sp>
        <p:nvSpPr>
          <p:cNvPr id="2110132072" name="Rectangle 26"/>
          <p:cNvSpPr txBox="1"/>
          <p:nvPr/>
        </p:nvSpPr>
        <p:spPr bwMode="auto">
          <a:xfrm>
            <a:off x="3357815" y="3234345"/>
            <a:ext cx="1197954" cy="46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1" lvl="1" indent="0" defTabSz="672131">
              <a:buClr>
                <a:srgbClr val="002960"/>
              </a:buClr>
              <a:buNone/>
              <a:defRPr/>
            </a:pPr>
            <a:r>
              <a:rPr lang="ru-RU" sz="750" dirty="0">
                <a:solidFill>
                  <a:srgbClr val="000000"/>
                </a:solidFill>
                <a:latin typeface="Arial"/>
                <a:cs typeface="Arial"/>
              </a:rPr>
              <a:t>Разработка целевого </a:t>
            </a:r>
            <a:r>
              <a:rPr lang="ru-RU" sz="750" dirty="0">
                <a:solidFill>
                  <a:srgbClr val="000000"/>
                </a:solidFill>
                <a:cs typeface="Arial"/>
              </a:rPr>
              <a:t>состояния процесса (уточнение целевых показателей)</a:t>
            </a:r>
            <a:endParaRPr lang="en-US" sz="7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19344377" name="Oval 24"/>
          <p:cNvSpPr>
            <a:spLocks noChangeAspect="1" noChangeArrowheads="1"/>
          </p:cNvSpPr>
          <p:nvPr/>
        </p:nvSpPr>
        <p:spPr bwMode="auto">
          <a:xfrm>
            <a:off x="1574160" y="4209418"/>
            <a:ext cx="187512" cy="18580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2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/>
          </a:p>
        </p:txBody>
      </p:sp>
      <p:sp>
        <p:nvSpPr>
          <p:cNvPr id="1379901997" name="Rectangle 249"/>
          <p:cNvSpPr txBox="1"/>
          <p:nvPr/>
        </p:nvSpPr>
        <p:spPr bwMode="auto">
          <a:xfrm>
            <a:off x="1790203" y="4234984"/>
            <a:ext cx="1163028" cy="34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49">
              <a:buClr>
                <a:schemeClr val="tx2"/>
              </a:buClr>
              <a:defRPr>
                <a:latin typeface="+mn-lt"/>
              </a:defRPr>
            </a:lvl1pPr>
            <a:lvl2pPr marL="193674" lvl="1" indent="-192087" defTabSz="895349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7" defTabSz="895349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2" lvl="3" indent="-155574" defTabSz="895349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4" defTabSz="895349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4" defTabSz="895349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1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Создание информационного стенда 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01403000" name="Заголовок 1"/>
          <p:cNvSpPr txBox="1"/>
          <p:nvPr/>
        </p:nvSpPr>
        <p:spPr bwMode="auto">
          <a:xfrm>
            <a:off x="374257" y="123751"/>
            <a:ext cx="5893092" cy="7221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1025503">
              <a:spcBef>
                <a:spcPts val="0"/>
              </a:spcBef>
              <a:spcAft>
                <a:spcPts val="0"/>
              </a:spcAft>
              <a:tabLst>
                <a:tab pos="409111" algn="l"/>
              </a:tabLs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2pPr>
            <a:lvl3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3pPr>
            <a:lvl4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4pPr>
            <a:lvl5pPr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5pPr>
            <a:lvl6pPr marL="523648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6pPr>
            <a:lvl7pPr marL="1047325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7pPr>
            <a:lvl8pPr marL="1570988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8pPr>
            <a:lvl9pPr marL="2094651" algn="l" defTabSz="1025503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9pPr>
          </a:lstStyle>
          <a:p>
            <a:pPr defTabSz="698265">
              <a:tabLst>
                <a:tab pos="278563" algn="l"/>
              </a:tabLst>
              <a:defRPr/>
            </a:pPr>
            <a:r>
              <a:rPr lang="ru-RU" sz="1600">
                <a:solidFill>
                  <a:srgbClr val="002960">
                    <a:lumMod val="75000"/>
                  </a:srgbClr>
                </a:solidFill>
                <a:latin typeface="Arial"/>
              </a:rPr>
              <a:t>2- Этап «Диагностика и целевое состояние»</a:t>
            </a:r>
            <a:endParaRPr lang="en-US" sz="1600">
              <a:solidFill>
                <a:srgbClr val="002960">
                  <a:lumMod val="75000"/>
                </a:srgbClr>
              </a:solidFill>
              <a:latin typeface="Arial"/>
            </a:endParaRPr>
          </a:p>
          <a:p>
            <a:pPr defTabSz="698265">
              <a:tabLst>
                <a:tab pos="278563" algn="l"/>
              </a:tabLst>
              <a:defRPr/>
            </a:pPr>
            <a:endParaRPr lang="ru-RU" sz="160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33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673994" y="336848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7 шаг. План мероприятий (ПМ): принципы составления 1/4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673994" y="762559"/>
            <a:ext cx="3923928" cy="2185429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Избыточный ПМ</a:t>
            </a:r>
            <a:r>
              <a:rPr lang="ru-RU" sz="2000">
                <a:latin typeface="Arial"/>
                <a:cs typeface="Arial"/>
              </a:rPr>
              <a:t>:</a:t>
            </a:r>
            <a:endParaRPr/>
          </a:p>
          <a:p>
            <a:pPr marL="0" indent="0" algn="just">
              <a:buNone/>
              <a:defRPr/>
            </a:pPr>
            <a:r>
              <a:rPr lang="ru-RU" sz="2000">
                <a:latin typeface="Arial"/>
                <a:cs typeface="Arial"/>
              </a:rPr>
              <a:t>Возникает когда нет понимания решаемых проблем и действия «накидываются» по принципу «ну, хуже ведь не будет»</a:t>
            </a:r>
            <a:endParaRPr lang="ru-RU" sz="240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081416" y="439502"/>
            <a:ext cx="349187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endParaRPr lang="ru-RU" sz="1800">
              <a:latin typeface="Arial"/>
              <a:cs typeface="Arial"/>
            </a:endParaRPr>
          </a:p>
          <a:p>
            <a:pPr marL="0" indent="0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Недостаточный ПМ</a:t>
            </a:r>
            <a:r>
              <a:rPr lang="ru-RU" sz="2000">
                <a:latin typeface="Arial"/>
                <a:cs typeface="Arial"/>
              </a:rPr>
              <a:t>:</a:t>
            </a:r>
            <a:endParaRPr/>
          </a:p>
          <a:p>
            <a:pPr marL="0" indent="0" algn="just">
              <a:buNone/>
              <a:defRPr/>
            </a:pPr>
            <a:endParaRPr lang="ru-RU" sz="2000">
              <a:latin typeface="Arial"/>
              <a:cs typeface="Arial"/>
            </a:endParaRPr>
          </a:p>
          <a:p>
            <a:pPr marL="0" indent="0" algn="just">
              <a:buNone/>
              <a:defRPr/>
            </a:pPr>
            <a:r>
              <a:rPr lang="ru-RU" sz="2000">
                <a:latin typeface="Arial"/>
                <a:cs typeface="Arial"/>
              </a:rPr>
              <a:t>Возникает либо при неадекватном укрупнении действий, либо при недостаточном погружении в проблемы улучшаемого процесса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152" y="2743796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273" t="2213" r="-272" b="8194"/>
          <a:stretch/>
        </p:blipFill>
        <p:spPr bwMode="auto">
          <a:xfrm>
            <a:off x="6717282" y="2989307"/>
            <a:ext cx="1561803" cy="148268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34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58750" y="248004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План мероприятий (ПМ): принципы составления 2/4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90736" y="649114"/>
            <a:ext cx="6941452" cy="4139907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План мероприятий – это набор конкретных </a:t>
            </a:r>
            <a:r>
              <a:rPr lang="ru-RU" sz="1800" b="1" u="sng">
                <a:solidFill>
                  <a:srgbClr val="0070C0"/>
                </a:solidFill>
                <a:latin typeface="Arial"/>
                <a:cs typeface="Arial"/>
              </a:rPr>
              <a:t>действий на площадке улучшаемого процесса</a:t>
            </a:r>
            <a:r>
              <a:rPr lang="ru-RU" sz="1800">
                <a:latin typeface="Arial"/>
                <a:cs typeface="Arial"/>
              </a:rPr>
              <a:t>. В плане мероприятий нет пунктов: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изучить … проанализировать …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утвердить… собрать рабочую группу…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рассмотреть возможность …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Действия выполняются </a:t>
            </a:r>
            <a:r>
              <a:rPr lang="ru-RU" sz="1800" b="1" u="sng">
                <a:solidFill>
                  <a:srgbClr val="0070C0"/>
                </a:solidFill>
                <a:latin typeface="Arial"/>
                <a:cs typeface="Arial"/>
              </a:rPr>
              <a:t>параллельно</a:t>
            </a:r>
            <a:r>
              <a:rPr lang="ru-RU" sz="1800">
                <a:latin typeface="Arial"/>
                <a:cs typeface="Arial"/>
              </a:rPr>
              <a:t>, чтобы использовать всех членов команды на всем периоде реализации мероприятий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В плане мероприятий отражаются решения всех проблем, влияющих на достижение целевого состояния процесса (за исключением проблем, на решение которых не хватило ресурсов, по согласованию с Заказчиком). Нельзя ни </a:t>
            </a:r>
            <a:r>
              <a:rPr lang="ru-RU" sz="1800" b="1" u="sng">
                <a:solidFill>
                  <a:srgbClr val="0070C0"/>
                </a:solidFill>
                <a:latin typeface="Arial"/>
                <a:cs typeface="Arial"/>
              </a:rPr>
              <a:t>«терять» </a:t>
            </a:r>
            <a:r>
              <a:rPr lang="ru-RU" sz="1800">
                <a:latin typeface="Arial"/>
                <a:cs typeface="Arial"/>
              </a:rPr>
              <a:t>проблемы, ни решать проблемы, не отраженные на картах ПСЦ</a:t>
            </a:r>
            <a:endParaRPr lang="ru-RU" sz="2000">
              <a:latin typeface="Arial"/>
              <a:cs typeface="Arial"/>
            </a:endParaRPr>
          </a:p>
        </p:txBody>
      </p:sp>
      <p:grpSp>
        <p:nvGrpSpPr>
          <p:cNvPr id="5" name="Группа 7"/>
          <p:cNvGrpSpPr/>
          <p:nvPr/>
        </p:nvGrpSpPr>
        <p:grpSpPr bwMode="auto">
          <a:xfrm>
            <a:off x="7507237" y="970702"/>
            <a:ext cx="983833" cy="934632"/>
            <a:chOff x="810168" y="2346903"/>
            <a:chExt cx="1113270" cy="1113270"/>
          </a:xfrm>
        </p:grpSpPr>
        <p:sp>
          <p:nvSpPr>
            <p:cNvPr id="6" name="Овал 8"/>
            <p:cNvSpPr/>
            <p:nvPr/>
          </p:nvSpPr>
          <p:spPr bwMode="auto">
            <a:xfrm>
              <a:off x="810168" y="234690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7" name="Рисунок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31206" y="2567940"/>
              <a:ext cx="671196" cy="671194"/>
            </a:xfrm>
            <a:prstGeom prst="rect">
              <a:avLst/>
            </a:prstGeom>
          </p:spPr>
        </p:pic>
      </p:grpSp>
      <p:grpSp>
        <p:nvGrpSpPr>
          <p:cNvPr id="8" name="Группа 1"/>
          <p:cNvGrpSpPr/>
          <p:nvPr/>
        </p:nvGrpSpPr>
        <p:grpSpPr bwMode="auto">
          <a:xfrm>
            <a:off x="7507237" y="2309546"/>
            <a:ext cx="983833" cy="934632"/>
            <a:chOff x="-1421342" y="2217953"/>
            <a:chExt cx="1113270" cy="1113270"/>
          </a:xfrm>
        </p:grpSpPr>
        <p:sp>
          <p:nvSpPr>
            <p:cNvPr id="9" name="Овал 10"/>
            <p:cNvSpPr/>
            <p:nvPr/>
          </p:nvSpPr>
          <p:spPr bwMode="auto">
            <a:xfrm>
              <a:off x="-1421342" y="221795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Рисунок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210994" y="2423998"/>
              <a:ext cx="701182" cy="701180"/>
            </a:xfrm>
            <a:prstGeom prst="rect">
              <a:avLst/>
            </a:prstGeom>
          </p:spPr>
        </p:pic>
      </p:grpSp>
      <p:grpSp>
        <p:nvGrpSpPr>
          <p:cNvPr id="11" name="Группа 18"/>
          <p:cNvGrpSpPr/>
          <p:nvPr/>
        </p:nvGrpSpPr>
        <p:grpSpPr bwMode="auto">
          <a:xfrm>
            <a:off x="7507236" y="3648390"/>
            <a:ext cx="983833" cy="934632"/>
            <a:chOff x="7288857" y="2774588"/>
            <a:chExt cx="1113270" cy="1113270"/>
          </a:xfrm>
        </p:grpSpPr>
        <p:sp>
          <p:nvSpPr>
            <p:cNvPr id="12" name="Овал 19"/>
            <p:cNvSpPr/>
            <p:nvPr/>
          </p:nvSpPr>
          <p:spPr bwMode="auto">
            <a:xfrm>
              <a:off x="7288857" y="2774588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Рисунок 2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492623" y="2980633"/>
              <a:ext cx="705738" cy="70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35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04726" y="265567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План мероприятий (ПМ): принципы составления 3/4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405060" y="694679"/>
            <a:ext cx="7093551" cy="4096396"/>
          </a:xfrm>
        </p:spPr>
        <p:txBody>
          <a:bodyPr/>
          <a:lstStyle/>
          <a:p>
            <a:pPr marL="447675" indent="-447675" algn="just">
              <a:buNone/>
              <a:defRPr/>
            </a:pPr>
            <a:r>
              <a:rPr lang="ru-RU" sz="2000">
                <a:latin typeface="Arial"/>
                <a:cs typeface="Arial"/>
              </a:rPr>
              <a:t>4. План мероприятий защищается у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заказчика</a:t>
            </a:r>
            <a:r>
              <a:rPr lang="ru-RU" sz="2000">
                <a:latin typeface="Arial"/>
                <a:cs typeface="Arial"/>
              </a:rPr>
              <a:t>,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ru-RU" sz="2000">
                <a:latin typeface="Arial"/>
                <a:cs typeface="Arial"/>
              </a:rPr>
              <a:t>следовательно, все «ресурсные» мероприятия (деньги, организационный ресурс, инфраструктура и др.) должны быть согласованы</a:t>
            </a:r>
            <a:endParaRPr/>
          </a:p>
          <a:p>
            <a:pPr marL="447675" indent="-447675" algn="just">
              <a:buNone/>
              <a:defRPr/>
            </a:pPr>
            <a:r>
              <a:rPr lang="ru-RU" sz="2000">
                <a:latin typeface="Arial"/>
                <a:cs typeface="Arial"/>
              </a:rPr>
              <a:t>5. Нужно учесть, что все проблемы проявляются только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при определенных условиях</a:t>
            </a:r>
            <a:r>
              <a:rPr lang="ru-RU" sz="2000" b="1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2000">
                <a:latin typeface="Arial"/>
                <a:cs typeface="Arial"/>
              </a:rPr>
              <a:t>(н-р: время года, третья смена, целевая аудитория). Поэтому, действия важно фокусировать на месте выявления проблемы</a:t>
            </a:r>
            <a:endParaRPr/>
          </a:p>
          <a:p>
            <a:pPr marL="447675" indent="-447675" algn="just">
              <a:buNone/>
              <a:defRPr/>
            </a:pPr>
            <a:r>
              <a:rPr lang="ru-RU" sz="2000">
                <a:latin typeface="Arial"/>
                <a:cs typeface="Arial"/>
              </a:rPr>
              <a:t>6.   При составлении ПМ исключить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манипуляции</a:t>
            </a:r>
            <a:r>
              <a:rPr lang="ru-RU" sz="2000">
                <a:latin typeface="Arial"/>
                <a:cs typeface="Arial"/>
              </a:rPr>
              <a:t>: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800">
                <a:latin typeface="Arial"/>
                <a:cs typeface="Arial"/>
              </a:rPr>
              <a:t>«Я-концепция», «решение хорошее, потому что мое»;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800">
                <a:latin typeface="Arial"/>
                <a:cs typeface="Arial"/>
              </a:rPr>
              <a:t>подводка к заготовленным заранее решениям;</a:t>
            </a:r>
            <a:endParaRPr/>
          </a:p>
          <a:p>
            <a:pPr marL="522287" lvl="1" indent="-342900" algn="just">
              <a:buFont typeface="Arial"/>
              <a:buChar char="•"/>
              <a:defRPr/>
            </a:pPr>
            <a:r>
              <a:rPr lang="ru-RU" sz="1800">
                <a:latin typeface="Arial"/>
                <a:cs typeface="Arial"/>
              </a:rPr>
              <a:t>искажение проблем из-за страха наказаний.</a:t>
            </a:r>
            <a:endParaRPr/>
          </a:p>
        </p:txBody>
      </p:sp>
      <p:grpSp>
        <p:nvGrpSpPr>
          <p:cNvPr id="14" name="Группа 7"/>
          <p:cNvGrpSpPr/>
          <p:nvPr/>
        </p:nvGrpSpPr>
        <p:grpSpPr bwMode="auto">
          <a:xfrm>
            <a:off x="7678687" y="971729"/>
            <a:ext cx="983833" cy="934632"/>
            <a:chOff x="810168" y="2346903"/>
            <a:chExt cx="1113270" cy="1113270"/>
          </a:xfrm>
        </p:grpSpPr>
        <p:sp>
          <p:nvSpPr>
            <p:cNvPr id="15" name="Овал 8"/>
            <p:cNvSpPr/>
            <p:nvPr/>
          </p:nvSpPr>
          <p:spPr bwMode="auto">
            <a:xfrm>
              <a:off x="810168" y="234690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6" name="Рисунок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31206" y="2567940"/>
              <a:ext cx="671196" cy="671194"/>
            </a:xfrm>
            <a:prstGeom prst="rect">
              <a:avLst/>
            </a:prstGeom>
          </p:spPr>
        </p:pic>
      </p:grpSp>
      <p:grpSp>
        <p:nvGrpSpPr>
          <p:cNvPr id="17" name="Группа 1"/>
          <p:cNvGrpSpPr/>
          <p:nvPr/>
        </p:nvGrpSpPr>
        <p:grpSpPr bwMode="auto">
          <a:xfrm>
            <a:off x="7678687" y="2310572"/>
            <a:ext cx="983833" cy="934632"/>
            <a:chOff x="-1421342" y="2217953"/>
            <a:chExt cx="1113270" cy="1113270"/>
          </a:xfrm>
        </p:grpSpPr>
        <p:sp>
          <p:nvSpPr>
            <p:cNvPr id="18" name="Овал 10"/>
            <p:cNvSpPr/>
            <p:nvPr/>
          </p:nvSpPr>
          <p:spPr bwMode="auto">
            <a:xfrm>
              <a:off x="-1421342" y="221795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9" name="Рисунок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210994" y="2423998"/>
              <a:ext cx="701182" cy="701180"/>
            </a:xfrm>
            <a:prstGeom prst="rect">
              <a:avLst/>
            </a:prstGeom>
          </p:spPr>
        </p:pic>
      </p:grpSp>
      <p:grpSp>
        <p:nvGrpSpPr>
          <p:cNvPr id="20" name="Группа 18"/>
          <p:cNvGrpSpPr/>
          <p:nvPr/>
        </p:nvGrpSpPr>
        <p:grpSpPr bwMode="auto">
          <a:xfrm>
            <a:off x="7678686" y="3649417"/>
            <a:ext cx="983833" cy="934632"/>
            <a:chOff x="7288857" y="2774588"/>
            <a:chExt cx="1113270" cy="1113270"/>
          </a:xfrm>
        </p:grpSpPr>
        <p:sp>
          <p:nvSpPr>
            <p:cNvPr id="21" name="Овал 19"/>
            <p:cNvSpPr/>
            <p:nvPr/>
          </p:nvSpPr>
          <p:spPr bwMode="auto">
            <a:xfrm>
              <a:off x="7288857" y="2774588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22" name="Рисунок 2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492623" y="2980633"/>
              <a:ext cx="705738" cy="70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36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90500" y="343198"/>
            <a:ext cx="7765876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План мероприятий (ПМ): принципы составления 4/4</a:t>
            </a:r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190500" y="764704"/>
            <a:ext cx="7627515" cy="3581509"/>
          </a:xfrm>
        </p:spPr>
        <p:txBody>
          <a:bodyPr/>
          <a:lstStyle/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Длинные планы мероприятий лучше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разбивать на несколько</a:t>
            </a:r>
            <a:r>
              <a:rPr lang="ru-RU" sz="2000">
                <a:latin typeface="Arial"/>
                <a:cs typeface="Arial"/>
              </a:rPr>
              <a:t>, т.к. при воздействии на процесс меняется ситуация, что часто обнуляет последующие мероприятия</a:t>
            </a:r>
            <a:endParaRPr/>
          </a:p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План мероприятий должен быть легко контролируем, это достигается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визуализацией</a:t>
            </a:r>
            <a:r>
              <a:rPr lang="ru-RU" sz="2000">
                <a:latin typeface="Arial"/>
                <a:cs typeface="Arial"/>
              </a:rPr>
              <a:t> и прозрачной логикой его формирования</a:t>
            </a:r>
            <a:endParaRPr/>
          </a:p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Действия из плана мероприятий должны расходовать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минимальное количество ресурсов</a:t>
            </a:r>
            <a:r>
              <a:rPr lang="ru-RU" sz="2000">
                <a:latin typeface="Arial"/>
                <a:cs typeface="Arial"/>
              </a:rPr>
              <a:t>. Инвестиционные и инновационные решения лучше реализовывать отдельно</a:t>
            </a:r>
            <a:endParaRPr/>
          </a:p>
          <a:p>
            <a:pPr marL="536575" indent="-536575" algn="just">
              <a:buAutoNum type="arabicPeriod" startAt="7"/>
              <a:defRPr/>
            </a:pPr>
            <a:r>
              <a:rPr lang="ru-RU" sz="2000">
                <a:latin typeface="Arial"/>
                <a:cs typeface="Arial"/>
              </a:rPr>
              <a:t>Важно понимать какое именно действие и </a:t>
            </a: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как сработало</a:t>
            </a:r>
            <a:r>
              <a:rPr lang="ru-RU" sz="2000">
                <a:latin typeface="Arial"/>
                <a:cs typeface="Arial"/>
              </a:rPr>
              <a:t>, это пригодится при тираже</a:t>
            </a:r>
            <a:endParaRPr lang="ru-RU" sz="2400">
              <a:latin typeface="Arial"/>
              <a:cs typeface="Arial"/>
            </a:endParaRPr>
          </a:p>
        </p:txBody>
      </p:sp>
      <p:grpSp>
        <p:nvGrpSpPr>
          <p:cNvPr id="5" name="Группа 7"/>
          <p:cNvGrpSpPr/>
          <p:nvPr/>
        </p:nvGrpSpPr>
        <p:grpSpPr bwMode="auto">
          <a:xfrm>
            <a:off x="8134299" y="764704"/>
            <a:ext cx="983833" cy="934632"/>
            <a:chOff x="810168" y="2346903"/>
            <a:chExt cx="1113270" cy="1113270"/>
          </a:xfrm>
        </p:grpSpPr>
        <p:sp>
          <p:nvSpPr>
            <p:cNvPr id="6" name="Овал 8"/>
            <p:cNvSpPr/>
            <p:nvPr/>
          </p:nvSpPr>
          <p:spPr bwMode="auto">
            <a:xfrm>
              <a:off x="810168" y="234690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7" name="Рисунок 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31206" y="2567940"/>
              <a:ext cx="671196" cy="671194"/>
            </a:xfrm>
            <a:prstGeom prst="rect">
              <a:avLst/>
            </a:prstGeom>
          </p:spPr>
        </p:pic>
      </p:grpSp>
      <p:grpSp>
        <p:nvGrpSpPr>
          <p:cNvPr id="8" name="Группа 1"/>
          <p:cNvGrpSpPr/>
          <p:nvPr/>
        </p:nvGrpSpPr>
        <p:grpSpPr bwMode="auto">
          <a:xfrm>
            <a:off x="8134299" y="2103548"/>
            <a:ext cx="983833" cy="934632"/>
            <a:chOff x="-1421342" y="2217953"/>
            <a:chExt cx="1113270" cy="1113270"/>
          </a:xfrm>
        </p:grpSpPr>
        <p:sp>
          <p:nvSpPr>
            <p:cNvPr id="9" name="Овал 10"/>
            <p:cNvSpPr/>
            <p:nvPr/>
          </p:nvSpPr>
          <p:spPr bwMode="auto">
            <a:xfrm>
              <a:off x="-1421342" y="2217953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Рисунок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210994" y="2423998"/>
              <a:ext cx="701182" cy="701180"/>
            </a:xfrm>
            <a:prstGeom prst="rect">
              <a:avLst/>
            </a:prstGeom>
          </p:spPr>
        </p:pic>
      </p:grpSp>
      <p:grpSp>
        <p:nvGrpSpPr>
          <p:cNvPr id="11" name="Группа 18"/>
          <p:cNvGrpSpPr/>
          <p:nvPr/>
        </p:nvGrpSpPr>
        <p:grpSpPr bwMode="auto">
          <a:xfrm>
            <a:off x="8134298" y="3442392"/>
            <a:ext cx="983833" cy="934632"/>
            <a:chOff x="7288857" y="2774588"/>
            <a:chExt cx="1113270" cy="1113270"/>
          </a:xfrm>
        </p:grpSpPr>
        <p:sp>
          <p:nvSpPr>
            <p:cNvPr id="12" name="Овал 19"/>
            <p:cNvSpPr/>
            <p:nvPr/>
          </p:nvSpPr>
          <p:spPr bwMode="auto">
            <a:xfrm>
              <a:off x="7288857" y="2774588"/>
              <a:ext cx="1113270" cy="1113270"/>
            </a:xfrm>
            <a:prstGeom prst="ellipse">
              <a:avLst/>
            </a:prstGeom>
            <a:solidFill>
              <a:srgbClr val="8DC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10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Рисунок 2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492623" y="2980633"/>
              <a:ext cx="705738" cy="7057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E95FF-F392-4592-A5AA-47AF1D34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6" y="269875"/>
            <a:ext cx="7632700" cy="722187"/>
          </a:xfrm>
        </p:spPr>
        <p:txBody>
          <a:bodyPr/>
          <a:lstStyle/>
          <a:p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6E8AAA-8334-4D06-A210-49D0C83D2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4638"/>
              </p:ext>
            </p:extLst>
          </p:nvPr>
        </p:nvGraphicFramePr>
        <p:xfrm>
          <a:off x="143508" y="773931"/>
          <a:ext cx="8856983" cy="3949845"/>
        </p:xfrm>
        <a:graphic>
          <a:graphicData uri="http://schemas.openxmlformats.org/drawingml/2006/table">
            <a:tbl>
              <a:tblPr/>
              <a:tblGrid>
                <a:gridCol w="407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3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7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8507"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УТВЕРЖДАЮ</a:t>
                      </a:r>
                    </a:p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Должность руководителя</a:t>
                      </a:r>
                    </a:p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____________________ФИО  руководителя </a:t>
                      </a:r>
                    </a:p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                                                                                                                                            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(Подпись руководителя)</a:t>
                      </a:r>
                    </a:p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«______» _______________ 2023 г.</a:t>
                      </a:r>
                    </a:p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мероприятий по реализации предложений, разработанных в рамках проекта «…….»</a:t>
                      </a: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2406" marR="2406" marT="240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Мероприятия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Ожидаемый результат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Ответственные 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Срок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Исполнение</a:t>
                      </a: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9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</a:rPr>
                        <a:t>Регламентировать работу руководителей в СЭД-дело</a:t>
                      </a:r>
                      <a:endParaRPr lang="ru-RU" sz="1000" dirty="0"/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Разработать проект регламента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Согласовать регламент с заинтересованными ИОГВ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Утвердить регламент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 Направить на исполнение заинтересованным ИОГВ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 Провести обучение работе в СЭД-дело в соответствии с регламентом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Сокращение ВПП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Сидоров С.С.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Сидоров С.С.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Петров П.П.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Петров П.П.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Иванов И.И.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25.05.2023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10.06.2023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30.06.2023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10.07.2023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20.07.2023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Выполнено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909">
                <a:tc>
                  <a:txBody>
                    <a:bodyPr/>
                    <a:lstStyle/>
                    <a:p>
                      <a:pPr marL="0" algn="ctr" defTabSz="91440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2406" marR="2406" marT="24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406" marR="2406" marT="24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819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38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98650" y="266860"/>
            <a:ext cx="6886207" cy="5608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Формат плана мероприятий (диаграмма Ганта)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3701430" y="646835"/>
            <a:ext cx="5181520" cy="2496415"/>
            <a:chOff x="514351" y="1474838"/>
            <a:chExt cx="5435383" cy="260874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14351" y="1705282"/>
              <a:ext cx="5435383" cy="2378299"/>
            </a:xfrm>
            <a:prstGeom prst="rect">
              <a:avLst/>
            </a:prstGeom>
          </p:spPr>
        </p:pic>
        <p:cxnSp>
          <p:nvCxnSpPr>
            <p:cNvPr id="6" name="Прямая соединительная линия 5"/>
            <p:cNvCxnSpPr>
              <a:cxnSpLocks/>
            </p:cNvCxnSpPr>
            <p:nvPr/>
          </p:nvCxnSpPr>
          <p:spPr bwMode="auto">
            <a:xfrm>
              <a:off x="4336026" y="1557799"/>
              <a:ext cx="0" cy="217538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Овал 6"/>
            <p:cNvSpPr/>
            <p:nvPr/>
          </p:nvSpPr>
          <p:spPr bwMode="auto">
            <a:xfrm>
              <a:off x="4273346" y="1474838"/>
              <a:ext cx="125361" cy="1474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ru-RU" sz="1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cxnSp>
          <p:nvCxnSpPr>
            <p:cNvPr id="8" name="Прямая со стрелкой 7"/>
            <p:cNvCxnSpPr>
              <a:cxnSpLocks/>
            </p:cNvCxnSpPr>
            <p:nvPr/>
          </p:nvCxnSpPr>
          <p:spPr bwMode="auto">
            <a:xfrm>
              <a:off x="4498259" y="1548580"/>
              <a:ext cx="1231490" cy="0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Прямая со стрелкой 8"/>
          <p:cNvCxnSpPr>
            <a:cxnSpLocks/>
          </p:cNvCxnSpPr>
          <p:nvPr/>
        </p:nvCxnSpPr>
        <p:spPr bwMode="auto">
          <a:xfrm>
            <a:off x="7344610" y="2806099"/>
            <a:ext cx="141095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/>
          <p:nvPr/>
        </p:nvSpPr>
        <p:spPr bwMode="auto">
          <a:xfrm>
            <a:off x="133544" y="1112210"/>
            <a:ext cx="3501211" cy="1224136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1800">
                <a:solidFill>
                  <a:prstClr val="black"/>
                </a:solidFill>
                <a:latin typeface="Arial"/>
                <a:cs typeface="Arial"/>
              </a:rPr>
              <a:t>Периодичность заполнения определяется сроками проекта. Обычно это неделя</a:t>
            </a:r>
            <a:endParaRPr lang="ru-RU" sz="1400">
              <a:solidFill>
                <a:srgbClr val="414142"/>
              </a:solidFill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7150" y="3293204"/>
            <a:ext cx="8608298" cy="145163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39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203895" y="217153"/>
            <a:ext cx="7400284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Отслеживание сработавших решений  («уголок решенных проблем»)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3895" y="915429"/>
            <a:ext cx="2591201" cy="3456546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2962275" y="880073"/>
            <a:ext cx="5721218" cy="3596677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Назначение: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Отслеживание количества и динамики решенных проблем. Динамика действий отслеживается в диаграмме Ганта, но не каждое действие действительно решает проблему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Экспресс-оценка состоятельности проекта по количеству решенных проблем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Мотивация команды</a:t>
            </a:r>
            <a:endParaRPr/>
          </a:p>
          <a:p>
            <a:pPr lvl="1" algn="just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Копилка лучших практик, объект для обучения</a:t>
            </a:r>
            <a:endParaRPr/>
          </a:p>
          <a:p>
            <a:pPr marL="357188" indent="-357188" algn="just">
              <a:buNone/>
              <a:defRPr/>
            </a:pPr>
            <a:r>
              <a:rPr lang="ru-RU" sz="2000" b="1" u="sng">
                <a:solidFill>
                  <a:srgbClr val="0070C0"/>
                </a:solidFill>
                <a:latin typeface="Arial"/>
                <a:cs typeface="Arial"/>
              </a:rPr>
              <a:t>Как работает</a:t>
            </a:r>
            <a:r>
              <a:rPr lang="ru-RU" sz="1800">
                <a:latin typeface="Arial"/>
                <a:cs typeface="Arial"/>
              </a:rPr>
              <a:t>: рядом с планом мероприятий размещается в «крафтовом» виде таблица: «Проблема – Сработавшее решение – </a:t>
            </a:r>
            <a:r>
              <a:rPr lang="ru-RU" sz="1800" u="sng">
                <a:latin typeface="Arial"/>
                <a:cs typeface="Arial"/>
              </a:rPr>
              <a:t>Фактический</a:t>
            </a:r>
            <a:r>
              <a:rPr lang="ru-RU" sz="1800">
                <a:latin typeface="Arial"/>
                <a:cs typeface="Arial"/>
              </a:rPr>
              <a:t> вклад в цель»</a:t>
            </a:r>
            <a:endParaRPr lang="ru-RU" sz="1800" b="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53188" y="114447"/>
            <a:ext cx="4756351" cy="7221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>
              <a:spcBef>
                <a:spcPts val="0"/>
              </a:spcBef>
              <a:spcAft>
                <a:spcPts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Что мы усвоили на предыдущем этапе </a:t>
            </a:r>
            <a:endParaRPr sz="16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755576" y="2430115"/>
            <a:ext cx="7419913" cy="54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Функционал ИОГВ = процессы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Заказчик – каждый работник.</a:t>
            </a:r>
            <a:endParaRPr/>
          </a:p>
          <a:p>
            <a:pPr>
              <a:defRPr/>
            </a:pPr>
            <a:endParaRPr lang="ru-RU" b="0">
              <a:solidFill>
                <a:schemeClr val="accent1">
                  <a:lumMod val="50000"/>
                </a:schemeClr>
              </a:solidFill>
              <a:latin typeface="+mj-lt"/>
              <a:cs typeface="+mj-cs"/>
            </a:endParaRPr>
          </a:p>
          <a:p>
            <a:pPr>
              <a:defRPr/>
            </a:pP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3.     Для устранения потерь – открываем проект.</a:t>
            </a:r>
            <a:endParaRPr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Для проекта выбираем тему, составляем паспорт.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Проводим хронометраж выбранного процесса.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Составляем карту текущего состояния.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Проектируем карту идеального состояния.</a:t>
            </a:r>
            <a:endParaRPr/>
          </a:p>
          <a:p>
            <a:pPr marL="457200" indent="-457200">
              <a:buAutoNum type="arabicPeriod" startAt="4"/>
              <a:defRPr/>
            </a:pPr>
            <a:r>
              <a:rPr lang="ru-RU" b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Сформировать список проблем.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sz="2400" b="0">
              <a:solidFill>
                <a:schemeClr val="tx1"/>
              </a:solidFill>
              <a:latin typeface="+mj-lt"/>
              <a:cs typeface="+mj-cs"/>
            </a:endParaRPr>
          </a:p>
          <a:p>
            <a:pPr>
              <a:defRPr/>
            </a:pPr>
            <a:endParaRPr lang="ru-RU" sz="2400" b="0">
              <a:solidFill>
                <a:schemeClr val="tx1"/>
              </a:solidFill>
              <a:latin typeface="+mj-lt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84333" y="318027"/>
            <a:ext cx="319073" cy="37943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755576" y="1563251"/>
            <a:ext cx="5976664" cy="346456"/>
            <a:chOff x="1691680" y="1674250"/>
            <a:chExt cx="5976664" cy="692912"/>
          </a:xfrm>
        </p:grpSpPr>
        <p:grpSp>
          <p:nvGrpSpPr>
            <p:cNvPr id="6" name="Группа 5"/>
            <p:cNvGrpSpPr/>
            <p:nvPr/>
          </p:nvGrpSpPr>
          <p:grpSpPr bwMode="auto">
            <a:xfrm>
              <a:off x="1691680" y="1674250"/>
              <a:ext cx="5976664" cy="692912"/>
              <a:chOff x="1694362" y="2956648"/>
              <a:chExt cx="6884298" cy="1000201"/>
            </a:xfrm>
          </p:grpSpPr>
          <p:sp>
            <p:nvSpPr>
              <p:cNvPr id="7" name="Google Shape;158769;p139"/>
              <p:cNvSpPr/>
              <p:nvPr/>
            </p:nvSpPr>
            <p:spPr bwMode="auto">
              <a:xfrm>
                <a:off x="1694362" y="2956648"/>
                <a:ext cx="4797900" cy="10002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8" name="Google Shape;158770;p139"/>
              <p:cNvSpPr/>
              <p:nvPr/>
            </p:nvSpPr>
            <p:spPr bwMode="auto">
              <a:xfrm>
                <a:off x="6492391" y="2956648"/>
                <a:ext cx="1128300" cy="10002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9" name="Google Shape;158771;p139"/>
              <p:cNvSpPr/>
              <p:nvPr/>
            </p:nvSpPr>
            <p:spPr bwMode="auto">
              <a:xfrm>
                <a:off x="7620691" y="2956648"/>
                <a:ext cx="605400" cy="10002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10" name="Google Shape;158774;p139"/>
              <p:cNvSpPr/>
              <p:nvPr/>
            </p:nvSpPr>
            <p:spPr bwMode="auto">
              <a:xfrm rot="5400000">
                <a:off x="7902310" y="3280499"/>
                <a:ext cx="1000200" cy="352500"/>
              </a:xfrm>
              <a:prstGeom prst="triangle">
                <a:avLst>
                  <a:gd name="adj" fmla="val 50000"/>
                </a:avLst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700">
                  <a:solidFill>
                    <a:srgbClr val="FFFFFF"/>
                  </a:solidFill>
                  <a:cs typeface="Arial"/>
                </a:endParaRPr>
              </a:p>
            </p:txBody>
          </p:sp>
          <p:sp>
            <p:nvSpPr>
              <p:cNvPr id="12" name="Google Shape;158776;p139"/>
              <p:cNvSpPr/>
              <p:nvPr/>
            </p:nvSpPr>
            <p:spPr bwMode="auto">
              <a:xfrm>
                <a:off x="6889542" y="3280510"/>
                <a:ext cx="352500" cy="3525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endParaRPr sz="1200">
                  <a:solidFill>
                    <a:srgbClr val="000000"/>
                  </a:solidFill>
                  <a:cs typeface="Arial"/>
                </a:endParaRPr>
              </a:p>
            </p:txBody>
          </p:sp>
          <p:sp>
            <p:nvSpPr>
              <p:cNvPr id="13" name="Google Shape;158777;p139"/>
              <p:cNvSpPr/>
              <p:nvPr/>
            </p:nvSpPr>
            <p:spPr bwMode="auto">
              <a:xfrm>
                <a:off x="7368151" y="3228844"/>
                <a:ext cx="1136389" cy="352499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795264">
                  <a:buClr>
                    <a:srgbClr val="000000"/>
                  </a:buClr>
                  <a:defRPr/>
                </a:pPr>
                <a:r>
                  <a:rPr lang="ru-RU" sz="800" b="1">
                    <a:solidFill>
                      <a:srgbClr val="FFFFFF"/>
                    </a:solidFill>
                    <a:cs typeface="Arial"/>
                  </a:rPr>
                  <a:t>Значимая</a:t>
                </a:r>
                <a:endParaRPr/>
              </a:p>
              <a:p>
                <a:pPr algn="ctr" defTabSz="795264">
                  <a:buClr>
                    <a:srgbClr val="000000"/>
                  </a:buClr>
                  <a:defRPr/>
                </a:pPr>
                <a:r>
                  <a:rPr lang="ru-RU" sz="800" b="1">
                    <a:solidFill>
                      <a:srgbClr val="FFFFFF"/>
                    </a:solidFill>
                    <a:cs typeface="Arial"/>
                  </a:rPr>
                  <a:t>работа </a:t>
                </a:r>
                <a:endParaRPr sz="800">
                  <a:solidFill>
                    <a:srgbClr val="000000"/>
                  </a:solidFill>
                  <a:cs typeface="Arial"/>
                </a:endParaRPr>
              </a:p>
            </p:txBody>
          </p:sp>
        </p:grpSp>
        <p:sp>
          <p:nvSpPr>
            <p:cNvPr id="14" name="Google Shape;158777;p139"/>
            <p:cNvSpPr/>
            <p:nvPr/>
          </p:nvSpPr>
          <p:spPr bwMode="auto">
            <a:xfrm>
              <a:off x="5693183" y="1898605"/>
              <a:ext cx="1163424" cy="244202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  <a:defRPr/>
              </a:pPr>
              <a:r>
                <a:rPr lang="ru-RU" sz="800" b="1">
                  <a:solidFill>
                    <a:srgbClr val="FFFFFF"/>
                  </a:solidFill>
                  <a:cs typeface="Arial"/>
                </a:rPr>
                <a:t>Незначимая</a:t>
              </a:r>
              <a:endParaRPr/>
            </a:p>
            <a:p>
              <a:pPr algn="ctr" defTabSz="795264">
                <a:buClr>
                  <a:srgbClr val="000000"/>
                </a:buClr>
                <a:defRPr/>
              </a:pPr>
              <a:r>
                <a:rPr lang="ru-RU" sz="800" b="1">
                  <a:solidFill>
                    <a:srgbClr val="FFFFFF"/>
                  </a:solidFill>
                  <a:cs typeface="Arial"/>
                </a:rPr>
                <a:t>работа </a:t>
              </a:r>
              <a:endParaRPr sz="80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15" name="Google Shape;158777;p139"/>
            <p:cNvSpPr/>
            <p:nvPr/>
          </p:nvSpPr>
          <p:spPr bwMode="auto">
            <a:xfrm>
              <a:off x="2843807" y="1898605"/>
              <a:ext cx="1418614" cy="244202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  <a:defRPr/>
              </a:pPr>
              <a:r>
                <a:rPr lang="ru-RU" sz="1400" b="1">
                  <a:solidFill>
                    <a:srgbClr val="FFFFFF"/>
                  </a:solidFill>
                  <a:cs typeface="Arial"/>
                </a:rPr>
                <a:t>ПОТЕРИ</a:t>
              </a:r>
              <a:endParaRPr sz="1400">
                <a:solidFill>
                  <a:srgbClr val="000000"/>
                </a:solidFill>
                <a:cs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40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253835" y="1845996"/>
            <a:ext cx="6553201" cy="70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rgbClr val="B0C8E5">
                    <a:lumMod val="50000"/>
                  </a:srgbClr>
                </a:solidFill>
                <a:latin typeface="Arial"/>
                <a:cs typeface="Arial"/>
              </a:rPr>
              <a:t>2. Мониторинг стабильности результатов</a:t>
            </a:r>
            <a:endParaRPr/>
          </a:p>
          <a:p>
            <a:pPr algn="ctr" defTabSz="913572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rgbClr val="B0C8E5">
                    <a:lumMod val="50000"/>
                  </a:srgbClr>
                </a:solidFill>
                <a:latin typeface="Arial"/>
                <a:cs typeface="Arial"/>
              </a:rPr>
              <a:t>(«производственный анализ»)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41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Объект 2"/>
          <p:cNvSpPr txBox="1"/>
          <p:nvPr/>
        </p:nvSpPr>
        <p:spPr bwMode="auto">
          <a:xfrm>
            <a:off x="403049" y="977787"/>
            <a:ext cx="6203834" cy="1002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8288" indent="-268288" algn="just">
              <a:buNone/>
              <a:tabLst>
                <a:tab pos="268288" algn="l"/>
              </a:tabLst>
              <a:defRPr/>
            </a:pPr>
            <a:r>
              <a:rPr lang="ru-RU" sz="1400">
                <a:latin typeface="Arial"/>
                <a:cs typeface="Arial"/>
              </a:rPr>
              <a:t>Главная задача мониторинга стабильности результатов – убедиться в том, что процесс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необратимо приобрел новое состояние</a:t>
            </a:r>
            <a:r>
              <a:rPr lang="ru-RU" sz="1400">
                <a:latin typeface="Arial"/>
                <a:cs typeface="Arial"/>
              </a:rPr>
              <a:t>, а также выявить и устранить расхождения между фактическим и целевым состоянием, оставшееся после реализации плана мероприятий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458933" y="2230582"/>
            <a:ext cx="57637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>
                <a:latin typeface="Arial"/>
                <a:cs typeface="Arial"/>
              </a:rPr>
              <a:t>Убедиться в необратимости положительных изменений важно, т.к.: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Не все действия из плана мероприятий дают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ожидаемый результат, </a:t>
            </a:r>
            <a:r>
              <a:rPr lang="ru-RU" sz="1400">
                <a:latin typeface="Arial"/>
                <a:cs typeface="Arial"/>
              </a:rPr>
              <a:t>часто результат носит локальный, а не системный характер 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Решенные проблемы, могут породить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новые проблемы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За время реализации проекта может поменяться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контекст, </a:t>
            </a:r>
            <a:r>
              <a:rPr lang="ru-RU" sz="1400">
                <a:latin typeface="Arial"/>
                <a:cs typeface="Arial"/>
              </a:rPr>
              <a:t>в котором функционирует процесс</a:t>
            </a:r>
            <a:endParaRPr/>
          </a:p>
          <a:p>
            <a:pPr marL="360363" indent="-360363" algn="just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В проекте могли быть </a:t>
            </a:r>
            <a:r>
              <a:rPr lang="ru-RU" sz="1400" b="1">
                <a:solidFill>
                  <a:srgbClr val="0070C0"/>
                </a:solidFill>
                <a:latin typeface="Arial"/>
                <a:cs typeface="Arial"/>
              </a:rPr>
              <a:t>упущены проблемы </a:t>
            </a:r>
            <a:r>
              <a:rPr lang="ru-RU" sz="1400">
                <a:latin typeface="Arial"/>
                <a:cs typeface="Arial"/>
              </a:rPr>
              <a:t>или обстоятельства, целевая группа могла быть изучена недостаточно глубоко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3049" y="2389909"/>
            <a:ext cx="1954726" cy="2061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04244" y="977787"/>
            <a:ext cx="1628718" cy="108292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0023" y="344453"/>
            <a:ext cx="4147695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Общая логика мониторинга</a:t>
            </a:r>
            <a:endParaRPr lang="en-GB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42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t="5171" b="10768"/>
          <a:stretch/>
        </p:blipFill>
        <p:spPr bwMode="auto">
          <a:xfrm>
            <a:off x="138907" y="727700"/>
            <a:ext cx="5278219" cy="34156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5417128" y="1206967"/>
            <a:ext cx="35675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Возможны три ситуации сравнения плана и факта: 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Отрицательные расхождения </a:t>
            </a: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- наличие нерешенной или новой проблемы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Положительные расхождения </a:t>
            </a: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–актуализированные возможности процесса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Отсутствие расхождений </a:t>
            </a: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– мониторинг проводится формально</a:t>
            </a:r>
            <a:endParaRPr lang="ru-RU" sz="1600">
              <a:latin typeface="Arial"/>
              <a:cs typeface="Arial"/>
            </a:endParaRPr>
          </a:p>
        </p:txBody>
      </p:sp>
      <p:sp>
        <p:nvSpPr>
          <p:cNvPr id="6" name="Объект 2"/>
          <p:cNvSpPr txBox="1"/>
          <p:nvPr/>
        </p:nvSpPr>
        <p:spPr bwMode="auto">
          <a:xfrm>
            <a:off x="309139" y="4085166"/>
            <a:ext cx="8613187" cy="516113"/>
          </a:xfrm>
          <a:prstGeom prst="rect">
            <a:avLst/>
          </a:prstGeom>
        </p:spPr>
        <p:txBody>
          <a:bodyPr/>
          <a:lstStyle>
            <a:lvl1pPr marL="180975" indent="-18097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>
              <a:spcBef>
                <a:spcPts val="0"/>
              </a:spcBef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>
                <a:latin typeface="Arial"/>
                <a:cs typeface="Arial"/>
              </a:rPr>
              <a:t>Необходимо наблюдать за показателями оптимизируемого процесса до его полной стабилизации (обычно </a:t>
            </a:r>
            <a:r>
              <a:rPr lang="ru-RU" b="1">
                <a:solidFill>
                  <a:srgbClr val="0070C0"/>
                </a:solidFill>
                <a:latin typeface="Arial"/>
                <a:cs typeface="Arial"/>
              </a:rPr>
              <a:t>1-2 месяца</a:t>
            </a:r>
            <a:r>
              <a:rPr lang="ru-RU">
                <a:latin typeface="Arial"/>
                <a:cs typeface="Arial"/>
              </a:rPr>
              <a:t>, исходя из сроков, обозначенных в карточке проекта)</a:t>
            </a:r>
            <a:endParaRPr lang="ru-RU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51323" y="299073"/>
            <a:ext cx="4327804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sz="1600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Пример шаблона листа мониторинга</a:t>
            </a:r>
            <a:endParaRPr lang="en-GB" sz="1600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6668" y="736920"/>
            <a:ext cx="4208294" cy="3264124"/>
          </a:xfrm>
          <a:prstGeom prst="rect">
            <a:avLst/>
          </a:prstGeom>
        </p:spPr>
      </p:pic>
      <p:pic>
        <p:nvPicPr>
          <p:cNvPr id="5" name="Picture 194"/>
          <p:cNvPicPr>
            <a:picLocks noChangeAspect="1" noChangeArrowheads="1"/>
          </p:cNvPicPr>
          <p:nvPr/>
        </p:nvPicPr>
        <p:blipFill>
          <a:blip r:embed="rId3"/>
          <a:srcRect t="5063" r="58289"/>
          <a:stretch/>
        </p:blipFill>
        <p:spPr bwMode="auto">
          <a:xfrm>
            <a:off x="4655125" y="3132363"/>
            <a:ext cx="1595362" cy="1499587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377646" y="3995036"/>
            <a:ext cx="3649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Пример отслеживания динамики показателей цели в течение всего проекта </a:t>
            </a: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по блокам операций</a:t>
            </a:r>
            <a:endParaRPr lang="ru-RU" sz="1600"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382108" y="3132364"/>
            <a:ext cx="25016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>
                <a:solidFill>
                  <a:srgbClr val="FF0000"/>
                </a:solidFill>
                <a:latin typeface="Arial"/>
                <a:cs typeface="Arial"/>
              </a:rPr>
              <a:t>Если в проекте заявлено несколько целей, то каждую из них необходимо отслеживать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55125" y="736920"/>
            <a:ext cx="4304308" cy="2172535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77646" y="322229"/>
            <a:ext cx="6149677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Примеры визуализации мониторинга</a:t>
            </a:r>
            <a:endParaRPr lang="en-GB" sz="1600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254987" name="Номер слайда 3"/>
          <p:cNvSpPr txBox="1"/>
          <p:nvPr/>
        </p:nvSpPr>
        <p:spPr bwMode="auto">
          <a:xfrm>
            <a:off x="8432961" y="4678711"/>
            <a:ext cx="627061" cy="377824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EAD8E1-7332-E9FE-5606-EDDCB4D393D0}" type="slidenum">
              <a:rPr lang="ru-RU">
                <a:solidFill>
                  <a:srgbClr val="003274"/>
                </a:solidFill>
              </a:rPr>
              <a:t>44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43369923" name="Прямоугольник 7"/>
          <p:cNvSpPr>
            <a:spLocks noChangeArrowheads="1"/>
          </p:cNvSpPr>
          <p:nvPr/>
        </p:nvSpPr>
        <p:spPr bwMode="auto">
          <a:xfrm>
            <a:off x="1253835" y="1845995"/>
            <a:ext cx="6553776" cy="39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6" tIns="45677" rIns="91356" bIns="45677">
            <a:spAutoFit/>
          </a:bodyPr>
          <a:lstStyle/>
          <a:p>
            <a:pPr algn="ctr" defTabSz="913572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rgbClr val="B0C8E5">
                    <a:lumMod val="50000"/>
                  </a:srgbClr>
                </a:solidFill>
                <a:latin typeface="Arial"/>
                <a:cs typeface="Arial"/>
              </a:rPr>
              <a:t>3. Стандартизация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27296" y="1728538"/>
            <a:ext cx="3416704" cy="1634323"/>
          </a:xfrm>
          <a:prstGeom prst="rect">
            <a:avLst/>
          </a:prstGeom>
        </p:spPr>
      </p:pic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45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42900" y="305674"/>
            <a:ext cx="815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Цели разработки стандартов после реализации проектов</a:t>
            </a:r>
            <a:endParaRPr lang="ru-RU" sz="140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36632" y="4059470"/>
            <a:ext cx="8085473" cy="82677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>
              <a:defRPr sz="2000" b="1">
                <a:latin typeface="Arial"/>
              </a:defRPr>
            </a:lvl1pPr>
            <a:lvl2pPr marL="268288" lvl="1" indent="-268288" algn="just" defTabSz="871538">
              <a:spcBef>
                <a:spcPts val="0"/>
              </a:spcBef>
              <a:spcAft>
                <a:spcPts val="0"/>
              </a:spcAft>
              <a:buFont typeface="Symbol Set SWA"/>
              <a:buNone/>
              <a:defRPr sz="2000" b="1">
                <a:solidFill>
                  <a:srgbClr val="000000"/>
                </a:solidFill>
                <a:latin typeface="Calibri"/>
                <a:cs typeface="Calibri"/>
              </a:defRPr>
            </a:lvl2pPr>
            <a:lvl3pPr marL="1143000" indent="-228600" defTabSz="871538">
              <a:defRPr sz="2000" b="1">
                <a:latin typeface="Arial"/>
              </a:defRPr>
            </a:lvl3pPr>
            <a:lvl4pPr marL="1600200" indent="-228600" defTabSz="871538">
              <a:defRPr sz="2000" b="1">
                <a:latin typeface="Arial"/>
              </a:defRPr>
            </a:lvl4pPr>
            <a:lvl5pPr marL="2057400" indent="-228600" defTabSz="871538">
              <a:defRPr sz="2000" b="1"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9pPr>
          </a:lstStyle>
          <a:p>
            <a:pPr marL="268288" marR="0" lvl="1" indent="-268288" algn="just" defTabSz="8715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 Set SWA"/>
              <a:buNone/>
              <a:defRPr/>
            </a:pPr>
            <a:r>
              <a:rPr lang="ru-RU" sz="16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Arial"/>
                <a:cs typeface="Arial"/>
              </a:rPr>
              <a:t>Стандарт </a:t>
            </a:r>
            <a:r>
              <a:rPr lang="ru-RU" sz="1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- максимально простой и быстрый способ, из известных на сегодняшний день, по выполнению операций процесса с заданными параметрами качества при минимальных затратах.</a:t>
            </a:r>
            <a:endParaRPr lang="de-DE" sz="16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6632" y="1270842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36632" y="1737766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36632" y="2205979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36632" y="2675482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36632" y="3143694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39039" y="1204030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marL="342900" indent="-342900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342900" marR="0" lvl="0" indent="-34290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Управлять качеством процесса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339039" y="1672243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Быть основой для будущих улучшений 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39039" y="2139167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Предотвращать проблемы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339039" y="2607380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Облегчать обучение и управление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339039" y="3075594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Служить базой для расчета норм и планирования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36632" y="814435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00B050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0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339039" y="766707"/>
            <a:ext cx="4610666" cy="415591"/>
          </a:xfrm>
          <a:prstGeom prst="rect">
            <a:avLst/>
          </a:prstGeom>
          <a:solidFill>
            <a:srgbClr val="00B050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 marL="342900" indent="-342900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78606" marR="0" lvl="0" indent="-278606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Предотвратить откат к первоначальной ситуации</a:t>
            </a:r>
            <a:endParaRPr lang="ru-RU" sz="1450" b="0" i="0" u="none" strike="noStrike" cap="none" spc="0">
              <a:ln>
                <a:noFill/>
              </a:ln>
              <a:solidFill>
                <a:srgbClr val="000000"/>
              </a:solidFill>
              <a:cs typeface="Arial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145517" y="3603063"/>
            <a:ext cx="726761" cy="279390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latin typeface="Arial"/>
                <a:cs typeface="Arial"/>
              </a:rPr>
              <a:t>6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47924" y="3534962"/>
            <a:ext cx="4610666" cy="41559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0" marR="0" lvl="0" indent="0" defTabSz="7429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50" b="0" i="0" u="none" strike="noStrike" cap="none" spc="0">
                <a:ln>
                  <a:noFill/>
                </a:ln>
                <a:solidFill>
                  <a:srgbClr val="414142"/>
                </a:solidFill>
                <a:cs typeface="Arial"/>
              </a:rPr>
              <a:t>Служить основной для разного рода аудитов</a:t>
            </a:r>
            <a:endParaRPr lang="en-US" sz="1450" b="0" i="0" u="none" strike="noStrike" cap="none" spc="0">
              <a:ln>
                <a:noFill/>
              </a:ln>
              <a:solidFill>
                <a:srgbClr val="414142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46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4398383" y="3728825"/>
            <a:ext cx="4596882" cy="9498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ППУ (лайфхак, кайзен) </a:t>
            </a:r>
            <a:r>
              <a:rPr lang="ru-RU" sz="1400">
                <a:solidFill>
                  <a:srgbClr val="000000"/>
                </a:solidFill>
                <a:cs typeface="Arial"/>
              </a:rPr>
              <a:t>–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отдельные самоценные улучшения, не требующие пересмотра стандарта, но существенно повышающие эффективность в отдельном элементе стандарта</a:t>
            </a:r>
            <a:endParaRPr lang="de-DE" sz="1600" b="0">
              <a:solidFill>
                <a:srgbClr val="3F3F5D"/>
              </a:solidFill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t="7844" b="7116"/>
          <a:stretch/>
        </p:blipFill>
        <p:spPr bwMode="auto">
          <a:xfrm>
            <a:off x="4435223" y="838863"/>
            <a:ext cx="4523202" cy="26939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5862" t="23536" r="1265"/>
          <a:stretch/>
        </p:blipFill>
        <p:spPr bwMode="auto">
          <a:xfrm>
            <a:off x="246446" y="695147"/>
            <a:ext cx="4055731" cy="4172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56943"/>
            <a:ext cx="677545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Виды стандартов: предложения по улучшению (ППУ)</a:t>
            </a:r>
            <a:endParaRPr lang="en-GB" b="1">
              <a:solidFill>
                <a:srgbClr val="003274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47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6999" y="364616"/>
            <a:ext cx="5064734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Виды стандартов: памятка  </a:t>
            </a:r>
            <a:endParaRPr lang="en-GB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293015" y="2692399"/>
            <a:ext cx="5515005" cy="205788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defPPr>
              <a:defRPr lang="ru-RU"/>
            </a:defPPr>
            <a:lvl1pPr defTabSz="871538">
              <a:defRPr sz="2000" b="1">
                <a:latin typeface="Arial"/>
              </a:defRPr>
            </a:lvl1pPr>
            <a:lvl2pPr marL="268288" lvl="1" indent="-268288" algn="just" defTabSz="871538">
              <a:spcBef>
                <a:spcPts val="0"/>
              </a:spcBef>
              <a:spcAft>
                <a:spcPts val="0"/>
              </a:spcAft>
              <a:buFont typeface="Symbol Set SWA"/>
              <a:buNone/>
              <a:defRPr sz="2000" b="1">
                <a:solidFill>
                  <a:srgbClr val="000000"/>
                </a:solidFill>
                <a:latin typeface="Calibri"/>
                <a:cs typeface="Calibri"/>
              </a:defRPr>
            </a:lvl2pPr>
            <a:lvl3pPr marL="1143000" indent="-228600" defTabSz="871538">
              <a:defRPr sz="2000" b="1">
                <a:latin typeface="Arial"/>
              </a:defRPr>
            </a:lvl3pPr>
            <a:lvl4pPr marL="1600200" indent="-228600" defTabSz="871538">
              <a:defRPr sz="2000" b="1">
                <a:latin typeface="Arial"/>
              </a:defRPr>
            </a:lvl4pPr>
            <a:lvl5pPr marL="2057400" indent="-228600" defTabSz="871538">
              <a:defRPr sz="2000" b="1"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latin typeface="Arial"/>
              </a:defRPr>
            </a:lvl9pPr>
          </a:lstStyle>
          <a:p>
            <a:pPr lvl="1">
              <a:defRPr/>
            </a:pPr>
            <a:r>
              <a:rPr lang="ru-RU" sz="1600">
                <a:solidFill>
                  <a:srgbClr val="0070C0"/>
                </a:solidFill>
                <a:latin typeface="Arial"/>
                <a:cs typeface="Arial"/>
              </a:rPr>
              <a:t>Памятка (инструкция, «шпаргалка») </a:t>
            </a:r>
            <a:r>
              <a:rPr lang="ru-RU" sz="1600" b="0">
                <a:latin typeface="Arial"/>
                <a:cs typeface="Arial"/>
              </a:rPr>
              <a:t>– упрощенная последовательность действий, необходимая к применению в том или ином месте процесса. Иногда это «урок на одном листе» - сжатая и визуализированная информация, удобная для пользования и упрощающая восприятие. Встречаются удачные случаи памяток в форме комиксов и разного рода «веселых картинок»</a:t>
            </a:r>
            <a:endParaRPr lang="de-DE" sz="1600" b="0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6999" y="687265"/>
            <a:ext cx="2721631" cy="1794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56877" y="647872"/>
            <a:ext cx="3021736" cy="1906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39543" y="2899590"/>
            <a:ext cx="2664116" cy="15966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95110" y="837510"/>
            <a:ext cx="2664116" cy="185488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48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1469" y="330426"/>
            <a:ext cx="5387003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3274"/>
                </a:solidFill>
                <a:latin typeface="Arial"/>
                <a:cs typeface="Arial"/>
              </a:rPr>
              <a:t>Виды стандартов: типовая форма  </a:t>
            </a:r>
            <a:endParaRPr lang="en-GB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87964" y="3653636"/>
            <a:ext cx="8358529" cy="94988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442913" lvl="1" indent="-442913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Типовая форма (шаблон)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создается для упорядочивания информационных потоков. Грамотно составленный шаблон позволит собирать информацию по заданной структуре. Если шаблон сделать «жестким» (н-р: в при заполнении в электронном виде программа не дает отправить недозаполненный шаблон), то это позволит не забыть ключевую информацию.  </a:t>
            </a:r>
            <a:endParaRPr lang="de-DE" sz="1400" b="0">
              <a:solidFill>
                <a:srgbClr val="3F3F5D"/>
              </a:solidFill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832703"/>
            <a:ext cx="8954979" cy="274574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49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6823" y="296671"/>
            <a:ext cx="8229600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Виды стандартов: СОК 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84497" y="3944269"/>
            <a:ext cx="8817048" cy="73444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Стандартная операционная карта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– визуализированная последовательность выполнения операции, с указанием последовательности шагов и их времени, необходимых инструментов и приспособлений, схемы движения оператора, точек контроля, ссылок на техническую документацию и др. </a:t>
            </a:r>
            <a:endParaRPr lang="de-DE" sz="1400" b="0">
              <a:solidFill>
                <a:srgbClr val="3F3F5D"/>
              </a:solidFill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1478" y="725299"/>
            <a:ext cx="3819314" cy="3111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32391" y="725299"/>
            <a:ext cx="4617909" cy="31119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Rectangle 222"/>
          <p:cNvSpPr/>
          <p:nvPr/>
        </p:nvSpPr>
        <p:spPr bwMode="auto">
          <a:xfrm>
            <a:off x="3115081" y="1807684"/>
            <a:ext cx="1545675" cy="285019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222"/>
          <p:cNvSpPr/>
          <p:nvPr/>
        </p:nvSpPr>
        <p:spPr bwMode="auto">
          <a:xfrm>
            <a:off x="4742355" y="1790763"/>
            <a:ext cx="1545675" cy="2867118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Rectangle 223"/>
          <p:cNvSpPr/>
          <p:nvPr/>
        </p:nvSpPr>
        <p:spPr bwMode="auto">
          <a:xfrm>
            <a:off x="6354937" y="1790199"/>
            <a:ext cx="1545675" cy="286768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Rectangle 177"/>
          <p:cNvSpPr/>
          <p:nvPr/>
        </p:nvSpPr>
        <p:spPr bwMode="auto">
          <a:xfrm>
            <a:off x="1487048" y="1851316"/>
            <a:ext cx="1545675" cy="2789645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0">
              <a:solidFill>
                <a:srgbClr val="020202"/>
              </a:solidFill>
              <a:latin typeface="Arial"/>
            </a:endParaRPr>
          </a:p>
        </p:txBody>
      </p:sp>
      <p:sp>
        <p:nvSpPr>
          <p:cNvPr id="73" name="Rectangle 4"/>
          <p:cNvSpPr txBox="1"/>
          <p:nvPr/>
        </p:nvSpPr>
        <p:spPr bwMode="auto">
          <a:xfrm rot="16199998">
            <a:off x="-35820" y="3110789"/>
            <a:ext cx="2810342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0" b="1">
                <a:solidFill>
                  <a:srgbClr val="FFFFFF"/>
                </a:solidFill>
                <a:latin typeface="Arial"/>
              </a:rPr>
              <a:t>Шаги</a:t>
            </a:r>
            <a:endParaRPr lang="en-US" sz="9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Oval 24"/>
          <p:cNvSpPr>
            <a:spLocks noChangeAspect="1" noChangeArrowheads="1"/>
          </p:cNvSpPr>
          <p:nvPr/>
        </p:nvSpPr>
        <p:spPr bwMode="auto">
          <a:xfrm>
            <a:off x="4747442" y="3143355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grpSp>
        <p:nvGrpSpPr>
          <p:cNvPr id="75" name="Группа 74"/>
          <p:cNvGrpSpPr/>
          <p:nvPr/>
        </p:nvGrpSpPr>
        <p:grpSpPr bwMode="auto">
          <a:xfrm>
            <a:off x="1245451" y="790294"/>
            <a:ext cx="6620235" cy="640686"/>
            <a:chOff x="137894" y="911269"/>
            <a:chExt cx="8642743" cy="836469"/>
          </a:xfrm>
        </p:grpSpPr>
        <p:sp>
          <p:nvSpPr>
            <p:cNvPr id="76" name="Freeform 112"/>
            <p:cNvSpPr/>
            <p:nvPr/>
          </p:nvSpPr>
          <p:spPr bwMode="auto"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Rectangle 6"/>
            <p:cNvSpPr txBox="1"/>
            <p:nvPr/>
          </p:nvSpPr>
          <p:spPr bwMode="auto"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  <a:endParaRPr/>
            </a:p>
          </p:txBody>
        </p:sp>
        <p:sp>
          <p:nvSpPr>
            <p:cNvPr id="78" name="Freeform 4"/>
            <p:cNvSpPr/>
            <p:nvPr/>
          </p:nvSpPr>
          <p:spPr bwMode="auto"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6"/>
            <p:cNvSpPr txBox="1"/>
            <p:nvPr/>
          </p:nvSpPr>
          <p:spPr bwMode="auto"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0" b="1">
                  <a:solidFill>
                    <a:srgbClr val="000000"/>
                  </a:solidFill>
                  <a:latin typeface="Arial"/>
                </a:rPr>
              </a:br>
              <a:r>
                <a:rPr lang="ru-RU" sz="900" b="1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0" b="1" baseline="300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0" b="1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" name="Rectangle 4"/>
            <p:cNvSpPr txBox="1"/>
            <p:nvPr/>
          </p:nvSpPr>
          <p:spPr bwMode="auto">
            <a:xfrm rot="16199998">
              <a:off x="-31988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0" b="1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0" b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Freeform 120"/>
            <p:cNvSpPr/>
            <p:nvPr/>
          </p:nvSpPr>
          <p:spPr bwMode="auto"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Rectangle 6"/>
            <p:cNvSpPr txBox="1"/>
            <p:nvPr/>
          </p:nvSpPr>
          <p:spPr bwMode="auto"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  <a:endParaRPr/>
            </a:p>
          </p:txBody>
        </p:sp>
        <p:sp>
          <p:nvSpPr>
            <p:cNvPr id="84" name="Freeform 131"/>
            <p:cNvSpPr/>
            <p:nvPr/>
          </p:nvSpPr>
          <p:spPr bwMode="auto">
            <a:xfrm>
              <a:off x="6762750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 extrusionOk="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6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0" b="1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8" name="Rectangle 6"/>
            <p:cNvSpPr txBox="1"/>
            <p:nvPr/>
          </p:nvSpPr>
          <p:spPr bwMode="auto"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0" b="1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  <a:endParaRPr/>
            </a:p>
          </p:txBody>
        </p:sp>
      </p:grpSp>
      <p:grpSp>
        <p:nvGrpSpPr>
          <p:cNvPr id="89" name="Группа 88"/>
          <p:cNvGrpSpPr/>
          <p:nvPr/>
        </p:nvGrpSpPr>
        <p:grpSpPr bwMode="auto">
          <a:xfrm>
            <a:off x="1570006" y="1866487"/>
            <a:ext cx="1580324" cy="2301842"/>
            <a:chOff x="561602" y="1984921"/>
            <a:chExt cx="2063120" cy="3032673"/>
          </a:xfrm>
        </p:grpSpPr>
        <p:sp>
          <p:nvSpPr>
            <p:cNvPr id="90" name="Rectangle 245"/>
            <p:cNvSpPr txBox="1"/>
            <p:nvPr/>
          </p:nvSpPr>
          <p:spPr bwMode="auto">
            <a:xfrm>
              <a:off x="693316" y="3162223"/>
              <a:ext cx="1674096" cy="30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90" lvl="1" indent="-144199" defTabSz="672132">
                <a:buClr>
                  <a:srgbClr val="002960"/>
                </a:buClr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Определение проблемы и выбор темы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1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1.1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2" name="Rectangle 241"/>
            <p:cNvSpPr txBox="1"/>
            <p:nvPr/>
          </p:nvSpPr>
          <p:spPr bwMode="auto">
            <a:xfrm>
              <a:off x="675925" y="2491112"/>
              <a:ext cx="1766316" cy="150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45390" lvl="1" indent="-144199" defTabSz="672132">
                <a:buClr>
                  <a:srgbClr val="002960"/>
                </a:buClr>
                <a:defRPr/>
              </a:pP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3" name="Oval 24"/>
            <p:cNvSpPr>
              <a:spLocks noChangeAspect="1" noChangeArrowheads="1"/>
            </p:cNvSpPr>
            <p:nvPr/>
          </p:nvSpPr>
          <p:spPr bwMode="auto">
            <a:xfrm>
              <a:off x="571439" y="31810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/>
            </a:p>
          </p:txBody>
        </p:sp>
        <p:sp>
          <p:nvSpPr>
            <p:cNvPr id="94" name="Oval 24"/>
            <p:cNvSpPr>
              <a:spLocks noChangeAspect="1" noChangeArrowheads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1.2</a:t>
              </a:r>
              <a:endParaRPr lang="ru-RU" sz="75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95" name="Oval 24"/>
            <p:cNvSpPr>
              <a:spLocks noChangeAspect="1" noChangeArrowheads="1"/>
            </p:cNvSpPr>
            <p:nvPr/>
          </p:nvSpPr>
          <p:spPr bwMode="auto">
            <a:xfrm>
              <a:off x="561602" y="41682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rgbClr val="FFFFFF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endParaRPr/>
            </a:p>
          </p:txBody>
        </p:sp>
        <p:sp>
          <p:nvSpPr>
            <p:cNvPr id="96" name="Rectangle 249"/>
            <p:cNvSpPr txBox="1"/>
            <p:nvPr/>
          </p:nvSpPr>
          <p:spPr bwMode="auto">
            <a:xfrm>
              <a:off x="881632" y="3531009"/>
              <a:ext cx="1588822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Проведение</a:t>
              </a:r>
              <a:b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стартового совещания и выпуск распоряжения о реализации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7" name="Rectangle 249"/>
            <p:cNvSpPr txBox="1"/>
            <p:nvPr/>
          </p:nvSpPr>
          <p:spPr bwMode="auto">
            <a:xfrm>
              <a:off x="891559" y="1984921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Формирование рабочей группы проекта 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8" name="Oval 24"/>
            <p:cNvSpPr>
              <a:spLocks noChangeAspect="1" noChangeArrowheads="1"/>
            </p:cNvSpPr>
            <p:nvPr/>
          </p:nvSpPr>
          <p:spPr bwMode="auto">
            <a:xfrm>
              <a:off x="570916" y="3554989"/>
              <a:ext cx="244800" cy="2448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chemeClr val="bg1"/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endParaRPr/>
            </a:p>
          </p:txBody>
        </p:sp>
        <p:sp>
          <p:nvSpPr>
            <p:cNvPr id="99" name="Rectangle 249"/>
            <p:cNvSpPr txBox="1"/>
            <p:nvPr/>
          </p:nvSpPr>
          <p:spPr bwMode="auto">
            <a:xfrm>
              <a:off x="840737" y="4715888"/>
              <a:ext cx="1371620" cy="30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Разработка дорожной карты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0" name="Oval 24"/>
            <p:cNvSpPr>
              <a:spLocks noChangeAspect="1" noChangeArrowheads="1"/>
            </p:cNvSpPr>
            <p:nvPr/>
          </p:nvSpPr>
          <p:spPr bwMode="auto">
            <a:xfrm>
              <a:off x="567027" y="4693490"/>
              <a:ext cx="244800" cy="24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1.</a:t>
              </a:r>
              <a:r>
                <a:rPr lang="ru-RU" sz="750" b="1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6</a:t>
              </a:r>
              <a:endParaRPr/>
            </a:p>
          </p:txBody>
        </p:sp>
        <p:sp>
          <p:nvSpPr>
            <p:cNvPr id="101" name="Rectangle 249"/>
            <p:cNvSpPr txBox="1"/>
            <p:nvPr/>
          </p:nvSpPr>
          <p:spPr bwMode="auto">
            <a:xfrm>
              <a:off x="882932" y="2516071"/>
              <a:ext cx="1588822" cy="452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/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Ознакомление рабочей группы с инструментами и методами ПСР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6" name="Rectangle 241"/>
            <p:cNvSpPr txBox="1"/>
            <p:nvPr/>
          </p:nvSpPr>
          <p:spPr bwMode="auto">
            <a:xfrm>
              <a:off x="858407" y="4195087"/>
              <a:ext cx="1766315" cy="30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>
                <a:buClr>
                  <a:schemeClr val="tx2"/>
                </a:buClr>
                <a:buSzPct val="125000"/>
                <a:buFont typeface="Arial"/>
                <a:buChar char="▪"/>
                <a:defRPr>
                  <a:latin typeface="+mn-lt"/>
                </a:defRPr>
              </a:lvl2pPr>
              <a:lvl3pPr marL="457200" lvl="2" indent="-261938" defTabSz="895350">
                <a:buClr>
                  <a:schemeClr val="tx2"/>
                </a:buClr>
                <a:buSzPct val="120000"/>
                <a:buFont typeface="Arial"/>
                <a:buChar char="–"/>
                <a:defRPr>
                  <a:latin typeface="+mn-lt"/>
                </a:defRPr>
              </a:lvl3pPr>
              <a:lvl4pPr marL="614363" lvl="3" indent="-155575" defTabSz="895350">
                <a:buClr>
                  <a:schemeClr val="tx2"/>
                </a:buClr>
                <a:buSzPct val="120000"/>
                <a:buFont typeface="Arial"/>
                <a:buChar char="▫"/>
                <a:defRPr>
                  <a:latin typeface="+mn-lt"/>
                </a:defRPr>
              </a:lvl4pPr>
              <a:lvl5pPr marL="749808" lvl="4" indent="-130175" defTabSz="895350"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5pPr>
              <a:lvl6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6pPr>
              <a:lvl7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7pPr>
              <a:lvl8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8pPr>
              <a:lvl9pPr marL="749808" indent="-130175" defTabSz="895350"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89000"/>
                <a:buFont typeface="Arial"/>
                <a:buChar char="-"/>
                <a:defRPr>
                  <a:latin typeface="+mn-lt"/>
                </a:defRPr>
              </a:lvl9pPr>
            </a:lstStyle>
            <a:p>
              <a:pPr marL="0" lvl="1" indent="0" defTabSz="672132">
                <a:buClr>
                  <a:srgbClr val="002960"/>
                </a:buClr>
                <a:buNone/>
                <a:defRPr/>
              </a:pPr>
              <a:r>
                <a:rPr lang="ru-RU" sz="750">
                  <a:solidFill>
                    <a:srgbClr val="000000"/>
                  </a:solidFill>
                  <a:latin typeface="Arial"/>
                  <a:cs typeface="Arial"/>
                </a:rPr>
                <a:t>Оформление паспорта проекта</a:t>
              </a:r>
              <a:endParaRPr lang="en-US" sz="7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2" name="Oval 24"/>
          <p:cNvSpPr>
            <a:spLocks noChangeAspect="1" noChangeArrowheads="1"/>
          </p:cNvSpPr>
          <p:nvPr/>
        </p:nvSpPr>
        <p:spPr bwMode="auto">
          <a:xfrm>
            <a:off x="4747443" y="2463076"/>
            <a:ext cx="187513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03" name="Rectangle 225"/>
          <p:cNvSpPr txBox="1"/>
          <p:nvPr/>
        </p:nvSpPr>
        <p:spPr bwMode="auto">
          <a:xfrm>
            <a:off x="4957564" y="2452604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Внедрение мероприятий </a:t>
            </a: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09" name="Rectangle 253"/>
          <p:cNvSpPr txBox="1"/>
          <p:nvPr/>
        </p:nvSpPr>
        <p:spPr bwMode="auto">
          <a:xfrm>
            <a:off x="6601503" y="2915624"/>
            <a:ext cx="1308769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0" name="Rectangle 229"/>
          <p:cNvSpPr txBox="1"/>
          <p:nvPr/>
        </p:nvSpPr>
        <p:spPr bwMode="auto">
          <a:xfrm>
            <a:off x="6432084" y="1873496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90" lvl="1" indent="-144199" defTabSz="672132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Мониторинг достигнутых результатов </a:t>
            </a:r>
            <a:r>
              <a:rPr lang="ru-RU" sz="750">
                <a:solidFill>
                  <a:srgbClr val="000000"/>
                </a:solidFill>
                <a:cs typeface="Arial"/>
              </a:rPr>
              <a:t>(хронометраж процесса №2 показателей проекта)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1" name="Oval 24"/>
          <p:cNvSpPr>
            <a:spLocks noChangeAspect="1" noChangeArrowheads="1"/>
          </p:cNvSpPr>
          <p:nvPr/>
        </p:nvSpPr>
        <p:spPr bwMode="auto">
          <a:xfrm>
            <a:off x="6354936" y="1876995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Oval 24"/>
          <p:cNvSpPr>
            <a:spLocks noChangeAspect="1" noChangeArrowheads="1"/>
          </p:cNvSpPr>
          <p:nvPr/>
        </p:nvSpPr>
        <p:spPr bwMode="auto">
          <a:xfrm>
            <a:off x="6376169" y="2920900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13" name="Rectangle 229"/>
          <p:cNvSpPr txBox="1"/>
          <p:nvPr/>
        </p:nvSpPr>
        <p:spPr bwMode="auto">
          <a:xfrm>
            <a:off x="6431521" y="2434355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90" lvl="1" indent="-144199" defTabSz="672132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Стандартизация достигнутых улучшений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4" name="Oval 24"/>
          <p:cNvSpPr>
            <a:spLocks noChangeAspect="1" noChangeArrowheads="1"/>
          </p:cNvSpPr>
          <p:nvPr/>
        </p:nvSpPr>
        <p:spPr bwMode="auto">
          <a:xfrm>
            <a:off x="6354373" y="2437855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4.2</a:t>
            </a:r>
            <a:endParaRPr/>
          </a:p>
        </p:txBody>
      </p:sp>
      <p:sp>
        <p:nvSpPr>
          <p:cNvPr id="115" name="Oval 24"/>
          <p:cNvSpPr>
            <a:spLocks noChangeAspect="1" noChangeArrowheads="1"/>
          </p:cNvSpPr>
          <p:nvPr/>
        </p:nvSpPr>
        <p:spPr bwMode="auto">
          <a:xfrm>
            <a:off x="6385214" y="3656342"/>
            <a:ext cx="187513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cxnSp>
        <p:nvCxnSpPr>
          <p:cNvPr id="117" name="Прямая со стрелкой 116"/>
          <p:cNvCxnSpPr>
            <a:cxnSpLocks/>
          </p:cNvCxnSpPr>
          <p:nvPr/>
        </p:nvCxnSpPr>
        <p:spPr bwMode="auto">
          <a:xfrm>
            <a:off x="1582376" y="1654829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8" name="Rectangle 241"/>
          <p:cNvSpPr txBox="1"/>
          <p:nvPr/>
        </p:nvSpPr>
        <p:spPr bwMode="auto">
          <a:xfrm>
            <a:off x="231612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2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19" name="Прямая со стрелкой 118"/>
          <p:cNvCxnSpPr>
            <a:cxnSpLocks/>
          </p:cNvCxnSpPr>
          <p:nvPr/>
        </p:nvCxnSpPr>
        <p:spPr bwMode="auto">
          <a:xfrm>
            <a:off x="4695849" y="1654829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0" name="Rectangle 241"/>
          <p:cNvSpPr txBox="1"/>
          <p:nvPr/>
        </p:nvSpPr>
        <p:spPr bwMode="auto">
          <a:xfrm>
            <a:off x="4836715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3,5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1" name="Прямая со стрелкой 120"/>
          <p:cNvCxnSpPr>
            <a:cxnSpLocks/>
          </p:cNvCxnSpPr>
          <p:nvPr/>
        </p:nvCxnSpPr>
        <p:spPr bwMode="auto">
          <a:xfrm>
            <a:off x="6334535" y="1654829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2" name="Rectangle 241"/>
          <p:cNvSpPr txBox="1"/>
          <p:nvPr/>
        </p:nvSpPr>
        <p:spPr bwMode="auto">
          <a:xfrm>
            <a:off x="6469926" y="1539267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/>
              <a:buNone/>
              <a:defRPr/>
            </a:pPr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~</a:t>
            </a:r>
            <a:r>
              <a:rPr lang="ru-RU" sz="800" b="1">
                <a:solidFill>
                  <a:srgbClr val="000000"/>
                </a:solidFill>
                <a:latin typeface="Arial"/>
                <a:cs typeface="Arial"/>
              </a:rPr>
              <a:t>0,5 МЕС.</a:t>
            </a:r>
            <a:endParaRPr lang="en-US" sz="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5" name="Oval 24"/>
          <p:cNvSpPr>
            <a:spLocks noChangeAspect="1" noChangeArrowheads="1"/>
          </p:cNvSpPr>
          <p:nvPr/>
        </p:nvSpPr>
        <p:spPr bwMode="auto">
          <a:xfrm>
            <a:off x="4765759" y="1870236"/>
            <a:ext cx="187513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3.1</a:t>
            </a:r>
            <a:endParaRPr lang="ru-RU" sz="75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6" name="Rectangle 225"/>
          <p:cNvSpPr txBox="1"/>
          <p:nvPr/>
        </p:nvSpPr>
        <p:spPr bwMode="auto">
          <a:xfrm>
            <a:off x="4975880" y="1859765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Проведение совещания (старт активного этапа внедрения улучшений)</a:t>
            </a:r>
            <a:br>
              <a:rPr lang="en-US" sz="75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lang="en-US" sz="750">
                <a:solidFill>
                  <a:srgbClr val="000000"/>
                </a:solidFill>
                <a:latin typeface="Arial"/>
                <a:cs typeface="Arial"/>
              </a:rPr>
              <a:t>Kick OFF</a:t>
            </a: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/>
          </a:p>
        </p:txBody>
      </p:sp>
      <p:sp>
        <p:nvSpPr>
          <p:cNvPr id="127" name="Rectangle 249"/>
          <p:cNvSpPr txBox="1"/>
          <p:nvPr/>
        </p:nvSpPr>
        <p:spPr bwMode="auto">
          <a:xfrm>
            <a:off x="3266008" y="4653574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en-US" sz="700">
                <a:solidFill>
                  <a:srgbClr val="000000"/>
                </a:solidFill>
                <a:latin typeface="Arial"/>
              </a:rPr>
              <a:t> </a:t>
            </a:r>
            <a:r>
              <a:rPr lang="ru-RU" sz="70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70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" name="Прямая со стрелкой 127"/>
          <p:cNvCxnSpPr>
            <a:cxnSpLocks/>
          </p:cNvCxnSpPr>
          <p:nvPr/>
        </p:nvCxnSpPr>
        <p:spPr bwMode="auto">
          <a:xfrm>
            <a:off x="2316124" y="4567820"/>
            <a:ext cx="5083067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29" name="Скругленный прямоугольник 128"/>
          <p:cNvSpPr/>
          <p:nvPr/>
        </p:nvSpPr>
        <p:spPr bwMode="auto">
          <a:xfrm>
            <a:off x="3115080" y="2914781"/>
            <a:ext cx="1527300" cy="322323"/>
          </a:xfrm>
          <a:prstGeom prst="roundRect">
            <a:avLst>
              <a:gd name="adj" fmla="val 10197"/>
            </a:avLst>
          </a:prstGeom>
          <a:noFill/>
          <a:ln w="50800" cap="flat" cmpd="sng" algn="ctr">
            <a:solidFill>
              <a:srgbClr val="DEA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9883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35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1" name="Rectangle 21"/>
          <p:cNvSpPr txBox="1"/>
          <p:nvPr/>
        </p:nvSpPr>
        <p:spPr bwMode="auto">
          <a:xfrm>
            <a:off x="6601503" y="3688213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Обратная связь и поощрение участников ПСР-проекта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3" name="Rectangle 225"/>
          <p:cNvSpPr txBox="1"/>
          <p:nvPr/>
        </p:nvSpPr>
        <p:spPr bwMode="auto">
          <a:xfrm>
            <a:off x="4978760" y="3146747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Освоение и применение внедряемых улучшений участниками процесса (специалисты, операторы, и т.д.)</a:t>
            </a:r>
            <a:endParaRPr/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38165" y="394534"/>
            <a:ext cx="319073" cy="379431"/>
          </a:xfrm>
          <a:prstGeom prst="rect">
            <a:avLst/>
          </a:prstGeom>
        </p:spPr>
      </p:pic>
      <p:sp>
        <p:nvSpPr>
          <p:cNvPr id="140" name="Oval 24"/>
          <p:cNvSpPr>
            <a:spLocks noChangeAspect="1" noChangeArrowheads="1"/>
          </p:cNvSpPr>
          <p:nvPr/>
        </p:nvSpPr>
        <p:spPr bwMode="auto">
          <a:xfrm>
            <a:off x="3115083" y="2559066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41" name="Rectangle 26"/>
          <p:cNvSpPr txBox="1"/>
          <p:nvPr/>
        </p:nvSpPr>
        <p:spPr bwMode="auto">
          <a:xfrm>
            <a:off x="3374173" y="1882523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Хронометраж процесса №1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42" name="Oval 24"/>
          <p:cNvSpPr>
            <a:spLocks noChangeAspect="1" noChangeArrowheads="1"/>
          </p:cNvSpPr>
          <p:nvPr/>
        </p:nvSpPr>
        <p:spPr bwMode="auto">
          <a:xfrm>
            <a:off x="3115081" y="2142083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43" name="Rectangle 233"/>
          <p:cNvSpPr txBox="1"/>
          <p:nvPr/>
        </p:nvSpPr>
        <p:spPr bwMode="auto">
          <a:xfrm>
            <a:off x="3234502" y="2142083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45390" lvl="1" indent="-144199" defTabSz="672132">
              <a:buClr>
                <a:srgbClr val="002960"/>
              </a:buClr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Картирование текущего состояния процесса(уточнение текущих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4" name="Oval 24"/>
          <p:cNvSpPr>
            <a:spLocks noChangeAspect="1" noChangeArrowheads="1"/>
          </p:cNvSpPr>
          <p:nvPr/>
        </p:nvSpPr>
        <p:spPr bwMode="auto">
          <a:xfrm>
            <a:off x="3127081" y="1851412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145" name="Rectangle 26"/>
          <p:cNvSpPr txBox="1"/>
          <p:nvPr/>
        </p:nvSpPr>
        <p:spPr bwMode="auto">
          <a:xfrm>
            <a:off x="3365382" y="2631074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идеального состояния процесса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6" name="Oval 24"/>
          <p:cNvSpPr>
            <a:spLocks noChangeAspect="1" noChangeArrowheads="1"/>
          </p:cNvSpPr>
          <p:nvPr/>
        </p:nvSpPr>
        <p:spPr bwMode="auto">
          <a:xfrm>
            <a:off x="3125239" y="3226685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147" name="Rectangle 26"/>
          <p:cNvSpPr txBox="1"/>
          <p:nvPr/>
        </p:nvSpPr>
        <p:spPr bwMode="auto">
          <a:xfrm>
            <a:off x="3374173" y="3724601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Разработка плана мероприятий для достижения целевого состояния и целевых показателей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48" name="Oval 24"/>
          <p:cNvSpPr>
            <a:spLocks noChangeAspect="1" noChangeArrowheads="1"/>
          </p:cNvSpPr>
          <p:nvPr/>
        </p:nvSpPr>
        <p:spPr bwMode="auto">
          <a:xfrm>
            <a:off x="3125239" y="2934171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149" name="Rectangle 26"/>
          <p:cNvSpPr txBox="1"/>
          <p:nvPr/>
        </p:nvSpPr>
        <p:spPr bwMode="auto">
          <a:xfrm>
            <a:off x="3358706" y="2934171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20202"/>
                </a:solidFill>
                <a:latin typeface="Arial"/>
                <a:cs typeface="Arial"/>
              </a:rPr>
              <a:t>Анализ проблемам и разработка решений</a:t>
            </a:r>
            <a:endParaRPr lang="en-US" sz="750">
              <a:solidFill>
                <a:srgbClr val="020202"/>
              </a:solidFill>
              <a:latin typeface="Arial"/>
              <a:cs typeface="Arial"/>
            </a:endParaRPr>
          </a:p>
        </p:txBody>
      </p:sp>
      <p:sp>
        <p:nvSpPr>
          <p:cNvPr id="150" name="Oval 24"/>
          <p:cNvSpPr>
            <a:spLocks noChangeAspect="1" noChangeArrowheads="1"/>
          </p:cNvSpPr>
          <p:nvPr/>
        </p:nvSpPr>
        <p:spPr bwMode="auto">
          <a:xfrm>
            <a:off x="3123850" y="3708449"/>
            <a:ext cx="187513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/>
          </a:p>
        </p:txBody>
      </p:sp>
      <p:sp>
        <p:nvSpPr>
          <p:cNvPr id="151" name="Rectangle 26"/>
          <p:cNvSpPr txBox="1"/>
          <p:nvPr/>
        </p:nvSpPr>
        <p:spPr bwMode="auto">
          <a:xfrm>
            <a:off x="3357816" y="3234346"/>
            <a:ext cx="119795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Разработка целевого </a:t>
            </a:r>
            <a:r>
              <a:rPr lang="ru-RU" sz="750">
                <a:solidFill>
                  <a:srgbClr val="000000"/>
                </a:solidFill>
                <a:cs typeface="Arial"/>
              </a:rPr>
              <a:t>состояния процесса (уточнение целевых показателей)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2" name="Oval 24"/>
          <p:cNvSpPr>
            <a:spLocks noChangeAspect="1" noChangeArrowheads="1"/>
          </p:cNvSpPr>
          <p:nvPr/>
        </p:nvSpPr>
        <p:spPr bwMode="auto">
          <a:xfrm>
            <a:off x="1574161" y="4209419"/>
            <a:ext cx="187513" cy="185807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0" b="1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lang="ru-RU" sz="75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/>
          </a:p>
        </p:txBody>
      </p:sp>
      <p:sp>
        <p:nvSpPr>
          <p:cNvPr id="153" name="Rectangle 249"/>
          <p:cNvSpPr txBox="1"/>
          <p:nvPr/>
        </p:nvSpPr>
        <p:spPr bwMode="auto">
          <a:xfrm>
            <a:off x="1790204" y="4234985"/>
            <a:ext cx="1163029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lvl="2" indent="-261938" defTabSz="895350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lvl="3" indent="-155575" defTabSz="895350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9808" lvl="4" indent="-130175" defTabSz="895350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buClr>
                <a:srgbClr val="002960"/>
              </a:buClr>
              <a:buFont typeface="Arial"/>
              <a:buNone/>
              <a:defRPr/>
            </a:pPr>
            <a:r>
              <a:rPr lang="ru-RU" sz="750">
                <a:solidFill>
                  <a:srgbClr val="000000"/>
                </a:solidFill>
                <a:latin typeface="Arial"/>
                <a:cs typeface="Arial"/>
              </a:rPr>
              <a:t>Создание информационного стенда проекта</a:t>
            </a:r>
            <a:endParaRPr lang="en-US" sz="7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5" name="Заголовок 1"/>
          <p:cNvSpPr txBox="1"/>
          <p:nvPr/>
        </p:nvSpPr>
        <p:spPr bwMode="auto">
          <a:xfrm>
            <a:off x="374258" y="123752"/>
            <a:ext cx="5893093" cy="7221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1025504">
              <a:spcBef>
                <a:spcPts val="0"/>
              </a:spcBef>
              <a:spcAft>
                <a:spcPts val="0"/>
              </a:spcAft>
              <a:tabLst>
                <a:tab pos="409112" algn="l"/>
              </a:tabLs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2pPr>
            <a:lvl3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3pPr>
            <a:lvl4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4pPr>
            <a:lvl5pPr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5pPr>
            <a:lvl6pPr marL="523649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6pPr>
            <a:lvl7pPr marL="1047326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7pPr>
            <a:lvl8pPr marL="1570989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8pPr>
            <a:lvl9pPr marL="2094651" algn="l" defTabSz="1025504">
              <a:spcBef>
                <a:spcPts val="0"/>
              </a:spcBef>
              <a:spcAft>
                <a:spcPts val="0"/>
              </a:spcAft>
              <a:defRPr sz="2200" b="1">
                <a:solidFill>
                  <a:schemeClr val="tx2"/>
                </a:solidFill>
                <a:latin typeface="Arial"/>
              </a:defRPr>
            </a:lvl9pPr>
          </a:lstStyle>
          <a:p>
            <a:pPr defTabSz="698266">
              <a:tabLst>
                <a:tab pos="278564" algn="l"/>
              </a:tabLst>
              <a:defRPr/>
            </a:pPr>
            <a:r>
              <a:rPr lang="ru-RU" sz="1600">
                <a:solidFill>
                  <a:srgbClr val="002960">
                    <a:lumMod val="75000"/>
                  </a:srgbClr>
                </a:solidFill>
                <a:latin typeface="Arial"/>
              </a:rPr>
              <a:t>2- Этап «Диагностика и целевое состояние»</a:t>
            </a:r>
            <a:endParaRPr lang="en-US" sz="1600">
              <a:solidFill>
                <a:srgbClr val="002960">
                  <a:lumMod val="75000"/>
                </a:srgbClr>
              </a:solidFill>
              <a:latin typeface="Arial"/>
            </a:endParaRPr>
          </a:p>
          <a:p>
            <a:pPr defTabSz="698266">
              <a:tabLst>
                <a:tab pos="278564" algn="l"/>
              </a:tabLst>
              <a:defRPr/>
            </a:pPr>
            <a:endParaRPr lang="ru-RU" sz="1600">
              <a:solidFill>
                <a:srgbClr val="002960">
                  <a:lumMod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50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72159" y="748483"/>
            <a:ext cx="3480170" cy="25046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004" y="319854"/>
            <a:ext cx="7278254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Виды стандартов: руководящие методические документы (РМД)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44395" y="3448264"/>
            <a:ext cx="8664078" cy="116533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>
                <a:solidFill>
                  <a:srgbClr val="0070C0"/>
                </a:solidFill>
                <a:cs typeface="Arial"/>
              </a:rPr>
              <a:t>РМД (методические указания, методические рекомендации, руководящие указания, регламенты)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– стандарты организации, определяющие ее деятельность или деятельность отдельных процессов (потоков), глубокие и масштабные документы, отражающие подходы к комплексной деятельности. В процессе реализации лин-проектов практикуются изменения в нормативную и сопроводительную документацию организаций (РКД,</a:t>
            </a:r>
            <a:r>
              <a:rPr lang="en-US" sz="1400" b="0">
                <a:solidFill>
                  <a:srgbClr val="000000"/>
                </a:solidFill>
                <a:cs typeface="Arial"/>
              </a:rPr>
              <a:t> 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технологии и пр.)</a:t>
            </a:r>
            <a:endParaRPr lang="de-DE" sz="1400" b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4395" y="748483"/>
            <a:ext cx="1822816" cy="2528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57277" y="748482"/>
            <a:ext cx="3019578" cy="252842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51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9901" y="308647"/>
            <a:ext cx="5237018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Виды стандартов: алгоритмы для цифровизации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73753" y="2538570"/>
            <a:ext cx="4344612" cy="1811661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 lIns="87260" tIns="43630" rIns="87260" bIns="43630">
            <a:spAutoFit/>
          </a:bodyPr>
          <a:lstStyle>
            <a:lvl1pPr defTabSz="871538">
              <a:defRPr sz="2000" b="1">
                <a:solidFill>
                  <a:schemeClr val="tx1"/>
                </a:solidFill>
                <a:latin typeface="Arial"/>
              </a:defRPr>
            </a:lvl1pPr>
            <a:lvl2pPr marL="742950" indent="-285750" defTabSz="871538">
              <a:defRPr sz="2000" b="1">
                <a:solidFill>
                  <a:schemeClr val="tx1"/>
                </a:solidFill>
                <a:latin typeface="Arial"/>
              </a:defRPr>
            </a:lvl2pPr>
            <a:lvl3pPr marL="1143000" indent="-228600" defTabSz="871538"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 defTabSz="871538">
              <a:defRPr sz="2000" b="1">
                <a:solidFill>
                  <a:schemeClr val="tx1"/>
                </a:solidFill>
                <a:latin typeface="Arial"/>
              </a:defRPr>
            </a:lvl4pPr>
            <a:lvl5pPr marL="2057400" indent="-228600" defTabSz="871538">
              <a:defRPr sz="2000" b="1">
                <a:solidFill>
                  <a:schemeClr val="tx1"/>
                </a:solidFill>
                <a:latin typeface="Arial"/>
              </a:defRPr>
            </a:lvl5pPr>
            <a:lvl6pPr marL="25146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6pPr>
            <a:lvl7pPr marL="29718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7pPr>
            <a:lvl8pPr marL="34290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8pPr>
            <a:lvl9pPr marL="3886200" indent="-228600" defTabSz="871538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1"/>
                </a:solidFill>
                <a:latin typeface="Arial"/>
              </a:defRPr>
            </a:lvl9pPr>
          </a:lstStyle>
          <a:p>
            <a:pPr marL="268288" lvl="1" indent="-268288" algn="just">
              <a:spcBef>
                <a:spcPts val="0"/>
              </a:spcBef>
              <a:spcAft>
                <a:spcPts val="0"/>
              </a:spcAft>
              <a:buFont typeface="Symbol Set SWA"/>
              <a:buNone/>
              <a:defRPr/>
            </a:pPr>
            <a:r>
              <a:rPr lang="ru-RU" sz="1400" b="0">
                <a:solidFill>
                  <a:srgbClr val="000000"/>
                </a:solidFill>
                <a:cs typeface="Arial"/>
              </a:rPr>
              <a:t>Оптимизация часто предваряет </a:t>
            </a:r>
            <a:r>
              <a:rPr lang="ru-RU" sz="1400">
                <a:solidFill>
                  <a:srgbClr val="0070C0"/>
                </a:solidFill>
                <a:cs typeface="Arial"/>
              </a:rPr>
              <a:t>цифровизацию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. Процессы, показавшие эффективность в «ручном» режиме, целесообразно цифровизировать для их ускорения, повышения управляемости и снижения ресурсоемкости. Для передачи в цифру процесс описывается в специальных нотациях, на языке </a:t>
            </a:r>
            <a:r>
              <a:rPr lang="en-US" sz="1400" b="0">
                <a:solidFill>
                  <a:srgbClr val="000000"/>
                </a:solidFill>
                <a:cs typeface="Arial"/>
              </a:rPr>
              <a:t>IT-</a:t>
            </a:r>
            <a:r>
              <a:rPr lang="ru-RU" sz="1400" b="0">
                <a:solidFill>
                  <a:srgbClr val="000000"/>
                </a:solidFill>
                <a:cs typeface="Arial"/>
              </a:rPr>
              <a:t>специалистов</a:t>
            </a:r>
            <a:endParaRPr lang="de-DE" sz="1400" b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40163" y="2538570"/>
            <a:ext cx="3954534" cy="2027104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752" y="616458"/>
            <a:ext cx="3831993" cy="1787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85853" y="673775"/>
            <a:ext cx="4196481" cy="172998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52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0891" y="352182"/>
            <a:ext cx="5754822" cy="42862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3274"/>
                </a:solidFill>
                <a:latin typeface="Arial"/>
                <a:cs typeface="Arial"/>
              </a:rPr>
              <a:t>Для запуска работы нового стандарта рекомендуется</a:t>
            </a:r>
            <a:endParaRPr lang="en-GB" sz="1600" b="1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200891" y="891612"/>
            <a:ext cx="6109853" cy="3787100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Убедиться</a:t>
            </a:r>
            <a:r>
              <a:rPr lang="ru-RU" sz="1800">
                <a:latin typeface="Arial"/>
                <a:cs typeface="Arial"/>
              </a:rPr>
              <a:t>, что он работает в реальных условиях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«Узаконить» </a:t>
            </a:r>
            <a:r>
              <a:rPr lang="ru-RU" sz="1800">
                <a:latin typeface="Arial"/>
                <a:cs typeface="Arial"/>
              </a:rPr>
              <a:t>стандарт (принять приказом)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Грамотно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оформить</a:t>
            </a:r>
            <a:r>
              <a:rPr lang="ru-RU" sz="1800">
                <a:latin typeface="Arial"/>
                <a:cs typeface="Arial"/>
              </a:rPr>
              <a:t> стандарт, используя визуализацию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Провести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обучение</a:t>
            </a:r>
            <a:r>
              <a:rPr lang="ru-RU" sz="1800">
                <a:latin typeface="Arial"/>
                <a:cs typeface="Arial"/>
              </a:rPr>
              <a:t> всех вовлеченных участников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Организовать систему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контроля</a:t>
            </a:r>
            <a:r>
              <a:rPr lang="ru-RU" sz="1800">
                <a:latin typeface="Arial"/>
                <a:cs typeface="Arial"/>
              </a:rPr>
              <a:t> соблюдения стандарта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Разместить</a:t>
            </a:r>
            <a:r>
              <a:rPr lang="ru-RU" sz="1800">
                <a:latin typeface="Arial"/>
                <a:cs typeface="Arial"/>
              </a:rPr>
              <a:t> стандарт в место работы улучшенного процесса</a:t>
            </a:r>
            <a:endParaRPr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sz="1800">
                <a:latin typeface="Arial"/>
                <a:cs typeface="Arial"/>
              </a:rPr>
              <a:t>Установить </a:t>
            </a:r>
            <a:r>
              <a:rPr lang="ru-RU" sz="1800" b="1">
                <a:solidFill>
                  <a:srgbClr val="0070C0"/>
                </a:solidFill>
                <a:latin typeface="Arial"/>
                <a:cs typeface="Arial"/>
              </a:rPr>
              <a:t>правила изменения </a:t>
            </a:r>
            <a:r>
              <a:rPr lang="ru-RU" sz="1800">
                <a:latin typeface="Arial"/>
                <a:cs typeface="Arial"/>
              </a:rPr>
              <a:t>стандарта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41574" y="2748639"/>
            <a:ext cx="2304919" cy="1728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1574" y="891612"/>
            <a:ext cx="2304919" cy="153661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 txBox="1"/>
          <p:nvPr/>
        </p:nvSpPr>
        <p:spPr bwMode="auto">
          <a:xfrm>
            <a:off x="8432962" y="4678712"/>
            <a:ext cx="627062" cy="377825"/>
          </a:xfrm>
          <a:ln/>
        </p:spPr>
        <p:txBody>
          <a:bodyPr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53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233" y="313495"/>
            <a:ext cx="6904750" cy="583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>
                <a:solidFill>
                  <a:srgbClr val="002060"/>
                </a:solidFill>
                <a:latin typeface="Arial"/>
                <a:ea typeface="+mj-ea"/>
                <a:cs typeface="Arial"/>
              </a:rPr>
              <a:t>Цепочка помощи – инструмент оперативного решения проблем в процессе</a:t>
            </a:r>
            <a:endParaRPr lang="en-GB" sz="1600" b="1">
              <a:solidFill>
                <a:srgbClr val="00206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961715" y="1446890"/>
            <a:ext cx="28501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Цепочка помощи нужна как способ быстрого </a:t>
            </a:r>
            <a:r>
              <a:rPr lang="ru-RU" sz="1600" b="1">
                <a:solidFill>
                  <a:srgbClr val="0070C0"/>
                </a:solidFill>
                <a:latin typeface="Arial"/>
                <a:cs typeface="Arial"/>
              </a:rPr>
              <a:t>реагирования на выявленные проблемы процесса.</a:t>
            </a:r>
            <a:endParaRPr/>
          </a:p>
          <a:p>
            <a:pPr marL="358775" indent="-358775" algn="just">
              <a:defRPr/>
            </a:pPr>
            <a:endParaRPr lang="ru-RU" sz="1600" b="1">
              <a:solidFill>
                <a:srgbClr val="0070C0"/>
              </a:solidFill>
              <a:latin typeface="Arial"/>
              <a:cs typeface="Arial"/>
            </a:endParaRPr>
          </a:p>
          <a:p>
            <a:pPr marL="358775" indent="-358775" algn="just">
              <a:defRPr/>
            </a:pPr>
            <a:r>
              <a:rPr lang="ru-RU" sz="1600">
                <a:solidFill>
                  <a:srgbClr val="000000"/>
                </a:solidFill>
                <a:latin typeface="Arial"/>
                <a:cs typeface="Arial"/>
              </a:rPr>
              <a:t>Сигнал о проблеме должен гарантированно достигать уровня, на котором решается проблема.</a:t>
            </a:r>
            <a:endParaRPr lang="ru-RU" sz="16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2386" y="896495"/>
            <a:ext cx="5449596" cy="37822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  <a:latin typeface="Arial"/>
                <a:cs typeface="Arial"/>
              </a:rPr>
              <a:t>6</a:t>
            </a:fld>
            <a:endParaRPr lang="ru-RU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437307" y="417922"/>
            <a:ext cx="6696744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 i="1">
                <a:solidFill>
                  <a:srgbClr val="002060"/>
                </a:solidFill>
                <a:latin typeface="Arial"/>
                <a:cs typeface="Arial"/>
              </a:rPr>
              <a:t>Так в чем же проблема?</a:t>
            </a:r>
            <a:endParaRPr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 bwMode="auto">
          <a:xfrm>
            <a:off x="0" y="903399"/>
            <a:ext cx="6096000" cy="1656184"/>
          </a:xfrm>
        </p:spPr>
        <p:txBody>
          <a:bodyPr/>
          <a:lstStyle/>
          <a:p>
            <a:pPr marL="446088" indent="-446088" algn="just">
              <a:buNone/>
              <a:defRPr/>
            </a:pPr>
            <a:r>
              <a:rPr lang="ru-RU" sz="2000">
                <a:latin typeface="Arial"/>
                <a:cs typeface="Arial"/>
              </a:rPr>
              <a:t>	Не всегда понятно, что именно является проблемой (обозначенной на карте процесса значком «еж»). Для уточнения следует продолжить наблюдение и анализ, пока не возникнет полная ясность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093110" y="2961429"/>
            <a:ext cx="5711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>
                <a:latin typeface="Arial"/>
                <a:cs typeface="Arial"/>
              </a:rPr>
              <a:t>Лампочка не горит, в чем проблема</a:t>
            </a:r>
            <a:r>
              <a:rPr lang="ru-RU">
                <a:latin typeface="Arial"/>
                <a:cs typeface="Arial"/>
              </a:rPr>
              <a:t>: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а) нарушение стандарта замены ламп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б) сбой в системе закупок ламп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в) неправильно установленная электрика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г) низкая лояльность сотрудников, бьющих лампы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д) низкий доход сотрудников, крадущих лампы</a:t>
            </a:r>
            <a:endParaRPr/>
          </a:p>
          <a:p>
            <a:pPr algn="just">
              <a:defRPr/>
            </a:pPr>
            <a:endParaRPr lang="ru-RU"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66201" y="793279"/>
            <a:ext cx="2438400" cy="1876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7162" y="3019774"/>
            <a:ext cx="2466975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6149739" name="Рисунок 1386149738"/>
          <p:cNvPicPr>
            <a:picLocks noChangeAspect="1"/>
          </p:cNvPicPr>
          <p:nvPr/>
        </p:nvPicPr>
        <p:blipFill>
          <a:blip r:embed="rId2"/>
          <a:srcRect t="18880" b="21347"/>
          <a:stretch/>
        </p:blipFill>
        <p:spPr bwMode="auto">
          <a:xfrm>
            <a:off x="885825" y="1057275"/>
            <a:ext cx="7811474" cy="3098551"/>
          </a:xfrm>
          <a:prstGeom prst="rect">
            <a:avLst/>
          </a:prstGeom>
        </p:spPr>
      </p:pic>
      <p:sp>
        <p:nvSpPr>
          <p:cNvPr id="1271240857" name="TextBox 1271240856"/>
          <p:cNvSpPr txBox="1"/>
          <p:nvPr/>
        </p:nvSpPr>
        <p:spPr bwMode="auto">
          <a:xfrm>
            <a:off x="515324" y="295274"/>
            <a:ext cx="596311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b="1">
                <a:solidFill>
                  <a:srgbClr val="002060"/>
                </a:solidFill>
              </a:rPr>
              <a:t>Определение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Заголовок 1"/>
          <p:cNvSpPr txBox="1"/>
          <p:nvPr/>
        </p:nvSpPr>
        <p:spPr bwMode="auto">
          <a:xfrm>
            <a:off x="304905" y="315341"/>
            <a:ext cx="6696744" cy="5040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1 шаг:</a:t>
            </a:r>
            <a:r>
              <a:rPr lang="en-US" sz="180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800">
                <a:solidFill>
                  <a:srgbClr val="002060"/>
                </a:solidFill>
                <a:latin typeface="Arial"/>
                <a:cs typeface="Arial"/>
              </a:rPr>
              <a:t>Ликвидация простых проблем </a:t>
            </a:r>
            <a:endParaRPr/>
          </a:p>
        </p:txBody>
      </p:sp>
      <p:sp>
        <p:nvSpPr>
          <p:cNvPr id="112" name="Объект 2"/>
          <p:cNvSpPr>
            <a:spLocks noGrp="1"/>
          </p:cNvSpPr>
          <p:nvPr>
            <p:ph idx="1"/>
          </p:nvPr>
        </p:nvSpPr>
        <p:spPr bwMode="auto">
          <a:xfrm>
            <a:off x="257175" y="1038331"/>
            <a:ext cx="5934075" cy="1981093"/>
          </a:xfrm>
        </p:spPr>
        <p:txBody>
          <a:bodyPr/>
          <a:lstStyle/>
          <a:p>
            <a:pPr marL="449263" indent="-449263" algn="just">
              <a:buNone/>
              <a:defRPr/>
            </a:pPr>
            <a:r>
              <a:rPr lang="ru-RU" sz="2400">
                <a:latin typeface="Arial"/>
                <a:cs typeface="Arial"/>
              </a:rPr>
              <a:t>Примерно </a:t>
            </a:r>
            <a:r>
              <a:rPr lang="ru-RU" sz="2400" b="1">
                <a:solidFill>
                  <a:srgbClr val="0070C0"/>
                </a:solidFill>
                <a:latin typeface="Arial"/>
                <a:cs typeface="Arial"/>
              </a:rPr>
              <a:t>20%</a:t>
            </a:r>
            <a:r>
              <a:rPr lang="ru-RU" sz="2400">
                <a:latin typeface="Arial"/>
                <a:cs typeface="Arial"/>
              </a:rPr>
              <a:t> простых проблем можно решить уже на этапе картирования. Не нужно ждать и «подвергать анализу» простые ситуации, исправить которые можно в течение недели.</a:t>
            </a:r>
            <a:endParaRPr/>
          </a:p>
        </p:txBody>
      </p:sp>
      <p:sp>
        <p:nvSpPr>
          <p:cNvPr id="113" name="Заголовок 1"/>
          <p:cNvSpPr txBox="1"/>
          <p:nvPr/>
        </p:nvSpPr>
        <p:spPr bwMode="auto">
          <a:xfrm>
            <a:off x="1094643" y="3646076"/>
            <a:ext cx="5439508" cy="89734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 algn="ctr">
              <a:defRPr/>
            </a:pPr>
            <a:r>
              <a:rPr lang="ru-RU" sz="2000" u="sng">
                <a:solidFill>
                  <a:srgbClr val="7030A0"/>
                </a:solidFill>
                <a:latin typeface="Arial"/>
                <a:cs typeface="Arial"/>
              </a:rPr>
              <a:t>Цель</a:t>
            </a:r>
            <a:r>
              <a:rPr lang="ru-RU" sz="2000">
                <a:solidFill>
                  <a:srgbClr val="7030A0"/>
                </a:solidFill>
                <a:latin typeface="Arial"/>
                <a:cs typeface="Arial"/>
              </a:rPr>
              <a:t>: создать положительную динамику проекта по улучшениям за счет «быстрых улучшений»</a:t>
            </a:r>
            <a:endParaRPr/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8380" y="3335983"/>
            <a:ext cx="850062" cy="106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3" descr="C:\Users\Sergey\Documents\Pics\42-1663531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70903" y="819398"/>
            <a:ext cx="2238042" cy="3114427"/>
          </a:xfrm>
          <a:prstGeom prst="rect">
            <a:avLst/>
          </a:prstGeom>
          <a:noFill/>
        </p:spPr>
      </p:pic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 bwMode="auto">
          <a:xfrm>
            <a:off x="8491070" y="4678712"/>
            <a:ext cx="627062" cy="377825"/>
          </a:xfrm>
        </p:spPr>
        <p:txBody>
          <a:bodyPr/>
          <a:lstStyle/>
          <a:p>
            <a:pPr>
              <a:defRPr/>
            </a:pPr>
            <a:fld id="{5D9369CA-25C1-4200-8FD4-9D37F592EEB4}" type="slidenum">
              <a:rPr lang="ru-RU">
                <a:solidFill>
                  <a:srgbClr val="003274"/>
                </a:solidFill>
              </a:rPr>
              <a:t>8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800">
                <a:solidFill>
                  <a:srgbClr val="002060"/>
                </a:solidFill>
              </a:rPr>
              <a:t>Быстрые решения:</a:t>
            </a:r>
            <a:endParaRPr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750" y="893763"/>
          <a:ext cx="7768375" cy="1340445"/>
        </p:xfrm>
        <a:graphic>
          <a:graphicData uri="http://schemas.openxmlformats.org/drawingml/2006/table">
            <a:tbl>
              <a:tblPr firstRow="1" bandRow="1"/>
              <a:tblGrid>
                <a:gridCol w="2474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1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2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37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FF0000"/>
                          </a:solidFill>
                        </a:rPr>
                        <a:t>Проблема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rgbClr val="002060"/>
                          </a:solidFill>
                        </a:rPr>
                        <a:t>Коренная причина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Предлагаемое решение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93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Потеря времени заявителя на поиск нужного окна</a:t>
                      </a:r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Отсутствие вывески, указателя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rgbClr val="002060"/>
                          </a:solidFill>
                        </a:rPr>
                        <a:t>Установить навигационные  указатели в зоне видимости клиента</a:t>
                      </a:r>
                      <a:endParaRPr/>
                    </a:p>
                  </a:txBody>
                  <a:tcPr marL="91441" marR="91441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296</TotalTime>
  <Words>3838</Words>
  <Application>Microsoft Office PowerPoint</Application>
  <DocSecurity>0</DocSecurity>
  <PresentationFormat>Произвольный</PresentationFormat>
  <Paragraphs>602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53</vt:i4>
      </vt:variant>
    </vt:vector>
  </HeadingPairs>
  <TitlesOfParts>
    <vt:vector size="65" baseType="lpstr">
      <vt:lpstr>ＭＳ Ｐゴシック</vt:lpstr>
      <vt:lpstr>Areal</vt:lpstr>
      <vt:lpstr>Arial</vt:lpstr>
      <vt:lpstr>Calibri</vt:lpstr>
      <vt:lpstr>Calibri Light</vt:lpstr>
      <vt:lpstr>Microsoft Sans Serif</vt:lpstr>
      <vt:lpstr>Symbol Set SWA</vt:lpstr>
      <vt:lpstr>Times New Roman</vt:lpstr>
      <vt:lpstr>XO Oriel</vt:lpstr>
      <vt:lpstr>Тема1</vt:lpstr>
      <vt:lpstr>Текст картинка</vt:lpstr>
      <vt:lpstr>Диаграммы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Быстрые решения:</vt:lpstr>
      <vt:lpstr>Презентация PowerPoint</vt:lpstr>
      <vt:lpstr>Презентация PowerPoint</vt:lpstr>
      <vt:lpstr>Правила формулирования проблемы</vt:lpstr>
      <vt:lpstr>Упражнение 1. «Анализ формулировок»</vt:lpstr>
      <vt:lpstr>Анализ формулировок</vt:lpstr>
      <vt:lpstr>Упражнение 2. «Анализ формулировок»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3. «Анализ проблемы»</vt:lpstr>
      <vt:lpstr>Упражнение 3. «Анализ проблемы»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проблем: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Анна Хомякова</dc:creator>
  <cp:keywords/>
  <dc:description/>
  <cp:lastModifiedBy>Сазанова Евгения Руслановна</cp:lastModifiedBy>
  <cp:revision>224</cp:revision>
  <dcterms:created xsi:type="dcterms:W3CDTF">2019-09-24T12:37:05Z</dcterms:created>
  <dcterms:modified xsi:type="dcterms:W3CDTF">2023-05-15T07:58:50Z</dcterms:modified>
  <cp:category/>
  <dc:identifier/>
  <cp:contentStatus/>
  <dc:language/>
  <cp:version/>
</cp:coreProperties>
</file>