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4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85" r:id="rId15"/>
    <p:sldId id="277" r:id="rId16"/>
    <p:sldId id="286" r:id="rId17"/>
    <p:sldId id="274" r:id="rId18"/>
    <p:sldId id="281" r:id="rId19"/>
    <p:sldId id="272" r:id="rId20"/>
    <p:sldId id="275" r:id="rId21"/>
    <p:sldId id="276" r:id="rId22"/>
    <p:sldId id="263" r:id="rId23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7" autoAdjust="0"/>
    <p:restoredTop sz="94660"/>
  </p:normalViewPr>
  <p:slideViewPr>
    <p:cSldViewPr snapToGrid="0">
      <p:cViewPr>
        <p:scale>
          <a:sx n="70" d="100"/>
          <a:sy n="70" d="100"/>
        </p:scale>
        <p:origin x="-1272" y="-1110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 custT="1"/>
      <dgm:spPr/>
      <dgm:t>
        <a:bodyPr/>
        <a:lstStyle/>
        <a:p>
          <a:r>
            <a:rPr lang="ru-RU" sz="1400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 custT="1"/>
      <dgm:spPr/>
      <dgm:t>
        <a:bodyPr/>
        <a:lstStyle/>
        <a:p>
          <a:r>
            <a:rPr lang="ru-RU" sz="1400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 custT="1"/>
      <dgm:spPr/>
      <dgm:t>
        <a:bodyPr/>
        <a:lstStyle/>
        <a:p>
          <a:r>
            <a:rPr lang="ru-RU" sz="1400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3743" custLinFactNeighborY="20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3743" custLinFactNeighborY="61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3743" custLinFactNeighborY="8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64A3A2C0-09E5-47C9-ABC9-96E925C6CB1F}" type="presOf" srcId="{F2516AA0-42D0-4E9A-904E-E056068D8ADE}" destId="{4E388B56-311A-46E5-9570-0E5542DBCD84}" srcOrd="0" destOrd="0" presId="urn:microsoft.com/office/officeart/2005/8/layout/pyramid2"/>
    <dgm:cxn modelId="{3272DAB0-19DB-4A65-BAA8-4FCAA7CBC03F}" type="presOf" srcId="{B26F7618-C915-462A-BFAF-8F1E5C379A4B}" destId="{8AB727E3-2AAC-4333-BE67-DDCC2DBAF903}" srcOrd="0" destOrd="0" presId="urn:microsoft.com/office/officeart/2005/8/layout/pyramid2"/>
    <dgm:cxn modelId="{596FFC1A-C241-470D-A2AD-ADE8026E3348}" type="presOf" srcId="{CCD4CE0A-9387-4751-B631-756FA8B3A1B1}" destId="{F9F5084D-E7E2-4934-B9CC-4E50C1F41F90}" srcOrd="0" destOrd="0" presId="urn:microsoft.com/office/officeart/2005/8/layout/pyramid2"/>
    <dgm:cxn modelId="{08BC6732-3A68-4267-BA65-31DD37750420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989C23FB-BC8E-4982-9932-F106ED098E3B}" type="presParOf" srcId="{4E388B56-311A-46E5-9570-0E5542DBCD84}" destId="{B5D2158A-EB40-4D24-8CC8-B2BFED5A76F0}" srcOrd="0" destOrd="0" presId="urn:microsoft.com/office/officeart/2005/8/layout/pyramid2"/>
    <dgm:cxn modelId="{70EFF9A3-1523-4F07-914C-CD2E89DBFF26}" type="presParOf" srcId="{4E388B56-311A-46E5-9570-0E5542DBCD84}" destId="{9EAEA455-5A6E-410E-B4B7-AC856197C3E4}" srcOrd="1" destOrd="0" presId="urn:microsoft.com/office/officeart/2005/8/layout/pyramid2"/>
    <dgm:cxn modelId="{78DD7169-6921-4375-A4AF-4D4F711915DC}" type="presParOf" srcId="{9EAEA455-5A6E-410E-B4B7-AC856197C3E4}" destId="{500CF7D1-1636-4DEB-8CDC-2F7C02C42901}" srcOrd="0" destOrd="0" presId="urn:microsoft.com/office/officeart/2005/8/layout/pyramid2"/>
    <dgm:cxn modelId="{B73BFFBA-A92E-4D34-ABE4-784F15D5AC5C}" type="presParOf" srcId="{9EAEA455-5A6E-410E-B4B7-AC856197C3E4}" destId="{A32BACF9-1EBF-4380-93A2-375886B886CF}" srcOrd="1" destOrd="0" presId="urn:microsoft.com/office/officeart/2005/8/layout/pyramid2"/>
    <dgm:cxn modelId="{8970E6F5-D9D1-4391-A2FB-5563D6E57643}" type="presParOf" srcId="{9EAEA455-5A6E-410E-B4B7-AC856197C3E4}" destId="{8AB727E3-2AAC-4333-BE67-DDCC2DBAF903}" srcOrd="2" destOrd="0" presId="urn:microsoft.com/office/officeart/2005/8/layout/pyramid2"/>
    <dgm:cxn modelId="{19F2B149-639E-4D13-81FB-42749D33AB5C}" type="presParOf" srcId="{9EAEA455-5A6E-410E-B4B7-AC856197C3E4}" destId="{29539D37-E751-4F81-B040-B9AF8800B9C2}" srcOrd="3" destOrd="0" presId="urn:microsoft.com/office/officeart/2005/8/layout/pyramid2"/>
    <dgm:cxn modelId="{2DED4DB2-8CCE-4108-9D6A-9C94C64765E8}" type="presParOf" srcId="{9EAEA455-5A6E-410E-B4B7-AC856197C3E4}" destId="{F9F5084D-E7E2-4934-B9CC-4E50C1F41F90}" srcOrd="4" destOrd="0" presId="urn:microsoft.com/office/officeart/2005/8/layout/pyramid2"/>
    <dgm:cxn modelId="{58C8F563-A0C2-4A59-AD47-B91E6EBB55E7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39664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Федеральный уровень</a:t>
          </a:r>
        </a:p>
      </dsp:txBody>
      <dsp:txXfrm>
        <a:off x="3995018" y="439638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432174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Региональный уровень</a:t>
          </a:r>
        </a:p>
      </dsp:txBody>
      <dsp:txXfrm>
        <a:off x="3995018" y="1475166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443738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Уровень организации</a:t>
          </a:r>
        </a:p>
      </dsp:txBody>
      <dsp:txXfrm>
        <a:off x="3995018" y="2486730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=""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=""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Министерство образования и науки Забайкальского края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Клименко Татьяна Константиновна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.о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министра образования и науки Забайкальского края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274577" y="814628"/>
            <a:ext cx="2152208" cy="2151651"/>
            <a:chOff x="1274577" y="875010"/>
            <a:chExt cx="2152208" cy="215165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EEDCE496-60D8-4715-9130-2088FE5428BC}"/>
                </a:ext>
              </a:extLst>
            </p:cNvPr>
            <p:cNvSpPr/>
            <p:nvPr/>
          </p:nvSpPr>
          <p:spPr>
            <a:xfrm>
              <a:off x="1327118" y="875010"/>
              <a:ext cx="2099667" cy="238545"/>
            </a:xfrm>
            <a:prstGeom prst="rect">
              <a:avLst/>
            </a:prstGeom>
            <a:noFill/>
          </p:spPr>
          <p:txBody>
            <a:bodyPr wrap="square" lIns="68598" tIns="34299" rIns="68598" bIns="34299">
              <a:spAutoFit/>
            </a:bodyPr>
            <a:lstStyle/>
            <a:p>
              <a:pPr algn="ctr"/>
              <a:r>
                <a:rPr lang="ru-RU" sz="11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</a:rPr>
                <a:t>Проблема 1</a:t>
              </a:r>
              <a:endParaRPr lang="ru-RU" sz="11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="" xmlns:a16="http://schemas.microsoft.com/office/drawing/2014/main" id="{E50A87BD-F685-4B94-AB8D-17A0F412D906}"/>
                </a:ext>
              </a:extLst>
            </p:cNvPr>
            <p:cNvSpPr/>
            <p:nvPr/>
          </p:nvSpPr>
          <p:spPr>
            <a:xfrm>
              <a:off x="1401064" y="1168773"/>
              <a:ext cx="1973180" cy="3252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 smtClean="0">
                  <a:solidFill>
                    <a:srgbClr val="FF0000"/>
                  </a:solidFill>
                  <a:ea typeface="Rosatom Light" pitchFamily="34" charset="-52"/>
                  <a:cs typeface="Arial" pitchFamily="34" charset="0"/>
                </a:rPr>
                <a:t>Информация не предоставляется вовремя</a:t>
              </a:r>
              <a:endParaRPr lang="ru-RU" sz="8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Стрелка: вниз 12">
              <a:extLst>
                <a:ext uri="{FF2B5EF4-FFF2-40B4-BE49-F238E27FC236}">
                  <a16:creationId xmlns="" xmlns:a16="http://schemas.microsoft.com/office/drawing/2014/main" id="{FD2E184C-FAAF-46DA-B631-E3E3135816E0}"/>
                </a:ext>
              </a:extLst>
            </p:cNvPr>
            <p:cNvSpPr/>
            <p:nvPr/>
          </p:nvSpPr>
          <p:spPr>
            <a:xfrm>
              <a:off x="1297249" y="1607753"/>
              <a:ext cx="2099667" cy="438987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Почему?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779C4175-9E14-4BAB-8A0A-8F9F00BD6D95}"/>
                </a:ext>
              </a:extLst>
            </p:cNvPr>
            <p:cNvSpPr/>
            <p:nvPr/>
          </p:nvSpPr>
          <p:spPr>
            <a:xfrm>
              <a:off x="1401064" y="2138259"/>
              <a:ext cx="1973180" cy="3252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Много работы</a:t>
              </a:r>
              <a:endParaRPr lang="ru-RU" sz="8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" name="Стрелка: вниз 20">
              <a:extLst>
                <a:ext uri="{FF2B5EF4-FFF2-40B4-BE49-F238E27FC236}">
                  <a16:creationId xmlns="" xmlns:a16="http://schemas.microsoft.com/office/drawing/2014/main" id="{A49E30C0-58C2-4CE0-8E80-6E99602CC203}"/>
                </a:ext>
              </a:extLst>
            </p:cNvPr>
            <p:cNvSpPr/>
            <p:nvPr/>
          </p:nvSpPr>
          <p:spPr>
            <a:xfrm>
              <a:off x="1274577" y="2587674"/>
              <a:ext cx="2099667" cy="438987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Почему?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47724" y="3088031"/>
            <a:ext cx="4257514" cy="1965346"/>
            <a:chOff x="178716" y="3096657"/>
            <a:chExt cx="4257514" cy="1965346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1C304827-BE5A-49A7-8C66-6C6E8DB3AD9D}"/>
                </a:ext>
              </a:extLst>
            </p:cNvPr>
            <p:cNvSpPr/>
            <p:nvPr/>
          </p:nvSpPr>
          <p:spPr>
            <a:xfrm>
              <a:off x="1214740" y="4453259"/>
              <a:ext cx="2099667" cy="192379"/>
            </a:xfrm>
            <a:prstGeom prst="rect">
              <a:avLst/>
            </a:prstGeom>
            <a:noFill/>
          </p:spPr>
          <p:txBody>
            <a:bodyPr wrap="square" lIns="68598" tIns="34299" rIns="68598" bIns="34299">
              <a:spAutoFit/>
            </a:bodyPr>
            <a:lstStyle/>
            <a:p>
              <a:pPr algn="ctr"/>
              <a:r>
                <a:rPr lang="ru-RU" sz="800" b="1" dirty="0" smtClean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</a:rPr>
                <a:t>Коренные причины</a:t>
              </a:r>
              <a:endParaRPr lang="ru-RU" sz="8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7794A345-0853-4A20-8635-875C6BDD7F42}"/>
                </a:ext>
              </a:extLst>
            </p:cNvPr>
            <p:cNvSpPr/>
            <p:nvPr/>
          </p:nvSpPr>
          <p:spPr>
            <a:xfrm>
              <a:off x="178717" y="3096658"/>
              <a:ext cx="1995853" cy="3722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Установка разных сроков исполнения </a:t>
              </a:r>
              <a:r>
                <a:rPr lang="ru-RU" sz="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поручений</a:t>
              </a:r>
              <a:endParaRPr lang="ru-RU" sz="8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5" name="Стрелка: вниз 20">
              <a:extLst>
                <a:ext uri="{FF2B5EF4-FFF2-40B4-BE49-F238E27FC236}">
                  <a16:creationId xmlns="" xmlns:a16="http://schemas.microsoft.com/office/drawing/2014/main" id="{A49E30C0-58C2-4CE0-8E80-6E99602CC203}"/>
                </a:ext>
              </a:extLst>
            </p:cNvPr>
            <p:cNvSpPr/>
            <p:nvPr/>
          </p:nvSpPr>
          <p:spPr>
            <a:xfrm>
              <a:off x="178716" y="3955881"/>
              <a:ext cx="2099667" cy="438987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Почему?</a:t>
              </a:r>
            </a:p>
          </p:txBody>
        </p:sp>
        <p:sp>
          <p:nvSpPr>
            <p:cNvPr id="25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7794A345-0853-4A20-8635-875C6BDD7F42}"/>
                </a:ext>
              </a:extLst>
            </p:cNvPr>
            <p:cNvSpPr/>
            <p:nvPr/>
          </p:nvSpPr>
          <p:spPr>
            <a:xfrm>
              <a:off x="2324410" y="3096657"/>
              <a:ext cx="1995853" cy="3722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Поручения не по компетенции</a:t>
              </a:r>
              <a:endParaRPr lang="ru-RU" sz="8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7794A345-0853-4A20-8635-875C6BDD7F42}"/>
                </a:ext>
              </a:extLst>
            </p:cNvPr>
            <p:cNvSpPr/>
            <p:nvPr/>
          </p:nvSpPr>
          <p:spPr>
            <a:xfrm>
              <a:off x="178717" y="3506970"/>
              <a:ext cx="1995853" cy="3722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Неэффективная работа с СЭД «Дело»</a:t>
              </a:r>
              <a:endParaRPr lang="ru-RU" sz="8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Стрелка: вниз 20">
              <a:extLst>
                <a:ext uri="{FF2B5EF4-FFF2-40B4-BE49-F238E27FC236}">
                  <a16:creationId xmlns="" xmlns:a16="http://schemas.microsoft.com/office/drawing/2014/main" id="{A49E30C0-58C2-4CE0-8E80-6E99602CC203}"/>
                </a:ext>
              </a:extLst>
            </p:cNvPr>
            <p:cNvSpPr/>
            <p:nvPr/>
          </p:nvSpPr>
          <p:spPr>
            <a:xfrm>
              <a:off x="2336563" y="3955881"/>
              <a:ext cx="2099667" cy="438987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Почему?</a:t>
              </a:r>
            </a:p>
          </p:txBody>
        </p:sp>
        <p:sp>
          <p:nvSpPr>
            <p:cNvPr id="29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7794A345-0853-4A20-8635-875C6BDD7F42}"/>
                </a:ext>
              </a:extLst>
            </p:cNvPr>
            <p:cNvSpPr/>
            <p:nvPr/>
          </p:nvSpPr>
          <p:spPr>
            <a:xfrm>
              <a:off x="178716" y="4689776"/>
              <a:ext cx="1995853" cy="3722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Несоблюдение регламента распределения поручений, работы с СЭД «Дело»</a:t>
              </a:r>
              <a:endParaRPr lang="ru-RU" sz="8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7794A345-0853-4A20-8635-875C6BDD7F42}"/>
                </a:ext>
              </a:extLst>
            </p:cNvPr>
            <p:cNvSpPr/>
            <p:nvPr/>
          </p:nvSpPr>
          <p:spPr>
            <a:xfrm>
              <a:off x="2316480" y="4685073"/>
              <a:ext cx="1995853" cy="37222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Недостаточная осведомленность о должностных обязанностей структурных подразделений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959901" y="814628"/>
            <a:ext cx="2129536" cy="1588512"/>
            <a:chOff x="1297249" y="875010"/>
            <a:chExt cx="2129536" cy="1588512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EEDCE496-60D8-4715-9130-2088FE5428BC}"/>
                </a:ext>
              </a:extLst>
            </p:cNvPr>
            <p:cNvSpPr/>
            <p:nvPr/>
          </p:nvSpPr>
          <p:spPr>
            <a:xfrm>
              <a:off x="1327118" y="875010"/>
              <a:ext cx="2099667" cy="238545"/>
            </a:xfrm>
            <a:prstGeom prst="rect">
              <a:avLst/>
            </a:prstGeom>
            <a:noFill/>
          </p:spPr>
          <p:txBody>
            <a:bodyPr wrap="square" lIns="68598" tIns="34299" rIns="68598" bIns="34299">
              <a:spAutoFit/>
            </a:bodyPr>
            <a:lstStyle/>
            <a:p>
              <a:pPr algn="ctr"/>
              <a:r>
                <a:rPr lang="ru-RU" sz="11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</a:rPr>
                <a:t>Проблема </a:t>
              </a:r>
              <a:r>
                <a:rPr lang="ru-RU" sz="11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Times New Roman" panose="02020603050405020304" pitchFamily="18" charset="0"/>
                </a:rPr>
                <a:t>2</a:t>
              </a:r>
              <a:endParaRPr lang="ru-RU" sz="11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: скругленные углы 8">
              <a:extLst>
                <a:ext uri="{FF2B5EF4-FFF2-40B4-BE49-F238E27FC236}">
                  <a16:creationId xmlns="" xmlns:a16="http://schemas.microsoft.com/office/drawing/2014/main" id="{E50A87BD-F685-4B94-AB8D-17A0F412D906}"/>
                </a:ext>
              </a:extLst>
            </p:cNvPr>
            <p:cNvSpPr/>
            <p:nvPr/>
          </p:nvSpPr>
          <p:spPr>
            <a:xfrm>
              <a:off x="1401064" y="1168773"/>
              <a:ext cx="1973180" cy="3252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 fontAlgn="ctr"/>
              <a:r>
                <a:rPr lang="ru-RU" sz="800" b="1" dirty="0">
                  <a:solidFill>
                    <a:srgbClr val="FF0000"/>
                  </a:solidFill>
                  <a:latin typeface="Arial" pitchFamily="34" charset="0"/>
                  <a:ea typeface="Rosatom Light" pitchFamily="34" charset="-52"/>
                  <a:cs typeface="Arial" pitchFamily="34" charset="0"/>
                </a:rPr>
                <a:t>Информация не предоставляется в полном объеме </a:t>
              </a:r>
            </a:p>
          </p:txBody>
        </p:sp>
        <p:sp>
          <p:nvSpPr>
            <p:cNvPr id="36" name="Стрелка: вниз 12">
              <a:extLst>
                <a:ext uri="{FF2B5EF4-FFF2-40B4-BE49-F238E27FC236}">
                  <a16:creationId xmlns="" xmlns:a16="http://schemas.microsoft.com/office/drawing/2014/main" id="{FD2E184C-FAAF-46DA-B631-E3E3135816E0}"/>
                </a:ext>
              </a:extLst>
            </p:cNvPr>
            <p:cNvSpPr/>
            <p:nvPr/>
          </p:nvSpPr>
          <p:spPr>
            <a:xfrm>
              <a:off x="1297249" y="1607753"/>
              <a:ext cx="2099667" cy="438987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Почему?</a:t>
              </a:r>
            </a:p>
          </p:txBody>
        </p:sp>
        <p:sp>
          <p:nvSpPr>
            <p:cNvPr id="3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779C4175-9E14-4BAB-8A0A-8F9F00BD6D95}"/>
                </a:ext>
              </a:extLst>
            </p:cNvPr>
            <p:cNvSpPr/>
            <p:nvPr/>
          </p:nvSpPr>
          <p:spPr>
            <a:xfrm>
              <a:off x="1401064" y="2138259"/>
              <a:ext cx="1973180" cy="3252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8" tIns="34299" rIns="68598" bIns="34299"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Не успел собрать актуальную информацию</a:t>
              </a:r>
              <a:endParaRPr lang="ru-RU" sz="8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Стрелка: вниз 20">
            <a:extLst>
              <a:ext uri="{FF2B5EF4-FFF2-40B4-BE49-F238E27FC236}">
                <a16:creationId xmlns="" xmlns:a16="http://schemas.microsoft.com/office/drawing/2014/main" id="{A49E30C0-58C2-4CE0-8E80-6E99602CC203}"/>
              </a:ext>
            </a:extLst>
          </p:cNvPr>
          <p:cNvSpPr/>
          <p:nvPr/>
        </p:nvSpPr>
        <p:spPr>
          <a:xfrm rot="5400000">
            <a:off x="4020414" y="1951422"/>
            <a:ext cx="2099667" cy="79779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0" name="Прямоугольник: скругленные углы 31">
            <a:extLst>
              <a:ext uri="{FF2B5EF4-FFF2-40B4-BE49-F238E27FC236}">
                <a16:creationId xmlns=""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397095" y="3498344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cs typeface="Times New Roman" panose="02020603050405020304" pitchFamily="18" charset="0"/>
              </a:rPr>
              <a:t>Дублирование поручений</a:t>
            </a:r>
            <a:endParaRPr lang="ru-RU" sz="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0"/>
          </p:nvPr>
        </p:nvSpPr>
        <p:spPr>
          <a:xfrm>
            <a:off x="6228271" y="1122693"/>
            <a:ext cx="2570671" cy="3475186"/>
          </a:xfrm>
        </p:spPr>
        <p:txBody>
          <a:bodyPr/>
          <a:lstStyle/>
          <a:p>
            <a:pPr marL="342900" indent="-342900" fontAlgn="ctr">
              <a:buFont typeface="+mj-lt"/>
              <a:buAutoNum type="arabicPeriod"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Информация не предоставляется вовремя (в обозначенный срок)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Информация не предоставляется в полном объеме 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67942346"/>
              </p:ext>
            </p:extLst>
          </p:nvPr>
        </p:nvGraphicFramePr>
        <p:xfrm>
          <a:off x="-291828" y="88898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2017032" y="2180626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31232" y="328830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ятно 1 16"/>
          <p:cNvSpPr/>
          <p:nvPr/>
        </p:nvSpPr>
        <p:spPr>
          <a:xfrm>
            <a:off x="1469222" y="3629352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2424181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действий</a:t>
            </a:r>
            <a:endParaRPr lang="ru-RU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81603"/>
              </p:ext>
            </p:extLst>
          </p:nvPr>
        </p:nvGraphicFramePr>
        <p:xfrm>
          <a:off x="333580" y="1078303"/>
          <a:ext cx="8496945" cy="338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69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Решение</a:t>
                      </a:r>
                      <a:r>
                        <a:rPr lang="ru-RU" sz="1400" baseline="0" dirty="0"/>
                        <a:t> не планируется</a:t>
                      </a: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Другое</a:t>
                      </a:r>
                      <a:r>
                        <a:rPr lang="ru-RU" sz="1400" baseline="0" dirty="0"/>
                        <a:t>               </a:t>
                      </a:r>
                      <a:r>
                        <a:rPr lang="ru-RU" sz="900" baseline="0" dirty="0"/>
                        <a:t>(н-р: проблема перенесена на др. процесс)</a:t>
                      </a:r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9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Проблема </a:t>
                      </a:r>
                      <a:r>
                        <a:rPr lang="ru-RU" sz="1200" dirty="0" smtClean="0"/>
                        <a:t>1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Rosatom Light" pitchFamily="34" charset="-52"/>
                          <a:cs typeface="Arial" pitchFamily="34" charset="0"/>
                        </a:rPr>
                        <a:t>Информация не предоставляется вовремя (в обозначенный срок)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2280">
                <a:tc>
                  <a:txBody>
                    <a:bodyPr/>
                    <a:lstStyle/>
                    <a:p>
                      <a:r>
                        <a:rPr lang="ru-RU" sz="1200" dirty="0"/>
                        <a:t>Проблема </a:t>
                      </a:r>
                      <a:r>
                        <a:rPr lang="ru-RU" sz="1200" dirty="0" smtClean="0"/>
                        <a:t>2</a:t>
                      </a:r>
                    </a:p>
                    <a:p>
                      <a:pPr marL="0" indent="0" fontAlgn="ctr"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Rosatom Light" pitchFamily="34" charset="-52"/>
                          <a:cs typeface="Arial" pitchFamily="34" charset="0"/>
                        </a:rPr>
                        <a:t>Информация не предоставляется в полном объеме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itchFamily="34" charset="0"/>
                        <a:ea typeface="Rosatom Light" pitchFamily="34" charset="-52"/>
                        <a:cs typeface="Arial" pitchFamily="34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322" marB="3432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00" y="3819027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34" y="2530392"/>
            <a:ext cx="346720" cy="26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7792"/>
              </p:ext>
            </p:extLst>
          </p:nvPr>
        </p:nvGraphicFramePr>
        <p:xfrm>
          <a:off x="526210" y="825375"/>
          <a:ext cx="8091578" cy="39277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713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84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8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517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51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8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8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+mn-lt"/>
                          <a:ea typeface="Rosatom Light" pitchFamily="34" charset="-52"/>
                          <a:cs typeface="Arial" pitchFamily="34" charset="0"/>
                        </a:rPr>
                        <a:t>Информация не предоставляется вовремя (в обозначенный срок)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Несоблюдение регламента распределения поручений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Актуализация инструкции по делопроизводству, установление единого регламента распределения поручений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Разгрузка специалистов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Планирование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работы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Своевременное предоставление информации в полном объеме 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Несоблюдение регламента работы с СЭД «Дело»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Снять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 контроля на уровне руководителей исполненные документы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 marL="5060" marR="5060" marT="5060" marB="0" anchor="ctr"/>
                </a:tc>
              </a:tr>
              <a:tr h="6891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+mn-lt"/>
                          <a:ea typeface="Rosatom Light" pitchFamily="34" charset="-52"/>
                          <a:cs typeface="Arial" pitchFamily="34" charset="0"/>
                        </a:rPr>
                        <a:t>Информация не предоставляется в полном объеме </a:t>
                      </a:r>
                    </a:p>
                  </a:txBody>
                  <a:tcPr marT="34322" marB="34322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8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Недостаточная осведомленность о должностных обязанностей структурных подразделений</a:t>
                      </a:r>
                    </a:p>
                    <a:p>
                      <a:pPr algn="l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</a:rPr>
                        <a:t>Изучить</a:t>
                      </a:r>
                      <a:r>
                        <a:rPr lang="ru-RU" sz="1050" baseline="0" dirty="0" smtClean="0">
                          <a:latin typeface="+mn-lt"/>
                        </a:rPr>
                        <a:t> должностные инструкции специалистов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23227" r="11948" b="42631"/>
          <a:stretch/>
        </p:blipFill>
        <p:spPr bwMode="auto">
          <a:xfrm>
            <a:off x="136480" y="1105471"/>
            <a:ext cx="8849563" cy="299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42349"/>
              </p:ext>
            </p:extLst>
          </p:nvPr>
        </p:nvGraphicFramePr>
        <p:xfrm>
          <a:off x="709964" y="880266"/>
          <a:ext cx="7915421" cy="3603635"/>
        </p:xfrm>
        <a:graphic>
          <a:graphicData uri="http://schemas.openxmlformats.org/drawingml/2006/table">
            <a:tbl>
              <a:tblPr/>
              <a:tblGrid>
                <a:gridCol w="511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27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68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15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73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2932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Предлагаемое решение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Ответственные 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1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Актуализация инструкции по делопроизводству, установление единого регламента распределения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поручений: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соблюдение сроков исполнения документов, исключение сокращения сроков;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формулировка конкретных поручений в соответствии с собственными полномочиями и полномочиями специалистов, исключение повтора вышестоящих резолюций</a:t>
                      </a: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Отдел контрольно-аналитической работы, начальники структурных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подразделений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01.09.2023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работе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Снять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 контроля на уровне руководителей исполненные документы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Отдел контрольно-аналитической работы, заместители министра, начальники структурных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подразделений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01.08.2023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работе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1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Изучить</a:t>
                      </a:r>
                      <a:r>
                        <a:rPr lang="ru-RU" sz="1000" baseline="0" dirty="0" smtClean="0">
                          <a:latin typeface="+mn-lt"/>
                        </a:rPr>
                        <a:t> должностные инструкции специалистов: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использовать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при распределении поручений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Отдел контрольно-аналитической работы, заместители министра, начальники структурных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подразделений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15.07.2023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работе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21.05.2020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(000) 000 00 00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namesurname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Совершенствование процесса подготовки оперативной информации о ходе реализации ключевых мероприятий Министерства образования и науки Забайкальского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39750" y="4806950"/>
            <a:ext cx="4014788" cy="148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</a:t>
            </a:r>
            <a:r>
              <a:rPr lang="ru-RU" dirty="0" smtClean="0"/>
              <a:t>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12734" r="29366" b="11132"/>
          <a:stretch/>
        </p:blipFill>
        <p:spPr bwMode="auto">
          <a:xfrm>
            <a:off x="536043" y="1544256"/>
            <a:ext cx="2193001" cy="3107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12" t="14068" r="29063" b="9799"/>
          <a:stretch/>
        </p:blipFill>
        <p:spPr bwMode="auto">
          <a:xfrm>
            <a:off x="2891784" y="1544258"/>
            <a:ext cx="2200498" cy="3107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0242" r="8918" b="47995"/>
          <a:stretch/>
        </p:blipFill>
        <p:spPr bwMode="auto">
          <a:xfrm>
            <a:off x="5242611" y="1546251"/>
            <a:ext cx="3506102" cy="108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1220" y="1181313"/>
            <a:ext cx="7143042" cy="3330315"/>
            <a:chOff x="941220" y="1181313"/>
            <a:chExt cx="7143042" cy="333031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41220" y="1181313"/>
              <a:ext cx="7143042" cy="3330315"/>
              <a:chOff x="553050" y="1267573"/>
              <a:chExt cx="7143042" cy="3330315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553050" y="1278120"/>
                <a:ext cx="1294617" cy="2473384"/>
                <a:chOff x="539750" y="1131851"/>
                <a:chExt cx="1294617" cy="2473384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51" t="42187" r="59030" b="42078"/>
                <a:stretch/>
              </p:blipFill>
              <p:spPr bwMode="auto">
                <a:xfrm>
                  <a:off x="539750" y="1131851"/>
                  <a:ext cx="1294616" cy="15346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539751" y="2666516"/>
                  <a:ext cx="1294616" cy="938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100" b="1" dirty="0"/>
                    <a:t>БАЙКОВА </a:t>
                  </a:r>
                  <a:r>
                    <a:rPr lang="ru-RU" sz="1100" b="1" dirty="0" smtClean="0"/>
                    <a:t>А.М.</a:t>
                  </a:r>
                </a:p>
                <a:p>
                  <a:pPr algn="ctr"/>
                  <a:endParaRPr lang="ru-RU" sz="1100" dirty="0"/>
                </a:p>
                <a:p>
                  <a:pPr algn="ctr"/>
                  <a:r>
                    <a:rPr lang="ru-RU" sz="1100" dirty="0" smtClean="0"/>
                    <a:t>Первый заместитель министра </a:t>
                  </a:r>
                  <a:endParaRPr lang="ru-RU" sz="1100" dirty="0"/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2010852" y="1278121"/>
                <a:ext cx="1318392" cy="2482423"/>
                <a:chOff x="1997552" y="1131852"/>
                <a:chExt cx="1318392" cy="2482423"/>
              </a:xfrm>
            </p:grpSpPr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59" t="32005" r="58405" b="52260"/>
                <a:stretch/>
              </p:blipFill>
              <p:spPr bwMode="auto">
                <a:xfrm>
                  <a:off x="2007078" y="1131852"/>
                  <a:ext cx="1308866" cy="15346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2" name="Прямоугольник 11"/>
                <p:cNvSpPr/>
                <p:nvPr/>
              </p:nvSpPr>
              <p:spPr>
                <a:xfrm>
                  <a:off x="1997552" y="2675556"/>
                  <a:ext cx="1318392" cy="9387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100" b="1" dirty="0" smtClean="0"/>
                    <a:t>ВАСИЛЬЕВА О.А.</a:t>
                  </a:r>
                </a:p>
                <a:p>
                  <a:pPr algn="ctr"/>
                  <a:endParaRPr lang="ru-RU" sz="1100" dirty="0"/>
                </a:p>
                <a:p>
                  <a:pPr algn="ctr"/>
                  <a:r>
                    <a:rPr lang="ru-RU" sz="1100" dirty="0" smtClean="0"/>
                    <a:t>Заместитель министра</a:t>
                  </a:r>
                  <a:endParaRPr lang="ru-RU" sz="1100" dirty="0"/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3482597" y="1278121"/>
                <a:ext cx="1335560" cy="2811936"/>
                <a:chOff x="3469297" y="1131852"/>
                <a:chExt cx="1335560" cy="2811936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52" t="31344" r="58694" b="52922"/>
                <a:stretch/>
              </p:blipFill>
              <p:spPr bwMode="auto">
                <a:xfrm>
                  <a:off x="3469297" y="1131852"/>
                  <a:ext cx="1335560" cy="15346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3" name="Прямоугольник 12"/>
                <p:cNvSpPr/>
                <p:nvPr/>
              </p:nvSpPr>
              <p:spPr>
                <a:xfrm>
                  <a:off x="3510241" y="2666515"/>
                  <a:ext cx="1294616" cy="12772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100" b="1" dirty="0" smtClean="0"/>
                    <a:t>ПОЗДЕЕВА О.В.</a:t>
                  </a:r>
                </a:p>
                <a:p>
                  <a:pPr algn="ctr"/>
                  <a:endParaRPr lang="ru-RU" sz="1100" dirty="0"/>
                </a:p>
                <a:p>
                  <a:pPr algn="ctr"/>
                  <a:r>
                    <a:rPr lang="ru-RU" sz="1100" dirty="0" smtClean="0"/>
                    <a:t>Начальник управления общего образования и воспитания</a:t>
                  </a:r>
                  <a:endParaRPr lang="ru-RU" sz="1100" dirty="0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6397635" y="1267573"/>
                <a:ext cx="1298457" cy="2822484"/>
                <a:chOff x="6289739" y="1121304"/>
                <a:chExt cx="1298457" cy="2822484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202" t="26399" r="57148" b="57758"/>
                <a:stretch/>
              </p:blipFill>
              <p:spPr bwMode="auto">
                <a:xfrm>
                  <a:off x="6289739" y="1121304"/>
                  <a:ext cx="1298457" cy="15452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5" name="Прямоугольник 14"/>
                <p:cNvSpPr/>
                <p:nvPr/>
              </p:nvSpPr>
              <p:spPr>
                <a:xfrm>
                  <a:off x="6289739" y="2666515"/>
                  <a:ext cx="1294616" cy="12772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100" b="1" dirty="0" smtClean="0"/>
                    <a:t>КАЛИНИНА Л.И.</a:t>
                  </a:r>
                </a:p>
                <a:p>
                  <a:pPr algn="ctr"/>
                  <a:endParaRPr lang="ru-RU" sz="1100" dirty="0"/>
                </a:p>
                <a:p>
                  <a:pPr algn="ctr"/>
                  <a:r>
                    <a:rPr lang="ru-RU" sz="1100" dirty="0" smtClean="0"/>
                    <a:t>Начальник отдела стратегического развития </a:t>
                  </a:r>
                </a:p>
                <a:p>
                  <a:pPr algn="ctr"/>
                  <a:endParaRPr lang="ru-RU" sz="1100" dirty="0"/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5023335" y="2812784"/>
                <a:ext cx="1301123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b="1" dirty="0" smtClean="0"/>
                  <a:t>ШВЕЦ И.Г.</a:t>
                </a:r>
              </a:p>
              <a:p>
                <a:pPr algn="ctr"/>
                <a:endParaRPr lang="ru-RU" sz="1100" dirty="0"/>
              </a:p>
              <a:p>
                <a:pPr algn="ctr"/>
                <a:r>
                  <a:rPr lang="ru-RU" sz="1100" dirty="0" smtClean="0"/>
                  <a:t>Начальник управления лицензирования, государственной аккредитации, надзора и контроля </a:t>
                </a:r>
              </a:p>
              <a:p>
                <a:pPr algn="ctr"/>
                <a:endParaRPr lang="ru-RU" sz="1100" dirty="0"/>
              </a:p>
            </p:txBody>
          </p:sp>
        </p:grpSp>
        <p:pic>
          <p:nvPicPr>
            <p:cNvPr id="1026" name="Picture 2" descr="C:\Users\Калинина\Desktop\photo1688513125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505" y="1181313"/>
              <a:ext cx="1189738" cy="15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6930" r="2948" b="6251"/>
          <a:stretch/>
        </p:blipFill>
        <p:spPr bwMode="auto">
          <a:xfrm>
            <a:off x="1200150" y="767815"/>
            <a:ext cx="6235538" cy="412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22451" r="8224" b="41530"/>
          <a:stretch/>
        </p:blipFill>
        <p:spPr bwMode="auto">
          <a:xfrm>
            <a:off x="340010" y="1120967"/>
            <a:ext cx="8489436" cy="28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49" y="1476376"/>
            <a:ext cx="8190183" cy="2465908"/>
          </a:xfrm>
        </p:spPr>
        <p:txBody>
          <a:bodyPr/>
          <a:lstStyle/>
          <a:p>
            <a:pPr marL="342900" indent="-342900" fontAlgn="ctr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Информация не предоставляется вовремя (в обозначенный срок)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Информация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не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предоставляется в полном объеме </a:t>
            </a:r>
            <a:endParaRPr lang="ru-RU" sz="1800" b="1" dirty="0" smtClean="0">
              <a:solidFill>
                <a:srgbClr val="FF0000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EF25AF0-4290-47F3-A1B5-675B2373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Хронометраж процесса</a:t>
            </a:r>
          </a:p>
        </p:txBody>
      </p:sp>
      <p:pic>
        <p:nvPicPr>
          <p:cNvPr id="7171" name="Picture 3" descr="C:\Users\Калинина\Downloads\photo168837197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b="7132"/>
          <a:stretch/>
        </p:blipFill>
        <p:spPr bwMode="auto">
          <a:xfrm>
            <a:off x="932597" y="832512"/>
            <a:ext cx="7315200" cy="40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20010" r="11792" b="42489"/>
          <a:stretch/>
        </p:blipFill>
        <p:spPr bwMode="auto">
          <a:xfrm>
            <a:off x="121626" y="982639"/>
            <a:ext cx="8954134" cy="32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489</Words>
  <Application>Microsoft Office PowerPoint</Application>
  <PresentationFormat>Произвольный</PresentationFormat>
  <Paragraphs>124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образования и науки Забайкальского края </vt:lpstr>
      <vt:lpstr>Совершенствование процесса подготовки оперативной информации о ходе реализации ключевых мероприятий Министерства образования и науки Забайкальского края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Текущие проблемы</vt:lpstr>
      <vt:lpstr>Хронометраж процесса</vt:lpstr>
      <vt:lpstr>Идеальная карта процесса</vt:lpstr>
      <vt:lpstr>Презентация PowerPoint</vt:lpstr>
      <vt:lpstr>Пирамида проблем</vt:lpstr>
      <vt:lpstr>Презентация PowerPoint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Калинина</dc:creator>
  <cp:lastModifiedBy>Калинина</cp:lastModifiedBy>
  <cp:revision>67</cp:revision>
  <dcterms:modified xsi:type="dcterms:W3CDTF">2023-07-05T01:40:42Z</dcterms:modified>
</cp:coreProperties>
</file>