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</p:sldMasterIdLst>
  <p:notesMasterIdLst>
    <p:notesMasterId r:id="rId24"/>
  </p:notesMasterIdLst>
  <p:sldIdLst>
    <p:sldId id="256" r:id="rId8"/>
    <p:sldId id="257" r:id="rId9"/>
    <p:sldId id="283" r:id="rId10"/>
    <p:sldId id="265" r:id="rId11"/>
    <p:sldId id="284" r:id="rId12"/>
    <p:sldId id="269" r:id="rId13"/>
    <p:sldId id="270" r:id="rId14"/>
    <p:sldId id="290" r:id="rId15"/>
    <p:sldId id="291" r:id="rId16"/>
    <p:sldId id="277" r:id="rId17"/>
    <p:sldId id="292" r:id="rId18"/>
    <p:sldId id="293" r:id="rId19"/>
    <p:sldId id="294" r:id="rId20"/>
    <p:sldId id="287" r:id="rId21"/>
    <p:sldId id="288" r:id="rId22"/>
    <p:sldId id="263" r:id="rId23"/>
  </p:sldIdLst>
  <p:sldSz cx="9144000" cy="5148263"/>
  <p:notesSz cx="6858000" cy="9144000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">
          <p15:clr>
            <a:srgbClr val="A4A3A4"/>
          </p15:clr>
        </p15:guide>
        <p15:guide id="2" pos="340">
          <p15:clr>
            <a:srgbClr val="A4A3A4"/>
          </p15:clr>
        </p15:guide>
        <p15:guide id="3" orient="horz" pos="3028">
          <p15:clr>
            <a:srgbClr val="A4A3A4"/>
          </p15:clr>
        </p15:guide>
        <p15:guide id="4" pos="5511">
          <p15:clr>
            <a:srgbClr val="A4A3A4"/>
          </p15:clr>
        </p15:guide>
        <p15:guide id="5" orient="horz" pos="272">
          <p15:clr>
            <a:srgbClr val="A4A3A4"/>
          </p15:clr>
        </p15:guide>
        <p15:guide id="6" orient="horz" pos="2971">
          <p15:clr>
            <a:srgbClr val="A4A3A4"/>
          </p15:clr>
        </p15:guide>
        <p15:guide id="7" orient="horz" pos="930">
          <p15:clr>
            <a:srgbClr val="A4A3A4"/>
          </p15:clr>
        </p15:guide>
        <p15:guide id="8" orient="horz" pos="1337">
          <p15:clr>
            <a:srgbClr val="A4A3A4"/>
          </p15:clr>
        </p15:guide>
        <p15:guide id="9" orient="horz" pos="2086">
          <p15:clr>
            <a:srgbClr val="A4A3A4"/>
          </p15:clr>
        </p15:guide>
        <p15:guide id="10" pos="2331">
          <p15:clr>
            <a:srgbClr val="A4A3A4"/>
          </p15:clr>
        </p15:guide>
        <p15:guide id="11" pos="726">
          <p15:clr>
            <a:srgbClr val="A4A3A4"/>
          </p15:clr>
        </p15:guide>
        <p15:guide id="12" pos="875">
          <p15:clr>
            <a:srgbClr val="A4A3A4"/>
          </p15:clr>
        </p15:guide>
        <p15:guide id="13" pos="1260">
          <p15:clr>
            <a:srgbClr val="A4A3A4"/>
          </p15:clr>
        </p15:guide>
        <p15:guide id="14" pos="1410">
          <p15:clr>
            <a:srgbClr val="A4A3A4"/>
          </p15:clr>
        </p15:guide>
        <p15:guide id="15" pos="1796">
          <p15:clr>
            <a:srgbClr val="A4A3A4"/>
          </p15:clr>
        </p15:guide>
        <p15:guide id="16" pos="19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89C6"/>
    <a:srgbClr val="2758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24" autoAdjust="0"/>
    <p:restoredTop sz="94669" autoAdjust="0"/>
  </p:normalViewPr>
  <p:slideViewPr>
    <p:cSldViewPr snapToGrid="0">
      <p:cViewPr varScale="1">
        <p:scale>
          <a:sx n="144" d="100"/>
          <a:sy n="144" d="100"/>
        </p:scale>
        <p:origin x="1176" y="114"/>
      </p:cViewPr>
      <p:guideLst>
        <p:guide orient="horz" pos="261"/>
        <p:guide pos="340"/>
        <p:guide orient="horz" pos="3028"/>
        <p:guide pos="5511"/>
        <p:guide orient="horz" pos="272"/>
        <p:guide orient="horz" pos="2971"/>
        <p:guide orient="horz" pos="930"/>
        <p:guide orient="horz" pos="1337"/>
        <p:guide orient="horz" pos="2086"/>
        <p:guide pos="2331"/>
        <p:guide pos="726"/>
        <p:guide pos="875"/>
        <p:guide pos="1260"/>
        <p:guide pos="1410"/>
        <p:guide pos="1796"/>
        <p:guide pos="19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84D8A-822D-488E-8D1C-8C90CBE022BE}" type="datetimeFigureOut">
              <a:rPr lang="ru-RU" smtClean="0"/>
              <a:pPr/>
              <a:t>22.08.2023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70B7F-3432-4DBE-B821-B38A127FB2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202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918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26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970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14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>
                <a:solidFill>
                  <a:prstClr val="black"/>
                </a:solidFill>
              </a:rPr>
              <a:pPr/>
              <a:t>12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888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14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49" y="2122487"/>
            <a:ext cx="5711825" cy="1189037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</a:rPr>
              <a:t>Тема презентации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3798267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ru-RU" dirty="0">
                <a:latin typeface="Arial" pitchFamily="34" charset="0"/>
                <a:cs typeface="Arial" pitchFamily="34" charset="0"/>
              </a:rPr>
              <a:t>Наименование мероприятия </a:t>
            </a:r>
            <a:r>
              <a:rPr lang="en-US" dirty="0">
                <a:latin typeface="Arial" pitchFamily="34" charset="0"/>
                <a:cs typeface="Arial" pitchFamily="34" charset="0"/>
              </a:rPr>
              <a:t>/</a:t>
            </a:r>
            <a:r>
              <a:rPr lang="ru-RU" dirty="0">
                <a:latin typeface="Arial" pitchFamily="34" charset="0"/>
                <a:cs typeface="Arial" pitchFamily="34" charset="0"/>
              </a:rPr>
              <a:t> название площадки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4212000"/>
            <a:ext cx="5711825" cy="218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ФИО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49" y="4428000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8705562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2298615"/>
            <a:ext cx="5508152" cy="101291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100" b="1" kern="1200" baseline="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err="1"/>
              <a:t>Перебивочный</a:t>
            </a:r>
            <a:r>
              <a:rPr lang="ru-RU" dirty="0"/>
              <a:t> слайд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239143"/>
            <a:ext cx="550815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4100" b="1" kern="120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Нумерация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2539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2959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999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63" y="4840798"/>
            <a:ext cx="627062" cy="28363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54237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476375"/>
            <a:ext cx="4014788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8" y="1476375"/>
            <a:ext cx="3940175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3482975"/>
            <a:ext cx="4014788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4808538" y="3479346"/>
            <a:ext cx="3940174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645409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39750" y="1476375"/>
            <a:ext cx="4014788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808539" y="1476375"/>
            <a:ext cx="3940174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76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7" y="1476375"/>
            <a:ext cx="3940175" cy="25078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7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2458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75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476375"/>
            <a:ext cx="4860925" cy="12740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4488543"/>
            <a:ext cx="4860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3537857"/>
            <a:ext cx="4860925" cy="9463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Основная информация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308360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31152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09050184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  <p:pic>
        <p:nvPicPr>
          <p:cNvPr id="6" name="Picture 6" descr="https://www.po-mayak.ru/upload/iblock/9ec/9ecb73e54779038d188628512a145e82.jpg">
            <a:extLst>
              <a:ext uri="{FF2B5EF4-FFF2-40B4-BE49-F238E27FC236}">
                <a16:creationId xmlns:a16="http://schemas.microsoft.com/office/drawing/2014/main" id="{9C4DD657-A62E-4141-A8ED-4D2EFA3A76C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2"/>
          <a:stretch/>
        </p:blipFill>
        <p:spPr bwMode="auto">
          <a:xfrm>
            <a:off x="3706801" y="434365"/>
            <a:ext cx="1137342" cy="81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2E8852FB-C57F-0144-92DA-F7FDD31D993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52" y="425269"/>
            <a:ext cx="2344312" cy="82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1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82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0" y="0"/>
            <a:ext cx="9138039" cy="515283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FCFDCD3-0E65-BD46-B70A-BD77913A52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3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539749" y="2122487"/>
            <a:ext cx="6211095" cy="1189037"/>
          </a:xfrm>
        </p:spPr>
        <p:txBody>
          <a:bodyPr/>
          <a:lstStyle/>
          <a:p>
            <a:r>
              <a:rPr lang="ru-RU" dirty="0">
                <a:solidFill>
                  <a:srgbClr val="3F89C6"/>
                </a:solidFill>
                <a:latin typeface="Arial" pitchFamily="34" charset="0"/>
                <a:cs typeface="Arial" pitchFamily="34" charset="0"/>
              </a:rPr>
              <a:t>Министерство сельского хозяйства Забайкальского края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Промежуточное совещание/</a:t>
            </a:r>
            <a:r>
              <a:rPr lang="en-US" dirty="0">
                <a:latin typeface="Arial" pitchFamily="34" charset="0"/>
                <a:cs typeface="Arial" pitchFamily="34" charset="0"/>
              </a:rPr>
              <a:t> Kick-off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 smtClean="0">
                <a:solidFill>
                  <a:srgbClr val="275881"/>
                </a:solidFill>
                <a:latin typeface="Arial" pitchFamily="34" charset="0"/>
                <a:cs typeface="Arial" pitchFamily="34" charset="0"/>
              </a:rPr>
              <a:t>Устинов Артем Иванович</a:t>
            </a:r>
            <a:endParaRPr lang="ru-RU" b="1" dirty="0">
              <a:solidFill>
                <a:srgbClr val="27588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 smtClean="0">
                <a:solidFill>
                  <a:srgbClr val="3F89C6"/>
                </a:solidFill>
                <a:latin typeface="Arial" pitchFamily="34" charset="0"/>
                <a:cs typeface="Arial" pitchFamily="34" charset="0"/>
              </a:rPr>
              <a:t>Заместитель начальника отдела животноводства и племенного дела</a:t>
            </a:r>
            <a:endParaRPr lang="ru-RU" dirty="0">
              <a:solidFill>
                <a:srgbClr val="3F89C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543640" y="424070"/>
            <a:ext cx="707934" cy="84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1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3716" y="333510"/>
            <a:ext cx="5642441" cy="458184"/>
          </a:xfrm>
        </p:spPr>
        <p:txBody>
          <a:bodyPr/>
          <a:lstStyle/>
          <a:p>
            <a:r>
              <a:rPr lang="ru-RU" dirty="0">
                <a:latin typeface="+mj-lt"/>
                <a:cs typeface="Times New Roman" panose="02020603050405020304" pitchFamily="18" charset="0"/>
              </a:rPr>
              <a:t>Идеальная карта процесса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591950" y="333510"/>
            <a:ext cx="319073" cy="37943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9" r="50000" b="24772"/>
          <a:stretch/>
        </p:blipFill>
        <p:spPr bwMode="auto">
          <a:xfrm>
            <a:off x="240630" y="914399"/>
            <a:ext cx="8686801" cy="4018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70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авнобедренный треугольник 16">
            <a:extLst>
              <a:ext uri="{FF2B5EF4-FFF2-40B4-BE49-F238E27FC236}">
                <a16:creationId xmlns:a16="http://schemas.microsoft.com/office/drawing/2014/main" id="{A82F078A-909C-CF32-FAC9-541639A54B08}"/>
              </a:ext>
            </a:extLst>
          </p:cNvPr>
          <p:cNvSpPr/>
          <p:nvPr/>
        </p:nvSpPr>
        <p:spPr>
          <a:xfrm>
            <a:off x="373033" y="547259"/>
            <a:ext cx="5941784" cy="4363154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5643" y="155077"/>
            <a:ext cx="6561138" cy="330200"/>
          </a:xfrm>
        </p:spPr>
        <p:txBody>
          <a:bodyPr/>
          <a:lstStyle/>
          <a:p>
            <a:r>
              <a:rPr lang="ru-RU" dirty="0">
                <a:latin typeface="+mn-lt"/>
              </a:rPr>
              <a:t>Пирамида влияния на решение проблем</a:t>
            </a:r>
          </a:p>
        </p:txBody>
      </p:sp>
      <p:cxnSp>
        <p:nvCxnSpPr>
          <p:cNvPr id="7" name="Прямая соединительная линия 6"/>
          <p:cNvCxnSpPr>
            <a:cxnSpLocks/>
          </p:cNvCxnSpPr>
          <p:nvPr/>
        </p:nvCxnSpPr>
        <p:spPr>
          <a:xfrm>
            <a:off x="2558099" y="1763015"/>
            <a:ext cx="1571653" cy="762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>
            <a:cxnSpLocks/>
          </p:cNvCxnSpPr>
          <p:nvPr/>
        </p:nvCxnSpPr>
        <p:spPr>
          <a:xfrm>
            <a:off x="1950792" y="2574131"/>
            <a:ext cx="2952206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Пятно 1 10"/>
          <p:cNvSpPr/>
          <p:nvPr/>
        </p:nvSpPr>
        <p:spPr>
          <a:xfrm>
            <a:off x="3836531" y="2855294"/>
            <a:ext cx="546156" cy="406037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4</a:t>
            </a:r>
          </a:p>
        </p:txBody>
      </p:sp>
      <p:sp>
        <p:nvSpPr>
          <p:cNvPr id="10" name="Пятно 1 9"/>
          <p:cNvSpPr/>
          <p:nvPr/>
        </p:nvSpPr>
        <p:spPr>
          <a:xfrm>
            <a:off x="2369431" y="3649471"/>
            <a:ext cx="482991" cy="424279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</a:p>
        </p:txBody>
      </p:sp>
      <p:sp>
        <p:nvSpPr>
          <p:cNvPr id="12" name="Пятно 1 11"/>
          <p:cNvSpPr/>
          <p:nvPr/>
        </p:nvSpPr>
        <p:spPr>
          <a:xfrm>
            <a:off x="3183686" y="2736375"/>
            <a:ext cx="504633" cy="50548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</a:p>
        </p:txBody>
      </p:sp>
      <p:sp>
        <p:nvSpPr>
          <p:cNvPr id="14" name="Пятно 1 13"/>
          <p:cNvSpPr/>
          <p:nvPr/>
        </p:nvSpPr>
        <p:spPr>
          <a:xfrm>
            <a:off x="2205013" y="2829504"/>
            <a:ext cx="406137" cy="41024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5</a:t>
            </a:r>
          </a:p>
        </p:txBody>
      </p:sp>
      <p:sp>
        <p:nvSpPr>
          <p:cNvPr id="15" name="Пятно 1 14"/>
          <p:cNvSpPr/>
          <p:nvPr/>
        </p:nvSpPr>
        <p:spPr>
          <a:xfrm>
            <a:off x="1696572" y="4284901"/>
            <a:ext cx="508441" cy="462964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8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91783" y="324715"/>
            <a:ext cx="319073" cy="379431"/>
          </a:xfrm>
          <a:prstGeom prst="rect">
            <a:avLst/>
          </a:prstGeom>
        </p:spPr>
      </p:pic>
      <p:sp>
        <p:nvSpPr>
          <p:cNvPr id="2" name="Пятно 1 11">
            <a:extLst>
              <a:ext uri="{FF2B5EF4-FFF2-40B4-BE49-F238E27FC236}">
                <a16:creationId xmlns:a16="http://schemas.microsoft.com/office/drawing/2014/main" id="{2EDC5AD7-2366-3EC0-000A-09DC266A50CF}"/>
              </a:ext>
            </a:extLst>
          </p:cNvPr>
          <p:cNvSpPr/>
          <p:nvPr/>
        </p:nvSpPr>
        <p:spPr>
          <a:xfrm>
            <a:off x="4315501" y="2806377"/>
            <a:ext cx="560192" cy="49991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9</a:t>
            </a:r>
          </a:p>
        </p:txBody>
      </p:sp>
      <p:sp>
        <p:nvSpPr>
          <p:cNvPr id="4" name="Пятно 1 11">
            <a:extLst>
              <a:ext uri="{FF2B5EF4-FFF2-40B4-BE49-F238E27FC236}">
                <a16:creationId xmlns:a16="http://schemas.microsoft.com/office/drawing/2014/main" id="{BCFF8E4F-1458-4F88-74D7-9864D270EB5E}"/>
              </a:ext>
            </a:extLst>
          </p:cNvPr>
          <p:cNvSpPr/>
          <p:nvPr/>
        </p:nvSpPr>
        <p:spPr>
          <a:xfrm>
            <a:off x="3116564" y="1977914"/>
            <a:ext cx="564507" cy="552051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7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F93A040F-299E-A23B-EA94-DF7D820DB411}"/>
              </a:ext>
            </a:extLst>
          </p:cNvPr>
          <p:cNvGrpSpPr/>
          <p:nvPr/>
        </p:nvGrpSpPr>
        <p:grpSpPr>
          <a:xfrm>
            <a:off x="4061490" y="824296"/>
            <a:ext cx="2706644" cy="559672"/>
            <a:chOff x="5917566" y="279845"/>
            <a:chExt cx="2706644" cy="985713"/>
          </a:xfrm>
          <a:solidFill>
            <a:schemeClr val="bg1">
              <a:lumMod val="8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CDECF5BC-4ECE-B20F-6E1C-D99B2FC5E6E0}"/>
                </a:ext>
              </a:extLst>
            </p:cNvPr>
            <p:cNvSpPr/>
            <p:nvPr/>
          </p:nvSpPr>
          <p:spPr>
            <a:xfrm>
              <a:off x="5917566" y="279845"/>
              <a:ext cx="2706644" cy="985713"/>
            </a:xfrm>
            <a:prstGeom prst="roundRect">
              <a:avLst/>
            </a:prstGeom>
            <a:grpFill/>
            <a:ln>
              <a:noFill/>
            </a:ln>
            <a:sp3d z="152400" extrusionH="63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6" name="Прямоугольник: скругленные углы 4">
              <a:extLst>
                <a:ext uri="{FF2B5EF4-FFF2-40B4-BE49-F238E27FC236}">
                  <a16:creationId xmlns:a16="http://schemas.microsoft.com/office/drawing/2014/main" id="{9548FF2A-23F7-2354-C250-CEC26355D755}"/>
                </a:ext>
              </a:extLst>
            </p:cNvPr>
            <p:cNvSpPr txBox="1"/>
            <p:nvPr/>
          </p:nvSpPr>
          <p:spPr>
            <a:xfrm>
              <a:off x="5965685" y="327964"/>
              <a:ext cx="2610406" cy="889475"/>
            </a:xfrm>
            <a:prstGeom prst="rect">
              <a:avLst/>
            </a:prstGeom>
            <a:grpFill/>
            <a:ln>
              <a:noFill/>
            </a:ln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600" kern="1200" dirty="0"/>
                <a:t>Федеральный уровень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754BCE39-6920-AAA3-B9E6-ACABD85A79FF}"/>
              </a:ext>
            </a:extLst>
          </p:cNvPr>
          <p:cNvGrpSpPr/>
          <p:nvPr/>
        </p:nvGrpSpPr>
        <p:grpSpPr>
          <a:xfrm>
            <a:off x="4582773" y="1737598"/>
            <a:ext cx="2706644" cy="623326"/>
            <a:chOff x="5917566" y="1438846"/>
            <a:chExt cx="2706644" cy="985713"/>
          </a:xfrm>
          <a:solidFill>
            <a:schemeClr val="bg1">
              <a:lumMod val="8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8FC17265-571E-F336-A04D-391021DF2CD3}"/>
                </a:ext>
              </a:extLst>
            </p:cNvPr>
            <p:cNvSpPr/>
            <p:nvPr/>
          </p:nvSpPr>
          <p:spPr>
            <a:xfrm>
              <a:off x="5917566" y="1438846"/>
              <a:ext cx="2706644" cy="985713"/>
            </a:xfrm>
            <a:prstGeom prst="roundRect">
              <a:avLst/>
            </a:prstGeom>
            <a:grpFill/>
            <a:ln>
              <a:noFill/>
            </a:ln>
            <a:sp3d z="152400" extrusionH="63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4" name="Прямоугольник: скругленные углы 6">
              <a:extLst>
                <a:ext uri="{FF2B5EF4-FFF2-40B4-BE49-F238E27FC236}">
                  <a16:creationId xmlns:a16="http://schemas.microsoft.com/office/drawing/2014/main" id="{63207025-D3ED-C1C3-811F-30536AFE1F4D}"/>
                </a:ext>
              </a:extLst>
            </p:cNvPr>
            <p:cNvSpPr txBox="1"/>
            <p:nvPr/>
          </p:nvSpPr>
          <p:spPr>
            <a:xfrm>
              <a:off x="5965685" y="1486965"/>
              <a:ext cx="2610406" cy="889475"/>
            </a:xfrm>
            <a:prstGeom prst="rect">
              <a:avLst/>
            </a:prstGeom>
            <a:grpFill/>
            <a:ln>
              <a:noFill/>
            </a:ln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600" kern="1200" dirty="0"/>
                <a:t>Региональный уровень</a:t>
              </a: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21EA2CCB-32A3-D341-E482-5143B61FC3AF}"/>
              </a:ext>
            </a:extLst>
          </p:cNvPr>
          <p:cNvGrpSpPr/>
          <p:nvPr/>
        </p:nvGrpSpPr>
        <p:grpSpPr>
          <a:xfrm>
            <a:off x="5188154" y="2714554"/>
            <a:ext cx="2706644" cy="567680"/>
            <a:chOff x="5917566" y="2571030"/>
            <a:chExt cx="2706644" cy="985713"/>
          </a:xfrm>
          <a:solidFill>
            <a:schemeClr val="bg1">
              <a:lumMod val="8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54786AAE-E295-FBF4-8914-072C888DB4A7}"/>
                </a:ext>
              </a:extLst>
            </p:cNvPr>
            <p:cNvSpPr/>
            <p:nvPr/>
          </p:nvSpPr>
          <p:spPr>
            <a:xfrm>
              <a:off x="5917566" y="2571030"/>
              <a:ext cx="2706644" cy="985713"/>
            </a:xfrm>
            <a:prstGeom prst="roundRect">
              <a:avLst/>
            </a:prstGeom>
            <a:grpFill/>
            <a:ln>
              <a:noFill/>
            </a:ln>
            <a:sp3d z="152400" extrusionH="63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2" name="Прямоугольник: скругленные углы 8">
              <a:extLst>
                <a:ext uri="{FF2B5EF4-FFF2-40B4-BE49-F238E27FC236}">
                  <a16:creationId xmlns:a16="http://schemas.microsoft.com/office/drawing/2014/main" id="{57309880-810C-2699-6E8B-E55FF7B075FF}"/>
                </a:ext>
              </a:extLst>
            </p:cNvPr>
            <p:cNvSpPr txBox="1"/>
            <p:nvPr/>
          </p:nvSpPr>
          <p:spPr>
            <a:xfrm>
              <a:off x="5965685" y="2619149"/>
              <a:ext cx="2610406" cy="889475"/>
            </a:xfrm>
            <a:prstGeom prst="rect">
              <a:avLst/>
            </a:prstGeom>
            <a:grpFill/>
            <a:ln>
              <a:noFill/>
            </a:ln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600" kern="1200" dirty="0"/>
                <a:t>Уровень министерства</a:t>
              </a:r>
            </a:p>
          </p:txBody>
        </p:sp>
      </p:grpSp>
      <p:sp>
        <p:nvSpPr>
          <p:cNvPr id="27" name="Пятно 1 11">
            <a:extLst>
              <a:ext uri="{FF2B5EF4-FFF2-40B4-BE49-F238E27FC236}">
                <a16:creationId xmlns:a16="http://schemas.microsoft.com/office/drawing/2014/main" id="{448F1AC9-4F49-4683-A23A-F7387893C457}"/>
              </a:ext>
            </a:extLst>
          </p:cNvPr>
          <p:cNvSpPr/>
          <p:nvPr/>
        </p:nvSpPr>
        <p:spPr>
          <a:xfrm>
            <a:off x="3216524" y="1178306"/>
            <a:ext cx="785827" cy="601474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10</a:t>
            </a:r>
          </a:p>
        </p:txBody>
      </p:sp>
      <p:sp>
        <p:nvSpPr>
          <p:cNvPr id="28" name="Пятно 1 11">
            <a:extLst>
              <a:ext uri="{FF2B5EF4-FFF2-40B4-BE49-F238E27FC236}">
                <a16:creationId xmlns:a16="http://schemas.microsoft.com/office/drawing/2014/main" id="{2A96FD71-A6B8-4F32-ADEF-29D08D34B10E}"/>
              </a:ext>
            </a:extLst>
          </p:cNvPr>
          <p:cNvSpPr/>
          <p:nvPr/>
        </p:nvSpPr>
        <p:spPr>
          <a:xfrm>
            <a:off x="2852422" y="1345019"/>
            <a:ext cx="497765" cy="441138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6DB586FB-B2A8-4F07-B5CB-C485BF023FF6}"/>
              </a:ext>
            </a:extLst>
          </p:cNvPr>
          <p:cNvCxnSpPr>
            <a:cxnSpLocks/>
          </p:cNvCxnSpPr>
          <p:nvPr/>
        </p:nvCxnSpPr>
        <p:spPr>
          <a:xfrm>
            <a:off x="1496018" y="3423205"/>
            <a:ext cx="3636636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F6ECE690-E22E-4FEA-B3FE-35E2C8252A80}"/>
              </a:ext>
            </a:extLst>
          </p:cNvPr>
          <p:cNvCxnSpPr>
            <a:cxnSpLocks/>
          </p:cNvCxnSpPr>
          <p:nvPr/>
        </p:nvCxnSpPr>
        <p:spPr>
          <a:xfrm>
            <a:off x="994256" y="4116235"/>
            <a:ext cx="4625633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15CA2317-1D70-4768-A3B9-C51A48845616}"/>
              </a:ext>
            </a:extLst>
          </p:cNvPr>
          <p:cNvGrpSpPr/>
          <p:nvPr/>
        </p:nvGrpSpPr>
        <p:grpSpPr>
          <a:xfrm>
            <a:off x="5619889" y="3407583"/>
            <a:ext cx="2706644" cy="567680"/>
            <a:chOff x="5917566" y="2571030"/>
            <a:chExt cx="2706644" cy="985713"/>
          </a:xfrm>
          <a:solidFill>
            <a:schemeClr val="bg1">
              <a:lumMod val="8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AFC6FCE3-11E8-43F7-B754-56943D308961}"/>
                </a:ext>
              </a:extLst>
            </p:cNvPr>
            <p:cNvSpPr/>
            <p:nvPr/>
          </p:nvSpPr>
          <p:spPr>
            <a:xfrm>
              <a:off x="5917566" y="2571030"/>
              <a:ext cx="2706644" cy="985713"/>
            </a:xfrm>
            <a:prstGeom prst="roundRect">
              <a:avLst/>
            </a:prstGeom>
            <a:grpFill/>
            <a:ln>
              <a:noFill/>
            </a:ln>
            <a:sp3d z="152400" extrusionH="63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33" name="Прямоугольник: скругленные углы 8">
              <a:extLst>
                <a:ext uri="{FF2B5EF4-FFF2-40B4-BE49-F238E27FC236}">
                  <a16:creationId xmlns:a16="http://schemas.microsoft.com/office/drawing/2014/main" id="{A5A467DC-9A84-4534-96A4-7DD37CBB47B5}"/>
                </a:ext>
              </a:extLst>
            </p:cNvPr>
            <p:cNvSpPr txBox="1"/>
            <p:nvPr/>
          </p:nvSpPr>
          <p:spPr>
            <a:xfrm>
              <a:off x="5965685" y="2619149"/>
              <a:ext cx="2610406" cy="889475"/>
            </a:xfrm>
            <a:prstGeom prst="rect">
              <a:avLst/>
            </a:prstGeom>
            <a:grpFill/>
            <a:ln>
              <a:noFill/>
            </a:ln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600" kern="1200" dirty="0"/>
                <a:t>Уровень </a:t>
              </a:r>
              <a:r>
                <a:rPr lang="ru-RU" sz="1600" dirty="0"/>
                <a:t>ОМСУ</a:t>
              </a:r>
              <a:endParaRPr lang="ru-RU" sz="1600" kern="1200" dirty="0"/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BBEA0CBB-6BA3-4D33-9625-592016F5821F}"/>
              </a:ext>
            </a:extLst>
          </p:cNvPr>
          <p:cNvGrpSpPr/>
          <p:nvPr/>
        </p:nvGrpSpPr>
        <p:grpSpPr>
          <a:xfrm>
            <a:off x="6181535" y="4183797"/>
            <a:ext cx="2706644" cy="567680"/>
            <a:chOff x="5917566" y="2571030"/>
            <a:chExt cx="2706644" cy="985713"/>
          </a:xfrm>
          <a:solidFill>
            <a:schemeClr val="bg1">
              <a:lumMod val="8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42DB1455-570B-41F5-B11D-EE3276E43845}"/>
                </a:ext>
              </a:extLst>
            </p:cNvPr>
            <p:cNvSpPr/>
            <p:nvPr/>
          </p:nvSpPr>
          <p:spPr>
            <a:xfrm>
              <a:off x="5917566" y="2571030"/>
              <a:ext cx="2706644" cy="985713"/>
            </a:xfrm>
            <a:prstGeom prst="roundRect">
              <a:avLst/>
            </a:prstGeom>
            <a:grpFill/>
            <a:ln>
              <a:noFill/>
            </a:ln>
            <a:sp3d z="152400" extrusionH="63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36" name="Прямоугольник: скругленные углы 8">
              <a:extLst>
                <a:ext uri="{FF2B5EF4-FFF2-40B4-BE49-F238E27FC236}">
                  <a16:creationId xmlns:a16="http://schemas.microsoft.com/office/drawing/2014/main" id="{243267BC-4F01-41AE-ADD2-E73CFC922167}"/>
                </a:ext>
              </a:extLst>
            </p:cNvPr>
            <p:cNvSpPr txBox="1"/>
            <p:nvPr/>
          </p:nvSpPr>
          <p:spPr>
            <a:xfrm>
              <a:off x="5965685" y="2619149"/>
              <a:ext cx="2610406" cy="889475"/>
            </a:xfrm>
            <a:prstGeom prst="rect">
              <a:avLst/>
            </a:prstGeom>
            <a:grpFill/>
            <a:ln>
              <a:noFill/>
            </a:ln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200" kern="1200" dirty="0"/>
                <a:t>Уровень сельхозтоваропроизводителей</a:t>
              </a:r>
            </a:p>
          </p:txBody>
        </p:sp>
      </p:grpSp>
      <p:sp>
        <p:nvSpPr>
          <p:cNvPr id="37" name="Пятно 1 9">
            <a:extLst>
              <a:ext uri="{FF2B5EF4-FFF2-40B4-BE49-F238E27FC236}">
                <a16:creationId xmlns:a16="http://schemas.microsoft.com/office/drawing/2014/main" id="{8326C180-3E42-4F0B-A5C7-88E272BF333B}"/>
              </a:ext>
            </a:extLst>
          </p:cNvPr>
          <p:cNvSpPr/>
          <p:nvPr/>
        </p:nvSpPr>
        <p:spPr>
          <a:xfrm>
            <a:off x="2908907" y="4358122"/>
            <a:ext cx="513480" cy="49806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</a:p>
        </p:txBody>
      </p:sp>
      <p:sp>
        <p:nvSpPr>
          <p:cNvPr id="39" name="Пятно 1 14">
            <a:extLst>
              <a:ext uri="{FF2B5EF4-FFF2-40B4-BE49-F238E27FC236}">
                <a16:creationId xmlns:a16="http://schemas.microsoft.com/office/drawing/2014/main" id="{A5AECEBB-BE74-4D7F-8F35-43F0DC723CD2}"/>
              </a:ext>
            </a:extLst>
          </p:cNvPr>
          <p:cNvSpPr/>
          <p:nvPr/>
        </p:nvSpPr>
        <p:spPr>
          <a:xfrm>
            <a:off x="2940531" y="3606661"/>
            <a:ext cx="508441" cy="462964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8</a:t>
            </a:r>
          </a:p>
        </p:txBody>
      </p:sp>
      <p:sp>
        <p:nvSpPr>
          <p:cNvPr id="40" name="Пятно 1 14">
            <a:extLst>
              <a:ext uri="{FF2B5EF4-FFF2-40B4-BE49-F238E27FC236}">
                <a16:creationId xmlns:a16="http://schemas.microsoft.com/office/drawing/2014/main" id="{30C2DF0B-87D0-4BCD-B1EC-DE33BCE8947E}"/>
              </a:ext>
            </a:extLst>
          </p:cNvPr>
          <p:cNvSpPr/>
          <p:nvPr/>
        </p:nvSpPr>
        <p:spPr>
          <a:xfrm>
            <a:off x="3669134" y="2015062"/>
            <a:ext cx="508441" cy="462964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8</a:t>
            </a:r>
          </a:p>
        </p:txBody>
      </p:sp>
      <p:sp>
        <p:nvSpPr>
          <p:cNvPr id="41" name="Пятно 1 9">
            <a:extLst>
              <a:ext uri="{FF2B5EF4-FFF2-40B4-BE49-F238E27FC236}">
                <a16:creationId xmlns:a16="http://schemas.microsoft.com/office/drawing/2014/main" id="{852A6A66-58DC-4FC8-8B34-6D3E89C30614}"/>
              </a:ext>
            </a:extLst>
          </p:cNvPr>
          <p:cNvSpPr/>
          <p:nvPr/>
        </p:nvSpPr>
        <p:spPr>
          <a:xfrm>
            <a:off x="2652576" y="2806377"/>
            <a:ext cx="482991" cy="424279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</a:p>
        </p:txBody>
      </p:sp>
      <p:sp>
        <p:nvSpPr>
          <p:cNvPr id="42" name="Пятно 1 11">
            <a:extLst>
              <a:ext uri="{FF2B5EF4-FFF2-40B4-BE49-F238E27FC236}">
                <a16:creationId xmlns:a16="http://schemas.microsoft.com/office/drawing/2014/main" id="{10E79568-17F8-49AD-A42C-FAA7ADB5DBFC}"/>
              </a:ext>
            </a:extLst>
          </p:cNvPr>
          <p:cNvSpPr/>
          <p:nvPr/>
        </p:nvSpPr>
        <p:spPr>
          <a:xfrm>
            <a:off x="1751696" y="2997100"/>
            <a:ext cx="481349" cy="41024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7</a:t>
            </a:r>
          </a:p>
        </p:txBody>
      </p:sp>
      <p:sp>
        <p:nvSpPr>
          <p:cNvPr id="38" name="Пятно 1 37"/>
          <p:cNvSpPr/>
          <p:nvPr/>
        </p:nvSpPr>
        <p:spPr>
          <a:xfrm>
            <a:off x="2602813" y="2012200"/>
            <a:ext cx="406137" cy="41024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83024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/>
          <p:cNvSpPr txBox="1">
            <a:spLocks/>
          </p:cNvSpPr>
          <p:nvPr/>
        </p:nvSpPr>
        <p:spPr bwMode="auto">
          <a:xfrm>
            <a:off x="558818" y="176199"/>
            <a:ext cx="7714908" cy="68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300" dirty="0">
                <a:solidFill>
                  <a:schemeClr val="bg2">
                    <a:lumMod val="25000"/>
                  </a:schemeClr>
                </a:solidFill>
              </a:rPr>
              <a:t>Подготовка к плану действий</a:t>
            </a:r>
          </a:p>
        </p:txBody>
      </p:sp>
      <p:graphicFrame>
        <p:nvGraphicFramePr>
          <p:cNvPr id="50" name="Таблица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09143"/>
              </p:ext>
            </p:extLst>
          </p:nvPr>
        </p:nvGraphicFramePr>
        <p:xfrm>
          <a:off x="47847" y="858370"/>
          <a:ext cx="9089329" cy="3304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2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6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84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04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06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643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Проблема</a:t>
                      </a: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Решить полностью</a:t>
                      </a: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Решить частично </a:t>
                      </a: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Решение</a:t>
                      </a:r>
                      <a:r>
                        <a:rPr lang="ru-RU" sz="1200" baseline="0" dirty="0"/>
                        <a:t> не планируется</a:t>
                      </a:r>
                      <a:endParaRPr lang="ru-RU" sz="12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Другое</a:t>
                      </a:r>
                      <a:r>
                        <a:rPr lang="ru-RU" sz="1200" baseline="0" dirty="0"/>
                        <a:t>               </a:t>
                      </a:r>
                      <a:r>
                        <a:rPr lang="ru-RU" sz="900" baseline="0" dirty="0"/>
                        <a:t>(н-р: проблема перенесена на др. процесс)</a:t>
                      </a:r>
                      <a:endParaRPr lang="ru-RU" sz="900" dirty="0"/>
                    </a:p>
                  </a:txBody>
                  <a:tcPr marT="34322" marB="3432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152">
                <a:tc>
                  <a:txBody>
                    <a:bodyPr/>
                    <a:lstStyle/>
                    <a:p>
                      <a:r>
                        <a:rPr lang="ru-RU" sz="1200" dirty="0"/>
                        <a:t>Длительное ожидание ответов от ФНС и МЧС</a:t>
                      </a: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388">
                <a:tc>
                  <a:txBody>
                    <a:bodyPr/>
                    <a:lstStyle/>
                    <a:p>
                      <a:r>
                        <a:rPr lang="ru-RU" sz="1200" dirty="0"/>
                        <a:t>Большая загруженность работников министерства</a:t>
                      </a: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388">
                <a:tc>
                  <a:txBody>
                    <a:bodyPr/>
                    <a:lstStyle/>
                    <a:p>
                      <a:r>
                        <a:rPr lang="ru-RU" sz="1200" dirty="0"/>
                        <a:t>Большое количество ошибок в пакетах документов, представленных хозяйствами</a:t>
                      </a: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388">
                <a:tc>
                  <a:txBody>
                    <a:bodyPr/>
                    <a:lstStyle/>
                    <a:p>
                      <a:r>
                        <a:rPr lang="ru-RU" sz="1200" dirty="0"/>
                        <a:t>Проблема работы электронного бюджета (частая перезагрузка программы (каждые 10-15 минут), медленно грузится)</a:t>
                      </a: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388">
                <a:tc>
                  <a:txBody>
                    <a:bodyPr/>
                    <a:lstStyle/>
                    <a:p>
                      <a:r>
                        <a:rPr lang="ru-RU" sz="1200" dirty="0"/>
                        <a:t>Отсутствие технической возможности у получателей для подписания соглашений</a:t>
                      </a: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388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Длительное согласование</a:t>
                      </a: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>
                        <a:solidFill>
                          <a:srgbClr val="FF0000"/>
                        </a:solidFill>
                      </a:endParaRP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 marT="34322" marB="34322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388">
                <a:tc>
                  <a:txBody>
                    <a:bodyPr/>
                    <a:lstStyle/>
                    <a:p>
                      <a:r>
                        <a:rPr lang="ru-RU" sz="1200" dirty="0"/>
                        <a:t>Сроки выплат федеральных средств ограниченны </a:t>
                      </a: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260" y="3229242"/>
            <a:ext cx="346720" cy="26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43" y="2743205"/>
            <a:ext cx="346720" cy="26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260" y="3911413"/>
            <a:ext cx="346720" cy="26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Объект 2"/>
          <p:cNvSpPr txBox="1">
            <a:spLocks/>
          </p:cNvSpPr>
          <p:nvPr/>
        </p:nvSpPr>
        <p:spPr>
          <a:xfrm>
            <a:off x="475547" y="3817541"/>
            <a:ext cx="8343483" cy="594616"/>
          </a:xfrm>
          <a:prstGeom prst="rect">
            <a:avLst/>
          </a:prstGeom>
        </p:spPr>
        <p:txBody>
          <a:bodyPr/>
          <a:lstStyle>
            <a:lvl1pPr marL="180975" indent="-180975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78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62050" indent="-26828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5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652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732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304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876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448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020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20000"/>
              </a:spcBef>
              <a:buFontTx/>
              <a:buNone/>
            </a:pPr>
            <a:endParaRPr lang="ru-RU" kern="0" dirty="0">
              <a:solidFill>
                <a:srgbClr val="414142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638333" y="327568"/>
            <a:ext cx="319073" cy="37943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931" y="3590678"/>
            <a:ext cx="346720" cy="26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260" y="1826028"/>
            <a:ext cx="346720" cy="26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43" y="1540541"/>
            <a:ext cx="346720" cy="26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43" y="2194514"/>
            <a:ext cx="346720" cy="26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931470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16146" y="382569"/>
            <a:ext cx="6561138" cy="330200"/>
          </a:xfrm>
        </p:spPr>
        <p:txBody>
          <a:bodyPr/>
          <a:lstStyle/>
          <a:p>
            <a:r>
              <a:rPr lang="ru-RU" dirty="0"/>
              <a:t>Решения и вклад в цель проекта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841744"/>
              </p:ext>
            </p:extLst>
          </p:nvPr>
        </p:nvGraphicFramePr>
        <p:xfrm>
          <a:off x="242887" y="1059711"/>
          <a:ext cx="8539605" cy="2982849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84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2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8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19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21956">
                  <a:extLst>
                    <a:ext uri="{9D8B030D-6E8A-4147-A177-3AD203B41FA5}">
                      <a16:colId xmlns:a16="http://schemas.microsoft.com/office/drawing/2014/main" val="4239027979"/>
                    </a:ext>
                  </a:extLst>
                </a:gridCol>
              </a:tblGrid>
              <a:tr h="1438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Проблема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Причина (почему?)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Решения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Вклад в цель (дни)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6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Длительное ожидание ответов от ФНС и МЧС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indent="-2286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ru-RU" sz="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Министерство в запросе устанавливает небольшой срок исполнения</a:t>
                      </a:r>
                    </a:p>
                    <a:p>
                      <a:pPr marL="228600" indent="-2286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ru-RU" sz="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Обрабатывается большой объем информации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indent="-2286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ru-RU" sz="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Запрашивать информацию у МЧС по состоянию на конец рассматриваемого года один раз в год - в январе текущего года</a:t>
                      </a: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 – 10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2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Большое количество ошибок в пакетах документов, представленных хозяйствами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Нет четкого алгоритма подготовки пакета документов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 </a:t>
                      </a:r>
                      <a:r>
                        <a:rPr lang="ru-RU" sz="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Подготовить четкую понятную инструкцию и направить ее в ОМСУ, разместить на сайте Министерства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5 - 15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46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Проблема работы электронного бюджета (частая перезагрузка программы (каждые 10-15 минут), медленно грузится)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Загруженность автоматизированных систем, слабые характеристики ПВМ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ru-RU" sz="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Заменить на рабочих местах, работающих с электронным бюджетом компьютеры на более современные и мощные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3 - 5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1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ru-RU" sz="800" dirty="0">
                          <a:solidFill>
                            <a:schemeClr val="tx1"/>
                          </a:solidFill>
                        </a:rPr>
                        <a:t>Длительное согласование документов внутри Министерства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Последовательное согласование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ru-RU" sz="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Разработка и формирование электронных реестров получателей господдержки и реестров заявителей с возможностью согласования в электронном виде ответственных отделов Министерства параллельно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 – 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170">
                <a:tc gridSpan="4">
                  <a:txBody>
                    <a:bodyPr/>
                    <a:lstStyle/>
                    <a:p>
                      <a:pPr algn="r" fontAlgn="ctr"/>
                      <a:r>
                        <a:rPr lang="ru-RU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ИТОГО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 </a:t>
                      </a: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012573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58211" y="382569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86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3715" y="372421"/>
            <a:ext cx="5642441" cy="458184"/>
          </a:xfrm>
        </p:spPr>
        <p:txBody>
          <a:bodyPr/>
          <a:lstStyle/>
          <a:p>
            <a:r>
              <a:rPr lang="ru-RU" dirty="0">
                <a:latin typeface="+mj-lt"/>
                <a:cs typeface="Times New Roman" panose="02020603050405020304" pitchFamily="18" charset="0"/>
              </a:rPr>
              <a:t>Целевая карта процесса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572072" y="372421"/>
            <a:ext cx="319073" cy="37943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" t="23859" r="31790" b="25333"/>
          <a:stretch/>
        </p:blipFill>
        <p:spPr bwMode="auto">
          <a:xfrm>
            <a:off x="0" y="838201"/>
            <a:ext cx="9144000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2529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01055" y="244521"/>
            <a:ext cx="6543801" cy="5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План мероприятий по реализации проекта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98577" y="376718"/>
            <a:ext cx="319073" cy="379431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36A2D57-9B1B-2218-64AD-36A988F062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513141"/>
              </p:ext>
            </p:extLst>
          </p:nvPr>
        </p:nvGraphicFramePr>
        <p:xfrm>
          <a:off x="501055" y="840427"/>
          <a:ext cx="8208964" cy="42482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2892">
                  <a:extLst>
                    <a:ext uri="{9D8B030D-6E8A-4147-A177-3AD203B41FA5}">
                      <a16:colId xmlns:a16="http://schemas.microsoft.com/office/drawing/2014/main" val="2348802483"/>
                    </a:ext>
                  </a:extLst>
                </a:gridCol>
                <a:gridCol w="2412504">
                  <a:extLst>
                    <a:ext uri="{9D8B030D-6E8A-4147-A177-3AD203B41FA5}">
                      <a16:colId xmlns:a16="http://schemas.microsoft.com/office/drawing/2014/main" val="2380489408"/>
                    </a:ext>
                  </a:extLst>
                </a:gridCol>
                <a:gridCol w="1573630">
                  <a:extLst>
                    <a:ext uri="{9D8B030D-6E8A-4147-A177-3AD203B41FA5}">
                      <a16:colId xmlns:a16="http://schemas.microsoft.com/office/drawing/2014/main" val="1717241866"/>
                    </a:ext>
                  </a:extLst>
                </a:gridCol>
                <a:gridCol w="1890021">
                  <a:extLst>
                    <a:ext uri="{9D8B030D-6E8A-4147-A177-3AD203B41FA5}">
                      <a16:colId xmlns:a16="http://schemas.microsoft.com/office/drawing/2014/main" val="1229857384"/>
                    </a:ext>
                  </a:extLst>
                </a:gridCol>
                <a:gridCol w="1101263">
                  <a:extLst>
                    <a:ext uri="{9D8B030D-6E8A-4147-A177-3AD203B41FA5}">
                      <a16:colId xmlns:a16="http://schemas.microsoft.com/office/drawing/2014/main" val="2469316014"/>
                    </a:ext>
                  </a:extLst>
                </a:gridCol>
                <a:gridCol w="908654">
                  <a:extLst>
                    <a:ext uri="{9D8B030D-6E8A-4147-A177-3AD203B41FA5}">
                      <a16:colId xmlns:a16="http://schemas.microsoft.com/office/drawing/2014/main" val="1575449355"/>
                    </a:ext>
                  </a:extLst>
                </a:gridCol>
              </a:tblGrid>
              <a:tr h="392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№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4" marR="57594" marT="0" marB="0">
                    <a:solidFill>
                      <a:srgbClr val="2758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Мероприятия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4" marR="57594" marT="0" marB="0">
                    <a:solidFill>
                      <a:srgbClr val="2758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Ожидаемый результат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4" marR="57594" marT="0" marB="0">
                    <a:solidFill>
                      <a:srgbClr val="2758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Ответственные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4" marR="57594" marT="0" marB="0">
                    <a:solidFill>
                      <a:srgbClr val="2758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Срок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4" marR="57594" marT="0" marB="0">
                    <a:solidFill>
                      <a:srgbClr val="2758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</a:rPr>
                        <a:t>Исполнение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4" marR="57594" marT="0" marB="0">
                    <a:solidFill>
                      <a:srgbClr val="2758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707102"/>
                  </a:ext>
                </a:extLst>
              </a:tr>
              <a:tr h="647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4" marR="57594" marT="0" marB="0">
                    <a:solidFill>
                      <a:srgbClr val="27588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Запрос в МЧС в январе месяце по всем потенциальным получателям государственной поддержки в отрасли животноводства</a:t>
                      </a:r>
                      <a:r>
                        <a:rPr lang="ru-RU" sz="10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за предыдущий  год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4" marR="57594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+mn-lt"/>
                        </a:rPr>
                        <a:t>Сокращение ВПП</a:t>
                      </a:r>
                      <a:endParaRPr lang="ru-RU" sz="10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4" marR="5759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err="1" smtClean="0">
                          <a:effectLst/>
                          <a:latin typeface="+mn-lt"/>
                        </a:rPr>
                        <a:t>Лхамажапова</a:t>
                      </a:r>
                      <a:r>
                        <a:rPr lang="ru-RU" sz="1000" dirty="0" smtClean="0">
                          <a:effectLst/>
                          <a:latin typeface="+mn-lt"/>
                        </a:rPr>
                        <a:t> Л.Б.</a:t>
                      </a:r>
                      <a:endParaRPr lang="ru-RU" sz="10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4" marR="57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20.01.2024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4" marR="57594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В работе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4" marR="5759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4" marR="57594" marT="0" marB="0">
                    <a:solidFill>
                      <a:srgbClr val="27588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Разработка пошаговой инструкции по заполнению документов для предоставления субсидии для сельхозпредприятий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4" marR="57594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Сокращение ВПП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4" marR="57594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+mn-lt"/>
                        </a:rPr>
                        <a:t>Устинов А.И.</a:t>
                      </a:r>
                      <a:endParaRPr lang="ru-RU" sz="10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4" marR="57594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</a:rPr>
                        <a:t>18.08.2023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4" marR="57594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4" marR="57594" marT="0" marB="0" anchor="ctr"/>
                </a:tc>
                <a:extLst>
                  <a:ext uri="{0D108BD9-81ED-4DB2-BD59-A6C34878D82A}">
                    <a16:rowId xmlns:a16="http://schemas.microsoft.com/office/drawing/2014/main" val="3649515563"/>
                  </a:ext>
                </a:extLst>
              </a:tr>
              <a:tr h="6366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3.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4" marR="57594" marT="0" marB="0">
                    <a:solidFill>
                      <a:srgbClr val="2758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Направление инструкции в муниципальные районы для информирования </a:t>
                      </a:r>
                      <a:r>
                        <a:rPr lang="ru-RU" sz="1000" dirty="0" smtClean="0">
                          <a:effectLst/>
                          <a:latin typeface="+mn-lt"/>
                        </a:rPr>
                        <a:t>сельхозпредприятий Размещение на сайте Минсельхоза </a:t>
                      </a:r>
                      <a:endParaRPr lang="ru-RU" sz="10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4" marR="57594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+mn-lt"/>
                        </a:rPr>
                        <a:t>Сокращение ВПП</a:t>
                      </a:r>
                      <a:endParaRPr lang="ru-RU" sz="10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4" marR="57594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+mn-lt"/>
                        </a:rPr>
                        <a:t>Устинов А.И.</a:t>
                      </a:r>
                      <a:endParaRPr lang="ru-RU" sz="10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4" marR="57594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</a:rPr>
                        <a:t>26.08.2023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4" marR="57594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403274"/>
                  </a:ext>
                </a:extLst>
              </a:tr>
              <a:tr h="6556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4" marR="57594" marT="0" marB="0">
                    <a:solidFill>
                      <a:srgbClr val="27588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Заменить на рабочих местах, работающих с электронным бюджетом компьютеры на более современные и мощные</a:t>
                      </a:r>
                      <a:r>
                        <a:rPr lang="ru-RU" sz="10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4" marR="57594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Сокращение  ВПП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4" marR="57594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МСХ ЗК</a:t>
                      </a:r>
                      <a:endParaRPr lang="ru-RU" sz="10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4" marR="57594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 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4" marR="57594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56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5.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4" marR="57594" marT="0" marB="0">
                    <a:solidFill>
                      <a:srgbClr val="27588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</a:rPr>
                        <a:t>Разработка и формирование электронных реестров получателей господдержки и реестров заявителей с возможностью согласования в электронном виде ответственных отделов</a:t>
                      </a:r>
                      <a:r>
                        <a:rPr lang="ru-RU" sz="1000" baseline="0" dirty="0" smtClean="0">
                          <a:effectLst/>
                          <a:latin typeface="+mn-lt"/>
                        </a:rPr>
                        <a:t> Министерства параллельно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4" marR="57594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+mn-lt"/>
                        </a:rPr>
                        <a:t>Сокращение ВПП</a:t>
                      </a:r>
                      <a:endParaRPr lang="ru-RU" sz="10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4" marR="57594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err="1" smtClean="0">
                          <a:effectLst/>
                          <a:latin typeface="+mn-lt"/>
                        </a:rPr>
                        <a:t>Лхамажапова</a:t>
                      </a:r>
                      <a:r>
                        <a:rPr lang="ru-RU" sz="1000" dirty="0" smtClean="0">
                          <a:effectLst/>
                          <a:latin typeface="+mn-lt"/>
                        </a:rPr>
                        <a:t> Л.Б.</a:t>
                      </a:r>
                      <a:endParaRPr lang="ru-RU" sz="10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4" marR="57594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</a:rPr>
                        <a:t>18.09.2023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4" marR="57594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855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212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Спасибо</a:t>
            </a:r>
          </a:p>
          <a:p>
            <a:r>
              <a:rPr lang="ru-RU" dirty="0"/>
              <a:t>за внимание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02.07.2023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>
          <a:xfrm>
            <a:off x="547701" y="3802088"/>
            <a:ext cx="4860925" cy="227920"/>
          </a:xfrm>
        </p:spPr>
        <p:txBody>
          <a:bodyPr/>
          <a:lstStyle/>
          <a:p>
            <a:r>
              <a:rPr lang="ru-RU" dirty="0"/>
              <a:t>Устинов Артем Иванович	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539750" y="4085667"/>
            <a:ext cx="4860925" cy="227920"/>
          </a:xfrm>
        </p:spPr>
        <p:txBody>
          <a:bodyPr/>
          <a:lstStyle/>
          <a:p>
            <a:r>
              <a:rPr lang="ru-RU" dirty="0"/>
              <a:t>заместитель начальника отдела </a:t>
            </a:r>
            <a:r>
              <a:rPr lang="ru-RU" dirty="0" smtClean="0"/>
              <a:t>животноводства и племенного дела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04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2298615"/>
            <a:ext cx="7651750" cy="1012910"/>
          </a:xfrm>
        </p:spPr>
        <p:txBody>
          <a:bodyPr/>
          <a:lstStyle/>
          <a:p>
            <a:r>
              <a:rPr lang="ru-RU" sz="2000" dirty="0">
                <a:solidFill>
                  <a:srgbClr val="3F89C6"/>
                </a:solidFill>
              </a:rPr>
              <a:t>Оптимизация процесса рассмотрения документов на предоставление государственной поддержки в отрасли животноводства сельскохозяйственным </a:t>
            </a:r>
            <a:r>
              <a:rPr lang="ru-RU" sz="2000" dirty="0" smtClean="0">
                <a:solidFill>
                  <a:srgbClr val="3F89C6"/>
                </a:solidFill>
              </a:rPr>
              <a:t>товаропроизводителям</a:t>
            </a:r>
            <a:endParaRPr lang="ru-RU" sz="2000" dirty="0">
              <a:solidFill>
                <a:srgbClr val="3F89C6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Проект:</a:t>
            </a:r>
          </a:p>
        </p:txBody>
      </p:sp>
    </p:spTree>
    <p:extLst>
      <p:ext uri="{BB962C8B-B14F-4D97-AF65-F5344CB8AC3E}">
        <p14:creationId xmlns:p14="http://schemas.microsoft.com/office/powerpoint/2010/main" val="324474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Организационно-распорядительные </a:t>
            </a:r>
            <a:r>
              <a:rPr lang="ru-RU" dirty="0" smtClean="0"/>
              <a:t>документы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05202" y="382569"/>
            <a:ext cx="319073" cy="37943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152201"/>
            <a:ext cx="2676525" cy="365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52199"/>
            <a:ext cx="2452449" cy="3857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449" y="1152197"/>
            <a:ext cx="2675337" cy="3857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67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Команда проекта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84716" y="382569"/>
            <a:ext cx="319073" cy="379431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75E60D3-66E3-2BD9-D892-FE8FB32B9BCF}"/>
              </a:ext>
            </a:extLst>
          </p:cNvPr>
          <p:cNvSpPr txBox="1">
            <a:spLocks/>
          </p:cNvSpPr>
          <p:nvPr/>
        </p:nvSpPr>
        <p:spPr>
          <a:xfrm>
            <a:off x="5476875" y="1167422"/>
            <a:ext cx="3533775" cy="101291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ru-RU" sz="1600" b="0" dirty="0">
              <a:solidFill>
                <a:srgbClr val="3F89C6"/>
              </a:solidFill>
            </a:endParaRPr>
          </a:p>
          <a:p>
            <a:r>
              <a:rPr lang="ru-RU" sz="1600" dirty="0" err="1">
                <a:solidFill>
                  <a:srgbClr val="3F89C6"/>
                </a:solidFill>
              </a:rPr>
              <a:t>Лхамажапова</a:t>
            </a:r>
            <a:r>
              <a:rPr lang="ru-RU" sz="1600" dirty="0">
                <a:solidFill>
                  <a:srgbClr val="3F89C6"/>
                </a:solidFill>
              </a:rPr>
              <a:t> Любовь </a:t>
            </a:r>
            <a:r>
              <a:rPr lang="ru-RU" sz="1600" dirty="0" err="1">
                <a:solidFill>
                  <a:srgbClr val="3F89C6"/>
                </a:solidFill>
              </a:rPr>
              <a:t>Бадараевна</a:t>
            </a:r>
            <a:r>
              <a:rPr lang="ru-RU" sz="1600" dirty="0">
                <a:solidFill>
                  <a:srgbClr val="3F89C6"/>
                </a:solidFill>
              </a:rPr>
              <a:t> </a:t>
            </a:r>
          </a:p>
          <a:p>
            <a:r>
              <a:rPr lang="ru-RU" sz="1600" b="0" dirty="0">
                <a:solidFill>
                  <a:srgbClr val="3F89C6"/>
                </a:solidFill>
              </a:rPr>
              <a:t>начальник отдела </a:t>
            </a:r>
            <a:r>
              <a:rPr lang="ru-RU" sz="1600" b="0" dirty="0" smtClean="0">
                <a:solidFill>
                  <a:srgbClr val="3F89C6"/>
                </a:solidFill>
              </a:rPr>
              <a:t>животноводства</a:t>
            </a:r>
            <a:r>
              <a:rPr lang="en-US" sz="1600" b="0" dirty="0" smtClean="0">
                <a:solidFill>
                  <a:srgbClr val="3F89C6"/>
                </a:solidFill>
              </a:rPr>
              <a:t> </a:t>
            </a:r>
            <a:r>
              <a:rPr lang="ru-RU" sz="1600" b="0" dirty="0" smtClean="0">
                <a:solidFill>
                  <a:srgbClr val="3F89C6"/>
                </a:solidFill>
              </a:rPr>
              <a:t>племенного дела </a:t>
            </a:r>
            <a:endParaRPr lang="ru-RU" sz="1600" b="0" dirty="0">
              <a:solidFill>
                <a:srgbClr val="3F89C6"/>
              </a:solidFill>
            </a:endParaRPr>
          </a:p>
          <a:p>
            <a:endParaRPr lang="ru-RU" sz="1600" b="0" dirty="0">
              <a:solidFill>
                <a:srgbClr val="3F89C6"/>
              </a:solidFill>
            </a:endParaRPr>
          </a:p>
          <a:p>
            <a:endParaRPr lang="ru-RU" sz="1600" b="0" dirty="0">
              <a:solidFill>
                <a:srgbClr val="3F89C6"/>
              </a:solidFill>
            </a:endParaRPr>
          </a:p>
          <a:p>
            <a:endParaRPr lang="ru-RU" sz="1600" b="0" dirty="0">
              <a:solidFill>
                <a:srgbClr val="3F89C6"/>
              </a:solidFill>
            </a:endParaRPr>
          </a:p>
          <a:p>
            <a:endParaRPr lang="ru-RU" sz="1600" b="0" dirty="0">
              <a:solidFill>
                <a:srgbClr val="3F89C6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E75400-903E-422B-D6AA-14AB881E6B23}"/>
              </a:ext>
            </a:extLst>
          </p:cNvPr>
          <p:cNvSpPr txBox="1"/>
          <p:nvPr/>
        </p:nvSpPr>
        <p:spPr>
          <a:xfrm>
            <a:off x="5542893" y="2990777"/>
            <a:ext cx="3985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3F89C6"/>
                </a:solidFill>
              </a:rPr>
              <a:t>Устинов Артем Иванович </a:t>
            </a:r>
          </a:p>
          <a:p>
            <a:r>
              <a:rPr lang="ru-RU" sz="1600" b="0" dirty="0">
                <a:solidFill>
                  <a:srgbClr val="3F89C6"/>
                </a:solidFill>
              </a:rPr>
              <a:t>заместитель начальника отдела </a:t>
            </a:r>
            <a:r>
              <a:rPr lang="ru-RU" sz="1600" b="0" dirty="0" smtClean="0">
                <a:solidFill>
                  <a:srgbClr val="3F89C6"/>
                </a:solidFill>
              </a:rPr>
              <a:t>животноводства и племенного дела </a:t>
            </a:r>
            <a:endParaRPr lang="ru-RU" sz="1600" b="0" dirty="0">
              <a:solidFill>
                <a:srgbClr val="3F89C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282" y="2631066"/>
            <a:ext cx="1079012" cy="1190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282" y="1221714"/>
            <a:ext cx="1079012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41" y="1295888"/>
            <a:ext cx="1460250" cy="163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09954" y="1181356"/>
            <a:ext cx="197544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3F89C6"/>
                </a:solidFill>
              </a:rPr>
              <a:t>Тюкавкин</a:t>
            </a:r>
            <a:r>
              <a:rPr lang="ru-RU" b="1" dirty="0" smtClean="0">
                <a:solidFill>
                  <a:srgbClr val="3F89C6"/>
                </a:solidFill>
              </a:rPr>
              <a:t> Александр Александрович</a:t>
            </a:r>
            <a:endParaRPr lang="ru-RU" b="1" dirty="0">
              <a:solidFill>
                <a:srgbClr val="3F89C6"/>
              </a:solidFill>
            </a:endParaRPr>
          </a:p>
          <a:p>
            <a:r>
              <a:rPr lang="ru-RU" dirty="0">
                <a:solidFill>
                  <a:srgbClr val="3F89C6"/>
                </a:solidFill>
              </a:rPr>
              <a:t>заместитель </a:t>
            </a:r>
            <a:r>
              <a:rPr lang="ru-RU" dirty="0" smtClean="0">
                <a:solidFill>
                  <a:srgbClr val="3F89C6"/>
                </a:solidFill>
              </a:rPr>
              <a:t>министра сельского хозяйства Забайкальского края</a:t>
            </a:r>
            <a:endParaRPr lang="ru-RU" dirty="0">
              <a:solidFill>
                <a:srgbClr val="3F89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07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Паспорт </a:t>
            </a:r>
            <a:r>
              <a:rPr lang="ru-RU" dirty="0" smtClean="0"/>
              <a:t>проекта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78698" y="382569"/>
            <a:ext cx="319073" cy="37943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" r="3855"/>
          <a:stretch/>
        </p:blipFill>
        <p:spPr bwMode="auto">
          <a:xfrm rot="16200000">
            <a:off x="2705102" y="-1666876"/>
            <a:ext cx="3848100" cy="902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3733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>
          <a:xfrm>
            <a:off x="316706" y="4362334"/>
            <a:ext cx="4014788" cy="148092"/>
          </a:xfrm>
        </p:spPr>
        <p:txBody>
          <a:bodyPr/>
          <a:lstStyle/>
          <a:p>
            <a:r>
              <a:rPr lang="ru-RU" sz="900" b="1" dirty="0"/>
              <a:t>Время процесса: 64-97 </a:t>
            </a:r>
            <a:r>
              <a:rPr lang="ru-RU" sz="900" b="1" dirty="0" smtClean="0"/>
              <a:t>рабочих дней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latin typeface="+mn-lt"/>
                <a:cs typeface="Times New Roman" panose="02020603050405020304" pitchFamily="18" charset="0"/>
              </a:rPr>
              <a:t>Текущая карта процесса</a:t>
            </a:r>
            <a:endParaRPr lang="ru-RU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51586" y="382569"/>
            <a:ext cx="319073" cy="379431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1C024E91-BE7C-650D-3D62-8028962E62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0" t="8541" r="3490" b="38576"/>
          <a:stretch/>
        </p:blipFill>
        <p:spPr>
          <a:xfrm>
            <a:off x="135749" y="857511"/>
            <a:ext cx="8910626" cy="353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9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Текущие проблемы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638333" y="382569"/>
            <a:ext cx="319073" cy="379431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15B0BC00-6C01-938D-296E-DB0C65116EF5}"/>
              </a:ext>
            </a:extLst>
          </p:cNvPr>
          <p:cNvGrpSpPr/>
          <p:nvPr/>
        </p:nvGrpSpPr>
        <p:grpSpPr>
          <a:xfrm>
            <a:off x="539750" y="973771"/>
            <a:ext cx="8417721" cy="276999"/>
            <a:chOff x="511967" y="948371"/>
            <a:chExt cx="8417721" cy="276999"/>
          </a:xfrm>
        </p:grpSpPr>
        <p:sp>
          <p:nvSpPr>
            <p:cNvPr id="6" name="Пятно 1 17">
              <a:extLst>
                <a:ext uri="{FF2B5EF4-FFF2-40B4-BE49-F238E27FC236}">
                  <a16:creationId xmlns:a16="http://schemas.microsoft.com/office/drawing/2014/main" id="{00000000-0008-0000-0100-000012000000}"/>
                </a:ext>
              </a:extLst>
            </p:cNvPr>
            <p:cNvSpPr/>
            <p:nvPr/>
          </p:nvSpPr>
          <p:spPr>
            <a:xfrm flipH="1">
              <a:off x="511967" y="963476"/>
              <a:ext cx="272257" cy="246788"/>
            </a:xfrm>
            <a:prstGeom prst="irregularSeal1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b="1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FCBD2B-B51A-E8D0-A780-5022E1DF73A3}"/>
                </a:ext>
              </a:extLst>
            </p:cNvPr>
            <p:cNvSpPr txBox="1"/>
            <p:nvPr/>
          </p:nvSpPr>
          <p:spPr>
            <a:xfrm>
              <a:off x="988218" y="948371"/>
              <a:ext cx="794147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/>
                <a:t>Отдаленность хозяйств от районного и краевого центров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0F7CA938-AEF9-D192-8367-E060E9C16FB2}"/>
              </a:ext>
            </a:extLst>
          </p:cNvPr>
          <p:cNvGrpSpPr/>
          <p:nvPr/>
        </p:nvGrpSpPr>
        <p:grpSpPr>
          <a:xfrm>
            <a:off x="539750" y="1328661"/>
            <a:ext cx="8417721" cy="276999"/>
            <a:chOff x="511967" y="1413195"/>
            <a:chExt cx="8417721" cy="276999"/>
          </a:xfrm>
        </p:grpSpPr>
        <p:sp>
          <p:nvSpPr>
            <p:cNvPr id="7" name="Пятно 1 18">
              <a:extLst>
                <a:ext uri="{FF2B5EF4-FFF2-40B4-BE49-F238E27FC236}">
                  <a16:creationId xmlns:a16="http://schemas.microsoft.com/office/drawing/2014/main" id="{00000000-0008-0000-0100-000013000000}"/>
                </a:ext>
              </a:extLst>
            </p:cNvPr>
            <p:cNvSpPr/>
            <p:nvPr/>
          </p:nvSpPr>
          <p:spPr>
            <a:xfrm flipH="1">
              <a:off x="511967" y="1428300"/>
              <a:ext cx="272257" cy="246788"/>
            </a:xfrm>
            <a:prstGeom prst="irregularSeal1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F1EB67E-4BD5-9F5C-949F-537A3B624D98}"/>
                </a:ext>
              </a:extLst>
            </p:cNvPr>
            <p:cNvSpPr txBox="1"/>
            <p:nvPr/>
          </p:nvSpPr>
          <p:spPr>
            <a:xfrm>
              <a:off x="988218" y="1413195"/>
              <a:ext cx="794147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/>
                <a:t>Длительное ожидание ответов от ФНС и МЧС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4BAD81B2-226D-E013-09B1-1B29BB4D9294}"/>
              </a:ext>
            </a:extLst>
          </p:cNvPr>
          <p:cNvGrpSpPr/>
          <p:nvPr/>
        </p:nvGrpSpPr>
        <p:grpSpPr>
          <a:xfrm>
            <a:off x="539750" y="1683551"/>
            <a:ext cx="8417721" cy="276999"/>
            <a:chOff x="511967" y="1866941"/>
            <a:chExt cx="8417721" cy="276999"/>
          </a:xfrm>
        </p:grpSpPr>
        <p:sp>
          <p:nvSpPr>
            <p:cNvPr id="8" name="Пятно 1 19">
              <a:extLst>
                <a:ext uri="{FF2B5EF4-FFF2-40B4-BE49-F238E27FC236}">
                  <a16:creationId xmlns:a16="http://schemas.microsoft.com/office/drawing/2014/main" id="{00000000-0008-0000-0100-000014000000}"/>
                </a:ext>
              </a:extLst>
            </p:cNvPr>
            <p:cNvSpPr/>
            <p:nvPr/>
          </p:nvSpPr>
          <p:spPr>
            <a:xfrm flipH="1">
              <a:off x="511967" y="1882485"/>
              <a:ext cx="272257" cy="245910"/>
            </a:xfrm>
            <a:prstGeom prst="irregularSeal1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054FFD9-B01F-28AB-DF53-D61A2CA98BD5}"/>
                </a:ext>
              </a:extLst>
            </p:cNvPr>
            <p:cNvSpPr txBox="1"/>
            <p:nvPr/>
          </p:nvSpPr>
          <p:spPr>
            <a:xfrm>
              <a:off x="988218" y="1866941"/>
              <a:ext cx="794147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/>
                <a:t>Большое количество ошибок в пакетах документов, представленных хозяйствами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4F133D42-6C56-A3E6-9920-188390860655}"/>
              </a:ext>
            </a:extLst>
          </p:cNvPr>
          <p:cNvGrpSpPr/>
          <p:nvPr/>
        </p:nvGrpSpPr>
        <p:grpSpPr>
          <a:xfrm>
            <a:off x="539750" y="2038441"/>
            <a:ext cx="8417721" cy="276999"/>
            <a:chOff x="511967" y="2320686"/>
            <a:chExt cx="8417721" cy="276999"/>
          </a:xfrm>
        </p:grpSpPr>
        <p:sp>
          <p:nvSpPr>
            <p:cNvPr id="9" name="Пятно 1 20">
              <a:extLst>
                <a:ext uri="{FF2B5EF4-FFF2-40B4-BE49-F238E27FC236}">
                  <a16:creationId xmlns:a16="http://schemas.microsoft.com/office/drawing/2014/main" id="{00000000-0008-0000-0100-000015000000}"/>
                </a:ext>
              </a:extLst>
            </p:cNvPr>
            <p:cNvSpPr/>
            <p:nvPr/>
          </p:nvSpPr>
          <p:spPr>
            <a:xfrm flipH="1">
              <a:off x="511967" y="2335791"/>
              <a:ext cx="272257" cy="246788"/>
            </a:xfrm>
            <a:prstGeom prst="irregularSeal1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0EF5EDA-78E4-3DD6-30A3-FB712C293383}"/>
                </a:ext>
              </a:extLst>
            </p:cNvPr>
            <p:cNvSpPr txBox="1"/>
            <p:nvPr/>
          </p:nvSpPr>
          <p:spPr>
            <a:xfrm>
              <a:off x="988218" y="2320686"/>
              <a:ext cx="794147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/>
                <a:t>Большая загруженность работников текущей деятельностью </a:t>
              </a: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463972A-23FE-5037-66AA-CCAAB0C22DC8}"/>
              </a:ext>
            </a:extLst>
          </p:cNvPr>
          <p:cNvGrpSpPr/>
          <p:nvPr/>
        </p:nvGrpSpPr>
        <p:grpSpPr>
          <a:xfrm>
            <a:off x="539750" y="2393331"/>
            <a:ext cx="8417721" cy="276999"/>
            <a:chOff x="511967" y="2774716"/>
            <a:chExt cx="8417721" cy="276999"/>
          </a:xfrm>
        </p:grpSpPr>
        <p:sp>
          <p:nvSpPr>
            <p:cNvPr id="10" name="Пятно 1 21">
              <a:extLst>
                <a:ext uri="{FF2B5EF4-FFF2-40B4-BE49-F238E27FC236}">
                  <a16:creationId xmlns:a16="http://schemas.microsoft.com/office/drawing/2014/main" id="{00000000-0008-0000-0100-000016000000}"/>
                </a:ext>
              </a:extLst>
            </p:cNvPr>
            <p:cNvSpPr/>
            <p:nvPr/>
          </p:nvSpPr>
          <p:spPr>
            <a:xfrm flipH="1">
              <a:off x="511967" y="2789821"/>
              <a:ext cx="272257" cy="246788"/>
            </a:xfrm>
            <a:prstGeom prst="irregularSeal1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6E7E334-38CB-7B49-C73F-629919CEBBA8}"/>
                </a:ext>
              </a:extLst>
            </p:cNvPr>
            <p:cNvSpPr txBox="1"/>
            <p:nvPr/>
          </p:nvSpPr>
          <p:spPr>
            <a:xfrm>
              <a:off x="988218" y="2774716"/>
              <a:ext cx="794147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/>
                <a:t>Обработка срочных документов</a:t>
              </a: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8033E5C-373B-9434-5810-18AB2CF41E6E}"/>
              </a:ext>
            </a:extLst>
          </p:cNvPr>
          <p:cNvGrpSpPr/>
          <p:nvPr/>
        </p:nvGrpSpPr>
        <p:grpSpPr>
          <a:xfrm>
            <a:off x="539750" y="2748221"/>
            <a:ext cx="8417721" cy="276999"/>
            <a:chOff x="511967" y="3228746"/>
            <a:chExt cx="8417721" cy="276999"/>
          </a:xfrm>
        </p:grpSpPr>
        <p:sp>
          <p:nvSpPr>
            <p:cNvPr id="11" name="Пятно 1 22">
              <a:extLst>
                <a:ext uri="{FF2B5EF4-FFF2-40B4-BE49-F238E27FC236}">
                  <a16:creationId xmlns:a16="http://schemas.microsoft.com/office/drawing/2014/main" id="{00000000-0008-0000-0100-000017000000}"/>
                </a:ext>
              </a:extLst>
            </p:cNvPr>
            <p:cNvSpPr/>
            <p:nvPr/>
          </p:nvSpPr>
          <p:spPr>
            <a:xfrm flipH="1">
              <a:off x="511967" y="3243851"/>
              <a:ext cx="272257" cy="246788"/>
            </a:xfrm>
            <a:prstGeom prst="irregularSeal1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b="1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0110363-41E7-DD95-A2C6-699621DEAEF7}"/>
                </a:ext>
              </a:extLst>
            </p:cNvPr>
            <p:cNvSpPr txBox="1"/>
            <p:nvPr/>
          </p:nvSpPr>
          <p:spPr>
            <a:xfrm>
              <a:off x="988218" y="3228746"/>
              <a:ext cx="794147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/>
                <a:t>Повторное рассмотрение документов после исправления ошибок</a:t>
              </a: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FFBA709-0E2D-FA33-3C2E-543BB81424A3}"/>
              </a:ext>
            </a:extLst>
          </p:cNvPr>
          <p:cNvGrpSpPr/>
          <p:nvPr/>
        </p:nvGrpSpPr>
        <p:grpSpPr>
          <a:xfrm>
            <a:off x="539750" y="3103111"/>
            <a:ext cx="8120065" cy="461665"/>
            <a:chOff x="511967" y="3600667"/>
            <a:chExt cx="8120065" cy="461665"/>
          </a:xfrm>
        </p:grpSpPr>
        <p:sp>
          <p:nvSpPr>
            <p:cNvPr id="12" name="Пятно 1 23">
              <a:extLst>
                <a:ext uri="{FF2B5EF4-FFF2-40B4-BE49-F238E27FC236}">
                  <a16:creationId xmlns:a16="http://schemas.microsoft.com/office/drawing/2014/main" id="{00000000-0008-0000-0100-000018000000}"/>
                </a:ext>
              </a:extLst>
            </p:cNvPr>
            <p:cNvSpPr/>
            <p:nvPr/>
          </p:nvSpPr>
          <p:spPr>
            <a:xfrm flipH="1">
              <a:off x="511967" y="3708544"/>
              <a:ext cx="272257" cy="245910"/>
            </a:xfrm>
            <a:prstGeom prst="irregularSeal1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b="1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0B36E2A-C6B0-93E2-4429-938C0496DEF6}"/>
                </a:ext>
              </a:extLst>
            </p:cNvPr>
            <p:cNvSpPr txBox="1"/>
            <p:nvPr/>
          </p:nvSpPr>
          <p:spPr>
            <a:xfrm>
              <a:off x="988218" y="3600667"/>
              <a:ext cx="76438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/>
                <a:t>Проблема работы электронного бюджета (частая перезагрузка программы (каждые 10-15 минут), медленно грузится)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FC92AA70-C0A0-2133-9C47-C9DA8BC302E5}"/>
              </a:ext>
            </a:extLst>
          </p:cNvPr>
          <p:cNvGrpSpPr/>
          <p:nvPr/>
        </p:nvGrpSpPr>
        <p:grpSpPr>
          <a:xfrm>
            <a:off x="539750" y="3642667"/>
            <a:ext cx="8417721" cy="276999"/>
            <a:chOff x="511967" y="4136236"/>
            <a:chExt cx="8417721" cy="276999"/>
          </a:xfrm>
        </p:grpSpPr>
        <p:sp>
          <p:nvSpPr>
            <p:cNvPr id="13" name="Пятно 1 24">
              <a:extLst>
                <a:ext uri="{FF2B5EF4-FFF2-40B4-BE49-F238E27FC236}">
                  <a16:creationId xmlns:a16="http://schemas.microsoft.com/office/drawing/2014/main" id="{00000000-0008-0000-0100-000019000000}"/>
                </a:ext>
              </a:extLst>
            </p:cNvPr>
            <p:cNvSpPr/>
            <p:nvPr/>
          </p:nvSpPr>
          <p:spPr>
            <a:xfrm flipH="1">
              <a:off x="511967" y="4151341"/>
              <a:ext cx="272257" cy="246788"/>
            </a:xfrm>
            <a:prstGeom prst="irregularSeal1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b="1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3BF9A12-77CC-BBC8-6B45-C0146F5C44C0}"/>
                </a:ext>
              </a:extLst>
            </p:cNvPr>
            <p:cNvSpPr txBox="1"/>
            <p:nvPr/>
          </p:nvSpPr>
          <p:spPr>
            <a:xfrm>
              <a:off x="988218" y="4136236"/>
              <a:ext cx="794147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 smtClean="0"/>
                <a:t>Отсутствие </a:t>
              </a:r>
              <a:r>
                <a:rPr lang="ru-RU" sz="1200" dirty="0"/>
                <a:t>технической возможности у получателей для подписания соглашений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A1526D4D-4837-5C8C-1945-F63BC2D05D2D}"/>
              </a:ext>
            </a:extLst>
          </p:cNvPr>
          <p:cNvGrpSpPr/>
          <p:nvPr/>
        </p:nvGrpSpPr>
        <p:grpSpPr>
          <a:xfrm>
            <a:off x="539750" y="3997557"/>
            <a:ext cx="8417721" cy="276999"/>
            <a:chOff x="511967" y="4590267"/>
            <a:chExt cx="8417721" cy="276999"/>
          </a:xfrm>
        </p:grpSpPr>
        <p:sp>
          <p:nvSpPr>
            <p:cNvPr id="14" name="Пятно 1 26">
              <a:extLst>
                <a:ext uri="{FF2B5EF4-FFF2-40B4-BE49-F238E27FC236}">
                  <a16:creationId xmlns:a16="http://schemas.microsoft.com/office/drawing/2014/main" id="{00000000-0008-0000-0100-00001B000000}"/>
                </a:ext>
              </a:extLst>
            </p:cNvPr>
            <p:cNvSpPr/>
            <p:nvPr/>
          </p:nvSpPr>
          <p:spPr>
            <a:xfrm flipH="1">
              <a:off x="511967" y="4605372"/>
              <a:ext cx="272257" cy="246788"/>
            </a:xfrm>
            <a:prstGeom prst="irregularSeal1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b="1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39E37F3-4F4C-D66E-3B23-3FA47030654D}"/>
                </a:ext>
              </a:extLst>
            </p:cNvPr>
            <p:cNvSpPr txBox="1"/>
            <p:nvPr/>
          </p:nvSpPr>
          <p:spPr>
            <a:xfrm>
              <a:off x="988218" y="4590267"/>
              <a:ext cx="794147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/>
                <a:t>Длительное согласование</a:t>
              </a: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9CBF2BB9-97BD-6AE6-480D-5387803E3AB6}"/>
              </a:ext>
            </a:extLst>
          </p:cNvPr>
          <p:cNvGrpSpPr/>
          <p:nvPr/>
        </p:nvGrpSpPr>
        <p:grpSpPr>
          <a:xfrm>
            <a:off x="458072" y="4352450"/>
            <a:ext cx="6679120" cy="276999"/>
            <a:chOff x="430289" y="4948880"/>
            <a:chExt cx="6679120" cy="27699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B1A1F37-FE40-F605-C42B-F28CA9820295}"/>
                </a:ext>
              </a:extLst>
            </p:cNvPr>
            <p:cNvSpPr txBox="1"/>
            <p:nvPr/>
          </p:nvSpPr>
          <p:spPr>
            <a:xfrm>
              <a:off x="988218" y="4948880"/>
              <a:ext cx="612119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/>
                <a:t>Сроки выплат федеральных средств ограниченны </a:t>
              </a:r>
            </a:p>
          </p:txBody>
        </p: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B6E0EA19-5911-CD62-075F-33E786C8C1ED}"/>
                </a:ext>
              </a:extLst>
            </p:cNvPr>
            <p:cNvGrpSpPr/>
            <p:nvPr/>
          </p:nvGrpSpPr>
          <p:grpSpPr>
            <a:xfrm>
              <a:off x="430289" y="4952670"/>
              <a:ext cx="435611" cy="258104"/>
              <a:chOff x="437512" y="5006581"/>
              <a:chExt cx="565150" cy="334857"/>
            </a:xfrm>
          </p:grpSpPr>
          <p:sp>
            <p:nvSpPr>
              <p:cNvPr id="27" name="Пятно 1 26">
                <a:extLst>
                  <a:ext uri="{FF2B5EF4-FFF2-40B4-BE49-F238E27FC236}">
                    <a16:creationId xmlns:a16="http://schemas.microsoft.com/office/drawing/2014/main" id="{4E147CDB-2CBE-BCFC-8344-0AF8858265E1}"/>
                  </a:ext>
                </a:extLst>
              </p:cNvPr>
              <p:cNvSpPr/>
              <p:nvPr/>
            </p:nvSpPr>
            <p:spPr>
              <a:xfrm flipH="1">
                <a:off x="543479" y="5021262"/>
                <a:ext cx="353219" cy="320176"/>
              </a:xfrm>
              <a:prstGeom prst="irregularSeal1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1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EC03CC4-EB5E-B5DD-BC68-6381C49538B8}"/>
                  </a:ext>
                </a:extLst>
              </p:cNvPr>
              <p:cNvSpPr txBox="1"/>
              <p:nvPr/>
            </p:nvSpPr>
            <p:spPr>
              <a:xfrm>
                <a:off x="437512" y="5006581"/>
                <a:ext cx="565150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000" b="1" dirty="0">
                    <a:solidFill>
                      <a:schemeClr val="tx1"/>
                    </a:solidFill>
                  </a:rPr>
                  <a:t>10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153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err="1"/>
              <a:t>Диаграф</a:t>
            </a:r>
            <a:r>
              <a:rPr lang="ru-RU" sz="2000" dirty="0"/>
              <a:t> связей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638333" y="382569"/>
            <a:ext cx="319073" cy="379431"/>
          </a:xfrm>
          <a:prstGeom prst="rect">
            <a:avLst/>
          </a:prstGeom>
        </p:spPr>
      </p:pic>
      <p:sp>
        <p:nvSpPr>
          <p:cNvPr id="6" name="Пятно 1 17">
            <a:extLst>
              <a:ext uri="{FF2B5EF4-FFF2-40B4-BE49-F238E27FC236}">
                <a16:creationId xmlns:a16="http://schemas.microsoft.com/office/drawing/2014/main" id="{00000000-0008-0000-0100-000012000000}"/>
              </a:ext>
            </a:extLst>
          </p:cNvPr>
          <p:cNvSpPr/>
          <p:nvPr/>
        </p:nvSpPr>
        <p:spPr>
          <a:xfrm flipH="1">
            <a:off x="1189632" y="1244268"/>
            <a:ext cx="800153" cy="401010"/>
          </a:xfrm>
          <a:prstGeom prst="irregularSeal1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Пятно 1 18">
            <a:extLst>
              <a:ext uri="{FF2B5EF4-FFF2-40B4-BE49-F238E27FC236}">
                <a16:creationId xmlns:a16="http://schemas.microsoft.com/office/drawing/2014/main" id="{00000000-0008-0000-0100-000013000000}"/>
              </a:ext>
            </a:extLst>
          </p:cNvPr>
          <p:cNvSpPr/>
          <p:nvPr/>
        </p:nvSpPr>
        <p:spPr>
          <a:xfrm flipH="1">
            <a:off x="2355670" y="875762"/>
            <a:ext cx="954200" cy="368505"/>
          </a:xfrm>
          <a:prstGeom prst="irregularSeal1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Пятно 1 19">
            <a:extLst>
              <a:ext uri="{FF2B5EF4-FFF2-40B4-BE49-F238E27FC236}">
                <a16:creationId xmlns:a16="http://schemas.microsoft.com/office/drawing/2014/main" id="{00000000-0008-0000-0100-000014000000}"/>
              </a:ext>
            </a:extLst>
          </p:cNvPr>
          <p:cNvSpPr/>
          <p:nvPr/>
        </p:nvSpPr>
        <p:spPr>
          <a:xfrm flipH="1">
            <a:off x="4348089" y="811231"/>
            <a:ext cx="849435" cy="433037"/>
          </a:xfrm>
          <a:prstGeom prst="irregularSeal1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" name="Пятно 1 20">
            <a:extLst>
              <a:ext uri="{FF2B5EF4-FFF2-40B4-BE49-F238E27FC236}">
                <a16:creationId xmlns:a16="http://schemas.microsoft.com/office/drawing/2014/main" id="{00000000-0008-0000-0100-000015000000}"/>
              </a:ext>
            </a:extLst>
          </p:cNvPr>
          <p:cNvSpPr/>
          <p:nvPr/>
        </p:nvSpPr>
        <p:spPr>
          <a:xfrm flipH="1">
            <a:off x="5658520" y="1244268"/>
            <a:ext cx="786774" cy="478695"/>
          </a:xfrm>
          <a:prstGeom prst="irregularSeal1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" name="Пятно 1 21">
            <a:extLst>
              <a:ext uri="{FF2B5EF4-FFF2-40B4-BE49-F238E27FC236}">
                <a16:creationId xmlns:a16="http://schemas.microsoft.com/office/drawing/2014/main" id="{00000000-0008-0000-0100-000016000000}"/>
              </a:ext>
            </a:extLst>
          </p:cNvPr>
          <p:cNvSpPr/>
          <p:nvPr/>
        </p:nvSpPr>
        <p:spPr>
          <a:xfrm flipH="1">
            <a:off x="6116302" y="2459865"/>
            <a:ext cx="657984" cy="412799"/>
          </a:xfrm>
          <a:prstGeom prst="irregularSeal1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" name="Пятно 1 22">
            <a:extLst>
              <a:ext uri="{FF2B5EF4-FFF2-40B4-BE49-F238E27FC236}">
                <a16:creationId xmlns:a16="http://schemas.microsoft.com/office/drawing/2014/main" id="{00000000-0008-0000-0100-000017000000}"/>
              </a:ext>
            </a:extLst>
          </p:cNvPr>
          <p:cNvSpPr/>
          <p:nvPr/>
        </p:nvSpPr>
        <p:spPr>
          <a:xfrm flipH="1">
            <a:off x="5767090" y="3734550"/>
            <a:ext cx="678204" cy="401506"/>
          </a:xfrm>
          <a:prstGeom prst="irregularSeal1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2" name="Пятно 1 23">
            <a:extLst>
              <a:ext uri="{FF2B5EF4-FFF2-40B4-BE49-F238E27FC236}">
                <a16:creationId xmlns:a16="http://schemas.microsoft.com/office/drawing/2014/main" id="{00000000-0008-0000-0100-000018000000}"/>
              </a:ext>
            </a:extLst>
          </p:cNvPr>
          <p:cNvSpPr/>
          <p:nvPr/>
        </p:nvSpPr>
        <p:spPr>
          <a:xfrm flipH="1">
            <a:off x="4348089" y="4306298"/>
            <a:ext cx="700428" cy="369304"/>
          </a:xfrm>
          <a:prstGeom prst="irregularSeal1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3" name="Пятно 1 24">
            <a:extLst>
              <a:ext uri="{FF2B5EF4-FFF2-40B4-BE49-F238E27FC236}">
                <a16:creationId xmlns:a16="http://schemas.microsoft.com/office/drawing/2014/main" id="{00000000-0008-0000-0100-000019000000}"/>
              </a:ext>
            </a:extLst>
          </p:cNvPr>
          <p:cNvSpPr/>
          <p:nvPr/>
        </p:nvSpPr>
        <p:spPr>
          <a:xfrm flipH="1">
            <a:off x="3050703" y="4490950"/>
            <a:ext cx="659883" cy="339603"/>
          </a:xfrm>
          <a:prstGeom prst="irregularSeal1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4" name="Пятно 1 26">
            <a:extLst>
              <a:ext uri="{FF2B5EF4-FFF2-40B4-BE49-F238E27FC236}">
                <a16:creationId xmlns:a16="http://schemas.microsoft.com/office/drawing/2014/main" id="{00000000-0008-0000-0100-00001B000000}"/>
              </a:ext>
            </a:extLst>
          </p:cNvPr>
          <p:cNvSpPr/>
          <p:nvPr/>
        </p:nvSpPr>
        <p:spPr>
          <a:xfrm flipH="1">
            <a:off x="1318922" y="3778905"/>
            <a:ext cx="735258" cy="357151"/>
          </a:xfrm>
          <a:prstGeom prst="irregularSeal1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>
                <a:solidFill>
                  <a:schemeClr val="tx1"/>
                </a:solidFill>
              </a:rPr>
              <a:t>9</a:t>
            </a: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B6E0EA19-5911-CD62-075F-33E786C8C1ED}"/>
              </a:ext>
            </a:extLst>
          </p:cNvPr>
          <p:cNvGrpSpPr/>
          <p:nvPr/>
        </p:nvGrpSpPr>
        <p:grpSpPr>
          <a:xfrm>
            <a:off x="321946" y="2382593"/>
            <a:ext cx="1139944" cy="617188"/>
            <a:chOff x="437514" y="5021262"/>
            <a:chExt cx="565150" cy="341335"/>
          </a:xfrm>
        </p:grpSpPr>
        <p:sp>
          <p:nvSpPr>
            <p:cNvPr id="27" name="Пятно 1 26">
              <a:extLst>
                <a:ext uri="{FF2B5EF4-FFF2-40B4-BE49-F238E27FC236}">
                  <a16:creationId xmlns:a16="http://schemas.microsoft.com/office/drawing/2014/main" id="{4E147CDB-2CBE-BCFC-8344-0AF8858265E1}"/>
                </a:ext>
              </a:extLst>
            </p:cNvPr>
            <p:cNvSpPr/>
            <p:nvPr/>
          </p:nvSpPr>
          <p:spPr>
            <a:xfrm flipH="1">
              <a:off x="543479" y="5021262"/>
              <a:ext cx="353219" cy="320176"/>
            </a:xfrm>
            <a:prstGeom prst="irregularSeal1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EC03CC4-EB5E-B5DD-BC68-6381C49538B8}"/>
                </a:ext>
              </a:extLst>
            </p:cNvPr>
            <p:cNvSpPr txBox="1"/>
            <p:nvPr/>
          </p:nvSpPr>
          <p:spPr>
            <a:xfrm>
              <a:off x="437514" y="5116376"/>
              <a:ext cx="56515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>
                  <a:solidFill>
                    <a:schemeClr val="tx1"/>
                  </a:solidFill>
                </a:rPr>
                <a:t>10</a:t>
              </a:r>
            </a:p>
          </p:txBody>
        </p:sp>
      </p:grpSp>
      <p:cxnSp>
        <p:nvCxnSpPr>
          <p:cNvPr id="5" name="Прямая со стрелкой 4"/>
          <p:cNvCxnSpPr/>
          <p:nvPr/>
        </p:nvCxnSpPr>
        <p:spPr>
          <a:xfrm>
            <a:off x="4732986" y="1294327"/>
            <a:ext cx="1165538" cy="24402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2054180" y="1293499"/>
            <a:ext cx="2524259" cy="2519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endCxn id="10" idx="0"/>
          </p:cNvCxnSpPr>
          <p:nvPr/>
        </p:nvCxnSpPr>
        <p:spPr>
          <a:xfrm>
            <a:off x="6106192" y="1790163"/>
            <a:ext cx="225722" cy="669702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437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6268" y="407184"/>
            <a:ext cx="6561138" cy="330200"/>
          </a:xfrm>
        </p:spPr>
        <p:txBody>
          <a:bodyPr/>
          <a:lstStyle/>
          <a:p>
            <a:r>
              <a:rPr lang="ru-RU" sz="2000" dirty="0"/>
              <a:t>Исследование проблем методом «5 почему?»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638333" y="382569"/>
            <a:ext cx="319073" cy="379431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15B0BC00-6C01-938D-296E-DB0C65116EF5}"/>
              </a:ext>
            </a:extLst>
          </p:cNvPr>
          <p:cNvGrpSpPr/>
          <p:nvPr/>
        </p:nvGrpSpPr>
        <p:grpSpPr>
          <a:xfrm>
            <a:off x="3389816" y="2751551"/>
            <a:ext cx="1126423" cy="707886"/>
            <a:chOff x="668199" y="930634"/>
            <a:chExt cx="1126423" cy="70788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FCBD2B-B51A-E8D0-A780-5022E1DF73A3}"/>
                </a:ext>
              </a:extLst>
            </p:cNvPr>
            <p:cNvSpPr txBox="1"/>
            <p:nvPr/>
          </p:nvSpPr>
          <p:spPr>
            <a:xfrm>
              <a:off x="863535" y="930634"/>
              <a:ext cx="931087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800" dirty="0"/>
                <a:t>Отдаленность хозяйств от районного и краевого центров</a:t>
              </a:r>
            </a:p>
          </p:txBody>
        </p:sp>
        <p:sp>
          <p:nvSpPr>
            <p:cNvPr id="6" name="Пятно 1 17">
              <a:extLst>
                <a:ext uri="{FF2B5EF4-FFF2-40B4-BE49-F238E27FC236}">
                  <a16:creationId xmlns:a16="http://schemas.microsoft.com/office/drawing/2014/main" id="{00000000-0008-0000-0100-000012000000}"/>
                </a:ext>
              </a:extLst>
            </p:cNvPr>
            <p:cNvSpPr/>
            <p:nvPr/>
          </p:nvSpPr>
          <p:spPr>
            <a:xfrm flipH="1">
              <a:off x="668199" y="939869"/>
              <a:ext cx="272257" cy="246788"/>
            </a:xfrm>
            <a:prstGeom prst="irregularSeal1">
              <a:avLst/>
            </a:prstGeom>
            <a:grp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b="1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0F7CA938-AEF9-D192-8367-E060E9C16FB2}"/>
              </a:ext>
            </a:extLst>
          </p:cNvPr>
          <p:cNvGrpSpPr/>
          <p:nvPr/>
        </p:nvGrpSpPr>
        <p:grpSpPr>
          <a:xfrm>
            <a:off x="192922" y="1545624"/>
            <a:ext cx="1338969" cy="461664"/>
            <a:chOff x="-529190" y="1413195"/>
            <a:chExt cx="9458878" cy="16171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F1EB67E-4BD5-9F5C-949F-537A3B624D98}"/>
                </a:ext>
              </a:extLst>
            </p:cNvPr>
            <p:cNvSpPr txBox="1"/>
            <p:nvPr/>
          </p:nvSpPr>
          <p:spPr>
            <a:xfrm>
              <a:off x="988220" y="1413195"/>
              <a:ext cx="7941468" cy="16171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800" dirty="0"/>
                <a:t>Длительное ожидание ответов от ФНС и МЧС</a:t>
              </a:r>
            </a:p>
          </p:txBody>
        </p:sp>
        <p:sp>
          <p:nvSpPr>
            <p:cNvPr id="7" name="Пятно 1 18">
              <a:extLst>
                <a:ext uri="{FF2B5EF4-FFF2-40B4-BE49-F238E27FC236}">
                  <a16:creationId xmlns:a16="http://schemas.microsoft.com/office/drawing/2014/main" id="{00000000-0008-0000-0100-000013000000}"/>
                </a:ext>
              </a:extLst>
            </p:cNvPr>
            <p:cNvSpPr/>
            <p:nvPr/>
          </p:nvSpPr>
          <p:spPr>
            <a:xfrm flipH="1">
              <a:off x="-529190" y="1435594"/>
              <a:ext cx="1772687" cy="116911"/>
            </a:xfrm>
            <a:prstGeom prst="irregularSeal1">
              <a:avLst/>
            </a:prstGeom>
            <a:grp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9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4BAD81B2-226D-E013-09B1-1B29BB4D9294}"/>
              </a:ext>
            </a:extLst>
          </p:cNvPr>
          <p:cNvGrpSpPr/>
          <p:nvPr/>
        </p:nvGrpSpPr>
        <p:grpSpPr>
          <a:xfrm>
            <a:off x="1584684" y="1579316"/>
            <a:ext cx="1371750" cy="954107"/>
            <a:chOff x="715962" y="1866941"/>
            <a:chExt cx="1266375" cy="95410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" name="Пятно 1 19">
              <a:extLst>
                <a:ext uri="{FF2B5EF4-FFF2-40B4-BE49-F238E27FC236}">
                  <a16:creationId xmlns:a16="http://schemas.microsoft.com/office/drawing/2014/main" id="{00000000-0008-0000-0100-000014000000}"/>
                </a:ext>
              </a:extLst>
            </p:cNvPr>
            <p:cNvSpPr/>
            <p:nvPr/>
          </p:nvSpPr>
          <p:spPr>
            <a:xfrm flipH="1">
              <a:off x="715962" y="1926781"/>
              <a:ext cx="272257" cy="245910"/>
            </a:xfrm>
            <a:prstGeom prst="irregularSeal1">
              <a:avLst/>
            </a:prstGeom>
            <a:grp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054FFD9-B01F-28AB-DF53-D61A2CA98BD5}"/>
                </a:ext>
              </a:extLst>
            </p:cNvPr>
            <p:cNvSpPr txBox="1"/>
            <p:nvPr/>
          </p:nvSpPr>
          <p:spPr>
            <a:xfrm>
              <a:off x="988218" y="1866941"/>
              <a:ext cx="994119" cy="95410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800" dirty="0"/>
                <a:t>Большое количество ошибок в пакетах документов, представленных хозяйствами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4F133D42-6C56-A3E6-9920-188390860655}"/>
              </a:ext>
            </a:extLst>
          </p:cNvPr>
          <p:cNvGrpSpPr/>
          <p:nvPr/>
        </p:nvGrpSpPr>
        <p:grpSpPr>
          <a:xfrm>
            <a:off x="3062719" y="1579315"/>
            <a:ext cx="1085317" cy="633674"/>
            <a:chOff x="-383303" y="2511928"/>
            <a:chExt cx="6859099" cy="344843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0EF5EDA-78E4-3DD6-30A3-FB712C293383}"/>
                </a:ext>
              </a:extLst>
            </p:cNvPr>
            <p:cNvSpPr txBox="1"/>
            <p:nvPr/>
          </p:nvSpPr>
          <p:spPr>
            <a:xfrm>
              <a:off x="947384" y="2538539"/>
              <a:ext cx="5528412" cy="3182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800" dirty="0"/>
                <a:t>Большая загруженность работников министерства</a:t>
              </a:r>
            </a:p>
          </p:txBody>
        </p:sp>
        <p:sp>
          <p:nvSpPr>
            <p:cNvPr id="9" name="Пятно 1 20">
              <a:extLst>
                <a:ext uri="{FF2B5EF4-FFF2-40B4-BE49-F238E27FC236}">
                  <a16:creationId xmlns:a16="http://schemas.microsoft.com/office/drawing/2014/main" id="{00000000-0008-0000-0100-000015000000}"/>
                </a:ext>
              </a:extLst>
            </p:cNvPr>
            <p:cNvSpPr/>
            <p:nvPr/>
          </p:nvSpPr>
          <p:spPr>
            <a:xfrm flipH="1">
              <a:off x="-383303" y="2511928"/>
              <a:ext cx="1898746" cy="192761"/>
            </a:xfrm>
            <a:prstGeom prst="irregularSeal1">
              <a:avLst/>
            </a:prstGeom>
            <a:grp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800" b="1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FFBA709-0E2D-FA33-3C2E-543BB81424A3}"/>
              </a:ext>
            </a:extLst>
          </p:cNvPr>
          <p:cNvGrpSpPr/>
          <p:nvPr/>
        </p:nvGrpSpPr>
        <p:grpSpPr>
          <a:xfrm>
            <a:off x="5664763" y="1759617"/>
            <a:ext cx="1448539" cy="954107"/>
            <a:chOff x="603563" y="3589124"/>
            <a:chExt cx="1448539" cy="95410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0B36E2A-C6B0-93E2-4429-938C0496DEF6}"/>
                </a:ext>
              </a:extLst>
            </p:cNvPr>
            <p:cNvSpPr txBox="1"/>
            <p:nvPr/>
          </p:nvSpPr>
          <p:spPr>
            <a:xfrm>
              <a:off x="814300" y="3589124"/>
              <a:ext cx="1237802" cy="95410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800" dirty="0"/>
                <a:t>Проблема работы электронного бюджета (частая перезагрузка программы (каждые 10-15 минут), медленно грузится)</a:t>
              </a:r>
            </a:p>
          </p:txBody>
        </p:sp>
        <p:sp>
          <p:nvSpPr>
            <p:cNvPr id="12" name="Пятно 1 23">
              <a:extLst>
                <a:ext uri="{FF2B5EF4-FFF2-40B4-BE49-F238E27FC236}">
                  <a16:creationId xmlns:a16="http://schemas.microsoft.com/office/drawing/2014/main" id="{00000000-0008-0000-0100-000018000000}"/>
                </a:ext>
              </a:extLst>
            </p:cNvPr>
            <p:cNvSpPr/>
            <p:nvPr/>
          </p:nvSpPr>
          <p:spPr>
            <a:xfrm flipH="1">
              <a:off x="603563" y="3618286"/>
              <a:ext cx="272257" cy="245910"/>
            </a:xfrm>
            <a:prstGeom prst="irregularSeal1">
              <a:avLst/>
            </a:prstGeom>
            <a:grp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b="1" dirty="0">
                  <a:solidFill>
                    <a:schemeClr val="tx1"/>
                  </a:solidFill>
                </a:rPr>
                <a:t>7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FC92AA70-C0A0-2133-9C47-C9DA8BC302E5}"/>
              </a:ext>
            </a:extLst>
          </p:cNvPr>
          <p:cNvGrpSpPr/>
          <p:nvPr/>
        </p:nvGrpSpPr>
        <p:grpSpPr>
          <a:xfrm>
            <a:off x="4601134" y="2670543"/>
            <a:ext cx="1185747" cy="830997"/>
            <a:chOff x="650313" y="4151341"/>
            <a:chExt cx="1185747" cy="830997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3BF9A12-77CC-BBC8-6B45-C0146F5C44C0}"/>
                </a:ext>
              </a:extLst>
            </p:cNvPr>
            <p:cNvSpPr txBox="1"/>
            <p:nvPr/>
          </p:nvSpPr>
          <p:spPr>
            <a:xfrm>
              <a:off x="862105" y="4151341"/>
              <a:ext cx="973955" cy="83099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800" dirty="0"/>
                <a:t>Отсутствие технической возможности у получателей для подписания соглашений</a:t>
              </a:r>
            </a:p>
          </p:txBody>
        </p:sp>
        <p:sp>
          <p:nvSpPr>
            <p:cNvPr id="13" name="Пятно 1 24">
              <a:extLst>
                <a:ext uri="{FF2B5EF4-FFF2-40B4-BE49-F238E27FC236}">
                  <a16:creationId xmlns:a16="http://schemas.microsoft.com/office/drawing/2014/main" id="{00000000-0008-0000-0100-000019000000}"/>
                </a:ext>
              </a:extLst>
            </p:cNvPr>
            <p:cNvSpPr/>
            <p:nvPr/>
          </p:nvSpPr>
          <p:spPr>
            <a:xfrm flipH="1">
              <a:off x="650313" y="4180312"/>
              <a:ext cx="272257" cy="246788"/>
            </a:xfrm>
            <a:prstGeom prst="irregularSeal1">
              <a:avLst/>
            </a:prstGeom>
            <a:grp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b="1" dirty="0">
                  <a:solidFill>
                    <a:schemeClr val="tx1"/>
                  </a:solidFill>
                </a:rPr>
                <a:t>8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A1526D4D-4837-5C8C-1945-F63BC2D05D2D}"/>
              </a:ext>
            </a:extLst>
          </p:cNvPr>
          <p:cNvGrpSpPr/>
          <p:nvPr/>
        </p:nvGrpSpPr>
        <p:grpSpPr>
          <a:xfrm>
            <a:off x="7263978" y="2557426"/>
            <a:ext cx="1374138" cy="603346"/>
            <a:chOff x="588035" y="4586678"/>
            <a:chExt cx="1374138" cy="603346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39E37F3-4F4C-D66E-3B23-3FA47030654D}"/>
                </a:ext>
              </a:extLst>
            </p:cNvPr>
            <p:cNvSpPr txBox="1"/>
            <p:nvPr/>
          </p:nvSpPr>
          <p:spPr>
            <a:xfrm>
              <a:off x="793537" y="4605249"/>
              <a:ext cx="1168636" cy="58477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>
              <a:defPPr lvl="0">
                <a:defRPr lang="ru-RU"/>
              </a:defPPr>
              <a:lvl1pPr>
                <a:defRPr sz="800"/>
              </a:lvl1pPr>
            </a:lstStyle>
            <a:p>
              <a:r>
                <a:rPr lang="ru-RU" dirty="0"/>
                <a:t>Длительное согласование  документов в министерстве</a:t>
              </a:r>
            </a:p>
          </p:txBody>
        </p:sp>
        <p:sp>
          <p:nvSpPr>
            <p:cNvPr id="14" name="Пятно 1 26">
              <a:extLst>
                <a:ext uri="{FF2B5EF4-FFF2-40B4-BE49-F238E27FC236}">
                  <a16:creationId xmlns:a16="http://schemas.microsoft.com/office/drawing/2014/main" id="{00000000-0008-0000-0100-00001B000000}"/>
                </a:ext>
              </a:extLst>
            </p:cNvPr>
            <p:cNvSpPr/>
            <p:nvPr/>
          </p:nvSpPr>
          <p:spPr>
            <a:xfrm flipH="1">
              <a:off x="588035" y="4586678"/>
              <a:ext cx="272257" cy="246788"/>
            </a:xfrm>
            <a:prstGeom prst="irregularSeal1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b="1" dirty="0">
                  <a:solidFill>
                    <a:schemeClr val="tx1"/>
                  </a:solidFill>
                </a:rPr>
                <a:t>9</a:t>
              </a: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9CBF2BB9-97BD-6AE6-480D-5387803E3AB6}"/>
              </a:ext>
            </a:extLst>
          </p:cNvPr>
          <p:cNvGrpSpPr/>
          <p:nvPr/>
        </p:nvGrpSpPr>
        <p:grpSpPr>
          <a:xfrm>
            <a:off x="7693491" y="1724115"/>
            <a:ext cx="1263980" cy="707886"/>
            <a:chOff x="430289" y="4941975"/>
            <a:chExt cx="1185634" cy="70788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B1A1F37-FE40-F605-C42B-F28CA9820295}"/>
                </a:ext>
              </a:extLst>
            </p:cNvPr>
            <p:cNvSpPr txBox="1"/>
            <p:nvPr/>
          </p:nvSpPr>
          <p:spPr>
            <a:xfrm>
              <a:off x="809563" y="4941975"/>
              <a:ext cx="806360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800" dirty="0"/>
                <a:t>Сроки выплат федеральных средств ограниченны </a:t>
              </a:r>
            </a:p>
          </p:txBody>
        </p: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B6E0EA19-5911-CD62-075F-33E786C8C1ED}"/>
                </a:ext>
              </a:extLst>
            </p:cNvPr>
            <p:cNvGrpSpPr/>
            <p:nvPr/>
          </p:nvGrpSpPr>
          <p:grpSpPr>
            <a:xfrm>
              <a:off x="430289" y="4952668"/>
              <a:ext cx="435611" cy="258100"/>
              <a:chOff x="437512" y="5006581"/>
              <a:chExt cx="565150" cy="334852"/>
            </a:xfrm>
            <a:grpFill/>
          </p:grpSpPr>
          <p:sp>
            <p:nvSpPr>
              <p:cNvPr id="27" name="Пятно 1 26">
                <a:extLst>
                  <a:ext uri="{FF2B5EF4-FFF2-40B4-BE49-F238E27FC236}">
                    <a16:creationId xmlns:a16="http://schemas.microsoft.com/office/drawing/2014/main" id="{4E147CDB-2CBE-BCFC-8344-0AF8858265E1}"/>
                  </a:ext>
                </a:extLst>
              </p:cNvPr>
              <p:cNvSpPr/>
              <p:nvPr/>
            </p:nvSpPr>
            <p:spPr>
              <a:xfrm flipH="1">
                <a:off x="551619" y="5021257"/>
                <a:ext cx="353219" cy="320176"/>
              </a:xfrm>
              <a:prstGeom prst="irregularSeal1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1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EC03CC4-EB5E-B5DD-BC68-6381C49538B8}"/>
                  </a:ext>
                </a:extLst>
              </p:cNvPr>
              <p:cNvSpPr txBox="1"/>
              <p:nvPr/>
            </p:nvSpPr>
            <p:spPr>
              <a:xfrm>
                <a:off x="437512" y="5006581"/>
                <a:ext cx="565150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000" b="1" dirty="0">
                    <a:solidFill>
                      <a:schemeClr val="tx1"/>
                    </a:solidFill>
                  </a:rPr>
                  <a:t>10</a:t>
                </a:r>
              </a:p>
            </p:txBody>
          </p:sp>
        </p:grp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BA5C91A-4B41-4BF8-8434-C58D5739B27A}"/>
              </a:ext>
            </a:extLst>
          </p:cNvPr>
          <p:cNvSpPr/>
          <p:nvPr/>
        </p:nvSpPr>
        <p:spPr>
          <a:xfrm>
            <a:off x="1016001" y="874216"/>
            <a:ext cx="6767075" cy="276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Длительное рассмотрение пакетов документов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5B732BBB-CEA1-4784-BEC1-052D0A05A5FE}"/>
              </a:ext>
            </a:extLst>
          </p:cNvPr>
          <p:cNvCxnSpPr/>
          <p:nvPr/>
        </p:nvCxnSpPr>
        <p:spPr>
          <a:xfrm flipH="1">
            <a:off x="812007" y="1184943"/>
            <a:ext cx="584996" cy="360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19" idx="0"/>
          </p:cNvCxnSpPr>
          <p:nvPr/>
        </p:nvCxnSpPr>
        <p:spPr>
          <a:xfrm>
            <a:off x="2418014" y="1171291"/>
            <a:ext cx="0" cy="408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85630" y="11416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184637" y="115971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cxnSp>
        <p:nvCxnSpPr>
          <p:cNvPr id="42" name="Прямая со стрелкой 41"/>
          <p:cNvCxnSpPr/>
          <p:nvPr/>
        </p:nvCxnSpPr>
        <p:spPr>
          <a:xfrm>
            <a:off x="3639484" y="1177685"/>
            <a:ext cx="12302" cy="431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359732" y="115008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3173" y="1489400"/>
            <a:ext cx="3674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100" dirty="0">
                <a:solidFill>
                  <a:srgbClr val="FF0000"/>
                </a:solidFill>
              </a:rPr>
              <a:t>КП</a:t>
            </a:r>
          </a:p>
        </p:txBody>
      </p:sp>
      <p:cxnSp>
        <p:nvCxnSpPr>
          <p:cNvPr id="35" name="Прямая со стрелкой 34"/>
          <p:cNvCxnSpPr/>
          <p:nvPr/>
        </p:nvCxnSpPr>
        <p:spPr>
          <a:xfrm>
            <a:off x="6234255" y="1184019"/>
            <a:ext cx="306723" cy="5571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endCxn id="25" idx="0"/>
          </p:cNvCxnSpPr>
          <p:nvPr/>
        </p:nvCxnSpPr>
        <p:spPr>
          <a:xfrm>
            <a:off x="7221800" y="1153040"/>
            <a:ext cx="831998" cy="14229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7585173" y="1192779"/>
            <a:ext cx="770436" cy="479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8638116" y="1529050"/>
            <a:ext cx="3674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100" dirty="0">
                <a:solidFill>
                  <a:srgbClr val="FF0000"/>
                </a:solidFill>
              </a:rPr>
              <a:t>КП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925428" y="109623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118531" y="130780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74422" y="4743295"/>
            <a:ext cx="17155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100" dirty="0">
                <a:solidFill>
                  <a:srgbClr val="FF0000"/>
                </a:solidFill>
              </a:rPr>
              <a:t>КП – коренная причина</a:t>
            </a:r>
          </a:p>
        </p:txBody>
      </p:sp>
      <p:cxnSp>
        <p:nvCxnSpPr>
          <p:cNvPr id="53" name="Прямая со стрелкой 52"/>
          <p:cNvCxnSpPr/>
          <p:nvPr/>
        </p:nvCxnSpPr>
        <p:spPr>
          <a:xfrm>
            <a:off x="8098150" y="3222906"/>
            <a:ext cx="0" cy="408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705120" y="315616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3BF9A12-77CC-BBC8-6B45-C0146F5C44C0}"/>
              </a:ext>
            </a:extLst>
          </p:cNvPr>
          <p:cNvSpPr txBox="1"/>
          <p:nvPr/>
        </p:nvSpPr>
        <p:spPr>
          <a:xfrm>
            <a:off x="7505174" y="3651694"/>
            <a:ext cx="1305425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800" dirty="0"/>
              <a:t>Документы согласовываются в бумажном виде последовательно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220283" y="3520889"/>
            <a:ext cx="3674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100" dirty="0">
                <a:solidFill>
                  <a:srgbClr val="FF0000"/>
                </a:solidFill>
              </a:rPr>
              <a:t>КП</a:t>
            </a:r>
          </a:p>
        </p:txBody>
      </p:sp>
      <p:cxnSp>
        <p:nvCxnSpPr>
          <p:cNvPr id="58" name="Прямая со стрелкой 57"/>
          <p:cNvCxnSpPr/>
          <p:nvPr/>
        </p:nvCxnSpPr>
        <p:spPr>
          <a:xfrm>
            <a:off x="6626334" y="2751551"/>
            <a:ext cx="0" cy="408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308772" y="269951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3BF9A12-77CC-BBC8-6B45-C0146F5C44C0}"/>
              </a:ext>
            </a:extLst>
          </p:cNvPr>
          <p:cNvSpPr txBox="1"/>
          <p:nvPr/>
        </p:nvSpPr>
        <p:spPr>
          <a:xfrm>
            <a:off x="6185148" y="3166946"/>
            <a:ext cx="86922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800" dirty="0"/>
              <a:t>Специалисты работают на устаревшей маломощной оргтехнике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725942" y="2997565"/>
            <a:ext cx="3674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100" dirty="0">
                <a:solidFill>
                  <a:srgbClr val="FF0000"/>
                </a:solidFill>
              </a:rPr>
              <a:t>КП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034766" y="12952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598916" y="115984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cxnSp>
        <p:nvCxnSpPr>
          <p:cNvPr id="64" name="Прямая со стрелкой 63"/>
          <p:cNvCxnSpPr/>
          <p:nvPr/>
        </p:nvCxnSpPr>
        <p:spPr>
          <a:xfrm>
            <a:off x="4892345" y="1171290"/>
            <a:ext cx="0" cy="408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3054FFD9-B01F-28AB-DF53-D61A2CA98BD5}"/>
              </a:ext>
            </a:extLst>
          </p:cNvPr>
          <p:cNvSpPr txBox="1"/>
          <p:nvPr/>
        </p:nvSpPr>
        <p:spPr>
          <a:xfrm>
            <a:off x="4353925" y="1595321"/>
            <a:ext cx="107684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800" dirty="0"/>
              <a:t>Получатели поддержки долго подписывают соглашение</a:t>
            </a:r>
          </a:p>
        </p:txBody>
      </p:sp>
      <p:cxnSp>
        <p:nvCxnSpPr>
          <p:cNvPr id="66" name="Прямая со стрелкой 65"/>
          <p:cNvCxnSpPr/>
          <p:nvPr/>
        </p:nvCxnSpPr>
        <p:spPr>
          <a:xfrm>
            <a:off x="5012990" y="2212989"/>
            <a:ext cx="475794" cy="4436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832832" y="224166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436536" y="2575997"/>
            <a:ext cx="3674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100" dirty="0">
                <a:solidFill>
                  <a:srgbClr val="FF0000"/>
                </a:solidFill>
              </a:rPr>
              <a:t>КП</a:t>
            </a:r>
          </a:p>
        </p:txBody>
      </p:sp>
      <p:cxnSp>
        <p:nvCxnSpPr>
          <p:cNvPr id="72" name="Прямая со стрелкой 71">
            <a:extLst>
              <a:ext uri="{FF2B5EF4-FFF2-40B4-BE49-F238E27FC236}">
                <a16:creationId xmlns:a16="http://schemas.microsoft.com/office/drawing/2014/main" id="{5B732BBB-CEA1-4784-BEC1-052D0A05A5FE}"/>
              </a:ext>
            </a:extLst>
          </p:cNvPr>
          <p:cNvCxnSpPr/>
          <p:nvPr/>
        </p:nvCxnSpPr>
        <p:spPr>
          <a:xfrm flipH="1">
            <a:off x="4199923" y="2192437"/>
            <a:ext cx="557451" cy="559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3737038" y="2606774"/>
            <a:ext cx="3674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100" dirty="0">
                <a:solidFill>
                  <a:srgbClr val="FF0000"/>
                </a:solidFill>
              </a:rPr>
              <a:t>КП</a:t>
            </a:r>
          </a:p>
        </p:txBody>
      </p:sp>
      <p:cxnSp>
        <p:nvCxnSpPr>
          <p:cNvPr id="75" name="Прямая со стрелкой 74"/>
          <p:cNvCxnSpPr/>
          <p:nvPr/>
        </p:nvCxnSpPr>
        <p:spPr>
          <a:xfrm>
            <a:off x="2640347" y="2553876"/>
            <a:ext cx="911637" cy="6690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2359416" y="248367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cxnSp>
        <p:nvCxnSpPr>
          <p:cNvPr id="79" name="Прямая со стрелкой 78"/>
          <p:cNvCxnSpPr/>
          <p:nvPr/>
        </p:nvCxnSpPr>
        <p:spPr>
          <a:xfrm>
            <a:off x="2389003" y="2546240"/>
            <a:ext cx="19318" cy="807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23BF9A12-77CC-BBC8-6B45-C0146F5C44C0}"/>
              </a:ext>
            </a:extLst>
          </p:cNvPr>
          <p:cNvSpPr txBox="1"/>
          <p:nvPr/>
        </p:nvSpPr>
        <p:spPr>
          <a:xfrm>
            <a:off x="2111172" y="3390579"/>
            <a:ext cx="1058349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800" dirty="0"/>
              <a:t>Нет четкого краткого  алгоритма подготовки пакета документов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597654" y="3239930"/>
            <a:ext cx="3674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100" dirty="0">
                <a:solidFill>
                  <a:srgbClr val="FF0000"/>
                </a:solidFill>
              </a:rPr>
              <a:t>КП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3BF9A12-77CC-BBC8-6B45-C0146F5C44C0}"/>
              </a:ext>
            </a:extLst>
          </p:cNvPr>
          <p:cNvSpPr txBox="1"/>
          <p:nvPr/>
        </p:nvSpPr>
        <p:spPr>
          <a:xfrm>
            <a:off x="80298" y="2410132"/>
            <a:ext cx="956151" cy="8002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800" dirty="0"/>
              <a:t>Министерство в запросе устанавливает небольшой срок исполнения</a:t>
            </a:r>
          </a:p>
        </p:txBody>
      </p:sp>
      <p:cxnSp>
        <p:nvCxnSpPr>
          <p:cNvPr id="85" name="Прямая со стрелкой 84"/>
          <p:cNvCxnSpPr/>
          <p:nvPr/>
        </p:nvCxnSpPr>
        <p:spPr>
          <a:xfrm flipH="1">
            <a:off x="407722" y="2007288"/>
            <a:ext cx="277908" cy="4190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779537" y="2020004"/>
            <a:ext cx="30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318390" y="4577395"/>
            <a:ext cx="16273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? – вопрос «почему?»</a:t>
            </a:r>
          </a:p>
        </p:txBody>
      </p:sp>
      <p:cxnSp>
        <p:nvCxnSpPr>
          <p:cNvPr id="89" name="Прямая со стрелкой 88"/>
          <p:cNvCxnSpPr/>
          <p:nvPr/>
        </p:nvCxnSpPr>
        <p:spPr>
          <a:xfrm flipH="1">
            <a:off x="1287887" y="2007288"/>
            <a:ext cx="32198" cy="14521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23BF9A12-77CC-BBC8-6B45-C0146F5C44C0}"/>
              </a:ext>
            </a:extLst>
          </p:cNvPr>
          <p:cNvSpPr txBox="1"/>
          <p:nvPr/>
        </p:nvSpPr>
        <p:spPr>
          <a:xfrm>
            <a:off x="774811" y="3501540"/>
            <a:ext cx="105834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800" dirty="0"/>
              <a:t>Обрабатывается большой объем информации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36027" y="2250925"/>
            <a:ext cx="3674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100" dirty="0">
                <a:solidFill>
                  <a:srgbClr val="FF0000"/>
                </a:solidFill>
              </a:rPr>
              <a:t>КП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501624" y="3346253"/>
            <a:ext cx="3674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100" dirty="0">
                <a:solidFill>
                  <a:srgbClr val="FF0000"/>
                </a:solidFill>
              </a:rPr>
              <a:t>КП</a:t>
            </a:r>
          </a:p>
        </p:txBody>
      </p:sp>
      <p:sp>
        <p:nvSpPr>
          <p:cNvPr id="93" name="Пятно 1 20">
            <a:extLst>
              <a:ext uri="{FF2B5EF4-FFF2-40B4-BE49-F238E27FC236}">
                <a16:creationId xmlns:a16="http://schemas.microsoft.com/office/drawing/2014/main" id="{00000000-0008-0000-0100-000015000000}"/>
              </a:ext>
            </a:extLst>
          </p:cNvPr>
          <p:cNvSpPr/>
          <p:nvPr/>
        </p:nvSpPr>
        <p:spPr>
          <a:xfrm flipH="1">
            <a:off x="3039535" y="1836409"/>
            <a:ext cx="300439" cy="354212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09847182"/>
      </p:ext>
    </p:extLst>
  </p:cSld>
  <p:clrMapOvr>
    <a:masterClrMapping/>
  </p:clrMapOvr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541B8C7B-4633-2E45-B746-A05B8E1543F8}"/>
    </a:ext>
  </a:extLst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6BE6B458-93C6-814D-A81B-47849E6A55A1}"/>
    </a:ext>
  </a:extLst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4.xml><?xml version="1.0" encoding="utf-8"?>
<a:theme xmlns:a="http://schemas.openxmlformats.org/drawingml/2006/main" name="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5.xml><?xml version="1.0" encoding="utf-8"?>
<a:theme xmlns:a="http://schemas.openxmlformats.org/drawingml/2006/main" name="Диаграммы">
  <a:themeElements>
    <a:clrScheme name="ПСР">
      <a:dk1>
        <a:srgbClr val="414042"/>
      </a:dk1>
      <a:lt1>
        <a:srgbClr val="FFFFFF"/>
      </a:lt1>
      <a:dk2>
        <a:srgbClr val="FFFFFF"/>
      </a:dk2>
      <a:lt2>
        <a:srgbClr val="FFFFFF"/>
      </a:lt2>
      <a:accent1>
        <a:srgbClr val="468ABC"/>
      </a:accent1>
      <a:accent2>
        <a:srgbClr val="24367E"/>
      </a:accent2>
      <a:accent3>
        <a:srgbClr val="E2652C"/>
      </a:accent3>
      <a:accent4>
        <a:srgbClr val="E2A52D"/>
      </a:accent4>
      <a:accent5>
        <a:srgbClr val="1C548D"/>
      </a:accent5>
      <a:accent6>
        <a:srgbClr val="7F7F7F"/>
      </a:accent6>
      <a:hlink>
        <a:srgbClr val="414042"/>
      </a:hlink>
      <a:folHlink>
        <a:srgbClr val="41404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6.xml><?xml version="1.0" encoding="utf-8"?>
<a:theme xmlns:a="http://schemas.openxmlformats.org/drawingml/2006/main" name="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7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0DAE905-2894-9645-87E8-4A089C61D1E7}" vid="{BB001172-481D-5B4F-A54A-4F845D4C8301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3448</TotalTime>
  <Words>753</Words>
  <Application>Microsoft Office PowerPoint</Application>
  <PresentationFormat>Произвольный</PresentationFormat>
  <Paragraphs>210</Paragraphs>
  <Slides>16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16</vt:i4>
      </vt:variant>
    </vt:vector>
  </HeadingPairs>
  <TitlesOfParts>
    <vt:vector size="27" baseType="lpstr">
      <vt:lpstr>Arial</vt:lpstr>
      <vt:lpstr>Calibri</vt:lpstr>
      <vt:lpstr>Rosatom Light</vt:lpstr>
      <vt:lpstr>Times New Roman</vt:lpstr>
      <vt:lpstr>Титульный слайд</vt:lpstr>
      <vt:lpstr>Перебивочный слайд</vt:lpstr>
      <vt:lpstr>Текст картинка</vt:lpstr>
      <vt:lpstr>Текст</vt:lpstr>
      <vt:lpstr>Диаграммы</vt:lpstr>
      <vt:lpstr>Текст диаграмма</vt:lpstr>
      <vt:lpstr>Заключительный слайд</vt:lpstr>
      <vt:lpstr>Министерство сельского хозяйства Забайкальского края</vt:lpstr>
      <vt:lpstr>Оптимизация процесса рассмотрения документов на предоставление государственной поддержки в отрасли животноводства сельскохозяйственным товаропроизводителям</vt:lpstr>
      <vt:lpstr>Организационно-распорядительные документы</vt:lpstr>
      <vt:lpstr>Команда проекта</vt:lpstr>
      <vt:lpstr>Паспорт проекта</vt:lpstr>
      <vt:lpstr>Текущая карта процесса</vt:lpstr>
      <vt:lpstr>Текущие проблемы</vt:lpstr>
      <vt:lpstr>Диаграф связей</vt:lpstr>
      <vt:lpstr>Исследование проблем методом «5 почему?»</vt:lpstr>
      <vt:lpstr>Идеальная карта процесса</vt:lpstr>
      <vt:lpstr>Пирамида влияния на решение проблем</vt:lpstr>
      <vt:lpstr>Презентация PowerPoint</vt:lpstr>
      <vt:lpstr>Решения и вклад в цель проекта</vt:lpstr>
      <vt:lpstr>Целевая карта процесса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презентации</dc:title>
  <dc:creator>Дмитрий Григорьев</dc:creator>
  <cp:lastModifiedBy>admin</cp:lastModifiedBy>
  <cp:revision>52</cp:revision>
  <cp:lastPrinted>2023-08-17T07:59:53Z</cp:lastPrinted>
  <dcterms:modified xsi:type="dcterms:W3CDTF">2023-08-22T01:20:53Z</dcterms:modified>
</cp:coreProperties>
</file>