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824" r:id="rId8"/>
  </p:sldMasterIdLst>
  <p:notesMasterIdLst>
    <p:notesMasterId r:id="rId22"/>
  </p:notesMasterIdLst>
  <p:sldIdLst>
    <p:sldId id="256" r:id="rId9"/>
    <p:sldId id="257" r:id="rId10"/>
    <p:sldId id="264" r:id="rId11"/>
    <p:sldId id="265" r:id="rId12"/>
    <p:sldId id="268" r:id="rId13"/>
    <p:sldId id="269" r:id="rId14"/>
    <p:sldId id="275" r:id="rId15"/>
    <p:sldId id="273" r:id="rId16"/>
    <p:sldId id="274" r:id="rId17"/>
    <p:sldId id="272" r:id="rId18"/>
    <p:sldId id="277" r:id="rId19"/>
    <p:sldId id="282" r:id="rId20"/>
    <p:sldId id="263" r:id="rId21"/>
  </p:sldIdLst>
  <p:sldSz cx="9144000" cy="5148263"/>
  <p:notesSz cx="6808788" cy="9940925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028">
          <p15:clr>
            <a:srgbClr val="A4A3A4"/>
          </p15:clr>
        </p15:guide>
        <p15:guide id="4" pos="551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847" autoAdjust="0"/>
  </p:normalViewPr>
  <p:slideViewPr>
    <p:cSldViewPr snapToGrid="0">
      <p:cViewPr varScale="1">
        <p:scale>
          <a:sx n="152" d="100"/>
          <a:sy n="152" d="100"/>
        </p:scale>
        <p:origin x="444" y="132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16AA0-42D0-4E9A-904E-E056068D8ADE}" type="doc">
      <dgm:prSet loTypeId="urn:microsoft.com/office/officeart/2005/8/layout/pyramid2" loCatId="pyramid" qsTypeId="urn:microsoft.com/office/officeart/2005/8/quickstyle/3d2#1" qsCatId="3D" csTypeId="urn:microsoft.com/office/officeart/2005/8/colors/accent1_2" csCatId="accent1" phldr="1"/>
      <dgm:spPr/>
    </dgm:pt>
    <dgm:pt modelId="{3FF748B2-CC95-451B-8143-C5A03F1EB111}">
      <dgm:prSet phldrT="[Текст]"/>
      <dgm:spPr/>
      <dgm:t>
        <a:bodyPr/>
        <a:lstStyle/>
        <a:p>
          <a:r>
            <a:rPr lang="ru-RU" dirty="0"/>
            <a:t>Федеральный уровень</a:t>
          </a:r>
        </a:p>
      </dgm:t>
    </dgm:pt>
    <dgm:pt modelId="{F99DA536-E43B-4950-BA30-8CA9E427BA97}" type="parTrans" cxnId="{37DEBAA8-1957-44E0-95DB-E2FC8D891943}">
      <dgm:prSet/>
      <dgm:spPr/>
      <dgm:t>
        <a:bodyPr/>
        <a:lstStyle/>
        <a:p>
          <a:endParaRPr lang="ru-RU"/>
        </a:p>
      </dgm:t>
    </dgm:pt>
    <dgm:pt modelId="{674D32EE-29CD-44A6-957C-0715A8F487A7}" type="sibTrans" cxnId="{37DEBAA8-1957-44E0-95DB-E2FC8D891943}">
      <dgm:prSet/>
      <dgm:spPr/>
      <dgm:t>
        <a:bodyPr/>
        <a:lstStyle/>
        <a:p>
          <a:endParaRPr lang="ru-RU"/>
        </a:p>
      </dgm:t>
    </dgm:pt>
    <dgm:pt modelId="{B26F7618-C915-462A-BFAF-8F1E5C379A4B}">
      <dgm:prSet phldrT="[Текст]"/>
      <dgm:spPr/>
      <dgm:t>
        <a:bodyPr/>
        <a:lstStyle/>
        <a:p>
          <a:r>
            <a:rPr lang="ru-RU" dirty="0"/>
            <a:t>Региональный уровень</a:t>
          </a:r>
        </a:p>
      </dgm:t>
    </dgm:pt>
    <dgm:pt modelId="{F07A516F-C219-4A59-AB1C-9F9EC1B18B82}" type="parTrans" cxnId="{EBA86250-F7EF-4722-8D65-42F973FA4D18}">
      <dgm:prSet/>
      <dgm:spPr/>
      <dgm:t>
        <a:bodyPr/>
        <a:lstStyle/>
        <a:p>
          <a:endParaRPr lang="ru-RU"/>
        </a:p>
      </dgm:t>
    </dgm:pt>
    <dgm:pt modelId="{4A4D4BC3-FDE5-47A6-9F56-565CC7A1FFA0}" type="sibTrans" cxnId="{EBA86250-F7EF-4722-8D65-42F973FA4D18}">
      <dgm:prSet/>
      <dgm:spPr/>
      <dgm:t>
        <a:bodyPr/>
        <a:lstStyle/>
        <a:p>
          <a:endParaRPr lang="ru-RU"/>
        </a:p>
      </dgm:t>
    </dgm:pt>
    <dgm:pt modelId="{CCD4CE0A-9387-4751-B631-756FA8B3A1B1}">
      <dgm:prSet phldrT="[Текст]"/>
      <dgm:spPr/>
      <dgm:t>
        <a:bodyPr/>
        <a:lstStyle/>
        <a:p>
          <a:r>
            <a:rPr lang="ru-RU" dirty="0"/>
            <a:t>Уровень организации</a:t>
          </a:r>
        </a:p>
      </dgm:t>
    </dgm:pt>
    <dgm:pt modelId="{247F04F3-E4F3-4501-96E7-052FDA5D92EF}" type="parTrans" cxnId="{ED36D28C-0583-4DAF-A348-580FDDADAE86}">
      <dgm:prSet/>
      <dgm:spPr/>
      <dgm:t>
        <a:bodyPr/>
        <a:lstStyle/>
        <a:p>
          <a:endParaRPr lang="ru-RU"/>
        </a:p>
      </dgm:t>
    </dgm:pt>
    <dgm:pt modelId="{8DA91440-B118-49C5-B7A4-0D2DB838972C}" type="sibTrans" cxnId="{ED36D28C-0583-4DAF-A348-580FDDADAE86}">
      <dgm:prSet/>
      <dgm:spPr/>
      <dgm:t>
        <a:bodyPr/>
        <a:lstStyle/>
        <a:p>
          <a:endParaRPr lang="ru-RU"/>
        </a:p>
      </dgm:t>
    </dgm:pt>
    <dgm:pt modelId="{4E388B56-311A-46E5-9570-0E5542DBCD84}" type="pres">
      <dgm:prSet presAssocID="{F2516AA0-42D0-4E9A-904E-E056068D8ADE}" presName="compositeShape" presStyleCnt="0">
        <dgm:presLayoutVars>
          <dgm:dir/>
          <dgm:resizeHandles/>
        </dgm:presLayoutVars>
      </dgm:prSet>
      <dgm:spPr/>
    </dgm:pt>
    <dgm:pt modelId="{B5D2158A-EB40-4D24-8CC8-B2BFED5A76F0}" type="pres">
      <dgm:prSet presAssocID="{F2516AA0-42D0-4E9A-904E-E056068D8ADE}" presName="pyramid" presStyleLbl="node1" presStyleIdx="0" presStyleCnt="1" custScaleX="124718" custScaleY="100000" custLinFactNeighborX="-941"/>
      <dgm:spPr/>
    </dgm:pt>
    <dgm:pt modelId="{9EAEA455-5A6E-410E-B4B7-AC856197C3E4}" type="pres">
      <dgm:prSet presAssocID="{F2516AA0-42D0-4E9A-904E-E056068D8ADE}" presName="theList" presStyleCnt="0"/>
      <dgm:spPr/>
    </dgm:pt>
    <dgm:pt modelId="{500CF7D1-1636-4DEB-8CDC-2F7C02C42901}" type="pres">
      <dgm:prSet presAssocID="{3FF748B2-CC95-451B-8143-C5A03F1EB111}" presName="aNode" presStyleLbl="fgAcc1" presStyleIdx="0" presStyleCnt="3" custLinFactNeighborX="35433" custLinFactNeighborY="-97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BACF9-1EBF-4380-93A2-375886B886CF}" type="pres">
      <dgm:prSet presAssocID="{3FF748B2-CC95-451B-8143-C5A03F1EB111}" presName="aSpace" presStyleCnt="0"/>
      <dgm:spPr/>
    </dgm:pt>
    <dgm:pt modelId="{8AB727E3-2AAC-4333-BE67-DDCC2DBAF903}" type="pres">
      <dgm:prSet presAssocID="{B26F7618-C915-462A-BFAF-8F1E5C379A4B}" presName="aNode" presStyleLbl="fgAcc1" presStyleIdx="1" presStyleCnt="3" custLinFactNeighborX="36169" custLinFactNeighborY="-56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39D37-E751-4F81-B040-B9AF8800B9C2}" type="pres">
      <dgm:prSet presAssocID="{B26F7618-C915-462A-BFAF-8F1E5C379A4B}" presName="aSpace" presStyleCnt="0"/>
      <dgm:spPr/>
    </dgm:pt>
    <dgm:pt modelId="{F9F5084D-E7E2-4934-B9CC-4E50C1F41F90}" type="pres">
      <dgm:prSet presAssocID="{CCD4CE0A-9387-4751-B631-756FA8B3A1B1}" presName="aNode" presStyleLbl="fgAcc1" presStyleIdx="2" presStyleCnt="3" custLinFactNeighborX="37396" custLinFactNeighborY="-37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3FF7C-F002-44B1-841D-E05154B2885F}" type="pres">
      <dgm:prSet presAssocID="{CCD4CE0A-9387-4751-B631-756FA8B3A1B1}" presName="aSpace" presStyleCnt="0"/>
      <dgm:spPr/>
    </dgm:pt>
  </dgm:ptLst>
  <dgm:cxnLst>
    <dgm:cxn modelId="{37DEBAA8-1957-44E0-95DB-E2FC8D891943}" srcId="{F2516AA0-42D0-4E9A-904E-E056068D8ADE}" destId="{3FF748B2-CC95-451B-8143-C5A03F1EB111}" srcOrd="0" destOrd="0" parTransId="{F99DA536-E43B-4950-BA30-8CA9E427BA97}" sibTransId="{674D32EE-29CD-44A6-957C-0715A8F487A7}"/>
    <dgm:cxn modelId="{EFD7AB33-D757-4CAA-8664-31C1C70B4255}" type="presOf" srcId="{3FF748B2-CC95-451B-8143-C5A03F1EB111}" destId="{500CF7D1-1636-4DEB-8CDC-2F7C02C42901}" srcOrd="0" destOrd="0" presId="urn:microsoft.com/office/officeart/2005/8/layout/pyramid2"/>
    <dgm:cxn modelId="{ED36D28C-0583-4DAF-A348-580FDDADAE86}" srcId="{F2516AA0-42D0-4E9A-904E-E056068D8ADE}" destId="{CCD4CE0A-9387-4751-B631-756FA8B3A1B1}" srcOrd="2" destOrd="0" parTransId="{247F04F3-E4F3-4501-96E7-052FDA5D92EF}" sibTransId="{8DA91440-B118-49C5-B7A4-0D2DB838972C}"/>
    <dgm:cxn modelId="{DECE04FB-B69A-400B-8240-6D3E8E4B3DEB}" type="presOf" srcId="{F2516AA0-42D0-4E9A-904E-E056068D8ADE}" destId="{4E388B56-311A-46E5-9570-0E5542DBCD84}" srcOrd="0" destOrd="0" presId="urn:microsoft.com/office/officeart/2005/8/layout/pyramid2"/>
    <dgm:cxn modelId="{EBA86250-F7EF-4722-8D65-42F973FA4D18}" srcId="{F2516AA0-42D0-4E9A-904E-E056068D8ADE}" destId="{B26F7618-C915-462A-BFAF-8F1E5C379A4B}" srcOrd="1" destOrd="0" parTransId="{F07A516F-C219-4A59-AB1C-9F9EC1B18B82}" sibTransId="{4A4D4BC3-FDE5-47A6-9F56-565CC7A1FFA0}"/>
    <dgm:cxn modelId="{D601EFBD-33F1-4C47-9149-2342DE5FE77E}" type="presOf" srcId="{B26F7618-C915-462A-BFAF-8F1E5C379A4B}" destId="{8AB727E3-2AAC-4333-BE67-DDCC2DBAF903}" srcOrd="0" destOrd="0" presId="urn:microsoft.com/office/officeart/2005/8/layout/pyramid2"/>
    <dgm:cxn modelId="{BAC2D72B-9236-4C55-AE1D-33B856F75230}" type="presOf" srcId="{CCD4CE0A-9387-4751-B631-756FA8B3A1B1}" destId="{F9F5084D-E7E2-4934-B9CC-4E50C1F41F90}" srcOrd="0" destOrd="0" presId="urn:microsoft.com/office/officeart/2005/8/layout/pyramid2"/>
    <dgm:cxn modelId="{85D7DDC5-D1BB-4024-A075-826685CC510D}" type="presParOf" srcId="{4E388B56-311A-46E5-9570-0E5542DBCD84}" destId="{B5D2158A-EB40-4D24-8CC8-B2BFED5A76F0}" srcOrd="0" destOrd="0" presId="urn:microsoft.com/office/officeart/2005/8/layout/pyramid2"/>
    <dgm:cxn modelId="{1AEB3816-C806-48D5-9B6C-69F3DEDFE15F}" type="presParOf" srcId="{4E388B56-311A-46E5-9570-0E5542DBCD84}" destId="{9EAEA455-5A6E-410E-B4B7-AC856197C3E4}" srcOrd="1" destOrd="0" presId="urn:microsoft.com/office/officeart/2005/8/layout/pyramid2"/>
    <dgm:cxn modelId="{8828A5A9-2136-4CC2-952A-5F756402CAB2}" type="presParOf" srcId="{9EAEA455-5A6E-410E-B4B7-AC856197C3E4}" destId="{500CF7D1-1636-4DEB-8CDC-2F7C02C42901}" srcOrd="0" destOrd="0" presId="urn:microsoft.com/office/officeart/2005/8/layout/pyramid2"/>
    <dgm:cxn modelId="{D327479D-CD0D-441B-BB4B-B6013E7EFEC6}" type="presParOf" srcId="{9EAEA455-5A6E-410E-B4B7-AC856197C3E4}" destId="{A32BACF9-1EBF-4380-93A2-375886B886CF}" srcOrd="1" destOrd="0" presId="urn:microsoft.com/office/officeart/2005/8/layout/pyramid2"/>
    <dgm:cxn modelId="{72ADEDA5-5C9B-46CA-8CBF-32C3FCD0B88D}" type="presParOf" srcId="{9EAEA455-5A6E-410E-B4B7-AC856197C3E4}" destId="{8AB727E3-2AAC-4333-BE67-DDCC2DBAF903}" srcOrd="2" destOrd="0" presId="urn:microsoft.com/office/officeart/2005/8/layout/pyramid2"/>
    <dgm:cxn modelId="{E5047B8C-B39D-4A02-9937-AD18D790BC32}" type="presParOf" srcId="{9EAEA455-5A6E-410E-B4B7-AC856197C3E4}" destId="{29539D37-E751-4F81-B040-B9AF8800B9C2}" srcOrd="3" destOrd="0" presId="urn:microsoft.com/office/officeart/2005/8/layout/pyramid2"/>
    <dgm:cxn modelId="{5DB017E1-4926-4348-A7EB-6693F7CE4427}" type="presParOf" srcId="{9EAEA455-5A6E-410E-B4B7-AC856197C3E4}" destId="{F9F5084D-E7E2-4934-B9CC-4E50C1F41F90}" srcOrd="4" destOrd="0" presId="urn:microsoft.com/office/officeart/2005/8/layout/pyramid2"/>
    <dgm:cxn modelId="{D189C39D-ED3C-4FC5-9D6F-ACD1CD3951BE}" type="presParOf" srcId="{9EAEA455-5A6E-410E-B4B7-AC856197C3E4}" destId="{F6B3FF7C-F002-44B1-841D-E05154B2885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2158A-EB40-4D24-8CC8-B2BFED5A76F0}">
      <dsp:nvSpPr>
        <dsp:cNvPr id="0" name=""/>
        <dsp:cNvSpPr/>
      </dsp:nvSpPr>
      <dsp:spPr>
        <a:xfrm>
          <a:off x="1070509" y="0"/>
          <a:ext cx="4537780" cy="3638433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0CF7D1-1636-4DEB-8CDC-2F7C02C42901}">
      <dsp:nvSpPr>
        <dsp:cNvPr id="0" name=""/>
        <dsp:cNvSpPr/>
      </dsp:nvSpPr>
      <dsp:spPr>
        <a:xfrm>
          <a:off x="4211621" y="261358"/>
          <a:ext cx="2364981" cy="8612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Федеральный уровень</a:t>
          </a:r>
        </a:p>
      </dsp:txBody>
      <dsp:txXfrm>
        <a:off x="4211621" y="261358"/>
        <a:ext cx="2364981" cy="861285"/>
      </dsp:txXfrm>
    </dsp:sp>
    <dsp:sp modelId="{8AB727E3-2AAC-4333-BE67-DDCC2DBAF903}">
      <dsp:nvSpPr>
        <dsp:cNvPr id="0" name=""/>
        <dsp:cNvSpPr/>
      </dsp:nvSpPr>
      <dsp:spPr>
        <a:xfrm>
          <a:off x="4229027" y="1274056"/>
          <a:ext cx="2364981" cy="8612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Региональный уровень</a:t>
          </a:r>
        </a:p>
      </dsp:txBody>
      <dsp:txXfrm>
        <a:off x="4229027" y="1274056"/>
        <a:ext cx="2364981" cy="861285"/>
      </dsp:txXfrm>
    </dsp:sp>
    <dsp:sp modelId="{F9F5084D-E7E2-4934-B9CC-4E50C1F41F90}">
      <dsp:nvSpPr>
        <dsp:cNvPr id="0" name=""/>
        <dsp:cNvSpPr/>
      </dsp:nvSpPr>
      <dsp:spPr>
        <a:xfrm>
          <a:off x="4258045" y="2263323"/>
          <a:ext cx="2364981" cy="8612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Уровень организации</a:t>
          </a:r>
        </a:p>
      </dsp:txBody>
      <dsp:txXfrm>
        <a:off x="4258045" y="2263323"/>
        <a:ext cx="2364981" cy="861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6125"/>
            <a:ext cx="6618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prstClr val="black"/>
                </a:solidFill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2DB00539-76DD-4291-9C68-45997AB8432E}" type="datetimeFigureOut">
              <a:rPr lang="ru-RU" smtClean="0">
                <a:solidFill>
                  <a:prstClr val="black"/>
                </a:solidFill>
              </a:rPr>
              <a:pPr/>
              <a:t>18.08.2023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72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250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2DB00539-76DD-4291-9C68-45997AB8432E}" type="datetimeFigureOut">
              <a:rPr lang="ru-RU" smtClean="0"/>
              <a:pPr/>
              <a:t>18.08.2023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49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423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>
            <a:extLst>
              <a:ext uri="{FF2B5EF4-FFF2-40B4-BE49-F238E27FC236}">
                <a16:creationId xmlns:a16="http://schemas.microsoft.com/office/drawing/2014/main" id="{9C4DD657-A62E-4141-A8ED-4D2EFA3A76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2E8852FB-C57F-0144-92DA-F7FDD31D99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2" y="425269"/>
            <a:ext cx="2344312" cy="8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4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Министерство финансов Забайкальского края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Промежуточное совещание/</a:t>
            </a:r>
            <a:r>
              <a:rPr lang="en-US" dirty="0">
                <a:latin typeface="Arial" pitchFamily="34" charset="0"/>
                <a:cs typeface="Arial" pitchFamily="34" charset="0"/>
              </a:rPr>
              <a:t> Kick-off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Антропова Вера Александровна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Министр финансов Забайкальского края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43640" y="424070"/>
            <a:ext cx="707934" cy="84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Вклад в цель проекта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58211" y="382569"/>
            <a:ext cx="319073" cy="379431"/>
          </a:xfrm>
          <a:prstGeom prst="rect">
            <a:avLst/>
          </a:prstGeom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144588"/>
            <a:ext cx="8286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45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7" y="333510"/>
            <a:ext cx="5590358" cy="379431"/>
          </a:xfrm>
        </p:spPr>
        <p:txBody>
          <a:bodyPr/>
          <a:lstStyle/>
          <a:p>
            <a:r>
              <a:rPr lang="ru-RU" dirty="0" smtClean="0">
                <a:latin typeface="+mj-lt"/>
                <a:cs typeface="Times New Roman" panose="02020603050405020304" pitchFamily="18" charset="0"/>
              </a:rPr>
              <a:t>Целевая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карта процесса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91950" y="333510"/>
            <a:ext cx="319073" cy="3794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171" y="681045"/>
            <a:ext cx="84354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Совершенствование процесса рейтингования муниципальных образований Забайкальского края по эффективности нагрузки на персонал муниципальных учреждений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882" y="1001542"/>
            <a:ext cx="8302167" cy="339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57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1055" y="244521"/>
            <a:ext cx="5786181" cy="51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300" dirty="0" smtClean="0">
                <a:solidFill>
                  <a:schemeClr val="bg2">
                    <a:lumMod val="25000"/>
                  </a:schemeClr>
                </a:solidFill>
              </a:rPr>
              <a:t>План по реализации проекта</a:t>
            </a:r>
            <a:endParaRPr lang="ru-RU" sz="23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98577" y="376718"/>
            <a:ext cx="319073" cy="379431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9922007" y="2964824"/>
            <a:ext cx="550036" cy="5232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9926836" y="3948984"/>
            <a:ext cx="550036" cy="5232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891420" y="6153955"/>
            <a:ext cx="550036" cy="5232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258266" y="12235868"/>
            <a:ext cx="673564" cy="61617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289926" y="12896153"/>
            <a:ext cx="628489" cy="5864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267925" y="13518094"/>
            <a:ext cx="623659" cy="6084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8361195" y="7954743"/>
            <a:ext cx="569030" cy="5308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8396611" y="7168702"/>
            <a:ext cx="569352" cy="5308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6044930" y="5285703"/>
            <a:ext cx="791513" cy="73785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6063173" y="6471097"/>
            <a:ext cx="733024" cy="74643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6031512" y="8679822"/>
            <a:ext cx="778099" cy="76468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6031513" y="10075034"/>
            <a:ext cx="764683" cy="76468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6031514" y="11228765"/>
            <a:ext cx="751268" cy="76468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9922007" y="2964824"/>
            <a:ext cx="550036" cy="5232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9926836" y="3948984"/>
            <a:ext cx="550036" cy="5232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9891420" y="6153955"/>
            <a:ext cx="550036" cy="5232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258266" y="12235868"/>
            <a:ext cx="673564" cy="61617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289926" y="12896153"/>
            <a:ext cx="628489" cy="5864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267925" y="13518094"/>
            <a:ext cx="623659" cy="6084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8361195" y="7954743"/>
            <a:ext cx="569030" cy="5308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8396611" y="7168702"/>
            <a:ext cx="569352" cy="5308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6044930" y="5285703"/>
            <a:ext cx="791513" cy="73785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6063173" y="6471097"/>
            <a:ext cx="733024" cy="74643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6031512" y="8679822"/>
            <a:ext cx="778099" cy="76468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6031513" y="10075034"/>
            <a:ext cx="764683" cy="76468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6031514" y="11228765"/>
            <a:ext cx="751268" cy="76468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35869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436" y="787899"/>
            <a:ext cx="6472138" cy="428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8599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21.08.2023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33694" y="3610524"/>
            <a:ext cx="4860925" cy="94637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Тел.: +7 </a:t>
            </a:r>
            <a:r>
              <a:rPr lang="ru-RU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(3022) 26 37 69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Моб</a:t>
            </a:r>
            <a:r>
              <a:rPr lang="ru-RU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 тел</a:t>
            </a:r>
            <a:r>
              <a:rPr lang="ru-RU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.: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E-</a:t>
            </a:r>
            <a:r>
              <a:rPr lang="ru-RU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mail</a:t>
            </a:r>
            <a:r>
              <a:rPr lang="ru-RU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budget_mo@fin.e-zab.ru</a:t>
            </a:r>
            <a:endParaRPr lang="ru-RU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Макарова Юлия Сергеевна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1000" dirty="0" smtClean="0"/>
              <a:t>Главный специалист-эксперт отдела организации бюджетного процесса в муниципальных образованиях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528" y="2274392"/>
            <a:ext cx="5600658" cy="1788935"/>
          </a:xfrm>
        </p:spPr>
        <p:txBody>
          <a:bodyPr/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«Совершенствование процесса рейтингования муниципальных образований Забайкальского края по эффективности нагрузки на персонал муниципальных учреждений»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Проект:</a:t>
            </a:r>
          </a:p>
        </p:txBody>
      </p:sp>
    </p:spTree>
    <p:extLst>
      <p:ext uri="{BB962C8B-B14F-4D97-AF65-F5344CB8AC3E}">
        <p14:creationId xmlns:p14="http://schemas.microsoft.com/office/powerpoint/2010/main" val="32447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282791"/>
              </p:ext>
            </p:extLst>
          </p:nvPr>
        </p:nvGraphicFramePr>
        <p:xfrm>
          <a:off x="5588000" y="763702"/>
          <a:ext cx="3117850" cy="42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Acrobat Document" r:id="rId3" imgW="5473440" imgH="7512840" progId="">
                  <p:embed/>
                </p:oleObj>
              </mc:Choice>
              <mc:Fallback>
                <p:oleObj name="Acrobat Document" r:id="rId3" imgW="5473440" imgH="7512840" progId="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763702"/>
                        <a:ext cx="3117850" cy="42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115735"/>
              </p:ext>
            </p:extLst>
          </p:nvPr>
        </p:nvGraphicFramePr>
        <p:xfrm>
          <a:off x="2716119" y="1066800"/>
          <a:ext cx="3312267" cy="3489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Acrobat Document" r:id="rId5" imgW="5473440" imgH="7512840" progId="">
                  <p:embed/>
                </p:oleObj>
              </mc:Choice>
              <mc:Fallback>
                <p:oleObj name="Acrobat Document" r:id="rId5" imgW="5473440" imgH="7512840" progId="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119" y="1066800"/>
                        <a:ext cx="3312267" cy="34895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244415"/>
              </p:ext>
            </p:extLst>
          </p:nvPr>
        </p:nvGraphicFramePr>
        <p:xfrm>
          <a:off x="323850" y="781165"/>
          <a:ext cx="2982282" cy="4215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Acrobat Document" r:id="rId7" imgW="5321520" imgH="7512840" progId="">
                  <p:embed/>
                </p:oleObj>
              </mc:Choice>
              <mc:Fallback>
                <p:oleObj name="Acrobat Document" r:id="rId7" imgW="5321520" imgH="7512840" progId="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781165"/>
                        <a:ext cx="2982282" cy="42157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Организационно-распорядительные </a:t>
            </a:r>
            <a:r>
              <a:rPr lang="ru-RU" dirty="0" smtClean="0"/>
              <a:t>документы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6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382569"/>
            <a:ext cx="6561138" cy="331995"/>
          </a:xfrm>
        </p:spPr>
        <p:txBody>
          <a:bodyPr/>
          <a:lstStyle/>
          <a:p>
            <a:r>
              <a:rPr lang="ru-RU" dirty="0"/>
              <a:t>Команда </a:t>
            </a:r>
            <a:r>
              <a:rPr lang="ru-RU" dirty="0" smtClean="0"/>
              <a:t>проекта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84716" y="382569"/>
            <a:ext cx="319073" cy="379431"/>
          </a:xfrm>
          <a:prstGeom prst="rect">
            <a:avLst/>
          </a:prstGeom>
        </p:spPr>
      </p:pic>
      <p:pic>
        <p:nvPicPr>
          <p:cNvPr id="2050" name="Picture 2" descr="V:\6. Управление в сфере межбюд.отношений\Общий доступ\!UPRAVLENIE\КУРАТОРСТВО\БЕРЕЖЛИВОЕ  УПРАВЛЕИЕ\фото\АА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11" y="762001"/>
            <a:ext cx="591837" cy="75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30542" y="881210"/>
            <a:ext cx="7782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Голышева Анна Анатольевна - заместитель министра - начальник управления в сфере межбюджетных отношений с муниципальными образованиями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V:\6. Управление в сфере межбюд.отношений\Общий доступ\!UPRAVLENIE\КУРАТОРСТВО\БЕРЕЖЛИВОЕ  УПРАВЛЕИЕ\фото\НН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07" y="1303899"/>
            <a:ext cx="551870" cy="67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18265" y="1520350"/>
            <a:ext cx="7066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Страмилова Наталия Николаевна - начальник отдела организации бюджетного процесса в муниципальных образованиях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V:\6. Управление в сфере межбюд.отношений\Общий доступ\!UPRAVLENIE\КУРАТОРСТВО\БЕРЕЖЛИВОЕ  УПРАВЛЕИЕ\фото\БМ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07" y="2482551"/>
            <a:ext cx="613485" cy="82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31466" y="2770647"/>
            <a:ext cx="65945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Болотова Билигма Мархажиевна - заместитель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начальника отдела контроля за исполнением местных бюджетов</a:t>
            </a:r>
          </a:p>
        </p:txBody>
      </p:sp>
      <p:pic>
        <p:nvPicPr>
          <p:cNvPr id="2053" name="Picture 5" descr="V:\6. Управление в сфере межбюд.отношений\Общий доступ\!UPRAVLENIE\КУРАТОРСТВО\БЕРЕЖЛИВОЕ  УПРАВЛЕИЕ\фото\ММС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46" y="3171232"/>
            <a:ext cx="544499" cy="76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21377" y="3369714"/>
            <a:ext cx="74606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Стукова Мария Михайловна – заместитель начальника отдела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 бюджетного процесса в муниципальных образованиях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V:\6. Управление в сфере межбюд.отношений\Общий доступ\!UPRAVLENIE\КУРАТОРСТВО\БЕРЕЖЛИВОЕ  УПРАВЛЕИЕ\фото\Фото Мироновой Л.Р.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10" y="1810634"/>
            <a:ext cx="535635" cy="85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30542" y="2122145"/>
            <a:ext cx="54377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Миронова Лариса Радиковна – начальник отдела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за исполнением местных бюджетов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7" descr="V:\6. Управление в сфере межбюд.отношений\Общий доступ\!UPRAVLENIE\КУРАТОРСТВО\БЕРЕЖЛИВОЕ  УПРАВЛЕИЕ\фото\Фото Шабановой А.В.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12" y="4451136"/>
            <a:ext cx="535634" cy="6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30542" y="4612453"/>
            <a:ext cx="7583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Шабанова Анна Викторовна - главный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специалист-эксперт отдела контроля за исполнением местных  бюджетов управления...</a:t>
            </a:r>
          </a:p>
        </p:txBody>
      </p:sp>
      <p:pic>
        <p:nvPicPr>
          <p:cNvPr id="2057" name="Picture 9" descr="V:\6. Управление в сфере межбюд.отношений\1. Отдел организации бюджетного процесса в МО\!Романова Е.В\фото\макарова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8" y="3669711"/>
            <a:ext cx="512869" cy="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62515" y="3936226"/>
            <a:ext cx="7690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Макарова Юлия Сергеевна – главный специалист-эксперт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бюджетного процесса в муниципальных образованиях </a:t>
            </a:r>
          </a:p>
        </p:txBody>
      </p:sp>
    </p:spTree>
    <p:extLst>
      <p:ext uri="{BB962C8B-B14F-4D97-AF65-F5344CB8AC3E}">
        <p14:creationId xmlns:p14="http://schemas.microsoft.com/office/powerpoint/2010/main" val="346007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аспорт подписа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91102" y="-213251"/>
            <a:ext cx="4596546" cy="631844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Паспорт </a:t>
            </a:r>
            <a:r>
              <a:rPr lang="ru-RU" dirty="0" smtClean="0"/>
              <a:t>проекта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78698" y="382569"/>
            <a:ext cx="319073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+mn-lt"/>
                <a:cs typeface="Times New Roman" panose="02020603050405020304" pitchFamily="18" charset="0"/>
              </a:rPr>
              <a:t>Текущая карта процесса</a:t>
            </a:r>
            <a:endParaRPr lang="ru-RU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51586" y="382569"/>
            <a:ext cx="319073" cy="37943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24058" y="773102"/>
            <a:ext cx="87746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  <a:latin typeface="Times New Roman"/>
                <a:ea typeface="Times New Roman"/>
                <a:cs typeface="Arial" pitchFamily="34" charset="0"/>
              </a:rPr>
              <a:t>Проект «Совершенствование </a:t>
            </a:r>
            <a:r>
              <a:rPr lang="ru-RU" sz="800" dirty="0">
                <a:solidFill>
                  <a:prstClr val="black"/>
                </a:solidFill>
                <a:latin typeface="Times New Roman"/>
                <a:ea typeface="Times New Roman"/>
                <a:cs typeface="Arial" pitchFamily="34" charset="0"/>
              </a:rPr>
              <a:t>процесса рейтингования муниципальных образований Забайкальского края по эффективности нагрузки на персонал муниципальных учреждений»</a:t>
            </a:r>
            <a:endParaRPr lang="ru-RU" sz="800" dirty="0"/>
          </a:p>
        </p:txBody>
      </p:sp>
      <p:pic>
        <p:nvPicPr>
          <p:cNvPr id="6198" name="Picture 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1015419"/>
            <a:ext cx="8792317" cy="357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84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5" y="372421"/>
            <a:ext cx="5642441" cy="458184"/>
          </a:xfrm>
        </p:spPr>
        <p:txBody>
          <a:bodyPr/>
          <a:lstStyle/>
          <a:p>
            <a:r>
              <a:rPr lang="ru-RU" dirty="0" smtClean="0">
                <a:latin typeface="+mj-lt"/>
                <a:cs typeface="Times New Roman" panose="02020603050405020304" pitchFamily="18" charset="0"/>
              </a:rPr>
              <a:t>Идеальная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карта процесса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72072" y="372421"/>
            <a:ext cx="319073" cy="379431"/>
          </a:xfrm>
          <a:prstGeom prst="rect">
            <a:avLst/>
          </a:prstGeom>
        </p:spPr>
      </p:pic>
      <p:pic>
        <p:nvPicPr>
          <p:cNvPr id="5" name="Рисунок 4" descr="C:\Users\ЮМакарова\AppData\Local\Microsoft\Windows\INetCache\IE\ETMI507M\19-monitor-png-ima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84" y="4711700"/>
            <a:ext cx="380774" cy="3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71346" y="4722477"/>
            <a:ext cx="3014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Все этапы процесса </a:t>
            </a:r>
            <a:r>
              <a:rPr lang="ru-RU" sz="1100" dirty="0" smtClean="0"/>
              <a:t>автоматизированы</a:t>
            </a:r>
            <a:endParaRPr lang="ru-RU" sz="1100" dirty="0"/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113" y="746185"/>
            <a:ext cx="7905887" cy="388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052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CA5572-46EA-4D41-B4D3-D094FE775F99}"/>
              </a:ext>
            </a:extLst>
          </p:cNvPr>
          <p:cNvSpPr/>
          <p:nvPr/>
        </p:nvSpPr>
        <p:spPr>
          <a:xfrm>
            <a:off x="178717" y="332501"/>
            <a:ext cx="6871944" cy="37704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Выявление коренных причин методом «5 Почему?»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49E750-99FC-4B28-AC1B-B60E2FFB973B}"/>
              </a:ext>
            </a:extLst>
          </p:cNvPr>
          <p:cNvSpPr/>
          <p:nvPr/>
        </p:nvSpPr>
        <p:spPr>
          <a:xfrm>
            <a:off x="760674" y="716531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3</a:t>
            </a:r>
            <a:endParaRPr lang="ru-RU" sz="12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A86DCBB-9C76-4323-920E-287F6B52BCCD}"/>
              </a:ext>
            </a:extLst>
          </p:cNvPr>
          <p:cNvSpPr/>
          <p:nvPr/>
        </p:nvSpPr>
        <p:spPr>
          <a:xfrm>
            <a:off x="3498850" y="1048379"/>
            <a:ext cx="2971801" cy="3848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времени при </a:t>
            </a:r>
            <a:b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заполнении и проверке паспортов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8460C02-B308-41BA-8D34-B44CDEFB161C}"/>
              </a:ext>
            </a:extLst>
          </p:cNvPr>
          <p:cNvSpPr/>
          <p:nvPr/>
        </p:nvSpPr>
        <p:spPr>
          <a:xfrm>
            <a:off x="4945851" y="2171163"/>
            <a:ext cx="1861349" cy="5537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качественный сканированный документ штатного расписания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4EDBBFB-8733-4F42-8019-B0DD81D88961}"/>
              </a:ext>
            </a:extLst>
          </p:cNvPr>
          <p:cNvSpPr/>
          <p:nvPr/>
        </p:nvSpPr>
        <p:spPr>
          <a:xfrm>
            <a:off x="1969997" y="2160290"/>
            <a:ext cx="2849653" cy="5537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Ручная проверка с бухгалтерским отчетом и со штатным расписанием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A49E30C0-58C2-4CE0-8E80-6E99602CC203}"/>
              </a:ext>
            </a:extLst>
          </p:cNvPr>
          <p:cNvSpPr/>
          <p:nvPr/>
        </p:nvSpPr>
        <p:spPr>
          <a:xfrm>
            <a:off x="0" y="1732983"/>
            <a:ext cx="1632228" cy="172184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78C36970-6E2B-407C-A93B-FDCB3B3BEBDA}"/>
              </a:ext>
            </a:extLst>
          </p:cNvPr>
          <p:cNvSpPr/>
          <p:nvPr/>
        </p:nvSpPr>
        <p:spPr>
          <a:xfrm>
            <a:off x="1770901" y="2816482"/>
            <a:ext cx="1613649" cy="50507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2E9EF83-FBB6-4C9A-B01E-58D3807359B0}"/>
              </a:ext>
            </a:extLst>
          </p:cNvPr>
          <p:cNvSpPr/>
          <p:nvPr/>
        </p:nvSpPr>
        <p:spPr>
          <a:xfrm>
            <a:off x="5470996" y="3911689"/>
            <a:ext cx="1429241" cy="7785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не определена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410A315-A20D-466F-8B05-A43200023AD5}"/>
              </a:ext>
            </a:extLst>
          </p:cNvPr>
          <p:cNvSpPr/>
          <p:nvPr/>
        </p:nvSpPr>
        <p:spPr>
          <a:xfrm>
            <a:off x="5383301" y="3588464"/>
            <a:ext cx="1534281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AD5DCB1-8AE1-4A9C-9EB0-C1594729E605}"/>
              </a:ext>
            </a:extLst>
          </p:cNvPr>
          <p:cNvSpPr/>
          <p:nvPr/>
        </p:nvSpPr>
        <p:spPr>
          <a:xfrm>
            <a:off x="3263900" y="3930739"/>
            <a:ext cx="2079828" cy="7785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автоматизированных контролей между выборками бухгалтерской отчетности и паспортов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58E8632-B6CF-4194-B028-8BFFE31049AF}"/>
              </a:ext>
            </a:extLst>
          </p:cNvPr>
          <p:cNvSpPr/>
          <p:nvPr/>
        </p:nvSpPr>
        <p:spPr>
          <a:xfrm>
            <a:off x="3438767" y="3590394"/>
            <a:ext cx="1545983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79761" y="3588180"/>
            <a:ext cx="1609339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7794A345-0853-4A20-8635-875C6BDD7F42}"/>
              </a:ext>
            </a:extLst>
          </p:cNvPr>
          <p:cNvSpPr/>
          <p:nvPr/>
        </p:nvSpPr>
        <p:spPr>
          <a:xfrm>
            <a:off x="130912" y="3945167"/>
            <a:ext cx="3005988" cy="7895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унифицированной формы штатного расписания в программном комплексе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1713751" y="3569131"/>
            <a:ext cx="1588250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877714" y="66512"/>
            <a:ext cx="319073" cy="379431"/>
          </a:xfrm>
          <a:prstGeom prst="rect">
            <a:avLst/>
          </a:prstGeom>
        </p:spPr>
      </p:pic>
      <p:sp>
        <p:nvSpPr>
          <p:cNvPr id="39" name="Прямоугольник: скругленные углы 10">
            <a:extLst>
              <a:ext uri="{FF2B5EF4-FFF2-40B4-BE49-F238E27FC236}">
                <a16:creationId xmlns:a16="http://schemas.microsoft.com/office/drawing/2014/main" id="{FA86DCBB-9C76-4323-920E-287F6B52BCCD}"/>
              </a:ext>
            </a:extLst>
          </p:cNvPr>
          <p:cNvSpPr/>
          <p:nvPr/>
        </p:nvSpPr>
        <p:spPr>
          <a:xfrm>
            <a:off x="325447" y="1056118"/>
            <a:ext cx="3040053" cy="3771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Материальные затраты </a:t>
            </a:r>
            <a:b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распечатку штатных расписаний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7C49E750-99FC-4B28-AC1B-B60E2FFB973B}"/>
              </a:ext>
            </a:extLst>
          </p:cNvPr>
          <p:cNvSpPr/>
          <p:nvPr/>
        </p:nvSpPr>
        <p:spPr>
          <a:xfrm>
            <a:off x="3897081" y="730810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1</a:t>
            </a:r>
            <a:endParaRPr lang="ru-RU" sz="12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трелка: вниз 23">
            <a:extLst>
              <a:ext uri="{FF2B5EF4-FFF2-40B4-BE49-F238E27FC236}">
                <a16:creationId xmlns:a16="http://schemas.microsoft.com/office/drawing/2014/main" id="{78C36970-6E2B-407C-A93B-FDCB3B3BEBDA}"/>
              </a:ext>
            </a:extLst>
          </p:cNvPr>
          <p:cNvSpPr/>
          <p:nvPr/>
        </p:nvSpPr>
        <p:spPr>
          <a:xfrm>
            <a:off x="3485401" y="2810132"/>
            <a:ext cx="1613649" cy="50507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30" name="Стрелка: вниз 23">
            <a:extLst>
              <a:ext uri="{FF2B5EF4-FFF2-40B4-BE49-F238E27FC236}">
                <a16:creationId xmlns:a16="http://schemas.microsoft.com/office/drawing/2014/main" id="{78C36970-6E2B-407C-A93B-FDCB3B3BEBDA}"/>
              </a:ext>
            </a:extLst>
          </p:cNvPr>
          <p:cNvSpPr/>
          <p:nvPr/>
        </p:nvSpPr>
        <p:spPr>
          <a:xfrm>
            <a:off x="2355100" y="1534322"/>
            <a:ext cx="2087197" cy="50507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35" name="Стрелка: вниз 23">
            <a:extLst>
              <a:ext uri="{FF2B5EF4-FFF2-40B4-BE49-F238E27FC236}">
                <a16:creationId xmlns:a16="http://schemas.microsoft.com/office/drawing/2014/main" id="{78C36970-6E2B-407C-A93B-FDCB3B3BEBDA}"/>
              </a:ext>
            </a:extLst>
          </p:cNvPr>
          <p:cNvSpPr/>
          <p:nvPr/>
        </p:nvSpPr>
        <p:spPr>
          <a:xfrm>
            <a:off x="5074657" y="1502032"/>
            <a:ext cx="1613649" cy="50507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37" name="Стрелка: вниз 23">
            <a:extLst>
              <a:ext uri="{FF2B5EF4-FFF2-40B4-BE49-F238E27FC236}">
                <a16:creationId xmlns:a16="http://schemas.microsoft.com/office/drawing/2014/main" id="{78C36970-6E2B-407C-A93B-FDCB3B3BEBDA}"/>
              </a:ext>
            </a:extLst>
          </p:cNvPr>
          <p:cNvSpPr/>
          <p:nvPr/>
        </p:nvSpPr>
        <p:spPr>
          <a:xfrm>
            <a:off x="5250701" y="2829182"/>
            <a:ext cx="1613649" cy="50507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C49E750-99FC-4B28-AC1B-B60E2FFB973B}"/>
              </a:ext>
            </a:extLst>
          </p:cNvPr>
          <p:cNvSpPr/>
          <p:nvPr/>
        </p:nvSpPr>
        <p:spPr>
          <a:xfrm>
            <a:off x="6729181" y="756210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2</a:t>
            </a:r>
            <a:endParaRPr lang="ru-RU" sz="12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: скругленные углы 10">
            <a:extLst>
              <a:ext uri="{FF2B5EF4-FFF2-40B4-BE49-F238E27FC236}">
                <a16:creationId xmlns:a16="http://schemas.microsoft.com/office/drawing/2014/main" id="{FA86DCBB-9C76-4323-920E-287F6B52BCCD}"/>
              </a:ext>
            </a:extLst>
          </p:cNvPr>
          <p:cNvSpPr/>
          <p:nvPr/>
        </p:nvSpPr>
        <p:spPr>
          <a:xfrm>
            <a:off x="6546851" y="1061754"/>
            <a:ext cx="2454478" cy="3848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времени на доработку паспортов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трелка: вниз 23">
            <a:extLst>
              <a:ext uri="{FF2B5EF4-FFF2-40B4-BE49-F238E27FC236}">
                <a16:creationId xmlns:a16="http://schemas.microsoft.com/office/drawing/2014/main" id="{78C36970-6E2B-407C-A93B-FDCB3B3BEBDA}"/>
              </a:ext>
            </a:extLst>
          </p:cNvPr>
          <p:cNvSpPr/>
          <p:nvPr/>
        </p:nvSpPr>
        <p:spPr>
          <a:xfrm>
            <a:off x="7029917" y="1544185"/>
            <a:ext cx="1613649" cy="50507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44" name="Прямоугольник: скругленные углы 17">
            <a:extLst>
              <a:ext uri="{FF2B5EF4-FFF2-40B4-BE49-F238E27FC236}">
                <a16:creationId xmlns:a16="http://schemas.microsoft.com/office/drawing/2014/main" id="{28460C02-B308-41BA-8D34-B44CDEFB161C}"/>
              </a:ext>
            </a:extLst>
          </p:cNvPr>
          <p:cNvSpPr/>
          <p:nvPr/>
        </p:nvSpPr>
        <p:spPr>
          <a:xfrm>
            <a:off x="7056753" y="2180891"/>
            <a:ext cx="1861349" cy="5537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уточнение данных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трелка: вниз 23">
            <a:extLst>
              <a:ext uri="{FF2B5EF4-FFF2-40B4-BE49-F238E27FC236}">
                <a16:creationId xmlns:a16="http://schemas.microsoft.com/office/drawing/2014/main" id="{78C36970-6E2B-407C-A93B-FDCB3B3BEBDA}"/>
              </a:ext>
            </a:extLst>
          </p:cNvPr>
          <p:cNvSpPr/>
          <p:nvPr/>
        </p:nvSpPr>
        <p:spPr>
          <a:xfrm>
            <a:off x="7173535" y="2838910"/>
            <a:ext cx="1613649" cy="50507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8410A315-A20D-466F-8B05-A43200023AD5}"/>
              </a:ext>
            </a:extLst>
          </p:cNvPr>
          <p:cNvSpPr/>
          <p:nvPr/>
        </p:nvSpPr>
        <p:spPr>
          <a:xfrm>
            <a:off x="7280735" y="3580358"/>
            <a:ext cx="1534281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47" name="Прямоугольник: скругленные углы 24">
            <a:extLst>
              <a:ext uri="{FF2B5EF4-FFF2-40B4-BE49-F238E27FC236}">
                <a16:creationId xmlns:a16="http://schemas.microsoft.com/office/drawing/2014/main" id="{72E9EF83-FBB6-4C9A-B01E-58D3807359B0}"/>
              </a:ext>
            </a:extLst>
          </p:cNvPr>
          <p:cNvSpPr/>
          <p:nvPr/>
        </p:nvSpPr>
        <p:spPr>
          <a:xfrm>
            <a:off x="7107677" y="3901961"/>
            <a:ext cx="1744493" cy="7785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общих указаний к заполнению паспортов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5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171" y="373946"/>
            <a:ext cx="6561138" cy="330200"/>
          </a:xfrm>
        </p:spPr>
        <p:txBody>
          <a:bodyPr/>
          <a:lstStyle/>
          <a:p>
            <a:r>
              <a:rPr lang="ru-RU" dirty="0">
                <a:latin typeface="+mn-lt"/>
              </a:rPr>
              <a:t>Пирамида проблем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09864613"/>
              </p:ext>
            </p:extLst>
          </p:nvPr>
        </p:nvGraphicFramePr>
        <p:xfrm>
          <a:off x="381000" y="1147763"/>
          <a:ext cx="6843366" cy="3638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931160" y="2430780"/>
            <a:ext cx="1571653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181860" y="3540733"/>
            <a:ext cx="2472690" cy="25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ятно 1 8"/>
          <p:cNvSpPr/>
          <p:nvPr/>
        </p:nvSpPr>
        <p:spPr>
          <a:xfrm>
            <a:off x="2068869" y="3746688"/>
            <a:ext cx="809030" cy="71151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3643664" y="3795757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2877899" y="4218517"/>
            <a:ext cx="647409" cy="56767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2655515" y="3006132"/>
            <a:ext cx="880079" cy="77438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3770077" y="2821923"/>
            <a:ext cx="583920" cy="571401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591783" y="324715"/>
            <a:ext cx="319073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ПСР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468ABC"/>
      </a:accent1>
      <a:accent2>
        <a:srgbClr val="24367E"/>
      </a:accent2>
      <a:accent3>
        <a:srgbClr val="E2652C"/>
      </a:accent3>
      <a:accent4>
        <a:srgbClr val="E2A52D"/>
      </a:accent4>
      <a:accent5>
        <a:srgbClr val="1C54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1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327</Words>
  <Application>Microsoft Office PowerPoint</Application>
  <PresentationFormat>Произвольный</PresentationFormat>
  <Paragraphs>70</Paragraphs>
  <Slides>13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Arial</vt:lpstr>
      <vt:lpstr>Calibri</vt:lpstr>
      <vt:lpstr>Rosatom Light</vt:lpstr>
      <vt:lpstr>Times New Roman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1_Текст картинка</vt:lpstr>
      <vt:lpstr>Acrobat Document</vt:lpstr>
      <vt:lpstr>Министерство финансов Забайкальского края</vt:lpstr>
      <vt:lpstr>«Совершенствование процесса рейтингования муниципальных образований Забайкальского края по эффективности нагрузки на персонал муниципальных учреждений»</vt:lpstr>
      <vt:lpstr>Организационно-распорядительные документы</vt:lpstr>
      <vt:lpstr>Команда проекта</vt:lpstr>
      <vt:lpstr>Паспорт проекта</vt:lpstr>
      <vt:lpstr>Текущая карта процесса</vt:lpstr>
      <vt:lpstr>Идеальная карта процесса</vt:lpstr>
      <vt:lpstr>Презентация PowerPoint</vt:lpstr>
      <vt:lpstr>Пирамида проблем</vt:lpstr>
      <vt:lpstr>Вклад в цель проекта</vt:lpstr>
      <vt:lpstr>Целевая карта процесса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Макарова Юлия Сергеевна</dc:creator>
  <cp:lastModifiedBy>admin</cp:lastModifiedBy>
  <cp:revision>111</cp:revision>
  <dcterms:modified xsi:type="dcterms:W3CDTF">2023-08-18T06:29:41Z</dcterms:modified>
</cp:coreProperties>
</file>