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theme/theme7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824" r:id="rId8"/>
  </p:sldMasterIdLst>
  <p:notesMasterIdLst>
    <p:notesMasterId r:id="rId22"/>
  </p:notesMasterIdLst>
  <p:sldIdLst>
    <p:sldId id="256" r:id="rId9"/>
    <p:sldId id="257" r:id="rId10"/>
    <p:sldId id="264" r:id="rId11"/>
    <p:sldId id="265" r:id="rId12"/>
    <p:sldId id="268" r:id="rId13"/>
    <p:sldId id="269" r:id="rId14"/>
    <p:sldId id="275" r:id="rId15"/>
    <p:sldId id="273" r:id="rId16"/>
    <p:sldId id="274" r:id="rId17"/>
    <p:sldId id="272" r:id="rId18"/>
    <p:sldId id="277" r:id="rId19"/>
    <p:sldId id="282" r:id="rId20"/>
    <p:sldId id="263" r:id="rId21"/>
  </p:sldIdLst>
  <p:sldSz cx="9144000" cy="5148263"/>
  <p:notesSz cx="6808788" cy="9940925"/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">
          <p15:clr>
            <a:srgbClr val="A4A3A4"/>
          </p15:clr>
        </p15:guide>
        <p15:guide id="2" pos="340">
          <p15:clr>
            <a:srgbClr val="A4A3A4"/>
          </p15:clr>
        </p15:guide>
        <p15:guide id="3" orient="horz" pos="3028">
          <p15:clr>
            <a:srgbClr val="A4A3A4"/>
          </p15:clr>
        </p15:guide>
        <p15:guide id="4" pos="5511">
          <p15:clr>
            <a:srgbClr val="A4A3A4"/>
          </p15:clr>
        </p15:guide>
        <p15:guide id="5" orient="horz" pos="272">
          <p15:clr>
            <a:srgbClr val="A4A3A4"/>
          </p15:clr>
        </p15:guide>
        <p15:guide id="6" orient="horz" pos="2971">
          <p15:clr>
            <a:srgbClr val="A4A3A4"/>
          </p15:clr>
        </p15:guide>
        <p15:guide id="7" orient="horz" pos="930">
          <p15:clr>
            <a:srgbClr val="A4A3A4"/>
          </p15:clr>
        </p15:guide>
        <p15:guide id="8" orient="horz" pos="1337">
          <p15:clr>
            <a:srgbClr val="A4A3A4"/>
          </p15:clr>
        </p15:guide>
        <p15:guide id="9" orient="horz" pos="2086">
          <p15:clr>
            <a:srgbClr val="A4A3A4"/>
          </p15:clr>
        </p15:guide>
        <p15:guide id="10" pos="2331">
          <p15:clr>
            <a:srgbClr val="A4A3A4"/>
          </p15:clr>
        </p15:guide>
        <p15:guide id="11" pos="726">
          <p15:clr>
            <a:srgbClr val="A4A3A4"/>
          </p15:clr>
        </p15:guide>
        <p15:guide id="12" pos="875">
          <p15:clr>
            <a:srgbClr val="A4A3A4"/>
          </p15:clr>
        </p15:guide>
        <p15:guide id="13" pos="1260">
          <p15:clr>
            <a:srgbClr val="A4A3A4"/>
          </p15:clr>
        </p15:guide>
        <p15:guide id="14" pos="1410">
          <p15:clr>
            <a:srgbClr val="A4A3A4"/>
          </p15:clr>
        </p15:guide>
        <p15:guide id="15" pos="1796">
          <p15:clr>
            <a:srgbClr val="A4A3A4"/>
          </p15:clr>
        </p15:guide>
        <p15:guide id="16" pos="194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0847" autoAdjust="0"/>
  </p:normalViewPr>
  <p:slideViewPr>
    <p:cSldViewPr snapToGrid="0">
      <p:cViewPr varScale="1">
        <p:scale>
          <a:sx n="152" d="100"/>
          <a:sy n="152" d="100"/>
        </p:scale>
        <p:origin x="444" y="132"/>
      </p:cViewPr>
      <p:guideLst>
        <p:guide orient="horz" pos="261"/>
        <p:guide pos="340"/>
        <p:guide orient="horz" pos="3028"/>
        <p:guide pos="5511"/>
        <p:guide orient="horz" pos="272"/>
        <p:guide orient="horz" pos="2971"/>
        <p:guide orient="horz" pos="930"/>
        <p:guide orient="horz" pos="1337"/>
        <p:guide orient="horz" pos="2086"/>
        <p:guide pos="2331"/>
        <p:guide pos="726"/>
        <p:guide pos="875"/>
        <p:guide pos="1260"/>
        <p:guide pos="1410"/>
        <p:guide pos="1796"/>
        <p:guide pos="194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31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516AA0-42D0-4E9A-904E-E056068D8ADE}" type="doc">
      <dgm:prSet loTypeId="urn:microsoft.com/office/officeart/2005/8/layout/pyramid2" loCatId="pyramid" qsTypeId="urn:microsoft.com/office/officeart/2005/8/quickstyle/3d2" qsCatId="3D" csTypeId="urn:microsoft.com/office/officeart/2005/8/colors/accent1_2" csCatId="accent1" phldr="1"/>
      <dgm:spPr/>
    </dgm:pt>
    <dgm:pt modelId="{3FF748B2-CC95-451B-8143-C5A03F1EB111}">
      <dgm:prSet phldrT="[Текст]"/>
      <dgm:spPr/>
      <dgm:t>
        <a:bodyPr/>
        <a:lstStyle/>
        <a:p>
          <a:r>
            <a:rPr lang="ru-RU" dirty="0"/>
            <a:t>Федеральный уровень</a:t>
          </a:r>
        </a:p>
      </dgm:t>
    </dgm:pt>
    <dgm:pt modelId="{F99DA536-E43B-4950-BA30-8CA9E427BA97}" type="parTrans" cxnId="{37DEBAA8-1957-44E0-95DB-E2FC8D891943}">
      <dgm:prSet/>
      <dgm:spPr/>
      <dgm:t>
        <a:bodyPr/>
        <a:lstStyle/>
        <a:p>
          <a:endParaRPr lang="ru-RU"/>
        </a:p>
      </dgm:t>
    </dgm:pt>
    <dgm:pt modelId="{674D32EE-29CD-44A6-957C-0715A8F487A7}" type="sibTrans" cxnId="{37DEBAA8-1957-44E0-95DB-E2FC8D891943}">
      <dgm:prSet/>
      <dgm:spPr/>
      <dgm:t>
        <a:bodyPr/>
        <a:lstStyle/>
        <a:p>
          <a:endParaRPr lang="ru-RU"/>
        </a:p>
      </dgm:t>
    </dgm:pt>
    <dgm:pt modelId="{B26F7618-C915-462A-BFAF-8F1E5C379A4B}">
      <dgm:prSet phldrT="[Текст]"/>
      <dgm:spPr/>
      <dgm:t>
        <a:bodyPr/>
        <a:lstStyle/>
        <a:p>
          <a:r>
            <a:rPr lang="ru-RU" dirty="0"/>
            <a:t>Региональный уровень</a:t>
          </a:r>
        </a:p>
      </dgm:t>
    </dgm:pt>
    <dgm:pt modelId="{F07A516F-C219-4A59-AB1C-9F9EC1B18B82}" type="parTrans" cxnId="{EBA86250-F7EF-4722-8D65-42F973FA4D18}">
      <dgm:prSet/>
      <dgm:spPr/>
      <dgm:t>
        <a:bodyPr/>
        <a:lstStyle/>
        <a:p>
          <a:endParaRPr lang="ru-RU"/>
        </a:p>
      </dgm:t>
    </dgm:pt>
    <dgm:pt modelId="{4A4D4BC3-FDE5-47A6-9F56-565CC7A1FFA0}" type="sibTrans" cxnId="{EBA86250-F7EF-4722-8D65-42F973FA4D18}">
      <dgm:prSet/>
      <dgm:spPr/>
      <dgm:t>
        <a:bodyPr/>
        <a:lstStyle/>
        <a:p>
          <a:endParaRPr lang="ru-RU"/>
        </a:p>
      </dgm:t>
    </dgm:pt>
    <dgm:pt modelId="{CCD4CE0A-9387-4751-B631-756FA8B3A1B1}">
      <dgm:prSet phldrT="[Текст]"/>
      <dgm:spPr/>
      <dgm:t>
        <a:bodyPr/>
        <a:lstStyle/>
        <a:p>
          <a:r>
            <a:rPr lang="ru-RU" dirty="0"/>
            <a:t>Уровень организации</a:t>
          </a:r>
        </a:p>
      </dgm:t>
    </dgm:pt>
    <dgm:pt modelId="{247F04F3-E4F3-4501-96E7-052FDA5D92EF}" type="parTrans" cxnId="{ED36D28C-0583-4DAF-A348-580FDDADAE86}">
      <dgm:prSet/>
      <dgm:spPr/>
      <dgm:t>
        <a:bodyPr/>
        <a:lstStyle/>
        <a:p>
          <a:endParaRPr lang="ru-RU"/>
        </a:p>
      </dgm:t>
    </dgm:pt>
    <dgm:pt modelId="{8DA91440-B118-49C5-B7A4-0D2DB838972C}" type="sibTrans" cxnId="{ED36D28C-0583-4DAF-A348-580FDDADAE86}">
      <dgm:prSet/>
      <dgm:spPr/>
      <dgm:t>
        <a:bodyPr/>
        <a:lstStyle/>
        <a:p>
          <a:endParaRPr lang="ru-RU"/>
        </a:p>
      </dgm:t>
    </dgm:pt>
    <dgm:pt modelId="{4E388B56-311A-46E5-9570-0E5542DBCD84}" type="pres">
      <dgm:prSet presAssocID="{F2516AA0-42D0-4E9A-904E-E056068D8ADE}" presName="compositeShape" presStyleCnt="0">
        <dgm:presLayoutVars>
          <dgm:dir/>
          <dgm:resizeHandles/>
        </dgm:presLayoutVars>
      </dgm:prSet>
      <dgm:spPr/>
    </dgm:pt>
    <dgm:pt modelId="{B5D2158A-EB40-4D24-8CC8-B2BFED5A76F0}" type="pres">
      <dgm:prSet presAssocID="{F2516AA0-42D0-4E9A-904E-E056068D8ADE}" presName="pyramid" presStyleLbl="node1" presStyleIdx="0" presStyleCnt="1" custScaleX="124718" custScaleY="100000" custLinFactNeighborX="-493"/>
      <dgm:spPr/>
    </dgm:pt>
    <dgm:pt modelId="{9EAEA455-5A6E-410E-B4B7-AC856197C3E4}" type="pres">
      <dgm:prSet presAssocID="{F2516AA0-42D0-4E9A-904E-E056068D8ADE}" presName="theList" presStyleCnt="0"/>
      <dgm:spPr/>
    </dgm:pt>
    <dgm:pt modelId="{500CF7D1-1636-4DEB-8CDC-2F7C02C42901}" type="pres">
      <dgm:prSet presAssocID="{3FF748B2-CC95-451B-8143-C5A03F1EB111}" presName="aNode" presStyleLbl="fgAcc1" presStyleIdx="0" presStyleCnt="3" custScaleX="104388" custLinFactY="-4850" custLinFactNeighborX="5805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2BACF9-1EBF-4380-93A2-375886B886CF}" type="pres">
      <dgm:prSet presAssocID="{3FF748B2-CC95-451B-8143-C5A03F1EB111}" presName="aSpace" presStyleCnt="0"/>
      <dgm:spPr/>
    </dgm:pt>
    <dgm:pt modelId="{8AB727E3-2AAC-4333-BE67-DDCC2DBAF903}" type="pres">
      <dgm:prSet presAssocID="{B26F7618-C915-462A-BFAF-8F1E5C379A4B}" presName="aNode" presStyleLbl="fgAcc1" presStyleIdx="1" presStyleCnt="3" custScaleX="104015" custLinFactNeighborX="57604" custLinFactNeighborY="524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539D37-E751-4F81-B040-B9AF8800B9C2}" type="pres">
      <dgm:prSet presAssocID="{B26F7618-C915-462A-BFAF-8F1E5C379A4B}" presName="aSpace" presStyleCnt="0"/>
      <dgm:spPr/>
    </dgm:pt>
    <dgm:pt modelId="{F9F5084D-E7E2-4934-B9CC-4E50C1F41F90}" type="pres">
      <dgm:prSet presAssocID="{CCD4CE0A-9387-4751-B631-756FA8B3A1B1}" presName="aNode" presStyleLbl="fgAcc1" presStyleIdx="2" presStyleCnt="3" custScaleX="102779" custLinFactY="13084" custLinFactNeighborX="5813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B3FF7C-F002-44B1-841D-E05154B2885F}" type="pres">
      <dgm:prSet presAssocID="{CCD4CE0A-9387-4751-B631-756FA8B3A1B1}" presName="aSpace" presStyleCnt="0"/>
      <dgm:spPr/>
    </dgm:pt>
  </dgm:ptLst>
  <dgm:cxnLst>
    <dgm:cxn modelId="{37DEBAA8-1957-44E0-95DB-E2FC8D891943}" srcId="{F2516AA0-42D0-4E9A-904E-E056068D8ADE}" destId="{3FF748B2-CC95-451B-8143-C5A03F1EB111}" srcOrd="0" destOrd="0" parTransId="{F99DA536-E43B-4950-BA30-8CA9E427BA97}" sibTransId="{674D32EE-29CD-44A6-957C-0715A8F487A7}"/>
    <dgm:cxn modelId="{EFD7AB33-D757-4CAA-8664-31C1C70B4255}" type="presOf" srcId="{3FF748B2-CC95-451B-8143-C5A03F1EB111}" destId="{500CF7D1-1636-4DEB-8CDC-2F7C02C42901}" srcOrd="0" destOrd="0" presId="urn:microsoft.com/office/officeart/2005/8/layout/pyramid2"/>
    <dgm:cxn modelId="{ED36D28C-0583-4DAF-A348-580FDDADAE86}" srcId="{F2516AA0-42D0-4E9A-904E-E056068D8ADE}" destId="{CCD4CE0A-9387-4751-B631-756FA8B3A1B1}" srcOrd="2" destOrd="0" parTransId="{247F04F3-E4F3-4501-96E7-052FDA5D92EF}" sibTransId="{8DA91440-B118-49C5-B7A4-0D2DB838972C}"/>
    <dgm:cxn modelId="{DECE04FB-B69A-400B-8240-6D3E8E4B3DEB}" type="presOf" srcId="{F2516AA0-42D0-4E9A-904E-E056068D8ADE}" destId="{4E388B56-311A-46E5-9570-0E5542DBCD84}" srcOrd="0" destOrd="0" presId="urn:microsoft.com/office/officeart/2005/8/layout/pyramid2"/>
    <dgm:cxn modelId="{EBA86250-F7EF-4722-8D65-42F973FA4D18}" srcId="{F2516AA0-42D0-4E9A-904E-E056068D8ADE}" destId="{B26F7618-C915-462A-BFAF-8F1E5C379A4B}" srcOrd="1" destOrd="0" parTransId="{F07A516F-C219-4A59-AB1C-9F9EC1B18B82}" sibTransId="{4A4D4BC3-FDE5-47A6-9F56-565CC7A1FFA0}"/>
    <dgm:cxn modelId="{D601EFBD-33F1-4C47-9149-2342DE5FE77E}" type="presOf" srcId="{B26F7618-C915-462A-BFAF-8F1E5C379A4B}" destId="{8AB727E3-2AAC-4333-BE67-DDCC2DBAF903}" srcOrd="0" destOrd="0" presId="urn:microsoft.com/office/officeart/2005/8/layout/pyramid2"/>
    <dgm:cxn modelId="{BAC2D72B-9236-4C55-AE1D-33B856F75230}" type="presOf" srcId="{CCD4CE0A-9387-4751-B631-756FA8B3A1B1}" destId="{F9F5084D-E7E2-4934-B9CC-4E50C1F41F90}" srcOrd="0" destOrd="0" presId="urn:microsoft.com/office/officeart/2005/8/layout/pyramid2"/>
    <dgm:cxn modelId="{85D7DDC5-D1BB-4024-A075-826685CC510D}" type="presParOf" srcId="{4E388B56-311A-46E5-9570-0E5542DBCD84}" destId="{B5D2158A-EB40-4D24-8CC8-B2BFED5A76F0}" srcOrd="0" destOrd="0" presId="urn:microsoft.com/office/officeart/2005/8/layout/pyramid2"/>
    <dgm:cxn modelId="{1AEB3816-C806-48D5-9B6C-69F3DEDFE15F}" type="presParOf" srcId="{4E388B56-311A-46E5-9570-0E5542DBCD84}" destId="{9EAEA455-5A6E-410E-B4B7-AC856197C3E4}" srcOrd="1" destOrd="0" presId="urn:microsoft.com/office/officeart/2005/8/layout/pyramid2"/>
    <dgm:cxn modelId="{8828A5A9-2136-4CC2-952A-5F756402CAB2}" type="presParOf" srcId="{9EAEA455-5A6E-410E-B4B7-AC856197C3E4}" destId="{500CF7D1-1636-4DEB-8CDC-2F7C02C42901}" srcOrd="0" destOrd="0" presId="urn:microsoft.com/office/officeart/2005/8/layout/pyramid2"/>
    <dgm:cxn modelId="{D327479D-CD0D-441B-BB4B-B6013E7EFEC6}" type="presParOf" srcId="{9EAEA455-5A6E-410E-B4B7-AC856197C3E4}" destId="{A32BACF9-1EBF-4380-93A2-375886B886CF}" srcOrd="1" destOrd="0" presId="urn:microsoft.com/office/officeart/2005/8/layout/pyramid2"/>
    <dgm:cxn modelId="{72ADEDA5-5C9B-46CA-8CBF-32C3FCD0B88D}" type="presParOf" srcId="{9EAEA455-5A6E-410E-B4B7-AC856197C3E4}" destId="{8AB727E3-2AAC-4333-BE67-DDCC2DBAF903}" srcOrd="2" destOrd="0" presId="urn:microsoft.com/office/officeart/2005/8/layout/pyramid2"/>
    <dgm:cxn modelId="{E5047B8C-B39D-4A02-9937-AD18D790BC32}" type="presParOf" srcId="{9EAEA455-5A6E-410E-B4B7-AC856197C3E4}" destId="{29539D37-E751-4F81-B040-B9AF8800B9C2}" srcOrd="3" destOrd="0" presId="urn:microsoft.com/office/officeart/2005/8/layout/pyramid2"/>
    <dgm:cxn modelId="{5DB017E1-4926-4348-A7EB-6693F7CE4427}" type="presParOf" srcId="{9EAEA455-5A6E-410E-B4B7-AC856197C3E4}" destId="{F9F5084D-E7E2-4934-B9CC-4E50C1F41F90}" srcOrd="4" destOrd="0" presId="urn:microsoft.com/office/officeart/2005/8/layout/pyramid2"/>
    <dgm:cxn modelId="{D189C39D-ED3C-4FC5-9D6F-ACD1CD3951BE}" type="presParOf" srcId="{9EAEA455-5A6E-410E-B4B7-AC856197C3E4}" destId="{F6B3FF7C-F002-44B1-841D-E05154B2885F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D2158A-EB40-4D24-8CC8-B2BFED5A76F0}">
      <dsp:nvSpPr>
        <dsp:cNvPr id="0" name=""/>
        <dsp:cNvSpPr/>
      </dsp:nvSpPr>
      <dsp:spPr>
        <a:xfrm>
          <a:off x="1376945" y="0"/>
          <a:ext cx="4537780" cy="3638433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0CF7D1-1636-4DEB-8CDC-2F7C02C42901}">
      <dsp:nvSpPr>
        <dsp:cNvPr id="0" name=""/>
        <dsp:cNvSpPr/>
      </dsp:nvSpPr>
      <dsp:spPr>
        <a:xfrm>
          <a:off x="4984828" y="216364"/>
          <a:ext cx="2468756" cy="86128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Федеральный уровень</a:t>
          </a:r>
        </a:p>
      </dsp:txBody>
      <dsp:txXfrm>
        <a:off x="5026872" y="258408"/>
        <a:ext cx="2384668" cy="777197"/>
      </dsp:txXfrm>
    </dsp:sp>
    <dsp:sp modelId="{8AB727E3-2AAC-4333-BE67-DDCC2DBAF903}">
      <dsp:nvSpPr>
        <dsp:cNvPr id="0" name=""/>
        <dsp:cNvSpPr/>
      </dsp:nvSpPr>
      <dsp:spPr>
        <a:xfrm>
          <a:off x="4978620" y="1391170"/>
          <a:ext cx="2459935" cy="86128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Региональный уровень</a:t>
          </a:r>
        </a:p>
      </dsp:txBody>
      <dsp:txXfrm>
        <a:off x="5020664" y="1433214"/>
        <a:ext cx="2375847" cy="777197"/>
      </dsp:txXfrm>
    </dsp:sp>
    <dsp:sp modelId="{F9F5084D-E7E2-4934-B9CC-4E50C1F41F90}">
      <dsp:nvSpPr>
        <dsp:cNvPr id="0" name=""/>
        <dsp:cNvSpPr/>
      </dsp:nvSpPr>
      <dsp:spPr>
        <a:xfrm>
          <a:off x="5005840" y="2524040"/>
          <a:ext cx="2430704" cy="86128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Уровень организации</a:t>
          </a:r>
        </a:p>
      </dsp:txBody>
      <dsp:txXfrm>
        <a:off x="5047884" y="2566084"/>
        <a:ext cx="2346616" cy="7771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84D8A-822D-488E-8D1C-8C90CBE022BE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6125"/>
            <a:ext cx="661828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70B7F-3432-4DBE-B821-B38A127FB2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2022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14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14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49" y="2122487"/>
            <a:ext cx="5711825" cy="1189037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404040"/>
                </a:solidFill>
                <a:latin typeface="+mn-lt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/>
              </a:rPr>
              <a:t>Тема презентации</a:t>
            </a: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3798267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ru-RU" dirty="0">
                <a:latin typeface="Arial" pitchFamily="34" charset="0"/>
                <a:cs typeface="Arial" pitchFamily="34" charset="0"/>
              </a:rPr>
              <a:t>Наименование мероприятия </a:t>
            </a:r>
            <a:r>
              <a:rPr lang="en-US" dirty="0">
                <a:latin typeface="Arial" pitchFamily="34" charset="0"/>
                <a:cs typeface="Arial" pitchFamily="34" charset="0"/>
              </a:rPr>
              <a:t>/</a:t>
            </a:r>
            <a:r>
              <a:rPr lang="ru-RU" dirty="0">
                <a:latin typeface="Arial" pitchFamily="34" charset="0"/>
                <a:cs typeface="Arial" pitchFamily="34" charset="0"/>
              </a:rPr>
              <a:t> название площадки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4212000"/>
            <a:ext cx="5711825" cy="21848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ФИО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49" y="4428000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8705562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solidFill>
                  <a:prstClr val="black"/>
                </a:solidFill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solidFill>
                <a:prstClr val="black"/>
              </a:solidFill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17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701A24-D417-4C2C-8678-193C1B633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858000" cy="1792358"/>
          </a:xfrm>
          <a:prstGeom prst="rect">
            <a:avLst/>
          </a:prstGeom>
        </p:spPr>
        <p:txBody>
          <a:bodyPr lIns="68598" tIns="34299" rIns="68598" bIns="34299"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DE8BE72-AE62-4A26-B023-3DFAB2B72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4030"/>
            <a:ext cx="6858000" cy="1242971"/>
          </a:xfrm>
          <a:prstGeom prst="rect">
            <a:avLst/>
          </a:prstGeom>
        </p:spPr>
        <p:txBody>
          <a:bodyPr lIns="68598" tIns="34299" rIns="68598" bIns="34299"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40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34FE84-9DD0-4F8C-AD06-2CCE4353BA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fld id="{2DB00539-76DD-4291-9C68-45997AB8432E}" type="datetimeFigureOut">
              <a:rPr lang="ru-RU" smtClean="0">
                <a:solidFill>
                  <a:prstClr val="black"/>
                </a:solidFill>
              </a:rPr>
              <a:pPr/>
              <a:t>18.08.2023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97C6E8-82D6-46DC-9870-C4CB0BAC3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62BD4A-2090-46E1-92FD-5D40ABD7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fld id="{1DB53087-2C50-47AC-ACD0-434C56EF5E4C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772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63" y="4840798"/>
            <a:ext cx="627062" cy="28363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32506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ере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2298615"/>
            <a:ext cx="5508152" cy="101291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100" b="1" kern="1200" baseline="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err="1"/>
              <a:t>Перебивочный</a:t>
            </a:r>
            <a:r>
              <a:rPr lang="ru-RU" dirty="0"/>
              <a:t> слайд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239143"/>
            <a:ext cx="550815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4100" b="1" kern="120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Нумерация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2539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999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701A24-D417-4C2C-8678-193C1B633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858000" cy="1792358"/>
          </a:xfrm>
          <a:prstGeom prst="rect">
            <a:avLst/>
          </a:prstGeom>
        </p:spPr>
        <p:txBody>
          <a:bodyPr lIns="68598" tIns="34299" rIns="68598" bIns="34299"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DE8BE72-AE62-4A26-B023-3DFAB2B72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4030"/>
            <a:ext cx="6858000" cy="1242971"/>
          </a:xfrm>
          <a:prstGeom prst="rect">
            <a:avLst/>
          </a:prstGeom>
        </p:spPr>
        <p:txBody>
          <a:bodyPr lIns="68598" tIns="34299" rIns="68598" bIns="34299"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40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34FE84-9DD0-4F8C-AD06-2CCE4353BA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fld id="{2DB00539-76DD-4291-9C68-45997AB8432E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97C6E8-82D6-46DC-9870-C4CB0BAC3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62BD4A-2090-46E1-92FD-5D40ABD7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fld id="{1DB53087-2C50-47AC-ACD0-434C56EF5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496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63" y="4840798"/>
            <a:ext cx="627062" cy="28363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54237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39750" y="1476375"/>
            <a:ext cx="4014788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6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8" y="1476375"/>
            <a:ext cx="3940175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3482975"/>
            <a:ext cx="4014788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4808538" y="3479346"/>
            <a:ext cx="3940174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645409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8" hasCustomPrompt="1"/>
          </p:nvPr>
        </p:nvSpPr>
        <p:spPr>
          <a:xfrm>
            <a:off x="539750" y="1476375"/>
            <a:ext cx="4014788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9" hasCustomPrompt="1"/>
          </p:nvPr>
        </p:nvSpPr>
        <p:spPr>
          <a:xfrm>
            <a:off x="4808539" y="1476375"/>
            <a:ext cx="3940174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76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7" y="1476375"/>
            <a:ext cx="3940175" cy="25078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7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5"/>
            <a:ext cx="4014788" cy="24584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75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1476375"/>
            <a:ext cx="4860925" cy="12740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80"/>
              </a:lnSpc>
              <a:spcBef>
                <a:spcPts val="0"/>
              </a:spcBef>
              <a:buFontTx/>
              <a:buNone/>
              <a:defRPr sz="41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4488543"/>
            <a:ext cx="4860925" cy="2279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3537857"/>
            <a:ext cx="4860925" cy="94637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Основная информация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308360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331152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09050184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jp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38037" cy="5152838"/>
          </a:xfrm>
          <a:prstGeom prst="rect">
            <a:avLst/>
          </a:prstGeom>
        </p:spPr>
      </p:pic>
      <p:pic>
        <p:nvPicPr>
          <p:cNvPr id="6" name="Picture 6" descr="https://www.po-mayak.ru/upload/iblock/9ec/9ecb73e54779038d188628512a145e82.jpg">
            <a:extLst>
              <a:ext uri="{FF2B5EF4-FFF2-40B4-BE49-F238E27FC236}">
                <a16:creationId xmlns:a16="http://schemas.microsoft.com/office/drawing/2014/main" id="{9C4DD657-A62E-4141-A8ED-4D2EFA3A76C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2"/>
          <a:stretch/>
        </p:blipFill>
        <p:spPr bwMode="auto">
          <a:xfrm>
            <a:off x="3706801" y="434365"/>
            <a:ext cx="1137342" cy="81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9">
            <a:extLst>
              <a:ext uri="{FF2B5EF4-FFF2-40B4-BE49-F238E27FC236}">
                <a16:creationId xmlns:a16="http://schemas.microsoft.com/office/drawing/2014/main" id="{2E8852FB-C57F-0144-92DA-F7FDD31D993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52" y="425269"/>
            <a:ext cx="2344312" cy="82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1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" y="0"/>
            <a:ext cx="9138037" cy="51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3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0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0" y="0"/>
            <a:ext cx="9138039" cy="515283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BFCFDCD3-0E65-BD46-B70A-BD77913A52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38037" cy="51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3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40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1.emf"/><Relationship Id="rId5" Type="http://schemas.openxmlformats.org/officeDocument/2006/relationships/package" Target="../embeddings/_____Microsoft_Excel2.xlsx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4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7.emf"/><Relationship Id="rId9" Type="http://schemas.openxmlformats.org/officeDocument/2006/relationships/image" Target="../media/image9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.emf"/><Relationship Id="rId4" Type="http://schemas.openxmlformats.org/officeDocument/2006/relationships/package" Target="../embeddings/_____Microsoft_Excel.xlsx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emf"/><Relationship Id="rId5" Type="http://schemas.openxmlformats.org/officeDocument/2006/relationships/package" Target="../embeddings/_____Microsoft_Excel1.xlsx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Министерство финансов Забайкальского края</a:t>
            </a:r>
          </a:p>
        </p:txBody>
      </p:sp>
      <p:sp>
        <p:nvSpPr>
          <p:cNvPr id="17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Промежуточное совещание/</a:t>
            </a:r>
            <a:r>
              <a:rPr lang="en-US" dirty="0">
                <a:latin typeface="Arial" pitchFamily="34" charset="0"/>
                <a:cs typeface="Arial" pitchFamily="34" charset="0"/>
              </a:rPr>
              <a:t> Kick-off   21 </a:t>
            </a:r>
            <a:r>
              <a:rPr lang="ru-RU" dirty="0">
                <a:latin typeface="Arial" pitchFamily="34" charset="0"/>
                <a:cs typeface="Arial" pitchFamily="34" charset="0"/>
              </a:rPr>
              <a:t>августа 2023 года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Антропова Вера Александровна</a:t>
            </a:r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Министр финансов Забайкальского края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543640" y="424070"/>
            <a:ext cx="707934" cy="84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10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Вклад в цель проекта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58211" y="382569"/>
            <a:ext cx="319073" cy="3794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2868A3D-8190-4494-B1DD-71242AB3D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5970"/>
            <a:ext cx="9144000" cy="444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525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13717" y="333510"/>
            <a:ext cx="5590358" cy="379431"/>
          </a:xfrm>
        </p:spPr>
        <p:txBody>
          <a:bodyPr/>
          <a:lstStyle/>
          <a:p>
            <a:r>
              <a:rPr lang="ru-RU" dirty="0">
                <a:latin typeface="+mj-lt"/>
                <a:cs typeface="Times New Roman" panose="02020603050405020304" pitchFamily="18" charset="0"/>
              </a:rPr>
              <a:t>Целевая карта процесса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591950" y="333510"/>
            <a:ext cx="319073" cy="3794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5171" y="681045"/>
            <a:ext cx="8435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Times New Roman"/>
                <a:cs typeface="Arial" pitchFamily="34" charset="0"/>
              </a:rPr>
              <a:t>Оптимизация системы обмена рабочей информацией внутри министерства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0FABF2FF-BB92-46D1-82B1-025D394641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6898954"/>
              </p:ext>
            </p:extLst>
          </p:nvPr>
        </p:nvGraphicFramePr>
        <p:xfrm>
          <a:off x="416859" y="1060476"/>
          <a:ext cx="8435491" cy="3935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2" name="Worksheet" r:id="rId5" imgW="22410370" imgH="12938634" progId="Excel.Sheet.12">
                  <p:embed/>
                </p:oleObj>
              </mc:Choice>
              <mc:Fallback>
                <p:oleObj name="Worksheet" r:id="rId5" imgW="22410370" imgH="1293863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6859" y="1060476"/>
                        <a:ext cx="8435491" cy="3935106"/>
                      </a:xfrm>
                      <a:prstGeom prst="rect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A5F5A68-4E3B-487F-8590-448242CE174A}"/>
              </a:ext>
            </a:extLst>
          </p:cNvPr>
          <p:cNvSpPr txBox="1"/>
          <p:nvPr/>
        </p:nvSpPr>
        <p:spPr>
          <a:xfrm>
            <a:off x="1811676" y="4765694"/>
            <a:ext cx="150874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ВПП 1,4 дня</a:t>
            </a:r>
          </a:p>
        </p:txBody>
      </p:sp>
    </p:spTree>
    <p:extLst>
      <p:ext uri="{BB962C8B-B14F-4D97-AF65-F5344CB8AC3E}">
        <p14:creationId xmlns:p14="http://schemas.microsoft.com/office/powerpoint/2010/main" val="1645708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501055" y="244521"/>
            <a:ext cx="5786181" cy="51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300" dirty="0">
                <a:solidFill>
                  <a:schemeClr val="bg2">
                    <a:lumMod val="25000"/>
                  </a:schemeClr>
                </a:solidFill>
              </a:rPr>
              <a:t>План по реализации проекта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598577" y="376718"/>
            <a:ext cx="319073" cy="379431"/>
          </a:xfrm>
          <a:prstGeom prst="rect">
            <a:avLst/>
          </a:prstGeom>
        </p:spPr>
      </p:pic>
      <p:graphicFrame>
        <p:nvGraphicFramePr>
          <p:cNvPr id="22" name="Объект 21">
            <a:extLst>
              <a:ext uri="{FF2B5EF4-FFF2-40B4-BE49-F238E27FC236}">
                <a16:creationId xmlns:a16="http://schemas.microsoft.com/office/drawing/2014/main" id="{45BD9A1B-9C45-499B-BDEB-69ABE55162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0243727"/>
              </p:ext>
            </p:extLst>
          </p:nvPr>
        </p:nvGraphicFramePr>
        <p:xfrm>
          <a:off x="376518" y="738188"/>
          <a:ext cx="8390964" cy="41655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" name="Worksheet" r:id="rId4" imgW="17137302" imgH="14058995" progId="Excel.Sheet.8">
                  <p:embed/>
                </p:oleObj>
              </mc:Choice>
              <mc:Fallback>
                <p:oleObj name="Worksheet" r:id="rId4" imgW="17137302" imgH="14058995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6518" y="738188"/>
                        <a:ext cx="8390964" cy="4165554"/>
                      </a:xfrm>
                      <a:prstGeom prst="rect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859912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Спасибо</a:t>
            </a:r>
          </a:p>
          <a:p>
            <a:r>
              <a:rPr lang="ru-RU" dirty="0"/>
              <a:t>за внимание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21 августа  2023 года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043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528" y="2274392"/>
            <a:ext cx="5600658" cy="1788935"/>
          </a:xfrm>
        </p:spPr>
        <p:txBody>
          <a:bodyPr/>
          <a:lstStyle/>
          <a:p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«Оптимизация системы обмена рабочей информацией внутри министерства»</a:t>
            </a:r>
            <a:endParaRPr lang="ru-R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Проект:</a:t>
            </a:r>
          </a:p>
        </p:txBody>
      </p:sp>
    </p:spTree>
    <p:extLst>
      <p:ext uri="{BB962C8B-B14F-4D97-AF65-F5344CB8AC3E}">
        <p14:creationId xmlns:p14="http://schemas.microsoft.com/office/powerpoint/2010/main" val="3244748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7542829"/>
              </p:ext>
            </p:extLst>
          </p:nvPr>
        </p:nvGraphicFramePr>
        <p:xfrm>
          <a:off x="2918015" y="1174794"/>
          <a:ext cx="3091322" cy="3508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" name="Acrobat Document" r:id="rId3" imgW="5829156" imgH="8010425" progId="Acrobat.Document.DC">
                  <p:embed/>
                </p:oleObj>
              </mc:Choice>
              <mc:Fallback>
                <p:oleObj name="Acrobat Document" r:id="rId3" imgW="5829156" imgH="801042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18015" y="1174794"/>
                        <a:ext cx="3091322" cy="35085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Организационно-распорядительные документы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605202" y="382569"/>
            <a:ext cx="319073" cy="379431"/>
          </a:xfrm>
          <a:prstGeom prst="rect">
            <a:avLst/>
          </a:prstGeom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5722696"/>
              </p:ext>
            </p:extLst>
          </p:nvPr>
        </p:nvGraphicFramePr>
        <p:xfrm>
          <a:off x="393857" y="1174793"/>
          <a:ext cx="2881146" cy="3800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" name="Acrobat Document" r:id="rId6" imgW="5667363" imgH="8010425" progId="AcroExch.Document.DC">
                  <p:embed/>
                </p:oleObj>
              </mc:Choice>
              <mc:Fallback>
                <p:oleObj name="Acrobat Document" r:id="rId6" imgW="5667363" imgH="801042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93857" y="1174793"/>
                        <a:ext cx="2881146" cy="38003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1677909"/>
              </p:ext>
            </p:extLst>
          </p:nvPr>
        </p:nvGraphicFramePr>
        <p:xfrm>
          <a:off x="3639140" y="4112763"/>
          <a:ext cx="2222710" cy="3141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" name="Acrobat Document" r:id="rId8" imgW="5667480" imgH="8010360" progId="AcroExch.Document.DC">
                  <p:embed/>
                </p:oleObj>
              </mc:Choice>
              <mc:Fallback>
                <p:oleObj name="Acrobat Document" r:id="rId8" imgW="5667480" imgH="8010360" progId="AcroExch.Document.DC">
                  <p:embed/>
                  <p:pic>
                    <p:nvPicPr>
                      <p:cNvPr id="0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9140" y="4112763"/>
                        <a:ext cx="2222710" cy="31419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DAF60E4-8A4C-40D4-9A0A-8E73EB2D92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25987" y="1174793"/>
            <a:ext cx="2808285" cy="359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663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750" y="382569"/>
            <a:ext cx="6561138" cy="331995"/>
          </a:xfrm>
        </p:spPr>
        <p:txBody>
          <a:bodyPr/>
          <a:lstStyle/>
          <a:p>
            <a:r>
              <a:rPr lang="ru-RU" dirty="0"/>
              <a:t>Команда проекта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84716" y="382569"/>
            <a:ext cx="319073" cy="379431"/>
          </a:xfrm>
          <a:prstGeom prst="rect">
            <a:avLst/>
          </a:prstGeom>
        </p:spPr>
      </p:pic>
      <p:pic>
        <p:nvPicPr>
          <p:cNvPr id="2050" name="Picture 2" descr="V:\6. Управление в сфере межбюд.отношений\Общий доступ\!UPRAVLENIE\КУРАТОРСТВО\БЕРЕЖЛИВОЕ  УПРАВЛЕИЕ\фото\ААГ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5" y="705947"/>
            <a:ext cx="692523" cy="81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30542" y="881210"/>
            <a:ext cx="7782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Голышева Анна Анатольевна - заместитель министра - начальник управления в сфере межбюджетных отношений с муниципальными образованиями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18265" y="1520350"/>
            <a:ext cx="70669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Шадрина Виктория Ивановна - заместитель начальника управления бюджетной политики в отраслях социальной сферы - начальник отдела социальной защиты населения и культуры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31466" y="2770647"/>
            <a:ext cx="6594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Ивкина Оксана Валентиновна - начальник отдела здравоохранения и физической культуры управления бюджетной политики в отраслях социальной сферы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6049" y="3369714"/>
            <a:ext cx="70590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Тихоненко Елена Алексеевна - заместитель начальника отдела социальной защиты населения и культуры управления 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политики в отраслях социальной сферы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6048" y="2122145"/>
            <a:ext cx="73577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Горюнова Татьяна Сергеевна – начальник отдела образования управления бюджетной политики в отраслях социальной сферы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21377" y="3936226"/>
            <a:ext cx="78317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Власова Оксана Витальевна – Начальник отдела автоматизации бюджетного процесса управления правового, кадрового и информационного обеспечения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52C7AED-3860-41A4-974E-BFFE892F0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55" y="1983021"/>
            <a:ext cx="591837" cy="8144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275002-8748-4E75-956D-9E9B44A57E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325" y="3213277"/>
            <a:ext cx="637157" cy="81440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4A83741-0FB8-4608-8FE9-95EE8DAFFB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507" y="2472630"/>
            <a:ext cx="688646" cy="8968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B830095-D462-4BE2-AFE2-F43C8884C4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739" y="1296675"/>
            <a:ext cx="692523" cy="86486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6B6AEDB-CE6C-4E6E-BAEB-74A9CB0DDF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186" y="3987492"/>
            <a:ext cx="666191" cy="90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71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Паспорт проекта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78698" y="382569"/>
            <a:ext cx="319073" cy="37943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9D8FE25-BB8C-4BB7-9BAF-2E27ED0F20C5}"/>
              </a:ext>
            </a:extLst>
          </p:cNvPr>
          <p:cNvSpPr/>
          <p:nvPr/>
        </p:nvSpPr>
        <p:spPr>
          <a:xfrm>
            <a:off x="712693" y="1740899"/>
            <a:ext cx="7960659" cy="358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95A99E-EF90-451D-AF9F-60BFAED7BA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41" t="14407" r="10640" b="9483"/>
          <a:stretch/>
        </p:blipFill>
        <p:spPr>
          <a:xfrm>
            <a:off x="1142409" y="746743"/>
            <a:ext cx="6859182" cy="421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1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10489" y="211918"/>
            <a:ext cx="6561138" cy="330200"/>
          </a:xfrm>
        </p:spPr>
        <p:txBody>
          <a:bodyPr/>
          <a:lstStyle/>
          <a:p>
            <a:r>
              <a:rPr lang="ru-RU" sz="2400" dirty="0">
                <a:latin typeface="+mn-lt"/>
                <a:cs typeface="Times New Roman" panose="02020603050405020304" pitchFamily="18" charset="0"/>
              </a:rPr>
              <a:t>Текущая карта процесса</a:t>
            </a:r>
            <a:endParaRPr lang="ru-RU" dirty="0"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651586" y="382569"/>
            <a:ext cx="319073" cy="379431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224058" y="524661"/>
            <a:ext cx="87746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prstClr val="black"/>
                </a:solidFill>
                <a:latin typeface="Times New Roman"/>
                <a:ea typeface="Times New Roman"/>
                <a:cs typeface="Arial" pitchFamily="34" charset="0"/>
              </a:rPr>
              <a:t>Проект «Оптимизация системы обмена рабочей информацией внутри министерства»</a:t>
            </a:r>
            <a:endParaRPr lang="ru-RU" sz="1200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E8D5E596-E215-43C3-89B7-0430981BD7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4719651"/>
              </p:ext>
            </p:extLst>
          </p:nvPr>
        </p:nvGraphicFramePr>
        <p:xfrm>
          <a:off x="134471" y="808384"/>
          <a:ext cx="8864194" cy="3941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6" name="Worksheet" r:id="rId4" imgW="36941760" imgH="12260685" progId="Excel.Sheet.12">
                  <p:embed/>
                </p:oleObj>
              </mc:Choice>
              <mc:Fallback>
                <p:oleObj name="Worksheet" r:id="rId4" imgW="36941760" imgH="1226068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4471" y="808384"/>
                        <a:ext cx="8864194" cy="3941102"/>
                      </a:xfrm>
                      <a:prstGeom prst="rect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118C9F9-FCB6-49D0-90CA-1D992E53BD2B}"/>
              </a:ext>
            </a:extLst>
          </p:cNvPr>
          <p:cNvSpPr txBox="1"/>
          <p:nvPr/>
        </p:nvSpPr>
        <p:spPr>
          <a:xfrm>
            <a:off x="1541013" y="4625523"/>
            <a:ext cx="499944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ВПП (время прохождения процесса) 20 дней</a:t>
            </a:r>
          </a:p>
        </p:txBody>
      </p:sp>
    </p:spTree>
    <p:extLst>
      <p:ext uri="{BB962C8B-B14F-4D97-AF65-F5344CB8AC3E}">
        <p14:creationId xmlns:p14="http://schemas.microsoft.com/office/powerpoint/2010/main" val="2198493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13715" y="372421"/>
            <a:ext cx="5642441" cy="458184"/>
          </a:xfrm>
        </p:spPr>
        <p:txBody>
          <a:bodyPr/>
          <a:lstStyle/>
          <a:p>
            <a:r>
              <a:rPr lang="ru-RU" dirty="0">
                <a:latin typeface="+mj-lt"/>
                <a:cs typeface="Times New Roman" panose="02020603050405020304" pitchFamily="18" charset="0"/>
              </a:rPr>
              <a:t>Идеальная карта процесса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572072" y="372421"/>
            <a:ext cx="319073" cy="379431"/>
          </a:xfrm>
          <a:prstGeom prst="rect">
            <a:avLst/>
          </a:prstGeom>
        </p:spPr>
      </p:pic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52A74C75-EFF0-49AA-B02F-127A0532D3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2279030"/>
              </p:ext>
            </p:extLst>
          </p:nvPr>
        </p:nvGraphicFramePr>
        <p:xfrm>
          <a:off x="215153" y="822902"/>
          <a:ext cx="8774205" cy="4159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2" name="Worksheet" r:id="rId5" imgW="22410370" imgH="12877905" progId="Excel.Sheet.12">
                  <p:embed/>
                </p:oleObj>
              </mc:Choice>
              <mc:Fallback>
                <p:oleObj name="Worksheet" r:id="rId5" imgW="22410370" imgH="1287790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5153" y="822902"/>
                        <a:ext cx="8774205" cy="4159234"/>
                      </a:xfrm>
                      <a:prstGeom prst="rect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AF5EE4D-D932-4C1D-9245-81CCEEF3CD4B}"/>
              </a:ext>
            </a:extLst>
          </p:cNvPr>
          <p:cNvSpPr txBox="1"/>
          <p:nvPr/>
        </p:nvSpPr>
        <p:spPr>
          <a:xfrm>
            <a:off x="1811676" y="4765694"/>
            <a:ext cx="150874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ВПП 1,4 дня</a:t>
            </a:r>
          </a:p>
        </p:txBody>
      </p:sp>
    </p:spTree>
    <p:extLst>
      <p:ext uri="{BB962C8B-B14F-4D97-AF65-F5344CB8AC3E}">
        <p14:creationId xmlns:p14="http://schemas.microsoft.com/office/powerpoint/2010/main" val="1370526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5CA5572-46EA-4D41-B4D3-D094FE775F99}"/>
              </a:ext>
            </a:extLst>
          </p:cNvPr>
          <p:cNvSpPr/>
          <p:nvPr/>
        </p:nvSpPr>
        <p:spPr>
          <a:xfrm>
            <a:off x="178717" y="332501"/>
            <a:ext cx="6871944" cy="377044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r>
              <a:rPr lang="ru-RU" sz="2000" b="1" dirty="0">
                <a:ln w="0"/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Выявление коренных причин методом «5 Почему?»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C49E750-99FC-4B28-AC1B-B60E2FFB973B}"/>
              </a:ext>
            </a:extLst>
          </p:cNvPr>
          <p:cNvSpPr/>
          <p:nvPr/>
        </p:nvSpPr>
        <p:spPr>
          <a:xfrm>
            <a:off x="1148024" y="703831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86DCBB-9C76-4323-920E-287F6B52BCCD}"/>
              </a:ext>
            </a:extLst>
          </p:cNvPr>
          <p:cNvSpPr/>
          <p:nvPr/>
        </p:nvSpPr>
        <p:spPr>
          <a:xfrm>
            <a:off x="4854302" y="959479"/>
            <a:ext cx="4181942" cy="130635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Потеря времени: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поиск ответственного исполнителя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переработку дублируемой информации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начальника структурного подразделения на согласование дублируемой информации</a:t>
            </a:r>
          </a:p>
        </p:txBody>
      </p:sp>
      <p:sp>
        <p:nvSpPr>
          <p:cNvPr id="21" name="Стрелка: вниз 20">
            <a:extLst>
              <a:ext uri="{FF2B5EF4-FFF2-40B4-BE49-F238E27FC236}">
                <a16:creationId xmlns:a16="http://schemas.microsoft.com/office/drawing/2014/main" id="{A49E30C0-58C2-4CE0-8E80-6E99602CC203}"/>
              </a:ext>
            </a:extLst>
          </p:cNvPr>
          <p:cNvSpPr/>
          <p:nvPr/>
        </p:nvSpPr>
        <p:spPr>
          <a:xfrm>
            <a:off x="228140" y="1515301"/>
            <a:ext cx="4318569" cy="172184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22" name="Стрелка: вниз 21">
            <a:extLst>
              <a:ext uri="{FF2B5EF4-FFF2-40B4-BE49-F238E27FC236}">
                <a16:creationId xmlns:a16="http://schemas.microsoft.com/office/drawing/2014/main" id="{09529A7F-FC4D-401E-8739-783CB275214B}"/>
              </a:ext>
            </a:extLst>
          </p:cNvPr>
          <p:cNvSpPr/>
          <p:nvPr/>
        </p:nvSpPr>
        <p:spPr>
          <a:xfrm>
            <a:off x="4905269" y="2351270"/>
            <a:ext cx="4080007" cy="885878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4AD5DCB1-8AE1-4A9C-9EB0-C1594729E605}"/>
              </a:ext>
            </a:extLst>
          </p:cNvPr>
          <p:cNvSpPr/>
          <p:nvPr/>
        </p:nvSpPr>
        <p:spPr>
          <a:xfrm>
            <a:off x="4854303" y="3549739"/>
            <a:ext cx="4181941" cy="7785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справочной информации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58E8632-B6CF-4194-B028-8BFFE31049AF}"/>
              </a:ext>
            </a:extLst>
          </p:cNvPr>
          <p:cNvSpPr/>
          <p:nvPr/>
        </p:nvSpPr>
        <p:spPr>
          <a:xfrm>
            <a:off x="4905269" y="3242765"/>
            <a:ext cx="4181941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Коренная причина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1C304827-BE5A-49A7-8C66-6C6E8DB3AD9D}"/>
              </a:ext>
            </a:extLst>
          </p:cNvPr>
          <p:cNvSpPr/>
          <p:nvPr/>
        </p:nvSpPr>
        <p:spPr>
          <a:xfrm>
            <a:off x="296453" y="3242765"/>
            <a:ext cx="4181942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Коренная причина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7794A345-0853-4A20-8635-875C6BDD7F42}"/>
              </a:ext>
            </a:extLst>
          </p:cNvPr>
          <p:cNvSpPr/>
          <p:nvPr/>
        </p:nvSpPr>
        <p:spPr>
          <a:xfrm>
            <a:off x="253431" y="3538767"/>
            <a:ext cx="4318569" cy="7895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Неверное определение ответственного исполнителя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877714" y="66512"/>
            <a:ext cx="319073" cy="379431"/>
          </a:xfrm>
          <a:prstGeom prst="rect">
            <a:avLst/>
          </a:prstGeom>
        </p:spPr>
      </p:pic>
      <p:sp>
        <p:nvSpPr>
          <p:cNvPr id="39" name="Прямоугольник: скругленные углы 10">
            <a:extLst>
              <a:ext uri="{FF2B5EF4-FFF2-40B4-BE49-F238E27FC236}">
                <a16:creationId xmlns:a16="http://schemas.microsoft.com/office/drawing/2014/main" id="{FA86DCBB-9C76-4323-920E-287F6B52BCCD}"/>
              </a:ext>
            </a:extLst>
          </p:cNvPr>
          <p:cNvSpPr/>
          <p:nvPr/>
        </p:nvSpPr>
        <p:spPr>
          <a:xfrm>
            <a:off x="253431" y="974672"/>
            <a:ext cx="4294021" cy="3771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Возврат резолюции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7C49E750-99FC-4B28-AC1B-B60E2FFB973B}"/>
              </a:ext>
            </a:extLst>
          </p:cNvPr>
          <p:cNvSpPr/>
          <p:nvPr/>
        </p:nvSpPr>
        <p:spPr>
          <a:xfrm>
            <a:off x="5579831" y="699060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</a:p>
        </p:txBody>
      </p:sp>
    </p:spTree>
    <p:extLst>
      <p:ext uri="{BB962C8B-B14F-4D97-AF65-F5344CB8AC3E}">
        <p14:creationId xmlns:p14="http://schemas.microsoft.com/office/powerpoint/2010/main" val="1513523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3171" y="373946"/>
            <a:ext cx="6561138" cy="330200"/>
          </a:xfrm>
        </p:spPr>
        <p:txBody>
          <a:bodyPr/>
          <a:lstStyle/>
          <a:p>
            <a:r>
              <a:rPr lang="ru-RU" dirty="0">
                <a:latin typeface="+mn-lt"/>
              </a:rPr>
              <a:t>Пирамида проблем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37017561"/>
              </p:ext>
            </p:extLst>
          </p:nvPr>
        </p:nvGraphicFramePr>
        <p:xfrm>
          <a:off x="381000" y="1147763"/>
          <a:ext cx="7475525" cy="3638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Прямая соединительная линия 6"/>
          <p:cNvCxnSpPr/>
          <p:nvPr/>
        </p:nvCxnSpPr>
        <p:spPr>
          <a:xfrm>
            <a:off x="3201603" y="2452725"/>
            <a:ext cx="1571653" cy="76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473384" y="3532452"/>
            <a:ext cx="295220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ятно 1 8"/>
          <p:cNvSpPr/>
          <p:nvPr/>
        </p:nvSpPr>
        <p:spPr>
          <a:xfrm>
            <a:off x="2844282" y="3746688"/>
            <a:ext cx="809030" cy="711515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Пятно 1 10"/>
          <p:cNvSpPr/>
          <p:nvPr/>
        </p:nvSpPr>
        <p:spPr>
          <a:xfrm>
            <a:off x="4419077" y="3795757"/>
            <a:ext cx="766307" cy="662446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Пятно 1 9"/>
          <p:cNvSpPr/>
          <p:nvPr/>
        </p:nvSpPr>
        <p:spPr>
          <a:xfrm>
            <a:off x="3653312" y="4218517"/>
            <a:ext cx="647409" cy="567679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6591783" y="324715"/>
            <a:ext cx="319073" cy="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04393"/>
      </p:ext>
    </p:extLst>
  </p:cSld>
  <p:clrMapOvr>
    <a:masterClrMapping/>
  </p:clrMapOvr>
</p:sld>
</file>

<file path=ppt/theme/theme1.xml><?xml version="1.0" encoding="utf-8"?>
<a:theme xmlns:a="http://schemas.openxmlformats.org/drawingml/2006/main" name="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541B8C7B-4633-2E45-B746-A05B8E1543F8}"/>
    </a:ext>
  </a:extLst>
</a:theme>
</file>

<file path=ppt/theme/theme2.xml><?xml version="1.0" encoding="utf-8"?>
<a:theme xmlns:a="http://schemas.openxmlformats.org/drawingml/2006/main" name="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6BE6B458-93C6-814D-A81B-47849E6A55A1}"/>
    </a:ext>
  </a:extLst>
</a:theme>
</file>

<file path=ppt/theme/theme3.xml><?xml version="1.0" encoding="utf-8"?>
<a:theme xmlns:a="http://schemas.openxmlformats.org/drawingml/2006/main" name="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4.xml><?xml version="1.0" encoding="utf-8"?>
<a:theme xmlns:a="http://schemas.openxmlformats.org/drawingml/2006/main" name="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5.xml><?xml version="1.0" encoding="utf-8"?>
<a:theme xmlns:a="http://schemas.openxmlformats.org/drawingml/2006/main" name="Диаграммы">
  <a:themeElements>
    <a:clrScheme name="ПСР">
      <a:dk1>
        <a:srgbClr val="414042"/>
      </a:dk1>
      <a:lt1>
        <a:srgbClr val="FFFFFF"/>
      </a:lt1>
      <a:dk2>
        <a:srgbClr val="FFFFFF"/>
      </a:dk2>
      <a:lt2>
        <a:srgbClr val="FFFFFF"/>
      </a:lt2>
      <a:accent1>
        <a:srgbClr val="468ABC"/>
      </a:accent1>
      <a:accent2>
        <a:srgbClr val="24367E"/>
      </a:accent2>
      <a:accent3>
        <a:srgbClr val="E2652C"/>
      </a:accent3>
      <a:accent4>
        <a:srgbClr val="E2A52D"/>
      </a:accent4>
      <a:accent5>
        <a:srgbClr val="1C548D"/>
      </a:accent5>
      <a:accent6>
        <a:srgbClr val="7F7F7F"/>
      </a:accent6>
      <a:hlink>
        <a:srgbClr val="414042"/>
      </a:hlink>
      <a:folHlink>
        <a:srgbClr val="41404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6.xml><?xml version="1.0" encoding="utf-8"?>
<a:theme xmlns:a="http://schemas.openxmlformats.org/drawingml/2006/main" name="Текст диаграмма">
  <a:themeElements>
    <a:clrScheme name="тема для слайдов текст-диаграмма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EBA444"/>
      </a:accent1>
      <a:accent2>
        <a:srgbClr val="F06942"/>
      </a:accent2>
      <a:accent3>
        <a:srgbClr val="AD5483"/>
      </a:accent3>
      <a:accent4>
        <a:srgbClr val="456EA9"/>
      </a:accent4>
      <a:accent5>
        <a:srgbClr val="68B0E0"/>
      </a:accent5>
      <a:accent6>
        <a:srgbClr val="259789"/>
      </a:accent6>
      <a:hlink>
        <a:srgbClr val="414042"/>
      </a:hlink>
      <a:folHlink>
        <a:srgbClr val="41404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7.xml><?xml version="1.0" encoding="utf-8"?>
<a:theme xmlns:a="http://schemas.openxmlformats.org/drawingml/2006/main" name="Заключите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0DAE905-2894-9645-87E8-4A089C61D1E7}" vid="{BB001172-481D-5B4F-A54A-4F845D4C8301}"/>
    </a:ext>
  </a:extLst>
</a:theme>
</file>

<file path=ppt/theme/theme8.xml><?xml version="1.0" encoding="utf-8"?>
<a:theme xmlns:a="http://schemas.openxmlformats.org/drawingml/2006/main" name="1_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1988</TotalTime>
  <Words>256</Words>
  <Application>Microsoft Office PowerPoint</Application>
  <PresentationFormat>Произвольный</PresentationFormat>
  <Paragraphs>56</Paragraphs>
  <Slides>13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8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27" baseType="lpstr">
      <vt:lpstr>Arial</vt:lpstr>
      <vt:lpstr>Calibri</vt:lpstr>
      <vt:lpstr>Rosatom Light</vt:lpstr>
      <vt:lpstr>Times New Roman</vt:lpstr>
      <vt:lpstr>Титульный слайд</vt:lpstr>
      <vt:lpstr>Перебивочный слайд</vt:lpstr>
      <vt:lpstr>Текст картинка</vt:lpstr>
      <vt:lpstr>Текст</vt:lpstr>
      <vt:lpstr>Диаграммы</vt:lpstr>
      <vt:lpstr>Текст диаграмма</vt:lpstr>
      <vt:lpstr>Заключительный слайд</vt:lpstr>
      <vt:lpstr>1_Текст картинка</vt:lpstr>
      <vt:lpstr>Acrobat Document</vt:lpstr>
      <vt:lpstr>Worksheet</vt:lpstr>
      <vt:lpstr>Министерство финансов Забайкальского края</vt:lpstr>
      <vt:lpstr>«Оптимизация системы обмена рабочей информацией внутри министерства»</vt:lpstr>
      <vt:lpstr>Организационно-распорядительные документы</vt:lpstr>
      <vt:lpstr>Команда проекта</vt:lpstr>
      <vt:lpstr>Паспорт проекта</vt:lpstr>
      <vt:lpstr>Текущая карта процесса</vt:lpstr>
      <vt:lpstr>Идеальная карта процесса</vt:lpstr>
      <vt:lpstr>Презентация PowerPoint</vt:lpstr>
      <vt:lpstr>Пирамида проблем</vt:lpstr>
      <vt:lpstr>Вклад в цель проекта</vt:lpstr>
      <vt:lpstr>Целевая карта процесса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презентации</dc:title>
  <dc:creator>Макарова Юлия Сергеевна</dc:creator>
  <cp:lastModifiedBy>admin</cp:lastModifiedBy>
  <cp:revision>93</cp:revision>
  <cp:lastPrinted>2023-07-13T00:48:41Z</cp:lastPrinted>
  <dcterms:modified xsi:type="dcterms:W3CDTF">2023-08-18T06:29:02Z</dcterms:modified>
</cp:coreProperties>
</file>