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8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87" r:id="rId14"/>
    <p:sldId id="277" r:id="rId15"/>
    <p:sldId id="288" r:id="rId16"/>
    <p:sldId id="270" r:id="rId17"/>
    <p:sldId id="285" r:id="rId18"/>
    <p:sldId id="280" r:id="rId19"/>
    <p:sldId id="289" r:id="rId20"/>
    <p:sldId id="274" r:id="rId21"/>
    <p:sldId id="282" r:id="rId22"/>
    <p:sldId id="262" r:id="rId23"/>
    <p:sldId id="275" r:id="rId24"/>
    <p:sldId id="290" r:id="rId25"/>
    <p:sldId id="276" r:id="rId26"/>
    <p:sldId id="263" r:id="rId27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9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3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4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9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2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85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isk.yandex.ru/i/pMaggLfa3cH5Zw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pMaggLfa3cH5Z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pMaggLfa3cH5Z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Министерство финансов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Забайкальского края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Антропова В.А.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министр финансов Забайкальского края 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9" y="3202281"/>
            <a:ext cx="5711825" cy="21848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Kick-off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21.08.2023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A4FED5-7C4A-42AA-B6C8-5D856C9D7D83}"/>
              </a:ext>
            </a:extLst>
          </p:cNvPr>
          <p:cNvSpPr/>
          <p:nvPr/>
        </p:nvSpPr>
        <p:spPr>
          <a:xfrm>
            <a:off x="1396958" y="1186927"/>
            <a:ext cx="6197683" cy="222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/>
              <a:t>Увеличение трудоемкости (нагрузки) при проверке </a:t>
            </a:r>
          </a:p>
          <a:p>
            <a:pPr>
              <a:lnSpc>
                <a:spcPct val="200000"/>
              </a:lnSpc>
            </a:pPr>
            <a:r>
              <a:rPr lang="ru-RU" dirty="0"/>
              <a:t>Потери времени на согласования</a:t>
            </a:r>
          </a:p>
          <a:p>
            <a:pPr>
              <a:lnSpc>
                <a:spcPct val="200000"/>
              </a:lnSpc>
            </a:pPr>
            <a:r>
              <a:rPr lang="ru-RU" dirty="0"/>
              <a:t>Низкое качество проверок </a:t>
            </a:r>
          </a:p>
          <a:p>
            <a:pPr>
              <a:lnSpc>
                <a:spcPct val="200000"/>
              </a:lnSpc>
            </a:pPr>
            <a:r>
              <a:rPr lang="ru-RU" dirty="0"/>
              <a:t>Потери времени на дополнительный запрос документов</a:t>
            </a:r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152DB802-76A0-46F1-9E8E-370D980152FC}"/>
              </a:ext>
            </a:extLst>
          </p:cNvPr>
          <p:cNvSpPr/>
          <p:nvPr/>
        </p:nvSpPr>
        <p:spPr bwMode="auto">
          <a:xfrm>
            <a:off x="651164" y="1355000"/>
            <a:ext cx="612542" cy="4766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1</a:t>
            </a:r>
            <a:endParaRPr sz="1800" b="1" dirty="0">
              <a:solidFill>
                <a:srgbClr val="FFFF00"/>
              </a:solidFill>
            </a:endParaRPr>
          </a:p>
        </p:txBody>
      </p:sp>
      <p:sp>
        <p:nvSpPr>
          <p:cNvPr id="6" name="Shape 83">
            <a:extLst>
              <a:ext uri="{FF2B5EF4-FFF2-40B4-BE49-F238E27FC236}">
                <a16:creationId xmlns:a16="http://schemas.microsoft.com/office/drawing/2014/main" id="{9EC73F5E-05C6-41B6-A2C2-5C5010395B33}"/>
              </a:ext>
            </a:extLst>
          </p:cNvPr>
          <p:cNvSpPr/>
          <p:nvPr/>
        </p:nvSpPr>
        <p:spPr bwMode="auto">
          <a:xfrm>
            <a:off x="651164" y="1915654"/>
            <a:ext cx="612542" cy="4766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</a:t>
            </a:r>
            <a:endParaRPr sz="1800" b="1" dirty="0">
              <a:solidFill>
                <a:srgbClr val="FFFF00"/>
              </a:solidFill>
            </a:endParaRPr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7F6DFAAC-A511-4950-B0E5-8CD317013D36}"/>
              </a:ext>
            </a:extLst>
          </p:cNvPr>
          <p:cNvSpPr/>
          <p:nvPr/>
        </p:nvSpPr>
        <p:spPr bwMode="auto">
          <a:xfrm>
            <a:off x="651164" y="2476309"/>
            <a:ext cx="612542" cy="4766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3</a:t>
            </a:r>
            <a:endParaRPr sz="1800" b="1" dirty="0">
              <a:solidFill>
                <a:srgbClr val="FFFF00"/>
              </a:solidFill>
            </a:endParaRPr>
          </a:p>
        </p:txBody>
      </p:sp>
      <p:sp>
        <p:nvSpPr>
          <p:cNvPr id="8" name="Shape 83">
            <a:extLst>
              <a:ext uri="{FF2B5EF4-FFF2-40B4-BE49-F238E27FC236}">
                <a16:creationId xmlns:a16="http://schemas.microsoft.com/office/drawing/2014/main" id="{8FDDF63F-76E1-42DA-B9DA-458419115C48}"/>
              </a:ext>
            </a:extLst>
          </p:cNvPr>
          <p:cNvSpPr/>
          <p:nvPr/>
        </p:nvSpPr>
        <p:spPr bwMode="auto">
          <a:xfrm>
            <a:off x="651164" y="3036964"/>
            <a:ext cx="612542" cy="4766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4</a:t>
            </a:r>
            <a:endParaRPr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18013-DDB8-4E5F-AACD-B9A70A3F26EC}"/>
              </a:ext>
            </a:extLst>
          </p:cNvPr>
          <p:cNvSpPr txBox="1"/>
          <p:nvPr/>
        </p:nvSpPr>
        <p:spPr>
          <a:xfrm>
            <a:off x="396276" y="241765"/>
            <a:ext cx="3011942" cy="410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300" b="1" dirty="0" err="1">
                <a:solidFill>
                  <a:srgbClr val="333333"/>
                </a:solidFill>
                <a:latin typeface="Arial" charset="0"/>
                <a:cs typeface="Arial" charset="0"/>
              </a:rPr>
              <a:t>Диаграф</a:t>
            </a:r>
            <a:r>
              <a:rPr lang="ru-RU" sz="2300" b="1" dirty="0">
                <a:solidFill>
                  <a:srgbClr val="333333"/>
                </a:solidFill>
                <a:latin typeface="Arial" charset="0"/>
                <a:cs typeface="Arial" charset="0"/>
              </a:rPr>
              <a:t> проблем</a:t>
            </a:r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13E7A1D2-7E0C-41D7-8B79-2D7CC093E099}"/>
              </a:ext>
            </a:extLst>
          </p:cNvPr>
          <p:cNvSpPr/>
          <p:nvPr/>
        </p:nvSpPr>
        <p:spPr bwMode="auto">
          <a:xfrm>
            <a:off x="1796967" y="2257978"/>
            <a:ext cx="1316320" cy="96400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1</a:t>
            </a:r>
            <a:endParaRPr sz="1800" b="1" dirty="0">
              <a:solidFill>
                <a:srgbClr val="FFFF00"/>
              </a:solidFill>
            </a:endParaRPr>
          </a:p>
        </p:txBody>
      </p:sp>
      <p:sp>
        <p:nvSpPr>
          <p:cNvPr id="6" name="Shape 83">
            <a:extLst>
              <a:ext uri="{FF2B5EF4-FFF2-40B4-BE49-F238E27FC236}">
                <a16:creationId xmlns:a16="http://schemas.microsoft.com/office/drawing/2014/main" id="{13E7A1D2-7E0C-41D7-8B79-2D7CC093E099}"/>
              </a:ext>
            </a:extLst>
          </p:cNvPr>
          <p:cNvSpPr/>
          <p:nvPr/>
        </p:nvSpPr>
        <p:spPr bwMode="auto">
          <a:xfrm>
            <a:off x="3793072" y="809743"/>
            <a:ext cx="1316320" cy="96400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</a:t>
            </a:r>
            <a:endParaRPr sz="1800" b="1" dirty="0">
              <a:solidFill>
                <a:srgbClr val="FFFF00"/>
              </a:solidFill>
            </a:endParaRPr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13E7A1D2-7E0C-41D7-8B79-2D7CC093E099}"/>
              </a:ext>
            </a:extLst>
          </p:cNvPr>
          <p:cNvSpPr/>
          <p:nvPr/>
        </p:nvSpPr>
        <p:spPr bwMode="auto">
          <a:xfrm>
            <a:off x="6264996" y="1894843"/>
            <a:ext cx="1316320" cy="96400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3</a:t>
            </a:r>
            <a:endParaRPr sz="1800" b="1" dirty="0">
              <a:solidFill>
                <a:srgbClr val="FFFF00"/>
              </a:solidFill>
            </a:endParaRPr>
          </a:p>
        </p:txBody>
      </p:sp>
      <p:sp>
        <p:nvSpPr>
          <p:cNvPr id="9" name="Shape 83">
            <a:extLst>
              <a:ext uri="{FF2B5EF4-FFF2-40B4-BE49-F238E27FC236}">
                <a16:creationId xmlns:a16="http://schemas.microsoft.com/office/drawing/2014/main" id="{13E7A1D2-7E0C-41D7-8B79-2D7CC093E099}"/>
              </a:ext>
            </a:extLst>
          </p:cNvPr>
          <p:cNvSpPr/>
          <p:nvPr/>
        </p:nvSpPr>
        <p:spPr bwMode="auto">
          <a:xfrm>
            <a:off x="4095855" y="3401807"/>
            <a:ext cx="1316320" cy="96400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4</a:t>
            </a:r>
            <a:endParaRPr sz="1800" b="1" dirty="0">
              <a:solidFill>
                <a:srgbClr val="FFFF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3113287" y="2510019"/>
            <a:ext cx="3151709" cy="1555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D04E57C-1946-4B75-B11B-11F499E3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551" y="4563862"/>
            <a:ext cx="282286" cy="195176"/>
          </a:xfrm>
        </p:spPr>
        <p:txBody>
          <a:bodyPr/>
          <a:lstStyle/>
          <a:p>
            <a:fld id="{1DB53087-2C50-47AC-ACD0-434C56EF5E4C}" type="slidenum">
              <a:rPr lang="ru-RU" sz="700" smtClean="0"/>
              <a:t>11</a:t>
            </a:fld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89841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Диаграмма </a:t>
            </a:r>
            <a:r>
              <a:rPr lang="ru-RU" dirty="0" err="1"/>
              <a:t>Ишикавы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133DA19A-7155-4E36-9E96-430A5879F7FD}"/>
              </a:ext>
            </a:extLst>
          </p:cNvPr>
          <p:cNvSpPr/>
          <p:nvPr/>
        </p:nvSpPr>
        <p:spPr>
          <a:xfrm rot="5400000">
            <a:off x="7240920" y="1750655"/>
            <a:ext cx="1728784" cy="1626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EE4CB-E568-400B-8D63-ACD3ACF11E82}"/>
              </a:ext>
            </a:extLst>
          </p:cNvPr>
          <p:cNvSpPr txBox="1"/>
          <p:nvPr/>
        </p:nvSpPr>
        <p:spPr>
          <a:xfrm>
            <a:off x="7292094" y="1970662"/>
            <a:ext cx="108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качество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4BB98E2-2294-41CE-B90C-5AA520A21F09}"/>
              </a:ext>
            </a:extLst>
          </p:cNvPr>
          <p:cNvCxnSpPr>
            <a:cxnSpLocks/>
          </p:cNvCxnSpPr>
          <p:nvPr/>
        </p:nvCxnSpPr>
        <p:spPr>
          <a:xfrm>
            <a:off x="699654" y="2523164"/>
            <a:ext cx="65924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4DC83E4-82C9-4801-BAEE-D2885FB0F16D}"/>
              </a:ext>
            </a:extLst>
          </p:cNvPr>
          <p:cNvCxnSpPr>
            <a:cxnSpLocks/>
          </p:cNvCxnSpPr>
          <p:nvPr/>
        </p:nvCxnSpPr>
        <p:spPr>
          <a:xfrm>
            <a:off x="1378974" y="1699481"/>
            <a:ext cx="759542" cy="823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BCDCF82-9ED9-40A9-8D94-46C209E3AF16}"/>
              </a:ext>
            </a:extLst>
          </p:cNvPr>
          <p:cNvCxnSpPr>
            <a:cxnSpLocks/>
          </p:cNvCxnSpPr>
          <p:nvPr/>
        </p:nvCxnSpPr>
        <p:spPr>
          <a:xfrm>
            <a:off x="3440548" y="1699480"/>
            <a:ext cx="759542" cy="823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61C664B-422A-4F93-9FCB-A3E0EBC4ECD2}"/>
              </a:ext>
            </a:extLst>
          </p:cNvPr>
          <p:cNvCxnSpPr>
            <a:cxnSpLocks/>
          </p:cNvCxnSpPr>
          <p:nvPr/>
        </p:nvCxnSpPr>
        <p:spPr>
          <a:xfrm>
            <a:off x="5502122" y="1699479"/>
            <a:ext cx="759542" cy="823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AF99D08-0833-43E6-AD50-7A12C84077CE}"/>
              </a:ext>
            </a:extLst>
          </p:cNvPr>
          <p:cNvCxnSpPr>
            <a:cxnSpLocks/>
          </p:cNvCxnSpPr>
          <p:nvPr/>
        </p:nvCxnSpPr>
        <p:spPr>
          <a:xfrm flipH="1">
            <a:off x="2409761" y="2523162"/>
            <a:ext cx="651015" cy="905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2D3AD40-123E-49A9-B4F2-CA162302206F}"/>
              </a:ext>
            </a:extLst>
          </p:cNvPr>
          <p:cNvCxnSpPr>
            <a:cxnSpLocks/>
          </p:cNvCxnSpPr>
          <p:nvPr/>
        </p:nvCxnSpPr>
        <p:spPr>
          <a:xfrm flipH="1">
            <a:off x="4661400" y="2523162"/>
            <a:ext cx="651015" cy="905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3D1D517-0633-464A-B085-F611EF01F806}"/>
              </a:ext>
            </a:extLst>
          </p:cNvPr>
          <p:cNvGrpSpPr/>
          <p:nvPr/>
        </p:nvGrpSpPr>
        <p:grpSpPr>
          <a:xfrm>
            <a:off x="283275" y="880743"/>
            <a:ext cx="1413852" cy="1089919"/>
            <a:chOff x="3913" y="0"/>
            <a:chExt cx="1303783" cy="2179838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36C9D9BA-31A0-4FDC-A5DD-EED649A666E2}"/>
                </a:ext>
              </a:extLst>
            </p:cNvPr>
            <p:cNvSpPr/>
            <p:nvPr/>
          </p:nvSpPr>
          <p:spPr>
            <a:xfrm>
              <a:off x="3913" y="0"/>
              <a:ext cx="1178718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A0C4C0-2C7B-4976-B6B3-2DF54BA99B38}"/>
                </a:ext>
              </a:extLst>
            </p:cNvPr>
            <p:cNvSpPr txBox="1"/>
            <p:nvPr/>
          </p:nvSpPr>
          <p:spPr>
            <a:xfrm>
              <a:off x="128978" y="12372"/>
              <a:ext cx="1178718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u="sng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Человек:   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не хватает опыта; </a:t>
              </a:r>
            </a:p>
            <a:p>
              <a:pPr marL="90488" lvl="0" indent="-904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хватает людей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4A40300-ADD3-4BBC-9727-2824760A11BB}"/>
              </a:ext>
            </a:extLst>
          </p:cNvPr>
          <p:cNvGrpSpPr/>
          <p:nvPr/>
        </p:nvGrpSpPr>
        <p:grpSpPr>
          <a:xfrm>
            <a:off x="2074150" y="596900"/>
            <a:ext cx="1631917" cy="1482478"/>
            <a:chOff x="1788335" y="-1"/>
            <a:chExt cx="1631917" cy="2167467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7DCAB09D-F4F9-4148-A743-966E36DD890D}"/>
                </a:ext>
              </a:extLst>
            </p:cNvPr>
            <p:cNvSpPr/>
            <p:nvPr/>
          </p:nvSpPr>
          <p:spPr>
            <a:xfrm>
              <a:off x="1847205" y="0"/>
              <a:ext cx="1573047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EA8540-1167-478B-A2EA-3E467D16C530}"/>
                </a:ext>
              </a:extLst>
            </p:cNvPr>
            <p:cNvSpPr txBox="1"/>
            <p:nvPr/>
          </p:nvSpPr>
          <p:spPr>
            <a:xfrm>
              <a:off x="1788335" y="-1"/>
              <a:ext cx="1573047" cy="1696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u="sng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Управление: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запросы руководства не соответствуют результатам проверок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122AF2A-4C3E-4A83-A1C8-2417ECBE1431}"/>
              </a:ext>
            </a:extLst>
          </p:cNvPr>
          <p:cNvGrpSpPr/>
          <p:nvPr/>
        </p:nvGrpSpPr>
        <p:grpSpPr>
          <a:xfrm>
            <a:off x="1182367" y="3335716"/>
            <a:ext cx="1764457" cy="1229269"/>
            <a:chOff x="1727283" y="3251200"/>
            <a:chExt cx="1178718" cy="2167466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5DB1529-4DEC-4869-B6DA-C3B7013A8C1E}"/>
                </a:ext>
              </a:extLst>
            </p:cNvPr>
            <p:cNvSpPr/>
            <p:nvPr/>
          </p:nvSpPr>
          <p:spPr>
            <a:xfrm>
              <a:off x="1727283" y="3251200"/>
              <a:ext cx="1178718" cy="216746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44F8FC-5B5B-4A7C-AE38-A83F821AB394}"/>
                </a:ext>
              </a:extLst>
            </p:cNvPr>
            <p:cNvSpPr txBox="1"/>
            <p:nvPr/>
          </p:nvSpPr>
          <p:spPr>
            <a:xfrm>
              <a:off x="1727283" y="3251200"/>
              <a:ext cx="1178718" cy="21674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marR="0" lvl="0" indent="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Инструменты:</a:t>
              </a:r>
            </a:p>
            <a:p>
              <a:pPr marL="171450" marR="0" lvl="0" indent="-1714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отсутствует </a:t>
              </a:r>
              <a:r>
                <a:rPr lang="ru-RU" sz="11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программа «Гранд-Смета»;</a:t>
              </a:r>
            </a:p>
            <a:p>
              <a:pPr marL="17145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1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старые ноутбуки и компьютеры</a:t>
              </a:r>
            </a:p>
            <a:p>
              <a:pPr marL="171450" marR="0" lvl="0" indent="-1714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7308718-9439-4879-8822-EAAD6D3D7B7F}"/>
              </a:ext>
            </a:extLst>
          </p:cNvPr>
          <p:cNvGrpSpPr/>
          <p:nvPr/>
        </p:nvGrpSpPr>
        <p:grpSpPr>
          <a:xfrm>
            <a:off x="4017820" y="984991"/>
            <a:ext cx="1962425" cy="1134702"/>
            <a:chOff x="4591404" y="0"/>
            <a:chExt cx="1962425" cy="216746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1593D246-5F18-4B08-9AC2-DFEAE817CCAE}"/>
                </a:ext>
              </a:extLst>
            </p:cNvPr>
            <p:cNvSpPr/>
            <p:nvPr/>
          </p:nvSpPr>
          <p:spPr>
            <a:xfrm>
              <a:off x="4591404" y="0"/>
              <a:ext cx="1962425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20B363-1A22-4A08-B75D-1FEEE1E512CA}"/>
                </a:ext>
              </a:extLst>
            </p:cNvPr>
            <p:cNvSpPr txBox="1"/>
            <p:nvPr/>
          </p:nvSpPr>
          <p:spPr>
            <a:xfrm>
              <a:off x="4591404" y="0"/>
              <a:ext cx="1962425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u="sng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Методы: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план проверок сформирован помесячно без учета рисков;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отсутствуют типовые решения для проведения проверок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AB87A5D-374F-46D5-BC86-4EE17BCAC513}"/>
              </a:ext>
            </a:extLst>
          </p:cNvPr>
          <p:cNvGrpSpPr/>
          <p:nvPr/>
        </p:nvGrpSpPr>
        <p:grpSpPr>
          <a:xfrm>
            <a:off x="3647720" y="3337247"/>
            <a:ext cx="2027359" cy="823993"/>
            <a:chOff x="4339182" y="3558882"/>
            <a:chExt cx="1178718" cy="1713295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29557600-BC1E-4C58-9660-A58E045419CF}"/>
                </a:ext>
              </a:extLst>
            </p:cNvPr>
            <p:cNvSpPr/>
            <p:nvPr/>
          </p:nvSpPr>
          <p:spPr>
            <a:xfrm>
              <a:off x="4339182" y="3558882"/>
              <a:ext cx="1178718" cy="17132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AAD468-5CB1-456F-9D1F-8C32F42CD4B0}"/>
                </a:ext>
              </a:extLst>
            </p:cNvPr>
            <p:cNvSpPr txBox="1"/>
            <p:nvPr/>
          </p:nvSpPr>
          <p:spPr>
            <a:xfrm>
              <a:off x="4339182" y="3558882"/>
              <a:ext cx="1178718" cy="1713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u="sng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Среда:</a:t>
              </a:r>
              <a:r>
                <a:rPr lang="en-US" sz="1100" b="1" u="sng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плановые проверки накладываются: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поручения Правительства ЗК;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поручения Прокуратуры ЗК</a:t>
              </a:r>
            </a:p>
          </p:txBody>
        </p:sp>
      </p:grpSp>
      <p:sp>
        <p:nvSpPr>
          <p:cNvPr id="33" name="Овал 32">
            <a:extLst>
              <a:ext uri="{FF2B5EF4-FFF2-40B4-BE49-F238E27FC236}">
                <a16:creationId xmlns:a16="http://schemas.microsoft.com/office/drawing/2014/main" id="{E730B282-0057-48F3-A388-EBBB2DF4CB26}"/>
              </a:ext>
            </a:extLst>
          </p:cNvPr>
          <p:cNvSpPr/>
          <p:nvPr/>
        </p:nvSpPr>
        <p:spPr>
          <a:xfrm>
            <a:off x="3282968" y="3298333"/>
            <a:ext cx="2575560" cy="972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Shape 83">
            <a:extLst>
              <a:ext uri="{FF2B5EF4-FFF2-40B4-BE49-F238E27FC236}">
                <a16:creationId xmlns:a16="http://schemas.microsoft.com/office/drawing/2014/main" id="{1C8E1765-D362-44A0-8365-414D05E41DFD}"/>
              </a:ext>
            </a:extLst>
          </p:cNvPr>
          <p:cNvSpPr/>
          <p:nvPr/>
        </p:nvSpPr>
        <p:spPr bwMode="auto">
          <a:xfrm>
            <a:off x="2971944" y="3572094"/>
            <a:ext cx="675776" cy="46298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91440" tIns="45720" rIns="91440" bIns="4572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1</a:t>
            </a:r>
            <a:endParaRPr sz="1400" b="1" dirty="0">
              <a:solidFill>
                <a:srgbClr val="FFFF00"/>
              </a:solidFill>
            </a:endParaRPr>
          </a:p>
        </p:txBody>
      </p:sp>
      <p:sp>
        <p:nvSpPr>
          <p:cNvPr id="35" name="Shape 83">
            <a:extLst>
              <a:ext uri="{FF2B5EF4-FFF2-40B4-BE49-F238E27FC236}">
                <a16:creationId xmlns:a16="http://schemas.microsoft.com/office/drawing/2014/main" id="{B246680F-8EDF-47CB-9FDE-23D04FC5DD61}"/>
              </a:ext>
            </a:extLst>
          </p:cNvPr>
          <p:cNvSpPr/>
          <p:nvPr/>
        </p:nvSpPr>
        <p:spPr bwMode="auto">
          <a:xfrm>
            <a:off x="8326424" y="2291672"/>
            <a:ext cx="675776" cy="46298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91440" tIns="45720" rIns="91440" bIns="4572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3</a:t>
            </a:r>
            <a:endParaRPr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3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2098445" y="2120038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3543696" y="2231648"/>
            <a:ext cx="1973180" cy="5091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9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Потери времени на согласования</a:t>
            </a:r>
          </a:p>
          <a:p>
            <a:pPr algn="ctr"/>
            <a:endParaRPr lang="ru-RU" sz="9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1286516" y="3096522"/>
            <a:ext cx="1973180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Ожидание проверки юристами проекта приказа</a:t>
            </a: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944066" y="4471670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lvl="0" algn="ctr"/>
            <a:r>
              <a:rPr lang="ru-RU" sz="900" b="1" dirty="0">
                <a:solidFill>
                  <a:prstClr val="black"/>
                </a:solidFill>
                <a:cs typeface="Times New Roman" panose="02020603050405020304" pitchFamily="18" charset="0"/>
              </a:rPr>
              <a:t>Занятость юристов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70759" y="4234148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7" name="Shape 83">
            <a:extLst>
              <a:ext uri="{FF2B5EF4-FFF2-40B4-BE49-F238E27FC236}">
                <a16:creationId xmlns:a16="http://schemas.microsoft.com/office/drawing/2014/main" id="{0223F854-0839-4E06-8C43-D905E4766F1F}"/>
              </a:ext>
            </a:extLst>
          </p:cNvPr>
          <p:cNvSpPr/>
          <p:nvPr/>
        </p:nvSpPr>
        <p:spPr bwMode="auto">
          <a:xfrm>
            <a:off x="3002146" y="2308465"/>
            <a:ext cx="612542" cy="4766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</a:t>
            </a:r>
            <a:endParaRPr sz="1800" b="1" dirty="0">
              <a:solidFill>
                <a:srgbClr val="FFFF00"/>
              </a:solidFill>
            </a:endParaRPr>
          </a:p>
        </p:txBody>
      </p:sp>
      <p:sp>
        <p:nvSpPr>
          <p:cNvPr id="2" name="Стрелка: вверх 1">
            <a:extLst>
              <a:ext uri="{FF2B5EF4-FFF2-40B4-BE49-F238E27FC236}">
                <a16:creationId xmlns:a16="http://schemas.microsoft.com/office/drawing/2014/main" id="{DEA947D4-4EDB-4BFA-B1D9-89C199E71178}"/>
              </a:ext>
            </a:extLst>
          </p:cNvPr>
          <p:cNvSpPr/>
          <p:nvPr/>
        </p:nvSpPr>
        <p:spPr>
          <a:xfrm>
            <a:off x="3886199" y="1836861"/>
            <a:ext cx="1122833" cy="254151"/>
          </a:xfrm>
          <a:prstGeom prst="upArrow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Риски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533D061-2084-4ABD-8103-7849F413F09B}"/>
              </a:ext>
            </a:extLst>
          </p:cNvPr>
          <p:cNvSpPr/>
          <p:nvPr/>
        </p:nvSpPr>
        <p:spPr>
          <a:xfrm>
            <a:off x="944066" y="1514061"/>
            <a:ext cx="2163482" cy="4834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fontAlgn="ctr">
              <a:defRPr/>
            </a:pPr>
            <a:r>
              <a:rPr 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Отсутствие достаточного времени на подготовку к проверке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C6E59E0-74EA-4915-9587-F569BB2B3E4F}"/>
              </a:ext>
            </a:extLst>
          </p:cNvPr>
          <p:cNvCxnSpPr>
            <a:cxnSpLocks/>
          </p:cNvCxnSpPr>
          <p:nvPr/>
        </p:nvCxnSpPr>
        <p:spPr>
          <a:xfrm flipH="1">
            <a:off x="2460596" y="2787650"/>
            <a:ext cx="1508154" cy="305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3C11146-0103-45D3-AA03-57AC56F27A4E}"/>
              </a:ext>
            </a:extLst>
          </p:cNvPr>
          <p:cNvCxnSpPr>
            <a:stCxn id="19" idx="2"/>
          </p:cNvCxnSpPr>
          <p:nvPr/>
        </p:nvCxnSpPr>
        <p:spPr>
          <a:xfrm>
            <a:off x="2273106" y="3535509"/>
            <a:ext cx="0" cy="936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A8A849B-A1AC-4121-9C1C-E43A5C104CBB}"/>
              </a:ext>
            </a:extLst>
          </p:cNvPr>
          <p:cNvSpPr txBox="1"/>
          <p:nvPr/>
        </p:nvSpPr>
        <p:spPr>
          <a:xfrm>
            <a:off x="2689240" y="26940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414F24-2C5F-4A21-8B6C-A60BF779DCD9}"/>
              </a:ext>
            </a:extLst>
          </p:cNvPr>
          <p:cNvSpPr txBox="1"/>
          <p:nvPr/>
        </p:nvSpPr>
        <p:spPr>
          <a:xfrm>
            <a:off x="1941992" y="3794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?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6822B77-A22C-41CB-BF0C-32FC0A5D1622}"/>
              </a:ext>
            </a:extLst>
          </p:cNvPr>
          <p:cNvCxnSpPr>
            <a:cxnSpLocks/>
          </p:cNvCxnSpPr>
          <p:nvPr/>
        </p:nvCxnSpPr>
        <p:spPr>
          <a:xfrm>
            <a:off x="4895850" y="2785083"/>
            <a:ext cx="806450" cy="155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3E29D0A-9A62-445C-97E9-D74F826A736F}"/>
              </a:ext>
            </a:extLst>
          </p:cNvPr>
          <p:cNvSpPr/>
          <p:nvPr/>
        </p:nvSpPr>
        <p:spPr>
          <a:xfrm>
            <a:off x="5073032" y="2999174"/>
            <a:ext cx="1973180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Возврат на доработку документов по результатам проверки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F26B5E6-70CE-42E1-807F-8B4DC5DBC4AB}"/>
              </a:ext>
            </a:extLst>
          </p:cNvPr>
          <p:cNvCxnSpPr>
            <a:cxnSpLocks/>
          </p:cNvCxnSpPr>
          <p:nvPr/>
        </p:nvCxnSpPr>
        <p:spPr>
          <a:xfrm>
            <a:off x="6053273" y="3438161"/>
            <a:ext cx="449127" cy="25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FE6B698-26D5-40AB-88DD-504CF24030A0}"/>
              </a:ext>
            </a:extLst>
          </p:cNvPr>
          <p:cNvSpPr txBox="1"/>
          <p:nvPr/>
        </p:nvSpPr>
        <p:spPr>
          <a:xfrm>
            <a:off x="5884306" y="3404898"/>
            <a:ext cx="30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27" name="Прямоугольник: скругленные углы 31">
            <a:extLst>
              <a:ext uri="{FF2B5EF4-FFF2-40B4-BE49-F238E27FC236}">
                <a16:creationId xmlns:a16="http://schemas.microsoft.com/office/drawing/2014/main" id="{50678F79-7615-47AC-947C-6EA912DBA3C7}"/>
              </a:ext>
            </a:extLst>
          </p:cNvPr>
          <p:cNvSpPr/>
          <p:nvPr/>
        </p:nvSpPr>
        <p:spPr>
          <a:xfrm>
            <a:off x="5872967" y="3730402"/>
            <a:ext cx="1995853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lvl="0" algn="ctr"/>
            <a:r>
              <a:rPr lang="ru-RU" sz="900" b="1" dirty="0">
                <a:solidFill>
                  <a:prstClr val="black"/>
                </a:solidFill>
                <a:cs typeface="Times New Roman" panose="02020603050405020304" pitchFamily="18" charset="0"/>
              </a:rPr>
              <a:t>Полученные результаты не соответствуют видению руководителя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BFE2F1D-C87A-4F62-8A70-886088EAFAB5}"/>
              </a:ext>
            </a:extLst>
          </p:cNvPr>
          <p:cNvSpPr/>
          <p:nvPr/>
        </p:nvSpPr>
        <p:spPr>
          <a:xfrm>
            <a:off x="5739858" y="1115269"/>
            <a:ext cx="2163482" cy="4834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lvl="0" algn="ctr" fontAlgn="ctr">
              <a:defRPr/>
            </a:pPr>
            <a:r>
              <a:rPr 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Выход за пределы сроков, установленных стандартом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282D4E4-E2AD-4C06-B6FC-6E6C94D84A98}"/>
              </a:ext>
            </a:extLst>
          </p:cNvPr>
          <p:cNvCxnSpPr>
            <a:cxnSpLocks/>
          </p:cNvCxnSpPr>
          <p:nvPr/>
        </p:nvCxnSpPr>
        <p:spPr>
          <a:xfrm>
            <a:off x="6993073" y="4214131"/>
            <a:ext cx="449127" cy="25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2F254FF-68EE-487A-8AAF-EF443B503C6D}"/>
              </a:ext>
            </a:extLst>
          </p:cNvPr>
          <p:cNvSpPr/>
          <p:nvPr/>
        </p:nvSpPr>
        <p:spPr>
          <a:xfrm>
            <a:off x="959758" y="787279"/>
            <a:ext cx="2163482" cy="4834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lvl="0" algn="ctr" fontAlgn="ctr">
              <a:defRPr/>
            </a:pPr>
            <a:r>
              <a:rPr 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Снижение качества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060FD56C-42F2-4960-9F65-34620B5CE4D9}"/>
              </a:ext>
            </a:extLst>
          </p:cNvPr>
          <p:cNvCxnSpPr>
            <a:cxnSpLocks/>
          </p:cNvCxnSpPr>
          <p:nvPr/>
        </p:nvCxnSpPr>
        <p:spPr>
          <a:xfrm rot="-180000" flipV="1">
            <a:off x="2025807" y="1270752"/>
            <a:ext cx="15692" cy="24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: скругленные углы 31">
            <a:extLst>
              <a:ext uri="{FF2B5EF4-FFF2-40B4-BE49-F238E27FC236}">
                <a16:creationId xmlns:a16="http://schemas.microsoft.com/office/drawing/2014/main" id="{12AF0ADF-4BEF-4231-B6B8-16750BD920F4}"/>
              </a:ext>
            </a:extLst>
          </p:cNvPr>
          <p:cNvSpPr/>
          <p:nvPr/>
        </p:nvSpPr>
        <p:spPr>
          <a:xfrm>
            <a:off x="5009032" y="4516412"/>
            <a:ext cx="3734917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lvl="0" algn="ctr"/>
            <a:r>
              <a:rPr lang="ru-RU" sz="900" b="1" dirty="0">
                <a:solidFill>
                  <a:prstClr val="black"/>
                </a:solidFill>
                <a:cs typeface="Times New Roman" panose="02020603050405020304" pitchFamily="18" charset="0"/>
              </a:rPr>
              <a:t>Информация о ключевых задачах, касающихся проверки, становится известна на завершающем этапе проверки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E1AA67D-08A3-4EC5-9D3E-32CECF1A57AC}"/>
              </a:ext>
            </a:extLst>
          </p:cNvPr>
          <p:cNvSpPr/>
          <p:nvPr/>
        </p:nvSpPr>
        <p:spPr>
          <a:xfrm>
            <a:off x="4652466" y="4262930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58ECB7-4DBC-4386-86B3-76D51E101B46}"/>
              </a:ext>
            </a:extLst>
          </p:cNvPr>
          <p:cNvSpPr txBox="1"/>
          <p:nvPr/>
        </p:nvSpPr>
        <p:spPr>
          <a:xfrm>
            <a:off x="6656703" y="41623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1F3175-4CDA-42E8-960E-118380BD5C04}"/>
              </a:ext>
            </a:extLst>
          </p:cNvPr>
          <p:cNvSpPr txBox="1"/>
          <p:nvPr/>
        </p:nvSpPr>
        <p:spPr>
          <a:xfrm>
            <a:off x="5702299" y="2572000"/>
            <a:ext cx="30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1485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13" name="Блок-схема: извлечение 12">
            <a:extLst>
              <a:ext uri="{FF2B5EF4-FFF2-40B4-BE49-F238E27FC236}">
                <a16:creationId xmlns:a16="http://schemas.microsoft.com/office/drawing/2014/main" id="{C9965A8D-D4F3-4945-9B1F-7EE789A2D1E7}"/>
              </a:ext>
            </a:extLst>
          </p:cNvPr>
          <p:cNvSpPr/>
          <p:nvPr/>
        </p:nvSpPr>
        <p:spPr>
          <a:xfrm>
            <a:off x="2219190" y="868676"/>
            <a:ext cx="4528139" cy="3648996"/>
          </a:xfrm>
          <a:prstGeom prst="flowChartExtra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10485C2-85F3-4EE8-ADFD-EDFDD33F5AA1}"/>
              </a:ext>
            </a:extLst>
          </p:cNvPr>
          <p:cNvSpPr/>
          <p:nvPr/>
        </p:nvSpPr>
        <p:spPr>
          <a:xfrm>
            <a:off x="5936924" y="1957682"/>
            <a:ext cx="2390775" cy="742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Уровень министра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2272519-5D45-4198-BE41-F4BF7F58FF99}"/>
              </a:ext>
            </a:extLst>
          </p:cNvPr>
          <p:cNvSpPr/>
          <p:nvPr/>
        </p:nvSpPr>
        <p:spPr>
          <a:xfrm>
            <a:off x="6349779" y="2929462"/>
            <a:ext cx="2390775" cy="742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Уровень отдела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902A01B-B6EA-4B72-80EC-DC629F327C5B}"/>
              </a:ext>
            </a:extLst>
          </p:cNvPr>
          <p:cNvCxnSpPr>
            <a:cxnSpLocks/>
          </p:cNvCxnSpPr>
          <p:nvPr/>
        </p:nvCxnSpPr>
        <p:spPr>
          <a:xfrm>
            <a:off x="3212815" y="2914983"/>
            <a:ext cx="25408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83">
            <a:extLst>
              <a:ext uri="{FF2B5EF4-FFF2-40B4-BE49-F238E27FC236}">
                <a16:creationId xmlns:a16="http://schemas.microsoft.com/office/drawing/2014/main" id="{2BDA9F1A-ACA8-451F-B3D2-5402FB698A30}"/>
              </a:ext>
            </a:extLst>
          </p:cNvPr>
          <p:cNvSpPr/>
          <p:nvPr/>
        </p:nvSpPr>
        <p:spPr bwMode="auto">
          <a:xfrm>
            <a:off x="4097597" y="1034078"/>
            <a:ext cx="771324" cy="742950"/>
          </a:xfrm>
          <a:prstGeom prst="irregularSeal2">
            <a:avLst/>
          </a:prstGeom>
          <a:solidFill>
            <a:srgbClr val="FF0000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Shape 83">
            <a:extLst>
              <a:ext uri="{FF2B5EF4-FFF2-40B4-BE49-F238E27FC236}">
                <a16:creationId xmlns:a16="http://schemas.microsoft.com/office/drawing/2014/main" id="{6FC66FCD-12BF-45E4-ABC4-23124D942E15}"/>
              </a:ext>
            </a:extLst>
          </p:cNvPr>
          <p:cNvSpPr/>
          <p:nvPr/>
        </p:nvSpPr>
        <p:spPr bwMode="auto">
          <a:xfrm>
            <a:off x="4212415" y="2543508"/>
            <a:ext cx="771324" cy="742950"/>
          </a:xfrm>
          <a:prstGeom prst="irregularSeal2">
            <a:avLst/>
          </a:prstGeom>
          <a:solidFill>
            <a:srgbClr val="FF0000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hape 83">
            <a:extLst>
              <a:ext uri="{FF2B5EF4-FFF2-40B4-BE49-F238E27FC236}">
                <a16:creationId xmlns:a16="http://schemas.microsoft.com/office/drawing/2014/main" id="{0886F73E-2819-4BC1-9E9B-FA8C5081C38D}"/>
              </a:ext>
            </a:extLst>
          </p:cNvPr>
          <p:cNvSpPr/>
          <p:nvPr/>
        </p:nvSpPr>
        <p:spPr bwMode="auto">
          <a:xfrm>
            <a:off x="4097598" y="3472976"/>
            <a:ext cx="771324" cy="742950"/>
          </a:xfrm>
          <a:prstGeom prst="irregularSeal2">
            <a:avLst/>
          </a:prstGeom>
          <a:solidFill>
            <a:srgbClr val="FF0000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hape 83">
            <a:extLst>
              <a:ext uri="{FF2B5EF4-FFF2-40B4-BE49-F238E27FC236}">
                <a16:creationId xmlns:a16="http://schemas.microsoft.com/office/drawing/2014/main" id="{24A9112A-7260-4D52-B08F-160061F62458}"/>
              </a:ext>
            </a:extLst>
          </p:cNvPr>
          <p:cNvSpPr/>
          <p:nvPr/>
        </p:nvSpPr>
        <p:spPr bwMode="auto">
          <a:xfrm>
            <a:off x="3970892" y="1861804"/>
            <a:ext cx="771324" cy="742950"/>
          </a:xfrm>
          <a:prstGeom prst="irregularSeal2">
            <a:avLst/>
          </a:prstGeom>
          <a:solidFill>
            <a:srgbClr val="FF0000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E089506-06FF-4D7E-A177-A69623F04615}"/>
              </a:ext>
            </a:extLst>
          </p:cNvPr>
          <p:cNvCxnSpPr>
            <a:cxnSpLocks/>
          </p:cNvCxnSpPr>
          <p:nvPr/>
        </p:nvCxnSpPr>
        <p:spPr>
          <a:xfrm>
            <a:off x="3862316" y="1859974"/>
            <a:ext cx="1229229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BE524F3-9817-4F4A-9298-2C6FE48BFEF3}"/>
              </a:ext>
            </a:extLst>
          </p:cNvPr>
          <p:cNvSpPr/>
          <p:nvPr/>
        </p:nvSpPr>
        <p:spPr>
          <a:xfrm>
            <a:off x="5471823" y="1041704"/>
            <a:ext cx="2390775" cy="742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Уровень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1055" y="244521"/>
            <a:ext cx="5786181" cy="5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действий</a:t>
            </a:r>
          </a:p>
        </p:txBody>
      </p:sp>
      <p:graphicFrame>
        <p:nvGraphicFramePr>
          <p:cNvPr id="10" name="Таблица 3">
            <a:extLst>
              <a:ext uri="{FF2B5EF4-FFF2-40B4-BE49-F238E27FC236}">
                <a16:creationId xmlns:a16="http://schemas.microsoft.com/office/drawing/2014/main" id="{D33A7C30-700E-4FD5-AB6C-4C8502E15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716001"/>
              </p:ext>
            </p:extLst>
          </p:nvPr>
        </p:nvGraphicFramePr>
        <p:xfrm>
          <a:off x="427661" y="914402"/>
          <a:ext cx="8345613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543">
                  <a:extLst>
                    <a:ext uri="{9D8B030D-6E8A-4147-A177-3AD203B41FA5}">
                      <a16:colId xmlns:a16="http://schemas.microsoft.com/office/drawing/2014/main" val="1950988727"/>
                    </a:ext>
                  </a:extLst>
                </a:gridCol>
                <a:gridCol w="1071274">
                  <a:extLst>
                    <a:ext uri="{9D8B030D-6E8A-4147-A177-3AD203B41FA5}">
                      <a16:colId xmlns:a16="http://schemas.microsoft.com/office/drawing/2014/main" val="346694336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442604496"/>
                    </a:ext>
                  </a:extLst>
                </a:gridCol>
                <a:gridCol w="1087581">
                  <a:extLst>
                    <a:ext uri="{9D8B030D-6E8A-4147-A177-3AD203B41FA5}">
                      <a16:colId xmlns:a16="http://schemas.microsoft.com/office/drawing/2014/main" val="109029086"/>
                    </a:ext>
                  </a:extLst>
                </a:gridCol>
                <a:gridCol w="1929129">
                  <a:extLst>
                    <a:ext uri="{9D8B030D-6E8A-4147-A177-3AD203B41FA5}">
                      <a16:colId xmlns:a16="http://schemas.microsoft.com/office/drawing/2014/main" val="487007293"/>
                    </a:ext>
                  </a:extLst>
                </a:gridCol>
              </a:tblGrid>
              <a:tr h="4290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 решаема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решаема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решаема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175802"/>
                  </a:ext>
                </a:extLst>
              </a:tr>
              <a:tr h="4290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трудоемкости (нагрузки) при проверке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удастся избежать наложения плановых и внеплановых проверок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150095"/>
                  </a:ext>
                </a:extLst>
              </a:tr>
              <a:tr h="3376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 времени на согласование документов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занятости юристов сохранится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701437"/>
                  </a:ext>
                </a:extLst>
              </a:tr>
              <a:tr h="3238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Низкое качество проверок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15354"/>
                  </a:ext>
                </a:extLst>
              </a:tr>
              <a:tr h="4290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 времени на дополнительный запрос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несвоевременного предоставления документов со стороны объекта контроля сохранится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3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5991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08B9DBF-528B-4366-83A6-3224EB28FAE5}"/>
              </a:ext>
            </a:extLst>
          </p:cNvPr>
          <p:cNvSpPr txBox="1"/>
          <p:nvPr/>
        </p:nvSpPr>
        <p:spPr>
          <a:xfrm>
            <a:off x="178593" y="192569"/>
            <a:ext cx="2999684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Анализ проблем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7FA52A7-029D-40B6-AF42-B7C90856A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448125"/>
              </p:ext>
            </p:extLst>
          </p:nvPr>
        </p:nvGraphicFramePr>
        <p:xfrm>
          <a:off x="200134" y="710838"/>
          <a:ext cx="8743732" cy="422330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31328">
                  <a:extLst>
                    <a:ext uri="{9D8B030D-6E8A-4147-A177-3AD203B41FA5}">
                      <a16:colId xmlns:a16="http://schemas.microsoft.com/office/drawing/2014/main" val="534608616"/>
                    </a:ext>
                  </a:extLst>
                </a:gridCol>
                <a:gridCol w="886847">
                  <a:extLst>
                    <a:ext uri="{9D8B030D-6E8A-4147-A177-3AD203B41FA5}">
                      <a16:colId xmlns:a16="http://schemas.microsoft.com/office/drawing/2014/main" val="3626520644"/>
                    </a:ext>
                  </a:extLst>
                </a:gridCol>
                <a:gridCol w="1916854">
                  <a:extLst>
                    <a:ext uri="{9D8B030D-6E8A-4147-A177-3AD203B41FA5}">
                      <a16:colId xmlns:a16="http://schemas.microsoft.com/office/drawing/2014/main" val="1804294478"/>
                    </a:ext>
                  </a:extLst>
                </a:gridCol>
                <a:gridCol w="2023946">
                  <a:extLst>
                    <a:ext uri="{9D8B030D-6E8A-4147-A177-3AD203B41FA5}">
                      <a16:colId xmlns:a16="http://schemas.microsoft.com/office/drawing/2014/main" val="2772792994"/>
                    </a:ext>
                  </a:extLst>
                </a:gridCol>
                <a:gridCol w="2426375">
                  <a:extLst>
                    <a:ext uri="{9D8B030D-6E8A-4147-A177-3AD203B41FA5}">
                      <a16:colId xmlns:a16="http://schemas.microsoft.com/office/drawing/2014/main" val="541816915"/>
                    </a:ext>
                  </a:extLst>
                </a:gridCol>
                <a:gridCol w="629191">
                  <a:extLst>
                    <a:ext uri="{9D8B030D-6E8A-4147-A177-3AD203B41FA5}">
                      <a16:colId xmlns:a16="http://schemas.microsoft.com/office/drawing/2014/main" val="2186118502"/>
                    </a:ext>
                  </a:extLst>
                </a:gridCol>
                <a:gridCol w="629191">
                  <a:extLst>
                    <a:ext uri="{9D8B030D-6E8A-4147-A177-3AD203B41FA5}">
                      <a16:colId xmlns:a16="http://schemas.microsoft.com/office/drawing/2014/main" val="2027673425"/>
                    </a:ext>
                  </a:extLst>
                </a:gridCol>
              </a:tblGrid>
              <a:tr h="300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99" marR="3299" marT="3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99" marR="3299" marT="3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Причина (почему?)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99" marR="3299" marT="3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Последствия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99" marR="3299" marT="3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99" marR="3299" marT="3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Вклад в цель 1</a:t>
                      </a:r>
                    </a:p>
                  </a:txBody>
                  <a:tcPr marL="3299" marR="3299" marT="32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Вклад в цель 2</a:t>
                      </a:r>
                    </a:p>
                  </a:txBody>
                  <a:tcPr marL="3299" marR="3299" marT="3299" marB="0" anchor="ctr"/>
                </a:tc>
                <a:extLst>
                  <a:ext uri="{0D108BD9-81ED-4DB2-BD59-A6C34878D82A}">
                    <a16:rowId xmlns:a16="http://schemas.microsoft.com/office/drawing/2014/main" val="493436107"/>
                  </a:ext>
                </a:extLst>
              </a:tr>
              <a:tr h="7035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299" marR="3299" marT="3299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Увеличение трудоемкости (нагрузки) при проверке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Необходимость ведения административного производства.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Наложение 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внеплановых проверок и дополнительных поручений.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Отвлечение от проведения контрольного мероприятия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качества проверок</a:t>
                      </a:r>
                    </a:p>
                  </a:txBody>
                  <a:tcPr marL="7144" marR="7144" marT="7144" marB="0"/>
                </a:tc>
                <a:tc rowSpan="2">
                  <a:txBody>
                    <a:bodyPr/>
                    <a:lstStyle/>
                    <a:p>
                      <a:pPr marL="0" indent="-228600" algn="l" defTabSz="914400" rtl="0" eaLnBrk="1" fontAlgn="ctr" latinLnBrk="0" hangingPunct="1">
                        <a:buAutoNum type="arabicPeriod"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Ввести специализацию внутри отдела, разделив функции контроля и юридического сопровождения (в т.ч административное производство)</a:t>
                      </a:r>
                    </a:p>
                    <a:p>
                      <a:pPr marL="0" indent="-228600" algn="l" defTabSz="914400" rtl="0" eaLnBrk="1" fontAlgn="ctr" latinLnBrk="0" hangingPunct="1">
                        <a:buAutoNum type="arabicPeriod"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Одновременно направлять уведомление о проведении проверки и запрос документов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– 4 раб. дня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268311162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99" marR="3299" marT="3299" marB="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Потеря времени на согласования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Занятость юристов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Риск отсутствия достаточного времени на подготовку к проверке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качества проверки</a:t>
                      </a:r>
                    </a:p>
                  </a:txBody>
                  <a:tcPr marL="7144" marR="7144" marT="7144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раб. дня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39010276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99" marR="3299" marT="3299" marB="0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Информация о ключевых задачах, касающихся проверки, становится известна на завершающем этапе проверки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Выход за пределы сроков, установленных стандартом 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 Наличие четко поставленной задачи в период подготовки к проверке</a:t>
                      </a:r>
                    </a:p>
                    <a:p>
                      <a:pPr marL="0" indent="-228600" algn="l" defTabSz="914400" rtl="0" eaLnBrk="1" fontAlgn="ctr" latinLnBrk="0" hangingPunct="1">
                        <a:buAutoNum type="arabicPeriod"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– 20 раб. дней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318847476"/>
                  </a:ext>
                </a:extLst>
              </a:tr>
              <a:tr h="5096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99" marR="3299" marT="3299" marB="0"/>
                </a:tc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Низкое качество проверок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план проверок сформирован помесячно;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Невозможно гибко управлять сроками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риск несвоевременного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выполнения плана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План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проверок формировать поквартально с учетом риск-ориентированного подхода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405011260"/>
                  </a:ext>
                </a:extLst>
              </a:tr>
              <a:tr h="95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отсутствует программа «Гранд-Смета»</a:t>
                      </a:r>
                      <a:r>
                        <a:rPr lang="ru-RU" sz="1000" dirty="0">
                          <a:latin typeface="+mn-lt"/>
                          <a:cs typeface="+mn-cs"/>
                        </a:rPr>
                        <a:t>;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Невозможность установления корректности составления смет, видов и объемов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 стоимость работ, повышающих коэффициентов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5. Закупить, провести обучение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старые ноутбуки и компьютеры</a:t>
                      </a:r>
                      <a:r>
                        <a:rPr lang="ru-RU" sz="1000" dirty="0">
                          <a:latin typeface="+mn-lt"/>
                          <a:cs typeface="+mn-cs"/>
                        </a:rPr>
                        <a:t>;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ВПП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6. Обновить ноутбуки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15 %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9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99" marR="3299" marT="3299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Потеря времени на дополнительный запрос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Необходимость формирования перечня документов, подлежащих изучению в ходе контрольного мероприятия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Увеличение ВПП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7. Использование шаблона письма. Разработка ведомственного приказа, предусматривающего форму запроса документов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15 %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2319236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4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1904B4-27EC-48D4-8C4A-099127165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"/>
          <a:stretch/>
        </p:blipFill>
        <p:spPr>
          <a:xfrm>
            <a:off x="368300" y="695868"/>
            <a:ext cx="8572500" cy="36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61444C-A5F8-4F26-BDA6-7A996DA4F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" t="1417" r="434"/>
          <a:stretch/>
        </p:blipFill>
        <p:spPr>
          <a:xfrm>
            <a:off x="285751" y="685800"/>
            <a:ext cx="8699500" cy="3676650"/>
          </a:xfrm>
          <a:prstGeom prst="rect">
            <a:avLst/>
          </a:prstGeom>
        </p:spPr>
      </p:pic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3C2CA123-2F30-41E5-B77B-082C8F44B183}"/>
              </a:ext>
            </a:extLst>
          </p:cNvPr>
          <p:cNvSpPr txBox="1"/>
          <p:nvPr/>
        </p:nvSpPr>
        <p:spPr>
          <a:xfrm>
            <a:off x="539750" y="4531797"/>
            <a:ext cx="801559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ВПП: 91-105 раб. дней</a:t>
            </a:r>
          </a:p>
        </p:txBody>
      </p:sp>
      <p:sp>
        <p:nvSpPr>
          <p:cNvPr id="2" name="Выноска-облако 1"/>
          <p:cNvSpPr/>
          <p:nvPr/>
        </p:nvSpPr>
        <p:spPr>
          <a:xfrm>
            <a:off x="1499879" y="1143984"/>
            <a:ext cx="243402" cy="2170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3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5282036" y="1143984"/>
            <a:ext cx="243402" cy="2170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4985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9A1381A-E15B-4DC9-96DC-3C76B1C29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41623"/>
              </p:ext>
            </p:extLst>
          </p:nvPr>
        </p:nvGraphicFramePr>
        <p:xfrm>
          <a:off x="301556" y="646396"/>
          <a:ext cx="8102601" cy="4079042"/>
        </p:xfrm>
        <a:graphic>
          <a:graphicData uri="http://schemas.openxmlformats.org/drawingml/2006/table">
            <a:tbl>
              <a:tblPr/>
              <a:tblGrid>
                <a:gridCol w="369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2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8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4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1588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Предлагаемое решение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Ответственные 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406" marR="2406" marT="24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Принять организационно-распорядительные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меры для расстановки приоритетов между сотрудниками в части осуществления функций контроля и юридического сопровождения (в т.ч. административного производства)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indent="5397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Дондоков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Б.М.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01.10.2023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88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406" marR="2406" marT="24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и утвердить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методические рекомендации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организации и проведения проверок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88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Хоменко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Д.В., </a:t>
                      </a:r>
                      <a:r>
                        <a:rPr lang="ru-RU" sz="8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Пляскин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С.Г., Днепровская В.А.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marR="0" indent="88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31.12.2023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406" marR="2406" marT="24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дополнительных задач руководителя до начала проведения проверок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88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Дондоков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Б.М.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 дня утверждения плана мероприятий по реализации проекта 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2406" marR="2406" marT="24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Сформировать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план контрольных мероприятий на очередной финансовый год поквартально с учетом потенциальных угроз реализации национальных проектов и государственным программ (приоритет капитальное строительство, приобретение дорогостоящего оборудования), в том числе осуществление контрольных мероприятий в муниципальных образованиях.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устойчивой эффективности данного решения закрепить порядок формирования плана внутренним стандартом.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88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Дондоков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Б.М., 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31.12.2023</a:t>
                      </a:r>
                    </a:p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2406" marR="2406" marT="24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Организовать закупку программы «Гранд-Смета» и обучение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88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Хоменко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Д.В.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31.12.2023</a:t>
                      </a:r>
                    </a:p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2406" marR="2406" marT="24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Организовать закупку ноутбуков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88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Хоменко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Д.В.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31.12.2023</a:t>
                      </a: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2406" marR="2406" marT="24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и утвердить ведомственный </a:t>
                      </a:r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 Формы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документов, оформляемые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должностными лицами Министерства финансов Забайкальского края при реализации полномочий по внутреннему государственному финансовому контролю»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88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Дондоков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Б.М.</a:t>
                      </a:r>
                    </a:p>
                    <a:p>
                      <a:pPr marL="36000" marR="0" lvl="0" indent="88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01.11.2023</a:t>
                      </a:r>
                    </a:p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06" marR="2406" marT="2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828424"/>
            <a:ext cx="7766051" cy="1491414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</a:rPr>
              <a:t>«Совершенствование процесса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осуществления контрольного мероприятия»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326331"/>
            <a:ext cx="5508152" cy="576064"/>
          </a:xfrm>
        </p:spPr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21.08.2023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(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3022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35 12 64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ok_ks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fin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zab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https://minfin.75.ru/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39750" y="3083605"/>
            <a:ext cx="2808134" cy="227920"/>
          </a:xfrm>
        </p:spPr>
        <p:txBody>
          <a:bodyPr/>
          <a:lstStyle/>
          <a:p>
            <a:r>
              <a:rPr lang="ru-RU" dirty="0"/>
              <a:t>Хоменко Денис Владимирович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Заместитель начальника отдела контроля за расходованием краевых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299" y="314552"/>
            <a:ext cx="7108006" cy="659580"/>
          </a:xfrm>
        </p:spPr>
        <p:txBody>
          <a:bodyPr/>
          <a:lstStyle/>
          <a:p>
            <a:r>
              <a:rPr lang="ru-RU" dirty="0"/>
              <a:t>Организационно-распорядительные </a:t>
            </a:r>
            <a:br>
              <a:rPr lang="ru-RU" dirty="0"/>
            </a:br>
            <a:r>
              <a:rPr lang="ru-RU" dirty="0"/>
              <a:t>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E07DF5-69B2-4BB2-8086-6513F366A9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6"/>
          <a:stretch/>
        </p:blipFill>
        <p:spPr>
          <a:xfrm>
            <a:off x="3136498" y="767653"/>
            <a:ext cx="3493010" cy="43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57200"/>
            <a:ext cx="2557411" cy="330200"/>
          </a:xfrm>
        </p:spPr>
        <p:txBody>
          <a:bodyPr/>
          <a:lstStyle/>
          <a:p>
            <a:r>
              <a:rPr lang="ru-RU" dirty="0"/>
              <a:t>Команда проекта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0532A63-F801-416D-A28C-F85B48352202}"/>
              </a:ext>
            </a:extLst>
          </p:cNvPr>
          <p:cNvGrpSpPr/>
          <p:nvPr/>
        </p:nvGrpSpPr>
        <p:grpSpPr>
          <a:xfrm>
            <a:off x="4614626" y="1326501"/>
            <a:ext cx="1769561" cy="2865558"/>
            <a:chOff x="6314566" y="1498994"/>
            <a:chExt cx="2499852" cy="430913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7E81E59-714C-46CF-A64A-0AD3CA30E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145" t="-5363" b="5363"/>
            <a:stretch/>
          </p:blipFill>
          <p:spPr>
            <a:xfrm>
              <a:off x="6875268" y="1498994"/>
              <a:ext cx="1434009" cy="157807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65B1EF-12CB-4655-B50C-A5B1BABDEBF0}"/>
                </a:ext>
              </a:extLst>
            </p:cNvPr>
            <p:cNvSpPr txBox="1"/>
            <p:nvPr/>
          </p:nvSpPr>
          <p:spPr>
            <a:xfrm>
              <a:off x="6314566" y="3170031"/>
              <a:ext cx="2499852" cy="2638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Пляскин</a:t>
              </a:r>
            </a:p>
            <a:p>
              <a:pPr algn="ctr"/>
              <a:r>
                <a:rPr lang="ru-RU" b="1" dirty="0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Семен Геннадьевич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член команды проекта,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картирование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3077082-F0A9-4ED8-945B-7E08E1A22B3B}"/>
              </a:ext>
            </a:extLst>
          </p:cNvPr>
          <p:cNvGrpSpPr/>
          <p:nvPr/>
        </p:nvGrpSpPr>
        <p:grpSpPr>
          <a:xfrm>
            <a:off x="2604518" y="1331194"/>
            <a:ext cx="1924857" cy="2811616"/>
            <a:chOff x="442030" y="1580110"/>
            <a:chExt cx="2499852" cy="422802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DB6E065-B1CF-46E6-803D-399FF3EA9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87" r="40810"/>
            <a:stretch/>
          </p:blipFill>
          <p:spPr>
            <a:xfrm>
              <a:off x="1014114" y="1580110"/>
              <a:ext cx="1238543" cy="14969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E21591-D2DC-4532-8590-AB20081ED13A}"/>
                </a:ext>
              </a:extLst>
            </p:cNvPr>
            <p:cNvSpPr txBox="1"/>
            <p:nvPr/>
          </p:nvSpPr>
          <p:spPr>
            <a:xfrm>
              <a:off x="442030" y="3170031"/>
              <a:ext cx="2499852" cy="2638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Хоменко</a:t>
              </a:r>
            </a:p>
            <a:p>
              <a:pPr algn="ctr"/>
              <a:r>
                <a:rPr lang="ru-RU" b="1" dirty="0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Денис Владимирович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руководитель команды проекта,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проблем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F8AF2C3-76B3-4199-8EBF-1B012C2F76A6}"/>
              </a:ext>
            </a:extLst>
          </p:cNvPr>
          <p:cNvGrpSpPr/>
          <p:nvPr/>
        </p:nvGrpSpPr>
        <p:grpSpPr>
          <a:xfrm>
            <a:off x="431634" y="1353471"/>
            <a:ext cx="2172884" cy="2561589"/>
            <a:chOff x="3379714" y="1578454"/>
            <a:chExt cx="2748241" cy="385203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EC53D29-678C-4A05-883C-8DFA76007F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93" r="22930" b="21256"/>
            <a:stretch/>
          </p:blipFill>
          <p:spPr>
            <a:xfrm>
              <a:off x="4111898" y="1578454"/>
              <a:ext cx="1283871" cy="149696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AB8151-F898-4266-A5FD-570D3F6A9618}"/>
                </a:ext>
              </a:extLst>
            </p:cNvPr>
            <p:cNvSpPr txBox="1"/>
            <p:nvPr/>
          </p:nvSpPr>
          <p:spPr>
            <a:xfrm>
              <a:off x="3379714" y="3208932"/>
              <a:ext cx="2748241" cy="222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Дондоков</a:t>
              </a:r>
              <a:r>
                <a:rPr lang="ru-RU" b="1" dirty="0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b="1" dirty="0" err="1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Баир</a:t>
              </a:r>
              <a:r>
                <a:rPr lang="ru-RU" b="1" dirty="0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Мункоцыренович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владелец проекта,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проблем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EC89B8-FF21-4B3C-A70D-38FA19D200B1}"/>
              </a:ext>
            </a:extLst>
          </p:cNvPr>
          <p:cNvSpPr txBox="1"/>
          <p:nvPr/>
        </p:nvSpPr>
        <p:spPr>
          <a:xfrm>
            <a:off x="6710126" y="2442426"/>
            <a:ext cx="1769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Днепровская</a:t>
            </a:r>
          </a:p>
          <a:p>
            <a:pPr algn="ctr"/>
            <a:r>
              <a:rPr lang="ru-RU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</a:t>
            </a:r>
          </a:p>
          <a:p>
            <a:pPr algn="ctr"/>
            <a:r>
              <a:rPr lang="ru-RU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команды проекта,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C17A58-7BAB-48F7-BAD6-B2C15E4BE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12" b="7723"/>
          <a:stretch/>
        </p:blipFill>
        <p:spPr>
          <a:xfrm>
            <a:off x="7234969" y="1165087"/>
            <a:ext cx="926517" cy="12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проекта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EFE4BAF-BECE-462D-924A-AF73B3DBC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073508"/>
              </p:ext>
            </p:extLst>
          </p:nvPr>
        </p:nvGraphicFramePr>
        <p:xfrm>
          <a:off x="709613" y="763588"/>
          <a:ext cx="7783512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r:id="rId3" imgW="9934109" imgH="6137257" progId="Word.Document.12">
                  <p:embed/>
                </p:oleObj>
              </mc:Choice>
              <mc:Fallback>
                <p:oleObj name="Document" r:id="rId3" imgW="9934109" imgH="61372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613" y="763588"/>
                        <a:ext cx="7783512" cy="458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02E698-7CC2-4107-A35A-C3CFCFFF5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"/>
          <a:stretch/>
        </p:blipFill>
        <p:spPr>
          <a:xfrm>
            <a:off x="495300" y="762000"/>
            <a:ext cx="8577276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539750" y="4531797"/>
            <a:ext cx="801559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ВПП: 104-140 раб. дней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379E83-D709-4266-A9EA-402EE32497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4"/>
          <a:stretch/>
        </p:blipFill>
        <p:spPr>
          <a:xfrm>
            <a:off x="431800" y="773178"/>
            <a:ext cx="8553450" cy="37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8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3CC1D4-EE91-4A0E-A50D-75E71753F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16" y="646291"/>
            <a:ext cx="8566286" cy="38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B4140991-392D-44D0-A374-6AA6D35BAC07}"/>
              </a:ext>
            </a:extLst>
          </p:cNvPr>
          <p:cNvSpPr txBox="1"/>
          <p:nvPr/>
        </p:nvSpPr>
        <p:spPr>
          <a:xfrm>
            <a:off x="509707" y="4630085"/>
            <a:ext cx="801559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ВПП: 9</a:t>
            </a:r>
            <a:r>
              <a:rPr lang="en-US" dirty="0"/>
              <a:t>0</a:t>
            </a:r>
            <a:r>
              <a:rPr lang="ru-RU" dirty="0"/>
              <a:t> раб. дней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CE5E54-0914-4A69-877F-A6BD8B5BF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" t="994"/>
          <a:stretch/>
        </p:blipFill>
        <p:spPr>
          <a:xfrm>
            <a:off x="513717" y="731981"/>
            <a:ext cx="8507444" cy="34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52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829</Words>
  <Application>Microsoft Office PowerPoint</Application>
  <PresentationFormat>Произвольный</PresentationFormat>
  <Paragraphs>221</Paragraphs>
  <Slides>20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Document</vt:lpstr>
      <vt:lpstr>Министерство финансов Забайкальского края</vt:lpstr>
      <vt:lpstr>«Совершенствование процесса  осуществления контрольного мероприятия»</vt:lpstr>
      <vt:lpstr>Организационно-распорядительные  документы</vt:lpstr>
      <vt:lpstr>Команда проекта</vt:lpstr>
      <vt:lpstr>Паспорт проекта</vt:lpstr>
      <vt:lpstr>Текущая карта процесса</vt:lpstr>
      <vt:lpstr>Текущая карта процесса</vt:lpstr>
      <vt:lpstr>Идеальная карта процесса</vt:lpstr>
      <vt:lpstr>Идеальная карта процесса</vt:lpstr>
      <vt:lpstr>Текущие проблемы</vt:lpstr>
      <vt:lpstr>Презентация PowerPoint</vt:lpstr>
      <vt:lpstr>Диаграмма Ишикавы</vt:lpstr>
      <vt:lpstr>Презентация PowerPoint</vt:lpstr>
      <vt:lpstr>Пирамида проблем </vt:lpstr>
      <vt:lpstr>Презентация PowerPoint</vt:lpstr>
      <vt:lpstr>Презентация PowerPoint</vt:lpstr>
      <vt:lpstr>Целевая карта процесса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Пляскин Семен Геннадьевич</dc:creator>
  <cp:lastModifiedBy>admin</cp:lastModifiedBy>
  <cp:revision>72</cp:revision>
  <dcterms:modified xsi:type="dcterms:W3CDTF">2023-08-18T06:28:10Z</dcterms:modified>
</cp:coreProperties>
</file>