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0"/>
  </p:notesMasterIdLst>
  <p:sldIdLst>
    <p:sldId id="256" r:id="rId8"/>
    <p:sldId id="257" r:id="rId9"/>
    <p:sldId id="264" r:id="rId10"/>
    <p:sldId id="265" r:id="rId11"/>
    <p:sldId id="268" r:id="rId12"/>
    <p:sldId id="269" r:id="rId13"/>
    <p:sldId id="270" r:id="rId14"/>
    <p:sldId id="277" r:id="rId15"/>
    <p:sldId id="273" r:id="rId16"/>
    <p:sldId id="274" r:id="rId17"/>
    <p:sldId id="281" r:id="rId18"/>
    <p:sldId id="272" r:id="rId19"/>
    <p:sldId id="275" r:id="rId20"/>
    <p:sldId id="276" r:id="rId21"/>
    <p:sldId id="286" r:id="rId22"/>
    <p:sldId id="287" r:id="rId23"/>
    <p:sldId id="288" r:id="rId24"/>
    <p:sldId id="290" r:id="rId25"/>
    <p:sldId id="289" r:id="rId26"/>
    <p:sldId id="293" r:id="rId27"/>
    <p:sldId id="291" r:id="rId28"/>
    <p:sldId id="263" r:id="rId29"/>
  </p:sldIdLst>
  <p:sldSz cx="9144000" cy="5148263"/>
  <p:notesSz cx="6761163" cy="9942513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65" autoAdjust="0"/>
  </p:normalViewPr>
  <p:slideViewPr>
    <p:cSldViewPr snapToGrid="0">
      <p:cViewPr varScale="1">
        <p:scale>
          <a:sx n="139" d="100"/>
          <a:sy n="139" d="100"/>
        </p:scale>
        <p:origin x="804" y="102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Мониторинг целевого показателя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Текущая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Подготовка и направление запроса</c:v>
                </c:pt>
                <c:pt idx="1">
                  <c:v>Сбор и предоставление информации</c:v>
                </c:pt>
                <c:pt idx="2">
                  <c:v>Обработка информации</c:v>
                </c:pt>
                <c:pt idx="3">
                  <c:v>Утверждение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15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3-4861-8679-3EB6D1367B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Целевая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Подготовка и направление запроса</c:v>
                </c:pt>
                <c:pt idx="1">
                  <c:v>Сбор и предоставление информации</c:v>
                </c:pt>
                <c:pt idx="2">
                  <c:v>Обработка информации</c:v>
                </c:pt>
                <c:pt idx="3">
                  <c:v>Утверждение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9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3-4861-8679-3EB6D1367B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Фактическая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Подготовка и направление запроса</c:v>
                </c:pt>
                <c:pt idx="1">
                  <c:v>Сбор и предоставление информации</c:v>
                </c:pt>
                <c:pt idx="2">
                  <c:v>Обработка информации</c:v>
                </c:pt>
                <c:pt idx="3">
                  <c:v>Утверждение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33-4861-8679-3EB6D1367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335040"/>
        <c:axId val="149877120"/>
      </c:barChart>
      <c:catAx>
        <c:axId val="12733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9877120"/>
        <c:crosses val="autoZero"/>
        <c:auto val="1"/>
        <c:lblAlgn val="ctr"/>
        <c:lblOffset val="100"/>
        <c:noMultiLvlLbl val="0"/>
      </c:catAx>
      <c:valAx>
        <c:axId val="14987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3350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111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774661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Федеральный уровень</a:t>
          </a:r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Региональный уровень</a:t>
          </a:r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14343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Уровень организации</a:t>
          </a:r>
        </a:p>
      </dsp:txBody>
      <dsp:txXfrm>
        <a:off x="3995018" y="2357335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746125"/>
            <a:ext cx="6618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Министерство труда и социальной защиты населения Забайкальского края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539749" y="4059936"/>
            <a:ext cx="5711825" cy="67299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Заместитель министра – начальник управления труда и занятости населения </a:t>
            </a:r>
            <a:r>
              <a:rPr lang="ru-RU" dirty="0" err="1"/>
              <a:t>Е.Ю.Шаманская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23799188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642495" y="2444054"/>
            <a:ext cx="605444" cy="53767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3198440" y="2673511"/>
            <a:ext cx="647409" cy="5300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3796350" y="2600797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2399315" y="2972422"/>
            <a:ext cx="501427" cy="46373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423825" y="3912493"/>
            <a:ext cx="1090544" cy="7546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/>
                </a:solidFill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5" name="Пятно 1 14"/>
          <p:cNvSpPr/>
          <p:nvPr/>
        </p:nvSpPr>
        <p:spPr>
          <a:xfrm>
            <a:off x="1791543" y="3855125"/>
            <a:ext cx="929926" cy="61222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</a:rPr>
              <a:t>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(1)</a:t>
            </a: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1046441" y="959647"/>
            <a:ext cx="7227285" cy="540560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000" kern="0" dirty="0">
                <a:solidFill>
                  <a:prstClr val="black"/>
                </a:solidFill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  <a:endParaRPr lang="ru-RU" kern="0" dirty="0">
              <a:solidFill>
                <a:srgbClr val="414142"/>
              </a:solidFill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593404"/>
              </p:ext>
            </p:extLst>
          </p:nvPr>
        </p:nvGraphicFramePr>
        <p:xfrm>
          <a:off x="333580" y="1814612"/>
          <a:ext cx="8496945" cy="2378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Проблема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полностью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частично 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Решение</a:t>
                      </a:r>
                      <a:r>
                        <a:rPr lang="ru-RU" sz="1400" baseline="0" dirty="0"/>
                        <a:t> не планируется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Другое</a:t>
                      </a:r>
                      <a:r>
                        <a:rPr lang="ru-RU" sz="1400" baseline="0" dirty="0"/>
                        <a:t>               </a:t>
                      </a:r>
                      <a:r>
                        <a:rPr lang="ru-RU" sz="900" baseline="0" dirty="0"/>
                        <a:t>(н-р: проблема перенесена на др. процесс)</a:t>
                      </a:r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1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2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3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Проблема 4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Проблема 5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Проблема 6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43" y="2517341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43" y="2812964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9" y="3074407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43" y="3408496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64" y="3682278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12" y="3893140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 в цель проекта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68560"/>
              </p:ext>
            </p:extLst>
          </p:nvPr>
        </p:nvGraphicFramePr>
        <p:xfrm>
          <a:off x="930393" y="997891"/>
          <a:ext cx="6856567" cy="37606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6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2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9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ПРОБЛЕМА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ПЕРВОПРИЧИНА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ПРЕДЛАГАЕМОЕ РЕШЕНИЕ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ВКЛАД В ДОСТИЖЕНИЕ ЦЕЛИ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Длительное время получения отчета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Квартал не окончен</a:t>
                      </a: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Перенос срока предоставления отчета</a:t>
                      </a: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Сокращение времени на предоставление отчета на 8 дней</a:t>
                      </a: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Получение некорректной информации или неполучение информации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Отсутствие информации в установленный срок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Нет взаимодействия с УМВД</a:t>
                      </a:r>
                    </a:p>
                    <a:p>
                      <a:pPr algn="ctr" fontAlgn="ctr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97115" algn="l"/>
                        </a:tabLs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Нет связи с исполнителем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Получить данные исполнителя и связаться с ним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97115" algn="l"/>
                        </a:tabLst>
                      </a:pPr>
                      <a:r>
                        <a:rPr lang="ru-RU" sz="1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Сокращение времени на доставку отчета на 2 дня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12,5</a:t>
                      </a: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937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Отсутствие электронного документооборота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97115" algn="l"/>
                        </a:tabLs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Потеря времени на напоминания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Человеческий фактор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Не планируется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Длительное согласование запроса и свода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Документ не считается приоритетным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Своевременное согласование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(устная договорённость с руководителем)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Сокращение времени на подписание документа на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6 дней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37,5</a:t>
                      </a: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E7B4E3-7EED-4983-A91F-D8C5AE01F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6"/>
          <a:stretch/>
        </p:blipFill>
        <p:spPr>
          <a:xfrm>
            <a:off x="1212253" y="738293"/>
            <a:ext cx="6719493" cy="44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C1DF62-42A0-4E2B-AC61-85883D59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73" y="885263"/>
            <a:ext cx="5845048" cy="41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Реализация плана мероприятий 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-9156" r="59913" b="56135"/>
          <a:stretch/>
        </p:blipFill>
        <p:spPr bwMode="auto">
          <a:xfrm>
            <a:off x="526695" y="415597"/>
            <a:ext cx="3847796" cy="30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29" b="50000"/>
          <a:stretch/>
        </p:blipFill>
        <p:spPr bwMode="auto">
          <a:xfrm>
            <a:off x="4667097" y="939774"/>
            <a:ext cx="3613710" cy="251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s://blog.gorizen.com/hs-fs/hubfs/Contact%20Customers.jpg?width=856&amp;name=Contact%20Custom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5" y="3794873"/>
            <a:ext cx="1653287" cy="12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8941" y="3902917"/>
            <a:ext cx="3253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! </a:t>
            </a:r>
            <a:r>
              <a:rPr lang="ru-RU" b="1" dirty="0">
                <a:solidFill>
                  <a:srgbClr val="FF0000"/>
                </a:solidFill>
              </a:rPr>
              <a:t>Перенос срока (по окончании квартала) о предоставлении сводного отчета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2348511" y="4179109"/>
            <a:ext cx="768454" cy="346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FA8E-6AD1-4790-BAE4-8108E63F6F7C}"/>
              </a:ext>
            </a:extLst>
          </p:cNvPr>
          <p:cNvSpPr txBox="1"/>
          <p:nvPr/>
        </p:nvSpPr>
        <p:spPr>
          <a:xfrm>
            <a:off x="7174037" y="3902686"/>
            <a:ext cx="185385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ru-RU" sz="1000" b="1" dirty="0">
                <a:solidFill>
                  <a:srgbClr val="000000"/>
                </a:solidFill>
              </a:rPr>
              <a:t>Эффект:</a:t>
            </a:r>
          </a:p>
          <a:p>
            <a:pPr lvl="0" algn="ctr" fontAlgn="ctr">
              <a:defRPr/>
            </a:pPr>
            <a:r>
              <a:rPr lang="ru-RU" sz="1000" dirty="0">
                <a:solidFill>
                  <a:srgbClr val="000000"/>
                </a:solidFill>
              </a:rPr>
              <a:t>Сокращение времени на предоставление отчета на 8 дней</a:t>
            </a:r>
          </a:p>
        </p:txBody>
      </p:sp>
    </p:spTree>
    <p:extLst>
      <p:ext uri="{BB962C8B-B14F-4D97-AF65-F5344CB8AC3E}">
        <p14:creationId xmlns:p14="http://schemas.microsoft.com/office/powerpoint/2010/main" val="125145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Реализация плана мероприятий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4" t="12651" r="34779" b="11167"/>
          <a:stretch/>
        </p:blipFill>
        <p:spPr bwMode="auto">
          <a:xfrm>
            <a:off x="3704141" y="826618"/>
            <a:ext cx="2689344" cy="38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195" r="25000" b="12870"/>
          <a:stretch/>
        </p:blipFill>
        <p:spPr bwMode="auto">
          <a:xfrm>
            <a:off x="692343" y="826618"/>
            <a:ext cx="2548292" cy="36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7096" y="1096803"/>
            <a:ext cx="20775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! Решён вопрос взаимодействия – назначен ответственный исполнитель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FBDB8-B69D-482D-9774-77769C986CE4}"/>
              </a:ext>
            </a:extLst>
          </p:cNvPr>
          <p:cNvSpPr txBox="1"/>
          <p:nvPr/>
        </p:nvSpPr>
        <p:spPr>
          <a:xfrm>
            <a:off x="6967781" y="3091414"/>
            <a:ext cx="1853857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ru-RU" sz="1000" b="1" dirty="0">
                <a:solidFill>
                  <a:srgbClr val="000000"/>
                </a:solidFill>
              </a:rPr>
              <a:t>Эффект:</a:t>
            </a:r>
          </a:p>
          <a:p>
            <a:pPr lvl="0" algn="ctr" fontAlgn="ctr">
              <a:defRPr/>
            </a:pPr>
            <a:r>
              <a:rPr lang="ru-RU" sz="1000" dirty="0">
                <a:solidFill>
                  <a:srgbClr val="000000"/>
                </a:solidFill>
              </a:rPr>
              <a:t>Сокращение времени </a:t>
            </a:r>
            <a:r>
              <a:rPr lang="ru-RU" sz="1000" dirty="0">
                <a:ea typeface="Calibri"/>
                <a:cs typeface="Times New Roman"/>
              </a:rPr>
              <a:t>на доставку отчета </a:t>
            </a:r>
            <a:r>
              <a:rPr lang="ru-RU" sz="1000" dirty="0">
                <a:solidFill>
                  <a:srgbClr val="000000"/>
                </a:solidFill>
              </a:rPr>
              <a:t>на 2 дня</a:t>
            </a:r>
          </a:p>
        </p:txBody>
      </p:sp>
    </p:spTree>
    <p:extLst>
      <p:ext uri="{BB962C8B-B14F-4D97-AF65-F5344CB8AC3E}">
        <p14:creationId xmlns:p14="http://schemas.microsoft.com/office/powerpoint/2010/main" val="434738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Реализация плана мероприятий</a:t>
            </a:r>
          </a:p>
        </p:txBody>
      </p:sp>
      <p:pic>
        <p:nvPicPr>
          <p:cNvPr id="4098" name="Picture 2" descr="https://img.freepik.com/premium-vector/business-conversation_80590-93.jpg?w=1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2" y="841248"/>
            <a:ext cx="2867562" cy="22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5067" y="841248"/>
            <a:ext cx="3540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 счет устной договоренности с руководителем решен вопрос о своевременном подписании документа</a:t>
            </a:r>
          </a:p>
        </p:txBody>
      </p:sp>
      <p:pic>
        <p:nvPicPr>
          <p:cNvPr id="2050" name="Picture 2" descr="https://avatars.mds.yandex.net/i?id=1f8ee2d9584be0ad1c809a7f9921fa18df96596d-4141662-images-thumbs&amp;ref=rim&amp;n=33&amp;w=189&amp;h=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98" y="1934669"/>
            <a:ext cx="2874872" cy="28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62886" y="3268675"/>
            <a:ext cx="4029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целях сокращения времени на обработку информации для федеральных органов разработан шаблон, предоставления информации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82BF6-0458-4D30-B7F9-8E89194A6BE1}"/>
              </a:ext>
            </a:extLst>
          </p:cNvPr>
          <p:cNvSpPr txBox="1"/>
          <p:nvPr/>
        </p:nvSpPr>
        <p:spPr>
          <a:xfrm>
            <a:off x="6917071" y="1028449"/>
            <a:ext cx="185385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ru-RU" sz="1000" b="1" dirty="0">
                <a:solidFill>
                  <a:srgbClr val="000000"/>
                </a:solidFill>
              </a:rPr>
              <a:t>Эффект:</a:t>
            </a:r>
          </a:p>
          <a:p>
            <a:pPr lvl="0" algn="ctr" fontAlgn="ctr">
              <a:defRPr/>
            </a:pPr>
            <a:r>
              <a:rPr lang="ru-RU" sz="1000" dirty="0">
                <a:solidFill>
                  <a:srgbClr val="000000"/>
                </a:solidFill>
              </a:rPr>
              <a:t>Сокращение времени </a:t>
            </a:r>
            <a:r>
              <a:rPr lang="ru-RU" sz="1000" dirty="0">
                <a:ea typeface="Calibri"/>
                <a:cs typeface="Times New Roman"/>
              </a:rPr>
              <a:t>на </a:t>
            </a:r>
            <a:r>
              <a:rPr lang="ru-RU" sz="1000" dirty="0">
                <a:solidFill>
                  <a:srgbClr val="000000"/>
                </a:solidFill>
              </a:rPr>
              <a:t>подписание документа на 6 дней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B6F2-CF45-4835-B256-CDAE1BEFB7AE}"/>
              </a:ext>
            </a:extLst>
          </p:cNvPr>
          <p:cNvSpPr txBox="1"/>
          <p:nvPr/>
        </p:nvSpPr>
        <p:spPr>
          <a:xfrm>
            <a:off x="109730" y="3786546"/>
            <a:ext cx="185385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ru-RU" sz="1000" b="1" dirty="0">
                <a:solidFill>
                  <a:srgbClr val="000000"/>
                </a:solidFill>
              </a:rPr>
              <a:t>Эффект:</a:t>
            </a:r>
          </a:p>
          <a:p>
            <a:pPr lvl="0" algn="ctr" fontAlgn="ctr">
              <a:defRPr/>
            </a:pPr>
            <a:r>
              <a:rPr lang="ru-RU" sz="1000" dirty="0">
                <a:solidFill>
                  <a:srgbClr val="000000"/>
                </a:solidFill>
              </a:rPr>
              <a:t>Сокращение времени </a:t>
            </a:r>
            <a:r>
              <a:rPr lang="ru-RU" sz="1000" dirty="0">
                <a:ea typeface="Calibri"/>
                <a:cs typeface="Times New Roman"/>
              </a:rPr>
              <a:t>на </a:t>
            </a:r>
            <a:r>
              <a:rPr lang="ru-RU" sz="1000" dirty="0">
                <a:solidFill>
                  <a:srgbClr val="000000"/>
                </a:solidFill>
              </a:rPr>
              <a:t>обработку информации на </a:t>
            </a:r>
            <a:r>
              <a:rPr lang="ru-RU" sz="1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157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74904" y="213444"/>
            <a:ext cx="6858000" cy="554651"/>
          </a:xfrm>
        </p:spPr>
        <p:txBody>
          <a:bodyPr/>
          <a:lstStyle/>
          <a:p>
            <a:pPr algn="l"/>
            <a:r>
              <a:rPr lang="ru-RU" sz="2300" b="1" dirty="0"/>
              <a:t>Реализация плана мероприятий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6" t="8549" r="31759" b="11531"/>
          <a:stretch/>
        </p:blipFill>
        <p:spPr bwMode="auto">
          <a:xfrm>
            <a:off x="263345" y="911749"/>
            <a:ext cx="1598442" cy="220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7368" r="31974" b="12000"/>
          <a:stretch/>
        </p:blipFill>
        <p:spPr bwMode="auto">
          <a:xfrm>
            <a:off x="2026309" y="856665"/>
            <a:ext cx="1635409" cy="227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5" t="6825" r="32028" b="8007"/>
          <a:stretch/>
        </p:blipFill>
        <p:spPr bwMode="auto">
          <a:xfrm>
            <a:off x="3738067" y="840561"/>
            <a:ext cx="1602029" cy="234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27960" r="21020" b="11692"/>
          <a:stretch/>
        </p:blipFill>
        <p:spPr bwMode="auto">
          <a:xfrm>
            <a:off x="5719086" y="856665"/>
            <a:ext cx="3345913" cy="211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263345" y="3328416"/>
            <a:ext cx="4165333" cy="1353312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rgbClr val="FF0000"/>
                </a:solidFill>
              </a:rPr>
              <a:t>! Информация от федеральных органов получена в срок, в соответствие с шаблоном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23645" r="58353" b="45641"/>
          <a:stretch/>
        </p:blipFill>
        <p:spPr bwMode="auto">
          <a:xfrm>
            <a:off x="4997437" y="2787090"/>
            <a:ext cx="4114800" cy="228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95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6423" y="4218277"/>
            <a:ext cx="6858000" cy="57318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! Решен вопрос о своевременном подписании документа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74904" y="213444"/>
            <a:ext cx="6858000" cy="554651"/>
          </a:xfrm>
        </p:spPr>
        <p:txBody>
          <a:bodyPr/>
          <a:lstStyle/>
          <a:p>
            <a:pPr algn="l"/>
            <a:r>
              <a:rPr lang="ru-RU" sz="2300" b="1" dirty="0"/>
              <a:t>Реализация плана мероприятий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21913" r="58305" b="30956"/>
          <a:stretch/>
        </p:blipFill>
        <p:spPr bwMode="auto">
          <a:xfrm>
            <a:off x="4762194" y="987552"/>
            <a:ext cx="3763954" cy="30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4" t="19312" r="25920" b="17428"/>
          <a:stretch/>
        </p:blipFill>
        <p:spPr bwMode="auto">
          <a:xfrm>
            <a:off x="285292" y="797357"/>
            <a:ext cx="2121407" cy="304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5" t="7250" r="32625" b="8652"/>
          <a:stretch/>
        </p:blipFill>
        <p:spPr bwMode="auto">
          <a:xfrm>
            <a:off x="2406699" y="724205"/>
            <a:ext cx="2249929" cy="323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27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284" y="2298616"/>
            <a:ext cx="7082688" cy="2031982"/>
          </a:xfrm>
        </p:spPr>
        <p:txBody>
          <a:bodyPr/>
          <a:lstStyle/>
          <a:p>
            <a:pPr algn="just"/>
            <a:r>
              <a:rPr lang="ru-RU" sz="2000" dirty="0"/>
              <a:t>«Усовершенствование процесса подготовки и предоставления отчетности в Федеральную службу по труду и занятости в рамках исполнения Перечня поручений Президента Российской Федерации по вопросу снижения уровня неформальной занятости и легализации трудовых отношений в субъектах Российской Федерации от 29.08.2021 г. № Пр-1571»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91933672"/>
              </p:ext>
            </p:extLst>
          </p:nvPr>
        </p:nvGraphicFramePr>
        <p:xfrm>
          <a:off x="753466" y="542131"/>
          <a:ext cx="7498080" cy="413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877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Достижение целевых показателей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6384" y="4137401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Выполнение плана мероприятий составило 100 %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60530" y="4137401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100 %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226546"/>
              </p:ext>
            </p:extLst>
          </p:nvPr>
        </p:nvGraphicFramePr>
        <p:xfrm>
          <a:off x="454267" y="1430971"/>
          <a:ext cx="8403135" cy="891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Текущий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Целевой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Фактический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Эффективность, %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ВПП (дни)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11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30.08.2023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9750" y="3891686"/>
            <a:ext cx="4860925" cy="592548"/>
          </a:xfrm>
        </p:spPr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+7 (3022) 35 09 56</a:t>
            </a: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kacher@depzan.e-zab.ru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www.rosatom.ru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25120" y="3311525"/>
            <a:ext cx="6804711" cy="382652"/>
          </a:xfrm>
        </p:spPr>
        <p:txBody>
          <a:bodyPr/>
          <a:lstStyle/>
          <a:p>
            <a:r>
              <a:rPr lang="ru-RU" dirty="0" err="1"/>
              <a:t>Качер</a:t>
            </a:r>
            <a:r>
              <a:rPr lang="ru-RU" dirty="0"/>
              <a:t> Екатерина Александровна - заместитель начальника отдела надзора и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" y="113512"/>
            <a:ext cx="3366504" cy="474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70" y="113511"/>
            <a:ext cx="3368552" cy="474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tatic.mk.ru/upload/entities/2020/03/13/04/articles/facebookPicture/f3/06/98/ff/fc61a9036851348e24d07359b5e5ac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5" y="826617"/>
            <a:ext cx="2139696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3521" y="826617"/>
            <a:ext cx="634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Заказчик проекта:</a:t>
            </a:r>
            <a:r>
              <a:rPr lang="ru-RU" dirty="0"/>
              <a:t>  Заместитель министра – начальник управления труда и занятости населения Шаманская Елена Юрьевна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63521" y="1831013"/>
            <a:ext cx="4134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Руководитель проекта: </a:t>
            </a:r>
            <a:r>
              <a:rPr lang="ru-RU" dirty="0"/>
              <a:t>заместитель начальника отдела ОНИК </a:t>
            </a:r>
            <a:r>
              <a:rPr lang="ru-RU" dirty="0" err="1"/>
              <a:t>Качер</a:t>
            </a:r>
            <a:r>
              <a:rPr lang="ru-RU" dirty="0"/>
              <a:t> Екатерина Александровна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t="9297" r="19605" b="64572"/>
          <a:stretch/>
        </p:blipFill>
        <p:spPr bwMode="auto">
          <a:xfrm>
            <a:off x="6598310" y="1509781"/>
            <a:ext cx="2040941" cy="152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022" y="3086843"/>
            <a:ext cx="8796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/>
              <a:t>Команда проекта:  </a:t>
            </a:r>
            <a:r>
              <a:rPr lang="ru-RU" sz="1500" dirty="0"/>
              <a:t>начальник отдела ОНИК Макарова З.П.; консультант  отдела ОНИК </a:t>
            </a:r>
            <a:r>
              <a:rPr lang="ru-RU" sz="1500" dirty="0" err="1"/>
              <a:t>Белослюдцева</a:t>
            </a:r>
            <a:r>
              <a:rPr lang="ru-RU" sz="1500" dirty="0"/>
              <a:t> Е.А.;  главный специалист  отдела ОНИК </a:t>
            </a:r>
            <a:r>
              <a:rPr lang="ru-RU" sz="1500" dirty="0" err="1"/>
              <a:t>Форопонова</a:t>
            </a:r>
            <a:r>
              <a:rPr lang="ru-RU" sz="1500" dirty="0"/>
              <a:t> В.Р.; начальник управления персонифицированного учета  ОСФР по Забайкальскому краю Попов А.Г.; заместитель начальника отдела налогообложения имущества и доходов физических лиц   УФНС России по Забайкальскому краю  Очирова С.Ш; специалист отдела камеральных налоговых проверок  УФНС России по Забайкальскому краю  Тимофеева И.Л.; </a:t>
            </a:r>
            <a:r>
              <a:rPr lang="ru-RU" sz="1500" dirty="0" err="1"/>
              <a:t>и.о</a:t>
            </a:r>
            <a:r>
              <a:rPr lang="ru-RU" sz="1500" dirty="0"/>
              <a:t>. главы Администрации МР «Читинский район» Жукова Ю.В.;  начальник Управления экономического развития Администрации МР «Читинский район» </a:t>
            </a:r>
            <a:r>
              <a:rPr lang="ru-RU" sz="1500" dirty="0" err="1"/>
              <a:t>Маркевич</a:t>
            </a:r>
            <a:r>
              <a:rPr lang="ru-RU" sz="1500" dirty="0"/>
              <a:t> А.А.</a:t>
            </a:r>
          </a:p>
        </p:txBody>
      </p:sp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t="6939" r="15056" b="8373"/>
          <a:stretch/>
        </p:blipFill>
        <p:spPr bwMode="auto">
          <a:xfrm>
            <a:off x="851966" y="695309"/>
            <a:ext cx="6382765" cy="286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5B1A17-461E-4F9D-B3F0-7F164593B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8632" r="14325" b="61829"/>
          <a:stretch/>
        </p:blipFill>
        <p:spPr bwMode="auto">
          <a:xfrm>
            <a:off x="817628" y="3501813"/>
            <a:ext cx="6484025" cy="151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t="19917" r="18257" b="6501"/>
          <a:stretch/>
        </p:blipFill>
        <p:spPr bwMode="auto">
          <a:xfrm>
            <a:off x="491883" y="882039"/>
            <a:ext cx="6715367" cy="42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431799"/>
            <a:ext cx="6490970" cy="987349"/>
          </a:xfrm>
        </p:spPr>
        <p:txBody>
          <a:bodyPr/>
          <a:lstStyle/>
          <a:p>
            <a:r>
              <a:rPr lang="ru-RU" sz="2000" dirty="0"/>
              <a:t>Время подписания документа. Хронометраж процесса.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19046" r="17076" b="6548"/>
          <a:stretch/>
        </p:blipFill>
        <p:spPr bwMode="auto">
          <a:xfrm>
            <a:off x="572942" y="1151077"/>
            <a:ext cx="7181169" cy="384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7949" y="1726387"/>
            <a:ext cx="7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4 дня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5252" y="2818434"/>
            <a:ext cx="7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5 дней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5252" y="4139184"/>
            <a:ext cx="7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5 дней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1840" y="1623484"/>
            <a:ext cx="7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4 дня</a:t>
            </a:r>
          </a:p>
        </p:txBody>
      </p:sp>
    </p:spTree>
    <p:extLst>
      <p:ext uri="{BB962C8B-B14F-4D97-AF65-F5344CB8AC3E}">
        <p14:creationId xmlns:p14="http://schemas.microsoft.com/office/powerpoint/2010/main" val="107153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30676" r="34248" b="30676"/>
          <a:stretch/>
        </p:blipFill>
        <p:spPr bwMode="auto">
          <a:xfrm>
            <a:off x="358445" y="716889"/>
            <a:ext cx="8485632" cy="366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1114" y="3760013"/>
            <a:ext cx="156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ВПП=5 дней</a:t>
            </a:r>
          </a:p>
        </p:txBody>
      </p:sp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19546" r="17877" b="8392"/>
          <a:stretch/>
        </p:blipFill>
        <p:spPr bwMode="auto">
          <a:xfrm>
            <a:off x="482803" y="797357"/>
            <a:ext cx="6898234" cy="419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624</Words>
  <Application>Microsoft Office PowerPoint</Application>
  <PresentationFormat>Произвольный</PresentationFormat>
  <Paragraphs>123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Министерство труда и социальной защиты населения Забайкальского края</vt:lpstr>
      <vt:lpstr>«Усовершенствование процесса подготовки и предоставления отчетности в Федеральную службу по труду и занятости в рамках исполнения Перечня поручений Президента Российской Федерации по вопросу снижения уровня неформальной занятости и легализации трудовых отношений в субъектах Российской Федерации от 29.08.2021 г. № Пр-1571»</vt:lpstr>
      <vt:lpstr>Презентация PowerPoint</vt:lpstr>
      <vt:lpstr>Команда проекта</vt:lpstr>
      <vt:lpstr>Паспорт проекта</vt:lpstr>
      <vt:lpstr>Текущая карта процесса</vt:lpstr>
      <vt:lpstr>Время подписания документа. Хронометраж процесса.</vt:lpstr>
      <vt:lpstr>Идеальная карта процесса</vt:lpstr>
      <vt:lpstr>Презентация PowerPoint</vt:lpstr>
      <vt:lpstr>Пирамида проблем</vt:lpstr>
      <vt:lpstr>Презентация PowerPoint</vt:lpstr>
      <vt:lpstr>Вклад в цель проекта</vt:lpstr>
      <vt:lpstr>Целевая карта процесса</vt:lpstr>
      <vt:lpstr>План мероприятий по реализации проекта</vt:lpstr>
      <vt:lpstr>Реализация плана мероприятий  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Презентация PowerPoint</vt:lpstr>
      <vt:lpstr>Достижение целевых показателей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Качер Е.А.</dc:creator>
  <cp:lastModifiedBy>Сазанова Евгения Руслановна</cp:lastModifiedBy>
  <cp:revision>70</cp:revision>
  <cp:lastPrinted>2023-05-11T01:05:54Z</cp:lastPrinted>
  <dcterms:modified xsi:type="dcterms:W3CDTF">2023-08-29T08:00:11Z</dcterms:modified>
</cp:coreProperties>
</file>