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6"/>
  </p:notesMasterIdLst>
  <p:sldIdLst>
    <p:sldId id="256" r:id="rId8"/>
    <p:sldId id="257" r:id="rId9"/>
    <p:sldId id="264" r:id="rId10"/>
    <p:sldId id="265" r:id="rId11"/>
    <p:sldId id="268" r:id="rId12"/>
    <p:sldId id="296" r:id="rId13"/>
    <p:sldId id="269" r:id="rId14"/>
    <p:sldId id="270" r:id="rId15"/>
    <p:sldId id="289" r:id="rId16"/>
    <p:sldId id="290" r:id="rId17"/>
    <p:sldId id="273" r:id="rId18"/>
    <p:sldId id="287" r:id="rId19"/>
    <p:sldId id="281" r:id="rId20"/>
    <p:sldId id="272" r:id="rId21"/>
    <p:sldId id="286" r:id="rId22"/>
    <p:sldId id="276" r:id="rId23"/>
    <p:sldId id="301" r:id="rId24"/>
    <p:sldId id="298" r:id="rId25"/>
    <p:sldId id="299" r:id="rId26"/>
    <p:sldId id="292" r:id="rId27"/>
    <p:sldId id="294" r:id="rId28"/>
    <p:sldId id="300" r:id="rId29"/>
    <p:sldId id="303" r:id="rId30"/>
    <p:sldId id="304" r:id="rId31"/>
    <p:sldId id="306" r:id="rId32"/>
    <p:sldId id="297" r:id="rId33"/>
    <p:sldId id="305" r:id="rId34"/>
    <p:sldId id="263" r:id="rId35"/>
  </p:sldIdLst>
  <p:sldSz cx="9145588" cy="5148263"/>
  <p:notesSz cx="6858000" cy="9144000"/>
  <p:defaultTextStyle>
    <a:defPPr lvl="0">
      <a:defRPr lang="ru-RU"/>
    </a:defPPr>
    <a:lvl1pPr marL="0" lvl="0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5504" lvl="1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1006" lvl="2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26509" lvl="3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2012" lvl="4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77516" lvl="5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53019" lvl="6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28521" lvl="7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04024" lvl="8" algn="l" defTabSz="9510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72" y="-336"/>
      </p:cViewPr>
      <p:guideLst>
        <p:guide orient="horz" pos="259"/>
        <p:guide orient="horz" pos="3030"/>
        <p:guide orient="horz" pos="270"/>
        <p:guide orient="horz" pos="2973"/>
        <p:guide orient="horz" pos="929"/>
        <p:guide orient="horz" pos="1334"/>
        <p:guide orient="horz" pos="2089"/>
        <p:guide pos="339"/>
        <p:guide pos="5512"/>
        <p:guide pos="2331"/>
        <p:guide pos="726"/>
        <p:guide pos="876"/>
        <p:guide pos="1259"/>
        <p:guide pos="1410"/>
        <p:guide pos="1797"/>
        <p:guide pos="19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A25F8-2EE7-45AD-8F30-41C073E001BE}" type="doc">
      <dgm:prSet loTypeId="urn:microsoft.com/office/officeart/2005/8/layout/pyramid2" loCatId="pyramid" qsTypeId="urn:microsoft.com/office/officeart/2005/8/quickstyle/3d2" qsCatId="3D" csTypeId="urn:microsoft.com/office/officeart/2005/8/colors/accent1_4" csCatId="accent1" phldr="1"/>
      <dgm:spPr/>
    </dgm:pt>
    <dgm:pt modelId="{D7336F45-DC67-45CE-8FC8-977A269E152E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0650513F-B773-4D25-AA3F-A7FC5EE44852}" type="parTrans" cxnId="{59350103-532F-46B3-8867-ED73946EAB4C}">
      <dgm:prSet/>
      <dgm:spPr/>
      <dgm:t>
        <a:bodyPr/>
        <a:lstStyle/>
        <a:p>
          <a:endParaRPr lang="ru-RU"/>
        </a:p>
      </dgm:t>
    </dgm:pt>
    <dgm:pt modelId="{629C58A5-AFF7-4D7B-BC56-C9CE7EC3075E}" type="sibTrans" cxnId="{59350103-532F-46B3-8867-ED73946EAB4C}">
      <dgm:prSet/>
      <dgm:spPr/>
      <dgm:t>
        <a:bodyPr/>
        <a:lstStyle/>
        <a:p>
          <a:endParaRPr lang="ru-RU"/>
        </a:p>
      </dgm:t>
    </dgm:pt>
    <dgm:pt modelId="{93CC5E0B-ACDC-48A7-9428-FDBA003CB4DE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9E630CC9-803C-400F-B693-08034890537E}" type="parTrans" cxnId="{154DD45B-EDFE-442E-83B8-DBB791DA6853}">
      <dgm:prSet/>
      <dgm:spPr/>
      <dgm:t>
        <a:bodyPr/>
        <a:lstStyle/>
        <a:p>
          <a:endParaRPr lang="ru-RU"/>
        </a:p>
      </dgm:t>
    </dgm:pt>
    <dgm:pt modelId="{FA77F71F-EB34-4D0E-B111-A881B6B5032B}" type="sibTrans" cxnId="{154DD45B-EDFE-442E-83B8-DBB791DA6853}">
      <dgm:prSet/>
      <dgm:spPr/>
      <dgm:t>
        <a:bodyPr/>
        <a:lstStyle/>
        <a:p>
          <a:endParaRPr lang="ru-RU"/>
        </a:p>
      </dgm:t>
    </dgm:pt>
    <dgm:pt modelId="{8E0EFB78-61D1-43C2-BB89-3CD3E80D56E0}">
      <dgm:prSet phldrT="[Текст]"/>
      <dgm:spPr/>
      <dgm:t>
        <a:bodyPr/>
        <a:lstStyle/>
        <a:p>
          <a:r>
            <a:rPr lang="ru-RU" dirty="0" smtClean="0"/>
            <a:t>Уровень работодателя</a:t>
          </a:r>
          <a:endParaRPr lang="ru-RU" dirty="0"/>
        </a:p>
      </dgm:t>
    </dgm:pt>
    <dgm:pt modelId="{5085A26B-9B1E-49C4-BACC-BA65A3D43C8E}" type="parTrans" cxnId="{79850604-F013-4C2B-BE3B-170D79D5F2E4}">
      <dgm:prSet/>
      <dgm:spPr/>
      <dgm:t>
        <a:bodyPr/>
        <a:lstStyle/>
        <a:p>
          <a:endParaRPr lang="ru-RU"/>
        </a:p>
      </dgm:t>
    </dgm:pt>
    <dgm:pt modelId="{ED04EA15-003A-45FA-9A46-C7E4C79D2BFE}" type="sibTrans" cxnId="{79850604-F013-4C2B-BE3B-170D79D5F2E4}">
      <dgm:prSet/>
      <dgm:spPr/>
      <dgm:t>
        <a:bodyPr/>
        <a:lstStyle/>
        <a:p>
          <a:endParaRPr lang="ru-RU"/>
        </a:p>
      </dgm:t>
    </dgm:pt>
    <dgm:pt modelId="{596B0591-9244-4B10-A1F7-89C00819B564}">
      <dgm:prSet phldrT="[Текст]"/>
      <dgm:spPr/>
      <dgm:t>
        <a:bodyPr/>
        <a:lstStyle/>
        <a:p>
          <a:r>
            <a:rPr lang="ru-RU" dirty="0" smtClean="0"/>
            <a:t>Уровень МТ ЗК</a:t>
          </a:r>
          <a:endParaRPr lang="ru-RU" dirty="0"/>
        </a:p>
      </dgm:t>
    </dgm:pt>
    <dgm:pt modelId="{20C4CF42-F115-450D-B132-0506A1F2EADF}" type="parTrans" cxnId="{7992C6FC-944B-490B-851B-08E44ABC9764}">
      <dgm:prSet/>
      <dgm:spPr/>
      <dgm:t>
        <a:bodyPr/>
        <a:lstStyle/>
        <a:p>
          <a:endParaRPr lang="ru-RU"/>
        </a:p>
      </dgm:t>
    </dgm:pt>
    <dgm:pt modelId="{06C0F99A-FB9A-4E8B-B401-627BB90FCC72}" type="sibTrans" cxnId="{7992C6FC-944B-490B-851B-08E44ABC9764}">
      <dgm:prSet/>
      <dgm:spPr/>
      <dgm:t>
        <a:bodyPr/>
        <a:lstStyle/>
        <a:p>
          <a:endParaRPr lang="ru-RU"/>
        </a:p>
      </dgm:t>
    </dgm:pt>
    <dgm:pt modelId="{84926F65-46CD-4040-8333-525F1DB7427E}" type="pres">
      <dgm:prSet presAssocID="{2A7A25F8-2EE7-45AD-8F30-41C073E001BE}" presName="compositeShape" presStyleCnt="0">
        <dgm:presLayoutVars>
          <dgm:dir/>
          <dgm:resizeHandles/>
        </dgm:presLayoutVars>
      </dgm:prSet>
      <dgm:spPr/>
    </dgm:pt>
    <dgm:pt modelId="{AAB75293-FCCC-49A8-8177-DA5221EB5D37}" type="pres">
      <dgm:prSet presAssocID="{2A7A25F8-2EE7-45AD-8F30-41C073E001BE}" presName="pyramid" presStyleLbl="node1" presStyleIdx="0" presStyleCnt="1"/>
      <dgm:spPr/>
    </dgm:pt>
    <dgm:pt modelId="{84FE5E66-E093-419C-960B-B1E415284C45}" type="pres">
      <dgm:prSet presAssocID="{2A7A25F8-2EE7-45AD-8F30-41C073E001BE}" presName="theList" presStyleCnt="0"/>
      <dgm:spPr/>
    </dgm:pt>
    <dgm:pt modelId="{D927C409-65FD-443E-B1AF-7A8DA169B5B9}" type="pres">
      <dgm:prSet presAssocID="{D7336F45-DC67-45CE-8FC8-977A269E152E}" presName="aNode" presStyleLbl="fgAcc1" presStyleIdx="0" presStyleCnt="4" custScaleX="109028" custScaleY="98698" custLinFactNeighborX="35043" custLinFactNeighborY="-74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30ACF-B1F9-4B3D-8075-2FA57F164830}" type="pres">
      <dgm:prSet presAssocID="{D7336F45-DC67-45CE-8FC8-977A269E152E}" presName="aSpace" presStyleCnt="0"/>
      <dgm:spPr/>
    </dgm:pt>
    <dgm:pt modelId="{CDCB1C63-00DB-446A-B910-E8799928C336}" type="pres">
      <dgm:prSet presAssocID="{93CC5E0B-ACDC-48A7-9428-FDBA003CB4DE}" presName="aNode" presStyleLbl="fgAcc1" presStyleIdx="1" presStyleCnt="4" custScaleX="110239" custScaleY="58852" custLinFactNeighborX="34437" custLinFactNeighborY="8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FFE3E-0863-4F93-A9AD-962995D887AE}" type="pres">
      <dgm:prSet presAssocID="{93CC5E0B-ACDC-48A7-9428-FDBA003CB4DE}" presName="aSpace" presStyleCnt="0"/>
      <dgm:spPr/>
    </dgm:pt>
    <dgm:pt modelId="{F43B6F82-E99A-41F7-B54F-6C656D14BCA8}" type="pres">
      <dgm:prSet presAssocID="{8E0EFB78-61D1-43C2-BB89-3CD3E80D56E0}" presName="aNode" presStyleLbl="fgAcc1" presStyleIdx="2" presStyleCnt="4" custScaleX="112005" custScaleY="87597" custLinFactNeighborX="31996" custLinFactNeighborY="-12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3DB6E-AF1A-4BD4-92B8-481332F75D93}" type="pres">
      <dgm:prSet presAssocID="{8E0EFB78-61D1-43C2-BB89-3CD3E80D56E0}" presName="aSpace" presStyleCnt="0"/>
      <dgm:spPr/>
    </dgm:pt>
    <dgm:pt modelId="{F487B6AD-FBE2-45F4-A5BC-F0D3547EB98C}" type="pres">
      <dgm:prSet presAssocID="{596B0591-9244-4B10-A1F7-89C00819B564}" presName="aNode" presStyleLbl="fgAcc1" presStyleIdx="3" presStyleCnt="4" custScaleX="113682" custScaleY="93818" custLinFactY="2168" custLinFactNeighborX="327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524A-C219-45D0-86E1-BBE3B5287E30}" type="pres">
      <dgm:prSet presAssocID="{596B0591-9244-4B10-A1F7-89C00819B564}" presName="aSpace" presStyleCnt="0"/>
      <dgm:spPr/>
    </dgm:pt>
  </dgm:ptLst>
  <dgm:cxnLst>
    <dgm:cxn modelId="{0A43EA4B-8826-4BC7-BE93-AF2082338557}" type="presOf" srcId="{D7336F45-DC67-45CE-8FC8-977A269E152E}" destId="{D927C409-65FD-443E-B1AF-7A8DA169B5B9}" srcOrd="0" destOrd="0" presId="urn:microsoft.com/office/officeart/2005/8/layout/pyramid2"/>
    <dgm:cxn modelId="{59350103-532F-46B3-8867-ED73946EAB4C}" srcId="{2A7A25F8-2EE7-45AD-8F30-41C073E001BE}" destId="{D7336F45-DC67-45CE-8FC8-977A269E152E}" srcOrd="0" destOrd="0" parTransId="{0650513F-B773-4D25-AA3F-A7FC5EE44852}" sibTransId="{629C58A5-AFF7-4D7B-BC56-C9CE7EC3075E}"/>
    <dgm:cxn modelId="{BBCC351D-F3B3-4496-845D-B183950A2DF0}" type="presOf" srcId="{8E0EFB78-61D1-43C2-BB89-3CD3E80D56E0}" destId="{F43B6F82-E99A-41F7-B54F-6C656D14BCA8}" srcOrd="0" destOrd="0" presId="urn:microsoft.com/office/officeart/2005/8/layout/pyramid2"/>
    <dgm:cxn modelId="{AA58A81C-5AE9-4636-88A1-41A365F5D359}" type="presOf" srcId="{93CC5E0B-ACDC-48A7-9428-FDBA003CB4DE}" destId="{CDCB1C63-00DB-446A-B910-E8799928C336}" srcOrd="0" destOrd="0" presId="urn:microsoft.com/office/officeart/2005/8/layout/pyramid2"/>
    <dgm:cxn modelId="{06D057B8-E764-48A2-B672-21C654ED1ED6}" type="presOf" srcId="{596B0591-9244-4B10-A1F7-89C00819B564}" destId="{F487B6AD-FBE2-45F4-A5BC-F0D3547EB98C}" srcOrd="0" destOrd="0" presId="urn:microsoft.com/office/officeart/2005/8/layout/pyramid2"/>
    <dgm:cxn modelId="{154DD45B-EDFE-442E-83B8-DBB791DA6853}" srcId="{2A7A25F8-2EE7-45AD-8F30-41C073E001BE}" destId="{93CC5E0B-ACDC-48A7-9428-FDBA003CB4DE}" srcOrd="1" destOrd="0" parTransId="{9E630CC9-803C-400F-B693-08034890537E}" sibTransId="{FA77F71F-EB34-4D0E-B111-A881B6B5032B}"/>
    <dgm:cxn modelId="{79850604-F013-4C2B-BE3B-170D79D5F2E4}" srcId="{2A7A25F8-2EE7-45AD-8F30-41C073E001BE}" destId="{8E0EFB78-61D1-43C2-BB89-3CD3E80D56E0}" srcOrd="2" destOrd="0" parTransId="{5085A26B-9B1E-49C4-BACC-BA65A3D43C8E}" sibTransId="{ED04EA15-003A-45FA-9A46-C7E4C79D2BFE}"/>
    <dgm:cxn modelId="{7992C6FC-944B-490B-851B-08E44ABC9764}" srcId="{2A7A25F8-2EE7-45AD-8F30-41C073E001BE}" destId="{596B0591-9244-4B10-A1F7-89C00819B564}" srcOrd="3" destOrd="0" parTransId="{20C4CF42-F115-450D-B132-0506A1F2EADF}" sibTransId="{06C0F99A-FB9A-4E8B-B401-627BB90FCC72}"/>
    <dgm:cxn modelId="{77F667D3-EEAD-48B9-9138-CB1A5273CF58}" type="presOf" srcId="{2A7A25F8-2EE7-45AD-8F30-41C073E001BE}" destId="{84926F65-46CD-4040-8333-525F1DB7427E}" srcOrd="0" destOrd="0" presId="urn:microsoft.com/office/officeart/2005/8/layout/pyramid2"/>
    <dgm:cxn modelId="{1F8D2FD8-16F0-441A-AB47-0E9188BF3DE3}" type="presParOf" srcId="{84926F65-46CD-4040-8333-525F1DB7427E}" destId="{AAB75293-FCCC-49A8-8177-DA5221EB5D37}" srcOrd="0" destOrd="0" presId="urn:microsoft.com/office/officeart/2005/8/layout/pyramid2"/>
    <dgm:cxn modelId="{4EA5AAAB-E172-4E7D-8F0C-1B2A362ABC16}" type="presParOf" srcId="{84926F65-46CD-4040-8333-525F1DB7427E}" destId="{84FE5E66-E093-419C-960B-B1E415284C45}" srcOrd="1" destOrd="0" presId="urn:microsoft.com/office/officeart/2005/8/layout/pyramid2"/>
    <dgm:cxn modelId="{36467ADD-EBB3-412B-B011-D113902B64DD}" type="presParOf" srcId="{84FE5E66-E093-419C-960B-B1E415284C45}" destId="{D927C409-65FD-443E-B1AF-7A8DA169B5B9}" srcOrd="0" destOrd="0" presId="urn:microsoft.com/office/officeart/2005/8/layout/pyramid2"/>
    <dgm:cxn modelId="{B49D35D4-13A2-4FE8-942F-376C4439C67B}" type="presParOf" srcId="{84FE5E66-E093-419C-960B-B1E415284C45}" destId="{7D330ACF-B1F9-4B3D-8075-2FA57F164830}" srcOrd="1" destOrd="0" presId="urn:microsoft.com/office/officeart/2005/8/layout/pyramid2"/>
    <dgm:cxn modelId="{D5415319-EDA8-41FD-A5E0-B91EE9DD3891}" type="presParOf" srcId="{84FE5E66-E093-419C-960B-B1E415284C45}" destId="{CDCB1C63-00DB-446A-B910-E8799928C336}" srcOrd="2" destOrd="0" presId="urn:microsoft.com/office/officeart/2005/8/layout/pyramid2"/>
    <dgm:cxn modelId="{481107F0-36A5-46C0-AEA6-946C84850446}" type="presParOf" srcId="{84FE5E66-E093-419C-960B-B1E415284C45}" destId="{68DFFE3E-0863-4F93-A9AD-962995D887AE}" srcOrd="3" destOrd="0" presId="urn:microsoft.com/office/officeart/2005/8/layout/pyramid2"/>
    <dgm:cxn modelId="{DBAE25C3-F068-4CF6-8A47-7A58F6BC6E10}" type="presParOf" srcId="{84FE5E66-E093-419C-960B-B1E415284C45}" destId="{F43B6F82-E99A-41F7-B54F-6C656D14BCA8}" srcOrd="4" destOrd="0" presId="urn:microsoft.com/office/officeart/2005/8/layout/pyramid2"/>
    <dgm:cxn modelId="{CF95FFBB-8C7B-4174-8C6D-D32DE516978A}" type="presParOf" srcId="{84FE5E66-E093-419C-960B-B1E415284C45}" destId="{BFD3DB6E-AF1A-4BD4-92B8-481332F75D93}" srcOrd="5" destOrd="0" presId="urn:microsoft.com/office/officeart/2005/8/layout/pyramid2"/>
    <dgm:cxn modelId="{896C3B92-1864-4DA1-9D2B-2624A7FA933B}" type="presParOf" srcId="{84FE5E66-E093-419C-960B-B1E415284C45}" destId="{F487B6AD-FBE2-45F4-A5BC-F0D3547EB98C}" srcOrd="6" destOrd="0" presId="urn:microsoft.com/office/officeart/2005/8/layout/pyramid2"/>
    <dgm:cxn modelId="{8200B6A8-FE61-4CDF-88D5-FACF810F8FE2}" type="presParOf" srcId="{84FE5E66-E093-419C-960B-B1E415284C45}" destId="{576E524A-C219-45D0-86E1-BBE3B5287E3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75293-FCCC-49A8-8177-DA5221EB5D37}">
      <dsp:nvSpPr>
        <dsp:cNvPr id="0" name=""/>
        <dsp:cNvSpPr/>
      </dsp:nvSpPr>
      <dsp:spPr>
        <a:xfrm>
          <a:off x="1033510" y="0"/>
          <a:ext cx="3563912" cy="3563912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7C409-65FD-443E-B1AF-7A8DA169B5B9}">
      <dsp:nvSpPr>
        <dsp:cNvPr id="0" name=""/>
        <dsp:cNvSpPr/>
      </dsp:nvSpPr>
      <dsp:spPr>
        <a:xfrm>
          <a:off x="3522684" y="289400"/>
          <a:ext cx="2525680" cy="722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уровень</a:t>
          </a:r>
          <a:endParaRPr lang="ru-RU" sz="1700" kern="1200" dirty="0"/>
        </a:p>
      </dsp:txBody>
      <dsp:txXfrm>
        <a:off x="3557965" y="324681"/>
        <a:ext cx="2455118" cy="652176"/>
      </dsp:txXfrm>
    </dsp:sp>
    <dsp:sp modelId="{CDCB1C63-00DB-446A-B910-E8799928C336}">
      <dsp:nvSpPr>
        <dsp:cNvPr id="0" name=""/>
        <dsp:cNvSpPr/>
      </dsp:nvSpPr>
      <dsp:spPr>
        <a:xfrm>
          <a:off x="3494619" y="1180002"/>
          <a:ext cx="2553733" cy="4309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Региональный уровень</a:t>
          </a:r>
          <a:endParaRPr lang="ru-RU" sz="1700" kern="1200" dirty="0"/>
        </a:p>
      </dsp:txBody>
      <dsp:txXfrm>
        <a:off x="3515657" y="1201040"/>
        <a:ext cx="2511657" cy="388881"/>
      </dsp:txXfrm>
    </dsp:sp>
    <dsp:sp modelId="{F43B6F82-E99A-41F7-B54F-6C656D14BCA8}">
      <dsp:nvSpPr>
        <dsp:cNvPr id="0" name=""/>
        <dsp:cNvSpPr/>
      </dsp:nvSpPr>
      <dsp:spPr>
        <a:xfrm>
          <a:off x="3417617" y="1683265"/>
          <a:ext cx="2594643" cy="641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 работодателя</a:t>
          </a:r>
          <a:endParaRPr lang="ru-RU" sz="1700" kern="1200" dirty="0"/>
        </a:p>
      </dsp:txBody>
      <dsp:txXfrm>
        <a:off x="3448930" y="1714578"/>
        <a:ext cx="2532017" cy="578822"/>
      </dsp:txXfrm>
    </dsp:sp>
    <dsp:sp modelId="{F487B6AD-FBE2-45F4-A5BC-F0D3547EB98C}">
      <dsp:nvSpPr>
        <dsp:cNvPr id="0" name=""/>
        <dsp:cNvSpPr/>
      </dsp:nvSpPr>
      <dsp:spPr>
        <a:xfrm>
          <a:off x="3414872" y="2534970"/>
          <a:ext cx="2633492" cy="6870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 МТ ЗК</a:t>
          </a:r>
          <a:endParaRPr lang="ru-RU" sz="1700" kern="1200" dirty="0"/>
        </a:p>
      </dsp:txBody>
      <dsp:txXfrm>
        <a:off x="3448409" y="2568507"/>
        <a:ext cx="2566418" cy="61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504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1006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509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2012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516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3019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8521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4024" algn="l" defTabSz="9510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846" y="2122491"/>
            <a:ext cx="5712817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51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846" y="3798273"/>
            <a:ext cx="5712817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846" y="4211999"/>
            <a:ext cx="5712817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51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846" y="4428005"/>
            <a:ext cx="5712817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51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846" y="2298618"/>
            <a:ext cx="5509109" cy="1012909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3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846" y="1239145"/>
            <a:ext cx="5509109" cy="5760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3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847" y="4568377"/>
            <a:ext cx="4015486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8160" y="4579415"/>
            <a:ext cx="562073" cy="13705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843" y="431798"/>
            <a:ext cx="656227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847" y="1476377"/>
            <a:ext cx="4015486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3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9377" y="1476380"/>
            <a:ext cx="3940860" cy="2456995"/>
          </a:xfrm>
          <a:prstGeom prst="rect">
            <a:avLst/>
          </a:prstGeom>
        </p:spPr>
        <p:txBody>
          <a:bodyPr lIns="95100" tIns="47551" rIns="95100" bIns="47551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200" y="842552"/>
            <a:ext cx="6859191" cy="1792360"/>
          </a:xfrm>
          <a:prstGeom prst="rect">
            <a:avLst/>
          </a:prstGeom>
        </p:spPr>
        <p:txBody>
          <a:bodyPr lIns="71344" tIns="35672" rIns="71344" bIns="35672" anchor="b"/>
          <a:lstStyle>
            <a:lvl1pPr algn="ctr">
              <a:defRPr sz="4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200" y="2704032"/>
            <a:ext cx="6859191" cy="1242970"/>
          </a:xfrm>
          <a:prstGeom prst="rect">
            <a:avLst/>
          </a:prstGeom>
        </p:spPr>
        <p:txBody>
          <a:bodyPr lIns="71344" tIns="35672" rIns="71344" bIns="35672"/>
          <a:lstStyle>
            <a:lvl1pPr marL="0" indent="0" algn="ctr">
              <a:buNone/>
              <a:defRPr sz="1800"/>
            </a:lvl1pPr>
            <a:lvl2pPr marL="356721" indent="0" algn="ctr">
              <a:buNone/>
              <a:defRPr sz="1600"/>
            </a:lvl2pPr>
            <a:lvl3pPr marL="713445" indent="0" algn="ctr">
              <a:buNone/>
              <a:defRPr sz="1400"/>
            </a:lvl3pPr>
            <a:lvl4pPr marL="1070166" indent="0" algn="ctr">
              <a:buNone/>
              <a:defRPr sz="1300"/>
            </a:lvl4pPr>
            <a:lvl5pPr marL="1426890" indent="0" algn="ctr">
              <a:buNone/>
              <a:defRPr sz="1300"/>
            </a:lvl5pPr>
            <a:lvl6pPr marL="1783611" indent="0" algn="ctr">
              <a:buNone/>
              <a:defRPr sz="1300"/>
            </a:lvl6pPr>
            <a:lvl7pPr marL="2140335" indent="0" algn="ctr">
              <a:buNone/>
              <a:defRPr sz="1300"/>
            </a:lvl7pPr>
            <a:lvl8pPr marL="2497056" indent="0" algn="ctr">
              <a:buNone/>
              <a:defRPr sz="1300"/>
            </a:lvl8pPr>
            <a:lvl9pPr marL="285378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760" y="4771685"/>
            <a:ext cx="2057758" cy="274095"/>
          </a:xfrm>
          <a:prstGeom prst="rect">
            <a:avLst/>
          </a:prstGeom>
        </p:spPr>
        <p:txBody>
          <a:bodyPr lIns="71344" tIns="35672" rIns="71344" bIns="35672"/>
          <a:lstStyle/>
          <a:p>
            <a:fld id="{2DB00539-76DD-4291-9C68-45997AB8432E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477" y="4771685"/>
            <a:ext cx="3086636" cy="274095"/>
          </a:xfrm>
          <a:prstGeom prst="rect">
            <a:avLst/>
          </a:prstGeom>
        </p:spPr>
        <p:txBody>
          <a:bodyPr lIns="71344" tIns="35672" rIns="71344" bIns="35672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072" y="4771685"/>
            <a:ext cx="2057758" cy="274095"/>
          </a:xfrm>
          <a:prstGeom prst="rect">
            <a:avLst/>
          </a:prstGeom>
        </p:spPr>
        <p:txBody>
          <a:bodyPr lIns="71344" tIns="35672" rIns="71344" bIns="35672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1200" y="4840801"/>
            <a:ext cx="627172" cy="283632"/>
          </a:xfrm>
          <a:prstGeom prst="rect">
            <a:avLst/>
          </a:prstGeom>
          <a:ln/>
        </p:spPr>
        <p:txBody>
          <a:bodyPr lIns="95100" tIns="47551" rIns="95100" bIns="47551"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847" y="1476379"/>
            <a:ext cx="4015486" cy="1835150"/>
          </a:xfrm>
          <a:prstGeom prst="rect">
            <a:avLst/>
          </a:prstGeom>
        </p:spPr>
        <p:txBody>
          <a:bodyPr lIns="95100" tIns="47551" rIns="95100" bIns="47551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9377" y="1476379"/>
            <a:ext cx="3940860" cy="1835150"/>
          </a:xfrm>
          <a:prstGeom prst="rect">
            <a:avLst/>
          </a:prstGeom>
        </p:spPr>
        <p:txBody>
          <a:bodyPr lIns="95100" tIns="47551" rIns="95100" bIns="47551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847" y="4568377"/>
            <a:ext cx="4015486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8160" y="4579415"/>
            <a:ext cx="562073" cy="13705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843" y="431798"/>
            <a:ext cx="656227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847" y="3482981"/>
            <a:ext cx="4015486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9374" y="3479350"/>
            <a:ext cx="394085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3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847" y="1476376"/>
            <a:ext cx="4015486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3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9375" y="1476376"/>
            <a:ext cx="394085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3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3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847" y="4568377"/>
            <a:ext cx="4015486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8160" y="4579415"/>
            <a:ext cx="562073" cy="13705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843" y="431798"/>
            <a:ext cx="656227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9375" y="1476379"/>
            <a:ext cx="3940860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847" y="1476377"/>
            <a:ext cx="4015486" cy="2458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3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847" y="4568377"/>
            <a:ext cx="4015486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51006" rtl="0" eaLnBrk="1" fontAlgn="auto" latinLnBrk="0" hangingPunct="1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8160" y="4579415"/>
            <a:ext cx="562073" cy="137051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843" y="431798"/>
            <a:ext cx="656227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843" y="1476376"/>
            <a:ext cx="4861768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933"/>
              </a:lnSpc>
              <a:spcBef>
                <a:spcPts val="0"/>
              </a:spcBef>
              <a:buFontTx/>
              <a:buNone/>
              <a:defRPr sz="4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846" y="4488544"/>
            <a:ext cx="4861768" cy="22792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846" y="3537863"/>
            <a:ext cx="4861768" cy="9463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846" y="3083604"/>
            <a:ext cx="4861768" cy="227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846" y="3311525"/>
            <a:ext cx="4861768" cy="227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"/>
            <a:ext cx="9139625" cy="5152840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7451" y="434365"/>
            <a:ext cx="1137538" cy="8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7" y="425276"/>
            <a:ext cx="2344720" cy="8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71325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14" indent="-178314" algn="l" defTabSz="71325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4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70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96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822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45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77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706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33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28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55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81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509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137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764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92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019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" y="4"/>
            <a:ext cx="9139625" cy="51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510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51" indent="-237751" algn="l" defTabSz="951006" rtl="0" eaLnBrk="1" latinLnBrk="0" hangingPunct="1">
        <a:lnSpc>
          <a:spcPct val="90000"/>
        </a:lnSpc>
        <a:spcBef>
          <a:spcPts val="104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55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5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61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764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26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769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73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776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0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0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50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012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51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1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521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2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27" y="355388"/>
            <a:ext cx="435749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2" y="359208"/>
            <a:ext cx="926755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510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51" indent="-237751" algn="l" defTabSz="951006" rtl="0" eaLnBrk="1" latinLnBrk="0" hangingPunct="1">
        <a:lnSpc>
          <a:spcPct val="90000"/>
        </a:lnSpc>
        <a:spcBef>
          <a:spcPts val="104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55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5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61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764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26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769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73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776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0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0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50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012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51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1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521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2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27" y="355388"/>
            <a:ext cx="435749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2" y="359208"/>
            <a:ext cx="926755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510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51" indent="-237751" algn="l" defTabSz="951006" rtl="0" eaLnBrk="1" latinLnBrk="0" hangingPunct="1">
        <a:lnSpc>
          <a:spcPct val="90000"/>
        </a:lnSpc>
        <a:spcBef>
          <a:spcPts val="104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55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5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61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764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26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769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73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776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0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0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50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012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51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1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521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2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27" y="355388"/>
            <a:ext cx="435749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2" y="359208"/>
            <a:ext cx="926755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510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51" indent="-237751" algn="l" defTabSz="951006" rtl="0" eaLnBrk="1" latinLnBrk="0" hangingPunct="1">
        <a:lnSpc>
          <a:spcPct val="90000"/>
        </a:lnSpc>
        <a:spcBef>
          <a:spcPts val="104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55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5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61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764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26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769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73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776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0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0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50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012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51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1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521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2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27" y="355388"/>
            <a:ext cx="435749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2" y="359208"/>
            <a:ext cx="926755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510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51" indent="-237751" algn="l" defTabSz="951006" rtl="0" eaLnBrk="1" latinLnBrk="0" hangingPunct="1">
        <a:lnSpc>
          <a:spcPct val="90000"/>
        </a:lnSpc>
        <a:spcBef>
          <a:spcPts val="104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255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5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61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764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15267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769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73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776" indent="-237751" algn="l" defTabSz="951006" rtl="0" eaLnBrk="1" latinLnBrk="0" hangingPunct="1">
        <a:lnSpc>
          <a:spcPct val="90000"/>
        </a:lnSpc>
        <a:spcBef>
          <a:spcPts val="52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50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0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50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012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516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3019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521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24" algn="l" defTabSz="9510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" y="4"/>
            <a:ext cx="9139626" cy="515284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"/>
            <a:ext cx="9139625" cy="51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713255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14" indent="-178314" algn="l" defTabSz="71325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4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70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96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822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45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77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706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331" indent="-178314" algn="l" defTabSz="71325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28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55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81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509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137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764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92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019" algn="l" defTabSz="7132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6210" y="2024296"/>
            <a:ext cx="6897015" cy="934667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труда и социальной защиты населения Забайкальского края 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22086" y="3395252"/>
            <a:ext cx="6600167" cy="68555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Заказчик: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Шаманская Елена Юрьевна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заместитель министра – начальник управления труда и занятости населения Минсоцзащиты Забайкальского края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0968" y="4197190"/>
            <a:ext cx="5712817" cy="2846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Куратор: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Сазанова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Евгения Руслановна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56" y="284034"/>
            <a:ext cx="1465310" cy="14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50" y="603785"/>
            <a:ext cx="486257" cy="4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139" y="391114"/>
            <a:ext cx="4473315" cy="480751"/>
          </a:xfrm>
          <a:prstGeom prst="rect">
            <a:avLst/>
          </a:prstGeom>
          <a:noFill/>
        </p:spPr>
        <p:txBody>
          <a:bodyPr wrap="square" lIns="95100" tIns="47551" rIns="95100" bIns="47551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Пирамида проблем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9154603"/>
              </p:ext>
            </p:extLst>
          </p:nvPr>
        </p:nvGraphicFramePr>
        <p:xfrm>
          <a:off x="494097" y="938529"/>
          <a:ext cx="6323995" cy="356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2" y="2549488"/>
            <a:ext cx="398572" cy="6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76" y="2905446"/>
            <a:ext cx="374861" cy="6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13" y="2677915"/>
            <a:ext cx="470513" cy="8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11" y="2758488"/>
            <a:ext cx="463948" cy="78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74" y="3099903"/>
            <a:ext cx="2048715" cy="204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08115" y="2003308"/>
            <a:ext cx="835955" cy="42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86609" y="3479654"/>
            <a:ext cx="2337683" cy="182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76223" y="2609581"/>
            <a:ext cx="159641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31" y="1227929"/>
            <a:ext cx="498038" cy="8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78748" y="174639"/>
            <a:ext cx="6873138" cy="349040"/>
          </a:xfrm>
          <a:prstGeom prst="rect">
            <a:avLst/>
          </a:prstGeom>
          <a:noFill/>
        </p:spPr>
        <p:txBody>
          <a:bodyPr wrap="square" lIns="71344" tIns="35672" rIns="71344" bIns="35672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9FDB40-549C-408D-B8A9-9AA5CA5414F0}"/>
              </a:ext>
            </a:extLst>
          </p:cNvPr>
          <p:cNvSpPr/>
          <p:nvPr/>
        </p:nvSpPr>
        <p:spPr>
          <a:xfrm>
            <a:off x="3543857" y="526448"/>
            <a:ext cx="2204176" cy="287484"/>
          </a:xfrm>
          <a:prstGeom prst="rect">
            <a:avLst/>
          </a:prstGeom>
          <a:noFill/>
        </p:spPr>
        <p:txBody>
          <a:bodyPr wrap="square" lIns="71344" tIns="35672" rIns="71344" bIns="35672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F7F2B4E-DE1E-498B-B029-C798C1C7E1BC}"/>
              </a:ext>
            </a:extLst>
          </p:cNvPr>
          <p:cNvSpPr/>
          <p:nvPr/>
        </p:nvSpPr>
        <p:spPr>
          <a:xfrm>
            <a:off x="6007235" y="1344477"/>
            <a:ext cx="2282744" cy="679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неэффективных рабочих встреч и телефонных переговоров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A86DCBB-9C76-4323-920E-287F6B52BCCD}"/>
              </a:ext>
            </a:extLst>
          </p:cNvPr>
          <p:cNvSpPr/>
          <p:nvPr/>
        </p:nvSpPr>
        <p:spPr>
          <a:xfrm>
            <a:off x="1198131" y="1341291"/>
            <a:ext cx="2139492" cy="679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инициативных работодателей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0E0F6A6-1004-4EAC-A164-D5012621027C}"/>
              </a:ext>
            </a:extLst>
          </p:cNvPr>
          <p:cNvSpPr/>
          <p:nvPr/>
        </p:nvSpPr>
        <p:spPr>
          <a:xfrm>
            <a:off x="3615321" y="1344480"/>
            <a:ext cx="2165395" cy="67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НПА не предполагает весомых мер ответственности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(штраф 5-10 тыс. руб.)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E343DFEE-2486-46B1-A40C-EA00AD7A0F7A}"/>
              </a:ext>
            </a:extLst>
          </p:cNvPr>
          <p:cNvSpPr/>
          <p:nvPr/>
        </p:nvSpPr>
        <p:spPr>
          <a:xfrm>
            <a:off x="6066476" y="2023678"/>
            <a:ext cx="2223504" cy="4205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 defTabSz="713445">
              <a:defRPr/>
            </a:pP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3615316" y="2046227"/>
            <a:ext cx="2100031" cy="4469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 defTabSz="713445">
              <a:defRPr/>
            </a:pP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4EDBBFB-8733-4F42-8019-B0DD81D88961}"/>
              </a:ext>
            </a:extLst>
          </p:cNvPr>
          <p:cNvSpPr/>
          <p:nvPr/>
        </p:nvSpPr>
        <p:spPr>
          <a:xfrm>
            <a:off x="3594212" y="2462669"/>
            <a:ext cx="2186500" cy="790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со стороны надзорных органов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xmlns="" id="{78C36970-6E2B-407C-A93B-FDCB3B3BEBDA}"/>
              </a:ext>
            </a:extLst>
          </p:cNvPr>
          <p:cNvSpPr/>
          <p:nvPr/>
        </p:nvSpPr>
        <p:spPr>
          <a:xfrm>
            <a:off x="1190980" y="2050224"/>
            <a:ext cx="2100031" cy="4389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72E9EF83-FBB6-4C9A-B01E-58D3807359B0}"/>
              </a:ext>
            </a:extLst>
          </p:cNvPr>
          <p:cNvSpPr/>
          <p:nvPr/>
        </p:nvSpPr>
        <p:spPr>
          <a:xfrm>
            <a:off x="6007239" y="2444223"/>
            <a:ext cx="2282741" cy="785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Р1 и Р2 не смогли договориться и достигнуть консенсуса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410A315-A20D-466F-8B05-A43200023AD5}"/>
              </a:ext>
            </a:extLst>
          </p:cNvPr>
          <p:cNvSpPr/>
          <p:nvPr/>
        </p:nvSpPr>
        <p:spPr>
          <a:xfrm>
            <a:off x="6040216" y="3668788"/>
            <a:ext cx="2100031" cy="287484"/>
          </a:xfrm>
          <a:prstGeom prst="rect">
            <a:avLst/>
          </a:prstGeom>
          <a:noFill/>
        </p:spPr>
        <p:txBody>
          <a:bodyPr wrap="square" lIns="71344" tIns="35672" rIns="71344" bIns="35672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58E8632-B6CF-4194-B028-8BFFE31049AF}"/>
              </a:ext>
            </a:extLst>
          </p:cNvPr>
          <p:cNvSpPr/>
          <p:nvPr/>
        </p:nvSpPr>
        <p:spPr>
          <a:xfrm>
            <a:off x="3648002" y="3663684"/>
            <a:ext cx="2100031" cy="287484"/>
          </a:xfrm>
          <a:prstGeom prst="rect">
            <a:avLst/>
          </a:prstGeom>
          <a:noFill/>
        </p:spPr>
        <p:txBody>
          <a:bodyPr wrap="square" lIns="71344" tIns="35672" rIns="71344" bIns="35672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8B9CAD8-7044-4CCE-893C-B5F10B731FFB}"/>
              </a:ext>
            </a:extLst>
          </p:cNvPr>
          <p:cNvSpPr/>
          <p:nvPr/>
        </p:nvSpPr>
        <p:spPr>
          <a:xfrm>
            <a:off x="3543857" y="3933631"/>
            <a:ext cx="2204176" cy="810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моратория на проверки хозяйствующих субъектов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190980" y="2462669"/>
            <a:ext cx="2146643" cy="790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малые организации и обособленные структурные подразделения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66" y="522451"/>
            <a:ext cx="381807" cy="381740"/>
          </a:xfrm>
          <a:prstGeom prst="rect">
            <a:avLst/>
          </a:prstGeom>
        </p:spPr>
      </p:pic>
      <p:sp>
        <p:nvSpPr>
          <p:cNvPr id="39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1102188" y="3215870"/>
            <a:ext cx="2188822" cy="3867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58E8632-B6CF-4194-B028-8BFFE31049AF}"/>
              </a:ext>
            </a:extLst>
          </p:cNvPr>
          <p:cNvSpPr/>
          <p:nvPr/>
        </p:nvSpPr>
        <p:spPr>
          <a:xfrm>
            <a:off x="1184884" y="3599055"/>
            <a:ext cx="2100031" cy="287484"/>
          </a:xfrm>
          <a:prstGeom prst="rect">
            <a:avLst/>
          </a:prstGeom>
          <a:noFill/>
        </p:spPr>
        <p:txBody>
          <a:bodyPr wrap="square" lIns="71344" tIns="35672" rIns="71344" bIns="35672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41" name="Прямоугольник: скругленные углы 33">
            <a:extLst>
              <a:ext uri="{FF2B5EF4-FFF2-40B4-BE49-F238E27FC236}">
                <a16:creationId xmlns:a16="http://schemas.microsoft.com/office/drawing/2014/main" xmlns="" id="{B8B9CAD8-7044-4CCE-893C-B5F10B731FFB}"/>
              </a:ext>
            </a:extLst>
          </p:cNvPr>
          <p:cNvSpPr/>
          <p:nvPr/>
        </p:nvSpPr>
        <p:spPr>
          <a:xfrm>
            <a:off x="1184883" y="3891888"/>
            <a:ext cx="2139492" cy="85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 отдаленность региона от центральной части России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66" y="3163619"/>
            <a:ext cx="2305748" cy="5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: скругленные углы 33">
            <a:extLst>
              <a:ext uri="{FF2B5EF4-FFF2-40B4-BE49-F238E27FC236}">
                <a16:creationId xmlns:a16="http://schemas.microsoft.com/office/drawing/2014/main" xmlns="" id="{B8B9CAD8-7044-4CCE-893C-B5F10B731FFB}"/>
              </a:ext>
            </a:extLst>
          </p:cNvPr>
          <p:cNvSpPr/>
          <p:nvPr/>
        </p:nvSpPr>
        <p:spPr>
          <a:xfrm>
            <a:off x="6007239" y="3883763"/>
            <a:ext cx="2300378" cy="860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Р2 предлагает условия, не устраивающие Р1</a:t>
            </a:r>
          </a:p>
        </p:txBody>
      </p:sp>
      <p:sp>
        <p:nvSpPr>
          <p:cNvPr id="27" name="Прямоугольник: скругленные углы 9">
            <a:extLst>
              <a:ext uri="{FF2B5EF4-FFF2-40B4-BE49-F238E27FC236}">
                <a16:creationId xmlns:a16="http://schemas.microsoft.com/office/drawing/2014/main" xmlns="" id="{BF7F2B4E-DE1E-498B-B029-C798C1C7E1BC}"/>
              </a:ext>
            </a:extLst>
          </p:cNvPr>
          <p:cNvSpPr/>
          <p:nvPr/>
        </p:nvSpPr>
        <p:spPr>
          <a:xfrm>
            <a:off x="1198134" y="780595"/>
            <a:ext cx="7091847" cy="2346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Р1 и Р2</a:t>
            </a:r>
          </a:p>
        </p:txBody>
      </p:sp>
      <p:sp>
        <p:nvSpPr>
          <p:cNvPr id="29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3594212" y="3253163"/>
            <a:ext cx="2100031" cy="4389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0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3660167" y="1044103"/>
            <a:ext cx="2034077" cy="3292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1250840" y="1044103"/>
            <a:ext cx="2034077" cy="32923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2" name="Стрелка: вниз 21">
            <a:extLst>
              <a:ext uri="{FF2B5EF4-FFF2-40B4-BE49-F238E27FC236}">
                <a16:creationId xmlns:a16="http://schemas.microsoft.com/office/drawing/2014/main" xmlns="" id="{09529A7F-FC4D-401E-8739-783CB275214B}"/>
              </a:ext>
            </a:extLst>
          </p:cNvPr>
          <p:cNvSpPr/>
          <p:nvPr/>
        </p:nvSpPr>
        <p:spPr>
          <a:xfrm>
            <a:off x="6040216" y="1015240"/>
            <a:ext cx="2249765" cy="3260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44" tIns="35672" rIns="71344" bIns="35672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35668" r="19408" b="32166"/>
          <a:stretch/>
        </p:blipFill>
        <p:spPr bwMode="auto">
          <a:xfrm>
            <a:off x="289555" y="902166"/>
            <a:ext cx="8856034" cy="341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608" y="362221"/>
            <a:ext cx="4702545" cy="419196"/>
          </a:xfrm>
          <a:prstGeom prst="rect">
            <a:avLst/>
          </a:prstGeom>
          <a:noFill/>
        </p:spPr>
        <p:txBody>
          <a:bodyPr wrap="square" lIns="95100" tIns="47551" rIns="95100" bIns="47551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Идеальная карта процесса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16" y="33836"/>
            <a:ext cx="486257" cy="4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917" y="176202"/>
            <a:ext cx="7716247" cy="6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802770" y="858374"/>
            <a:ext cx="7228539" cy="540562"/>
          </a:xfrm>
          <a:prstGeom prst="rect">
            <a:avLst/>
          </a:prstGeom>
        </p:spPr>
        <p:txBody>
          <a:bodyPr lIns="95100" tIns="47551" rIns="95100" bIns="47551"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None/>
            </a:pPr>
            <a:r>
              <a:rPr lang="ru-RU" sz="15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800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78528"/>
              </p:ext>
            </p:extLst>
          </p:nvPr>
        </p:nvGraphicFramePr>
        <p:xfrm>
          <a:off x="336166" y="1387277"/>
          <a:ext cx="8561655" cy="355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2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2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777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Проблема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Решить полностью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Решить частично 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Решение</a:t>
                      </a:r>
                      <a:r>
                        <a:rPr lang="ru-RU" sz="1200" baseline="0" dirty="0"/>
                        <a:t> не планируется</a:t>
                      </a:r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Другое</a:t>
                      </a:r>
                      <a:r>
                        <a:rPr lang="ru-RU" sz="1200" baseline="0" dirty="0"/>
                        <a:t>               (н-р: проблема перенесена на др. процесс)</a:t>
                      </a:r>
                      <a:endParaRPr lang="ru-RU" sz="1200" dirty="0"/>
                    </a:p>
                  </a:txBody>
                  <a:tcPr marL="91457" marR="91457"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72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Проблема 1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172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Проблема 2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57" marR="91457"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172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Проблема 3</a:t>
                      </a:r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Проблема 4</a:t>
                      </a:r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57" marR="91457" marT="34322" marB="34322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9" y="3898594"/>
            <a:ext cx="346781" cy="2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3" y="2793760"/>
            <a:ext cx="346781" cy="2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3" y="3356610"/>
            <a:ext cx="346781" cy="26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99" y="4526144"/>
            <a:ext cx="347725" cy="2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86" y="127158"/>
            <a:ext cx="390199" cy="3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766" y="283144"/>
            <a:ext cx="6562278" cy="33020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20459"/>
              </p:ext>
            </p:extLst>
          </p:nvPr>
        </p:nvGraphicFramePr>
        <p:xfrm>
          <a:off x="401254" y="662849"/>
          <a:ext cx="8486515" cy="43046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4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7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6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ПРОБЛЕМА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ПРЕДЛАГАЕМОЕ РЕШЕНИЕ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1" marR="5061" marT="506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1" marR="5061" marT="5062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Отказ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Р1 и Р2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Отсутствие инициативных работодателей</a:t>
                      </a: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Информирование работодателей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посредством интерактивного портала Минсоцзащиты Забайкальского края, ЦЗН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1" marR="5061" marT="5062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количества неэффективных рабочих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встреч по обсуждению механизмов квотирования через заключение соглашения, сокращение организаций, не выполняющих ст. 25 Закона о занятости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1" marR="5061" marT="506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Низкая мотивация Р2 заключать соглашение о трудоустройстве инвалида</a:t>
                      </a:r>
                    </a:p>
                  </a:txBody>
                  <a:tcPr marL="5061" marR="5061" marT="5062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дополнительных стимулирующих механизмов,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пунктов в соглашении о трудоустройстве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1" marR="5061" marT="5062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060" marR="5060" marT="5060" marB="0" anchor="ctr"/>
                </a:tc>
              </a:tr>
              <a:tr h="1194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1" marR="5061" marT="506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61" marR="5061" marT="506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неэффективных встреч и телефонных переговоров</a:t>
                      </a:r>
                    </a:p>
                  </a:txBody>
                  <a:tcPr marL="5061" marR="5061" marT="506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Качественное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информирование Р1 и Р2 о реализации Постановления Правительства от 14.03.2022 № 366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1" marR="5061" marT="5062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78" y="73191"/>
            <a:ext cx="419759" cy="4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7400" y="257878"/>
            <a:ext cx="5780369" cy="434585"/>
          </a:xfrm>
          <a:prstGeom prst="rect">
            <a:avLst/>
          </a:prstGeom>
          <a:noFill/>
        </p:spPr>
        <p:txBody>
          <a:bodyPr wrap="square" lIns="95100" tIns="47551" rIns="95100" bIns="47551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Целевая карта процесса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14" y="567700"/>
            <a:ext cx="380562" cy="38049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9" y="895787"/>
            <a:ext cx="8882753" cy="39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6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763" y="149196"/>
            <a:ext cx="6752169" cy="330200"/>
          </a:xfrm>
        </p:spPr>
        <p:txBody>
          <a:bodyPr/>
          <a:lstStyle/>
          <a:p>
            <a:pPr lvl="0"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763" y="1574024"/>
            <a:ext cx="192122" cy="37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100" tIns="47551" rIns="95100" bIns="4755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98" y="120695"/>
            <a:ext cx="358760" cy="3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33414"/>
              </p:ext>
            </p:extLst>
          </p:nvPr>
        </p:nvGraphicFramePr>
        <p:xfrm>
          <a:off x="628762" y="911029"/>
          <a:ext cx="8238945" cy="4035633"/>
        </p:xfrm>
        <a:graphic>
          <a:graphicData uri="http://schemas.openxmlformats.org/drawingml/2006/table">
            <a:tbl>
              <a:tblPr/>
              <a:tblGrid>
                <a:gridCol w="3688995"/>
                <a:gridCol w="1601578"/>
                <a:gridCol w="1330976"/>
                <a:gridCol w="1617396"/>
              </a:tblGrid>
              <a:tr h="33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Предлагаемое решение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Ожидаемый результат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письмо в ГКУ ЦЗН Забайкальского края о направлении информационных писем работодателям о реализации НПА и мерах ответственности за нарушение его требований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неэффективных 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рабочих встреч, телефонных переговоров,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количества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работодателей, не выполняющих ст. 25 Закона о занятости населения в РФ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 содействия занятости населения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05.2023-06.2023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форму отчета о мониторинге работодателей, выполняющих условия НПА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05.2023-06.2023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Направить типовую форму отчета в </a:t>
                      </a: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ГКУ ЦЗН Забайкальского края для  мониторинга работодателей, выполняющих требования  по квотированию рабочего места для трудоустройства  инвалидов, с установленными сроками её заполнения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05.2023-06.2023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Разработать чек-листы процесса трехстороннего  взаимодействия специалиста </a:t>
                      </a:r>
                      <a:r>
                        <a:rPr lang="ru-R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ГКУ ЦЗН Забайкальского края, инвалида и работодателя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07.2023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Разработать обучающие материалы для специалистов </a:t>
                      </a: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ГКУ ЦЗН Забайкальского края, работающих в направлении реализации НПА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Провести обучающий тренинг для специалистов</a:t>
                      </a: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ГКУ ЦЗН Забайкальского края, оказывающих консультационную и методическую помощь для работодателей и инвалидов 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07.2023-08.2023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Подготовить письмо в общества инвалидов для получения коммерческого предложения о квотировании рабочего места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05.2023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Проработка мероприятий с государственными учреждениями по трудоустройству инвалидов в рамках соглашения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06.2023-07.2023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Выстраивание алгоритма работы Р1 и Р2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8" marR="4828" marT="5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06.2023-07.2023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545" y="219282"/>
            <a:ext cx="5637614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Ход реализации плана мероприятий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14" y="63144"/>
            <a:ext cx="360728" cy="3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69030"/>
              </p:ext>
            </p:extLst>
          </p:nvPr>
        </p:nvGraphicFramePr>
        <p:xfrm>
          <a:off x="260812" y="687320"/>
          <a:ext cx="8576800" cy="4244283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{3C2FFA5D-87B4-456A-9821-1D502468CF0F}</a:tableStyleId>
              </a:tblPr>
              <a:tblGrid>
                <a:gridCol w="290912"/>
                <a:gridCol w="2638242"/>
                <a:gridCol w="1135048"/>
                <a:gridCol w="1268870"/>
                <a:gridCol w="1621864"/>
                <a:gridCol w="1621864"/>
              </a:tblGrid>
              <a:tr h="364447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241" marR="77241" marT="28987" marB="2898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80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Невыполнение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невыполнения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Подготовить письмо в ЦЗН направлении информационных писем работодателям о реализации НПА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Подготовить форму отчета о мониторинге работодателей, выполняющих условия НПА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типовую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 </a:t>
                      </a: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отчета в ЦЗН с установленными сроками выполнения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Разработать чек-листы процесса взаимодействия специалиста ЦЗН, инвалида и работодателя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Большая часть специалистов</a:t>
                      </a: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ЦЗН  в плановом периоде находилась в отпуске</a:t>
                      </a: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Обучающий  тренинг и другие взаимодействия</a:t>
                      </a:r>
                      <a:r>
                        <a:rPr lang="ru-RU" sz="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 специалистами ЦЗН перенесены на конец 3 квартала 2023 года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Разработать обучающие материалы для специалиста ЦЗН, работающего в данном направлении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759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Провести обучающий тренинг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4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Подготовить письмо в общества инвалидов для получения коммерческого предложения о квотировании рабочего места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Проработка мероприятий с государственными учреждениями по трудоустройству инвалидов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4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Выстраивание алгоритма работы Р1 и Р2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75" marR="56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3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41" marR="77241" marT="28987" marB="289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5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3636" y="117170"/>
            <a:ext cx="5878366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Реализация плана мероприятий проекта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03" y="95890"/>
            <a:ext cx="360728" cy="3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0750" y="583977"/>
            <a:ext cx="1324137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1,2,3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2601" r="2463" b="8873"/>
          <a:stretch/>
        </p:blipFill>
        <p:spPr bwMode="auto">
          <a:xfrm>
            <a:off x="4102819" y="1740032"/>
            <a:ext cx="4915357" cy="13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876679"/>
            <a:ext cx="3831737" cy="42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2406" y="3358095"/>
            <a:ext cx="463618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ГКУ «Краевой центр занятости» Забайкальского края направлено письмо с типовой формой отчета о мониторинге работодателей региона по выполнению квоты рабочих мест для приема на работу инвалидов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7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35" y="147134"/>
            <a:ext cx="7313597" cy="346655"/>
          </a:xfrm>
          <a:prstGeom prst="rect">
            <a:avLst/>
          </a:prstGeom>
        </p:spPr>
        <p:txBody>
          <a:bodyPr wrap="square" lIns="68982" tIns="34491" rIns="68982" bIns="34491">
            <a:spAutoFit/>
          </a:bodyPr>
          <a:lstStyle/>
          <a:p>
            <a:pPr algn="ctr"/>
            <a:r>
              <a:rPr lang="ru-RU" b="1" dirty="0"/>
              <a:t>Исполнение поручений  в рамках плана мероприятий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8" y="1158874"/>
            <a:ext cx="5393604" cy="38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8"/>
          <a:stretch/>
        </p:blipFill>
        <p:spPr bwMode="auto">
          <a:xfrm>
            <a:off x="5531423" y="1158874"/>
            <a:ext cx="3476304" cy="28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349" y="767212"/>
            <a:ext cx="4132913" cy="500543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sz="1400" dirty="0"/>
              <a:t>Государственные учреждения социального обслуживания Забайкальского края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1423" y="855023"/>
            <a:ext cx="3470844" cy="285099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sz="1400" dirty="0"/>
              <a:t>Работодатели Забайкальского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7" y="448452"/>
            <a:ext cx="822570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1,</a:t>
            </a:r>
            <a:r>
              <a:rPr lang="ru-RU" b="1" dirty="0" smtClean="0"/>
              <a:t>2,3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9337" y="4231217"/>
            <a:ext cx="3326251" cy="531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982" tIns="34491" rIns="68982" bIns="34491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Получены запрашиваемые формы мониторинга от ЦЗН</a:t>
            </a:r>
          </a:p>
        </p:txBody>
      </p:sp>
    </p:spTree>
    <p:extLst>
      <p:ext uri="{BB962C8B-B14F-4D97-AF65-F5344CB8AC3E}">
        <p14:creationId xmlns:p14="http://schemas.microsoft.com/office/powerpoint/2010/main" val="31823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89987" y="725259"/>
            <a:ext cx="7063612" cy="2369227"/>
          </a:xfrm>
        </p:spPr>
        <p:txBody>
          <a:bodyPr/>
          <a:lstStyle/>
          <a:p>
            <a:pPr algn="ctr"/>
            <a:r>
              <a:rPr lang="ru-RU" sz="2500" dirty="0"/>
              <a:t>Проект: </a:t>
            </a:r>
          </a:p>
          <a:p>
            <a:pPr algn="ctr"/>
            <a:r>
              <a:rPr lang="ru-RU" sz="2500" dirty="0"/>
              <a:t>Совершенствование процесса организации мероприятий по квотированию рабочих мест для трудоустройства инвалидов в рамках постановления Правительства Российской Федерации от 14 марта 2022 г. № 366</a:t>
            </a:r>
          </a:p>
        </p:txBody>
      </p:sp>
      <p:pic>
        <p:nvPicPr>
          <p:cNvPr id="1026" name="Picture 2" descr="https://tatarstan.ru/file/news/1021_n2165523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7" r="5914"/>
          <a:stretch/>
        </p:blipFill>
        <p:spPr bwMode="auto">
          <a:xfrm>
            <a:off x="4347607" y="3674566"/>
            <a:ext cx="4662014" cy="14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26" y="128117"/>
            <a:ext cx="1194495" cy="11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646" y="143543"/>
            <a:ext cx="3958345" cy="373030"/>
          </a:xfrm>
          <a:prstGeom prst="rect">
            <a:avLst/>
          </a:prstGeom>
        </p:spPr>
        <p:txBody>
          <a:bodyPr wrap="none" lIns="95100" tIns="47551" rIns="95100" bIns="47551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Реализация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плана мероприятий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20494" r="51169" b="13340"/>
          <a:stretch/>
        </p:blipFill>
        <p:spPr bwMode="auto">
          <a:xfrm>
            <a:off x="391473" y="812648"/>
            <a:ext cx="2909867" cy="390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7028" r="20830" b="6086"/>
          <a:stretch/>
        </p:blipFill>
        <p:spPr bwMode="auto">
          <a:xfrm>
            <a:off x="3532070" y="915144"/>
            <a:ext cx="3035358" cy="36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54" y="83700"/>
            <a:ext cx="419759" cy="4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6802" y="530222"/>
            <a:ext cx="942947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5350" y="1776741"/>
            <a:ext cx="211380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Проведены 2 рабочие встречи с общественными организациями инвалидов, направлен запрос с просьбой о предоставлении коммерческих предложений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25555" r="31341" b="9724"/>
          <a:stretch/>
        </p:blipFill>
        <p:spPr bwMode="auto">
          <a:xfrm>
            <a:off x="922446" y="785934"/>
            <a:ext cx="2313827" cy="332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033" y="108671"/>
            <a:ext cx="6380483" cy="373030"/>
          </a:xfrm>
          <a:prstGeom prst="rect">
            <a:avLst/>
          </a:prstGeom>
        </p:spPr>
        <p:txBody>
          <a:bodyPr wrap="none" lIns="95100" tIns="47551" rIns="95100" bIns="47551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Исполнение поручений  в рамках плана мероприятий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29" y="56263"/>
            <a:ext cx="419759" cy="4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6449" y="439279"/>
            <a:ext cx="712225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51" y="1015634"/>
            <a:ext cx="2078470" cy="30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93" y="785934"/>
            <a:ext cx="2481295" cy="36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446" y="4394975"/>
            <a:ext cx="75696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Запрашиваемые коммерческие предложения получены от 3 учреждений, информация обновлена на Интерактивном портале Минсоцзащиты Забайкальского края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86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17" y="62364"/>
            <a:ext cx="422413" cy="4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1628" y="450917"/>
            <a:ext cx="912852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7" y="735136"/>
            <a:ext cx="3205542" cy="36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49" y="889232"/>
            <a:ext cx="3309016" cy="19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01" y="2803695"/>
            <a:ext cx="3368614" cy="219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63" y="62364"/>
            <a:ext cx="4505744" cy="5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2533" y="3424225"/>
            <a:ext cx="23775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Государственным учреждениям социального обслуживания дано поручение для заключения соглашений о трудоустройстве инвалидов на квотируемые рабочие места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6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757" y="186970"/>
            <a:ext cx="7052781" cy="346655"/>
          </a:xfrm>
          <a:prstGeom prst="rect">
            <a:avLst/>
          </a:prstGeom>
        </p:spPr>
        <p:txBody>
          <a:bodyPr wrap="square" lIns="68982" tIns="34491" rIns="68982" bIns="34491">
            <a:spAutoFit/>
          </a:bodyPr>
          <a:lstStyle/>
          <a:p>
            <a:pPr lvl="0" algn="ctr"/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Исполнение поручений  в рамках плана мероприятий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799" y="495837"/>
            <a:ext cx="692162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8" y="817552"/>
            <a:ext cx="2657949" cy="318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08" y="922961"/>
            <a:ext cx="3003073" cy="30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60" y="922961"/>
            <a:ext cx="3104057" cy="297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247" y="4171157"/>
            <a:ext cx="8675067" cy="9929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982" tIns="34491" rIns="68982" bIns="34491" rtlCol="0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Всего получен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21 ответ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от учреждений социального облуживания Забайкальского края по ситуации, связанной с исполнением квотирования рабочих мест для трудоустройства инвалидов, в том числе с указанием потребности в заключении соглашения о трудоустройстве инвалидов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07" y="120352"/>
            <a:ext cx="360728" cy="3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75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04" y="106611"/>
            <a:ext cx="360728" cy="3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850" y="132660"/>
            <a:ext cx="7092907" cy="346655"/>
          </a:xfrm>
          <a:prstGeom prst="rect">
            <a:avLst/>
          </a:prstGeom>
        </p:spPr>
        <p:txBody>
          <a:bodyPr wrap="square" lIns="68982" tIns="34491" rIns="68982" bIns="34491">
            <a:spAutoFit/>
          </a:bodyPr>
          <a:lstStyle/>
          <a:p>
            <a:pPr algn="ctr"/>
            <a:r>
              <a:rPr lang="ru-RU" b="1" dirty="0"/>
              <a:t>Исполнение поручений  в рамках плана мероприятий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0646" y="479674"/>
            <a:ext cx="692162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" y="626026"/>
            <a:ext cx="3377982" cy="354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287" y="4363888"/>
            <a:ext cx="8529042" cy="7621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982" tIns="34491" rIns="68982" bIns="34491" rtlCol="0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Заключено соглашение о трудоустройстве инвалидов («аренда рабочих мест») между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ГУСО «</a:t>
            </a:r>
            <a:r>
              <a:rPr lang="ru-RU" sz="1500" b="1" i="1" dirty="0" err="1">
                <a:solidFill>
                  <a:schemeClr val="accent1">
                    <a:lumMod val="50000"/>
                  </a:schemeClr>
                </a:solidFill>
              </a:rPr>
              <a:t>Карымский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</a:rPr>
              <a:t> ЦПД «Прометей» Забайкальского края и ГБСУ СО СРЦ «Надежда» Забайкальского края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/>
          <a:stretch/>
        </p:blipFill>
        <p:spPr bwMode="auto">
          <a:xfrm>
            <a:off x="4494112" y="772378"/>
            <a:ext cx="3901095" cy="3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9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727" y="248550"/>
            <a:ext cx="6259557" cy="623653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Факторы, повлиявшие на достигнутое количество заключенных соглашений, пути решения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0788" y="1036804"/>
            <a:ext cx="3390594" cy="11318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400" b="1" dirty="0"/>
              <a:t>Неудовлетворенность одной из сторон некоторыми  условиями соглашения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788" y="2309316"/>
            <a:ext cx="3390594" cy="9863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400" b="1" dirty="0"/>
              <a:t>Отсутствие кадровых специалистов (отпуск, увольнение, больничный)</a:t>
            </a:r>
          </a:p>
        </p:txBody>
      </p:sp>
      <p:sp>
        <p:nvSpPr>
          <p:cNvPr id="6" name="Овал 5"/>
          <p:cNvSpPr/>
          <p:nvPr/>
        </p:nvSpPr>
        <p:spPr>
          <a:xfrm>
            <a:off x="5502189" y="877714"/>
            <a:ext cx="3388923" cy="13037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Рекомендовать пересмотреть условия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соглашения в части оплаты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труда (внесение пункта об оплате труда инвалидов)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42944" y="1525911"/>
            <a:ext cx="1305416" cy="3237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42944" y="2664070"/>
            <a:ext cx="1305416" cy="3237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02190" y="2332787"/>
            <a:ext cx="3388924" cy="9863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Взаимодействие с руководством учреждения находится на контроле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942" y="3395652"/>
            <a:ext cx="3449439" cy="1648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400" b="1" dirty="0"/>
              <a:t>Предоставление недостоверных сведений ЦЗН об установленном и фактическом количестве </a:t>
            </a:r>
            <a:r>
              <a:rPr lang="ru-RU" sz="1400" b="1" dirty="0" err="1"/>
              <a:t>заквотированных</a:t>
            </a:r>
            <a:r>
              <a:rPr lang="ru-RU" sz="1400" b="1" dirty="0"/>
              <a:t> мест для инвалидов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42944" y="3934054"/>
            <a:ext cx="1305416" cy="2860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2190" y="3482672"/>
            <a:ext cx="3388924" cy="15618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82" tIns="34491" rIns="68982" bIns="34491"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Осуществление взаимодействия с работодателями региона в индивидуальном порядке (на период переходного этапа с ПК «Катарсис» на ЕЦП «Работа в России»)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5" t="17698" r="34949" b="11671"/>
          <a:stretch/>
        </p:blipFill>
        <p:spPr bwMode="auto">
          <a:xfrm>
            <a:off x="256407" y="658414"/>
            <a:ext cx="2718478" cy="45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6966" y="114525"/>
            <a:ext cx="3958345" cy="373030"/>
          </a:xfrm>
          <a:prstGeom prst="rect">
            <a:avLst/>
          </a:prstGeom>
        </p:spPr>
        <p:txBody>
          <a:bodyPr wrap="none" lIns="95100" tIns="47551" rIns="95100" bIns="47551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Реализация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плана мероприятий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16811" r="24283" b="7298"/>
          <a:stretch/>
        </p:blipFill>
        <p:spPr bwMode="auto">
          <a:xfrm>
            <a:off x="3306110" y="673927"/>
            <a:ext cx="3229201" cy="448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09" y="114525"/>
            <a:ext cx="360547" cy="3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7066" y="429395"/>
            <a:ext cx="862207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06442" y="1531917"/>
            <a:ext cx="163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10902" y="1372892"/>
            <a:ext cx="208324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 ГПУ Губернатора Забайкальского края направлен запрос с просьбой разработать рекомендации о взаимодействии Р1 и Р2, в результате получен отказ в связи отсутствием у субъекта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РФ полномочий в разработке НПА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2132" y="271050"/>
            <a:ext cx="6500308" cy="438988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pPr algn="ctr"/>
            <a:r>
              <a:rPr lang="ru-RU" sz="2400" b="1" dirty="0"/>
              <a:t>Эффективность реализации проекта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21" y="91389"/>
            <a:ext cx="360728" cy="35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171" y="3755527"/>
            <a:ext cx="7469885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Средний показатель успешности достижения показателей </a:t>
            </a:r>
            <a:r>
              <a:rPr lang="ru-RU" dirty="0" smtClean="0">
                <a:solidFill>
                  <a:srgbClr val="00B050"/>
                </a:solidFill>
              </a:rPr>
              <a:t>–</a:t>
            </a:r>
            <a:r>
              <a:rPr lang="ru-RU" b="1" dirty="0" smtClean="0">
                <a:solidFill>
                  <a:srgbClr val="00B050"/>
                </a:solidFill>
              </a:rPr>
              <a:t>133,3%*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28023"/>
              </p:ext>
            </p:extLst>
          </p:nvPr>
        </p:nvGraphicFramePr>
        <p:xfrm>
          <a:off x="682132" y="913295"/>
          <a:ext cx="8207426" cy="2269685"/>
        </p:xfrm>
        <a:graphic>
          <a:graphicData uri="http://schemas.openxmlformats.org/drawingml/2006/table">
            <a:tbl>
              <a:tblPr firstRow="1" firstCol="1" bandRow="1"/>
              <a:tblGrid>
                <a:gridCol w="3426956"/>
                <a:gridCol w="1323104"/>
                <a:gridCol w="1072619"/>
                <a:gridCol w="1120490"/>
                <a:gridCol w="1264257"/>
              </a:tblGrid>
              <a:tr h="75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цели, ед. измерения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ский показатель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Эффективность, %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количества неэффективных встреч с работодателями по обсуждению механизмов  квотирования рабочих мест в рамках </a:t>
                      </a:r>
                      <a:r>
                        <a:rPr lang="ru-RU" sz="11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соглашения, шт.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133,3*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24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133,3*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171" y="3353968"/>
            <a:ext cx="4905956" cy="346655"/>
          </a:xfrm>
          <a:prstGeom prst="rect">
            <a:avLst/>
          </a:prstGeom>
          <a:noFill/>
        </p:spPr>
        <p:txBody>
          <a:bodyPr wrap="square" lIns="68982" tIns="34491" rIns="68982" bIns="34491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Выполнение плана мероприятий – </a:t>
            </a:r>
            <a:r>
              <a:rPr lang="ru-RU" b="1" i="1" dirty="0" smtClean="0">
                <a:solidFill>
                  <a:srgbClr val="00B050"/>
                </a:solidFill>
              </a:rPr>
              <a:t>66,7%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4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29812" y="618051"/>
            <a:ext cx="5619401" cy="1204007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92139" y="4369275"/>
            <a:ext cx="4861768" cy="227923"/>
          </a:xfrm>
        </p:spPr>
        <p:txBody>
          <a:bodyPr/>
          <a:lstStyle/>
          <a:p>
            <a:r>
              <a:rPr lang="ru-RU" dirty="0" smtClean="0"/>
              <a:t>30.08.2023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849" y="3442915"/>
            <a:ext cx="3880524" cy="1148139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672000 Забайкальский край, г. Чита,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ул. Профсоюзная,18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Сайт: https://minsoc.75.ru/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Электронная почта: pochta@minsz.e-zab.ru 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 (3022)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35-09-51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78298" y="2651839"/>
            <a:ext cx="4861768" cy="227923"/>
          </a:xfrm>
        </p:spPr>
        <p:txBody>
          <a:bodyPr/>
          <a:lstStyle/>
          <a:p>
            <a:r>
              <a:rPr lang="ru-RU" dirty="0" err="1" smtClean="0"/>
              <a:t>Токмачёва</a:t>
            </a:r>
            <a:r>
              <a:rPr lang="ru-RU" dirty="0" smtClean="0"/>
              <a:t> Оксана Константиновна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78298" y="2917406"/>
            <a:ext cx="4861768" cy="227923"/>
          </a:xfrm>
        </p:spPr>
        <p:txBody>
          <a:bodyPr/>
          <a:lstStyle/>
          <a:p>
            <a:r>
              <a:rPr lang="ru-RU" sz="1200" dirty="0" smtClean="0"/>
              <a:t>Главный специалист-эксперт отдела содействия занятости</a:t>
            </a:r>
            <a:endParaRPr lang="ru-RU" sz="12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8298" y="1924794"/>
            <a:ext cx="4861768" cy="2279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454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09095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826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4554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7283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0014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2743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5474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8201" indent="-236365" algn="l" defTabSz="945460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Алёшина Ирина Владимировна</a:t>
            </a:r>
          </a:p>
          <a:p>
            <a:r>
              <a:rPr lang="ru-RU" sz="1400" b="0" dirty="0" smtClean="0"/>
              <a:t>Заместитель начальника отдела содействия занятости населения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992" y="161151"/>
            <a:ext cx="6536888" cy="500357"/>
          </a:xfrm>
        </p:spPr>
        <p:txBody>
          <a:bodyPr/>
          <a:lstStyle/>
          <a:p>
            <a:pPr algn="ctr"/>
            <a:r>
              <a:rPr lang="ru-RU" sz="1800" dirty="0"/>
              <a:t>Организационно-распорядительные документы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63" y="128416"/>
            <a:ext cx="395529" cy="3954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4" t="22283" r="27003" b="7391"/>
          <a:stretch/>
        </p:blipFill>
        <p:spPr bwMode="auto">
          <a:xfrm>
            <a:off x="376333" y="1095088"/>
            <a:ext cx="2971084" cy="40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18117" r="24791" b="8653"/>
          <a:stretch/>
        </p:blipFill>
        <p:spPr bwMode="auto">
          <a:xfrm>
            <a:off x="6197878" y="898140"/>
            <a:ext cx="2947710" cy="41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7998" r="24889" b="5696"/>
          <a:stretch/>
        </p:blipFill>
        <p:spPr bwMode="auto">
          <a:xfrm>
            <a:off x="3460814" y="1079672"/>
            <a:ext cx="2852308" cy="383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695" y="523876"/>
            <a:ext cx="6389965" cy="588473"/>
          </a:xfrm>
          <a:prstGeom prst="rect">
            <a:avLst/>
          </a:prstGeom>
          <a:noFill/>
        </p:spPr>
        <p:txBody>
          <a:bodyPr wrap="square" lIns="95100" tIns="47551" rIns="95100" bIns="47551" rtlCol="0">
            <a:spAutoFit/>
          </a:bodyPr>
          <a:lstStyle/>
          <a:p>
            <a:pPr algn="ctr"/>
            <a:r>
              <a:rPr lang="ru-RU" sz="1600" dirty="0"/>
              <a:t>Приказ об открытии проектов по бережливому производству в Минсоцзащиты Забайкальского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1044" y="350681"/>
            <a:ext cx="6562278" cy="530231"/>
          </a:xfrm>
        </p:spPr>
        <p:txBody>
          <a:bodyPr/>
          <a:lstStyle/>
          <a:p>
            <a:pPr algn="ctr"/>
            <a:r>
              <a:rPr lang="ru-RU" sz="2100" dirty="0"/>
              <a:t>Команда проекта</a:t>
            </a:r>
            <a:endParaRPr lang="ru-RU" sz="21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69" y="49581"/>
            <a:ext cx="401686" cy="401618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52209" r="19428" b="23309"/>
          <a:stretch/>
        </p:blipFill>
        <p:spPr bwMode="auto">
          <a:xfrm>
            <a:off x="525669" y="1046553"/>
            <a:ext cx="8531628" cy="30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9728" y="474335"/>
            <a:ext cx="6562278" cy="330200"/>
          </a:xfrm>
        </p:spPr>
        <p:txBody>
          <a:bodyPr/>
          <a:lstStyle/>
          <a:p>
            <a:pPr algn="ctr"/>
            <a:r>
              <a:rPr lang="ru-RU" dirty="0"/>
              <a:t>Паспорт проекта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98" y="67762"/>
            <a:ext cx="421744" cy="4216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1" y="781909"/>
            <a:ext cx="8206891" cy="408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10479" y="525426"/>
            <a:ext cx="6562278" cy="330200"/>
          </a:xfrm>
          <a:prstGeom prst="rect">
            <a:avLst/>
          </a:prstGeom>
        </p:spPr>
        <p:txBody>
          <a:bodyPr lIns="95100" tIns="47551" rIns="95100" bIns="4755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/>
              <a:t>Паспорт проекта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97" y="44863"/>
            <a:ext cx="422413" cy="4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963"/>
            <a:ext cx="8963733" cy="29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462" y="271815"/>
            <a:ext cx="6562278" cy="33020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26" y="79250"/>
            <a:ext cx="385195" cy="3851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25766" r="5885" b="13979"/>
          <a:stretch/>
        </p:blipFill>
        <p:spPr bwMode="auto">
          <a:xfrm>
            <a:off x="658216" y="640055"/>
            <a:ext cx="7781581" cy="425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7192046" y="1108044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8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5968169" y="2219132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9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7192046" y="2150279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10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560578" y="4035595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13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5178411" y="2880317"/>
            <a:ext cx="214253" cy="393698"/>
          </a:xfrm>
          <a:prstGeom prst="rect">
            <a:avLst/>
          </a:prstGeom>
          <a:noFill/>
          <a:extLst/>
        </p:spPr>
      </p:pic>
      <p:pic>
        <p:nvPicPr>
          <p:cNvPr id="11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2932475" y="4098009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12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5142320" y="3966313"/>
            <a:ext cx="286435" cy="393698"/>
          </a:xfrm>
          <a:prstGeom prst="rect">
            <a:avLst/>
          </a:prstGeom>
          <a:noFill/>
          <a:extLst/>
        </p:spPr>
      </p:pic>
      <p:pic>
        <p:nvPicPr>
          <p:cNvPr id="14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6171015" y="3254209"/>
            <a:ext cx="205370" cy="393698"/>
          </a:xfrm>
          <a:prstGeom prst="rect">
            <a:avLst/>
          </a:prstGeom>
          <a:noFill/>
          <a:extLst/>
        </p:spPr>
      </p:pic>
      <p:pic>
        <p:nvPicPr>
          <p:cNvPr id="3078" name="Picture 6" descr="https://phonoteka.org/uploads/posts/2022-09/thumbs/1663779017_55-phonoteka-org-p-znachok-telefona-bez-fona-oboi-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56" y="1068217"/>
            <a:ext cx="272621" cy="2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honoteka.org/uploads/posts/2022-09/thumbs/1663779017_55-phonoteka-org-p-znachok-telefona-bez-fona-oboi-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" y="2775185"/>
            <a:ext cx="240855" cy="2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phonoteka.org/uploads/posts/2022-09/thumbs/1663779017_55-phonoteka-org-p-znachok-telefona-bez-fona-oboi-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3" y="2909156"/>
            <a:ext cx="240855" cy="2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gas-kvas.com/uploads/posts/2023-01/1673697301_gas-kvas-com-p-idushchii-chelovek-risunok-poetapno-posled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r="63369"/>
          <a:stretch/>
        </p:blipFill>
        <p:spPr bwMode="auto">
          <a:xfrm>
            <a:off x="6089991" y="4062937"/>
            <a:ext cx="286435" cy="39369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8181" y="491850"/>
            <a:ext cx="6562278" cy="330200"/>
          </a:xfrm>
        </p:spPr>
        <p:txBody>
          <a:bodyPr/>
          <a:lstStyle/>
          <a:p>
            <a:pPr algn="ctr"/>
            <a:r>
              <a:rPr lang="ru-RU" dirty="0"/>
              <a:t>Текущие проблемы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1405184" y="6022976"/>
            <a:ext cx="566837" cy="546102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3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1405182" y="5476880"/>
            <a:ext cx="525554" cy="546102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ru-RU" sz="1300">
                <a:ea typeface="Calibri"/>
                <a:cs typeface="Times New Roman"/>
              </a:rPr>
              <a:t>2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344850" y="6569084"/>
            <a:ext cx="585888" cy="600073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4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344849" y="7169153"/>
            <a:ext cx="627172" cy="560387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5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1306743" y="7731128"/>
            <a:ext cx="627172" cy="558799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6</a:t>
            </a:r>
            <a:endParaRPr lang="ru-RU" sz="1100">
              <a:ea typeface="Calibri"/>
              <a:cs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51563"/>
              </p:ext>
            </p:extLst>
          </p:nvPr>
        </p:nvGraphicFramePr>
        <p:xfrm>
          <a:off x="435081" y="1216362"/>
          <a:ext cx="8174109" cy="3312900"/>
        </p:xfrm>
        <a:graphic>
          <a:graphicData uri="http://schemas.openxmlformats.org/drawingml/2006/table">
            <a:tbl>
              <a:tblPr firstRow="1" firstCol="1" bandRow="1"/>
              <a:tblGrid>
                <a:gridCol w="1173980"/>
                <a:gridCol w="7000129"/>
              </a:tblGrid>
              <a:tr h="82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Р1 и Р2 не смогли договориться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длительный период согласования условий соглашения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много неэффективных встреч и телефонных переговоров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отказ Р1 или Р2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ятно 1 12"/>
          <p:cNvSpPr/>
          <p:nvPr/>
        </p:nvSpPr>
        <p:spPr>
          <a:xfrm>
            <a:off x="1405184" y="6022976"/>
            <a:ext cx="566837" cy="546102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3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1405182" y="5476880"/>
            <a:ext cx="525554" cy="546102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2</a:t>
            </a:r>
            <a:r>
              <a:rPr lang="ru-RU" sz="1300">
                <a:ea typeface="Calibri"/>
                <a:cs typeface="Times New Roman"/>
              </a:rPr>
              <a:t>2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344850" y="6569084"/>
            <a:ext cx="585888" cy="600073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4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1344849" y="7169153"/>
            <a:ext cx="627172" cy="560387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5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1306743" y="7731128"/>
            <a:ext cx="627172" cy="558799"/>
          </a:xfrm>
          <a:prstGeom prst="irregularSeal1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5100" tIns="47551" rIns="95100" bIns="475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40"/>
              </a:spcAft>
            </a:pPr>
            <a:r>
              <a:rPr lang="ru-RU" sz="900">
                <a:solidFill>
                  <a:srgbClr val="000000"/>
                </a:solidFill>
                <a:ea typeface="Calibri"/>
                <a:cs typeface="Times New Roman"/>
              </a:rPr>
              <a:t>6</a:t>
            </a:r>
            <a:endParaRPr lang="ru-RU" sz="1100">
              <a:ea typeface="Calibri"/>
              <a:cs typeface="Times New Roman"/>
            </a:endParaRPr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0" y="1172703"/>
            <a:ext cx="502567" cy="84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0" y="2085297"/>
            <a:ext cx="502567" cy="84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93" y="2955483"/>
            <a:ext cx="502566" cy="8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" y="3754436"/>
            <a:ext cx="502566" cy="84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9" y="656950"/>
            <a:ext cx="418171" cy="4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8927" y="397999"/>
            <a:ext cx="5371924" cy="434585"/>
          </a:xfrm>
          <a:prstGeom prst="rect">
            <a:avLst/>
          </a:prstGeom>
          <a:noFill/>
        </p:spPr>
        <p:txBody>
          <a:bodyPr wrap="square" lIns="95100" tIns="47551" rIns="95100" bIns="47551" rtlCol="0">
            <a:spAutoFit/>
          </a:bodyPr>
          <a:lstStyle/>
          <a:p>
            <a:pPr algn="ctr"/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</a:rPr>
              <a:t>Диаграф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 проблемных  связей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38" y="639031"/>
            <a:ext cx="486257" cy="486175"/>
          </a:xfrm>
          <a:prstGeom prst="rect">
            <a:avLst/>
          </a:prstGeom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77" y="1039025"/>
            <a:ext cx="745215" cy="101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11" y="2502387"/>
            <a:ext cx="671265" cy="8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47" y="3635882"/>
            <a:ext cx="638429" cy="85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22" y="2503506"/>
            <a:ext cx="670599" cy="102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825704" y="1741399"/>
            <a:ext cx="1470704" cy="7621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54889" y="2285192"/>
            <a:ext cx="0" cy="12443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69725" y="1741399"/>
            <a:ext cx="1592540" cy="9383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6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1111</Words>
  <Application>Microsoft Office PowerPoint</Application>
  <PresentationFormat>Произвольный</PresentationFormat>
  <Paragraphs>211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труда и социальной защиты населения Забайкальского края </vt:lpstr>
      <vt:lpstr>Презентация PowerPoint</vt:lpstr>
      <vt:lpstr>Организационно-распорядительные документы</vt:lpstr>
      <vt:lpstr>Команда проекта</vt:lpstr>
      <vt:lpstr>Паспорт проекта </vt:lpstr>
      <vt:lpstr>Презентация PowerPoint</vt:lpstr>
      <vt:lpstr>Текущая карта процесса</vt:lpstr>
      <vt:lpstr>Текущие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Вклад в цель проекта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Tokmacheva</dc:creator>
  <cp:lastModifiedBy>Tokmacheva</cp:lastModifiedBy>
  <cp:revision>106</cp:revision>
  <cp:lastPrinted>2023-05-12T03:19:49Z</cp:lastPrinted>
  <dcterms:modified xsi:type="dcterms:W3CDTF">2023-08-29T02:21:06Z</dcterms:modified>
</cp:coreProperties>
</file>