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3" r:id="rId8"/>
    <p:sldMasterId id="2147483825" r:id="rId9"/>
    <p:sldMasterId id="2147483829" r:id="rId10"/>
    <p:sldMasterId id="2147483833" r:id="rId11"/>
    <p:sldMasterId id="2147483837" r:id="rId12"/>
    <p:sldMasterId id="2147483841" r:id="rId13"/>
  </p:sldMasterIdLst>
  <p:notesMasterIdLst>
    <p:notesMasterId r:id="rId36"/>
  </p:notesMasterIdLst>
  <p:sldIdLst>
    <p:sldId id="256" r:id="rId14"/>
    <p:sldId id="257" r:id="rId15"/>
    <p:sldId id="264" r:id="rId16"/>
    <p:sldId id="265" r:id="rId17"/>
    <p:sldId id="286" r:id="rId18"/>
    <p:sldId id="269" r:id="rId19"/>
    <p:sldId id="285" r:id="rId20"/>
    <p:sldId id="277" r:id="rId21"/>
    <p:sldId id="273" r:id="rId22"/>
    <p:sldId id="274" r:id="rId23"/>
    <p:sldId id="272" r:id="rId24"/>
    <p:sldId id="275" r:id="rId25"/>
    <p:sldId id="276" r:id="rId26"/>
    <p:sldId id="287" r:id="rId27"/>
    <p:sldId id="288" r:id="rId28"/>
    <p:sldId id="289" r:id="rId29"/>
    <p:sldId id="293" r:id="rId30"/>
    <p:sldId id="295" r:id="rId31"/>
    <p:sldId id="294" r:id="rId32"/>
    <p:sldId id="297" r:id="rId33"/>
    <p:sldId id="291" r:id="rId34"/>
    <p:sldId id="292" r:id="rId35"/>
  </p:sldIdLst>
  <p:sldSz cx="9144000" cy="5148263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Текущий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Лист1!$B$3:$B$6</c:f>
              <c:strCache>
                <c:ptCount val="4"/>
                <c:pt idx="0">
                  <c:v>Сокращение времени  просрочки предоставления отчетов органами местного самоуправления, дни</c:v>
                </c:pt>
                <c:pt idx="1">
                  <c:v>предоставление отчетов органами местного самоуправления (в установленные сроки)</c:v>
                </c:pt>
                <c:pt idx="2">
                  <c:v>сокращение времени подготовки Анализа деятельности органов местного самоуправления в сфере труда, дни</c:v>
                </c:pt>
                <c:pt idx="3">
                  <c:v>сокращение количества районов, предоставляемых отчетов в неустановленные сроки, дни</c:v>
                </c:pt>
              </c:strCache>
            </c:strRef>
          </c:cat>
          <c:val>
            <c:numRef>
              <c:f>Лист1!$C$3:$C$6</c:f>
              <c:numCache>
                <c:formatCode>0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31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2-44DD-894D-0BFDAACED6F6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Целевой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Лист1!$B$3:$B$6</c:f>
              <c:strCache>
                <c:ptCount val="4"/>
                <c:pt idx="0">
                  <c:v>Сокращение времени  просрочки предоставления отчетов органами местного самоуправления, дни</c:v>
                </c:pt>
                <c:pt idx="1">
                  <c:v>предоставление отчетов органами местного самоуправления (в установленные сроки)</c:v>
                </c:pt>
                <c:pt idx="2">
                  <c:v>сокращение времени подготовки Анализа деятельности органов местного самоуправления в сфере труда, дни</c:v>
                </c:pt>
                <c:pt idx="3">
                  <c:v>сокращение количества районов, предоставляемых отчетов в неустановленные сроки, дни</c:v>
                </c:pt>
              </c:strCache>
            </c:strRef>
          </c:cat>
          <c:val>
            <c:numRef>
              <c:f>Лист1!$D$3:$D$6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2-44DD-894D-0BFDAACED6F6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Фактический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Лист1!$B$3:$B$6</c:f>
              <c:strCache>
                <c:ptCount val="4"/>
                <c:pt idx="0">
                  <c:v>Сокращение времени  просрочки предоставления отчетов органами местного самоуправления, дни</c:v>
                </c:pt>
                <c:pt idx="1">
                  <c:v>предоставление отчетов органами местного самоуправления (в установленные сроки)</c:v>
                </c:pt>
                <c:pt idx="2">
                  <c:v>сокращение времени подготовки Анализа деятельности органов местного самоуправления в сфере труда, дни</c:v>
                </c:pt>
                <c:pt idx="3">
                  <c:v>сокращение количества районов, предоставляемых отчетов в неустановленные сроки, дни</c:v>
                </c:pt>
              </c:strCache>
            </c:strRef>
          </c:cat>
          <c:val>
            <c:numRef>
              <c:f>Лист1!$E$3:$E$6</c:f>
              <c:numCache>
                <c:formatCode>0</c:formatCode>
                <c:ptCount val="4"/>
                <c:pt idx="0">
                  <c:v>14</c:v>
                </c:pt>
                <c:pt idx="1">
                  <c:v>7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2-44DD-894D-0BFDAACED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950016"/>
        <c:axId val="186951552"/>
      </c:barChart>
      <c:catAx>
        <c:axId val="18695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951552"/>
        <c:crosses val="autoZero"/>
        <c:auto val="1"/>
        <c:lblAlgn val="ctr"/>
        <c:lblOffset val="100"/>
        <c:noMultiLvlLbl val="0"/>
      </c:catAx>
      <c:valAx>
        <c:axId val="1869515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86950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3FF748B2-CC95-451B-8143-C5A03F1EB111}">
      <dgm:prSet phldrT="[Текст]" custT="1"/>
      <dgm:spPr/>
      <dgm:t>
        <a:bodyPr/>
        <a:lstStyle/>
        <a:p>
          <a:r>
            <a:rPr lang="ru-RU" sz="1200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 custT="1"/>
      <dgm:spPr/>
      <dgm:t>
        <a:bodyPr/>
        <a:lstStyle/>
        <a:p>
          <a:r>
            <a:rPr lang="ru-RU" sz="1200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 custT="1"/>
      <dgm:spPr/>
      <dgm:t>
        <a:bodyPr/>
        <a:lstStyle/>
        <a:p>
          <a:r>
            <a:rPr lang="ru-RU" sz="1200" dirty="0"/>
            <a:t>Министерство труда и социальной защиты населения Забайкальского края</a:t>
          </a:r>
          <a:endParaRPr lang="ru-RU" sz="2600" dirty="0"/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ScaleY="35107" custLinFactNeighborX="35433" custLinFactNeighborY="-97008">
        <dgm:presLayoutVars>
          <dgm:bulletEnabled val="1"/>
        </dgm:presLayoutVars>
      </dgm:prSet>
      <dgm:spPr/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ScaleY="38222" custLinFactY="-6103" custLinFactNeighborX="34813" custLinFactNeighborY="-100000">
        <dgm:presLayoutVars>
          <dgm:bulletEnabled val="1"/>
        </dgm:presLayoutVars>
      </dgm:prSet>
      <dgm:spPr/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ScaleY="48623" custLinFactY="-15301" custLinFactNeighborX="33386" custLinFactNeighborY="-100000">
        <dgm:presLayoutVars>
          <dgm:bulletEnabled val="1"/>
        </dgm:presLayoutVars>
      </dgm:prSet>
      <dgm:spPr/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146231"/>
          <a:ext cx="2418293" cy="6551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Федеральный уровень</a:t>
          </a:r>
        </a:p>
      </dsp:txBody>
      <dsp:txXfrm>
        <a:off x="3984006" y="178211"/>
        <a:ext cx="2354333" cy="591150"/>
      </dsp:txXfrm>
    </dsp:sp>
    <dsp:sp modelId="{8AB727E3-2AAC-4333-BE67-DDCC2DBAF903}">
      <dsp:nvSpPr>
        <dsp:cNvPr id="0" name=""/>
        <dsp:cNvSpPr/>
      </dsp:nvSpPr>
      <dsp:spPr>
        <a:xfrm>
          <a:off x="3952026" y="913733"/>
          <a:ext cx="2418293" cy="7132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Региональный уровень</a:t>
          </a:r>
        </a:p>
      </dsp:txBody>
      <dsp:txXfrm>
        <a:off x="3986843" y="948550"/>
        <a:ext cx="2348659" cy="643603"/>
      </dsp:txXfrm>
    </dsp:sp>
    <dsp:sp modelId="{F9F5084D-E7E2-4934-B9CC-4E50C1F41F90}">
      <dsp:nvSpPr>
        <dsp:cNvPr id="0" name=""/>
        <dsp:cNvSpPr/>
      </dsp:nvSpPr>
      <dsp:spPr>
        <a:xfrm>
          <a:off x="3943402" y="1688587"/>
          <a:ext cx="2418293" cy="907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Министерство труда и социальной защиты населения Забайкальского края</a:t>
          </a:r>
          <a:endParaRPr lang="ru-RU" sz="2600" kern="1200" dirty="0"/>
        </a:p>
      </dsp:txBody>
      <dsp:txXfrm>
        <a:off x="3987694" y="1732879"/>
        <a:ext cx="2329709" cy="818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29.08.2023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2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928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94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29.08.2023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8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783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54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295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91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29.08.2023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39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741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6535799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87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91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7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hrana@mintrud.e-zab.ru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труда и социальной защиты населения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Итоговое совещание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Шаманская Елена Юрьевна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 министра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4049357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928503" y="4331451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690497" y="3607157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940954" y="4427526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1643713" y="4427131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39088" y="3769743"/>
            <a:ext cx="2406770" cy="724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28928"/>
              </p:ext>
            </p:extLst>
          </p:nvPr>
        </p:nvGraphicFramePr>
        <p:xfrm>
          <a:off x="621103" y="789710"/>
          <a:ext cx="7673236" cy="374221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5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7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8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ПРОБЛЕМА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ПРЕДЛАГАЕМОЕ РЕШЕНИЕ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ОЖИДАЕМЫЙ РЕЗУЛЬТАТ</a:t>
                      </a:r>
                    </a:p>
                  </a:txBody>
                  <a:tcPr marL="5060" marR="5060" marT="506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05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1.Недостаточно данных для отчета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было передачи дел;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новых специалистов;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районов, не предоставляющих своевременно на 4;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27,8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45,5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57,1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05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Направление не подтвержденных данных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понимание специфики отчетных данных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Оповещение специалистов о проведении обязательных мероприятий в районах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районов на 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969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Получение отчетов с нарушением установленного срока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общего плана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поквартального плана работы;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плана работы районам со сроками исполнения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просрочки отчетов от районов на 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Не предоставление отчета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понимание и не знание специалистом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буклета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6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5.Длительное согласование анализа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на бумажном носителе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к анализу бегунка со сроком напоминания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срока рассмотрения на 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____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27,2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____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225772"/>
            <a:ext cx="5642441" cy="458184"/>
          </a:xfrm>
        </p:spPr>
        <p:txBody>
          <a:bodyPr/>
          <a:lstStyle/>
          <a:p>
            <a:r>
              <a:rPr lang="ru-RU" sz="1800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1026" name="Picture 2" descr="C:\Users\Batoev\Desktop\Отдел гос экспертизы\Целевая 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895" y="569343"/>
            <a:ext cx="7479102" cy="457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E3095B-3EDD-4C84-BB95-50E83614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07" y="704146"/>
            <a:ext cx="6398477" cy="4316781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7439487" y="2019671"/>
            <a:ext cx="221942" cy="2574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16" y="2360612"/>
            <a:ext cx="188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люс 6"/>
          <p:cNvSpPr/>
          <p:nvPr/>
        </p:nvSpPr>
        <p:spPr>
          <a:xfrm>
            <a:off x="7439487" y="2888321"/>
            <a:ext cx="221942" cy="2574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люс 8"/>
          <p:cNvSpPr/>
          <p:nvPr/>
        </p:nvSpPr>
        <p:spPr>
          <a:xfrm>
            <a:off x="7439487" y="3343923"/>
            <a:ext cx="221942" cy="2574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7439487" y="3699031"/>
            <a:ext cx="221942" cy="2574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люс 10"/>
          <p:cNvSpPr/>
          <p:nvPr/>
        </p:nvSpPr>
        <p:spPr>
          <a:xfrm>
            <a:off x="7430609" y="4542409"/>
            <a:ext cx="221942" cy="2574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7430609" y="2643582"/>
            <a:ext cx="230820" cy="218953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7421731" y="4092122"/>
            <a:ext cx="230820" cy="218953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54E85-260C-45CE-8A0F-8586A58A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8008"/>
            <a:ext cx="5508152" cy="1012910"/>
          </a:xfrm>
        </p:spPr>
        <p:txBody>
          <a:bodyPr/>
          <a:lstStyle/>
          <a:p>
            <a:r>
              <a:rPr lang="ru-RU" sz="3200" dirty="0"/>
              <a:t>Реализация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17807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6C0E6-D2AD-45BD-A70E-19E06AE2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5268"/>
            <a:ext cx="6561138" cy="330200"/>
          </a:xfrm>
        </p:spPr>
        <p:txBody>
          <a:bodyPr/>
          <a:lstStyle/>
          <a:p>
            <a:br>
              <a:rPr lang="ru-RU" sz="1200" dirty="0"/>
            </a:br>
            <a:br>
              <a:rPr lang="ru-RU" sz="12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9DC520D-9D4F-4B27-9090-2B45E9E47019}"/>
              </a:ext>
            </a:extLst>
          </p:cNvPr>
          <p:cNvSpPr txBox="1">
            <a:spLocks/>
          </p:cNvSpPr>
          <p:nvPr/>
        </p:nvSpPr>
        <p:spPr>
          <a:xfrm>
            <a:off x="539750" y="925268"/>
            <a:ext cx="8275776" cy="78920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200" dirty="0">
                <a:solidFill>
                  <a:srgbClr val="FF0000"/>
                </a:solidFill>
              </a:rPr>
              <a:t>Устранение проблемы:</a:t>
            </a:r>
          </a:p>
          <a:p>
            <a:r>
              <a:rPr lang="ru-RU" sz="1200" dirty="0"/>
              <a:t>Отслеживать новых специалистов</a:t>
            </a:r>
          </a:p>
          <a:p>
            <a:r>
              <a:rPr lang="ru-RU" sz="1200" dirty="0"/>
              <a:t>Консультирование (разъяснительная беседа по телефону) новых специалистов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2" y="1879675"/>
            <a:ext cx="3071674" cy="23819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8111" y="18913"/>
            <a:ext cx="39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Выполнение плана мероприятий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62" y="3186077"/>
            <a:ext cx="2907738" cy="188005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1" y="1551201"/>
            <a:ext cx="5399645" cy="23830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7765" y="403791"/>
            <a:ext cx="6170307" cy="40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200" b="1" dirty="0">
                <a:solidFill>
                  <a:srgbClr val="333333"/>
                </a:solidFill>
                <a:latin typeface="Arial" charset="0"/>
                <a:cs typeface="Arial" charset="0"/>
              </a:rPr>
              <a:t>Нарушение сроков предоставления отчетов </a:t>
            </a:r>
            <a:br>
              <a:rPr lang="ru-RU" sz="1200" b="1" dirty="0">
                <a:solidFill>
                  <a:srgbClr val="333333"/>
                </a:solidFill>
                <a:latin typeface="Arial" charset="0"/>
                <a:cs typeface="Arial" charset="0"/>
              </a:rPr>
            </a:br>
            <a:r>
              <a:rPr lang="ru-RU" sz="1200" b="1" dirty="0">
                <a:solidFill>
                  <a:srgbClr val="333333"/>
                </a:solidFill>
                <a:latin typeface="Arial" charset="0"/>
                <a:cs typeface="Arial" charset="0"/>
              </a:rPr>
              <a:t>Непредставление отчетов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7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381029" y="399354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Выполнение плана мероприятий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3279" y="752076"/>
            <a:ext cx="6170307" cy="348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понимание специфики отчетных данных</a:t>
            </a: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2454" y="1894761"/>
            <a:ext cx="1434059" cy="140255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Подготовить и направить письма в  ОМСУ об обязательных мероприятиях, проводимых в текущем квартале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9253" y="2255637"/>
            <a:ext cx="1806708" cy="7823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Сокращение времени просрочки предоставления отчетов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" b="100000" l="2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" y="3326337"/>
            <a:ext cx="1227284" cy="1402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88" y="1473693"/>
            <a:ext cx="2238501" cy="3481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7" y="1473693"/>
            <a:ext cx="2364084" cy="3491408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1602378" y="2464184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6705433" y="2508571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4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381029" y="399354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Выполнение плана мероприятий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1029" y="734321"/>
            <a:ext cx="6170307" cy="51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 предоставления отчетов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отчетов</a:t>
            </a: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1028" y="1322334"/>
            <a:ext cx="5939873" cy="4373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Разработать буклет для организации работы специалистов по охране труда муниципальных образований, разместить на сайте, направить в организации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36" y="1322334"/>
            <a:ext cx="2503102" cy="3569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9" y="1830281"/>
            <a:ext cx="1532415" cy="3255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76" y="1830281"/>
            <a:ext cx="1561664" cy="3255838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2028097" y="3213505"/>
            <a:ext cx="243119" cy="24448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994951" y="3083340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167" y="3013819"/>
            <a:ext cx="172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Скрин</a:t>
            </a:r>
            <a:r>
              <a:rPr lang="ru-RU" dirty="0"/>
              <a:t> с сайта</a:t>
            </a:r>
          </a:p>
        </p:txBody>
      </p:sp>
    </p:spTree>
    <p:extLst>
      <p:ext uri="{BB962C8B-B14F-4D97-AF65-F5344CB8AC3E}">
        <p14:creationId xmlns:p14="http://schemas.microsoft.com/office/powerpoint/2010/main" val="407318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381029" y="399354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Выполнение плана мероприятий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1029" y="734321"/>
            <a:ext cx="6170307" cy="40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понимание специфики отчетных данных</a:t>
            </a: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7562" y="1979281"/>
            <a:ext cx="1758490" cy="145637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Направить письма главам ОМСУ о проведении обучения по охране труда специалистов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76" y="1377255"/>
            <a:ext cx="2517605" cy="338117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886665" y="2060660"/>
            <a:ext cx="1758490" cy="145637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Карымского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Нерчинско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-Заводского района пройдут обучение с 29 по 31 августа 2023 года 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2317072" y="2512381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345838" y="2512382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6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381029" y="399354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Выполнение плана мероприятий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1029" y="734322"/>
            <a:ext cx="6170307" cy="322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8" tIns="34299" rIns="68598" bIns="34299">
            <a:noAutofit/>
          </a:bodyPr>
          <a:lstStyle/>
          <a:p>
            <a:pPr marL="893763" indent="-893763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согласования</a:t>
            </a:r>
          </a:p>
          <a:p>
            <a:pPr algn="ctr">
              <a:buFont typeface="Arial"/>
              <a:buNone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95" y="1358142"/>
            <a:ext cx="2013357" cy="29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03682" y="2032986"/>
            <a:ext cx="1970842" cy="15358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Согласование Анализа заказчиком</a:t>
            </a:r>
          </a:p>
          <a:p>
            <a:pPr algn="ctr"/>
            <a:r>
              <a:rPr lang="ru-RU" dirty="0"/>
              <a:t>10-15 дней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501" y="1553592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0801" y="157282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Стало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7375" y="2025588"/>
            <a:ext cx="1970842" cy="15358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Согласование Анализа заказчиком</a:t>
            </a:r>
          </a:p>
          <a:p>
            <a:pPr algn="ctr"/>
            <a:r>
              <a:rPr lang="ru-RU" dirty="0"/>
              <a:t>4 дня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1598" y="3750815"/>
            <a:ext cx="1824802" cy="71909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Закреплен бегунок со сроком рассмотрения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823099" y="2655273"/>
            <a:ext cx="359104" cy="276467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5445082" y="2530125"/>
            <a:ext cx="359104" cy="276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0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017986"/>
            <a:ext cx="5508152" cy="1229711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Усовершенствование процесса по предоставлению отчетов и подготовке анализа в рамках Закона Забайкальского края от 29 декабря 2008 года № 100-ЗЗК «О наделении органов местного самоуправления муниципальных районов, муниципальных и городских округов отдельными государственными полномочиями в сфере труда»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69164"/>
              </p:ext>
            </p:extLst>
          </p:nvPr>
        </p:nvGraphicFramePr>
        <p:xfrm>
          <a:off x="372862" y="905106"/>
          <a:ext cx="8327255" cy="414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5218" y="495384"/>
            <a:ext cx="530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Мониторинг целевого показателя</a:t>
            </a:r>
          </a:p>
        </p:txBody>
      </p:sp>
    </p:spTree>
    <p:extLst>
      <p:ext uri="{BB962C8B-B14F-4D97-AF65-F5344CB8AC3E}">
        <p14:creationId xmlns:p14="http://schemas.microsoft.com/office/powerpoint/2010/main" val="305176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Достижение целевых показателей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09075"/>
              </p:ext>
            </p:extLst>
          </p:nvPr>
        </p:nvGraphicFramePr>
        <p:xfrm>
          <a:off x="440516" y="984084"/>
          <a:ext cx="8403135" cy="26292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/>
                        <a:t>1. Сокращение</a:t>
                      </a:r>
                      <a:r>
                        <a:rPr lang="ru-RU" sz="900" b="1" baseline="0" dirty="0"/>
                        <a:t> времени  просрочки предоставления отчетов органами местного самоуправления, дни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1-19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0-1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dk1"/>
                          </a:solidFill>
                        </a:rPr>
                        <a:t>0-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63,89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262405"/>
                  </a:ext>
                </a:extLst>
              </a:tr>
              <a:tr h="594783">
                <a:tc>
                  <a:txBody>
                    <a:bodyPr/>
                    <a:lstStyle/>
                    <a:p>
                      <a:pPr algn="just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1.1. предоставление отчетов органами местного самоуправления (в установленные сроки)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14-30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0-1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89,66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11189"/>
                  </a:ext>
                </a:extLst>
              </a:tr>
              <a:tr h="484574">
                <a:tc>
                  <a:txBody>
                    <a:bodyPr/>
                    <a:lstStyle/>
                    <a:p>
                      <a:pPr algn="just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1.2. сокращение времени подготовки Анализа деятельности органов местного самоуправления в сфере труда, дни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31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95,24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633184"/>
                  </a:ext>
                </a:extLst>
              </a:tr>
              <a:tr h="5627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1.3. сокращение количества районов, предоставляемых отчетов в неустановленные сроки, дни</a:t>
                      </a:r>
                    </a:p>
                    <a:p>
                      <a:pPr algn="just"/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</a:rPr>
                        <a:t>0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u="none" kern="1200" dirty="0">
                          <a:solidFill>
                            <a:schemeClr val="dk1"/>
                          </a:solidFill>
                        </a:rPr>
                        <a:t>28</a:t>
                      </a:r>
                      <a:r>
                        <a:rPr lang="ru-RU" sz="900" b="1" u="none" kern="1200" dirty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sz="900" b="1" u="none" kern="1200" dirty="0">
                          <a:solidFill>
                            <a:schemeClr val="dk1"/>
                          </a:solidFill>
                        </a:rPr>
                        <a:t>57</a:t>
                      </a:r>
                      <a:endParaRPr lang="ru-RU" sz="900" b="1" u="non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42994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09434" y="4121490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Эффективность</a:t>
            </a:r>
            <a:r>
              <a:rPr lang="ru-RU" sz="1000" b="1" dirty="0">
                <a:solidFill>
                  <a:prstClr val="white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по проекту – 69,3%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21393" y="4121490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black"/>
                </a:solidFill>
              </a:rPr>
              <a:t>Выполнение плана мероприятий составило 80%</a:t>
            </a:r>
          </a:p>
        </p:txBody>
      </p:sp>
    </p:spTree>
    <p:extLst>
      <p:ext uri="{BB962C8B-B14F-4D97-AF65-F5344CB8AC3E}">
        <p14:creationId xmlns:p14="http://schemas.microsoft.com/office/powerpoint/2010/main" val="269546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30.08.2023г.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8 (3022) 35 09 57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ohrana@mintrud.e-zab.ru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/>
              <a:t>Жунева</a:t>
            </a:r>
            <a:r>
              <a:rPr lang="ru-RU" dirty="0"/>
              <a:t> Виктория Викторовна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7219333" cy="227920"/>
          </a:xfrm>
        </p:spPr>
        <p:txBody>
          <a:bodyPr/>
          <a:lstStyle/>
          <a:p>
            <a:r>
              <a:rPr lang="ru-RU" dirty="0"/>
              <a:t>консультант отдела государственной экспертизы условий и охраны труда</a:t>
            </a:r>
          </a:p>
        </p:txBody>
      </p:sp>
    </p:spTree>
    <p:extLst>
      <p:ext uri="{BB962C8B-B14F-4D97-AF65-F5344CB8AC3E}">
        <p14:creationId xmlns:p14="http://schemas.microsoft.com/office/powerpoint/2010/main" val="97079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V:\Home\ОТДЕЛ ГОСЭКСПЕРТИЗЫ УСЛОВИЙ И ОХРАНЫ ТРУДА\Батоев Б.Б\от Жуневой\Приказ 418.jpg">
            <a:extLst>
              <a:ext uri="{FF2B5EF4-FFF2-40B4-BE49-F238E27FC236}">
                <a16:creationId xmlns:a16="http://schemas.microsoft.com/office/drawing/2014/main" id="{03205816-BC94-4E92-9DD1-57CA69118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2270" t="12894" r="4544" b="54931"/>
          <a:stretch/>
        </p:blipFill>
        <p:spPr bwMode="auto">
          <a:xfrm>
            <a:off x="2496244" y="3544134"/>
            <a:ext cx="3050226" cy="1412777"/>
          </a:xfrm>
          <a:prstGeom prst="rect">
            <a:avLst/>
          </a:prstGeom>
          <a:noFill/>
        </p:spPr>
      </p:pic>
      <p:pic>
        <p:nvPicPr>
          <p:cNvPr id="1029" name="Picture 5" descr="V:\Home\ОТДЕЛ ГОСЭКСПЕРТИЗЫ УСЛОВИЙ И ОХРАНЫ ТРУДА\Батоев Б.Б\от Жуневой\Приказ 418.jpg"/>
          <p:cNvPicPr>
            <a:picLocks noChangeAspect="1" noChangeArrowheads="1"/>
          </p:cNvPicPr>
          <p:nvPr/>
        </p:nvPicPr>
        <p:blipFill rotWithShape="1">
          <a:blip r:embed="rId2"/>
          <a:srcRect l="4023" t="12438" r="48653" b="17183"/>
          <a:stretch/>
        </p:blipFill>
        <p:spPr bwMode="auto">
          <a:xfrm>
            <a:off x="2409476" y="533954"/>
            <a:ext cx="3297181" cy="30902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400" dirty="0"/>
              <a:t>Организационно-распорядительные документы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проекта:</a:t>
            </a:r>
            <a:br>
              <a:rPr lang="ru-RU" dirty="0"/>
            </a:br>
            <a:br>
              <a:rPr lang="ru-RU" dirty="0"/>
            </a:br>
            <a:r>
              <a:rPr lang="ru-RU" sz="1400" b="0" dirty="0"/>
              <a:t>1.Степанов Антон Владимирович – начальник отдела государственной экспертизы условий и охраны труда;</a:t>
            </a:r>
            <a:br>
              <a:rPr lang="ru-RU" sz="1400" b="0" dirty="0"/>
            </a:br>
            <a:br>
              <a:rPr lang="ru-RU" sz="1400" b="0" dirty="0"/>
            </a:br>
            <a:r>
              <a:rPr lang="ru-RU" sz="1400" b="0" dirty="0"/>
              <a:t>2. </a:t>
            </a:r>
            <a:r>
              <a:rPr lang="ru-RU" sz="1400" b="0" dirty="0" err="1"/>
              <a:t>Жунева</a:t>
            </a:r>
            <a:r>
              <a:rPr lang="ru-RU" sz="1400" b="0" dirty="0"/>
              <a:t> Виктория Викторовна – консультант отдела государственной экспертизы условий и охраны труда;</a:t>
            </a:r>
            <a:br>
              <a:rPr lang="ru-RU" sz="1400" b="0" dirty="0"/>
            </a:br>
            <a:br>
              <a:rPr lang="ru-RU" sz="1400" b="0" dirty="0"/>
            </a:br>
            <a:r>
              <a:rPr lang="ru-RU" sz="1400" b="0" dirty="0"/>
              <a:t>3. Батоев Булат </a:t>
            </a:r>
            <a:r>
              <a:rPr lang="ru-RU" sz="1400" b="0" dirty="0" err="1"/>
              <a:t>Баясхаланович</a:t>
            </a:r>
            <a:r>
              <a:rPr lang="ru-RU" sz="1400" b="0" dirty="0"/>
              <a:t> – ведущий специалист-эксперт отдела государственной экспертизы условий и охраны труда;</a:t>
            </a:r>
            <a:br>
              <a:rPr lang="ru-RU" sz="1400" b="0" dirty="0"/>
            </a:br>
            <a:br>
              <a:rPr lang="ru-RU" sz="1400" b="0" dirty="0"/>
            </a:br>
            <a:r>
              <a:rPr lang="ru-RU" sz="1400" b="0" dirty="0"/>
              <a:t>4. Руппель Светлана Владимировна – специалист по труду и социальному развитию администрации МР «</a:t>
            </a:r>
            <a:r>
              <a:rPr lang="ru-RU" sz="1400" b="0" dirty="0" err="1"/>
              <a:t>Балейский</a:t>
            </a:r>
            <a:r>
              <a:rPr lang="ru-RU" sz="1400" b="0" dirty="0"/>
              <a:t> район»;</a:t>
            </a:r>
            <a:br>
              <a:rPr lang="ru-RU" sz="1400" b="0" dirty="0"/>
            </a:br>
            <a:br>
              <a:rPr lang="ru-RU" sz="1400" b="0" dirty="0"/>
            </a:br>
            <a:r>
              <a:rPr lang="ru-RU" sz="1400" b="0" dirty="0"/>
              <a:t>5. Ельчина Татьяна Владимировна – ведущий специалист комитета социальной политики администрации МР «Сретенский район».       </a:t>
            </a:r>
            <a:endParaRPr lang="ru-RU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1232" y="309706"/>
            <a:ext cx="283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Паспорт проекта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DE5976-BEAF-48CD-B6CB-3108596D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22" y="695894"/>
            <a:ext cx="5781710" cy="2414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522C3-301D-42AB-9D34-3DA84AF1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5" y="3090214"/>
            <a:ext cx="5781709" cy="19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1400" dirty="0">
              <a:latin typeface="+mn-lt"/>
            </a:endParaRPr>
          </a:p>
        </p:txBody>
      </p:sp>
      <p:pic>
        <p:nvPicPr>
          <p:cNvPr id="2050" name="Picture 2" descr="C:\Users\Batoev\Desktop\Отдел гос экспертизы\Карта текущий проце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627" y="664787"/>
            <a:ext cx="8885208" cy="4483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F25AF0-4290-47F3-A1B5-675B237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Хронометраж процесса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A84DC4-38A5-4AF7-9DE3-9E16C3475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09748"/>
              </p:ext>
            </p:extLst>
          </p:nvPr>
        </p:nvGraphicFramePr>
        <p:xfrm>
          <a:off x="539750" y="729740"/>
          <a:ext cx="7896758" cy="4022127"/>
        </p:xfrm>
        <a:graphic>
          <a:graphicData uri="http://schemas.openxmlformats.org/drawingml/2006/table">
            <a:tbl>
              <a:tblPr firstRow="1" bandRow="1"/>
              <a:tblGrid>
                <a:gridCol w="37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551">
                <a:tc gridSpan="5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Наименование процесса:  Усовершенствование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 процесса по предоставлению отчетов и подготовке анализа в рамках Закона Забайкальского края от 29 декабря 2008 года №100-ЗЗК «О наделении органов местного самоуправления муниципальных районов, муниципальных и городских округов отдельными государственными полномочиями в сфере труда»</a:t>
                      </a:r>
                      <a:endParaRPr lang="ru-RU" sz="9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83">
                <a:tc gridSpan="5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1" dirty="0">
                          <a:latin typeface="Arial Narrow"/>
                        </a:rPr>
                        <a:t>Регламентируемое время выполнения процесса _________________________________________________________________________________________________</a:t>
                      </a:r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202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>
                        <a:latin typeface="Arial Narrow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dirty="0">
                        <a:latin typeface="Arial Narrow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 dirty="0">
                          <a:latin typeface="Arial Narrow"/>
                        </a:rPr>
                        <a:t>Участник процесса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dirty="0">
                          <a:latin typeface="Arial Narrow"/>
                        </a:rPr>
                        <a:t>(ФИО, должность)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 dirty="0">
                          <a:latin typeface="Arial Narrow"/>
                          <a:ea typeface="Times New Roman"/>
                          <a:cs typeface="Times New Roman"/>
                        </a:rPr>
                        <a:t>Наименование работ (операций) по процессу</a:t>
                      </a:r>
                      <a:endParaRPr lang="ru-RU" sz="9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 dirty="0">
                          <a:latin typeface="Arial Narrow"/>
                          <a:ea typeface="Times New Roman"/>
                          <a:cs typeface="Times New Roman"/>
                        </a:rPr>
                        <a:t>Время выполнения операции, дни.</a:t>
                      </a:r>
                      <a:endParaRPr lang="ru-RU" sz="9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latin typeface="Arial Narrow"/>
                          <a:ea typeface="Calibri"/>
                          <a:cs typeface="Times New Roman"/>
                        </a:rPr>
                        <a:t>1 кв.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latin typeface="Arial Narrow"/>
                          <a:ea typeface="Calibri"/>
                          <a:cs typeface="Times New Roman"/>
                        </a:rPr>
                        <a:t>2 кв.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 dirty="0">
                          <a:latin typeface="Arial Narrow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b="1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+mn-lt"/>
                          <a:cs typeface="Times New Roman" pitchFamily="18" charset="0"/>
                        </a:rPr>
                        <a:t>Специалист по охране труда </a:t>
                      </a:r>
                      <a:endParaRPr sz="9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latin typeface="+mn-lt"/>
                          <a:cs typeface="Times New Roman" pitchFamily="18" charset="0"/>
                        </a:rPr>
                        <a:t>Формирование отчета</a:t>
                      </a:r>
                      <a:endParaRPr sz="9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2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+mn-lt"/>
                          <a:cs typeface="Times New Roman" pitchFamily="18" charset="0"/>
                        </a:rPr>
                        <a:t>Глава муниципального</a:t>
                      </a:r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+mn-lt"/>
                          <a:cs typeface="Times New Roman" pitchFamily="18" charset="0"/>
                        </a:rPr>
                        <a:t> образования</a:t>
                      </a:r>
                      <a:endParaRPr lang="ru-RU" sz="900" b="0" i="0" u="none" strike="noStrike" cap="none" spc="0" dirty="0">
                        <a:ln>
                          <a:noFill/>
                        </a:ln>
                        <a:solidFill>
                          <a:srgbClr val="41404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latin typeface="+mn-lt"/>
                          <a:cs typeface="Times New Roman" pitchFamily="18" charset="0"/>
                        </a:rPr>
                        <a:t>Согласование и подписание отчета</a:t>
                      </a:r>
                      <a:r>
                        <a:rPr lang="ru-RU" sz="900" baseline="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sz="9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957">
                <a:tc rowSpan="3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+mn-lt"/>
                          <a:cs typeface="Times New Roman" pitchFamily="18" charset="0"/>
                        </a:rPr>
                        <a:t>Отдел </a:t>
                      </a:r>
                      <a:r>
                        <a:rPr lang="ru-RU" sz="900" b="0" i="0" u="none" strike="noStrike" cap="none" spc="0" dirty="0" err="1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+mn-lt"/>
                          <a:cs typeface="Times New Roman" pitchFamily="18" charset="0"/>
                        </a:rPr>
                        <a:t>гос</a:t>
                      </a:r>
                      <a:r>
                        <a:rPr lang="ru-RU" sz="900" b="0" i="0" u="none" strike="noStrike" cap="none" spc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+mn-lt"/>
                          <a:cs typeface="Times New Roman" pitchFamily="18" charset="0"/>
                        </a:rPr>
                        <a:t>. экспертизы условий и охраны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Получение отчета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Обзвон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муниципальных образований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Обработка отчета и подготовка анализа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3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Arial Narrow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dirty="0">
                          <a:latin typeface="+mn-lt"/>
                          <a:cs typeface="Times New Roman" pitchFamily="18" charset="0"/>
                        </a:rPr>
                        <a:t>Начальник отдела</a:t>
                      </a:r>
                      <a:endParaRPr sz="9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Согласование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анализа (исправление замечаний)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055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Arial Narrow"/>
                        </a:rPr>
                        <a:t>5.</a:t>
                      </a:r>
                      <a:endParaRPr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+mn-lt"/>
                        </a:rPr>
                        <a:t>Заказчик</a:t>
                      </a:r>
                      <a:r>
                        <a:rPr lang="ru-RU" sz="900" baseline="0" dirty="0">
                          <a:latin typeface="+mn-lt"/>
                        </a:rPr>
                        <a:t> проекта</a:t>
                      </a:r>
                      <a:endParaRPr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+mn-lt"/>
                        </a:rPr>
                        <a:t>Согласование анализа (исправление замечаний)</a:t>
                      </a:r>
                      <a:endParaRPr sz="9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Arial Narrow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+mn-lt"/>
                        </a:rPr>
                        <a:t>Подписание анализа заказчиком</a:t>
                      </a:r>
                      <a:endParaRPr sz="9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Arial Narro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+mn-lt"/>
                        </a:rPr>
                        <a:t>Направление анализа в муниципальные образования</a:t>
                      </a:r>
                      <a:endParaRPr sz="9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dirty="0">
                          <a:latin typeface="Arial Narrow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0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5262" y="179716"/>
            <a:ext cx="309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Идеальная карта процесса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Batoev\Desktop\Отдел гос экспертизы\Идеальная 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98" y="655608"/>
            <a:ext cx="7910423" cy="4492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851578" y="70249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908270" y="100487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данных для отчета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702716" y="3523790"/>
            <a:ext cx="1973180" cy="3839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специфики работы новых специалистов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864841" y="134034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960028" y="1810463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недостаточно работы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918376" y="2509200"/>
            <a:ext cx="1973180" cy="303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инициативы</a:t>
            </a: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71472" y="3097638"/>
            <a:ext cx="1995853" cy="3722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0,25 – 0,5 ставки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742536" y="2225615"/>
            <a:ext cx="8627" cy="215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328469" y="2829464"/>
            <a:ext cx="362308" cy="215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277374" y="2829464"/>
            <a:ext cx="86264" cy="66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3088256" y="1000664"/>
            <a:ext cx="2613803" cy="336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Отсутствует общий план работы с организациями 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2861" y="4123426"/>
            <a:ext cx="1992702" cy="319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 было передачи дел</a:t>
            </a:r>
          </a:p>
        </p:txBody>
      </p:sp>
      <p:cxnSp>
        <p:nvCxnSpPr>
          <p:cNvPr id="57" name="Прямая со стрелкой 56"/>
          <p:cNvCxnSpPr>
            <a:stCxn id="9" idx="3"/>
            <a:endCxn id="51" idx="1"/>
          </p:cNvCxnSpPr>
          <p:nvPr/>
        </p:nvCxnSpPr>
        <p:spPr>
          <a:xfrm>
            <a:off x="2881450" y="1167511"/>
            <a:ext cx="206806" cy="1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3312544" y="1699405"/>
            <a:ext cx="2320506" cy="3364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Малый охват организаций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2820838" y="1371600"/>
            <a:ext cx="992037" cy="336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1518249" y="3942272"/>
            <a:ext cx="8626" cy="198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3278037" y="2242868"/>
            <a:ext cx="2346386" cy="3191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ИП отказываются от сотрудничества</a:t>
            </a:r>
          </a:p>
        </p:txBody>
      </p:sp>
      <p:cxnSp>
        <p:nvCxnSpPr>
          <p:cNvPr id="65" name="Прямая со стрелкой 64"/>
          <p:cNvCxnSpPr>
            <a:endCxn id="63" idx="0"/>
          </p:cNvCxnSpPr>
          <p:nvPr/>
        </p:nvCxnSpPr>
        <p:spPr>
          <a:xfrm flipH="1">
            <a:off x="4451230" y="2035835"/>
            <a:ext cx="4316" cy="20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6888833" y="747467"/>
            <a:ext cx="875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254152" y="1000664"/>
            <a:ext cx="2346384" cy="3191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Направление неподтвержденных данных</a:t>
            </a:r>
          </a:p>
        </p:txBody>
      </p:sp>
      <p:sp>
        <p:nvSpPr>
          <p:cNvPr id="80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6391498" y="132883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383548" y="1777042"/>
            <a:ext cx="2156604" cy="2501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Непонимание специфик данных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400799" y="2182483"/>
            <a:ext cx="2139352" cy="345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 проводятся обучение по охране труда</a:t>
            </a:r>
          </a:p>
        </p:txBody>
      </p:sp>
      <p:cxnSp>
        <p:nvCxnSpPr>
          <p:cNvPr id="84" name="Прямая со стрелкой 83"/>
          <p:cNvCxnSpPr>
            <a:stCxn id="81" idx="2"/>
            <a:endCxn id="82" idx="0"/>
          </p:cNvCxnSpPr>
          <p:nvPr/>
        </p:nvCxnSpPr>
        <p:spPr>
          <a:xfrm>
            <a:off x="7461850" y="2027208"/>
            <a:ext cx="8625" cy="15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Скругленный прямоугольник 84"/>
          <p:cNvSpPr/>
          <p:nvPr/>
        </p:nvSpPr>
        <p:spPr>
          <a:xfrm>
            <a:off x="6418053" y="2717322"/>
            <a:ext cx="2130724" cy="293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 заложено финансирование</a:t>
            </a:r>
          </a:p>
        </p:txBody>
      </p:sp>
      <p:cxnSp>
        <p:nvCxnSpPr>
          <p:cNvPr id="87" name="Прямая со стрелкой 86"/>
          <p:cNvCxnSpPr>
            <a:stCxn id="82" idx="2"/>
            <a:endCxn id="85" idx="0"/>
          </p:cNvCxnSpPr>
          <p:nvPr/>
        </p:nvCxnSpPr>
        <p:spPr>
          <a:xfrm>
            <a:off x="7470475" y="2527540"/>
            <a:ext cx="12940" cy="189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1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2.xml><?xml version="1.0" encoding="utf-8"?>
<a:theme xmlns:a="http://schemas.openxmlformats.org/drawingml/2006/main" name="4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3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9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862</Words>
  <Application>Microsoft Office PowerPoint</Application>
  <PresentationFormat>Произвольный</PresentationFormat>
  <Paragraphs>200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Arial</vt:lpstr>
      <vt:lpstr>Arial Narrow</vt:lpstr>
      <vt:lpstr>Calibri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1_Перебивочный слайд</vt:lpstr>
      <vt:lpstr>1_Текст картинка</vt:lpstr>
      <vt:lpstr>2_Текст картинка</vt:lpstr>
      <vt:lpstr>3_Текст картинка</vt:lpstr>
      <vt:lpstr>4_Текст картинка</vt:lpstr>
      <vt:lpstr>1_Заключительный слайд</vt:lpstr>
      <vt:lpstr>Министерство труда и социальной защиты населения Забайкальского края</vt:lpstr>
      <vt:lpstr>Усовершенствование процесса по предоставлению отчетов и подготовке анализа в рамках Закона Забайкальского края от 29 декабря 2008 года № 100-ЗЗК «О наделении органов местного самоуправления муниципальных районов, муниципальных и городских округов отдельными государственными полномочиями в сфере труда»  </vt:lpstr>
      <vt:lpstr>Организационно-распорядительные документы</vt:lpstr>
      <vt:lpstr>Команда проекта:  1.Степанов Антон Владимирович – начальник отдела государственной экспертизы условий и охраны труда;  2. Жунева Виктория Викторовна – консультант отдела государственной экспертизы условий и охраны труда;  3. Батоев Булат Баясхаланович – ведущий специалист-эксперт отдела государственной экспертизы условий и охраны труда;  4. Руппель Светлана Владимировна – специалист по труду и социальному развитию администрации МР «Балейский район»;  5. Ельчина Татьяна Владимировна – ведущий специалист комитета социальной политики администрации МР «Сретенский район».       </vt:lpstr>
      <vt:lpstr>Презентация PowerPoint</vt:lpstr>
      <vt:lpstr>Текущая карта процесса</vt:lpstr>
      <vt:lpstr>Хронометраж процесса</vt:lpstr>
      <vt:lpstr>Презентация PowerPoint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План мероприятий по реализации проекта</vt:lpstr>
      <vt:lpstr>Реализация мероприятий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Варьянов С.А.</dc:creator>
  <cp:lastModifiedBy>Сазанова Евгения Руслановна</cp:lastModifiedBy>
  <cp:revision>236</cp:revision>
  <dcterms:modified xsi:type="dcterms:W3CDTF">2023-08-29T07:44:12Z</dcterms:modified>
</cp:coreProperties>
</file>