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69" r:id="rId1"/>
  </p:sldMasterIdLst>
  <p:notesMasterIdLst>
    <p:notesMasterId r:id="rId3"/>
  </p:notesMasterIdLst>
  <p:sldIdLst>
    <p:sldId id="312" r:id="rId2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7EE"/>
    <a:srgbClr val="339966"/>
    <a:srgbClr val="FF7E7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4" autoAdjust="0"/>
    <p:restoredTop sz="93194" autoAdjust="0"/>
  </p:normalViewPr>
  <p:slideViewPr>
    <p:cSldViewPr snapToGrid="0">
      <p:cViewPr varScale="1">
        <p:scale>
          <a:sx n="107" d="100"/>
          <a:sy n="107" d="100"/>
        </p:scale>
        <p:origin x="12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105D9-F1F7-4E4E-A090-54C61B877352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B7B02-F51D-455D-9371-0F2586455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79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B7B02-F51D-455D-9371-0F2586455AD6}" type="slidenum">
              <a:rPr lang="ru-RU" smtClean="0"/>
              <a:t>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641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2D5E-B9A9-4A4C-A851-EF3F7A687325}" type="datetime1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91F8-6409-4A8B-B306-DF32EDE9E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7C65-DC99-8045-922D-9182B6B31725}" type="datetime1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91F8-6409-4A8B-B306-DF32EDE9E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2BA5-2B2B-744C-885D-9A569DF75CA6}" type="datetime1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91F8-6409-4A8B-B306-DF32EDE9E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DB3D-85BD-2B45-A81A-C10590FF4392}" type="datetime1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91F8-6409-4A8B-B306-DF32EDE9E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75F-CAB0-1649-B0A9-7D04271E9956}" type="datetime1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91F8-6409-4A8B-B306-DF32EDE9E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1064-1EAE-E445-A883-3B8B39AA7AA6}" type="datetime1">
              <a:rPr lang="ru-RU" smtClean="0"/>
              <a:t>29.08.2023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91F8-6409-4A8B-B306-DF32EDE9E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14B9-7756-EC45-B42F-624FE6D34DB3}" type="datetime1">
              <a:rPr lang="ru-RU" smtClean="0"/>
              <a:t>29.08.2023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91F8-6409-4A8B-B306-DF32EDE9E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F3808-496A-A342-AC03-914EDE19310B}" type="datetime1">
              <a:rPr lang="ru-RU" smtClean="0"/>
              <a:t>29.08.2023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91F8-6409-4A8B-B306-DF32EDE9E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8C96-30F4-504E-BD83-C77F0C257617}" type="datetime1">
              <a:rPr lang="ru-RU" smtClean="0"/>
              <a:t>29.08.2023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91F8-6409-4A8B-B306-DF32EDE9E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E39E-00E7-8E46-B00B-548C59021B30}" type="datetime1">
              <a:rPr lang="ru-RU" smtClean="0"/>
              <a:t>29.08.2023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91F8-6409-4A8B-B306-DF32EDE9E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CEF2-D0F6-2E4F-A146-12DDF9DF1CE7}" type="datetime1">
              <a:rPr lang="ru-RU" smtClean="0"/>
              <a:t>29.08.2023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91F8-6409-4A8B-B306-DF32EDE9E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B22B8-A31B-9E44-B12F-E57DAF9BF0EC}" type="datetime1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891F8-6409-4A8B-B306-DF32EDE9E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05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Рисунок 19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344" y="6308195"/>
            <a:ext cx="144000" cy="144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4DAAA6E-7132-48B6-ADE9-51D3EF6807FE}"/>
              </a:ext>
            </a:extLst>
          </p:cNvPr>
          <p:cNvSpPr txBox="1"/>
          <p:nvPr/>
        </p:nvSpPr>
        <p:spPr>
          <a:xfrm>
            <a:off x="1034817" y="232322"/>
            <a:ext cx="88099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  <a:t>Орг</a:t>
            </a:r>
            <a:r>
              <a:rPr lang="ru-RU" sz="1400" b="1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  <a:t>: _______________________________________ Дата: ______</a:t>
            </a:r>
            <a:r>
              <a:rPr lang="en-US" sz="1400" b="1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  <a:t>_</a:t>
            </a:r>
            <a:r>
              <a:rPr lang="ru-RU" sz="1400" b="1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  <a:t>____ День недели: _____________</a:t>
            </a:r>
            <a:br>
              <a:rPr lang="ru-RU" sz="1400" b="1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</a:br>
            <a:r>
              <a:rPr lang="ru-RU" sz="1400" b="1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  <a:t>Процесс\Цель клиента: _________________________________________________________________</a:t>
            </a:r>
            <a:br>
              <a:rPr lang="ru-RU" sz="1400" b="1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</a:br>
            <a:r>
              <a:rPr lang="ru-RU" sz="1400" b="1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  <a:t>Комментарии: _________________________________________________________________________</a:t>
            </a:r>
          </a:p>
        </p:txBody>
      </p:sp>
      <p:sp>
        <p:nvSpPr>
          <p:cNvPr id="13" name="Прямоугольник 12"/>
          <p:cNvSpPr/>
          <p:nvPr/>
        </p:nvSpPr>
        <p:spPr>
          <a:xfrm flipV="1">
            <a:off x="270344" y="984855"/>
            <a:ext cx="9648000" cy="3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>
              <a:solidFill>
                <a:schemeClr val="accent1">
                  <a:lumMod val="75000"/>
                </a:schemeClr>
              </a:solidFill>
              <a:latin typeface="Roboto Slab" charset="0"/>
              <a:ea typeface="Roboto Slab" charset="0"/>
              <a:cs typeface="Roboto Slab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 flipV="1">
            <a:off x="9124738" y="1007714"/>
            <a:ext cx="792000" cy="24978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>
              <a:solidFill>
                <a:schemeClr val="accent1">
                  <a:lumMod val="75000"/>
                </a:schemeClr>
              </a:solidFill>
              <a:latin typeface="Roboto Slab" charset="0"/>
              <a:ea typeface="Roboto Slab" charset="0"/>
              <a:cs typeface="Roboto Slab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4DAAA6E-7132-48B6-ADE9-51D3EF6807FE}"/>
              </a:ext>
            </a:extLst>
          </p:cNvPr>
          <p:cNvSpPr txBox="1"/>
          <p:nvPr/>
        </p:nvSpPr>
        <p:spPr>
          <a:xfrm>
            <a:off x="246075" y="963330"/>
            <a:ext cx="94879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  <a:t>Картировали</a:t>
            </a:r>
            <a:r>
              <a:rPr lang="ru-RU" sz="1600" b="1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  <a:t>: 		</a:t>
            </a:r>
            <a:r>
              <a:rPr lang="ru-RU" sz="1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Roboto Slab" charset="0"/>
                <a:ea typeface="Roboto Slab" charset="0"/>
                <a:cs typeface="Roboto Slab" charset="0"/>
              </a:rPr>
              <a:t>ФИО сотрудников, составивших карту</a:t>
            </a:r>
            <a:r>
              <a:rPr lang="ru-RU" sz="1600" b="1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  <a:t>		</a:t>
            </a:r>
          </a:p>
        </p:txBody>
      </p:sp>
      <p:sp>
        <p:nvSpPr>
          <p:cNvPr id="37" name="Прямоугольник 36"/>
          <p:cNvSpPr/>
          <p:nvPr/>
        </p:nvSpPr>
        <p:spPr>
          <a:xfrm flipV="1">
            <a:off x="270344" y="1257500"/>
            <a:ext cx="9648000" cy="3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>
              <a:solidFill>
                <a:schemeClr val="accent1">
                  <a:lumMod val="75000"/>
                </a:schemeClr>
              </a:solidFill>
              <a:latin typeface="Roboto Slab" charset="0"/>
              <a:ea typeface="Roboto Slab" charset="0"/>
              <a:cs typeface="Roboto Slab" charset="0"/>
            </a:endParaRPr>
          </a:p>
        </p:txBody>
      </p:sp>
      <p:sp>
        <p:nvSpPr>
          <p:cNvPr id="38" name="Прямоугольник 37"/>
          <p:cNvSpPr/>
          <p:nvPr/>
        </p:nvSpPr>
        <p:spPr bwMode="auto">
          <a:xfrm>
            <a:off x="288000" y="1577468"/>
            <a:ext cx="1656000" cy="1080000"/>
          </a:xfrm>
          <a:prstGeom prst="rect">
            <a:avLst/>
          </a:prstGeom>
          <a:ln w="25400">
            <a:solidFill>
              <a:schemeClr val="accent6"/>
            </a:solidFill>
            <a:headEnd type="none" w="lg" len="lg"/>
            <a:tailEnd type="none" w="lg" len="lg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b="1" dirty="0">
                <a:solidFill>
                  <a:schemeClr val="accent1"/>
                </a:solidFill>
                <a:cs typeface="Arial" charset="0"/>
              </a:rPr>
              <a:t>ВХОД</a:t>
            </a:r>
            <a:br>
              <a:rPr lang="ru-RU" b="1" dirty="0">
                <a:solidFill>
                  <a:schemeClr val="accent1"/>
                </a:solidFill>
                <a:cs typeface="Arial" charset="0"/>
              </a:rPr>
            </a:br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  <a:cs typeface="Arial" charset="0"/>
              </a:rPr>
              <a:t>ЧЧ : ММ</a:t>
            </a:r>
            <a:r>
              <a:rPr lang="ru-RU" b="1" dirty="0">
                <a:solidFill>
                  <a:schemeClr val="accent1"/>
                </a:solidFill>
                <a:cs typeface="Arial" charset="0"/>
              </a:rPr>
              <a:t/>
            </a:r>
            <a:br>
              <a:rPr lang="ru-RU" b="1" dirty="0">
                <a:solidFill>
                  <a:schemeClr val="accent1"/>
                </a:solidFill>
                <a:cs typeface="Arial" charset="0"/>
              </a:rPr>
            </a:br>
            <a:r>
              <a:rPr lang="ru-RU" sz="600" b="1" dirty="0">
                <a:solidFill>
                  <a:schemeClr val="accent1"/>
                </a:solidFill>
                <a:cs typeface="Arial" charset="0"/>
              </a:rPr>
              <a:t>(время входа)</a:t>
            </a:r>
            <a:endParaRPr kumimoji="0" lang="ru-RU" sz="600" b="1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cs typeface="Arial" charset="0"/>
            </a:endParaRPr>
          </a:p>
        </p:txBody>
      </p:sp>
      <p:sp>
        <p:nvSpPr>
          <p:cNvPr id="176" name="Прямоугольник 175"/>
          <p:cNvSpPr/>
          <p:nvPr/>
        </p:nvSpPr>
        <p:spPr>
          <a:xfrm flipV="1">
            <a:off x="270344" y="6252692"/>
            <a:ext cx="9648000" cy="3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>
              <a:solidFill>
                <a:schemeClr val="accent1">
                  <a:lumMod val="75000"/>
                </a:schemeClr>
              </a:solidFill>
              <a:latin typeface="Roboto Slab" charset="0"/>
              <a:ea typeface="Roboto Slab" charset="0"/>
              <a:cs typeface="Roboto Slab" charset="0"/>
            </a:endParaRP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24DAAA6E-7132-48B6-ADE9-51D3EF6807FE}"/>
              </a:ext>
            </a:extLst>
          </p:cNvPr>
          <p:cNvSpPr txBox="1"/>
          <p:nvPr/>
        </p:nvSpPr>
        <p:spPr>
          <a:xfrm>
            <a:off x="345317" y="6270692"/>
            <a:ext cx="95114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  <a:t>Участник</a:t>
            </a:r>
            <a:r>
              <a:rPr lang="ru-RU" sz="1000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  <a:t> – сотрудник организации, взаимодействующий с пациентом.</a:t>
            </a:r>
            <a:br>
              <a:rPr lang="ru-RU" sz="1000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</a:br>
            <a:r>
              <a:rPr lang="ru-RU" sz="1000" b="1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  <a:t>Действие</a:t>
            </a:r>
            <a:r>
              <a:rPr lang="ru-RU" sz="1000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  <a:t> – что делал сотрудник по отношению к клиенту. Например: информировал - как пройти в кабинет, записывал на приём, первичный приём.</a:t>
            </a:r>
            <a:br>
              <a:rPr lang="ru-RU" sz="1000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</a:br>
            <a:r>
              <a:rPr lang="ru-RU" sz="1000" b="1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  <a:t>Длительность</a:t>
            </a:r>
            <a:r>
              <a:rPr lang="ru-RU" sz="1000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  <a:t> – время действия\перемещения между действиями в минутах и секундах.</a:t>
            </a:r>
            <a:r>
              <a:rPr lang="ru-RU" sz="1000" b="1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  <a:t>	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553817" y="182866"/>
            <a:ext cx="297456" cy="7726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 bwMode="auto">
          <a:xfrm>
            <a:off x="246074" y="230560"/>
            <a:ext cx="720000" cy="720000"/>
          </a:xfrm>
          <a:prstGeom prst="rect">
            <a:avLst/>
          </a:prstGeom>
          <a:ln w="19050">
            <a:solidFill>
              <a:srgbClr val="0070C0"/>
            </a:solidFill>
            <a:headEnd type="none" w="lg" len="lg"/>
            <a:tailEnd type="none" w="lg" len="lg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>
                <a:solidFill>
                  <a:srgbClr val="CAD7EE"/>
                </a:solidFill>
                <a:cs typeface="Arial" charset="0"/>
              </a:rPr>
              <a:t>номер</a:t>
            </a:r>
            <a:br>
              <a:rPr lang="ru-RU" sz="1400" b="1" dirty="0">
                <a:solidFill>
                  <a:srgbClr val="CAD7EE"/>
                </a:solidFill>
                <a:cs typeface="Arial" charset="0"/>
              </a:rPr>
            </a:br>
            <a:r>
              <a:rPr lang="ru-RU" sz="1400" b="1" dirty="0">
                <a:solidFill>
                  <a:srgbClr val="CAD7EE"/>
                </a:solidFill>
                <a:cs typeface="Arial" charset="0"/>
              </a:rPr>
              <a:t>листа</a:t>
            </a:r>
            <a:endParaRPr kumimoji="0" lang="ru-RU" sz="1400" b="1" i="0" u="none" strike="noStrike" cap="none" normalizeH="0" baseline="0" dirty="0">
              <a:ln>
                <a:noFill/>
              </a:ln>
              <a:solidFill>
                <a:srgbClr val="CAD7EE"/>
              </a:solidFill>
              <a:effectLst/>
              <a:cs typeface="Arial" charset="0"/>
            </a:endParaRPr>
          </a:p>
        </p:txBody>
      </p:sp>
      <p:sp>
        <p:nvSpPr>
          <p:cNvPr id="4" name="Минус 3"/>
          <p:cNvSpPr/>
          <p:nvPr/>
        </p:nvSpPr>
        <p:spPr>
          <a:xfrm>
            <a:off x="246074" y="18672"/>
            <a:ext cx="720000" cy="13716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 bwMode="auto">
          <a:xfrm>
            <a:off x="7215724" y="4007510"/>
            <a:ext cx="1656000" cy="1080000"/>
          </a:xfrm>
          <a:prstGeom prst="rect">
            <a:avLst/>
          </a:prstGeom>
          <a:ln w="25400">
            <a:solidFill>
              <a:schemeClr val="accent6"/>
            </a:solidFill>
            <a:headEnd type="none" w="lg" len="lg"/>
            <a:tailEnd type="none" w="lg" len="lg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accent1"/>
                </a:solidFill>
                <a:cs typeface="Arial" charset="0"/>
              </a:rPr>
              <a:t>ВЫХОД</a:t>
            </a:r>
            <a:br>
              <a:rPr lang="ru-RU" b="1" dirty="0">
                <a:solidFill>
                  <a:schemeClr val="accent1"/>
                </a:solidFill>
                <a:cs typeface="Arial" charset="0"/>
              </a:rPr>
            </a:br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  <a:cs typeface="Arial" charset="0"/>
              </a:rPr>
              <a:t>ЧЧ : ММ</a:t>
            </a:r>
            <a:r>
              <a:rPr lang="ru-RU" b="1" dirty="0">
                <a:solidFill>
                  <a:schemeClr val="accent1"/>
                </a:solidFill>
                <a:cs typeface="Arial" charset="0"/>
              </a:rPr>
              <a:t/>
            </a:r>
            <a:br>
              <a:rPr lang="ru-RU" b="1" dirty="0">
                <a:solidFill>
                  <a:schemeClr val="accent1"/>
                </a:solidFill>
                <a:cs typeface="Arial" charset="0"/>
              </a:rPr>
            </a:br>
            <a:r>
              <a:rPr lang="ru-RU" sz="600" b="1" dirty="0">
                <a:solidFill>
                  <a:schemeClr val="accent1"/>
                </a:solidFill>
                <a:cs typeface="Arial" charset="0"/>
              </a:rPr>
              <a:t>(время выхода)</a:t>
            </a:r>
            <a:endParaRPr kumimoji="0" lang="ru-RU" sz="600" b="1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cs typeface="Arial" charset="0"/>
            </a:endParaRPr>
          </a:p>
        </p:txBody>
      </p:sp>
      <p:cxnSp>
        <p:nvCxnSpPr>
          <p:cNvPr id="187" name="Прямая соединительная линия 186"/>
          <p:cNvCxnSpPr/>
          <p:nvPr/>
        </p:nvCxnSpPr>
        <p:spPr>
          <a:xfrm>
            <a:off x="662290" y="2342304"/>
            <a:ext cx="872108" cy="184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/>
          <p:cNvCxnSpPr/>
          <p:nvPr/>
        </p:nvCxnSpPr>
        <p:spPr>
          <a:xfrm>
            <a:off x="7607670" y="4761577"/>
            <a:ext cx="872108" cy="184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Плюс 194"/>
          <p:cNvSpPr/>
          <p:nvPr/>
        </p:nvSpPr>
        <p:spPr>
          <a:xfrm>
            <a:off x="270344" y="6477031"/>
            <a:ext cx="144000" cy="144000"/>
          </a:xfrm>
          <a:prstGeom prst="mathPlu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Прямоугольник 195"/>
          <p:cNvSpPr/>
          <p:nvPr/>
        </p:nvSpPr>
        <p:spPr bwMode="auto">
          <a:xfrm>
            <a:off x="8871724" y="4007510"/>
            <a:ext cx="830620" cy="1080000"/>
          </a:xfrm>
          <a:prstGeom prst="rect">
            <a:avLst/>
          </a:prstGeom>
          <a:ln w="25400">
            <a:solidFill>
              <a:schemeClr val="accent6"/>
            </a:solidFill>
            <a:headEnd type="none" w="lg" len="lg"/>
            <a:tailEnd type="none" w="lg" len="lg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8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cs typeface="Arial" charset="0"/>
              </a:rPr>
              <a:t>ОБЩЕЕ ВРЕМЯ ПУТИ</a:t>
            </a:r>
            <a:br>
              <a:rPr kumimoji="0" lang="ru-RU" sz="8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cs typeface="Arial" charset="0"/>
              </a:rPr>
            </a:b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cs typeface="Arial" charset="0"/>
              </a:rPr>
              <a:t>ЧЧ : ММ : СС</a:t>
            </a:r>
            <a:endParaRPr kumimoji="0" lang="ru-RU" sz="800" b="1" i="0" u="none" strike="noStrike" cap="none" normalizeH="0" baseline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cs typeface="Arial" charset="0"/>
            </a:endParaRPr>
          </a:p>
        </p:txBody>
      </p:sp>
      <p:cxnSp>
        <p:nvCxnSpPr>
          <p:cNvPr id="197" name="Прямая соединительная линия 196"/>
          <p:cNvCxnSpPr/>
          <p:nvPr/>
        </p:nvCxnSpPr>
        <p:spPr>
          <a:xfrm>
            <a:off x="9466442" y="4143887"/>
            <a:ext cx="0" cy="864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8" name="Рисунок 19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829" y="6632399"/>
            <a:ext cx="144000" cy="144000"/>
          </a:xfrm>
          <a:prstGeom prst="rect">
            <a:avLst/>
          </a:prstGeom>
        </p:spPr>
      </p:pic>
      <p:sp>
        <p:nvSpPr>
          <p:cNvPr id="199" name="TextBox 198"/>
          <p:cNvSpPr txBox="1"/>
          <p:nvPr/>
        </p:nvSpPr>
        <p:spPr>
          <a:xfrm>
            <a:off x="2528348" y="205379"/>
            <a:ext cx="2296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МО №\Филиал\Отделение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3387089" y="441322"/>
            <a:ext cx="45963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Нозология\С каким запросом\целью пришёл пациент?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2393370" y="640904"/>
            <a:ext cx="65899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Важные комментарии о пациенте (с кем пришёл, ограничения подвижности и </a:t>
            </a:r>
            <a:r>
              <a:rPr lang="ru-RU" sz="14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др</a:t>
            </a:r>
            <a:r>
              <a:rPr lang="ru-RU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)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5871084" y="202317"/>
            <a:ext cx="114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ДД:ММ:ГГГГ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1944000" y="1561302"/>
            <a:ext cx="2615971" cy="1096166"/>
            <a:chOff x="1936575" y="1603834"/>
            <a:chExt cx="2615971" cy="1096166"/>
          </a:xfrm>
        </p:grpSpPr>
        <p:sp>
          <p:nvSpPr>
            <p:cNvPr id="39" name="Прямоугольник 38"/>
            <p:cNvSpPr/>
            <p:nvPr/>
          </p:nvSpPr>
          <p:spPr bwMode="auto">
            <a:xfrm>
              <a:off x="2862344" y="1620000"/>
              <a:ext cx="1656000" cy="1080000"/>
            </a:xfrm>
            <a:prstGeom prst="rect">
              <a:avLst/>
            </a:prstGeom>
            <a:ln w="31750">
              <a:solidFill>
                <a:srgbClr val="0070C0"/>
              </a:solidFill>
              <a:headEnd type="none" w="lg" len="lg"/>
              <a:tailEnd type="none" w="lg" len="lg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91440" rIns="91440" bIns="91440" numCol="1" rtlCol="0" anchor="ctr" anchorCtr="0" compatLnSpc="1">
              <a:prstTxWarp prst="textNoShape">
                <a:avLst/>
              </a:prstTxWarp>
            </a:bodyPr>
            <a:lstStyle/>
            <a:p>
              <a:pPr marR="0" algn="just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ru-RU" sz="1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cs typeface="Arial" charset="0"/>
              </a:endParaRPr>
            </a:p>
          </p:txBody>
        </p:sp>
        <p:cxnSp>
          <p:nvCxnSpPr>
            <p:cNvPr id="50" name="Прямая соединительная линия 49"/>
            <p:cNvCxnSpPr/>
            <p:nvPr/>
          </p:nvCxnSpPr>
          <p:spPr>
            <a:xfrm flipV="1">
              <a:off x="2862344" y="2412000"/>
              <a:ext cx="1656000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2" name="Рисунок 5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80000" y="1644671"/>
              <a:ext cx="252000" cy="252000"/>
            </a:xfrm>
            <a:prstGeom prst="rect">
              <a:avLst/>
            </a:prstGeom>
          </p:spPr>
        </p:pic>
        <p:sp>
          <p:nvSpPr>
            <p:cNvPr id="53" name="Плюс 52"/>
            <p:cNvSpPr/>
            <p:nvPr/>
          </p:nvSpPr>
          <p:spPr>
            <a:xfrm>
              <a:off x="2880000" y="2052000"/>
              <a:ext cx="252000" cy="252000"/>
            </a:xfrm>
            <a:prstGeom prst="mathPlus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68000" y="1603834"/>
              <a:ext cx="13845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СОТРУДНИК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168000" y="1995620"/>
              <a:ext cx="1224000" cy="360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ДЕЙСТВИЕ</a:t>
              </a:r>
            </a:p>
          </p:txBody>
        </p:sp>
        <p:cxnSp>
          <p:nvCxnSpPr>
            <p:cNvPr id="129" name="Прямая соединительная линия 128"/>
            <p:cNvCxnSpPr/>
            <p:nvPr/>
          </p:nvCxnSpPr>
          <p:spPr>
            <a:xfrm flipV="1">
              <a:off x="2862344" y="1908000"/>
              <a:ext cx="1656000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1" name="Рисунок 13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80000" y="2432820"/>
              <a:ext cx="252000" cy="252000"/>
            </a:xfrm>
            <a:prstGeom prst="rect">
              <a:avLst/>
            </a:prstGeom>
          </p:spPr>
        </p:pic>
        <p:sp>
          <p:nvSpPr>
            <p:cNvPr id="136" name="TextBox 135"/>
            <p:cNvSpPr txBox="1"/>
            <p:nvPr/>
          </p:nvSpPr>
          <p:spPr>
            <a:xfrm>
              <a:off x="3384000" y="2395830"/>
              <a:ext cx="720000" cy="288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ММ:СС</a:t>
              </a:r>
            </a:p>
          </p:txBody>
        </p:sp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4000" y="1908000"/>
              <a:ext cx="252000" cy="252000"/>
            </a:xfrm>
            <a:prstGeom prst="rect">
              <a:avLst/>
            </a:prstGeom>
          </p:spPr>
        </p:pic>
        <p:cxnSp>
          <p:nvCxnSpPr>
            <p:cNvPr id="5" name="Прямая со стрелкой 4"/>
            <p:cNvCxnSpPr/>
            <p:nvPr/>
          </p:nvCxnSpPr>
          <p:spPr>
            <a:xfrm>
              <a:off x="1936575" y="2172368"/>
              <a:ext cx="900000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TextBox 180"/>
            <p:cNvSpPr txBox="1"/>
            <p:nvPr/>
          </p:nvSpPr>
          <p:spPr>
            <a:xfrm>
              <a:off x="2176346" y="1908000"/>
              <a:ext cx="612000" cy="252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100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ММ:СС</a:t>
              </a:r>
            </a:p>
          </p:txBody>
        </p:sp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944000" y="2196000"/>
              <a:ext cx="252000" cy="252000"/>
            </a:xfrm>
            <a:prstGeom prst="rect">
              <a:avLst/>
            </a:prstGeom>
          </p:spPr>
        </p:pic>
        <p:sp>
          <p:nvSpPr>
            <p:cNvPr id="109" name="TextBox 108"/>
            <p:cNvSpPr txBox="1"/>
            <p:nvPr/>
          </p:nvSpPr>
          <p:spPr>
            <a:xfrm>
              <a:off x="2177919" y="2196000"/>
              <a:ext cx="612000" cy="252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100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ММ:СС</a:t>
              </a:r>
            </a:p>
          </p:txBody>
        </p:sp>
      </p:grpSp>
      <p:grpSp>
        <p:nvGrpSpPr>
          <p:cNvPr id="110" name="Группа 109"/>
          <p:cNvGrpSpPr/>
          <p:nvPr/>
        </p:nvGrpSpPr>
        <p:grpSpPr>
          <a:xfrm>
            <a:off x="4534132" y="1563068"/>
            <a:ext cx="2615971" cy="1096166"/>
            <a:chOff x="1936575" y="1603834"/>
            <a:chExt cx="2615971" cy="1096166"/>
          </a:xfrm>
        </p:grpSpPr>
        <p:sp>
          <p:nvSpPr>
            <p:cNvPr id="111" name="Прямоугольник 110"/>
            <p:cNvSpPr/>
            <p:nvPr/>
          </p:nvSpPr>
          <p:spPr bwMode="auto">
            <a:xfrm>
              <a:off x="2862344" y="1620000"/>
              <a:ext cx="1656000" cy="1080000"/>
            </a:xfrm>
            <a:prstGeom prst="rect">
              <a:avLst/>
            </a:prstGeom>
            <a:ln w="31750">
              <a:solidFill>
                <a:srgbClr val="0070C0"/>
              </a:solidFill>
              <a:headEnd type="none" w="lg" len="lg"/>
              <a:tailEnd type="none" w="lg" len="lg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91440" rIns="91440" bIns="91440" numCol="1" rtlCol="0" anchor="ctr" anchorCtr="0" compatLnSpc="1">
              <a:prstTxWarp prst="textNoShape">
                <a:avLst/>
              </a:prstTxWarp>
            </a:bodyPr>
            <a:lstStyle/>
            <a:p>
              <a:pPr marR="0" algn="just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ru-RU" sz="1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cs typeface="Arial" charset="0"/>
              </a:endParaRPr>
            </a:p>
          </p:txBody>
        </p:sp>
        <p:cxnSp>
          <p:nvCxnSpPr>
            <p:cNvPr id="112" name="Прямая соединительная линия 111"/>
            <p:cNvCxnSpPr/>
            <p:nvPr/>
          </p:nvCxnSpPr>
          <p:spPr>
            <a:xfrm flipV="1">
              <a:off x="2862344" y="2412000"/>
              <a:ext cx="1656000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3" name="Рисунок 1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80000" y="1644671"/>
              <a:ext cx="252000" cy="252000"/>
            </a:xfrm>
            <a:prstGeom prst="rect">
              <a:avLst/>
            </a:prstGeom>
          </p:spPr>
        </p:pic>
        <p:sp>
          <p:nvSpPr>
            <p:cNvPr id="118" name="Плюс 117"/>
            <p:cNvSpPr/>
            <p:nvPr/>
          </p:nvSpPr>
          <p:spPr>
            <a:xfrm>
              <a:off x="2880000" y="2052000"/>
              <a:ext cx="252000" cy="252000"/>
            </a:xfrm>
            <a:prstGeom prst="mathPlus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3168000" y="1603834"/>
              <a:ext cx="13845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СОТРУДНИК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3168000" y="1995620"/>
              <a:ext cx="1224000" cy="360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ДЕЙСТВИЕ</a:t>
              </a:r>
            </a:p>
          </p:txBody>
        </p:sp>
        <p:cxnSp>
          <p:nvCxnSpPr>
            <p:cNvPr id="138" name="Прямая соединительная линия 137"/>
            <p:cNvCxnSpPr/>
            <p:nvPr/>
          </p:nvCxnSpPr>
          <p:spPr>
            <a:xfrm flipV="1">
              <a:off x="2862344" y="1908000"/>
              <a:ext cx="1656000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9" name="Рисунок 13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80000" y="2432820"/>
              <a:ext cx="252000" cy="252000"/>
            </a:xfrm>
            <a:prstGeom prst="rect">
              <a:avLst/>
            </a:prstGeom>
          </p:spPr>
        </p:pic>
        <p:sp>
          <p:nvSpPr>
            <p:cNvPr id="140" name="TextBox 139"/>
            <p:cNvSpPr txBox="1"/>
            <p:nvPr/>
          </p:nvSpPr>
          <p:spPr>
            <a:xfrm>
              <a:off x="3384000" y="2395830"/>
              <a:ext cx="720000" cy="288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ММ:СС</a:t>
              </a:r>
            </a:p>
          </p:txBody>
        </p:sp>
        <p:pic>
          <p:nvPicPr>
            <p:cNvPr id="141" name="Рисунок 140"/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4000" y="1908000"/>
              <a:ext cx="252000" cy="252000"/>
            </a:xfrm>
            <a:prstGeom prst="rect">
              <a:avLst/>
            </a:prstGeom>
          </p:spPr>
        </p:pic>
        <p:cxnSp>
          <p:nvCxnSpPr>
            <p:cNvPr id="142" name="Прямая со стрелкой 141"/>
            <p:cNvCxnSpPr/>
            <p:nvPr/>
          </p:nvCxnSpPr>
          <p:spPr>
            <a:xfrm>
              <a:off x="1936575" y="2172368"/>
              <a:ext cx="900000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TextBox 142"/>
            <p:cNvSpPr txBox="1"/>
            <p:nvPr/>
          </p:nvSpPr>
          <p:spPr>
            <a:xfrm>
              <a:off x="2176346" y="1908000"/>
              <a:ext cx="612000" cy="252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100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ММ:СС</a:t>
              </a:r>
            </a:p>
          </p:txBody>
        </p:sp>
        <p:pic>
          <p:nvPicPr>
            <p:cNvPr id="144" name="Рисунок 14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944000" y="2196000"/>
              <a:ext cx="252000" cy="252000"/>
            </a:xfrm>
            <a:prstGeom prst="rect">
              <a:avLst/>
            </a:prstGeom>
          </p:spPr>
        </p:pic>
        <p:sp>
          <p:nvSpPr>
            <p:cNvPr id="145" name="TextBox 144"/>
            <p:cNvSpPr txBox="1"/>
            <p:nvPr/>
          </p:nvSpPr>
          <p:spPr>
            <a:xfrm>
              <a:off x="2177919" y="2196000"/>
              <a:ext cx="612000" cy="252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100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ММ:СС</a:t>
              </a:r>
            </a:p>
          </p:txBody>
        </p:sp>
      </p:grpSp>
      <p:sp>
        <p:nvSpPr>
          <p:cNvPr id="147" name="Прямоугольник 146"/>
          <p:cNvSpPr/>
          <p:nvPr/>
        </p:nvSpPr>
        <p:spPr bwMode="auto">
          <a:xfrm>
            <a:off x="8054822" y="1579234"/>
            <a:ext cx="1656000" cy="1080000"/>
          </a:xfrm>
          <a:prstGeom prst="rect">
            <a:avLst/>
          </a:prstGeom>
          <a:ln w="31750">
            <a:solidFill>
              <a:srgbClr val="0070C0"/>
            </a:solidFill>
            <a:headEnd type="none" w="lg" len="lg"/>
            <a:tailEnd type="none" w="lg" len="lg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R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cs typeface="Arial" charset="0"/>
            </a:endParaRPr>
          </a:p>
        </p:txBody>
      </p:sp>
      <p:cxnSp>
        <p:nvCxnSpPr>
          <p:cNvPr id="148" name="Прямая соединительная линия 147"/>
          <p:cNvCxnSpPr/>
          <p:nvPr/>
        </p:nvCxnSpPr>
        <p:spPr>
          <a:xfrm flipV="1">
            <a:off x="8054822" y="2371234"/>
            <a:ext cx="1656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9" name="Рисунок 1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2478" y="1603905"/>
            <a:ext cx="252000" cy="252000"/>
          </a:xfrm>
          <a:prstGeom prst="rect">
            <a:avLst/>
          </a:prstGeom>
        </p:spPr>
      </p:pic>
      <p:sp>
        <p:nvSpPr>
          <p:cNvPr id="150" name="Плюс 149"/>
          <p:cNvSpPr/>
          <p:nvPr/>
        </p:nvSpPr>
        <p:spPr>
          <a:xfrm>
            <a:off x="8072478" y="2011234"/>
            <a:ext cx="252000" cy="252000"/>
          </a:xfrm>
          <a:prstGeom prst="mathPlu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TextBox 150"/>
          <p:cNvSpPr txBox="1"/>
          <p:nvPr/>
        </p:nvSpPr>
        <p:spPr>
          <a:xfrm>
            <a:off x="8360478" y="1563068"/>
            <a:ext cx="1384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СОТРУДНИК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8360478" y="1954854"/>
            <a:ext cx="1224000" cy="360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ДЕЙСТВИЕ</a:t>
            </a:r>
          </a:p>
        </p:txBody>
      </p:sp>
      <p:cxnSp>
        <p:nvCxnSpPr>
          <p:cNvPr id="153" name="Прямая соединительная линия 152"/>
          <p:cNvCxnSpPr/>
          <p:nvPr/>
        </p:nvCxnSpPr>
        <p:spPr>
          <a:xfrm flipV="1">
            <a:off x="8054822" y="1867234"/>
            <a:ext cx="1656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4" name="Рисунок 15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78" y="2392054"/>
            <a:ext cx="252000" cy="252000"/>
          </a:xfrm>
          <a:prstGeom prst="rect">
            <a:avLst/>
          </a:prstGeom>
        </p:spPr>
      </p:pic>
      <p:sp>
        <p:nvSpPr>
          <p:cNvPr id="155" name="TextBox 154"/>
          <p:cNvSpPr txBox="1"/>
          <p:nvPr/>
        </p:nvSpPr>
        <p:spPr>
          <a:xfrm>
            <a:off x="8576478" y="2355064"/>
            <a:ext cx="720000" cy="28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ММ:СС</a:t>
            </a:r>
          </a:p>
        </p:txBody>
      </p:sp>
      <p:pic>
        <p:nvPicPr>
          <p:cNvPr id="156" name="Рисунок 155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478" y="1867234"/>
            <a:ext cx="252000" cy="252000"/>
          </a:xfrm>
          <a:prstGeom prst="rect">
            <a:avLst/>
          </a:prstGeom>
        </p:spPr>
      </p:pic>
      <p:cxnSp>
        <p:nvCxnSpPr>
          <p:cNvPr id="157" name="Прямая со стрелкой 156"/>
          <p:cNvCxnSpPr/>
          <p:nvPr/>
        </p:nvCxnSpPr>
        <p:spPr>
          <a:xfrm>
            <a:off x="7129053" y="2131602"/>
            <a:ext cx="9000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7368824" y="1867234"/>
            <a:ext cx="612000" cy="252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ММ:СС</a:t>
            </a:r>
          </a:p>
        </p:txBody>
      </p:sp>
      <p:pic>
        <p:nvPicPr>
          <p:cNvPr id="159" name="Рисунок 15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36478" y="2155234"/>
            <a:ext cx="252000" cy="252000"/>
          </a:xfrm>
          <a:prstGeom prst="rect">
            <a:avLst/>
          </a:prstGeom>
        </p:spPr>
      </p:pic>
      <p:sp>
        <p:nvSpPr>
          <p:cNvPr id="160" name="TextBox 159"/>
          <p:cNvSpPr txBox="1"/>
          <p:nvPr/>
        </p:nvSpPr>
        <p:spPr>
          <a:xfrm>
            <a:off x="7370397" y="2155234"/>
            <a:ext cx="612000" cy="252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ММ:СС</a:t>
            </a:r>
          </a:p>
        </p:txBody>
      </p:sp>
      <p:grpSp>
        <p:nvGrpSpPr>
          <p:cNvPr id="161" name="Группа 160"/>
          <p:cNvGrpSpPr/>
          <p:nvPr/>
        </p:nvGrpSpPr>
        <p:grpSpPr>
          <a:xfrm>
            <a:off x="1118159" y="3998494"/>
            <a:ext cx="2615971" cy="1096166"/>
            <a:chOff x="1936575" y="1603834"/>
            <a:chExt cx="2615971" cy="1096166"/>
          </a:xfrm>
        </p:grpSpPr>
        <p:sp>
          <p:nvSpPr>
            <p:cNvPr id="162" name="Прямоугольник 161"/>
            <p:cNvSpPr/>
            <p:nvPr/>
          </p:nvSpPr>
          <p:spPr bwMode="auto">
            <a:xfrm>
              <a:off x="2862344" y="1620000"/>
              <a:ext cx="1656000" cy="1080000"/>
            </a:xfrm>
            <a:prstGeom prst="rect">
              <a:avLst/>
            </a:prstGeom>
            <a:ln w="31750">
              <a:solidFill>
                <a:srgbClr val="0070C0"/>
              </a:solidFill>
              <a:headEnd type="none" w="lg" len="lg"/>
              <a:tailEnd type="none" w="lg" len="lg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91440" rIns="91440" bIns="91440" numCol="1" rtlCol="0" anchor="ctr" anchorCtr="0" compatLnSpc="1">
              <a:prstTxWarp prst="textNoShape">
                <a:avLst/>
              </a:prstTxWarp>
            </a:bodyPr>
            <a:lstStyle/>
            <a:p>
              <a:pPr marR="0" algn="just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ru-RU" sz="1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cs typeface="Arial" charset="0"/>
              </a:endParaRPr>
            </a:p>
          </p:txBody>
        </p:sp>
        <p:cxnSp>
          <p:nvCxnSpPr>
            <p:cNvPr id="163" name="Прямая соединительная линия 162"/>
            <p:cNvCxnSpPr/>
            <p:nvPr/>
          </p:nvCxnSpPr>
          <p:spPr>
            <a:xfrm flipV="1">
              <a:off x="2862344" y="2412000"/>
              <a:ext cx="1656000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4" name="Рисунок 16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80000" y="1644671"/>
              <a:ext cx="252000" cy="252000"/>
            </a:xfrm>
            <a:prstGeom prst="rect">
              <a:avLst/>
            </a:prstGeom>
          </p:spPr>
        </p:pic>
        <p:sp>
          <p:nvSpPr>
            <p:cNvPr id="165" name="Плюс 164"/>
            <p:cNvSpPr/>
            <p:nvPr/>
          </p:nvSpPr>
          <p:spPr>
            <a:xfrm>
              <a:off x="2880000" y="2052000"/>
              <a:ext cx="252000" cy="252000"/>
            </a:xfrm>
            <a:prstGeom prst="mathPlus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3168000" y="1603834"/>
              <a:ext cx="13845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СОТРУДНИК</a:t>
              </a: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3168000" y="1995620"/>
              <a:ext cx="1224000" cy="360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ДЕЙСТВИЕ</a:t>
              </a:r>
            </a:p>
          </p:txBody>
        </p:sp>
        <p:cxnSp>
          <p:nvCxnSpPr>
            <p:cNvPr id="168" name="Прямая соединительная линия 167"/>
            <p:cNvCxnSpPr/>
            <p:nvPr/>
          </p:nvCxnSpPr>
          <p:spPr>
            <a:xfrm flipV="1">
              <a:off x="2862344" y="1908000"/>
              <a:ext cx="1656000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9" name="Рисунок 16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80000" y="2432820"/>
              <a:ext cx="252000" cy="252000"/>
            </a:xfrm>
            <a:prstGeom prst="rect">
              <a:avLst/>
            </a:prstGeom>
          </p:spPr>
        </p:pic>
        <p:sp>
          <p:nvSpPr>
            <p:cNvPr id="170" name="TextBox 169"/>
            <p:cNvSpPr txBox="1"/>
            <p:nvPr/>
          </p:nvSpPr>
          <p:spPr>
            <a:xfrm>
              <a:off x="3384000" y="2395830"/>
              <a:ext cx="720000" cy="288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ММ:СС</a:t>
              </a:r>
            </a:p>
          </p:txBody>
        </p:sp>
        <p:pic>
          <p:nvPicPr>
            <p:cNvPr id="171" name="Рисунок 170"/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4000" y="1908000"/>
              <a:ext cx="252000" cy="252000"/>
            </a:xfrm>
            <a:prstGeom prst="rect">
              <a:avLst/>
            </a:prstGeom>
          </p:spPr>
        </p:pic>
        <p:cxnSp>
          <p:nvCxnSpPr>
            <p:cNvPr id="172" name="Прямая со стрелкой 171"/>
            <p:cNvCxnSpPr/>
            <p:nvPr/>
          </p:nvCxnSpPr>
          <p:spPr>
            <a:xfrm>
              <a:off x="1936575" y="2172368"/>
              <a:ext cx="900000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TextBox 176"/>
            <p:cNvSpPr txBox="1"/>
            <p:nvPr/>
          </p:nvSpPr>
          <p:spPr>
            <a:xfrm>
              <a:off x="2176346" y="1908000"/>
              <a:ext cx="612000" cy="252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100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ММ:СС</a:t>
              </a:r>
            </a:p>
          </p:txBody>
        </p:sp>
        <p:pic>
          <p:nvPicPr>
            <p:cNvPr id="179" name="Рисунок 17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944000" y="2196000"/>
              <a:ext cx="252000" cy="252000"/>
            </a:xfrm>
            <a:prstGeom prst="rect">
              <a:avLst/>
            </a:prstGeom>
          </p:spPr>
        </p:pic>
        <p:sp>
          <p:nvSpPr>
            <p:cNvPr id="202" name="TextBox 201"/>
            <p:cNvSpPr txBox="1"/>
            <p:nvPr/>
          </p:nvSpPr>
          <p:spPr>
            <a:xfrm>
              <a:off x="2177919" y="2196000"/>
              <a:ext cx="612000" cy="252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100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ММ:СС</a:t>
              </a:r>
            </a:p>
          </p:txBody>
        </p:sp>
      </p:grpSp>
      <p:grpSp>
        <p:nvGrpSpPr>
          <p:cNvPr id="204" name="Группа 203"/>
          <p:cNvGrpSpPr/>
          <p:nvPr/>
        </p:nvGrpSpPr>
        <p:grpSpPr>
          <a:xfrm>
            <a:off x="3708291" y="4000260"/>
            <a:ext cx="2615971" cy="1096166"/>
            <a:chOff x="1936575" y="1603834"/>
            <a:chExt cx="2615971" cy="1096166"/>
          </a:xfrm>
        </p:grpSpPr>
        <p:sp>
          <p:nvSpPr>
            <p:cNvPr id="205" name="Прямоугольник 204"/>
            <p:cNvSpPr/>
            <p:nvPr/>
          </p:nvSpPr>
          <p:spPr bwMode="auto">
            <a:xfrm>
              <a:off x="2862344" y="1620000"/>
              <a:ext cx="1656000" cy="1080000"/>
            </a:xfrm>
            <a:prstGeom prst="rect">
              <a:avLst/>
            </a:prstGeom>
            <a:ln w="31750">
              <a:solidFill>
                <a:srgbClr val="0070C0"/>
              </a:solidFill>
              <a:headEnd type="none" w="lg" len="lg"/>
              <a:tailEnd type="none" w="lg" len="lg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91440" rIns="91440" bIns="91440" numCol="1" rtlCol="0" anchor="ctr" anchorCtr="0" compatLnSpc="1">
              <a:prstTxWarp prst="textNoShape">
                <a:avLst/>
              </a:prstTxWarp>
            </a:bodyPr>
            <a:lstStyle/>
            <a:p>
              <a:pPr marR="0" algn="just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ru-RU" sz="1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cs typeface="Arial" charset="0"/>
              </a:endParaRPr>
            </a:p>
          </p:txBody>
        </p:sp>
        <p:cxnSp>
          <p:nvCxnSpPr>
            <p:cNvPr id="206" name="Прямая соединительная линия 205"/>
            <p:cNvCxnSpPr/>
            <p:nvPr/>
          </p:nvCxnSpPr>
          <p:spPr>
            <a:xfrm flipV="1">
              <a:off x="2862344" y="2412000"/>
              <a:ext cx="1656000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7" name="Рисунок 20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80000" y="1644671"/>
              <a:ext cx="252000" cy="252000"/>
            </a:xfrm>
            <a:prstGeom prst="rect">
              <a:avLst/>
            </a:prstGeom>
          </p:spPr>
        </p:pic>
        <p:sp>
          <p:nvSpPr>
            <p:cNvPr id="208" name="Плюс 207"/>
            <p:cNvSpPr/>
            <p:nvPr/>
          </p:nvSpPr>
          <p:spPr>
            <a:xfrm>
              <a:off x="2880000" y="2052000"/>
              <a:ext cx="252000" cy="252000"/>
            </a:xfrm>
            <a:prstGeom prst="mathPlus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3168000" y="1603834"/>
              <a:ext cx="13845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СОТРУДНИК</a:t>
              </a:r>
              <a:endParaRPr lang="ru-RU" b="1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3168000" y="1995620"/>
              <a:ext cx="1224000" cy="360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ДЕЙСТВИЕ</a:t>
              </a:r>
            </a:p>
          </p:txBody>
        </p:sp>
        <p:cxnSp>
          <p:nvCxnSpPr>
            <p:cNvPr id="211" name="Прямая соединительная линия 210"/>
            <p:cNvCxnSpPr/>
            <p:nvPr/>
          </p:nvCxnSpPr>
          <p:spPr>
            <a:xfrm flipV="1">
              <a:off x="2862344" y="1908000"/>
              <a:ext cx="1656000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2" name="Рисунок 2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80000" y="2432820"/>
              <a:ext cx="252000" cy="252000"/>
            </a:xfrm>
            <a:prstGeom prst="rect">
              <a:avLst/>
            </a:prstGeom>
          </p:spPr>
        </p:pic>
        <p:sp>
          <p:nvSpPr>
            <p:cNvPr id="213" name="TextBox 212"/>
            <p:cNvSpPr txBox="1"/>
            <p:nvPr/>
          </p:nvSpPr>
          <p:spPr>
            <a:xfrm>
              <a:off x="3384000" y="2395830"/>
              <a:ext cx="720000" cy="288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ММ:СС</a:t>
              </a:r>
            </a:p>
          </p:txBody>
        </p:sp>
        <p:pic>
          <p:nvPicPr>
            <p:cNvPr id="214" name="Рисунок 213"/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4000" y="1908000"/>
              <a:ext cx="252000" cy="252000"/>
            </a:xfrm>
            <a:prstGeom prst="rect">
              <a:avLst/>
            </a:prstGeom>
          </p:spPr>
        </p:pic>
        <p:cxnSp>
          <p:nvCxnSpPr>
            <p:cNvPr id="215" name="Прямая со стрелкой 214"/>
            <p:cNvCxnSpPr/>
            <p:nvPr/>
          </p:nvCxnSpPr>
          <p:spPr>
            <a:xfrm>
              <a:off x="1936575" y="2172368"/>
              <a:ext cx="900000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TextBox 215"/>
            <p:cNvSpPr txBox="1"/>
            <p:nvPr/>
          </p:nvSpPr>
          <p:spPr>
            <a:xfrm>
              <a:off x="2176346" y="1908000"/>
              <a:ext cx="612000" cy="252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100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ММ:СС</a:t>
              </a:r>
            </a:p>
          </p:txBody>
        </p:sp>
        <p:pic>
          <p:nvPicPr>
            <p:cNvPr id="217" name="Рисунок 21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944000" y="2196000"/>
              <a:ext cx="252000" cy="252000"/>
            </a:xfrm>
            <a:prstGeom prst="rect">
              <a:avLst/>
            </a:prstGeom>
          </p:spPr>
        </p:pic>
        <p:sp>
          <p:nvSpPr>
            <p:cNvPr id="218" name="TextBox 217"/>
            <p:cNvSpPr txBox="1"/>
            <p:nvPr/>
          </p:nvSpPr>
          <p:spPr>
            <a:xfrm>
              <a:off x="2177919" y="2196000"/>
              <a:ext cx="612000" cy="252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100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ММ:СС</a:t>
              </a:r>
            </a:p>
          </p:txBody>
        </p:sp>
      </p:grpSp>
      <p:pic>
        <p:nvPicPr>
          <p:cNvPr id="219" name="Рисунок 218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141" y="4304426"/>
            <a:ext cx="252000" cy="252000"/>
          </a:xfrm>
          <a:prstGeom prst="rect">
            <a:avLst/>
          </a:prstGeom>
        </p:spPr>
      </p:pic>
      <p:cxnSp>
        <p:nvCxnSpPr>
          <p:cNvPr id="220" name="Прямая со стрелкой 219"/>
          <p:cNvCxnSpPr/>
          <p:nvPr/>
        </p:nvCxnSpPr>
        <p:spPr>
          <a:xfrm>
            <a:off x="6307716" y="4568794"/>
            <a:ext cx="9000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Box 220"/>
          <p:cNvSpPr txBox="1"/>
          <p:nvPr/>
        </p:nvSpPr>
        <p:spPr>
          <a:xfrm>
            <a:off x="6547487" y="4304426"/>
            <a:ext cx="612000" cy="252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ММ:СС</a:t>
            </a:r>
          </a:p>
        </p:txBody>
      </p:sp>
      <p:pic>
        <p:nvPicPr>
          <p:cNvPr id="222" name="Рисунок 2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5141" y="4592426"/>
            <a:ext cx="252000" cy="252000"/>
          </a:xfrm>
          <a:prstGeom prst="rect">
            <a:avLst/>
          </a:prstGeom>
        </p:spPr>
      </p:pic>
      <p:sp>
        <p:nvSpPr>
          <p:cNvPr id="223" name="TextBox 222"/>
          <p:cNvSpPr txBox="1"/>
          <p:nvPr/>
        </p:nvSpPr>
        <p:spPr>
          <a:xfrm>
            <a:off x="6549060" y="4592426"/>
            <a:ext cx="612000" cy="252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ММ:СС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180000" y="3706070"/>
            <a:ext cx="9588974" cy="307777"/>
            <a:chOff x="173070" y="3706070"/>
            <a:chExt cx="9588974" cy="307777"/>
          </a:xfrm>
        </p:grpSpPr>
        <p:cxnSp>
          <p:nvCxnSpPr>
            <p:cNvPr id="229" name="Прямая соединительная линия 228"/>
            <p:cNvCxnSpPr/>
            <p:nvPr/>
          </p:nvCxnSpPr>
          <p:spPr>
            <a:xfrm>
              <a:off x="265475" y="3964362"/>
              <a:ext cx="9432000" cy="1846"/>
            </a:xfrm>
            <a:prstGeom prst="line">
              <a:avLst/>
            </a:prstGeom>
            <a:ln w="12700"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Прямая соединительная линия 229"/>
            <p:cNvCxnSpPr/>
            <p:nvPr/>
          </p:nvCxnSpPr>
          <p:spPr>
            <a:xfrm>
              <a:off x="265475" y="3750176"/>
              <a:ext cx="9432000" cy="1846"/>
            </a:xfrm>
            <a:prstGeom prst="line">
              <a:avLst/>
            </a:prstGeom>
            <a:ln w="12700"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TextBox 230"/>
            <p:cNvSpPr txBox="1"/>
            <p:nvPr/>
          </p:nvSpPr>
          <p:spPr>
            <a:xfrm>
              <a:off x="173070" y="3706070"/>
              <a:ext cx="9588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ЗОНА – ЭТАЖ – КАБИНЕТ – ЗОНА – ЭТАЖ – КАБИНЕТ – ЗОНА – ЭТАЖ – КАБИНЕТ – ЗОНА – ЭТАЖ – КАБИНЕТ – ЗОНА – ЭТАЖ – </a:t>
              </a:r>
            </a:p>
          </p:txBody>
        </p:sp>
      </p:grpSp>
      <p:grpSp>
        <p:nvGrpSpPr>
          <p:cNvPr id="233" name="Группа 232"/>
          <p:cNvGrpSpPr/>
          <p:nvPr/>
        </p:nvGrpSpPr>
        <p:grpSpPr>
          <a:xfrm>
            <a:off x="189279" y="1282662"/>
            <a:ext cx="9588974" cy="307777"/>
            <a:chOff x="173070" y="3706070"/>
            <a:chExt cx="9588974" cy="307777"/>
          </a:xfrm>
        </p:grpSpPr>
        <p:cxnSp>
          <p:nvCxnSpPr>
            <p:cNvPr id="234" name="Прямая соединительная линия 233"/>
            <p:cNvCxnSpPr/>
            <p:nvPr/>
          </p:nvCxnSpPr>
          <p:spPr>
            <a:xfrm>
              <a:off x="265475" y="3964362"/>
              <a:ext cx="9432000" cy="1846"/>
            </a:xfrm>
            <a:prstGeom prst="line">
              <a:avLst/>
            </a:prstGeom>
            <a:ln w="12700"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Прямая соединительная линия 234"/>
            <p:cNvCxnSpPr/>
            <p:nvPr/>
          </p:nvCxnSpPr>
          <p:spPr>
            <a:xfrm>
              <a:off x="265475" y="3750176"/>
              <a:ext cx="9432000" cy="1846"/>
            </a:xfrm>
            <a:prstGeom prst="line">
              <a:avLst/>
            </a:prstGeom>
            <a:ln w="12700"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TextBox 235"/>
            <p:cNvSpPr txBox="1"/>
            <p:nvPr/>
          </p:nvSpPr>
          <p:spPr>
            <a:xfrm>
              <a:off x="173070" y="3706070"/>
              <a:ext cx="9588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ЗОНА – ЭТАЖ – КАБИНЕТ – ЗОНА – ЭТАЖ – КАБИНЕТ – ЗОНА – ЭТАЖ – КАБИНЕТ – ЗОНА – ЭТАЖ – КАБИНЕТ – ЗОНА – ЭТАЖ –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417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108" grpId="0" animBg="1"/>
      <p:bldP spid="116" grpId="0" animBg="1"/>
      <p:bldP spid="19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3918</TotalTime>
  <Words>138</Words>
  <Application>Microsoft Office PowerPoint</Application>
  <PresentationFormat>Лист A4 (210x297 мм)</PresentationFormat>
  <Paragraphs>41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 Slab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Коннова</dc:creator>
  <cp:lastModifiedBy>admin</cp:lastModifiedBy>
  <cp:revision>357</cp:revision>
  <cp:lastPrinted>2018-09-10T13:57:24Z</cp:lastPrinted>
  <dcterms:created xsi:type="dcterms:W3CDTF">2018-05-10T07:19:57Z</dcterms:created>
  <dcterms:modified xsi:type="dcterms:W3CDTF">2023-08-29T07:41:17Z</dcterms:modified>
</cp:coreProperties>
</file>