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8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85" r:id="rId15"/>
    <p:sldId id="283" r:id="rId16"/>
    <p:sldId id="277" r:id="rId17"/>
    <p:sldId id="273" r:id="rId18"/>
    <p:sldId id="280" r:id="rId19"/>
    <p:sldId id="284" r:id="rId20"/>
    <p:sldId id="274" r:id="rId21"/>
    <p:sldId id="282" r:id="rId22"/>
    <p:sldId id="281" r:id="rId23"/>
    <p:sldId id="272" r:id="rId24"/>
    <p:sldId id="275" r:id="rId25"/>
    <p:sldId id="276" r:id="rId26"/>
    <p:sldId id="263" r:id="rId27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36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FvvTG-yg1FUcrA" TargetMode="External"/><Relationship Id="rId2" Type="http://schemas.openxmlformats.org/officeDocument/2006/relationships/hyperlink" Target="https://disk.yandex.ru/i/pMaggLfa3cH5Z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pMaggLfa3cH5Zw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disk.yandex.ru/i/nMIsn-oTHu7pq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b8OJGEaxi1P3yA" TargetMode="External"/><Relationship Id="rId2" Type="http://schemas.openxmlformats.org/officeDocument/2006/relationships/hyperlink" Target="https://disk.yandex.ru/i/pMaggLfa3cH5Zw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Jhc08EiQxrPBEQ" TargetMode="External"/><Relationship Id="rId2" Type="http://schemas.openxmlformats.org/officeDocument/2006/relationships/hyperlink" Target="https://disk.yandex.ru/i/pMaggLfa3cH5Zw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Фамилия Имя Отчество-заказчика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Должность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20" y="423569"/>
            <a:ext cx="698432" cy="8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85" y="393239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78717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45182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CEC83E-A7E1-4F14-8D8A-9673C8EA81F0}"/>
              </a:ext>
            </a:extLst>
          </p:cNvPr>
          <p:cNvSpPr/>
          <p:nvPr/>
        </p:nvSpPr>
        <p:spPr>
          <a:xfrm>
            <a:off x="4695244" y="69386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8" y="69386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3" y="1004879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7050661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522890" y="1004876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4793119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48848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987418" y="144386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4731655" y="144386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445182" y="144386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3" y="197436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050661" y="1974363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2522890" y="1974362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4793119" y="1974363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126176" y="249278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4727817" y="2619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987418" y="2619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2445182" y="250406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7050661" y="3375377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987418" y="308992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AD5DCB1-8AE1-4A9C-9EB0-C1594729E605}"/>
              </a:ext>
            </a:extLst>
          </p:cNvPr>
          <p:cNvSpPr/>
          <p:nvPr/>
        </p:nvSpPr>
        <p:spPr>
          <a:xfrm>
            <a:off x="4793119" y="3114982"/>
            <a:ext cx="1973180" cy="7250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4727817" y="429281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52662" y="285113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2" y="3105284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A97B039F-CD69-4989-BCF9-65C09F88CDCC}"/>
              </a:ext>
            </a:extLst>
          </p:cNvPr>
          <p:cNvSpPr/>
          <p:nvPr/>
        </p:nvSpPr>
        <p:spPr>
          <a:xfrm>
            <a:off x="4731655" y="390669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8B9CAD8-7044-4CCE-893C-B5F10B731FFB}"/>
              </a:ext>
            </a:extLst>
          </p:cNvPr>
          <p:cNvSpPr/>
          <p:nvPr/>
        </p:nvSpPr>
        <p:spPr>
          <a:xfrm>
            <a:off x="4794898" y="4546969"/>
            <a:ext cx="1973180" cy="5121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497088" y="3114891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459646" y="284869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7" name="TextBox 36">
            <a:hlinkClick r:id="rId2"/>
          </p:cNvPr>
          <p:cNvSpPr txBox="1"/>
          <p:nvPr/>
        </p:nvSpPr>
        <p:spPr>
          <a:xfrm>
            <a:off x="486383" y="3581838"/>
            <a:ext cx="381324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Рекомендации для разбора проблем по методике </a:t>
            </a:r>
            <a:r>
              <a:rPr lang="ru-RU" dirty="0">
                <a:solidFill>
                  <a:srgbClr val="FF0000"/>
                </a:solidFill>
              </a:rPr>
              <a:t>5 Почему? </a:t>
            </a:r>
            <a:r>
              <a:rPr lang="ru-RU" dirty="0"/>
              <a:t>- переходи по ссылке (</a:t>
            </a:r>
            <a:r>
              <a:rPr lang="en-US" dirty="0">
                <a:hlinkClick r:id="rId3"/>
              </a:rPr>
              <a:t>https://disk.yandex.ru/i/FvvTG-yg1FUcrA</a:t>
            </a:r>
            <a:r>
              <a:rPr lang="ru-RU" dirty="0"/>
              <a:t> )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34" y="128397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Ишикавы</a:t>
            </a:r>
            <a:r>
              <a:rPr lang="ru-RU" dirty="0"/>
              <a:t> </a:t>
            </a:r>
            <a:r>
              <a:rPr lang="ru-RU" sz="1600" dirty="0">
                <a:solidFill>
                  <a:srgbClr val="FF0000"/>
                </a:solidFill>
              </a:rPr>
              <a:t>(не обязательный элемент)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1" y="760557"/>
            <a:ext cx="8642925" cy="373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>
            <a:hlinkClick r:id="rId3"/>
          </p:cNvPr>
          <p:cNvSpPr txBox="1"/>
          <p:nvPr/>
        </p:nvSpPr>
        <p:spPr>
          <a:xfrm>
            <a:off x="486382" y="4365745"/>
            <a:ext cx="801559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Методические рекомендации для построения диаграммы </a:t>
            </a:r>
            <a:r>
              <a:rPr lang="ru-RU" dirty="0" err="1"/>
              <a:t>Ишикавы</a:t>
            </a:r>
            <a:r>
              <a:rPr lang="ru-RU" dirty="0"/>
              <a:t> -переходи по ссылке (</a:t>
            </a:r>
            <a:r>
              <a:rPr lang="en-US" dirty="0">
                <a:hlinkClick r:id="rId4"/>
              </a:rPr>
              <a:t>https://disk.yandex.ru/i/nMIsn-oTHu7pqw</a:t>
            </a:r>
            <a:r>
              <a:rPr lang="ru-RU" dirty="0"/>
              <a:t> 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655" y="363934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Диаграмма спагетти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(не обязательный элемент)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389A89-7D26-48A1-AE8B-FCF0D5504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49" y="1201738"/>
            <a:ext cx="4905375" cy="3514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51" y="423275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95607" y="2718637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863316" y="4263624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1652340" y="4340867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6403" y="365421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1055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59685"/>
              </p:ext>
            </p:extLst>
          </p:nvPr>
        </p:nvGraphicFramePr>
        <p:xfrm>
          <a:off x="1887796" y="1168435"/>
          <a:ext cx="5544888" cy="160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57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Проблема (первопричина)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/>
                        <a:t>Решени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105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Вклад в цель проекта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%</a:t>
                      </a:r>
                    </a:p>
                  </a:txBody>
                  <a:tcPr marL="68580" marR="68580" marT="25741" marB="25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75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1….</a:t>
                      </a:r>
                    </a:p>
                    <a:p>
                      <a:r>
                        <a:rPr lang="ru-RU" sz="800" dirty="0"/>
                        <a:t>2….</a:t>
                      </a:r>
                    </a:p>
                    <a:p>
                      <a:r>
                        <a:rPr lang="ru-RU" sz="800" dirty="0"/>
                        <a:t>3….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- 20 мин. В ВПП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25741" marB="25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7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1….</a:t>
                      </a:r>
                    </a:p>
                    <a:p>
                      <a:r>
                        <a:rPr lang="ru-RU" sz="800" dirty="0"/>
                        <a:t>2….</a:t>
                      </a:r>
                    </a:p>
                    <a:p>
                      <a:r>
                        <a:rPr lang="ru-RU" sz="800" dirty="0"/>
                        <a:t>3….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- 12 мин. в ВПП</a:t>
                      </a:r>
                    </a:p>
                  </a:txBody>
                  <a:tcPr marL="68580" marR="68580" marT="25741" marB="25741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68580" marR="68580" marT="25741" marB="25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3601918" y="1204118"/>
            <a:ext cx="270030" cy="2027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06026" y="1767286"/>
            <a:ext cx="270030" cy="2027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FFFFFF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81094" y="3125928"/>
            <a:ext cx="6958292" cy="118762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buFont typeface="+mj-lt"/>
              <a:buAutoNum type="arabicPeriod"/>
            </a:pPr>
            <a:r>
              <a:rPr lang="ru-RU" sz="1500" kern="0" dirty="0">
                <a:solidFill>
                  <a:prstClr val="black"/>
                </a:solidFill>
              </a:rPr>
              <a:t>Если установлены первопричины, то на них и предлагаются решения! Каждая из первопричин рассматривается отдельно</a:t>
            </a:r>
          </a:p>
          <a:p>
            <a:pPr marL="342900" indent="-342900" algn="ctr">
              <a:spcBef>
                <a:spcPct val="20000"/>
              </a:spcBef>
              <a:buFont typeface="+mj-lt"/>
              <a:buAutoNum type="arabicPeriod"/>
            </a:pPr>
            <a:r>
              <a:rPr lang="ru-RU" sz="1500" kern="0" dirty="0">
                <a:solidFill>
                  <a:prstClr val="black"/>
                </a:solidFill>
              </a:rPr>
              <a:t>Предлагаем минимум три решения, из которых выбираем наиболее простое и менее затратное</a:t>
            </a:r>
          </a:p>
          <a:p>
            <a:pPr marL="342900" indent="-342900" algn="ctr">
              <a:spcBef>
                <a:spcPct val="20000"/>
              </a:spcBef>
              <a:buFont typeface="+mj-lt"/>
              <a:buAutoNum type="arabicPeriod"/>
            </a:pPr>
            <a:r>
              <a:rPr lang="ru-RU" sz="1500" kern="0" dirty="0">
                <a:solidFill>
                  <a:prstClr val="black"/>
                </a:solidFill>
              </a:rPr>
              <a:t>Любое решение без вклада в цели проекта не целесообразно!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524" y="330972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 (1)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1046441" y="959647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000" kern="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kern="0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33580" y="1814612"/>
          <a:ext cx="8496945" cy="15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4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Решение</a:t>
                      </a:r>
                      <a:r>
                        <a:rPr lang="ru-RU" sz="1400" baseline="0" dirty="0"/>
                        <a:t> не планируется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Другое</a:t>
                      </a:r>
                      <a:r>
                        <a:rPr lang="ru-RU" sz="1400" baseline="0" dirty="0"/>
                        <a:t>               </a:t>
                      </a:r>
                      <a:r>
                        <a:rPr lang="ru-RU" sz="900" baseline="0" dirty="0"/>
                        <a:t>(н-р: проблема перенесена на др. процесс)</a:t>
                      </a:r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1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2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88"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Проблема 3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3" y="251734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3" y="3088859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24" y="2768181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Объект 2"/>
          <p:cNvSpPr txBox="1">
            <a:spLocks/>
          </p:cNvSpPr>
          <p:nvPr/>
        </p:nvSpPr>
        <p:spPr>
          <a:xfrm>
            <a:off x="475547" y="3817541"/>
            <a:ext cx="8343483" cy="59461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Tx/>
              <a:buNone/>
            </a:pPr>
            <a:r>
              <a:rPr lang="ru-RU" sz="2100" b="1" dirty="0">
                <a:solidFill>
                  <a:srgbClr val="FF0000"/>
                </a:solidFill>
              </a:rPr>
              <a:t>Важно!</a:t>
            </a:r>
            <a:r>
              <a:rPr lang="ru-RU" sz="2000" kern="0" dirty="0">
                <a:solidFill>
                  <a:srgbClr val="FF0000"/>
                </a:solidFill>
              </a:rPr>
              <a:t> </a:t>
            </a:r>
            <a:r>
              <a:rPr lang="ru-RU" sz="2000" kern="0" dirty="0">
                <a:solidFill>
                  <a:prstClr val="black"/>
                </a:solidFill>
              </a:rPr>
              <a:t>Часть проблем может остаться в целевом состоянии потока, но в идеальном состоянии потока проблем быть не должно.</a:t>
            </a:r>
            <a:endParaRPr lang="ru-RU" kern="0" dirty="0">
              <a:solidFill>
                <a:srgbClr val="41414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776" y="351904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4508"/>
              </p:ext>
            </p:extLst>
          </p:nvPr>
        </p:nvGraphicFramePr>
        <p:xfrm>
          <a:off x="930393" y="997891"/>
          <a:ext cx="6856567" cy="26787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9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159" y="371858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403" y="372421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27303"/>
              </p:ext>
            </p:extLst>
          </p:nvPr>
        </p:nvGraphicFramePr>
        <p:xfrm>
          <a:off x="709964" y="880266"/>
          <a:ext cx="7546333" cy="3834954"/>
        </p:xfrm>
        <a:graphic>
          <a:graphicData uri="http://schemas.openxmlformats.org/drawingml/2006/table">
            <a:tbl>
              <a:tblPr/>
              <a:tblGrid>
                <a:gridCol w="4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32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2406" marR="2406" marT="24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Предлагаемое решение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Ответственные 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50" y="365421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Название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21.05.2020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(000) 000 00 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namesurname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документы </a:t>
            </a:r>
            <a:r>
              <a:rPr lang="ru-RU" dirty="0">
                <a:solidFill>
                  <a:srgbClr val="FF0000"/>
                </a:solidFill>
              </a:rPr>
              <a:t>(приказ о создании рабочей группы)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98" y="370560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r>
              <a:rPr lang="ru-RU" dirty="0">
                <a:solidFill>
                  <a:srgbClr val="FF0000"/>
                </a:solidFill>
              </a:rPr>
              <a:t>( фото + подпись ФИО + должность)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33" y="363934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 </a:t>
            </a:r>
            <a:r>
              <a:rPr lang="ru-RU" dirty="0">
                <a:solidFill>
                  <a:srgbClr val="FF0000"/>
                </a:solidFill>
              </a:rPr>
              <a:t>(подписанный скан)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86382" y="4128153"/>
            <a:ext cx="801559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Методические рекомендации для заполнения </a:t>
            </a:r>
            <a:r>
              <a:rPr lang="ru-RU" dirty="0">
                <a:solidFill>
                  <a:srgbClr val="FF0000"/>
                </a:solidFill>
              </a:rPr>
              <a:t>ПАСПОРТА</a:t>
            </a:r>
            <a:r>
              <a:rPr lang="ru-RU" dirty="0"/>
              <a:t>- переходи по ссылке (</a:t>
            </a:r>
            <a:r>
              <a:rPr lang="en-US" dirty="0">
                <a:hlinkClick r:id="rId3"/>
              </a:rPr>
              <a:t>https://disk.yandex.ru/i/b8OJGEaxi1P3yA</a:t>
            </a:r>
            <a:r>
              <a:rPr lang="ru-RU" dirty="0"/>
              <a:t> 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394" y="423275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486382" y="4128153"/>
            <a:ext cx="801559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Методические рекомендации для построения </a:t>
            </a:r>
            <a:r>
              <a:rPr lang="ru-RU" dirty="0">
                <a:solidFill>
                  <a:srgbClr val="FF0000"/>
                </a:solidFill>
              </a:rPr>
              <a:t>ТЕКУЩЕЙ КАРТЫ </a:t>
            </a:r>
            <a:r>
              <a:rPr lang="ru-RU" dirty="0"/>
              <a:t>- переходи по ссылке (</a:t>
            </a:r>
            <a:r>
              <a:rPr lang="en-US" dirty="0">
                <a:hlinkClick r:id="rId3"/>
              </a:rPr>
              <a:t>https://disk.yandex.ru/i/Jhc08EiQxrPBEQ</a:t>
            </a:r>
            <a:r>
              <a:rPr lang="ru-RU" dirty="0"/>
              <a:t> 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272" y="370560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98" y="423275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F25AF0-4290-47F3-A1B5-675B237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Хронометраж процесса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7A84DC4-38A5-4AF7-9DE3-9E16C3475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34886"/>
              </p:ext>
            </p:extLst>
          </p:nvPr>
        </p:nvGraphicFramePr>
        <p:xfrm>
          <a:off x="539750" y="729740"/>
          <a:ext cx="8217132" cy="4396095"/>
        </p:xfrm>
        <a:graphic>
          <a:graphicData uri="http://schemas.openxmlformats.org/drawingml/2006/table">
            <a:tbl>
              <a:tblPr firstRow="1" bandRow="1"/>
              <a:tblGrid>
                <a:gridCol w="33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551">
                <a:tc gridSpan="7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Наименование процесса:  </a:t>
                      </a:r>
                      <a:r>
                        <a:rPr lang="ru-RU" sz="1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+mn-ea"/>
                          <a:cs typeface="+mn-cs"/>
                        </a:rPr>
                        <a:t>Авиаперелёт из пункта А в пункт В</a:t>
                      </a:r>
                      <a:endParaRPr lang="ru-RU" sz="90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Дата проведения хронометража</a:t>
                      </a:r>
                      <a:endParaRPr lang="ru-RU" sz="90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+mn-ea"/>
                          <a:cs typeface="+mn-cs"/>
                        </a:rPr>
                        <a:t>«20» апреля 2023 г.</a:t>
                      </a:r>
                      <a:endParaRPr lang="ru-RU" sz="90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7">
                <a:tc gridSpan="7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Регламентируемое время выполнения процесса _________________________________________________________________________________________________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19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>
                        <a:latin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>
                        <a:latin typeface="Arial Narrow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Участник процесса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(ФИО, должность)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Наименование работ (операций) по процессу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Фактическое время начала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Фактическое время окончания операции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Время выполнения операции, мин.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Время ожидания (простоя) при совершении операций/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между операциями, мин.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Проблемы в процессе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Пассажир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Поездка в авиакассу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30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пробках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798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Ожидание в очереди </a:t>
                      </a:r>
                      <a:endParaRPr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 очереди</a:t>
                      </a:r>
                      <a:endParaRPr/>
                    </a:p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13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Покупка билета в авиакассе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9:55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на ожидание ответа системы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7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b="1">
                          <a:latin typeface="Arial Narrow"/>
                        </a:rPr>
                        <a:t>n</a:t>
                      </a:r>
                      <a:endParaRPr lang="ru-RU" sz="900" b="1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Возвращение домой</a:t>
                      </a: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9:56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11:00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64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44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ожидании автобуса, </a:t>
                      </a:r>
                    </a:p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 в пробках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1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  <a:ea typeface="Calibri"/>
                          <a:cs typeface="Times New Roman"/>
                        </a:rPr>
                        <a:t>…</a:t>
                      </a:r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 dirty="0"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402" y="391015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Анкетирование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151" y="423275"/>
            <a:ext cx="283682" cy="3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550</Words>
  <Application>Microsoft Office PowerPoint</Application>
  <PresentationFormat>Произвольный</PresentationFormat>
  <Paragraphs>172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Название организации</vt:lpstr>
      <vt:lpstr>Название проекта</vt:lpstr>
      <vt:lpstr>Организационно-распорядительные документы (приказ о создании рабочей группы)</vt:lpstr>
      <vt:lpstr>Команда проекта( фото + подпись ФИО + должность)</vt:lpstr>
      <vt:lpstr>Паспорт проекта (подписанный скан)</vt:lpstr>
      <vt:lpstr>Текущая карта процесса</vt:lpstr>
      <vt:lpstr>Текущие проблемы</vt:lpstr>
      <vt:lpstr>Хронометраж процесса</vt:lpstr>
      <vt:lpstr>Анкетирование</vt:lpstr>
      <vt:lpstr>Идеальная карта процесса</vt:lpstr>
      <vt:lpstr>Презентация PowerPoint</vt:lpstr>
      <vt:lpstr>Диаграмма Ишикавы (не обязательный элемент)</vt:lpstr>
      <vt:lpstr>Диаграмма спагетти (не обязательный элемент)</vt:lpstr>
      <vt:lpstr>Пирамида проблем</vt:lpstr>
      <vt:lpstr>Презентация PowerPoint</vt:lpstr>
      <vt:lpstr>Презентация PowerPoint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Сычев А.В.</dc:creator>
  <cp:lastModifiedBy>admin</cp:lastModifiedBy>
  <cp:revision>28</cp:revision>
  <dcterms:modified xsi:type="dcterms:W3CDTF">2023-08-29T08:10:25Z</dcterms:modified>
</cp:coreProperties>
</file>