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8"/>
  </p:notesMasterIdLst>
  <p:sldIdLst>
    <p:sldId id="256" r:id="rId8"/>
    <p:sldId id="257" r:id="rId9"/>
    <p:sldId id="264" r:id="rId10"/>
    <p:sldId id="265" r:id="rId11"/>
    <p:sldId id="268" r:id="rId12"/>
    <p:sldId id="269" r:id="rId13"/>
    <p:sldId id="270" r:id="rId14"/>
    <p:sldId id="285" r:id="rId15"/>
    <p:sldId id="283" r:id="rId16"/>
    <p:sldId id="277" r:id="rId17"/>
    <p:sldId id="273" r:id="rId18"/>
    <p:sldId id="280" r:id="rId19"/>
    <p:sldId id="284" r:id="rId20"/>
    <p:sldId id="274" r:id="rId21"/>
    <p:sldId id="282" r:id="rId22"/>
    <p:sldId id="281" r:id="rId23"/>
    <p:sldId id="272" r:id="rId24"/>
    <p:sldId id="275" r:id="rId25"/>
    <p:sldId id="276" r:id="rId26"/>
    <p:sldId id="286" r:id="rId27"/>
    <p:sldId id="287" r:id="rId28"/>
    <p:sldId id="288" r:id="rId29"/>
    <p:sldId id="323" r:id="rId30"/>
    <p:sldId id="305" r:id="rId31"/>
    <p:sldId id="333" r:id="rId32"/>
    <p:sldId id="306" r:id="rId33"/>
    <p:sldId id="334" r:id="rId34"/>
    <p:sldId id="332" r:id="rId35"/>
    <p:sldId id="331" r:id="rId36"/>
    <p:sldId id="263" r:id="rId37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51;&#1077;&#1085;&#1072;\Document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Покупка билета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5-4192-95ED-9E3CFE5E12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Поездка в аэропорт на рейс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85-4192-95ED-9E3CFE5E12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85-4192-95ED-9E3CFE5E1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8361688"/>
        <c:axId val="608363328"/>
      </c:barChart>
      <c:catAx>
        <c:axId val="608361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363328"/>
        <c:crosses val="autoZero"/>
        <c:auto val="1"/>
        <c:lblAlgn val="ctr"/>
        <c:lblOffset val="100"/>
        <c:noMultiLvlLbl val="0"/>
      </c:catAx>
      <c:valAx>
        <c:axId val="60836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36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Биология 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15E-4CDA-B114-23C68957504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15E-4CDA-B114-23C6895750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Лист1!$C$2:$D$2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Лист1!$C$3:$D$3</c:f>
              <c:numCache>
                <c:formatCode>General</c:formatCode>
                <c:ptCount val="2"/>
                <c:pt idx="0">
                  <c:v>72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5E-4CDA-B114-23C68957504C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Химия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15E-4CDA-B114-23C68957504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15E-4CDA-B114-23C6895750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Лист1!$C$2:$D$2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Лист1!$C$4:$D$4</c:f>
              <c:numCache>
                <c:formatCode>General</c:formatCode>
                <c:ptCount val="2"/>
                <c:pt idx="0">
                  <c:v>83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5E-4CDA-B114-23C689575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388416"/>
        <c:axId val="117389952"/>
      </c:barChart>
      <c:catAx>
        <c:axId val="11738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389952"/>
        <c:crosses val="autoZero"/>
        <c:auto val="1"/>
        <c:lblAlgn val="ctr"/>
        <c:lblOffset val="100"/>
        <c:noMultiLvlLbl val="0"/>
      </c:catAx>
      <c:valAx>
        <c:axId val="11738995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17388416"/>
        <c:crosses val="autoZero"/>
        <c:crossBetween val="between"/>
      </c:valAx>
      <c:spPr>
        <a:ln>
          <a:solidFill>
            <a:srgbClr val="C00000"/>
          </a:solidFill>
        </a:ln>
      </c:spPr>
    </c:plotArea>
    <c:legend>
      <c:legendPos val="r"/>
      <c:layout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[Книга1.xlsx]Лист1!$F$8</c:f>
              <c:strCache>
                <c:ptCount val="1"/>
                <c:pt idx="0">
                  <c:v>начало проекта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[Книга1.xlsx]Лист1!$G$8:$H$8</c:f>
              <c:numCache>
                <c:formatCode>General</c:formatCode>
                <c:ptCount val="2"/>
                <c:pt idx="1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C-4DD0-A5C9-1B9544CA2312}"/>
            </c:ext>
          </c:extLst>
        </c:ser>
        <c:ser>
          <c:idx val="1"/>
          <c:order val="1"/>
          <c:tx>
            <c:strRef>
              <c:f>[Книга1.xlsx]Лист1!$F$9</c:f>
              <c:strCache>
                <c:ptCount val="1"/>
                <c:pt idx="0">
                  <c:v>конец проекта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[Книга1.xlsx]Лист1!$G$9:$H$9</c:f>
              <c:numCache>
                <c:formatCode>General</c:formatCode>
                <c:ptCount val="2"/>
                <c:pt idx="1">
                  <c:v>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8C-4DD0-A5C9-1B9544CA2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22720"/>
        <c:axId val="37123200"/>
      </c:barChart>
      <c:catAx>
        <c:axId val="370227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123200"/>
        <c:crosses val="autoZero"/>
        <c:auto val="1"/>
        <c:lblAlgn val="ctr"/>
        <c:lblOffset val="100"/>
        <c:noMultiLvlLbl val="0"/>
      </c:catAx>
      <c:valAx>
        <c:axId val="371232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0227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5B9BD5"/>
      </a:solidFill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4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780985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Федеральный уровень</a:t>
          </a:r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Региональный уровень</a:t>
          </a:r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Уровень организации</a:t>
          </a:r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</cdr:x>
      <cdr:y>0</cdr:y>
    </cdr:from>
    <cdr:to>
      <cdr:x>1</cdr:x>
      <cdr:y>1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936EFB87-4684-4EE0-9E10-D40AF6B5A4CE}"/>
            </a:ext>
          </a:extLst>
        </cdr:cNvPr>
        <cdr:cNvCxnSpPr/>
      </cdr:nvCxnSpPr>
      <cdr:spPr>
        <a:xfrm xmlns:a="http://schemas.openxmlformats.org/drawingml/2006/main">
          <a:off x="7272560" y="1776161"/>
          <a:ext cx="0" cy="173094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FvvTG-yg1FUcrA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pMaggLfa3cH5Zw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disk.yandex.ru/i/nMIsn-oTHu7pq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rdschool.obr.sakha.gov.ru/meditsinskij-profi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b8OJGEaxi1P3yA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Jhc08EiQxrPBEQ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Название организации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Итоговое совещание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Фамилия Имя Отчество-заказчика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Должность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532" y="416943"/>
            <a:ext cx="731563" cy="8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07" y="393239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DCE496-60D8-4715-9130-2088FE5428BC}"/>
              </a:ext>
            </a:extLst>
          </p:cNvPr>
          <p:cNvSpPr/>
          <p:nvPr/>
        </p:nvSpPr>
        <p:spPr>
          <a:xfrm>
            <a:off x="178717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49E750-99FC-4B28-AC1B-B60E2FFB973B}"/>
              </a:ext>
            </a:extLst>
          </p:cNvPr>
          <p:cNvSpPr/>
          <p:nvPr/>
        </p:nvSpPr>
        <p:spPr>
          <a:xfrm>
            <a:off x="2445182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CEC83E-A7E1-4F14-8D8A-9673C8EA81F0}"/>
              </a:ext>
            </a:extLst>
          </p:cNvPr>
          <p:cNvSpPr/>
          <p:nvPr/>
        </p:nvSpPr>
        <p:spPr>
          <a:xfrm>
            <a:off x="4695244" y="69386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9FDB40-549C-408D-B8A9-9AA5CA5414F0}"/>
              </a:ext>
            </a:extLst>
          </p:cNvPr>
          <p:cNvSpPr/>
          <p:nvPr/>
        </p:nvSpPr>
        <p:spPr>
          <a:xfrm>
            <a:off x="6987418" y="69386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50A87BD-F685-4B94-AB8D-17A0F412D906}"/>
              </a:ext>
            </a:extLst>
          </p:cNvPr>
          <p:cNvSpPr/>
          <p:nvPr/>
        </p:nvSpPr>
        <p:spPr>
          <a:xfrm>
            <a:off x="252663" y="1004879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F7F2B4E-DE1E-498B-B029-C798C1C7E1BC}"/>
              </a:ext>
            </a:extLst>
          </p:cNvPr>
          <p:cNvSpPr/>
          <p:nvPr/>
        </p:nvSpPr>
        <p:spPr>
          <a:xfrm>
            <a:off x="7050661" y="1004877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2522890" y="1004876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4793119" y="1004877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148848" y="1443859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343DFEE-2486-46B1-A40C-EA00AD7A0F7A}"/>
              </a:ext>
            </a:extLst>
          </p:cNvPr>
          <p:cNvSpPr/>
          <p:nvPr/>
        </p:nvSpPr>
        <p:spPr>
          <a:xfrm>
            <a:off x="6987418" y="1443860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7F5AB72-A1FF-4C60-A951-388A04DC5BC8}"/>
              </a:ext>
            </a:extLst>
          </p:cNvPr>
          <p:cNvSpPr/>
          <p:nvPr/>
        </p:nvSpPr>
        <p:spPr>
          <a:xfrm>
            <a:off x="4731655" y="1443861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43C92D88-59D9-423A-9276-ADFEC26B1587}"/>
              </a:ext>
            </a:extLst>
          </p:cNvPr>
          <p:cNvSpPr/>
          <p:nvPr/>
        </p:nvSpPr>
        <p:spPr>
          <a:xfrm>
            <a:off x="2445182" y="144386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252663" y="1974365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7050661" y="1974363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2522890" y="1974362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4EDBBFB-8733-4F42-8019-B0DD81D88961}"/>
              </a:ext>
            </a:extLst>
          </p:cNvPr>
          <p:cNvSpPr/>
          <p:nvPr/>
        </p:nvSpPr>
        <p:spPr>
          <a:xfrm>
            <a:off x="4793119" y="1974363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A49E30C0-58C2-4CE0-8E80-6E99602CC203}"/>
              </a:ext>
            </a:extLst>
          </p:cNvPr>
          <p:cNvSpPr/>
          <p:nvPr/>
        </p:nvSpPr>
        <p:spPr>
          <a:xfrm>
            <a:off x="126176" y="2492788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09529A7F-FC4D-401E-8739-783CB275214B}"/>
              </a:ext>
            </a:extLst>
          </p:cNvPr>
          <p:cNvSpPr/>
          <p:nvPr/>
        </p:nvSpPr>
        <p:spPr>
          <a:xfrm>
            <a:off x="4727817" y="261963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52900BFD-6F40-4D97-B40D-315A15F1651B}"/>
              </a:ext>
            </a:extLst>
          </p:cNvPr>
          <p:cNvSpPr/>
          <p:nvPr/>
        </p:nvSpPr>
        <p:spPr>
          <a:xfrm>
            <a:off x="6987418" y="261963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78C36970-6E2B-407C-A93B-FDCB3B3BEBDA}"/>
              </a:ext>
            </a:extLst>
          </p:cNvPr>
          <p:cNvSpPr/>
          <p:nvPr/>
        </p:nvSpPr>
        <p:spPr>
          <a:xfrm>
            <a:off x="2445182" y="2504063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7050661" y="3375377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410A315-A20D-466F-8B05-A43200023AD5}"/>
              </a:ext>
            </a:extLst>
          </p:cNvPr>
          <p:cNvSpPr/>
          <p:nvPr/>
        </p:nvSpPr>
        <p:spPr>
          <a:xfrm>
            <a:off x="6987418" y="3089922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AD5DCB1-8AE1-4A9C-9EB0-C1594729E605}"/>
              </a:ext>
            </a:extLst>
          </p:cNvPr>
          <p:cNvSpPr/>
          <p:nvPr/>
        </p:nvSpPr>
        <p:spPr>
          <a:xfrm>
            <a:off x="4793119" y="3114982"/>
            <a:ext cx="1973180" cy="7250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4727817" y="4292818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52662" y="2851133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252662" y="3105284"/>
            <a:ext cx="1995853" cy="372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A97B039F-CD69-4989-BCF9-65C09F88CDCC}"/>
              </a:ext>
            </a:extLst>
          </p:cNvPr>
          <p:cNvSpPr/>
          <p:nvPr/>
        </p:nvSpPr>
        <p:spPr>
          <a:xfrm>
            <a:off x="4731655" y="3906697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8B9CAD8-7044-4CCE-893C-B5F10B731FFB}"/>
              </a:ext>
            </a:extLst>
          </p:cNvPr>
          <p:cNvSpPr/>
          <p:nvPr/>
        </p:nvSpPr>
        <p:spPr>
          <a:xfrm>
            <a:off x="4794898" y="4546969"/>
            <a:ext cx="1973180" cy="512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2497088" y="3114891"/>
            <a:ext cx="1995853" cy="372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459646" y="2848699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7" name="TextBox 36">
            <a:hlinkClick r:id="rId2"/>
          </p:cNvPr>
          <p:cNvSpPr txBox="1"/>
          <p:nvPr/>
        </p:nvSpPr>
        <p:spPr>
          <a:xfrm>
            <a:off x="486383" y="3581838"/>
            <a:ext cx="381324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Рекомендации для разбора проблем по методике </a:t>
            </a:r>
            <a:r>
              <a:rPr lang="ru-RU" dirty="0">
                <a:solidFill>
                  <a:srgbClr val="FF0000"/>
                </a:solidFill>
              </a:rPr>
              <a:t>5 Почему? 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https://disk.yandex.ru/i/FvvTG-yg1FUcrA</a:t>
            </a:r>
            <a:r>
              <a:rPr lang="ru-RU" dirty="0"/>
              <a:t> 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251" y="98729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Диаграмма </a:t>
            </a:r>
            <a:r>
              <a:rPr lang="ru-RU" dirty="0" err="1"/>
              <a:t>Ишикавы</a:t>
            </a:r>
            <a:r>
              <a:rPr lang="ru-RU" dirty="0"/>
              <a:t> </a:t>
            </a:r>
            <a:r>
              <a:rPr lang="ru-RU" sz="1600" dirty="0">
                <a:solidFill>
                  <a:srgbClr val="FF0000"/>
                </a:solidFill>
              </a:rPr>
              <a:t>(не обязательный элемент)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118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1" y="760557"/>
            <a:ext cx="8642925" cy="37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hlinkClick r:id="rId3"/>
          </p:cNvPr>
          <p:cNvSpPr txBox="1"/>
          <p:nvPr/>
        </p:nvSpPr>
        <p:spPr>
          <a:xfrm>
            <a:off x="486382" y="4365745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построения диаграммы </a:t>
            </a:r>
            <a:r>
              <a:rPr lang="ru-RU" dirty="0" err="1"/>
              <a:t>Ишикавы</a:t>
            </a:r>
            <a:r>
              <a:rPr lang="ru-RU" dirty="0"/>
              <a:t> -переходи по ссылке (</a:t>
            </a:r>
            <a:r>
              <a:rPr lang="en-US" dirty="0">
                <a:hlinkClick r:id="rId4"/>
              </a:rPr>
              <a:t>https://disk.yandex.ru/i/nMIsn-oTHu7pqw</a:t>
            </a:r>
            <a:r>
              <a:rPr lang="ru-RU" dirty="0"/>
              <a:t> 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029" y="357308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3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Диаграмма спагетти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(не обязательный элемент)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389A89-7D26-48A1-AE8B-FCF0D550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49" y="1201738"/>
            <a:ext cx="4905375" cy="3514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655" y="42327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24157003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004060" y="3678421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3480163" y="3678421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2721469" y="4193428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595607" y="2718637"/>
            <a:ext cx="880079" cy="7743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863316" y="4263624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15" name="Пятно 1 14"/>
          <p:cNvSpPr/>
          <p:nvPr/>
        </p:nvSpPr>
        <p:spPr>
          <a:xfrm>
            <a:off x="1652340" y="4340867"/>
            <a:ext cx="508441" cy="4629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150" y="365421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1055" y="244521"/>
            <a:ext cx="578618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59685"/>
              </p:ext>
            </p:extLst>
          </p:nvPr>
        </p:nvGraphicFramePr>
        <p:xfrm>
          <a:off x="1887796" y="1168435"/>
          <a:ext cx="5544888" cy="1603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57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Проблема (первопричина)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/>
                        <a:t>Решени</a:t>
                      </a:r>
                      <a:r>
                        <a:rPr lang="ru-RU" sz="2000" dirty="0" err="1">
                          <a:solidFill>
                            <a:srgbClr val="FF0000"/>
                          </a:solidFill>
                        </a:rPr>
                        <a:t>Я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Вклад в цель проекта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%</a:t>
                      </a:r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275"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1….</a:t>
                      </a:r>
                    </a:p>
                    <a:p>
                      <a:r>
                        <a:rPr lang="ru-RU" sz="800" dirty="0"/>
                        <a:t>2….</a:t>
                      </a:r>
                    </a:p>
                    <a:p>
                      <a:r>
                        <a:rPr lang="ru-RU" sz="800" dirty="0"/>
                        <a:t>3….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- 20 мин. В ВПП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27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1….</a:t>
                      </a:r>
                    </a:p>
                    <a:p>
                      <a:r>
                        <a:rPr lang="ru-RU" sz="800" dirty="0"/>
                        <a:t>2….</a:t>
                      </a:r>
                    </a:p>
                    <a:p>
                      <a:r>
                        <a:rPr lang="ru-RU" sz="800" dirty="0"/>
                        <a:t>3….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- 12 мин. в ВПП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3601918" y="1204118"/>
            <a:ext cx="270030" cy="202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06026" y="1767286"/>
            <a:ext cx="270030" cy="202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81094" y="3125928"/>
            <a:ext cx="6958292" cy="1187622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Если установлены первопричины, то на них и предлагаются решения! Каждая из первопричин рассматривается отдельно</a:t>
            </a: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Предлагаем минимум три решения, из которых выбираем наиболее простое и менее затратное</a:t>
            </a: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Любое решение без вклада в цели проекта не целесообразно!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263" y="41742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91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(1)</a:t>
            </a: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1046441" y="959647"/>
            <a:ext cx="7227285" cy="54056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000" kern="0" dirty="0">
                <a:solidFill>
                  <a:prstClr val="black"/>
                </a:solidFill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  <a:endParaRPr lang="ru-RU" kern="0" dirty="0">
              <a:solidFill>
                <a:srgbClr val="414142"/>
              </a:solidFill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/>
        </p:nvGraphicFramePr>
        <p:xfrm>
          <a:off x="333580" y="1814612"/>
          <a:ext cx="8496945" cy="15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Проблема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полностью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частично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Решение</a:t>
                      </a:r>
                      <a:r>
                        <a:rPr lang="ru-RU" sz="1400" baseline="0" dirty="0"/>
                        <a:t> не планируется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Другое</a:t>
                      </a:r>
                      <a:r>
                        <a:rPr lang="ru-RU" sz="1400" baseline="0" dirty="0"/>
                        <a:t>               </a:t>
                      </a:r>
                      <a:r>
                        <a:rPr lang="ru-RU" sz="900" baseline="0" dirty="0"/>
                        <a:t>(н-р: проблема перенесена на др. процесс)</a:t>
                      </a:r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1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2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3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43" y="251734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23" y="3088859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24" y="276818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Объект 2"/>
          <p:cNvSpPr txBox="1">
            <a:spLocks/>
          </p:cNvSpPr>
          <p:nvPr/>
        </p:nvSpPr>
        <p:spPr>
          <a:xfrm>
            <a:off x="475547" y="3817541"/>
            <a:ext cx="8343483" cy="594616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100" b="1" dirty="0">
                <a:solidFill>
                  <a:srgbClr val="FF0000"/>
                </a:solidFill>
              </a:rPr>
              <a:t>Важно!</a:t>
            </a:r>
            <a:r>
              <a:rPr lang="ru-RU" sz="2000" kern="0" dirty="0">
                <a:solidFill>
                  <a:srgbClr val="FF0000"/>
                </a:solidFill>
              </a:rPr>
              <a:t> </a:t>
            </a:r>
            <a:r>
              <a:rPr lang="ru-RU" sz="2000" kern="0" dirty="0">
                <a:solidFill>
                  <a:prstClr val="black"/>
                </a:solidFill>
              </a:rPr>
              <a:t>Часть проблем может остаться в целевом состоянии потока, но в идеальном состоянии потока проблем быть не должно.</a:t>
            </a:r>
            <a:endParaRPr lang="ru-RU" kern="0" dirty="0">
              <a:solidFill>
                <a:srgbClr val="41414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638" y="35190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в цель проекта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34508"/>
              </p:ext>
            </p:extLst>
          </p:nvPr>
        </p:nvGraphicFramePr>
        <p:xfrm>
          <a:off x="930393" y="997891"/>
          <a:ext cx="6856567" cy="26787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6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9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ПРОБЛЕМА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ПЕРВОПРИЧИНА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ПРЕДЛАГАЕМОЕ РЕШЕНИЕ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ВКЛАД В ДОСТИЖЕНИЕ ЦЕЛИ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272" y="371858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628" y="372421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 </a:t>
            </a:r>
            <a:r>
              <a:rPr lang="ru-RU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(подписанный скан с отметкой об исполнении мероприятия)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272" y="317552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Название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54E85-260C-45CE-8A0F-8586A58A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778008"/>
            <a:ext cx="5508152" cy="1012910"/>
          </a:xfrm>
        </p:spPr>
        <p:txBody>
          <a:bodyPr/>
          <a:lstStyle/>
          <a:p>
            <a:r>
              <a:rPr lang="ru-RU" sz="3200" dirty="0"/>
              <a:t>Реализация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71186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3529B7A-7015-40FD-8D15-570C60CE5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4568371"/>
            <a:ext cx="4586230" cy="14809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*Данные слайды могут быть оформлены в произвольной форме, главное показать, что было сделано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Наименование проблемы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Мероприятие по устранению проблемы</a:t>
            </a: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539750" y="1476374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Результат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80F52B-966C-4723-845B-0A61CCC4895C}"/>
              </a:ext>
            </a:extLst>
          </p:cNvPr>
          <p:cNvSpPr/>
          <p:nvPr/>
        </p:nvSpPr>
        <p:spPr>
          <a:xfrm>
            <a:off x="539750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5A2A48-C165-4833-A16F-AA82EC25B0C5}"/>
              </a:ext>
            </a:extLst>
          </p:cNvPr>
          <p:cNvSpPr/>
          <p:nvPr/>
        </p:nvSpPr>
        <p:spPr>
          <a:xfrm>
            <a:off x="3423554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Скан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05F3F6-5D70-4137-AC60-9B2B7281A3E0}"/>
              </a:ext>
            </a:extLst>
          </p:cNvPr>
          <p:cNvSpPr/>
          <p:nvPr/>
        </p:nvSpPr>
        <p:spPr>
          <a:xfrm>
            <a:off x="6307358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Схема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37" y="39851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8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3529B7A-7015-40FD-8D15-570C60CE5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4685599"/>
            <a:ext cx="4586230" cy="14809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*Данные слайды могут быть оформлены в произвольной форме, главное показать, что было сделано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37" y="610825"/>
            <a:ext cx="3007151" cy="330200"/>
          </a:xfrm>
        </p:spPr>
        <p:txBody>
          <a:bodyPr/>
          <a:lstStyle/>
          <a:p>
            <a:pPr algn="ctr"/>
            <a:r>
              <a:rPr lang="ru-RU" sz="1200" dirty="0"/>
              <a:t/>
            </a:r>
            <a:br>
              <a:rPr lang="ru-RU" sz="1200" dirty="0"/>
            </a:br>
            <a:r>
              <a:rPr lang="ru-RU" sz="900" dirty="0"/>
              <a:t>Решения: </a:t>
            </a:r>
            <a:br>
              <a:rPr lang="ru-RU" sz="900" dirty="0"/>
            </a:br>
            <a:r>
              <a:rPr lang="ru-RU" sz="900" dirty="0">
                <a:solidFill>
                  <a:srgbClr val="00B050"/>
                </a:solidFill>
              </a:rPr>
              <a:t>1.Разработана Памятка по уведомительной регистрации коллективных договоров и соглашений. Размещена на интерактивном портале Министерства;</a:t>
            </a:r>
            <a:br>
              <a:rPr lang="ru-RU" sz="900" dirty="0">
                <a:solidFill>
                  <a:srgbClr val="00B050"/>
                </a:solidFill>
              </a:rPr>
            </a:br>
            <a:r>
              <a:rPr lang="ru-RU" sz="900" dirty="0">
                <a:solidFill>
                  <a:srgbClr val="00B050"/>
                </a:solidFill>
              </a:rPr>
              <a:t>2.Оформлен информационный стенд;</a:t>
            </a:r>
            <a:br>
              <a:rPr lang="ru-RU" sz="900" dirty="0">
                <a:solidFill>
                  <a:srgbClr val="00B050"/>
                </a:solidFill>
              </a:rPr>
            </a:br>
            <a:r>
              <a:rPr lang="ru-RU" sz="900" dirty="0">
                <a:solidFill>
                  <a:srgbClr val="00B050"/>
                </a:solidFill>
              </a:rPr>
              <a:t>3.Разработаны QR-коды для прямого доступа к источнику информации. 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D3840-10D4-4950-92C8-55BF7952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33" r="11640" b="6652"/>
          <a:stretch/>
        </p:blipFill>
        <p:spPr>
          <a:xfrm>
            <a:off x="698893" y="2194784"/>
            <a:ext cx="2508772" cy="210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Стрелка вправо 15">
            <a:extLst>
              <a:ext uri="{FF2B5EF4-FFF2-40B4-BE49-F238E27FC236}">
                <a16:creationId xmlns:a16="http://schemas.microsoft.com/office/drawing/2014/main" id="{D88921A8-E58F-4C90-AE1B-EDB1175A539A}"/>
              </a:ext>
            </a:extLst>
          </p:cNvPr>
          <p:cNvSpPr/>
          <p:nvPr/>
        </p:nvSpPr>
        <p:spPr>
          <a:xfrm>
            <a:off x="3315463" y="3079913"/>
            <a:ext cx="227431" cy="264694"/>
          </a:xfrm>
          <a:prstGeom prst="rightArrow">
            <a:avLst>
              <a:gd name="adj1" fmla="val 50000"/>
              <a:gd name="adj2" fmla="val 49046"/>
            </a:avLst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5FBC68-A0B2-40EA-AFA4-6D7A5E104F82}"/>
              </a:ext>
            </a:extLst>
          </p:cNvPr>
          <p:cNvSpPr/>
          <p:nvPr/>
        </p:nvSpPr>
        <p:spPr>
          <a:xfrm>
            <a:off x="1361590" y="1809497"/>
            <a:ext cx="1065654" cy="224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БЫЛО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ACD9FC-5881-4AFE-BC21-E024AB7A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" b="10579"/>
          <a:stretch/>
        </p:blipFill>
        <p:spPr>
          <a:xfrm>
            <a:off x="3650692" y="2186354"/>
            <a:ext cx="2035990" cy="245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566606-E755-4B43-904D-672AF2777750}"/>
              </a:ext>
            </a:extLst>
          </p:cNvPr>
          <p:cNvSpPr/>
          <p:nvPr/>
        </p:nvSpPr>
        <p:spPr>
          <a:xfrm>
            <a:off x="4060326" y="1818221"/>
            <a:ext cx="1065654" cy="224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СТАЛО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85B4665-0990-4383-8894-0580F383F6F6}"/>
              </a:ext>
            </a:extLst>
          </p:cNvPr>
          <p:cNvSpPr/>
          <p:nvPr/>
        </p:nvSpPr>
        <p:spPr>
          <a:xfrm>
            <a:off x="3483005" y="2140327"/>
            <a:ext cx="2353329" cy="551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A3B3A-298C-471E-A096-7B68DD7BF4E2}"/>
              </a:ext>
            </a:extLst>
          </p:cNvPr>
          <p:cNvSpPr/>
          <p:nvPr/>
        </p:nvSpPr>
        <p:spPr>
          <a:xfrm rot="450237">
            <a:off x="1265742" y="2207582"/>
            <a:ext cx="1710303" cy="374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id="{DF3E358F-BF58-48E5-AF16-C4CDF32EDB8B}"/>
              </a:ext>
            </a:extLst>
          </p:cNvPr>
          <p:cNvSpPr/>
          <p:nvPr/>
        </p:nvSpPr>
        <p:spPr>
          <a:xfrm>
            <a:off x="6444295" y="1772589"/>
            <a:ext cx="2353329" cy="28651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88900" indent="-88900" algn="just"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Упрощение доступа заявителя к информации о получении государственной услуги;</a:t>
            </a:r>
          </a:p>
          <a:p>
            <a:pPr marL="88900" indent="-88900" algn="just"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Сокращение трудозатрат специалиста на дополнительные разъяснения о порядке оказания государственной услуги;</a:t>
            </a:r>
          </a:p>
          <a:p>
            <a:pPr marL="88900" indent="-88900" algn="just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Повышение показателя доступности государственной услуги (пункт 2.17 Административного регламента);</a:t>
            </a:r>
          </a:p>
          <a:p>
            <a:pPr algn="just"/>
            <a:r>
              <a:rPr lang="ru-RU" sz="1000" dirty="0">
                <a:solidFill>
                  <a:srgbClr val="000000"/>
                </a:solidFill>
                <a:latin typeface="Times New Roman"/>
              </a:rPr>
              <a:t>4.Сокращение количества заявлений не соответствующих требованиям Административного регламента на с 22% до 7%;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07DF6-1FD1-4DA8-9B26-2554A34D096D}"/>
              </a:ext>
            </a:extLst>
          </p:cNvPr>
          <p:cNvSpPr txBox="1"/>
          <p:nvPr/>
        </p:nvSpPr>
        <p:spPr>
          <a:xfrm>
            <a:off x="4750" y="2999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74AEFA70-8B5C-4B03-8E4E-D8F7F1121733}"/>
              </a:ext>
            </a:extLst>
          </p:cNvPr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Выполнение плана мероприятий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E86778-0260-40D4-9723-CFF5DDB131E6}"/>
              </a:ext>
            </a:extLst>
          </p:cNvPr>
          <p:cNvSpPr/>
          <p:nvPr/>
        </p:nvSpPr>
        <p:spPr>
          <a:xfrm>
            <a:off x="190223" y="78263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Проблема:</a:t>
            </a:r>
            <a:br>
              <a:rPr lang="ru-RU" sz="1400" dirty="0"/>
            </a:br>
            <a:r>
              <a:rPr lang="ru-RU" sz="1400" dirty="0">
                <a:solidFill>
                  <a:srgbClr val="FF0000"/>
                </a:solidFill>
              </a:rPr>
              <a:t>Предоставление документов в неполном объеме, некорректное заполнение заявления</a:t>
            </a:r>
            <a:endParaRPr lang="ru-RU" sz="1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485" y="34627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7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Выполнение плана мероприятий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6444" y="1132231"/>
            <a:ext cx="6170307" cy="51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98" tIns="34299" rIns="68598" bIns="34299">
            <a:noAutofit/>
          </a:bodyPr>
          <a:lstStyle/>
          <a:p>
            <a:pPr marL="893763" lvl="0" indent="-893763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времени доставки заявлений на регистрацию в отдел по организационной работе </a:t>
            </a:r>
          </a:p>
          <a:p>
            <a:pPr algn="ctr">
              <a:buFont typeface="Arial"/>
              <a:buNone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64247" y="2501038"/>
            <a:ext cx="2089103" cy="83046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Заменить ручную доставку заявлений на бумажном носителе электронным почтовым посредством сканированных копий заявлений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3791315" y="2864977"/>
            <a:ext cx="575015" cy="6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4442259" y="2501038"/>
            <a:ext cx="1806708" cy="7823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Сокращение времени на регистрацию входящих с 24 до 2 часов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" b="100000" l="2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" y="2892205"/>
            <a:ext cx="1227284" cy="14025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97518" l="34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8996" flipV="1">
            <a:off x="6261763" y="2710351"/>
            <a:ext cx="2018814" cy="1605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887CCA-E445-43A4-8B45-33D3DDBC126C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485" y="395091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96" y="298776"/>
            <a:ext cx="650427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 целевых показателей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235CBA5-D514-43E5-8312-1FD94B17E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960479"/>
              </p:ext>
            </p:extLst>
          </p:nvPr>
        </p:nvGraphicFramePr>
        <p:xfrm>
          <a:off x="370299" y="866549"/>
          <a:ext cx="8217132" cy="2429909"/>
        </p:xfrm>
        <a:graphic>
          <a:graphicData uri="http://schemas.openxmlformats.org/drawingml/2006/table">
            <a:tbl>
              <a:tblPr firstRow="1" bandRow="1"/>
              <a:tblGrid>
                <a:gridCol w="33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8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89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8551">
                <a:tc gridSpan="7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Наименование процесса:  </a:t>
                      </a:r>
                      <a:r>
                        <a:rPr lang="ru-RU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Авиаперелёт из пункта А в пункт В</a:t>
                      </a:r>
                      <a:endParaRPr lang="ru-RU" sz="9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Дата проведения хронометража</a:t>
                      </a:r>
                      <a:endParaRPr lang="ru-RU" sz="9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«20» апреля 2023 г.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1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800" b="1">
                        <a:latin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800">
                        <a:latin typeface="Arial Narrow"/>
                      </a:endParaRPr>
                    </a:p>
                    <a:p>
                      <a:pPr algn="ctr">
                        <a:defRPr/>
                      </a:pPr>
                      <a:r>
                        <a:rPr lang="ru-RU" sz="800" b="1">
                          <a:latin typeface="Arial Narrow"/>
                        </a:rPr>
                        <a:t>Участник процесса</a:t>
                      </a:r>
                      <a:endParaRPr sz="1600"/>
                    </a:p>
                    <a:p>
                      <a:pPr algn="ctr">
                        <a:defRPr/>
                      </a:pPr>
                      <a:r>
                        <a:rPr lang="ru-RU" sz="800" b="1">
                          <a:latin typeface="Arial Narrow"/>
                        </a:rPr>
                        <a:t>(ФИО, должность)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Наименование работ (операций) по процессу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начала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операции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окончания операции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Время выполнения операции, мин.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Время ожидания (простоя) при совершении операций/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между операциями, мин.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 dirty="0">
                          <a:latin typeface="Arial Narrow"/>
                          <a:ea typeface="Times New Roman"/>
                          <a:cs typeface="Times New Roman"/>
                        </a:rPr>
                        <a:t>Проблемы в процессе</a:t>
                      </a:r>
                      <a:endParaRPr lang="ru-RU" sz="800" dirty="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26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1.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Поиск билета в приложении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9:05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5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Переход в приложение с дешевым билетом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353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2.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Выбор билета и оформление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9:06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9:10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/>
                        <a:t>2</a:t>
                      </a:r>
                      <a:endParaRPr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Забыл </a:t>
                      </a:r>
                      <a:r>
                        <a:rPr lang="en-US" sz="900" dirty="0">
                          <a:latin typeface="Arial Narrow"/>
                        </a:rPr>
                        <a:t>CCV</a:t>
                      </a:r>
                      <a:r>
                        <a:rPr lang="ru-RU" sz="900" dirty="0">
                          <a:latin typeface="Arial Narrow"/>
                        </a:rPr>
                        <a:t> карты, пришлось заходить в приложение банка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  <a:ea typeface="Calibri"/>
                          <a:cs typeface="Times New Roman"/>
                        </a:rPr>
                        <a:t>…</a:t>
                      </a:r>
                      <a:endParaRPr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 dirty="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CA5E07A-75A9-4AB4-99A5-6984FF54A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81525"/>
              </p:ext>
            </p:extLst>
          </p:nvPr>
        </p:nvGraphicFramePr>
        <p:xfrm>
          <a:off x="1681963" y="3390622"/>
          <a:ext cx="4885698" cy="165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646" y="360161"/>
            <a:ext cx="283682" cy="338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960188" y="1371600"/>
          <a:ext cx="3726611" cy="238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6196" y="298776"/>
            <a:ext cx="650427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 обученности по химии и биологии</a:t>
            </a:r>
          </a:p>
        </p:txBody>
      </p:sp>
      <p:pic>
        <p:nvPicPr>
          <p:cNvPr id="25602" name="Picture 2" descr="C:\Users\Лена\Desktop\2022-2023\Медколледж 2023\Мониторинг предм успев.jpg"/>
          <p:cNvPicPr>
            <a:picLocks noChangeAspect="1" noChangeArrowheads="1"/>
          </p:cNvPicPr>
          <p:nvPr/>
        </p:nvPicPr>
        <p:blipFill>
          <a:blip r:embed="rId3"/>
          <a:srcRect l="10645" t="13744" r="1838" b="10666"/>
          <a:stretch>
            <a:fillRect/>
          </a:stretch>
        </p:blipFill>
        <p:spPr bwMode="auto">
          <a:xfrm>
            <a:off x="666879" y="1098198"/>
            <a:ext cx="3088256" cy="366932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36EFB87-4684-4EE0-9E10-D40AF6B5A4CE}"/>
              </a:ext>
            </a:extLst>
          </p:cNvPr>
          <p:cNvCxnSpPr/>
          <p:nvPr/>
        </p:nvCxnSpPr>
        <p:spPr>
          <a:xfrm>
            <a:off x="7221760" y="1725361"/>
            <a:ext cx="0" cy="173094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7826077-1E66-4953-BED4-1C894BD9E619}"/>
              </a:ext>
            </a:extLst>
          </p:cNvPr>
          <p:cNvCxnSpPr/>
          <p:nvPr/>
        </p:nvCxnSpPr>
        <p:spPr>
          <a:xfrm>
            <a:off x="7367485" y="1725361"/>
            <a:ext cx="0" cy="173094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678A242-B297-4952-9F8B-AB679C660CF3}"/>
              </a:ext>
            </a:extLst>
          </p:cNvPr>
          <p:cNvSpPr txBox="1"/>
          <p:nvPr/>
        </p:nvSpPr>
        <p:spPr>
          <a:xfrm>
            <a:off x="7070472" y="3533066"/>
            <a:ext cx="79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цель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23B76-F9D3-404D-9583-55EB355C01EB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652" y="360161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51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07" y="250417"/>
            <a:ext cx="6704089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Мониторинг: тесты по </a:t>
            </a:r>
            <a:r>
              <a:rPr lang="ru-RU" sz="2300" b="1" dirty="0" err="1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санминимуму</a:t>
            </a:r>
            <a:endParaRPr lang="ru-RU" sz="23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807" y="3154642"/>
            <a:ext cx="3945147" cy="1277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Изучены темы: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Инфекционные и неинфекционные заболевания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Профилактика КОВИД-19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Профилактика СПИД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Здоровый образ жизни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Санитарное законодательство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0242" y="810883"/>
            <a:ext cx="4106174" cy="227790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1706" y="4544798"/>
            <a:ext cx="3778369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https://berdschool.obr.sakha.gov.ru/meditsinskij-profil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25112213"/>
              </p:ext>
            </p:extLst>
          </p:nvPr>
        </p:nvGraphicFramePr>
        <p:xfrm>
          <a:off x="4804912" y="3269410"/>
          <a:ext cx="3683479" cy="159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98" y="819510"/>
            <a:ext cx="4041579" cy="22259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B500517-C3E0-4A00-887B-989AAEE265D3}"/>
              </a:ext>
            </a:extLst>
          </p:cNvPr>
          <p:cNvCxnSpPr>
            <a:cxnSpLocks/>
          </p:cNvCxnSpPr>
          <p:nvPr/>
        </p:nvCxnSpPr>
        <p:spPr>
          <a:xfrm>
            <a:off x="6394128" y="3269410"/>
            <a:ext cx="0" cy="12753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64D686-81D5-49C5-ACD4-B582A70D958C}"/>
              </a:ext>
            </a:extLst>
          </p:cNvPr>
          <p:cNvSpPr txBox="1"/>
          <p:nvPr/>
        </p:nvSpPr>
        <p:spPr>
          <a:xfrm>
            <a:off x="6162851" y="4488465"/>
            <a:ext cx="79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цель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DAD8E-6EAB-4482-8D00-3BD573641F86}"/>
              </a:ext>
            </a:extLst>
          </p:cNvPr>
          <p:cNvSpPr txBox="1"/>
          <p:nvPr/>
        </p:nvSpPr>
        <p:spPr>
          <a:xfrm>
            <a:off x="0" y="10000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429" y="357968"/>
            <a:ext cx="283682" cy="3387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Выполнение плана мероприятий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7922" y="796758"/>
            <a:ext cx="3107176" cy="262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Стандартизация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9" y="1319574"/>
            <a:ext cx="1215542" cy="15809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69850" y="1108289"/>
            <a:ext cx="336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Разработка и соблюдение правил по поддержанию порядка и чистоты на рабочем месте, выработанных в ходе выполнения первых трех шагов, на систематической основе.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111" l="136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26" y="927768"/>
            <a:ext cx="354447" cy="512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3" y="2066151"/>
            <a:ext cx="3318424" cy="2488818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138863" y="2303788"/>
            <a:ext cx="1446058" cy="10719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2369"/>
          <a:stretch/>
        </p:blipFill>
        <p:spPr>
          <a:xfrm>
            <a:off x="2095570" y="1837198"/>
            <a:ext cx="2139546" cy="2946723"/>
          </a:xfrm>
          <a:prstGeom prst="rect">
            <a:avLst/>
          </a:prstGeom>
          <a:ln w="19050">
            <a:solidFill>
              <a:srgbClr val="0099CC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0780A-F009-4A91-9562-17591B1F7CEF}"/>
              </a:ext>
            </a:extLst>
          </p:cNvPr>
          <p:cNvSpPr txBox="1"/>
          <p:nvPr/>
        </p:nvSpPr>
        <p:spPr>
          <a:xfrm>
            <a:off x="0" y="10000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485" y="39935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9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>
            <a:spLocks/>
          </p:cNvSpPr>
          <p:nvPr/>
        </p:nvSpPr>
        <p:spPr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Достижение целевых показателей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429005"/>
              </p:ext>
            </p:extLst>
          </p:nvPr>
        </p:nvGraphicFramePr>
        <p:xfrm>
          <a:off x="440516" y="984084"/>
          <a:ext cx="8403135" cy="25335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  <a:tr h="594783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11189"/>
                  </a:ext>
                </a:extLst>
              </a:tr>
              <a:tr h="484574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633184"/>
                  </a:ext>
                </a:extLst>
              </a:tr>
              <a:tr h="562755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u="none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42994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509434" y="4121490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21393" y="412149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%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09" y="395740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2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>
            <a:spLocks/>
          </p:cNvSpPr>
          <p:nvPr/>
        </p:nvSpPr>
        <p:spPr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Достижение целевых показателей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49274"/>
              </p:ext>
            </p:extLst>
          </p:nvPr>
        </p:nvGraphicFramePr>
        <p:xfrm>
          <a:off x="440516" y="984084"/>
          <a:ext cx="8403135" cy="25335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/>
                        <a:t>1. Сокращение</a:t>
                      </a:r>
                      <a:r>
                        <a:rPr lang="ru-RU" sz="900" b="1" baseline="0" dirty="0"/>
                        <a:t> времени  мониторинга (контроля) сроков предоставления государственной услуги, мин.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/>
                        <a:t>30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11,26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93,7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  <a:tr h="594783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2. Количество заявлений, поданных корректно</a:t>
                      </a:r>
                      <a:r>
                        <a:rPr lang="ru-RU" sz="900" b="1" kern="1200" baseline="0" dirty="0">
                          <a:solidFill>
                            <a:schemeClr val="dk1"/>
                          </a:solidFill>
                        </a:rPr>
                        <a:t> и с полным комплектом документов, %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78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93,3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11189"/>
                  </a:ext>
                </a:extLst>
              </a:tr>
              <a:tr h="484574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3. Сокращение времени на регистрацию</a:t>
                      </a:r>
                      <a:r>
                        <a:rPr lang="ru-RU" sz="900" b="1" kern="1200" baseline="0" dirty="0">
                          <a:solidFill>
                            <a:schemeClr val="dk1"/>
                          </a:solidFill>
                        </a:rPr>
                        <a:t> входящих заявлений в СЭД-Дело, час. 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8-24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1,5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100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633184"/>
                  </a:ext>
                </a:extLst>
              </a:tr>
              <a:tr h="562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4. ВВП, дни</a:t>
                      </a:r>
                    </a:p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7-30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7-18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7-19,7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u="none" kern="1200" dirty="0">
                          <a:solidFill>
                            <a:schemeClr val="dk1"/>
                          </a:solidFill>
                        </a:rPr>
                        <a:t>85,8</a:t>
                      </a:r>
                      <a:endParaRPr lang="ru-RU" sz="900" b="1" u="none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42994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509434" y="4121490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93%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21393" y="412149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100%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3AE62-CB4E-400B-B298-E20AFB8F37B2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028" y="380226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документы </a:t>
            </a:r>
            <a:r>
              <a:rPr lang="ru-RU" dirty="0">
                <a:solidFill>
                  <a:srgbClr val="FF0000"/>
                </a:solidFill>
              </a:rPr>
              <a:t>(приказ о создании рабочей группы)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77" y="36393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/>
              <a:t>дд.мм.гг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(000) 000 00 00, доб. 0000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Моб. тел.: +7 (000) 000 00 00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namesurname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rosatom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www.rosatom.ru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Фамилия Имя Отчество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  <a:r>
              <a:rPr lang="ru-RU" dirty="0">
                <a:solidFill>
                  <a:srgbClr val="FF0000"/>
                </a:solidFill>
              </a:rPr>
              <a:t>( фото + подпись ФИО + должность)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81" y="370560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 </a:t>
            </a:r>
            <a:r>
              <a:rPr lang="ru-RU" dirty="0">
                <a:solidFill>
                  <a:srgbClr val="FF0000"/>
                </a:solidFill>
              </a:rPr>
              <a:t>(подписанный скан)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486382" y="4128153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заполнения </a:t>
            </a:r>
            <a:r>
              <a:rPr lang="ru-RU" dirty="0">
                <a:solidFill>
                  <a:srgbClr val="FF0000"/>
                </a:solidFill>
              </a:rPr>
              <a:t>ПАСПОРТА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https://disk.yandex.ru/i/b8OJGEaxi1P3yA</a:t>
            </a:r>
            <a:r>
              <a:rPr lang="ru-RU" dirty="0"/>
              <a:t> 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29" y="363934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486382" y="4128153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построения </a:t>
            </a:r>
            <a:r>
              <a:rPr lang="ru-RU" dirty="0">
                <a:solidFill>
                  <a:srgbClr val="FF0000"/>
                </a:solidFill>
              </a:rPr>
              <a:t>ТЕКУЩЕЙ КАРТЫ 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https://disk.yandex.ru/i/Jhc08EiQxrPBEQ</a:t>
            </a:r>
            <a:r>
              <a:rPr lang="ru-RU" dirty="0"/>
              <a:t> 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142" y="357308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проблемы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94" y="42327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EF25AF0-4290-47F3-A1B5-675B2373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Хронометраж процесса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7A84DC4-38A5-4AF7-9DE3-9E16C347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34886"/>
              </p:ext>
            </p:extLst>
          </p:nvPr>
        </p:nvGraphicFramePr>
        <p:xfrm>
          <a:off x="539750" y="729740"/>
          <a:ext cx="8217132" cy="4396095"/>
        </p:xfrm>
        <a:graphic>
          <a:graphicData uri="http://schemas.openxmlformats.org/drawingml/2006/table">
            <a:tbl>
              <a:tblPr firstRow="1" bandRow="1"/>
              <a:tblGrid>
                <a:gridCol w="33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69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73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8551">
                <a:tc gridSpan="7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Наименование процесса:  </a:t>
                      </a:r>
                      <a:r>
                        <a:rPr lang="ru-RU" sz="10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Авиаперелёт из пункта А в пункт В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Дата проведения хронометража</a:t>
                      </a:r>
                      <a:endParaRPr lang="ru-RU" sz="9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«20» апреля 2023 г.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87">
                <a:tc gridSpan="7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Регламентируемое время выполнения процесса _________________________________________________________________________________________________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1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900" b="1">
                        <a:latin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900">
                        <a:latin typeface="Arial Narrow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Участник процесса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(ФИО, должность)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Наименование работ (операций) по процессу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начала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операции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окончания операции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Время выполнения операции, мин.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Время ожидания (простоя) при совершении операций/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между операциями, мин.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Проблемы в процессе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27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1.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Поездка в авиакассу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9:30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30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пробках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7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2.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Ожидание в очереди 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9:31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9:45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 очереди</a:t>
                      </a:r>
                      <a:endParaRPr/>
                    </a:p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913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3.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Покупка билета в авиакассе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9:45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9:55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на ожидание ответа системы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7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1">
                          <a:latin typeface="Arial Narrow"/>
                        </a:rPr>
                        <a:t>n</a:t>
                      </a:r>
                      <a:endParaRPr lang="ru-RU" sz="900" b="1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Возвращение домой</a:t>
                      </a: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9:56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11:00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64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44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ожидании автобуса, </a:t>
                      </a:r>
                    </a:p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 в пробках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11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  <a:ea typeface="Calibri"/>
                          <a:cs typeface="Times New Roman"/>
                        </a:rPr>
                        <a:t>…</a:t>
                      </a:r>
                      <a:endParaRPr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 dirty="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15" y="39101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Анкетирование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77" y="423275"/>
            <a:ext cx="283682" cy="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986</Words>
  <Application>Microsoft Office PowerPoint</Application>
  <PresentationFormat>Произвольный</PresentationFormat>
  <Paragraphs>277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Arial Narrow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Название организации</vt:lpstr>
      <vt:lpstr>Название проекта</vt:lpstr>
      <vt:lpstr>Организационно-распорядительные документы (приказ о создании рабочей группы)</vt:lpstr>
      <vt:lpstr>Команда проекта( фото + подпись ФИО + должность)</vt:lpstr>
      <vt:lpstr>Паспорт проекта (подписанный скан)</vt:lpstr>
      <vt:lpstr>Текущая карта процесса</vt:lpstr>
      <vt:lpstr>Текущие проблемы</vt:lpstr>
      <vt:lpstr>Хронометраж процесса</vt:lpstr>
      <vt:lpstr>Анкетирование</vt:lpstr>
      <vt:lpstr>Идеальная карта процесса</vt:lpstr>
      <vt:lpstr>Презентация PowerPoint</vt:lpstr>
      <vt:lpstr>Диаграмма Ишикавы (не обязательный элемент)</vt:lpstr>
      <vt:lpstr>Диаграмма спагетти (не обязательный элемент)</vt:lpstr>
      <vt:lpstr>Пирамида проблем</vt:lpstr>
      <vt:lpstr>Презентация PowerPoint</vt:lpstr>
      <vt:lpstr>Презентация PowerPoint</vt:lpstr>
      <vt:lpstr>Вклад в цель проекта</vt:lpstr>
      <vt:lpstr>Целевая карта процесса</vt:lpstr>
      <vt:lpstr>План мероприятий по реализации проекта (подписанный скан с отметкой об исполнении мероприятия)</vt:lpstr>
      <vt:lpstr>Реализация мероприятий</vt:lpstr>
      <vt:lpstr>Наименование проблемы</vt:lpstr>
      <vt:lpstr> Решения:  1.Разработана Памятка по уведомительной регистрации коллективных договоров и соглашений. Размещена на интерактивном портале Министерства; 2.Оформлен информационный стенд; 3.Разработаны QR-коды для прямого доступа к источнику информации.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Сычев А.В.</dc:creator>
  <cp:lastModifiedBy>admin</cp:lastModifiedBy>
  <cp:revision>28</cp:revision>
  <dcterms:modified xsi:type="dcterms:W3CDTF">2023-08-29T09:06:50Z</dcterms:modified>
</cp:coreProperties>
</file>