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579" r:id="rId5"/>
    <p:sldId id="566" r:id="rId6"/>
    <p:sldId id="260" r:id="rId7"/>
    <p:sldId id="261" r:id="rId8"/>
    <p:sldId id="262" r:id="rId9"/>
    <p:sldId id="264" r:id="rId10"/>
    <p:sldId id="265" r:id="rId11"/>
    <p:sldId id="266" r:id="rId12"/>
    <p:sldId id="580" r:id="rId13"/>
    <p:sldId id="585" r:id="rId14"/>
    <p:sldId id="586" r:id="rId15"/>
    <p:sldId id="619" r:id="rId16"/>
    <p:sldId id="274" r:id="rId17"/>
    <p:sldId id="571" r:id="rId18"/>
    <p:sldId id="588" r:id="rId19"/>
    <p:sldId id="568" r:id="rId20"/>
    <p:sldId id="569" r:id="rId21"/>
    <p:sldId id="570" r:id="rId22"/>
    <p:sldId id="575" r:id="rId23"/>
    <p:sldId id="572" r:id="rId24"/>
    <p:sldId id="573" r:id="rId25"/>
    <p:sldId id="574" r:id="rId26"/>
    <p:sldId id="319" r:id="rId27"/>
    <p:sldId id="576" r:id="rId28"/>
    <p:sldId id="577" r:id="rId29"/>
    <p:sldId id="578" r:id="rId30"/>
    <p:sldId id="582" r:id="rId31"/>
    <p:sldId id="583" r:id="rId32"/>
    <p:sldId id="584" r:id="rId33"/>
    <p:sldId id="303" r:id="rId34"/>
    <p:sldId id="320" r:id="rId35"/>
    <p:sldId id="321" r:id="rId36"/>
    <p:sldId id="587" r:id="rId37"/>
    <p:sldId id="593" r:id="rId38"/>
    <p:sldId id="590" r:id="rId39"/>
    <p:sldId id="591" r:id="rId40"/>
    <p:sldId id="592" r:id="rId41"/>
    <p:sldId id="594" r:id="rId42"/>
    <p:sldId id="595" r:id="rId43"/>
    <p:sldId id="596" r:id="rId44"/>
    <p:sldId id="597" r:id="rId45"/>
    <p:sldId id="598" r:id="rId46"/>
    <p:sldId id="600" r:id="rId47"/>
    <p:sldId id="599" r:id="rId48"/>
    <p:sldId id="602" r:id="rId49"/>
    <p:sldId id="607" r:id="rId50"/>
    <p:sldId id="608" r:id="rId51"/>
    <p:sldId id="609" r:id="rId52"/>
    <p:sldId id="610" r:id="rId53"/>
    <p:sldId id="611" r:id="rId54"/>
    <p:sldId id="612" r:id="rId55"/>
    <p:sldId id="613" r:id="rId56"/>
    <p:sldId id="614" r:id="rId57"/>
    <p:sldId id="615" r:id="rId58"/>
    <p:sldId id="616" r:id="rId59"/>
    <p:sldId id="617" r:id="rId60"/>
    <p:sldId id="618" r:id="rId61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3549D8-C99C-ED47-90C4-A936931AC1BC}" type="doc">
      <dgm:prSet loTypeId="urn:microsoft.com/office/officeart/2005/8/layout/hProcess10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240EE1-E318-1341-B0C5-71CD092D8698}">
      <dgm:prSet phldrT="[Текст]"/>
      <dgm:spPr/>
      <dgm:t>
        <a:bodyPr/>
        <a:lstStyle/>
        <a:p>
          <a:r>
            <a:rPr lang="ru-RU" dirty="0"/>
            <a:t>Исполнитель</a:t>
          </a:r>
        </a:p>
      </dgm:t>
    </dgm:pt>
    <dgm:pt modelId="{256C909C-F32C-0E44-9CDE-FC20D10201E3}" type="parTrans" cxnId="{F6EF956E-5858-F841-9C8B-8C1FA4576C30}">
      <dgm:prSet/>
      <dgm:spPr/>
      <dgm:t>
        <a:bodyPr/>
        <a:lstStyle/>
        <a:p>
          <a:endParaRPr lang="ru-RU"/>
        </a:p>
      </dgm:t>
    </dgm:pt>
    <dgm:pt modelId="{9735F603-9D81-1649-BA6C-05E6C7526B5D}" type="sibTrans" cxnId="{F6EF956E-5858-F841-9C8B-8C1FA4576C30}">
      <dgm:prSet/>
      <dgm:spPr/>
      <dgm:t>
        <a:bodyPr/>
        <a:lstStyle/>
        <a:p>
          <a:endParaRPr lang="ru-RU"/>
        </a:p>
      </dgm:t>
    </dgm:pt>
    <dgm:pt modelId="{E335024E-41BE-F84F-A071-33243ABC5206}">
      <dgm:prSet phldrT="[Текст]"/>
      <dgm:spPr/>
      <dgm:t>
        <a:bodyPr/>
        <a:lstStyle/>
        <a:p>
          <a:r>
            <a:rPr lang="ru-RU" dirty="0"/>
            <a:t>Организация</a:t>
          </a:r>
        </a:p>
      </dgm:t>
    </dgm:pt>
    <dgm:pt modelId="{220981A1-D6F1-A24C-B2A2-0CEDF22852B3}" type="parTrans" cxnId="{E57EFAF3-9C38-BC4D-8F35-993948E9F57B}">
      <dgm:prSet/>
      <dgm:spPr/>
      <dgm:t>
        <a:bodyPr/>
        <a:lstStyle/>
        <a:p>
          <a:endParaRPr lang="ru-RU"/>
        </a:p>
      </dgm:t>
    </dgm:pt>
    <dgm:pt modelId="{501A5BCB-59BA-6644-ADE3-FF6BB9799004}" type="sibTrans" cxnId="{E57EFAF3-9C38-BC4D-8F35-993948E9F57B}">
      <dgm:prSet/>
      <dgm:spPr/>
      <dgm:t>
        <a:bodyPr/>
        <a:lstStyle/>
        <a:p>
          <a:endParaRPr lang="ru-RU"/>
        </a:p>
      </dgm:t>
    </dgm:pt>
    <dgm:pt modelId="{CCFB1575-4CB0-3E4B-A319-7C4D06DCE7C2}">
      <dgm:prSet phldrT="[Текст]"/>
      <dgm:spPr/>
      <dgm:t>
        <a:bodyPr/>
        <a:lstStyle/>
        <a:p>
          <a:r>
            <a:rPr lang="ru-RU" dirty="0"/>
            <a:t>Заказчик</a:t>
          </a:r>
        </a:p>
      </dgm:t>
    </dgm:pt>
    <dgm:pt modelId="{86AA4C42-961D-004F-96F2-5AED9EC80341}" type="parTrans" cxnId="{E83D911D-DD18-D548-A51C-86E6BE5D3A70}">
      <dgm:prSet/>
      <dgm:spPr/>
      <dgm:t>
        <a:bodyPr/>
        <a:lstStyle/>
        <a:p>
          <a:endParaRPr lang="ru-RU"/>
        </a:p>
      </dgm:t>
    </dgm:pt>
    <dgm:pt modelId="{4A14053B-4505-6440-B3FA-83FC7FDFD848}" type="sibTrans" cxnId="{E83D911D-DD18-D548-A51C-86E6BE5D3A70}">
      <dgm:prSet/>
      <dgm:spPr/>
      <dgm:t>
        <a:bodyPr/>
        <a:lstStyle/>
        <a:p>
          <a:endParaRPr lang="ru-RU"/>
        </a:p>
      </dgm:t>
    </dgm:pt>
    <dgm:pt modelId="{4E0B4F92-F6EF-C247-9188-B30D5EE597AF}" type="pres">
      <dgm:prSet presAssocID="{593549D8-C99C-ED47-90C4-A936931AC1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E838E2-E9CA-4744-9B88-6602C0F1183C}" type="pres">
      <dgm:prSet presAssocID="{11240EE1-E318-1341-B0C5-71CD092D8698}" presName="composite" presStyleCnt="0"/>
      <dgm:spPr/>
    </dgm:pt>
    <dgm:pt modelId="{CB663B4A-AE4B-7844-9D59-312FA69E067F}" type="pres">
      <dgm:prSet presAssocID="{11240EE1-E318-1341-B0C5-71CD092D8698}" presName="imagSh" presStyleLbl="bgImgPlace1" presStyleIdx="0" presStyleCnt="3"/>
      <dgm:spPr/>
    </dgm:pt>
    <dgm:pt modelId="{0CFA5148-333D-274C-888F-3F3F57365AFE}" type="pres">
      <dgm:prSet presAssocID="{11240EE1-E318-1341-B0C5-71CD092D8698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69634-A08E-D24B-9C83-C0C9EF555F1D}" type="pres">
      <dgm:prSet presAssocID="{9735F603-9D81-1649-BA6C-05E6C7526B5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EF8BE7D-6AD9-2742-B088-44988F933E92}" type="pres">
      <dgm:prSet presAssocID="{9735F603-9D81-1649-BA6C-05E6C7526B5D}" presName="connTx" presStyleLbl="sibTrans2D1" presStyleIdx="0" presStyleCnt="2"/>
      <dgm:spPr/>
      <dgm:t>
        <a:bodyPr/>
        <a:lstStyle/>
        <a:p>
          <a:endParaRPr lang="ru-RU"/>
        </a:p>
      </dgm:t>
    </dgm:pt>
    <dgm:pt modelId="{70FE21F3-5153-9D4B-83D5-DEEF18F1C78E}" type="pres">
      <dgm:prSet presAssocID="{E335024E-41BE-F84F-A071-33243ABC5206}" presName="composite" presStyleCnt="0"/>
      <dgm:spPr/>
    </dgm:pt>
    <dgm:pt modelId="{91E2FB73-EC9C-A149-BEFB-0146A1D7CD1F}" type="pres">
      <dgm:prSet presAssocID="{E335024E-41BE-F84F-A071-33243ABC5206}" presName="imagSh" presStyleLbl="bgImgPlace1" presStyleIdx="1" presStyleCnt="3"/>
      <dgm:spPr/>
    </dgm:pt>
    <dgm:pt modelId="{855BDE32-3FC0-664D-AE0E-366D727EBC86}" type="pres">
      <dgm:prSet presAssocID="{E335024E-41BE-F84F-A071-33243ABC5206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D2FFB-1A88-7443-9C1F-9FF8EEE42B47}" type="pres">
      <dgm:prSet presAssocID="{501A5BCB-59BA-6644-ADE3-FF6BB979900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A3043F5-43B9-FA42-A51B-C2C610E364A8}" type="pres">
      <dgm:prSet presAssocID="{501A5BCB-59BA-6644-ADE3-FF6BB9799004}" presName="connTx" presStyleLbl="sibTrans2D1" presStyleIdx="1" presStyleCnt="2"/>
      <dgm:spPr/>
      <dgm:t>
        <a:bodyPr/>
        <a:lstStyle/>
        <a:p>
          <a:endParaRPr lang="ru-RU"/>
        </a:p>
      </dgm:t>
    </dgm:pt>
    <dgm:pt modelId="{6FAF7AE5-4173-6F42-8899-3E2CEB394862}" type="pres">
      <dgm:prSet presAssocID="{CCFB1575-4CB0-3E4B-A319-7C4D06DCE7C2}" presName="composite" presStyleCnt="0"/>
      <dgm:spPr/>
    </dgm:pt>
    <dgm:pt modelId="{CA6BDD06-E6B2-9B4F-B775-D66305B25604}" type="pres">
      <dgm:prSet presAssocID="{CCFB1575-4CB0-3E4B-A319-7C4D06DCE7C2}" presName="imagSh" presStyleLbl="bgImgPlace1" presStyleIdx="2" presStyleCnt="3"/>
      <dgm:spPr/>
    </dgm:pt>
    <dgm:pt modelId="{C54095A7-6FBB-9549-AE70-BF6114E5907D}" type="pres">
      <dgm:prSet presAssocID="{CCFB1575-4CB0-3E4B-A319-7C4D06DCE7C2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C17D38-00B4-254A-8576-AFF412E278CD}" type="presOf" srcId="{9735F603-9D81-1649-BA6C-05E6C7526B5D}" destId="{5EF8BE7D-6AD9-2742-B088-44988F933E92}" srcOrd="1" destOrd="0" presId="urn:microsoft.com/office/officeart/2005/8/layout/hProcess10"/>
    <dgm:cxn modelId="{2A72EA5B-3172-7944-91A3-0141DEDBDF37}" type="presOf" srcId="{E335024E-41BE-F84F-A071-33243ABC5206}" destId="{855BDE32-3FC0-664D-AE0E-366D727EBC86}" srcOrd="0" destOrd="0" presId="urn:microsoft.com/office/officeart/2005/8/layout/hProcess10"/>
    <dgm:cxn modelId="{7D7CF154-4F7B-C843-A186-19CFEF58CA73}" type="presOf" srcId="{501A5BCB-59BA-6644-ADE3-FF6BB9799004}" destId="{987D2FFB-1A88-7443-9C1F-9FF8EEE42B47}" srcOrd="0" destOrd="0" presId="urn:microsoft.com/office/officeart/2005/8/layout/hProcess10"/>
    <dgm:cxn modelId="{2685608C-4DA4-4A4C-A7D9-C76A78379B6B}" type="presOf" srcId="{9735F603-9D81-1649-BA6C-05E6C7526B5D}" destId="{47269634-A08E-D24B-9C83-C0C9EF555F1D}" srcOrd="0" destOrd="0" presId="urn:microsoft.com/office/officeart/2005/8/layout/hProcess10"/>
    <dgm:cxn modelId="{F6EF956E-5858-F841-9C8B-8C1FA4576C30}" srcId="{593549D8-C99C-ED47-90C4-A936931AC1BC}" destId="{11240EE1-E318-1341-B0C5-71CD092D8698}" srcOrd="0" destOrd="0" parTransId="{256C909C-F32C-0E44-9CDE-FC20D10201E3}" sibTransId="{9735F603-9D81-1649-BA6C-05E6C7526B5D}"/>
    <dgm:cxn modelId="{E57EFAF3-9C38-BC4D-8F35-993948E9F57B}" srcId="{593549D8-C99C-ED47-90C4-A936931AC1BC}" destId="{E335024E-41BE-F84F-A071-33243ABC5206}" srcOrd="1" destOrd="0" parTransId="{220981A1-D6F1-A24C-B2A2-0CEDF22852B3}" sibTransId="{501A5BCB-59BA-6644-ADE3-FF6BB9799004}"/>
    <dgm:cxn modelId="{FD064D0C-B82B-DB44-BF79-C386FE820BE5}" type="presOf" srcId="{593549D8-C99C-ED47-90C4-A936931AC1BC}" destId="{4E0B4F92-F6EF-C247-9188-B30D5EE597AF}" srcOrd="0" destOrd="0" presId="urn:microsoft.com/office/officeart/2005/8/layout/hProcess10"/>
    <dgm:cxn modelId="{7B6BFA26-8C7A-7342-A940-BD0C34243059}" type="presOf" srcId="{CCFB1575-4CB0-3E4B-A319-7C4D06DCE7C2}" destId="{C54095A7-6FBB-9549-AE70-BF6114E5907D}" srcOrd="0" destOrd="0" presId="urn:microsoft.com/office/officeart/2005/8/layout/hProcess10"/>
    <dgm:cxn modelId="{A0B59102-EC25-994B-B9DA-D80C76798E15}" type="presOf" srcId="{11240EE1-E318-1341-B0C5-71CD092D8698}" destId="{0CFA5148-333D-274C-888F-3F3F57365AFE}" srcOrd="0" destOrd="0" presId="urn:microsoft.com/office/officeart/2005/8/layout/hProcess10"/>
    <dgm:cxn modelId="{DF4B68F9-5E8C-8A42-987A-E777AEB4337F}" type="presOf" srcId="{501A5BCB-59BA-6644-ADE3-FF6BB9799004}" destId="{CA3043F5-43B9-FA42-A51B-C2C610E364A8}" srcOrd="1" destOrd="0" presId="urn:microsoft.com/office/officeart/2005/8/layout/hProcess10"/>
    <dgm:cxn modelId="{E83D911D-DD18-D548-A51C-86E6BE5D3A70}" srcId="{593549D8-C99C-ED47-90C4-A936931AC1BC}" destId="{CCFB1575-4CB0-3E4B-A319-7C4D06DCE7C2}" srcOrd="2" destOrd="0" parTransId="{86AA4C42-961D-004F-96F2-5AED9EC80341}" sibTransId="{4A14053B-4505-6440-B3FA-83FC7FDFD848}"/>
    <dgm:cxn modelId="{D4AC3100-3024-854C-98FB-F0E38B11A3D3}" type="presParOf" srcId="{4E0B4F92-F6EF-C247-9188-B30D5EE597AF}" destId="{C8E838E2-E9CA-4744-9B88-6602C0F1183C}" srcOrd="0" destOrd="0" presId="urn:microsoft.com/office/officeart/2005/8/layout/hProcess10"/>
    <dgm:cxn modelId="{AE44E55E-211C-D945-A8F7-6C82D32BEB2C}" type="presParOf" srcId="{C8E838E2-E9CA-4744-9B88-6602C0F1183C}" destId="{CB663B4A-AE4B-7844-9D59-312FA69E067F}" srcOrd="0" destOrd="0" presId="urn:microsoft.com/office/officeart/2005/8/layout/hProcess10"/>
    <dgm:cxn modelId="{1ABAA1F4-6472-3342-BBBC-342CBBE4F669}" type="presParOf" srcId="{C8E838E2-E9CA-4744-9B88-6602C0F1183C}" destId="{0CFA5148-333D-274C-888F-3F3F57365AFE}" srcOrd="1" destOrd="0" presId="urn:microsoft.com/office/officeart/2005/8/layout/hProcess10"/>
    <dgm:cxn modelId="{BFFBE0C0-2DF1-3348-A645-A424ED11282C}" type="presParOf" srcId="{4E0B4F92-F6EF-C247-9188-B30D5EE597AF}" destId="{47269634-A08E-D24B-9C83-C0C9EF555F1D}" srcOrd="1" destOrd="0" presId="urn:microsoft.com/office/officeart/2005/8/layout/hProcess10"/>
    <dgm:cxn modelId="{9DA28B27-6053-D544-AF7C-A7A79076C404}" type="presParOf" srcId="{47269634-A08E-D24B-9C83-C0C9EF555F1D}" destId="{5EF8BE7D-6AD9-2742-B088-44988F933E92}" srcOrd="0" destOrd="0" presId="urn:microsoft.com/office/officeart/2005/8/layout/hProcess10"/>
    <dgm:cxn modelId="{5C6045A0-85E3-404E-AF6A-CBE2A1BEEE8F}" type="presParOf" srcId="{4E0B4F92-F6EF-C247-9188-B30D5EE597AF}" destId="{70FE21F3-5153-9D4B-83D5-DEEF18F1C78E}" srcOrd="2" destOrd="0" presId="urn:microsoft.com/office/officeart/2005/8/layout/hProcess10"/>
    <dgm:cxn modelId="{CEA55211-58A3-6842-A98D-C32CB25842C0}" type="presParOf" srcId="{70FE21F3-5153-9D4B-83D5-DEEF18F1C78E}" destId="{91E2FB73-EC9C-A149-BEFB-0146A1D7CD1F}" srcOrd="0" destOrd="0" presId="urn:microsoft.com/office/officeart/2005/8/layout/hProcess10"/>
    <dgm:cxn modelId="{6BE92B92-91A3-D04D-991B-CACB9418CB1C}" type="presParOf" srcId="{70FE21F3-5153-9D4B-83D5-DEEF18F1C78E}" destId="{855BDE32-3FC0-664D-AE0E-366D727EBC86}" srcOrd="1" destOrd="0" presId="urn:microsoft.com/office/officeart/2005/8/layout/hProcess10"/>
    <dgm:cxn modelId="{68077A23-411F-9140-A5B7-AAA9E3AFC34C}" type="presParOf" srcId="{4E0B4F92-F6EF-C247-9188-B30D5EE597AF}" destId="{987D2FFB-1A88-7443-9C1F-9FF8EEE42B47}" srcOrd="3" destOrd="0" presId="urn:microsoft.com/office/officeart/2005/8/layout/hProcess10"/>
    <dgm:cxn modelId="{3006940C-346B-C24D-B47E-33FA0C3755D7}" type="presParOf" srcId="{987D2FFB-1A88-7443-9C1F-9FF8EEE42B47}" destId="{CA3043F5-43B9-FA42-A51B-C2C610E364A8}" srcOrd="0" destOrd="0" presId="urn:microsoft.com/office/officeart/2005/8/layout/hProcess10"/>
    <dgm:cxn modelId="{2D920EC2-CA82-A94A-A26C-9D36E218A6CC}" type="presParOf" srcId="{4E0B4F92-F6EF-C247-9188-B30D5EE597AF}" destId="{6FAF7AE5-4173-6F42-8899-3E2CEB394862}" srcOrd="4" destOrd="0" presId="urn:microsoft.com/office/officeart/2005/8/layout/hProcess10"/>
    <dgm:cxn modelId="{BC9E039E-154B-0947-8879-1FF081F64304}" type="presParOf" srcId="{6FAF7AE5-4173-6F42-8899-3E2CEB394862}" destId="{CA6BDD06-E6B2-9B4F-B775-D66305B25604}" srcOrd="0" destOrd="0" presId="urn:microsoft.com/office/officeart/2005/8/layout/hProcess10"/>
    <dgm:cxn modelId="{E47FB8EF-8CB1-5B42-9A3B-2AA95CEFDF16}" type="presParOf" srcId="{6FAF7AE5-4173-6F42-8899-3E2CEB394862}" destId="{C54095A7-6FBB-9549-AE70-BF6114E5907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63B4A-AE4B-7844-9D59-312FA69E067F}">
      <dsp:nvSpPr>
        <dsp:cNvPr id="0" name=""/>
        <dsp:cNvSpPr/>
      </dsp:nvSpPr>
      <dsp:spPr>
        <a:xfrm>
          <a:off x="3031" y="889285"/>
          <a:ext cx="1428392" cy="1428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A5148-333D-274C-888F-3F3F57365AFE}">
      <dsp:nvSpPr>
        <dsp:cNvPr id="0" name=""/>
        <dsp:cNvSpPr/>
      </dsp:nvSpPr>
      <dsp:spPr>
        <a:xfrm>
          <a:off x="235560" y="1746321"/>
          <a:ext cx="1428392" cy="1428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Исполнитель</a:t>
          </a:r>
        </a:p>
      </dsp:txBody>
      <dsp:txXfrm>
        <a:off x="277396" y="1788157"/>
        <a:ext cx="1344720" cy="1344720"/>
      </dsp:txXfrm>
    </dsp:sp>
    <dsp:sp modelId="{47269634-A08E-D24B-9C83-C0C9EF555F1D}">
      <dsp:nvSpPr>
        <dsp:cNvPr id="0" name=""/>
        <dsp:cNvSpPr/>
      </dsp:nvSpPr>
      <dsp:spPr>
        <a:xfrm>
          <a:off x="1706564" y="1431870"/>
          <a:ext cx="275140" cy="343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1706564" y="1500514"/>
        <a:ext cx="192598" cy="205934"/>
      </dsp:txXfrm>
    </dsp:sp>
    <dsp:sp modelId="{91E2FB73-EC9C-A149-BEFB-0146A1D7CD1F}">
      <dsp:nvSpPr>
        <dsp:cNvPr id="0" name=""/>
        <dsp:cNvSpPr/>
      </dsp:nvSpPr>
      <dsp:spPr>
        <a:xfrm>
          <a:off x="2217539" y="889285"/>
          <a:ext cx="1428392" cy="1428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BDE32-3FC0-664D-AE0E-366D727EBC86}">
      <dsp:nvSpPr>
        <dsp:cNvPr id="0" name=""/>
        <dsp:cNvSpPr/>
      </dsp:nvSpPr>
      <dsp:spPr>
        <a:xfrm>
          <a:off x="2450068" y="1746321"/>
          <a:ext cx="1428392" cy="1428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Организация</a:t>
          </a:r>
        </a:p>
      </dsp:txBody>
      <dsp:txXfrm>
        <a:off x="2491904" y="1788157"/>
        <a:ext cx="1344720" cy="1344720"/>
      </dsp:txXfrm>
    </dsp:sp>
    <dsp:sp modelId="{987D2FFB-1A88-7443-9C1F-9FF8EEE42B47}">
      <dsp:nvSpPr>
        <dsp:cNvPr id="0" name=""/>
        <dsp:cNvSpPr/>
      </dsp:nvSpPr>
      <dsp:spPr>
        <a:xfrm>
          <a:off x="3921071" y="1431870"/>
          <a:ext cx="275140" cy="343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921071" y="1500514"/>
        <a:ext cx="192598" cy="205934"/>
      </dsp:txXfrm>
    </dsp:sp>
    <dsp:sp modelId="{CA6BDD06-E6B2-9B4F-B775-D66305B25604}">
      <dsp:nvSpPr>
        <dsp:cNvPr id="0" name=""/>
        <dsp:cNvSpPr/>
      </dsp:nvSpPr>
      <dsp:spPr>
        <a:xfrm>
          <a:off x="4432046" y="889285"/>
          <a:ext cx="1428392" cy="1428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4095A7-6FBB-9549-AE70-BF6114E5907D}">
      <dsp:nvSpPr>
        <dsp:cNvPr id="0" name=""/>
        <dsp:cNvSpPr/>
      </dsp:nvSpPr>
      <dsp:spPr>
        <a:xfrm>
          <a:off x="4664575" y="1746321"/>
          <a:ext cx="1428392" cy="1428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Заказчик</a:t>
          </a:r>
        </a:p>
      </dsp:txBody>
      <dsp:txXfrm>
        <a:off x="4706411" y="1788157"/>
        <a:ext cx="1344720" cy="1344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90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9528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0324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7727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5992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8210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4571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3524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8825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48356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95296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52886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1978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19535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73231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27196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07356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6813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45706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3843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98001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15802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31755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03956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28411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27087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5711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96650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75422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13418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00007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98007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78137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61061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37880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60737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7887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892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xfrm>
            <a:off x="550471" y="5333980"/>
            <a:ext cx="5792746" cy="246734"/>
          </a:xfr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20485" name="Дата 5"/>
          <p:cNvSpPr>
            <a:spLocks noGrp="1"/>
          </p:cNvSpPr>
          <p:nvPr>
            <p:ph type="dt" sz="quarter" idx="1"/>
          </p:nvPr>
        </p:nvSpPr>
        <p:spPr>
          <a:xfrm>
            <a:off x="3850295" y="2"/>
            <a:ext cx="2945862" cy="495793"/>
          </a:xfrm>
          <a:prstGeom prst="rect">
            <a:avLst/>
          </a:prstGeom>
          <a:noFill/>
        </p:spPr>
        <p:txBody>
          <a:bodyPr lIns="88213" tIns="44106" rIns="88213" bIns="44106"/>
          <a:lstStyle/>
          <a:p>
            <a:endParaRPr lang="ru-RU" sz="16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48861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24679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12038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01745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75455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44230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39517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94557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4735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878349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5633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245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005826" y="106362"/>
            <a:ext cx="887412" cy="785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1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31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005826" y="106362"/>
            <a:ext cx="887412" cy="785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1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1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005826" y="106362"/>
            <a:ext cx="887412" cy="7858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2200" y="204239"/>
            <a:ext cx="6959600" cy="585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1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9374" y="2000305"/>
            <a:ext cx="7985251" cy="2480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31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95817" y="6577904"/>
            <a:ext cx="191134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sr@rosatom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1524" y="0"/>
                </a:moveTo>
                <a:lnTo>
                  <a:pt x="7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127" y="0"/>
                </a:moveTo>
                <a:lnTo>
                  <a:pt x="177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3109" y="4617846"/>
            <a:ext cx="5850889" cy="2240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3372"/>
            <a:ext cx="9127743" cy="18821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11795" y="199085"/>
            <a:ext cx="1360170" cy="10726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0252" y="2547763"/>
            <a:ext cx="8155940" cy="13903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30000"/>
              </a:lnSpc>
            </a:pPr>
            <a:r>
              <a:rPr sz="24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sz="2400" b="1" spc="-3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4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одичес</a:t>
            </a:r>
            <a:r>
              <a:rPr sz="2400" b="1" spc="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4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2400" b="1" spc="-3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</a:t>
            </a:r>
            <a:r>
              <a:rPr sz="2400" b="1" spc="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4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омендации</a:t>
            </a:r>
            <a:r>
              <a:rPr sz="2400" b="1" spc="-6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400" b="1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</a:t>
            </a:r>
            <a:r>
              <a:rPr sz="2400" b="1" spc="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b="1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2400" b="1" spc="-2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spc="-25" dirty="0">
              <a:solidFill>
                <a:srgbClr val="0031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30000"/>
              </a:lnSpc>
            </a:pPr>
            <a:r>
              <a:rPr sz="2400" b="1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</a:t>
            </a:r>
            <a:r>
              <a:rPr sz="2400" b="1" spc="-4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400" b="1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нерской</a:t>
            </a:r>
            <a:r>
              <a:rPr sz="2400" b="1" spc="-1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r>
              <a:rPr sz="2400" b="1" spc="-4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</a:t>
            </a:r>
            <a:r>
              <a:rPr sz="2400" b="1" spc="-3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400" b="1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sz="24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образцов </a:t>
            </a:r>
          </a:p>
          <a:p>
            <a:pPr marL="12700" marR="5080" algn="ctr">
              <a:lnSpc>
                <a:spcPct val="130000"/>
              </a:lnSpc>
            </a:pPr>
            <a:r>
              <a:rPr sz="24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</a:t>
            </a:r>
            <a:r>
              <a:rPr sz="24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4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8200" y="5791200"/>
            <a:ext cx="88201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spc="-20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600" spc="-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1600" spc="-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600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</a:t>
            </a:r>
            <a:r>
              <a:rPr sz="1600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en-US" sz="1600" spc="-10" dirty="0">
              <a:solidFill>
                <a:srgbClr val="0031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en-US" sz="1600" spc="-10" dirty="0" smtClean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216670"/>
            <a:ext cx="855217" cy="1021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204239"/>
            <a:ext cx="6959600" cy="46166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Типовой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843259"/>
              </p:ext>
            </p:extLst>
          </p:nvPr>
        </p:nvGraphicFramePr>
        <p:xfrm>
          <a:off x="251523" y="961696"/>
          <a:ext cx="8641014" cy="46876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0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1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9243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4141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Ме</a:t>
                      </a:r>
                      <a:r>
                        <a:rPr sz="1100" b="1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b="1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оприят</a:t>
                      </a:r>
                      <a:r>
                        <a:rPr sz="1100" b="1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4141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100" b="1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ч</a:t>
                      </a:r>
                      <a:r>
                        <a:rPr sz="1100" b="1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100" b="1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тники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4141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b="1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ез</a:t>
                      </a:r>
                      <a:r>
                        <a:rPr sz="1100" b="1" spc="-2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100" b="1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100" b="1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ьтат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41414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811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41414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130" marR="329565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овая</a:t>
                      </a:r>
                      <a:r>
                        <a:rPr sz="1100" spc="-2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встр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ча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1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анды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lang="ru-RU"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с</a:t>
                      </a:r>
                      <a:r>
                        <a:rPr sz="1100" spc="-2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представ</a:t>
                      </a:r>
                      <a:r>
                        <a:rPr sz="1100" spc="-5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5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лями</a:t>
                      </a:r>
                      <a:r>
                        <a:rPr sz="1100" spc="-4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spc="-4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организации (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очно или дистанционно)</a:t>
                      </a:r>
                      <a:endParaRPr lang="ru-RU" sz="1100" dirty="0" smtClean="0">
                        <a:latin typeface="Arial"/>
                        <a:cs typeface="Arial"/>
                      </a:endParaRPr>
                    </a:p>
                    <a:p>
                      <a:pPr marL="24130" marR="329565">
                        <a:lnSpc>
                          <a:spcPct val="100000"/>
                        </a:lnSpc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41414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15900" marR="405765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ГД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-3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участники от организации, </a:t>
                      </a:r>
                      <a:r>
                        <a:rPr sz="1100" spc="-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1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анда</a:t>
                      </a:r>
                      <a:r>
                        <a:rPr sz="1100" spc="-2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ПП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lang="ru-RU"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41414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8285" indent="-172085">
                        <a:lnSpc>
                          <a:spcPct val="100000"/>
                        </a:lnSpc>
                        <a:buClr>
                          <a:srgbClr val="414142"/>
                        </a:buClr>
                        <a:buFont typeface="Arial"/>
                        <a:buChar char="•"/>
                        <a:tabLst>
                          <a:tab pos="248920" algn="l"/>
                        </a:tabLst>
                      </a:pP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ст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нов</a:t>
                      </a:r>
                      <a:r>
                        <a:rPr sz="1100" spc="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ены</a:t>
                      </a:r>
                      <a:r>
                        <a:rPr sz="1100" spc="-3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цели</a:t>
                      </a:r>
                      <a:r>
                        <a:rPr sz="1100" spc="-3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проведения</a:t>
                      </a:r>
                      <a:r>
                        <a:rPr sz="1100" spc="-2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spc="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lang="ru-RU" sz="1100" spc="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48285" marR="9525" indent="-172085">
                        <a:lnSpc>
                          <a:spcPct val="100000"/>
                        </a:lnSpc>
                        <a:buClr>
                          <a:srgbClr val="414142"/>
                        </a:buClr>
                        <a:buFont typeface="Arial"/>
                        <a:buChar char="•"/>
                        <a:tabLst>
                          <a:tab pos="248920" algn="l"/>
                        </a:tabLst>
                      </a:pP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ед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лена </a:t>
                      </a:r>
                      <a:r>
                        <a:rPr sz="1100" spc="-8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1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анда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spc="-2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lang="ru-RU"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9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(пр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дс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да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100" spc="-8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экспе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2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члены</a:t>
                      </a:r>
                      <a:r>
                        <a:rPr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100" dirty="0" smtClean="0">
                        <a:latin typeface="Arial"/>
                        <a:cs typeface="Arial"/>
                      </a:endParaRPr>
                    </a:p>
                    <a:p>
                      <a:pPr marL="248285" indent="-172085">
                        <a:lnSpc>
                          <a:spcPct val="100000"/>
                        </a:lnSpc>
                        <a:buClr>
                          <a:srgbClr val="414142"/>
                        </a:buClr>
                        <a:buFont typeface="Arial"/>
                        <a:buChar char="•"/>
                        <a:tabLst>
                          <a:tab pos="248920" algn="l"/>
                        </a:tabLst>
                      </a:pP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Опр</a:t>
                      </a:r>
                      <a:r>
                        <a:rPr sz="1100" spc="-1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100" spc="-1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лены</a:t>
                      </a:r>
                      <a:r>
                        <a:rPr sz="1100" spc="13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-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шр</a:t>
                      </a:r>
                      <a:r>
                        <a:rPr sz="1100" spc="-1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ты</a:t>
                      </a:r>
                      <a:r>
                        <a:rPr sz="1100" spc="12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дв</a:t>
                      </a:r>
                      <a:r>
                        <a:rPr sz="1100" spc="-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жен</a:t>
                      </a:r>
                      <a:r>
                        <a:rPr sz="1100" spc="-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1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я</a:t>
                      </a:r>
                      <a:r>
                        <a:rPr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13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пров</a:t>
                      </a:r>
                      <a:r>
                        <a:rPr sz="1100" spc="-1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ден</a:t>
                      </a:r>
                      <a:r>
                        <a:rPr sz="1100" spc="14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нстр</a:t>
                      </a:r>
                      <a:r>
                        <a:rPr sz="1100" spc="-1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100" spc="-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ж</a:t>
                      </a:r>
                      <a:endParaRPr sz="1100" dirty="0" smtClean="0">
                        <a:latin typeface="Arial"/>
                        <a:cs typeface="Arial"/>
                      </a:endParaRPr>
                    </a:p>
                    <a:p>
                      <a:pPr marL="248285">
                        <a:lnSpc>
                          <a:spcPct val="100000"/>
                        </a:lnSpc>
                      </a:pP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100" spc="-2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1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spc="-15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х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100" spc="-1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5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spc="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бе</a:t>
                      </a:r>
                      <a:r>
                        <a:rPr sz="1100" spc="-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оп</a:t>
                      </a:r>
                      <a:r>
                        <a:rPr sz="1100" spc="-1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сно</a:t>
                      </a:r>
                      <a:r>
                        <a:rPr sz="1100" spc="-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1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(при очной проверке)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48285" indent="-172085">
                        <a:lnSpc>
                          <a:spcPct val="100000"/>
                        </a:lnSpc>
                        <a:buClr>
                          <a:srgbClr val="414142"/>
                        </a:buClr>
                        <a:buFont typeface="Arial"/>
                        <a:buChar char="•"/>
                        <a:tabLst>
                          <a:tab pos="248920" algn="l"/>
                        </a:tabLst>
                      </a:pP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ог</a:t>
                      </a:r>
                      <a:r>
                        <a:rPr sz="1100" spc="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ас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вано</a:t>
                      </a:r>
                      <a:r>
                        <a:rPr sz="1100" spc="-2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вре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я</a:t>
                      </a:r>
                      <a:r>
                        <a:rPr sz="1100" spc="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проведения</a:t>
                      </a:r>
                      <a:r>
                        <a:rPr sz="1100" spc="-2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5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говой</a:t>
                      </a:r>
                      <a:r>
                        <a:rPr sz="1100" spc="-2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встр</a:t>
                      </a:r>
                      <a:r>
                        <a:rPr sz="1100" spc="-5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ч</a:t>
                      </a:r>
                      <a:r>
                        <a:rPr sz="1100" spc="-5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41414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3357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208279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бор</a:t>
                      </a:r>
                      <a:r>
                        <a:rPr sz="1100" spc="-2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нфо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рм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ац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2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направлен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ям прове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рк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(о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нак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ом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лен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spc="-2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 про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зводственным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/оф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сн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 пр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цес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-4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пр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х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од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им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х до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ентов,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проведение</a:t>
                      </a:r>
                      <a:r>
                        <a:rPr sz="1100" spc="-2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нтервью</a:t>
                      </a:r>
                      <a:r>
                        <a:rPr lang="ru-RU"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т.п</a:t>
                      </a:r>
                      <a:r>
                        <a:rPr sz="1100" spc="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Ко</a:t>
                      </a:r>
                      <a:r>
                        <a:rPr sz="1100" spc="-1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анд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-3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-1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со</a:t>
                      </a:r>
                      <a:r>
                        <a:rPr sz="1100" spc="-5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spc="-15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дни</a:t>
                      </a:r>
                      <a:r>
                        <a:rPr sz="1100" spc="-1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организации</a:t>
                      </a:r>
                      <a:r>
                        <a:rPr sz="1100" spc="-3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(по</a:t>
                      </a:r>
                      <a:r>
                        <a:rPr sz="1100" spc="-2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 необ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х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оди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ос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285" indent="-172085">
                        <a:lnSpc>
                          <a:spcPct val="100000"/>
                        </a:lnSpc>
                        <a:buClr>
                          <a:srgbClr val="414142"/>
                        </a:buClr>
                        <a:buFont typeface="Arial"/>
                        <a:buChar char="•"/>
                        <a:tabLst>
                          <a:tab pos="248920" algn="l"/>
                          <a:tab pos="1114425" algn="l"/>
                          <a:tab pos="1858010" algn="l"/>
                          <a:tab pos="2577465" algn="l"/>
                          <a:tab pos="3716020" algn="l"/>
                        </a:tabLst>
                      </a:pP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оведена	прове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рк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	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ачес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ва	</a:t>
                      </a:r>
                      <a:r>
                        <a:rPr lang="ru-RU"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образца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48285" marR="7620">
                        <a:lnSpc>
                          <a:spcPct val="100000"/>
                        </a:lnSpc>
                        <a:tabLst>
                          <a:tab pos="614045" algn="l"/>
                          <a:tab pos="1318260" algn="l"/>
                          <a:tab pos="2520950" algn="l"/>
                          <a:tab pos="3362325" algn="l"/>
                        </a:tabLst>
                      </a:pP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«на	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ес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х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»,	пр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дв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льно	зап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лнены	че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ст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ы 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100" spc="-2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направлен</a:t>
                      </a:r>
                      <a:r>
                        <a:rPr sz="1100" spc="-5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ям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48285" indent="-172085">
                        <a:lnSpc>
                          <a:spcPct val="100000"/>
                        </a:lnSpc>
                        <a:buClr>
                          <a:srgbClr val="414142"/>
                        </a:buClr>
                        <a:buFont typeface="Arial"/>
                        <a:buChar char="•"/>
                        <a:tabLst>
                          <a:tab pos="248920" algn="l"/>
                        </a:tabLst>
                      </a:pP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явлены</a:t>
                      </a:r>
                      <a:r>
                        <a:rPr sz="1100" spc="-3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чш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пр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оп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ед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лены</a:t>
                      </a:r>
                      <a:r>
                        <a:rPr sz="1100" spc="-3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-1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ны</a:t>
                      </a:r>
                      <a:r>
                        <a:rPr sz="1100" spc="-2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spc="-1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зв</a:t>
                      </a:r>
                      <a:r>
                        <a:rPr sz="1100" spc="-1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1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я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48285" marR="6350" indent="-172085" algn="just">
                        <a:lnSpc>
                          <a:spcPct val="100000"/>
                        </a:lnSpc>
                        <a:buClr>
                          <a:srgbClr val="414142"/>
                        </a:buClr>
                        <a:buFont typeface="Arial"/>
                        <a:buChar char="•"/>
                        <a:tabLst>
                          <a:tab pos="248920" algn="l"/>
                        </a:tabLst>
                      </a:pP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обрана  </a:t>
                      </a:r>
                      <a:r>
                        <a:rPr sz="1100" spc="15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нфо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рм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ц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я  </a:t>
                      </a:r>
                      <a:r>
                        <a:rPr sz="1100" spc="14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в  </a:t>
                      </a:r>
                      <a:r>
                        <a:rPr sz="1100" spc="15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ъе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е,  </a:t>
                      </a:r>
                      <a:r>
                        <a:rPr sz="1100" spc="14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до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2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чном  </a:t>
                      </a:r>
                      <a:r>
                        <a:rPr sz="1100" spc="14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ля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ц</a:t>
                      </a:r>
                      <a:r>
                        <a:rPr sz="1100" spc="-1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нки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18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56832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Обоб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щ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ен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spc="-6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льта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ов</a:t>
                      </a:r>
                      <a:r>
                        <a:rPr sz="1100" spc="-2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сбо</a:t>
                      </a:r>
                      <a:r>
                        <a:rPr sz="1100" spc="-5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нфо</a:t>
                      </a:r>
                      <a:r>
                        <a:rPr sz="1100" spc="-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рм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ац</a:t>
                      </a:r>
                      <a:r>
                        <a:rPr sz="1100" spc="-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и П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дго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ов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lang="ru-RU" sz="1100" spc="-4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про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ек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та </a:t>
                      </a:r>
                      <a:r>
                        <a:rPr lang="ru-RU" sz="1100" spc="-2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анд</a:t>
                      </a:r>
                      <a:r>
                        <a:rPr lang="ru-RU" sz="1100" spc="-1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 </a:t>
                      </a:r>
                    </a:p>
                    <a:p>
                      <a:pPr marL="24130" marR="568325">
                        <a:lnSpc>
                          <a:spcPct val="100000"/>
                        </a:lnSpc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Ко</a:t>
                      </a:r>
                      <a:r>
                        <a:rPr sz="1100" spc="-1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анд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-3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О, со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lang="ru-RU" sz="1100" spc="-1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дни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 организации</a:t>
                      </a:r>
                      <a:r>
                        <a:rPr lang="ru-RU" sz="1100" spc="-3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(по</a:t>
                      </a:r>
                      <a:r>
                        <a:rPr lang="ru-RU" sz="1100" spc="-2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 необ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х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оди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ос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ru-RU" sz="1100" dirty="0" smtClean="0">
                        <a:latin typeface="Arial"/>
                        <a:cs typeface="Arial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285" indent="-172085">
                        <a:lnSpc>
                          <a:spcPct val="100000"/>
                        </a:lnSpc>
                        <a:buClr>
                          <a:srgbClr val="414142"/>
                        </a:buClr>
                        <a:buFont typeface="Arial"/>
                        <a:buChar char="•"/>
                        <a:tabLst>
                          <a:tab pos="248920" algn="l"/>
                        </a:tabLst>
                      </a:pP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ончат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льно</a:t>
                      </a:r>
                      <a:r>
                        <a:rPr sz="1100" spc="-4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полнены</a:t>
                      </a:r>
                      <a:r>
                        <a:rPr sz="1100" spc="-2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че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-л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сты</a:t>
                      </a:r>
                      <a:r>
                        <a:rPr sz="1100" spc="-3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направлен</a:t>
                      </a:r>
                      <a:r>
                        <a:rPr sz="1100" spc="-5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я</a:t>
                      </a:r>
                      <a:r>
                        <a:rPr sz="1100" spc="-5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48285" marR="0" indent="-172085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4142"/>
                        </a:buClr>
                        <a:buSzTx/>
                        <a:buFont typeface="Arial"/>
                        <a:buChar char="•"/>
                        <a:tabLst>
                          <a:tab pos="248920" algn="l"/>
                        </a:tabLst>
                        <a:defRPr/>
                      </a:pP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lang="ru-RU" sz="1100" spc="-1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ф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ваны	л</a:t>
                      </a:r>
                      <a:r>
                        <a:rPr lang="ru-RU" sz="1100" spc="-1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ч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ши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	пра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	и	р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lang="ru-RU" sz="1100" spc="-2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ендац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 по</a:t>
                      </a:r>
                      <a:r>
                        <a:rPr lang="ru-RU" sz="1100" spc="-2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повышению</a:t>
                      </a:r>
                      <a:r>
                        <a:rPr lang="ru-RU" sz="1100" spc="-2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ачес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endParaRPr lang="ru-RU" sz="1100" dirty="0" smtClean="0">
                        <a:latin typeface="Arial"/>
                        <a:cs typeface="Arial"/>
                      </a:endParaRPr>
                    </a:p>
                    <a:p>
                      <a:pPr marL="248285" indent="-172085">
                        <a:lnSpc>
                          <a:spcPct val="100000"/>
                        </a:lnSpc>
                        <a:buClr>
                          <a:srgbClr val="414142"/>
                        </a:buClr>
                        <a:buFont typeface="Arial"/>
                        <a:buChar char="•"/>
                        <a:tabLst>
                          <a:tab pos="248920" algn="l"/>
                        </a:tabLst>
                      </a:pP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spc="-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дтве</a:t>
                      </a:r>
                      <a:r>
                        <a:rPr sz="1100" spc="-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ждена</a:t>
                      </a:r>
                      <a:r>
                        <a:rPr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опр</a:t>
                      </a:r>
                      <a:r>
                        <a:rPr sz="1100" spc="-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вергн</a:t>
                      </a:r>
                      <a:r>
                        <a:rPr sz="1100" spc="-1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та</a:t>
                      </a:r>
                      <a:r>
                        <a:rPr sz="1100" spc="-5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са</a:t>
                      </a:r>
                      <a:r>
                        <a:rPr sz="1100" spc="-1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5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ценка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организации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66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34290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Обс</a:t>
                      </a:r>
                      <a:r>
                        <a:rPr lang="ru-RU" sz="1100" spc="-1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жден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lang="ru-RU" sz="1100" spc="-5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сводного</a:t>
                      </a:r>
                      <a:r>
                        <a:rPr lang="ru-RU" sz="1100" spc="-2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про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ек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та </a:t>
                      </a:r>
                      <a:r>
                        <a:rPr lang="ru-RU" sz="1100" spc="-2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анд</a:t>
                      </a:r>
                      <a:r>
                        <a:rPr lang="ru-RU" sz="1100" spc="-1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 и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и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гов</a:t>
                      </a:r>
                      <a:r>
                        <a:rPr lang="ru-RU" sz="1100" spc="-2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КО</a:t>
                      </a:r>
                      <a:endParaRPr lang="ru-RU" sz="1100" dirty="0" smtClean="0">
                        <a:latin typeface="Arial"/>
                        <a:cs typeface="Arial"/>
                      </a:endParaRPr>
                    </a:p>
                    <a:p>
                      <a:pPr marL="24130" marR="342900">
                        <a:lnSpc>
                          <a:spcPct val="100000"/>
                        </a:lnSpc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0" marR="410209">
                        <a:lnSpc>
                          <a:spcPct val="100000"/>
                        </a:lnSpc>
                      </a:pP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Ко</a:t>
                      </a:r>
                      <a:r>
                        <a:rPr sz="1100" spc="-1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анд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-3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285" marR="8255" indent="-172085">
                        <a:lnSpc>
                          <a:spcPct val="100000"/>
                        </a:lnSpc>
                        <a:buClr>
                          <a:srgbClr val="414142"/>
                        </a:buClr>
                        <a:buFont typeface="Arial"/>
                        <a:buChar char="•"/>
                        <a:tabLst>
                          <a:tab pos="248920" algn="l"/>
                          <a:tab pos="946785" algn="l"/>
                          <a:tab pos="1588135" algn="l"/>
                          <a:tab pos="2009139" algn="l"/>
                          <a:tab pos="3223895" algn="l"/>
                        </a:tabLst>
                      </a:pP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Участники</a:t>
                      </a:r>
                      <a:r>
                        <a:rPr lang="ru-RU" sz="1100" baseline="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lang="ru-RU" sz="1100" spc="-2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КО</a:t>
                      </a:r>
                      <a:r>
                        <a:rPr lang="ru-RU" sz="1100" baseline="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обсудили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р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lang="ru-RU" sz="1100" spc="-1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льта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lang="ru-RU" sz="1100" spc="-2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прове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рки</a:t>
                      </a:r>
                      <a:endParaRPr lang="ru-RU" sz="1100" dirty="0" smtClean="0">
                        <a:latin typeface="Arial"/>
                        <a:cs typeface="Arial"/>
                      </a:endParaRPr>
                    </a:p>
                    <a:p>
                      <a:pPr marL="248285" indent="-172085">
                        <a:lnSpc>
                          <a:spcPct val="100000"/>
                        </a:lnSpc>
                        <a:buClr>
                          <a:srgbClr val="414142"/>
                        </a:buClr>
                        <a:buFont typeface="Arial"/>
                        <a:buChar char="•"/>
                        <a:tabLst>
                          <a:tab pos="248920" algn="l"/>
                        </a:tabLst>
                      </a:pP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Заполнен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ек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 </a:t>
                      </a:r>
                      <a:r>
                        <a:rPr lang="ru-RU" sz="1100" spc="-2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анд</a:t>
                      </a:r>
                      <a:r>
                        <a:rPr lang="ru-RU" sz="1100" spc="-1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endParaRPr lang="ru-RU" sz="1100" dirty="0" smtClean="0">
                        <a:latin typeface="Arial"/>
                        <a:cs typeface="Arial"/>
                      </a:endParaRPr>
                    </a:p>
                    <a:p>
                      <a:pPr marL="248285" indent="-172085">
                        <a:lnSpc>
                          <a:spcPct val="100000"/>
                        </a:lnSpc>
                        <a:buClr>
                          <a:srgbClr val="414142"/>
                        </a:buClr>
                        <a:buFont typeface="Arial"/>
                        <a:buChar char="•"/>
                        <a:tabLst>
                          <a:tab pos="248920" algn="l"/>
                        </a:tabLst>
                      </a:pP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ог</a:t>
                      </a:r>
                      <a:r>
                        <a:rPr lang="ru-RU" sz="1100" spc="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ас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ваны</a:t>
                      </a:r>
                      <a:r>
                        <a:rPr lang="ru-RU" sz="1100" spc="-2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lang="ru-RU" sz="1100" spc="-1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льта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lang="ru-RU" sz="1100" spc="-3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КО</a:t>
                      </a:r>
                      <a:endParaRPr lang="ru-RU" sz="1100" dirty="0" smtClean="0">
                        <a:latin typeface="Arial"/>
                        <a:cs typeface="Arial"/>
                      </a:endParaRPr>
                    </a:p>
                    <a:p>
                      <a:pPr marL="248285" marR="7620" indent="-172085">
                        <a:lnSpc>
                          <a:spcPct val="100000"/>
                        </a:lnSpc>
                        <a:buClr>
                          <a:srgbClr val="414142"/>
                        </a:buClr>
                        <a:buFont typeface="Arial"/>
                        <a:buChar char="•"/>
                        <a:tabLst>
                          <a:tab pos="248920" algn="l"/>
                          <a:tab pos="1455420" algn="l"/>
                          <a:tab pos="2105025" algn="l"/>
                          <a:tab pos="2836545" algn="l"/>
                          <a:tab pos="3071495" algn="l"/>
                        </a:tabLst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152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608965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дп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сан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lang="ru-RU" sz="1100" spc="-3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spc="-2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анд</a:t>
                      </a:r>
                      <a:r>
                        <a:rPr lang="ru-RU" sz="1100" spc="-1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endParaRPr lang="ru-RU" sz="1100" dirty="0" smtClean="0">
                        <a:latin typeface="Arial"/>
                        <a:cs typeface="Arial"/>
                      </a:endParaRPr>
                    </a:p>
                    <a:p>
                      <a:pPr marL="24130" marR="608965">
                        <a:lnSpc>
                          <a:spcPct val="100000"/>
                        </a:lnSpc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ГД</a:t>
                      </a:r>
                      <a:r>
                        <a:rPr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-3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1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анда</a:t>
                      </a:r>
                      <a:r>
                        <a:rPr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lang="ru-RU"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285" marR="8255" indent="-172085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4142"/>
                        </a:buClr>
                        <a:buSzTx/>
                        <a:buFont typeface="Arial"/>
                        <a:buChar char="•"/>
                        <a:tabLst>
                          <a:tab pos="248920" algn="l"/>
                          <a:tab pos="946785" algn="l"/>
                          <a:tab pos="1588135" algn="l"/>
                          <a:tab pos="2009139" algn="l"/>
                          <a:tab pos="3223895" algn="l"/>
                        </a:tabLst>
                        <a:defRPr/>
                      </a:pPr>
                      <a:r>
                        <a:rPr lang="ru-RU" sz="1100" spc="-2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spc="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анд</a:t>
                      </a:r>
                      <a:r>
                        <a:rPr lang="ru-RU" sz="1100" spc="-1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baseline="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сан</a:t>
                      </a:r>
                      <a:r>
                        <a:rPr lang="ru-RU" sz="1100" baseline="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члена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lang="ru-RU" sz="1100" baseline="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spc="-1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ПП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КО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lang="ru-RU" sz="1100" spc="-1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тве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жден</a:t>
                      </a:r>
                      <a:r>
                        <a:rPr lang="ru-RU" sz="1100" spc="-2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председа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елем</a:t>
                      </a:r>
                      <a:r>
                        <a:rPr lang="ru-RU" sz="1100" spc="-3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КО (при дистанционном формате</a:t>
                      </a:r>
                      <a:r>
                        <a:rPr lang="ru-RU" sz="1100" baseline="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допускается подписание скан-копий только председателем ППКО и руководителем организации)</a:t>
                      </a:r>
                      <a:endParaRPr lang="ru-RU" sz="1100" dirty="0" smtClean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ject 8">
            <a:extLst>
              <a:ext uri="{FF2B5EF4-FFF2-40B4-BE49-F238E27FC236}">
                <a16:creationId xmlns:a16="http://schemas.microsoft.com/office/drawing/2014/main" id="{8E353C2C-A4BA-4012-BA4F-CE5B6ACD2D8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10600" y="6629400"/>
            <a:ext cx="27635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6304" y="1873072"/>
            <a:ext cx="1044575" cy="204470"/>
          </a:xfrm>
          <a:custGeom>
            <a:avLst/>
            <a:gdLst/>
            <a:ahLst/>
            <a:cxnLst/>
            <a:rect l="l" t="t" r="r" b="b"/>
            <a:pathLst>
              <a:path w="1044575" h="204469">
                <a:moveTo>
                  <a:pt x="0" y="204266"/>
                </a:moveTo>
                <a:lnTo>
                  <a:pt x="1044003" y="204266"/>
                </a:lnTo>
                <a:lnTo>
                  <a:pt x="1044003" y="0"/>
                </a:lnTo>
                <a:lnTo>
                  <a:pt x="0" y="0"/>
                </a:lnTo>
                <a:lnTo>
                  <a:pt x="0" y="204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86304" y="3799789"/>
            <a:ext cx="1044575" cy="204470"/>
          </a:xfrm>
          <a:custGeom>
            <a:avLst/>
            <a:gdLst/>
            <a:ahLst/>
            <a:cxnLst/>
            <a:rect l="l" t="t" r="r" b="b"/>
            <a:pathLst>
              <a:path w="1044575" h="204470">
                <a:moveTo>
                  <a:pt x="0" y="204266"/>
                </a:moveTo>
                <a:lnTo>
                  <a:pt x="1044003" y="204266"/>
                </a:lnTo>
                <a:lnTo>
                  <a:pt x="1044003" y="0"/>
                </a:lnTo>
                <a:lnTo>
                  <a:pt x="0" y="0"/>
                </a:lnTo>
                <a:lnTo>
                  <a:pt x="0" y="204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80652" y="4711483"/>
            <a:ext cx="1044575" cy="204470"/>
          </a:xfrm>
          <a:custGeom>
            <a:avLst/>
            <a:gdLst/>
            <a:ahLst/>
            <a:cxnLst/>
            <a:rect l="l" t="t" r="r" b="b"/>
            <a:pathLst>
              <a:path w="1044575" h="204470">
                <a:moveTo>
                  <a:pt x="0" y="204266"/>
                </a:moveTo>
                <a:lnTo>
                  <a:pt x="1044003" y="204266"/>
                </a:lnTo>
                <a:lnTo>
                  <a:pt x="1044003" y="0"/>
                </a:lnTo>
                <a:lnTo>
                  <a:pt x="0" y="0"/>
                </a:lnTo>
                <a:lnTo>
                  <a:pt x="0" y="204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2200" y="204239"/>
            <a:ext cx="6959600" cy="46166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ормирования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роли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1536" y="1448435"/>
            <a:ext cx="467359" cy="593090"/>
          </a:xfrm>
          <a:custGeom>
            <a:avLst/>
            <a:gdLst/>
            <a:ahLst/>
            <a:cxnLst/>
            <a:rect l="l" t="t" r="r" b="b"/>
            <a:pathLst>
              <a:path w="467359" h="593089">
                <a:moveTo>
                  <a:pt x="0" y="592963"/>
                </a:moveTo>
                <a:lnTo>
                  <a:pt x="467042" y="592963"/>
                </a:lnTo>
                <a:lnTo>
                  <a:pt x="467042" y="0"/>
                </a:lnTo>
                <a:lnTo>
                  <a:pt x="0" y="0"/>
                </a:lnTo>
                <a:lnTo>
                  <a:pt x="0" y="592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1536" y="1448435"/>
            <a:ext cx="467042" cy="592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6773" y="1443736"/>
            <a:ext cx="476884" cy="602615"/>
          </a:xfrm>
          <a:custGeom>
            <a:avLst/>
            <a:gdLst/>
            <a:ahLst/>
            <a:cxnLst/>
            <a:rect l="l" t="t" r="r" b="b"/>
            <a:pathLst>
              <a:path w="476884" h="602614">
                <a:moveTo>
                  <a:pt x="0" y="602488"/>
                </a:moveTo>
                <a:lnTo>
                  <a:pt x="476567" y="602488"/>
                </a:lnTo>
                <a:lnTo>
                  <a:pt x="476567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22754" y="1425575"/>
            <a:ext cx="981075" cy="0"/>
          </a:xfrm>
          <a:custGeom>
            <a:avLst/>
            <a:gdLst/>
            <a:ahLst/>
            <a:cxnLst/>
            <a:rect l="l" t="t" r="r" b="b"/>
            <a:pathLst>
              <a:path w="981075">
                <a:moveTo>
                  <a:pt x="0" y="0"/>
                </a:moveTo>
                <a:lnTo>
                  <a:pt x="981075" y="0"/>
                </a:lnTo>
              </a:path>
            </a:pathLst>
          </a:custGeom>
          <a:ln w="9525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09292" y="1452108"/>
            <a:ext cx="874394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1523" y="2097658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025" y="0"/>
                </a:lnTo>
              </a:path>
            </a:pathLst>
          </a:custGeom>
          <a:ln w="9525">
            <a:solidFill>
              <a:srgbClr val="414142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1536" y="2157348"/>
            <a:ext cx="467359" cy="593090"/>
          </a:xfrm>
          <a:custGeom>
            <a:avLst/>
            <a:gdLst/>
            <a:ahLst/>
            <a:cxnLst/>
            <a:rect l="l" t="t" r="r" b="b"/>
            <a:pathLst>
              <a:path w="467359" h="593089">
                <a:moveTo>
                  <a:pt x="0" y="592963"/>
                </a:moveTo>
                <a:lnTo>
                  <a:pt x="467042" y="592963"/>
                </a:lnTo>
                <a:lnTo>
                  <a:pt x="467042" y="0"/>
                </a:lnTo>
                <a:lnTo>
                  <a:pt x="0" y="0"/>
                </a:lnTo>
                <a:lnTo>
                  <a:pt x="0" y="592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1536" y="2157348"/>
            <a:ext cx="467042" cy="592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6773" y="2152650"/>
            <a:ext cx="476884" cy="602615"/>
          </a:xfrm>
          <a:custGeom>
            <a:avLst/>
            <a:gdLst/>
            <a:ahLst/>
            <a:cxnLst/>
            <a:rect l="l" t="t" r="r" b="b"/>
            <a:pathLst>
              <a:path w="476884" h="602614">
                <a:moveTo>
                  <a:pt x="0" y="602488"/>
                </a:moveTo>
                <a:lnTo>
                  <a:pt x="476567" y="602488"/>
                </a:lnTo>
                <a:lnTo>
                  <a:pt x="476567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0759" y="990525"/>
            <a:ext cx="197929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1100" b="1" u="sng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</a:t>
            </a:r>
            <a:r>
              <a:rPr sz="1100" b="1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r>
              <a:rPr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100" b="1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100" b="1" u="sng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u="sng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100" b="1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100" b="1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тники: 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755">
              <a:lnSpc>
                <a:spcPct val="100000"/>
              </a:lnSpc>
              <a:spcBef>
                <a:spcPts val="620"/>
              </a:spcBef>
            </a:pPr>
            <a:r>
              <a:rPr sz="1000" b="1" u="sng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000" b="1" u="sng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</a:t>
            </a:r>
            <a:r>
              <a:rPr sz="1000" b="1" u="sng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b="1" u="sng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b="1" u="sng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000" b="1" u="sng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анды</a:t>
            </a:r>
            <a:r>
              <a:rPr sz="1000" b="1" u="sng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000" b="1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b="1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5337" y="1452108"/>
            <a:ext cx="122047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организации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тнѐра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(ГД)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12085" y="1118987"/>
            <a:ext cx="74993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оль</a:t>
            </a:r>
            <a:r>
              <a:rPr sz="1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члена</a:t>
            </a:r>
            <a:r>
              <a:rPr sz="1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b="1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0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анды</a:t>
            </a:r>
            <a:r>
              <a:rPr sz="10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04159" y="1235700"/>
            <a:ext cx="385699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505"/>
              </a:spcBef>
            </a:pPr>
            <a:r>
              <a:rPr sz="1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sz="1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lang="ru-RU" sz="1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10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sz="1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анды</a:t>
            </a:r>
            <a:r>
              <a:rPr sz="1000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работу всех участников ППКО, принимает итоговое решение, опираясь и учитывая мнение остальных членов команды ППКО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0823" y="2166229"/>
            <a:ext cx="92265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6835">
              <a:lnSpc>
                <a:spcPct val="100000"/>
              </a:lnSpc>
            </a:pP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тнѐр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сотрудники центров компетенций </a:t>
            </a:r>
            <a:r>
              <a:rPr lang="ru-RU" sz="1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 БП регионов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09292" y="2166229"/>
            <a:ext cx="5937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endParaRPr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53096" y="1235700"/>
            <a:ext cx="1706245" cy="82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sz="1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000" b="1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z="1000" b="1" u="sng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r>
              <a:rPr sz="1000" b="1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000" b="1" u="sng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</a:t>
            </a:r>
            <a:r>
              <a:rPr sz="1000" b="1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ыва</a:t>
            </a:r>
            <a:r>
              <a:rPr sz="1000" b="1" u="sng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b="1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ь: 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505"/>
              </a:spcBef>
            </a:pP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ьно,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sz="1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sz="1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огично</a:t>
            </a:r>
            <a:r>
              <a:rPr lang="ru-RU"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</a:t>
            </a:r>
            <a:r>
              <a:rPr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ика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ента)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04159" y="2193706"/>
            <a:ext cx="362966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</a:t>
            </a:r>
            <a:r>
              <a:rPr sz="1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ите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1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тнѐр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делается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ыва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орию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и,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1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предыд</a:t>
            </a:r>
            <a:r>
              <a:rPr sz="1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ущ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</a:t>
            </a:r>
            <a:r>
              <a:rPr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ики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53096" y="2166229"/>
            <a:ext cx="1674495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415">
              <a:lnSpc>
                <a:spcPct val="100000"/>
              </a:lnSpc>
            </a:pP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должны иметь опыт руководства </a:t>
            </a:r>
            <a:r>
              <a:rPr sz="1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1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улучшениям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2384"/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ьно,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sz="1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ите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</a:t>
            </a:r>
            <a:r>
              <a:rPr sz="1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sz="1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огичных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pPr marL="12700" marR="32384"/>
            <a:r>
              <a:rPr lang="ru-RU" sz="1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1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</a:t>
            </a:r>
            <a:r>
              <a:rPr lang="ru-RU" sz="1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яем</a:t>
            </a:r>
            <a:r>
              <a:rPr lang="ru-RU" sz="1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1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ru-RU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</a:t>
            </a:r>
            <a:r>
              <a:rPr lang="ru-RU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онт</a:t>
            </a:r>
            <a:r>
              <a:rPr lang="ru-RU" sz="1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БП </a:t>
            </a:r>
            <a:r>
              <a:rPr lang="ru-RU"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45871" y="3804280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025" y="0"/>
                </a:lnTo>
              </a:path>
            </a:pathLst>
          </a:custGeom>
          <a:ln w="9525">
            <a:solidFill>
              <a:srgbClr val="414142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5884" y="3859525"/>
            <a:ext cx="467359" cy="593090"/>
          </a:xfrm>
          <a:custGeom>
            <a:avLst/>
            <a:gdLst/>
            <a:ahLst/>
            <a:cxnLst/>
            <a:rect l="l" t="t" r="r" b="b"/>
            <a:pathLst>
              <a:path w="467359" h="593089">
                <a:moveTo>
                  <a:pt x="0" y="592963"/>
                </a:moveTo>
                <a:lnTo>
                  <a:pt x="467042" y="592963"/>
                </a:lnTo>
                <a:lnTo>
                  <a:pt x="467042" y="0"/>
                </a:lnTo>
                <a:lnTo>
                  <a:pt x="0" y="0"/>
                </a:lnTo>
                <a:lnTo>
                  <a:pt x="0" y="592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45884" y="3859525"/>
            <a:ext cx="467042" cy="592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41121" y="3854699"/>
            <a:ext cx="476884" cy="602615"/>
          </a:xfrm>
          <a:custGeom>
            <a:avLst/>
            <a:gdLst/>
            <a:ahLst/>
            <a:cxnLst/>
            <a:rect l="l" t="t" r="r" b="b"/>
            <a:pathLst>
              <a:path w="476884" h="602614">
                <a:moveTo>
                  <a:pt x="0" y="602488"/>
                </a:moveTo>
                <a:lnTo>
                  <a:pt x="476567" y="602488"/>
                </a:lnTo>
                <a:lnTo>
                  <a:pt x="476567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6086" y="3846942"/>
            <a:ext cx="137731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ct val="100000"/>
              </a:lnSpc>
            </a:pP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</a:t>
            </a:r>
            <a:r>
              <a:rPr sz="1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indent="-77470">
              <a:lnSpc>
                <a:spcPct val="100000"/>
              </a:lnSpc>
              <a:buClr>
                <a:srgbClr val="737373"/>
              </a:buClr>
              <a:buFont typeface="Arial"/>
              <a:buChar char="•"/>
              <a:tabLst>
                <a:tab pos="90805" algn="l"/>
              </a:tabLst>
            </a:pPr>
            <a:r>
              <a:rPr lang="ru-RU"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Госко</a:t>
            </a:r>
            <a:r>
              <a:rPr lang="ru-RU"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r>
              <a:rPr lang="ru-RU"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</a:t>
            </a:r>
            <a:r>
              <a:rPr lang="ru-RU"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4830" algn="ctr">
              <a:lnSpc>
                <a:spcPct val="100000"/>
              </a:lnSpc>
            </a:pP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осат</a:t>
            </a:r>
            <a:r>
              <a:rPr lang="ru-RU"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м»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indent="-77470">
              <a:lnSpc>
                <a:spcPct val="100000"/>
              </a:lnSpc>
              <a:buClr>
                <a:srgbClr val="737373"/>
              </a:buClr>
              <a:buFont typeface="Arial"/>
              <a:buChar char="•"/>
              <a:tabLst>
                <a:tab pos="90805" algn="l"/>
              </a:tabLst>
            </a:pP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«ПС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03640" y="3868913"/>
            <a:ext cx="7321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sz="100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93782" y="3928390"/>
            <a:ext cx="3330893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</a:t>
            </a:r>
            <a:r>
              <a:rPr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проверяемого образца:</a:t>
            </a:r>
          </a:p>
          <a:p>
            <a:pPr marL="184150" indent="-171450">
              <a:lnSpc>
                <a:spcPct val="100000"/>
              </a:lnSpc>
              <a:buFontTx/>
              <a:buChar char="-"/>
            </a:pPr>
            <a:r>
              <a:rPr lang="ru-RU"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– </a:t>
            </a:r>
            <a:r>
              <a:rPr lang="ru-RU" sz="1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100%</a:t>
            </a:r>
            <a:endParaRPr lang="ru-RU" sz="1000" spc="-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>
              <a:lnSpc>
                <a:spcPct val="100000"/>
              </a:lnSpc>
              <a:buFontTx/>
              <a:buChar char="-"/>
            </a:pPr>
            <a:r>
              <a:rPr lang="ru-RU"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– </a:t>
            </a:r>
            <a:r>
              <a:rPr lang="ru-RU" sz="1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выборочно по решению ГК «</a:t>
            </a:r>
            <a:r>
              <a:rPr lang="ru-RU" sz="1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</a:t>
            </a:r>
            <a:r>
              <a:rPr lang="ru-RU" sz="1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84150" indent="-171450">
              <a:lnSpc>
                <a:spcPct val="100000"/>
              </a:lnSpc>
              <a:buFontTx/>
              <a:buChar char="-"/>
            </a:pPr>
            <a:r>
              <a:rPr lang="ru-RU" sz="1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– не участвует</a:t>
            </a:r>
          </a:p>
          <a:p>
            <a:pPr marL="184150" indent="-171450">
              <a:lnSpc>
                <a:spcPct val="100000"/>
              </a:lnSpc>
              <a:buFontTx/>
              <a:buChar char="-"/>
            </a:pPr>
            <a:r>
              <a:rPr lang="ru-RU" sz="1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Межорганизационный</a:t>
            </a:r>
            <a:r>
              <a:rPr lang="ru-RU" sz="1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100% в период 2022-2023 </a:t>
            </a:r>
            <a:r>
              <a:rPr lang="ru-RU" sz="1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гг.г</a:t>
            </a:r>
            <a:endParaRPr lang="ru-RU" sz="1000" spc="-1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>
              <a:lnSpc>
                <a:spcPct val="100000"/>
              </a:lnSpc>
              <a:buFontTx/>
              <a:buChar char="-"/>
            </a:pPr>
            <a:r>
              <a:rPr lang="ru-RU" sz="1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1 человека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14121" y="5155075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025" y="0"/>
                </a:lnTo>
              </a:path>
            </a:pathLst>
          </a:custGeom>
          <a:ln w="9525">
            <a:solidFill>
              <a:srgbClr val="414142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70586" y="5045108"/>
            <a:ext cx="467359" cy="593090"/>
          </a:xfrm>
          <a:custGeom>
            <a:avLst/>
            <a:gdLst/>
            <a:ahLst/>
            <a:cxnLst/>
            <a:rect l="l" t="t" r="r" b="b"/>
            <a:pathLst>
              <a:path w="467359" h="593089">
                <a:moveTo>
                  <a:pt x="0" y="592962"/>
                </a:moveTo>
                <a:lnTo>
                  <a:pt x="467042" y="592962"/>
                </a:lnTo>
                <a:lnTo>
                  <a:pt x="467042" y="0"/>
                </a:lnTo>
                <a:lnTo>
                  <a:pt x="0" y="0"/>
                </a:lnTo>
                <a:lnTo>
                  <a:pt x="0" y="5929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27072" y="2390712"/>
            <a:ext cx="57594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ены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47444" y="3868913"/>
            <a:ext cx="159702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Сотр</a:t>
            </a:r>
            <a:r>
              <a:rPr sz="10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ющ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регионе направление </a:t>
            </a:r>
            <a:r>
              <a:rPr sz="1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</a:t>
            </a:r>
            <a:r>
              <a:rPr sz="1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яем</a:t>
            </a:r>
            <a:r>
              <a:rPr lang="ru-RU"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а,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</a:t>
            </a:r>
            <a:r>
              <a:rPr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80746" y="5443712"/>
            <a:ext cx="8053452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 команда ППКО 3-7</a:t>
            </a:r>
            <a:r>
              <a:rPr sz="10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0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еловек</a:t>
            </a:r>
            <a:r>
              <a:rPr lang="ru-RU" sz="10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2700">
              <a:lnSpc>
                <a:spcPct val="100000"/>
              </a:lnSpc>
            </a:pPr>
            <a:r>
              <a:rPr lang="ru-RU" sz="10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участие стажеров от других регионов или АО»ПСР» без права голосования. Стажеры имеют право высказывать свои соображения курирующему их члену команды ППКО.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bject 8">
            <a:extLst>
              <a:ext uri="{FF2B5EF4-FFF2-40B4-BE49-F238E27FC236}">
                <a16:creationId xmlns:a16="http://schemas.microsoft.com/office/drawing/2014/main" id="{81D4A778-3CA4-4D5D-AA62-9BFA9226A4E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10600" y="6577904"/>
            <a:ext cx="27635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1429" y="116674"/>
            <a:ext cx="653295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</a:t>
            </a:r>
            <a:r>
              <a:rPr sz="20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  <a:r>
              <a:rPr sz="2000" b="1" spc="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</a:t>
            </a:r>
            <a:r>
              <a:rPr sz="2000" b="1" spc="-5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000" b="1" spc="-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b="1" spc="-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b="1" spc="-1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b="1" spc="4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направлению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2572" y="1066800"/>
            <a:ext cx="8618855" cy="32006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Команда ППКО заполняет чек-листы по направлениям (Приложение 1), обсуждает результаты заполнения , если чек-листы по направлению заполняли более одного человека, и находит консенсус. Подсчет результатов проводится по итоговому чек-листу в следующем порядке:</a:t>
            </a:r>
          </a:p>
          <a:p>
            <a:pPr marL="355600" indent="-342900">
              <a:lnSpc>
                <a:spcPct val="100000"/>
              </a:lnSpc>
              <a:buClr>
                <a:srgbClr val="414142"/>
              </a:buClr>
              <a:buFont typeface="Arial"/>
              <a:buAutoNum type="arabicPeriod"/>
              <a:tabLst>
                <a:tab pos="355600" algn="l"/>
              </a:tabLst>
            </a:pPr>
            <a:endParaRPr lang="ru-RU" sz="1600" spc="-1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buClr>
                <a:srgbClr val="414142"/>
              </a:buClr>
              <a:buFont typeface="Arial"/>
              <a:buAutoNum type="arabicPeriod"/>
              <a:tabLst>
                <a:tab pos="355600" algn="l"/>
              </a:tabLst>
            </a:pP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Галоч</a:t>
            </a:r>
            <a:r>
              <a:rPr sz="1600" spc="-2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квадрате</a:t>
            </a:r>
            <a:r>
              <a:rPr sz="1600" spc="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</a:t>
            </a:r>
            <a:r>
              <a:rPr sz="16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ает</a:t>
            </a:r>
            <a:r>
              <a:rPr sz="1600" spc="3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600" spc="-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кта</a:t>
            </a:r>
            <a:r>
              <a:rPr sz="1600" spc="4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ек-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листа</a:t>
            </a:r>
            <a:r>
              <a:rPr sz="1600" spc="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b="1" spc="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600" b="1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</a:t>
            </a:r>
            <a:r>
              <a:rPr sz="1600" b="1" spc="-3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600" b="1" spc="-2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8890" indent="-342900">
              <a:lnSpc>
                <a:spcPct val="110000"/>
              </a:lnSpc>
              <a:spcBef>
                <a:spcPts val="1065"/>
              </a:spcBef>
              <a:buClr>
                <a:srgbClr val="414142"/>
              </a:buClr>
              <a:buFont typeface="Arial"/>
              <a:buAutoNum type="arabicPeriod"/>
              <a:tabLst>
                <a:tab pos="355600" algn="l"/>
              </a:tabLst>
            </a:pP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ыпол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9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9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</a:t>
            </a:r>
            <a:r>
              <a:rPr sz="16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местный, региональный, федеральный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4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8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ает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как отношен</a:t>
            </a:r>
            <a:r>
              <a:rPr sz="16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5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-3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spc="-2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1600" spc="4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sz="16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sz="1600" spc="5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600" spc="-3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ктов</a:t>
            </a:r>
            <a:r>
              <a:rPr sz="1600" spc="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1600" spc="-2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spc="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spc="3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600" spc="-3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ктов</a:t>
            </a:r>
            <a:r>
              <a:rPr sz="1600" spc="5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</a:t>
            </a:r>
            <a:r>
              <a:rPr sz="1600" spc="-3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spc="-3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(М,Р,Ф) </a:t>
            </a:r>
            <a:r>
              <a:rPr lang="ru-RU"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(10,10,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600" spc="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405">
              <a:lnSpc>
                <a:spcPct val="100000"/>
              </a:lnSpc>
              <a:spcBef>
                <a:spcPts val="500"/>
              </a:spcBef>
            </a:pPr>
            <a:r>
              <a:rPr sz="14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априм</a:t>
            </a:r>
            <a:r>
              <a:rPr sz="14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400" b="1" spc="4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1400" b="1" spc="5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1400" b="1" spc="4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b="1" spc="-4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b="1" spc="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b="1" spc="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b="1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b="1" spc="6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400" b="1" spc="4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400" b="1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400" b="1" spc="-2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b="1" spc="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b="1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b="1" spc="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sz="1400" b="1" spc="2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sz="1400" b="1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b="1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лнено</a:t>
            </a:r>
            <a:r>
              <a:rPr sz="1400" b="1" spc="4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400" b="1" spc="4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400" b="1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b="1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ачит</a:t>
            </a:r>
            <a:r>
              <a:rPr lang="ru-RU"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400" b="1" spc="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sz="14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лнен</a:t>
            </a:r>
            <a:r>
              <a:rPr sz="14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b="1" spc="5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400" b="1" spc="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4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400" b="1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b="1" spc="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405">
              <a:lnSpc>
                <a:spcPct val="100000"/>
              </a:lnSpc>
              <a:spcBef>
                <a:spcPts val="170"/>
              </a:spcBef>
            </a:pP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sz="1400" b="1" spc="-2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sz="14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400" b="1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1400" b="1" spc="-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sz="1400" b="1" spc="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sz="1400" b="1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sz="1400" b="1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405" marR="6985">
              <a:lnSpc>
                <a:spcPct val="110000"/>
              </a:lnSpc>
              <a:spcBef>
                <a:spcPts val="300"/>
              </a:spcBef>
            </a:pPr>
            <a:r>
              <a:rPr sz="14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ып</a:t>
            </a:r>
            <a:r>
              <a:rPr sz="14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лнение</a:t>
            </a:r>
            <a:r>
              <a:rPr sz="1400" b="1" spc="3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400" b="1" spc="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4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sz="1400" b="1" spc="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b="1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sz="1400" b="1" spc="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400" b="1" spc="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sz="14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4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ЛЯЕ</a:t>
            </a:r>
            <a:r>
              <a:rPr sz="14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sz="1400" b="1" spc="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</a:t>
            </a:r>
            <a:r>
              <a:rPr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b="1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400" b="1" spc="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14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b="1" spc="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b="1" spc="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оценки направления, по решению председателя комиссии ППКО может быть прекращена</a:t>
            </a:r>
            <a:r>
              <a:rPr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82286AAD-9C81-4C2D-840A-3BF44A25DB7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7">
            <a:extLst>
              <a:ext uri="{FF2B5EF4-FFF2-40B4-BE49-F238E27FC236}">
                <a16:creationId xmlns:a16="http://schemas.microsoft.com/office/drawing/2014/main" id="{CE72C8DB-F3D2-49AA-A001-1CADDB67C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047029"/>
              </p:ext>
            </p:extLst>
          </p:nvPr>
        </p:nvGraphicFramePr>
        <p:xfrm>
          <a:off x="381000" y="4512423"/>
          <a:ext cx="81534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1921550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4171613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75890046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2469937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07747597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 достижения «зеленого» статуса 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образца выполнены для уровня: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критериев уровня, 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6827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233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и более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196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и более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и более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054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и более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и более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и более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579791"/>
                  </a:ext>
                </a:extLst>
              </a:tr>
            </a:tbl>
          </a:graphicData>
        </a:graphic>
      </p:graphicFrame>
      <p:sp>
        <p:nvSpPr>
          <p:cNvPr id="9" name="Овал 8">
            <a:extLst>
              <a:ext uri="{FF2B5EF4-FFF2-40B4-BE49-F238E27FC236}">
                <a16:creationId xmlns:a16="http://schemas.microsoft.com/office/drawing/2014/main" id="{1FE7CFBB-7D43-4A69-80D6-7A116F976D61}"/>
              </a:ext>
            </a:extLst>
          </p:cNvPr>
          <p:cNvSpPr/>
          <p:nvPr/>
        </p:nvSpPr>
        <p:spPr>
          <a:xfrm>
            <a:off x="5029200" y="5334000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BBA91A7-2211-40C8-9B38-4E7400D8E1DE}"/>
              </a:ext>
            </a:extLst>
          </p:cNvPr>
          <p:cNvSpPr/>
          <p:nvPr/>
        </p:nvSpPr>
        <p:spPr>
          <a:xfrm>
            <a:off x="5029200" y="5697911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42DC983-02EA-4001-88F8-88720293AB6D}"/>
              </a:ext>
            </a:extLst>
          </p:cNvPr>
          <p:cNvSpPr/>
          <p:nvPr/>
        </p:nvSpPr>
        <p:spPr>
          <a:xfrm>
            <a:off x="5029200" y="6057511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1429" y="116674"/>
            <a:ext cx="653295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000" b="1" spc="-10" dirty="0" smtClean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Образец </a:t>
            </a:r>
            <a:r>
              <a:rPr lang="ru-RU" sz="2000" b="1" spc="-10" dirty="0" err="1" smtClean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межорганизационного</a:t>
            </a:r>
            <a:r>
              <a:rPr lang="ru-RU" sz="2000" b="1" spc="-10" dirty="0" smtClean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потока создания ценности – определение и проверка</a:t>
            </a:r>
            <a:endParaRPr lang="ru-RU" sz="2000" b="1" dirty="0">
              <a:solidFill>
                <a:srgbClr val="0031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2572" y="1066800"/>
            <a:ext cx="8618855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</a:t>
            </a:r>
            <a:r>
              <a:rPr lang="ru-RU" sz="1600" spc="-10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межорганизационного</a:t>
            </a: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потока создания ценности (например, сквозного потока развития бережливой личности) – это упорядоченное множество организаций, каждая из которых выступает в роли Исполнителя, Заказчика или двух ролях одновременно (см. следующий слайд). </a:t>
            </a:r>
          </a:p>
          <a:p>
            <a:pPr marL="12700">
              <a:buClr>
                <a:srgbClr val="414142"/>
              </a:buClr>
              <a:tabLst>
                <a:tab pos="355600" algn="l"/>
              </a:tabLst>
            </a:pP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Подтверждение качества образца такого потока проводится по каждому элементу МПСЦ с учетом его роли(ей). Уровень образца МПСЦ равен минимальному из уровней образцов, входящих в МПСЦ.</a:t>
            </a:r>
          </a:p>
          <a:p>
            <a:pPr marL="12700">
              <a:buClr>
                <a:srgbClr val="414142"/>
              </a:buClr>
              <a:tabLst>
                <a:tab pos="355600" algn="l"/>
              </a:tabLst>
            </a:pP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«зеленого» статуса образца по ролям, в которых он выступает, проводится при выполнении не менее 80%  критериев из соответствующего чек-листа.</a:t>
            </a:r>
          </a:p>
          <a:p>
            <a:pPr marL="12700">
              <a:buClr>
                <a:srgbClr val="414142"/>
              </a:buClr>
              <a:tabLst>
                <a:tab pos="355600" algn="l"/>
              </a:tabLst>
            </a:pP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образец в МПСЦ выступает в двух ролях, для достижения «зеленого» статуса необходимо наличие «зеленого» статуса по каждой роли.</a:t>
            </a:r>
            <a:endParaRPr lang="ru-RU" sz="1600" spc="-1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82286AAD-9C81-4C2D-840A-3BF44A25DB7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82286AAD-9C81-4C2D-840A-3BF44A25DB7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90579F6B-1ECC-9B47-B46C-A0569C5A433F}"/>
              </a:ext>
            </a:extLst>
          </p:cNvPr>
          <p:cNvSpPr txBox="1">
            <a:spLocks/>
          </p:cNvSpPr>
          <p:nvPr/>
        </p:nvSpPr>
        <p:spPr>
          <a:xfrm>
            <a:off x="1524000" y="228600"/>
            <a:ext cx="6561138" cy="35394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kern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как Исполнитель заказа и/или Заказчик</a:t>
            </a:r>
            <a:endParaRPr lang="ru-RU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30B929EE-0341-5B45-849C-1501100B4F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315988"/>
              </p:ext>
            </p:extLst>
          </p:nvPr>
        </p:nvGraphicFramePr>
        <p:xfrm>
          <a:off x="1447800" y="1066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Стрелка влево 8">
            <a:extLst>
              <a:ext uri="{FF2B5EF4-FFF2-40B4-BE49-F238E27FC236}">
                <a16:creationId xmlns:a16="http://schemas.microsoft.com/office/drawing/2014/main" id="{E2B62126-6EF5-AC46-AD39-DF4BF56601E8}"/>
              </a:ext>
            </a:extLst>
          </p:cNvPr>
          <p:cNvSpPr/>
          <p:nvPr/>
        </p:nvSpPr>
        <p:spPr>
          <a:xfrm>
            <a:off x="5359400" y="3651450"/>
            <a:ext cx="701040" cy="2666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лево 9">
            <a:extLst>
              <a:ext uri="{FF2B5EF4-FFF2-40B4-BE49-F238E27FC236}">
                <a16:creationId xmlns:a16="http://schemas.microsoft.com/office/drawing/2014/main" id="{447D37DB-566D-5349-A141-0002F222382D}"/>
              </a:ext>
            </a:extLst>
          </p:cNvPr>
          <p:cNvSpPr/>
          <p:nvPr/>
        </p:nvSpPr>
        <p:spPr>
          <a:xfrm>
            <a:off x="3134360" y="3651451"/>
            <a:ext cx="721360" cy="3377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92F69-D189-074A-9941-88D96805B614}"/>
              </a:ext>
            </a:extLst>
          </p:cNvPr>
          <p:cNvSpPr txBox="1"/>
          <p:nvPr/>
        </p:nvSpPr>
        <p:spPr>
          <a:xfrm>
            <a:off x="5834084" y="4449093"/>
            <a:ext cx="2093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в МПСЦ (И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заказа.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1.4.1.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CAB553-234C-5242-93A4-D5D7C0BD01F6}"/>
              </a:ext>
            </a:extLst>
          </p:cNvPr>
          <p:cNvSpPr txBox="1"/>
          <p:nvPr/>
        </p:nvSpPr>
        <p:spPr>
          <a:xfrm>
            <a:off x="1566632" y="4503203"/>
            <a:ext cx="2093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в МПСЦ (З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 исполнителю.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1.4.2.</a:t>
            </a:r>
          </a:p>
        </p:txBody>
      </p:sp>
      <p:sp>
        <p:nvSpPr>
          <p:cNvPr id="13" name="Дуга 12">
            <a:extLst>
              <a:ext uri="{FF2B5EF4-FFF2-40B4-BE49-F238E27FC236}">
                <a16:creationId xmlns:a16="http://schemas.microsoft.com/office/drawing/2014/main" id="{9B7FDF38-AB3C-2544-8B8C-2358E4D47AE5}"/>
              </a:ext>
            </a:extLst>
          </p:cNvPr>
          <p:cNvSpPr/>
          <p:nvPr/>
        </p:nvSpPr>
        <p:spPr>
          <a:xfrm>
            <a:off x="3258344" y="2884987"/>
            <a:ext cx="2819400" cy="2292984"/>
          </a:xfrm>
          <a:prstGeom prst="arc">
            <a:avLst>
              <a:gd name="adj1" fmla="val 16200000"/>
              <a:gd name="adj2" fmla="val 160201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верх 13"/>
          <p:cNvSpPr/>
          <p:nvPr/>
        </p:nvSpPr>
        <p:spPr>
          <a:xfrm rot="2963480">
            <a:off x="3603882" y="4071640"/>
            <a:ext cx="174284" cy="6389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лево 14">
            <a:extLst>
              <a:ext uri="{FF2B5EF4-FFF2-40B4-BE49-F238E27FC236}">
                <a16:creationId xmlns:a16="http://schemas.microsoft.com/office/drawing/2014/main" id="{E2B62126-6EF5-AC46-AD39-DF4BF56601E8}"/>
              </a:ext>
            </a:extLst>
          </p:cNvPr>
          <p:cNvSpPr/>
          <p:nvPr/>
        </p:nvSpPr>
        <p:spPr>
          <a:xfrm rot="2133658">
            <a:off x="5242650" y="4304765"/>
            <a:ext cx="701040" cy="1727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25400"/>
            <a:ext cx="6959600" cy="46166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95250" algn="ctr"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статуса – повторное проведение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018251"/>
              </p:ext>
            </p:extLst>
          </p:nvPr>
        </p:nvGraphicFramePr>
        <p:xfrm>
          <a:off x="184009" y="2489907"/>
          <a:ext cx="8632159" cy="1854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4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1750">
                  <a:extLst>
                    <a:ext uri="{9D8B030D-6E8A-4147-A177-3AD203B41FA5}">
                      <a16:colId xmlns:a16="http://schemas.microsoft.com/office/drawing/2014/main" val="2504136165"/>
                    </a:ext>
                  </a:extLst>
                </a:gridCol>
              </a:tblGrid>
              <a:tr h="545096">
                <a:tc>
                  <a:txBody>
                    <a:bodyPr/>
                    <a:lstStyle/>
                    <a:p>
                      <a:pPr marL="250825"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образца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142"/>
                      </a:solidFill>
                      <a:prstDash val="soli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4141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действия статуса образца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Промежуточное подтверждение статуса образца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94438"/>
                  </a:ext>
                </a:extLst>
              </a:tr>
              <a:tr h="362293">
                <a:tc>
                  <a:txBody>
                    <a:bodyPr/>
                    <a:lstStyle/>
                    <a:p>
                      <a:pPr marL="250825" algn="ctr">
                        <a:lnSpc>
                          <a:spcPct val="100000"/>
                        </a:lnSpc>
                      </a:pPr>
                      <a:r>
                        <a:rPr lang="ru-RU" sz="1600" b="0" i="0" spc="-5" dirty="0">
                          <a:solidFill>
                            <a:srgbClr val="1F1F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</a:t>
                      </a:r>
                      <a:endParaRPr sz="16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142"/>
                      </a:solidFill>
                      <a:prstDash val="soli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414142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требуется</a:t>
                      </a:r>
                      <a:endParaRPr lang="ru-RU" sz="16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529590" marR="73025" indent="-449580" algn="ctr">
                        <a:lnSpc>
                          <a:spcPct val="100000"/>
                        </a:lnSpc>
                      </a:pPr>
                      <a:r>
                        <a:rPr lang="ru-RU" sz="1600" b="0" i="0" dirty="0">
                          <a:solidFill>
                            <a:srgbClr val="1F1F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</a:t>
                      </a:r>
                      <a:endParaRPr sz="16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142"/>
                      </a:solidFill>
                      <a:prstDash val="solid"/>
                    </a:lnL>
                    <a:lnR w="3175">
                      <a:solidFill>
                        <a:srgbClr val="414142"/>
                      </a:solidFill>
                      <a:prstDash val="solid"/>
                    </a:lnR>
                    <a:lnT w="3175">
                      <a:solidFill>
                        <a:srgbClr val="414142"/>
                      </a:solidFill>
                      <a:prstDash val="solid"/>
                    </a:lnT>
                    <a:lnB w="3175">
                      <a:solidFill>
                        <a:srgbClr val="414142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раз не ранее 10 и не позднее 14 месяцев от даты ППКО</a:t>
                      </a:r>
                      <a:endParaRPr lang="ru-RU"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401">
                <a:tc>
                  <a:txBody>
                    <a:bodyPr/>
                    <a:lstStyle/>
                    <a:p>
                      <a:pPr marL="231140" marR="95250" indent="-131445" algn="ctr">
                        <a:lnSpc>
                          <a:spcPct val="100000"/>
                        </a:lnSpc>
                      </a:pPr>
                      <a:r>
                        <a:rPr lang="ru-RU" sz="1600" b="0" i="0" dirty="0">
                          <a:solidFill>
                            <a:srgbClr val="1F1F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</a:t>
                      </a:r>
                      <a:endParaRPr sz="16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142"/>
                      </a:solidFill>
                      <a:prstDash val="solid"/>
                    </a:lnL>
                    <a:lnR w="3175">
                      <a:solidFill>
                        <a:srgbClr val="414142"/>
                      </a:solidFill>
                      <a:prstDash val="solid"/>
                    </a:lnR>
                    <a:lnT w="3175">
                      <a:solidFill>
                        <a:srgbClr val="414142"/>
                      </a:solidFill>
                      <a:prstDash val="solid"/>
                    </a:lnT>
                    <a:lnB w="3175">
                      <a:solidFill>
                        <a:srgbClr val="414142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раз не ранее 10 и не позднее 14 месяцев от даты ППКО</a:t>
                      </a:r>
                    </a:p>
                    <a:p>
                      <a:pPr marL="254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раз не ранее 22 и не позднее 26 месяцев от даты ППКО</a:t>
                      </a:r>
                      <a:endParaRPr lang="ru-RU"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8">
            <a:extLst>
              <a:ext uri="{FF2B5EF4-FFF2-40B4-BE49-F238E27FC236}">
                <a16:creationId xmlns:a16="http://schemas.microsoft.com/office/drawing/2014/main" id="{072FF143-5987-4293-BD55-6EACE94EBBD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10600" y="6629400"/>
            <a:ext cx="27635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5854CD9B-F2A1-2349-AF86-390D22AFD2A4}"/>
              </a:ext>
            </a:extLst>
          </p:cNvPr>
          <p:cNvSpPr txBox="1"/>
          <p:nvPr/>
        </p:nvSpPr>
        <p:spPr>
          <a:xfrm>
            <a:off x="170809" y="4556577"/>
            <a:ext cx="8618855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промежуточной проверке 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выбираются из каждого раздела чек-листа </a:t>
            </a: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соответствующего уровня по 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позиций (желательно на основании заполненного меморандума, где были несоответствия или определены зоны для улучшения). При нахождении хотя бы одного несоответствия необходимо проверить все требования чек-листа этого раздела</a:t>
            </a: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spc="-1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 комиссии предлагается использовать принцип преемственности </a:t>
            </a: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 по возможности, приглашать 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 членов, которые участвовали в предыдущем ППКО. Соблюдать баланс между старыми и новыми членами</a:t>
            </a: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5854CD9B-F2A1-2349-AF86-390D22AFD2A4}"/>
              </a:ext>
            </a:extLst>
          </p:cNvPr>
          <p:cNvSpPr txBox="1"/>
          <p:nvPr/>
        </p:nvSpPr>
        <p:spPr>
          <a:xfrm>
            <a:off x="237858" y="1066800"/>
            <a:ext cx="861885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статуса образца приведен в таблице. Для образцов регионального и федерального уровня предусмотрены промежуточные ежегодные проверки сохранения уровня образца по сокращенной схеме.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образец не прошел промежуточную проверку в установленные сроки, его статус прекращается. Если организация хочет изменить действующий уровень образца, то по ее инициативе проводится ППКО в полном объеме в любое время.</a:t>
            </a:r>
            <a:endParaRPr lang="ru-RU" sz="1600" spc="-1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487065"/>
            <a:ext cx="332443" cy="39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204239"/>
            <a:ext cx="6959600" cy="46166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ения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28600" y="1828800"/>
            <a:ext cx="8336025" cy="1830933"/>
          </a:xfrm>
          <a:prstGeom prst="rect">
            <a:avLst/>
          </a:prstGeom>
        </p:spPr>
        <p:txBody>
          <a:bodyPr vert="horz" wrap="square" lIns="0" tIns="837866" rIns="0" bIns="0" rtlCol="0">
            <a:spAutoFit/>
          </a:bodyPr>
          <a:lstStyle/>
          <a:p>
            <a:pPr marL="720090" algn="ctr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Чек-листы</a:t>
            </a:r>
          </a:p>
          <a:p>
            <a:pPr marL="720090" algn="ctr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равле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иям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образцов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9200" y="61175"/>
            <a:ext cx="6532957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b="1" spc="2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направлению</a:t>
            </a:r>
          </a:p>
          <a:p>
            <a:pPr marL="12700" algn="ctr">
              <a:lnSpc>
                <a:spcPct val="100000"/>
              </a:lnSpc>
            </a:pPr>
            <a:r>
              <a:rPr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r>
              <a:rPr lang="ru-RU" b="1" spc="-4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</a:t>
            </a:r>
            <a:r>
              <a:rPr lang="ru-RU" b="1" spc="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spc="-3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ru-RU" b="1" spc="-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улучшений</a:t>
            </a:r>
            <a:r>
              <a:rPr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490" y="1600200"/>
            <a:ext cx="8618855" cy="3939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r>
              <a:rPr lang="ru-RU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2000" b="1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</a:t>
            </a:r>
          </a:p>
          <a:p>
            <a:pPr marL="12700" algn="ctr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endParaRPr lang="ru-RU" sz="2000" b="1" spc="-1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образца местного уровня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не менее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реализованных проектов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 года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работы)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3-5 самых проработанных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выбору членов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ППКО. Желательно наличие 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двух проектов в стадии реализации.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образца регионального уровня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не менее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 двух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работы) – рассматриваем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3-5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самых проработанных проектов по выбору членов команды ППКО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 наличие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трех проектов в стадии реализации.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образца федерального уровня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не менее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трех лет работы) – рассматриваем 5-7 самых проработанных проектов по выбору членов команды ППКО. Желательно наличие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четырех проектов в стадии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реализации.</a:t>
            </a:r>
            <a:r>
              <a:rPr lang="ru-RU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82286AAD-9C81-4C2D-840A-3BF44A25DB7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6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9200" y="61175"/>
            <a:ext cx="6532957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b="1" spc="2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направлению</a:t>
            </a:r>
          </a:p>
          <a:p>
            <a:pPr marL="12700" algn="ctr">
              <a:lnSpc>
                <a:spcPct val="100000"/>
              </a:lnSpc>
            </a:pPr>
            <a:r>
              <a:rPr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r>
              <a:rPr lang="ru-RU" b="1" spc="-4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</a:t>
            </a:r>
            <a:r>
              <a:rPr lang="ru-RU" b="1" spc="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spc="-3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ru-RU" b="1" spc="-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улучшений</a:t>
            </a:r>
            <a:r>
              <a:rPr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490" y="1600200"/>
            <a:ext cx="8618855" cy="418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r>
              <a:rPr lang="ru-RU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</a:t>
            </a:r>
          </a:p>
          <a:p>
            <a:pPr marL="12700">
              <a:buClr>
                <a:srgbClr val="414142"/>
              </a:buClr>
              <a:tabLst>
                <a:tab pos="355600" algn="l"/>
              </a:tabLst>
            </a:pPr>
            <a:r>
              <a:rPr lang="ru-RU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Выбор проектов для рассмотрения проводится командой ППКО</a:t>
            </a:r>
            <a:r>
              <a:rPr lang="ru-RU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>
              <a:buClr>
                <a:srgbClr val="414142"/>
              </a:buClr>
              <a:tabLst>
                <a:tab pos="355600" algn="l"/>
              </a:tabLst>
            </a:pPr>
            <a:endParaRPr lang="ru-RU" spc="-1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r>
              <a:rPr lang="ru-RU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проверки отбираются проекты, которые связаны с темой проверяемого образца и реализованные в течение периода времени, предшествующего дате проверки;</a:t>
            </a:r>
          </a:p>
          <a:p>
            <a:pPr marL="12700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r>
              <a:rPr lang="ru-RU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года – для образца местного уровня</a:t>
            </a:r>
          </a:p>
          <a:p>
            <a:pPr marL="12700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r>
              <a:rPr lang="ru-RU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лет – для образца регионального уровня</a:t>
            </a:r>
          </a:p>
          <a:p>
            <a:pPr marL="12700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r>
              <a:rPr lang="ru-RU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лет – для образца федерального уровня.</a:t>
            </a:r>
          </a:p>
          <a:p>
            <a:pPr marL="12700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r>
              <a:rPr lang="ru-RU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проверке рассматриваются материалы проектов по улучшению, которые связаны с темой проверяемого образца и выбираются членами проверяющей команды случайным </a:t>
            </a:r>
            <a:r>
              <a:rPr lang="ru-RU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образом.</a:t>
            </a:r>
            <a:endParaRPr lang="ru-RU" spc="-1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r>
              <a:rPr lang="ru-RU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Рассмотрение большего числа проектов может проводиться по решению председателя комиссии при наличии большого количества лучших практик в организации или при желании коллектива организации-образца.</a:t>
            </a:r>
          </a:p>
          <a:p>
            <a:pPr marL="12700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r>
              <a:rPr lang="ru-RU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82286AAD-9C81-4C2D-840A-3BF44A25DB7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3172" y="136364"/>
            <a:ext cx="168465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16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16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1831" y="271131"/>
            <a:ext cx="630369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</a:t>
            </a:r>
            <a:r>
              <a:rPr sz="2000" b="1" spc="1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верки</a:t>
            </a:r>
            <a:r>
              <a:rPr sz="20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</a:p>
          <a:p>
            <a:pPr marL="1103630" algn="ctr">
              <a:lnSpc>
                <a:spcPct val="10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r>
              <a:rPr lang="ru-RU" sz="2000" b="1" spc="-4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</a:t>
            </a:r>
            <a:r>
              <a:rPr lang="ru-RU" sz="2000" b="1" spc="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spc="-3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ru-RU" sz="2000" b="1" spc="-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улучшений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71415" y="60746"/>
            <a:ext cx="25209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.ГГГГ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676400" y="6651130"/>
            <a:ext cx="1751330" cy="0"/>
          </a:xfrm>
          <a:custGeom>
            <a:avLst/>
            <a:gdLst/>
            <a:ahLst/>
            <a:cxnLst/>
            <a:rect l="l" t="t" r="r" b="b"/>
            <a:pathLst>
              <a:path w="1751330">
                <a:moveTo>
                  <a:pt x="0" y="0"/>
                </a:moveTo>
                <a:lnTo>
                  <a:pt x="1751069" y="0"/>
                </a:lnTo>
              </a:path>
            </a:pathLst>
          </a:custGeom>
          <a:ln w="7968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037079" y="6655192"/>
            <a:ext cx="59118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</a:t>
            </a:r>
            <a:r>
              <a:rPr sz="800" i="1" spc="-1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одпись)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C44EF91-D2F2-49A5-95E1-717C0B474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059247"/>
              </p:ext>
            </p:extLst>
          </p:nvPr>
        </p:nvGraphicFramePr>
        <p:xfrm>
          <a:off x="254508" y="1094166"/>
          <a:ext cx="8714740" cy="51054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07492">
                  <a:extLst>
                    <a:ext uri="{9D8B030D-6E8A-4147-A177-3AD203B41FA5}">
                      <a16:colId xmlns:a16="http://schemas.microsoft.com/office/drawing/2014/main" val="930552962"/>
                    </a:ext>
                  </a:extLst>
                </a:gridCol>
                <a:gridCol w="5464049">
                  <a:extLst>
                    <a:ext uri="{9D8B030D-6E8A-4147-A177-3AD203B41FA5}">
                      <a16:colId xmlns:a16="http://schemas.microsoft.com/office/drawing/2014/main" val="329499837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09367966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3646908346"/>
                    </a:ext>
                  </a:extLst>
                </a:gridCol>
              </a:tblGrid>
              <a:tr h="286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Провер</a:t>
                      </a:r>
                      <a:r>
                        <a:rPr lang="ru-RU" sz="15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я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5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ый</a:t>
                      </a:r>
                      <a:r>
                        <a:rPr lang="ru-RU" sz="1500" spc="-2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пара</a:t>
                      </a:r>
                      <a:r>
                        <a:rPr lang="ru-RU" sz="15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5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р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800" spc="-80" dirty="0">
                          <a:solidFill>
                            <a:srgbClr val="27B82E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800" b="1" spc="-37" baseline="18518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ru-RU" sz="2000" spc="-15" dirty="0">
                          <a:solidFill>
                            <a:srgbClr val="C30C3D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lang="ru-RU" sz="18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Ко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ен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арии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86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Определены цели и/или миссия организации, для реализации которых создан проверяемый образец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39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500" b="0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паспортах/карточках </a:t>
                      </a:r>
                      <a:r>
                        <a:rPr lang="ru-RU" sz="15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проектов представлено корректное определение улучшаемого процесса и его границ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329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500" b="0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паспортах/карточках </a:t>
                      </a:r>
                      <a:r>
                        <a:rPr lang="ru-RU" sz="15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проектов представлено обоснование для понимания, зачем и почему важна  реализация проекта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90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рассмотренных проектов определены корректно, измеримы и отвечают обоснованию проекта</a:t>
                      </a:r>
                      <a:endParaRPr lang="ru-RU" sz="1500" b="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1082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Паспорта</a:t>
                      </a:r>
                      <a:r>
                        <a:rPr lang="ru-RU" sz="1500" b="0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/карточках</a:t>
                      </a:r>
                      <a:r>
                        <a:rPr lang="ru-RU" sz="1500" b="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проектов утверждены Заказчиком на соответствующем уровне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9308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личный проект первого лица организации (первое лицо является руководителем команды проекта)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6701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 визуализированы в проектной комнате с достаточной полнотой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369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реализации проектов построены карты ПСЦ текущего состояния с фиксацией параметров процесса (время, расстояния и т.д.), соответствующих поставленным целям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758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каждом рассмотренном проекте построены карты ПСЦ целевого состояния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395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проблемы идентифицированы на картах ПСЦ текущего и </a:t>
                      </a:r>
                      <a:r>
                        <a:rPr lang="ru-RU" sz="1500" b="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(</a:t>
                      </a:r>
                      <a:r>
                        <a:rPr lang="ru-RU" sz="1500" b="0" spc="-5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остаются) </a:t>
                      </a:r>
                      <a:r>
                        <a:rPr lang="ru-RU" sz="15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8744969"/>
                  </a:ext>
                </a:extLst>
              </a:tr>
            </a:tbl>
          </a:graphicData>
        </a:graphic>
      </p:graphicFrame>
      <p:sp>
        <p:nvSpPr>
          <p:cNvPr id="21" name="object 59">
            <a:extLst>
              <a:ext uri="{FF2B5EF4-FFF2-40B4-BE49-F238E27FC236}">
                <a16:creationId xmlns:a16="http://schemas.microsoft.com/office/drawing/2014/main" id="{B0B7D17A-756C-4F57-9F1D-26492494CC2D}"/>
              </a:ext>
            </a:extLst>
          </p:cNvPr>
          <p:cNvSpPr txBox="1"/>
          <p:nvPr/>
        </p:nvSpPr>
        <p:spPr>
          <a:xfrm>
            <a:off x="4885816" y="6169409"/>
            <a:ext cx="38100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3060" algn="l"/>
                <a:tab pos="772160" algn="l"/>
              </a:tabLst>
            </a:pPr>
            <a:r>
              <a:rPr lang="ru-RU"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Подтверждено ___ из 10 пунктов (____%)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66"/>
          <p:cNvSpPr txBox="1"/>
          <p:nvPr/>
        </p:nvSpPr>
        <p:spPr>
          <a:xfrm>
            <a:off x="277368" y="6520594"/>
            <a:ext cx="155143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i="1" spc="-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ППКО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204239"/>
            <a:ext cx="6070600" cy="46166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19113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/>
              <a:t>2</a:t>
            </a:fld>
            <a:endParaRPr sz="1400" b="1"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7985251" cy="3508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  <a:buClr>
                <a:srgbClr val="00295F"/>
              </a:buClr>
              <a:buSzPct val="125000"/>
              <a:tabLst>
                <a:tab pos="205104" algn="l"/>
              </a:tabLst>
            </a:pP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Методические рекомендации предназначены для применения в</a:t>
            </a:r>
            <a:r>
              <a:rPr lang="ru-RU" sz="1800" b="0" spc="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b="0" spc="-3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анизация</a:t>
            </a:r>
            <a:r>
              <a:rPr lang="ru-RU" sz="1800" b="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регионов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b="0" spc="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реализующих программу «Эффективный регион» с применением методов бережливого производства, и исп</a:t>
            </a:r>
            <a:r>
              <a:rPr lang="ru-RU" sz="1800" b="0" spc="-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1800" b="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</a:t>
            </a:r>
            <a:r>
              <a:rPr lang="ru-RU" sz="1800" b="0" spc="-3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800" b="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  </a:t>
            </a:r>
            <a:r>
              <a:rPr lang="ru-RU" sz="1800" b="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 </a:t>
            </a:r>
            <a:r>
              <a:rPr lang="ru-RU" sz="1800" b="0" spc="-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0" spc="-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b="0" spc="-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1800" b="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овки  </a:t>
            </a:r>
            <a:r>
              <a:rPr lang="ru-RU" sz="1800" b="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1800" b="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0" spc="-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0" spc="-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b="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ения  </a:t>
            </a:r>
            <a:r>
              <a:rPr lang="ru-RU" sz="1800" b="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ru-RU" sz="1800" b="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800" b="0" spc="3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b="0" spc="-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1800" b="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р</a:t>
            </a:r>
            <a:r>
              <a:rPr lang="ru-RU" sz="1800" b="0" spc="-3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b="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ития</a:t>
            </a:r>
            <a:r>
              <a:rPr lang="ru-RU" sz="1800" b="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образцов.</a:t>
            </a:r>
            <a:r>
              <a:rPr lang="ru-RU" sz="1800" b="0" spc="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  <a:buClr>
                <a:srgbClr val="00295F"/>
              </a:buClr>
              <a:buSzPct val="125000"/>
              <a:tabLst>
                <a:tab pos="205104" algn="l"/>
              </a:tabLst>
            </a:pPr>
            <a:r>
              <a:rPr lang="ru-RU" sz="1800" b="0" spc="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</a:t>
            </a:r>
            <a:r>
              <a:rPr lang="ru-RU" sz="1800" b="0" spc="-7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b="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b="0" spc="-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дич</a:t>
            </a:r>
            <a:r>
              <a:rPr lang="ru-RU"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b="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1800" b="0" spc="1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</a:t>
            </a:r>
            <a:r>
              <a:rPr lang="ru-RU" sz="1800" b="0" spc="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b="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</a:t>
            </a:r>
            <a:r>
              <a:rPr lang="ru-RU"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800" b="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b="0" spc="1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1800" b="0" spc="11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spc="-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b="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800" b="0" spc="-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0" spc="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b="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b="0" spc="-3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b="0" spc="1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800" b="0" spc="10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lang="ru-RU" sz="1800" b="0" spc="-3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низац</a:t>
            </a:r>
            <a:r>
              <a:rPr lang="ru-RU" sz="1800" b="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1800" b="0" spc="1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1800" b="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1800" b="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b="0" spc="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spc="-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тч</a:t>
            </a:r>
            <a:r>
              <a:rPr lang="ru-RU" sz="1800" b="0" spc="-6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тност</a:t>
            </a:r>
            <a:r>
              <a:rPr lang="ru-RU" sz="1800" b="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buClr>
                <a:srgbClr val="00295F"/>
              </a:buClr>
              <a:buSzPct val="125000"/>
              <a:tabLst>
                <a:tab pos="205104" algn="l"/>
              </a:tabLst>
            </a:pPr>
            <a:r>
              <a:rPr lang="en-US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Настоящие методические рекомендации авторизуются межрегиональным методическим комитетом.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350" algn="just">
              <a:lnSpc>
                <a:spcPct val="100000"/>
              </a:lnSpc>
              <a:spcBef>
                <a:spcPts val="1200"/>
              </a:spcBef>
              <a:buClr>
                <a:srgbClr val="00295F"/>
              </a:buClr>
              <a:buSzPct val="125000"/>
              <a:tabLst>
                <a:tab pos="205104" algn="l"/>
              </a:tabLst>
            </a:pP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0" spc="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b="0" spc="-2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0" spc="-6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0" spc="-2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sz="1800" b="0" spc="-2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0" spc="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b="0" spc="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сть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z="1800" b="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b="0" spc="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800" b="0" spc="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b="0" spc="-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</a:t>
            </a:r>
            <a:r>
              <a:rPr sz="1800" b="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b="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 </a:t>
            </a:r>
            <a:r>
              <a:rPr sz="18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800" b="0" spc="-7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b="0" spc="-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ических </a:t>
            </a:r>
            <a:r>
              <a:rPr sz="1800" b="0" spc="-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0" spc="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ендаций </a:t>
            </a:r>
            <a:r>
              <a:rPr sz="1800" b="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800" b="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b="0" spc="-6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sz="1800" b="0" spc="-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800" b="0" spc="-19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</a:t>
            </a:r>
            <a:r>
              <a:rPr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b="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8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1800" b="0" spc="-19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0" spc="-2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b="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800" b="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чае </a:t>
            </a:r>
            <a:r>
              <a:rPr sz="1800" b="0" spc="-19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0" spc="-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зникно</a:t>
            </a:r>
            <a:r>
              <a:rPr sz="1800" b="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ения </a:t>
            </a:r>
            <a:r>
              <a:rPr sz="1800" b="0" spc="-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</a:t>
            </a:r>
            <a:r>
              <a:rPr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0" spc="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 </a:t>
            </a:r>
            <a:r>
              <a:rPr sz="1800" b="0" spc="-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800" b="0" spc="-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анной </a:t>
            </a:r>
            <a:r>
              <a:rPr sz="1800" b="0" spc="-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800" b="0" spc="-7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b="0" spc="-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b="0" spc="-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0" spc="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800" b="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гии п</a:t>
            </a:r>
            <a:r>
              <a:rPr sz="1800" b="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</a:t>
            </a:r>
            <a:r>
              <a:rPr sz="1800" b="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ращ</a:t>
            </a:r>
            <a:r>
              <a:rPr sz="1800" b="0" spc="-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ться</a:t>
            </a:r>
            <a:r>
              <a:rPr sz="18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b="0" spc="-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800" b="0" spc="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u="heavy" spc="-1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</a:t>
            </a:r>
            <a:r>
              <a:rPr sz="1800" b="0" u="heavy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sr@r</a:t>
            </a:r>
            <a:r>
              <a:rPr sz="1800" b="0" u="heavy" spc="-15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</a:t>
            </a:r>
            <a:r>
              <a:rPr sz="1800" b="0" u="heavy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</a:t>
            </a:r>
            <a:r>
              <a:rPr sz="1800" b="0" u="heavy" spc="-1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</a:t>
            </a:r>
            <a:r>
              <a:rPr sz="1800" b="0" u="heavy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to</a:t>
            </a:r>
            <a:r>
              <a:rPr sz="1800" b="0" u="heavy" spc="-1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</a:t>
            </a:r>
            <a:r>
              <a:rPr sz="1800" b="0" u="heavy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sz="1800" b="0" u="heavy" spc="-5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183724"/>
            <a:ext cx="533400" cy="636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3172" y="136364"/>
            <a:ext cx="168465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16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16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1831" y="271131"/>
            <a:ext cx="630369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</a:t>
            </a:r>
            <a:r>
              <a:rPr sz="2000" b="1" spc="1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верки</a:t>
            </a:r>
            <a:r>
              <a:rPr sz="20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</a:p>
          <a:p>
            <a:pPr marL="1103630" algn="ctr">
              <a:lnSpc>
                <a:spcPct val="10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r>
              <a:rPr lang="ru-RU" sz="2000" b="1" spc="-4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</a:t>
            </a:r>
            <a:r>
              <a:rPr lang="ru-RU" sz="2000" b="1" spc="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spc="-3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ru-RU" sz="2000" b="1" spc="-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улучшений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71415" y="60746"/>
            <a:ext cx="25209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.ГГГГ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C44EF91-D2F2-49A5-95E1-717C0B474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825660"/>
              </p:ext>
            </p:extLst>
          </p:nvPr>
        </p:nvGraphicFramePr>
        <p:xfrm>
          <a:off x="254508" y="976893"/>
          <a:ext cx="8714740" cy="48768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08941">
                  <a:extLst>
                    <a:ext uri="{9D8B030D-6E8A-4147-A177-3AD203B41FA5}">
                      <a16:colId xmlns:a16="http://schemas.microsoft.com/office/drawing/2014/main" val="930552962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329499837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09367966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3646908346"/>
                    </a:ext>
                  </a:extLst>
                </a:gridCol>
              </a:tblGrid>
              <a:tr h="286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Провер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8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ый</a:t>
                      </a:r>
                      <a:r>
                        <a:rPr lang="ru-RU" sz="1800" spc="-2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пара</a:t>
                      </a:r>
                      <a:r>
                        <a:rPr lang="ru-RU" sz="18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8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800" spc="-80" dirty="0">
                          <a:solidFill>
                            <a:srgbClr val="27B82E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800" b="1" spc="-37" baseline="18518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ru-RU" sz="2000" spc="-15" dirty="0">
                          <a:solidFill>
                            <a:srgbClr val="C30C3D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lang="ru-RU" sz="18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Ко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ен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арии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86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 поиск коренных причин при решении проблем, идентифицированных на карте ПСЦ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39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Р2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Коренные причины и возможные мероприятия по их устранению оценены по их влиянию на цели проекта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329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мероприятий направлен на устранение выявленных коренных причин проблем, идентифицированных на карте ПСЦ</a:t>
                      </a:r>
                      <a:endParaRPr lang="ru-RU" sz="150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90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Процедура одобрения плана мероприятий по достижению целей проекта (</a:t>
                      </a:r>
                      <a:r>
                        <a:rPr lang="en-US" sz="15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kick-off) </a:t>
                      </a:r>
                      <a:r>
                        <a:rPr lang="ru-RU" sz="15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проводится с заказчиком проекта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1082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Проводится производственный анализ (мониторинг) для проверки достигнутых результатов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9308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проектов стандартизуются (в виде визуальных стандартов, регламентов и т.д.)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6701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проектов способствуют достижению целей организации, улучшая (бизнес-) результаты и/или показатели</a:t>
                      </a:r>
                      <a:endParaRPr lang="ru-RU" sz="1500" b="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369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Реализуются личные проекты руководителей отдельных структурных подразделений</a:t>
                      </a:r>
                      <a:endParaRPr lang="ru-RU" sz="1500" b="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758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проектами по улучшению ведется с использованием стенда проекта в проектной комнате (</a:t>
                      </a:r>
                      <a:r>
                        <a:rPr lang="ru-RU" sz="1500" b="0" spc="-5" dirty="0" err="1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обее</a:t>
                      </a:r>
                      <a:r>
                        <a:rPr lang="ru-RU" sz="15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395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Осуществляется визуальное управление процессами по SQDCM(E) в </a:t>
                      </a:r>
                      <a:r>
                        <a:rPr lang="ru-RU" sz="1500" dirty="0" err="1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инфоцентре</a:t>
                      </a:r>
                      <a:r>
                        <a:rPr lang="ru-RU" sz="15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организации (ГД)</a:t>
                      </a:r>
                      <a:endParaRPr lang="ru-RU" sz="1500" b="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8744969"/>
                  </a:ext>
                </a:extLst>
              </a:tr>
            </a:tbl>
          </a:graphicData>
        </a:graphic>
      </p:graphicFrame>
      <p:sp>
        <p:nvSpPr>
          <p:cNvPr id="23" name="object 59">
            <a:extLst>
              <a:ext uri="{FF2B5EF4-FFF2-40B4-BE49-F238E27FC236}">
                <a16:creationId xmlns:a16="http://schemas.microsoft.com/office/drawing/2014/main" id="{5B4B79E3-E426-4369-9459-D2AF0BE80D95}"/>
              </a:ext>
            </a:extLst>
          </p:cNvPr>
          <p:cNvSpPr txBox="1"/>
          <p:nvPr/>
        </p:nvSpPr>
        <p:spPr>
          <a:xfrm>
            <a:off x="4943983" y="6151140"/>
            <a:ext cx="38100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3060" algn="l"/>
                <a:tab pos="772160" algn="l"/>
              </a:tabLst>
            </a:pPr>
            <a:r>
              <a:rPr lang="ru-RU"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Подтверждено ___ из 10 пунктов (____%)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60"/>
          <p:cNvSpPr/>
          <p:nvPr/>
        </p:nvSpPr>
        <p:spPr>
          <a:xfrm>
            <a:off x="1676400" y="6651130"/>
            <a:ext cx="1751330" cy="0"/>
          </a:xfrm>
          <a:custGeom>
            <a:avLst/>
            <a:gdLst/>
            <a:ahLst/>
            <a:cxnLst/>
            <a:rect l="l" t="t" r="r" b="b"/>
            <a:pathLst>
              <a:path w="1751330">
                <a:moveTo>
                  <a:pt x="0" y="0"/>
                </a:moveTo>
                <a:lnTo>
                  <a:pt x="1751069" y="0"/>
                </a:lnTo>
              </a:path>
            </a:pathLst>
          </a:custGeom>
          <a:ln w="7968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66"/>
          <p:cNvSpPr txBox="1"/>
          <p:nvPr/>
        </p:nvSpPr>
        <p:spPr>
          <a:xfrm>
            <a:off x="2037079" y="6655192"/>
            <a:ext cx="59118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</a:t>
            </a:r>
            <a:r>
              <a:rPr sz="800" i="1" spc="-1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одпись)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66"/>
          <p:cNvSpPr txBox="1"/>
          <p:nvPr/>
        </p:nvSpPr>
        <p:spPr>
          <a:xfrm>
            <a:off x="277368" y="6520594"/>
            <a:ext cx="155143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i="1" spc="-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ППКО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3172" y="136364"/>
            <a:ext cx="168465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16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16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1831" y="271131"/>
            <a:ext cx="630369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</a:t>
            </a:r>
            <a:r>
              <a:rPr sz="2000" b="1" spc="1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верки</a:t>
            </a:r>
            <a:r>
              <a:rPr sz="20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</a:p>
          <a:p>
            <a:pPr marL="1103630" algn="ctr">
              <a:lnSpc>
                <a:spcPct val="10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r>
              <a:rPr lang="ru-RU" sz="2000" b="1" spc="-4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</a:t>
            </a:r>
            <a:r>
              <a:rPr lang="ru-RU" sz="2000" b="1" spc="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spc="-3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ru-RU" sz="2000" b="1" spc="-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улучшений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71415" y="60746"/>
            <a:ext cx="25209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.ГГГГ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C44EF91-D2F2-49A5-95E1-717C0B474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629702"/>
              </p:ext>
            </p:extLst>
          </p:nvPr>
        </p:nvGraphicFramePr>
        <p:xfrm>
          <a:off x="304800" y="976893"/>
          <a:ext cx="8664448" cy="4980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8649">
                  <a:extLst>
                    <a:ext uri="{9D8B030D-6E8A-4147-A177-3AD203B41FA5}">
                      <a16:colId xmlns:a16="http://schemas.microsoft.com/office/drawing/2014/main" val="930552962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329499837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09367966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3646908346"/>
                    </a:ext>
                  </a:extLst>
                </a:gridCol>
              </a:tblGrid>
              <a:tr h="2864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Провер</a:t>
                      </a:r>
                      <a:r>
                        <a:rPr lang="ru-RU" sz="16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6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ый</a:t>
                      </a:r>
                      <a:r>
                        <a:rPr lang="ru-RU" sz="1600" spc="-2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пара</a:t>
                      </a:r>
                      <a:r>
                        <a:rPr lang="ru-RU" sz="16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6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р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600" spc="-80" dirty="0">
                          <a:solidFill>
                            <a:srgbClr val="27B82E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600" b="1" spc="-37" baseline="18518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ru-RU" sz="1800" spc="-15" dirty="0">
                          <a:solidFill>
                            <a:srgbClr val="C30C3D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lang="ru-RU" sz="16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Ко</a:t>
                      </a:r>
                      <a:r>
                        <a:rPr lang="ru-RU" sz="16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мм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ен</a:t>
                      </a:r>
                      <a:r>
                        <a:rPr lang="ru-RU" sz="16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арии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86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выявления коренных причин проблем используются несколько инструментов ( 5 «почему», 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5W1H,</a:t>
                      </a: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диаграмма связей и т.д.)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39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Ф2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Продемонстрировано применение идеальной карты процесса для улучшения карты целевого состояния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329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Продемонстрировано проведение картирования текущего состояния процесса после завершения проекта (для подтверждения достижения целевого состояния)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90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проблемы визуализируются в «пирамиде проблем» и решаются на соответствующем уровне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1082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Проекты, реализованные при создании образца, включают улучшения в </a:t>
                      </a:r>
                      <a:r>
                        <a:rPr lang="ru-RU" sz="1400" spc="-5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межорганизационных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потоках создания ценности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9308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Проекты, реализованные при создании образца, включают проекты, направленные на повышение качества в основных процессах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6701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Проекты, реализованные при создании образца, включают проекты, направленные на повышение качества во вспомогательных процессах.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369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Можно проследить логику открытия проектов (каскады, последовательность, решение сложных проблем), приведших к созданию образца</a:t>
                      </a:r>
                      <a:endParaRPr lang="ru-RU" sz="1400" b="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758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Продемонстрированы действия по улучшению процесса реализации проектов в организации</a:t>
                      </a:r>
                      <a:endParaRPr lang="ru-RU" sz="140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395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Осуществляется визуальное управление процессами по SQDCM(E) в отдельных</a:t>
                      </a:r>
                      <a:r>
                        <a:rPr lang="en-US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структурных подразделениях организации</a:t>
                      </a:r>
                      <a:endParaRPr lang="ru-RU" sz="140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8744969"/>
                  </a:ext>
                </a:extLst>
              </a:tr>
            </a:tbl>
          </a:graphicData>
        </a:graphic>
      </p:graphicFrame>
      <p:sp>
        <p:nvSpPr>
          <p:cNvPr id="21" name="object 59">
            <a:extLst>
              <a:ext uri="{FF2B5EF4-FFF2-40B4-BE49-F238E27FC236}">
                <a16:creationId xmlns:a16="http://schemas.microsoft.com/office/drawing/2014/main" id="{445BBADA-7BAE-4612-AB30-B7005D7814F1}"/>
              </a:ext>
            </a:extLst>
          </p:cNvPr>
          <p:cNvSpPr txBox="1"/>
          <p:nvPr/>
        </p:nvSpPr>
        <p:spPr>
          <a:xfrm>
            <a:off x="4936586" y="6070018"/>
            <a:ext cx="38100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3060" algn="l"/>
                <a:tab pos="772160" algn="l"/>
              </a:tabLst>
            </a:pPr>
            <a:r>
              <a:rPr lang="ru-RU"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Подтверждено ___ из 10 пунктов (____%)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60"/>
          <p:cNvSpPr/>
          <p:nvPr/>
        </p:nvSpPr>
        <p:spPr>
          <a:xfrm>
            <a:off x="1676400" y="6651130"/>
            <a:ext cx="1751330" cy="0"/>
          </a:xfrm>
          <a:custGeom>
            <a:avLst/>
            <a:gdLst/>
            <a:ahLst/>
            <a:cxnLst/>
            <a:rect l="l" t="t" r="r" b="b"/>
            <a:pathLst>
              <a:path w="1751330">
                <a:moveTo>
                  <a:pt x="0" y="0"/>
                </a:moveTo>
                <a:lnTo>
                  <a:pt x="1751069" y="0"/>
                </a:lnTo>
              </a:path>
            </a:pathLst>
          </a:custGeom>
          <a:ln w="7968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66"/>
          <p:cNvSpPr txBox="1"/>
          <p:nvPr/>
        </p:nvSpPr>
        <p:spPr>
          <a:xfrm>
            <a:off x="2037079" y="6655192"/>
            <a:ext cx="59118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</a:t>
            </a:r>
            <a:r>
              <a:rPr sz="800" i="1" spc="-1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одпись)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66"/>
          <p:cNvSpPr txBox="1"/>
          <p:nvPr/>
        </p:nvSpPr>
        <p:spPr>
          <a:xfrm>
            <a:off x="277368" y="6520594"/>
            <a:ext cx="155143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i="1" spc="-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ППКО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5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490" y="1143000"/>
            <a:ext cx="8618855" cy="2800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buClr>
                <a:srgbClr val="414142"/>
              </a:buClr>
              <a:tabLst>
                <a:tab pos="355600" algn="l"/>
              </a:tabLst>
            </a:pPr>
            <a:r>
              <a:rPr lang="ru-RU" sz="20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</a:t>
            </a:r>
          </a:p>
          <a:p>
            <a:pPr marL="355600" indent="-342900">
              <a:lnSpc>
                <a:spcPct val="100000"/>
              </a:lnSpc>
              <a:buClr>
                <a:srgbClr val="414142"/>
              </a:buClr>
              <a:buFont typeface="Arial"/>
              <a:buAutoNum type="arabicPeriod"/>
              <a:tabLst>
                <a:tab pos="355600" algn="l"/>
              </a:tabLst>
            </a:pPr>
            <a:endParaRPr lang="ru-RU" spc="-1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buClr>
                <a:srgbClr val="414142"/>
              </a:buClr>
              <a:buFont typeface="Arial"/>
              <a:buAutoNum type="arabicPeriod"/>
              <a:tabLst>
                <a:tab pos="355600" algn="l"/>
              </a:tabLst>
            </a:pP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обучения подтверждается либо документами (свидетельства, сертификаты и т.д.), либо </a:t>
            </a: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видеозаписями </a:t>
            </a:r>
            <a:r>
              <a:rPr lang="ru-RU" sz="1600" spc="-10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 списком участников.</a:t>
            </a:r>
            <a:endParaRPr lang="ru-RU" sz="1600" spc="-1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buClr>
                <a:srgbClr val="414142"/>
              </a:buClr>
              <a:buFont typeface="Arial"/>
              <a:buAutoNum type="arabicPeriod"/>
              <a:tabLst>
                <a:tab pos="355600" algn="l"/>
              </a:tabLst>
            </a:pP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«внутренний тренер» обобщающее. Ими могут быть как сотрудники, занимающиеся только обучением других сотрудников организации, так и сотрудники, участвующие в обучении эпизодически, дополнительно к своей основной работе, но имеющие высокий уровень компетентности в </a:t>
            </a: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практическом применении 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методов и инструментов БП. </a:t>
            </a:r>
          </a:p>
          <a:p>
            <a:pPr marL="355600" indent="-342900">
              <a:lnSpc>
                <a:spcPct val="100000"/>
              </a:lnSpc>
              <a:buClr>
                <a:srgbClr val="414142"/>
              </a:buClr>
              <a:buFont typeface="Arial"/>
              <a:buAutoNum type="arabicPeriod"/>
              <a:tabLst>
                <a:tab pos="355600" algn="l"/>
              </a:tabLst>
            </a:pP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Отнесение сотрудника к категории «внутреннего тренера» </a:t>
            </a: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регулируется 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порядком, принятым в организации</a:t>
            </a: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5600" indent="-342900">
              <a:lnSpc>
                <a:spcPct val="100000"/>
              </a:lnSpc>
              <a:buClr>
                <a:srgbClr val="414142"/>
              </a:buClr>
              <a:buFont typeface="Arial"/>
              <a:buAutoNum type="arabicPeriod"/>
              <a:tabLst>
                <a:tab pos="355600" algn="l"/>
              </a:tabLst>
            </a:pP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улучшениям (ППУ) рассматриваются по форме, принятой в организации.</a:t>
            </a:r>
            <a:endParaRPr lang="ru-RU" sz="1600" spc="-1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82286AAD-9C81-4C2D-840A-3BF44A25DB7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D0B7C5E3-8D37-4B0E-A2EA-44EB85A21F40}"/>
              </a:ext>
            </a:extLst>
          </p:cNvPr>
          <p:cNvSpPr txBox="1"/>
          <p:nvPr/>
        </p:nvSpPr>
        <p:spPr>
          <a:xfrm>
            <a:off x="1305520" y="28408"/>
            <a:ext cx="6532957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20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2000" b="1" spc="2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по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направлению</a:t>
            </a:r>
          </a:p>
          <a:p>
            <a:pPr marL="12700" algn="ctr">
              <a:lnSpc>
                <a:spcPct val="100000"/>
              </a:lnSpc>
            </a:pPr>
            <a:r>
              <a:rPr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Вовлечение, обучение, мотивация персонала</a:t>
            </a:r>
            <a:r>
              <a:rPr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4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3172" y="136364"/>
            <a:ext cx="168465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16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16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3173" y="271131"/>
            <a:ext cx="658235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</a:t>
            </a:r>
            <a:r>
              <a:rPr sz="2000" b="1" spc="1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верки</a:t>
            </a:r>
            <a:r>
              <a:rPr sz="20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</a:p>
          <a:p>
            <a:pPr marL="1103630" algn="ctr">
              <a:lnSpc>
                <a:spcPct val="10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«Вовлечение, обучение, мотивация персонала»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71415" y="60746"/>
            <a:ext cx="25209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.ГГГГ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C44EF91-D2F2-49A5-95E1-717C0B474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325821"/>
              </p:ext>
            </p:extLst>
          </p:nvPr>
        </p:nvGraphicFramePr>
        <p:xfrm>
          <a:off x="254508" y="1094166"/>
          <a:ext cx="8714740" cy="49987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07492">
                  <a:extLst>
                    <a:ext uri="{9D8B030D-6E8A-4147-A177-3AD203B41FA5}">
                      <a16:colId xmlns:a16="http://schemas.microsoft.com/office/drawing/2014/main" val="930552962"/>
                    </a:ext>
                  </a:extLst>
                </a:gridCol>
                <a:gridCol w="5464049">
                  <a:extLst>
                    <a:ext uri="{9D8B030D-6E8A-4147-A177-3AD203B41FA5}">
                      <a16:colId xmlns:a16="http://schemas.microsoft.com/office/drawing/2014/main" val="329499837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09367966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3646908346"/>
                    </a:ext>
                  </a:extLst>
                </a:gridCol>
              </a:tblGrid>
              <a:tr h="286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Провер</a:t>
                      </a:r>
                      <a:r>
                        <a:rPr lang="ru-RU" sz="15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я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5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ый</a:t>
                      </a:r>
                      <a:r>
                        <a:rPr lang="ru-RU" sz="1500" spc="-2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пара</a:t>
                      </a:r>
                      <a:r>
                        <a:rPr lang="ru-RU" sz="15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5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р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800" spc="-80" dirty="0">
                          <a:solidFill>
                            <a:srgbClr val="27B82E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800" b="1" spc="-37" baseline="18518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ru-RU" sz="2000" spc="-15" dirty="0">
                          <a:solidFill>
                            <a:srgbClr val="C30C3D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lang="ru-RU" sz="18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Ко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ен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арии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86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члены рабочих групп по проектам прошли обучение по базовым методам бережливого производства </a:t>
                      </a:r>
                      <a:r>
                        <a:rPr lang="ru-RU" sz="13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(КПСЦ, решение проблем)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39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Подаются предложения по улучшениям (ППУ), не менее 30% принятых ППУ реализуются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329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вовлечения сотрудников использовалось обучение на фабриках процессов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90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проведении обучения  «на площадке» соблюдаются требования безопасности, используются СИЗ (при необходимости), участники не мешают производственному процессу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1082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Визуализация   по   бережливому производству   размещена   в   офисных   и   производственных помещениях, в</a:t>
                      </a:r>
                      <a:r>
                        <a:rPr lang="ru-RU" sz="14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зонах   ожидания </a:t>
                      </a:r>
                      <a:endParaRPr lang="ru-RU" sz="1400" b="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9308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Члены рабочих групп по проектам хорошо понимают свою роль в команде проекта.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6701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проектных командах размещается на стендах и в новостях предприятия, СМИ региона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369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 есть  ссылки на сайты, где размещены   актуальные   материалы   по   БП:   </a:t>
                      </a: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методики, </a:t>
                      </a: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 проектов, дополнительные  материалы. Есть тематические группы в соцсетях</a:t>
                      </a:r>
                      <a:endParaRPr lang="ru-RU" sz="1400" b="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758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практика поощрения (морального и/или материального) членов РГ и руководителей проектов за реализацию проектов по улучшению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395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работники, которые входили в рабочие группы более чем одного проекта</a:t>
                      </a:r>
                      <a:endParaRPr lang="ru-RU" sz="1400" b="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8744969"/>
                  </a:ext>
                </a:extLst>
              </a:tr>
            </a:tbl>
          </a:graphicData>
        </a:graphic>
      </p:graphicFrame>
      <p:sp>
        <p:nvSpPr>
          <p:cNvPr id="21" name="object 59">
            <a:extLst>
              <a:ext uri="{FF2B5EF4-FFF2-40B4-BE49-F238E27FC236}">
                <a16:creationId xmlns:a16="http://schemas.microsoft.com/office/drawing/2014/main" id="{41516C3E-A1A0-49FE-8364-BC7CB9310076}"/>
              </a:ext>
            </a:extLst>
          </p:cNvPr>
          <p:cNvSpPr txBox="1"/>
          <p:nvPr/>
        </p:nvSpPr>
        <p:spPr>
          <a:xfrm>
            <a:off x="4936586" y="6070018"/>
            <a:ext cx="38100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3060" algn="l"/>
                <a:tab pos="772160" algn="l"/>
              </a:tabLst>
            </a:pPr>
            <a:r>
              <a:rPr lang="ru-RU"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Подтверждено ___ из 10 пунктов (____%)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60"/>
          <p:cNvSpPr/>
          <p:nvPr/>
        </p:nvSpPr>
        <p:spPr>
          <a:xfrm>
            <a:off x="1676400" y="6651130"/>
            <a:ext cx="1751330" cy="0"/>
          </a:xfrm>
          <a:custGeom>
            <a:avLst/>
            <a:gdLst/>
            <a:ahLst/>
            <a:cxnLst/>
            <a:rect l="l" t="t" r="r" b="b"/>
            <a:pathLst>
              <a:path w="1751330">
                <a:moveTo>
                  <a:pt x="0" y="0"/>
                </a:moveTo>
                <a:lnTo>
                  <a:pt x="1751069" y="0"/>
                </a:lnTo>
              </a:path>
            </a:pathLst>
          </a:custGeom>
          <a:ln w="7968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66"/>
          <p:cNvSpPr txBox="1"/>
          <p:nvPr/>
        </p:nvSpPr>
        <p:spPr>
          <a:xfrm>
            <a:off x="2037079" y="6655192"/>
            <a:ext cx="59118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</a:t>
            </a:r>
            <a:r>
              <a:rPr sz="800" i="1" spc="-1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одпись)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66"/>
          <p:cNvSpPr txBox="1"/>
          <p:nvPr/>
        </p:nvSpPr>
        <p:spPr>
          <a:xfrm>
            <a:off x="277368" y="6520594"/>
            <a:ext cx="155143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i="1" spc="-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ППКО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522" y="183725"/>
            <a:ext cx="366277" cy="43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3172" y="136364"/>
            <a:ext cx="168465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16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16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3171" y="271131"/>
            <a:ext cx="658235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</a:t>
            </a:r>
            <a:r>
              <a:rPr sz="2000" b="1" spc="1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верки</a:t>
            </a:r>
            <a:r>
              <a:rPr sz="20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</a:p>
          <a:p>
            <a:pPr marL="1103630" algn="ctr">
              <a:lnSpc>
                <a:spcPct val="10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«Вовлечение, обучение, мотивация персонала»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71415" y="60746"/>
            <a:ext cx="25209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.ГГГГ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C44EF91-D2F2-49A5-95E1-717C0B474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49624"/>
              </p:ext>
            </p:extLst>
          </p:nvPr>
        </p:nvGraphicFramePr>
        <p:xfrm>
          <a:off x="254508" y="976893"/>
          <a:ext cx="8714740" cy="47294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08941">
                  <a:extLst>
                    <a:ext uri="{9D8B030D-6E8A-4147-A177-3AD203B41FA5}">
                      <a16:colId xmlns:a16="http://schemas.microsoft.com/office/drawing/2014/main" val="930552962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329499837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09367966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3646908346"/>
                    </a:ext>
                  </a:extLst>
                </a:gridCol>
              </a:tblGrid>
              <a:tr h="286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Провер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8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ый</a:t>
                      </a:r>
                      <a:r>
                        <a:rPr lang="ru-RU" sz="1800" spc="-2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пара</a:t>
                      </a:r>
                      <a:r>
                        <a:rPr lang="ru-RU" sz="18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8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800" spc="-80" dirty="0">
                          <a:solidFill>
                            <a:srgbClr val="27B82E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800" b="1" spc="-37" baseline="18518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ru-RU" sz="2000" spc="-15" dirty="0">
                          <a:solidFill>
                            <a:srgbClr val="C30C3D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lang="ru-RU" sz="18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Ко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ен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арии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86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имеются внутренние тренеры, которые проходят углубленную подготовку по методам и инструментам БП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39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Р2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Внутренние тренеры в организации имеют практический опыт подтверждения своих компетенций в проектах по улучшениям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329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обучении, проводимом внутренними тренерами, используются примеры из проектов, реализованных</a:t>
                      </a:r>
                      <a:r>
                        <a:rPr lang="ru-RU" sz="1400" spc="-5" baseline="0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организации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90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50% принятых ППУ реализовываются в соответствии с установленными сроками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1082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вовлечения сотрудников проводится обучение на фабриках процессов (не менее 5% от численности организации)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9308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подготовлен  сценарий по теме созданного образца для фабрики процессов (в регионе)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6701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обучения персонала в организации включает обучение методам и инструментам бережливого производства, в том числе силами внутренних тренеров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369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имеются примеры применения матрицы компетенций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758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Моральное и материальное поощрение сотрудников за участие в проектах по улучшению носит систематический, регулярный характер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395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работники, которые входили в рабочие группы более чем двух проектов или руководили двумя и более проектами</a:t>
                      </a:r>
                      <a:endParaRPr lang="ru-RU" sz="1400" b="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8744969"/>
                  </a:ext>
                </a:extLst>
              </a:tr>
            </a:tbl>
          </a:graphicData>
        </a:graphic>
      </p:graphicFrame>
      <p:sp>
        <p:nvSpPr>
          <p:cNvPr id="21" name="object 59">
            <a:extLst>
              <a:ext uri="{FF2B5EF4-FFF2-40B4-BE49-F238E27FC236}">
                <a16:creationId xmlns:a16="http://schemas.microsoft.com/office/drawing/2014/main" id="{0132C647-823F-468A-8089-B7E3F8771320}"/>
              </a:ext>
            </a:extLst>
          </p:cNvPr>
          <p:cNvSpPr txBox="1"/>
          <p:nvPr/>
        </p:nvSpPr>
        <p:spPr>
          <a:xfrm>
            <a:off x="4936586" y="6070018"/>
            <a:ext cx="38100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3060" algn="l"/>
                <a:tab pos="772160" algn="l"/>
              </a:tabLst>
            </a:pPr>
            <a:r>
              <a:rPr lang="ru-RU"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Подтверждено ___ из 10 пунктов (____%)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60"/>
          <p:cNvSpPr/>
          <p:nvPr/>
        </p:nvSpPr>
        <p:spPr>
          <a:xfrm>
            <a:off x="1676400" y="6651130"/>
            <a:ext cx="1751330" cy="0"/>
          </a:xfrm>
          <a:custGeom>
            <a:avLst/>
            <a:gdLst/>
            <a:ahLst/>
            <a:cxnLst/>
            <a:rect l="l" t="t" r="r" b="b"/>
            <a:pathLst>
              <a:path w="1751330">
                <a:moveTo>
                  <a:pt x="0" y="0"/>
                </a:moveTo>
                <a:lnTo>
                  <a:pt x="1751069" y="0"/>
                </a:lnTo>
              </a:path>
            </a:pathLst>
          </a:custGeom>
          <a:ln w="7968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66"/>
          <p:cNvSpPr txBox="1"/>
          <p:nvPr/>
        </p:nvSpPr>
        <p:spPr>
          <a:xfrm>
            <a:off x="2037079" y="6655192"/>
            <a:ext cx="59118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</a:t>
            </a:r>
            <a:r>
              <a:rPr sz="800" i="1" spc="-1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одпись)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66"/>
          <p:cNvSpPr txBox="1"/>
          <p:nvPr/>
        </p:nvSpPr>
        <p:spPr>
          <a:xfrm>
            <a:off x="277368" y="6520594"/>
            <a:ext cx="155143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i="1" spc="-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ППКО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522" y="183724"/>
            <a:ext cx="366278" cy="43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3172" y="136364"/>
            <a:ext cx="168465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16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16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5361" y="282783"/>
            <a:ext cx="700861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</a:t>
            </a:r>
            <a:r>
              <a:rPr sz="2000" b="1" spc="1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верки</a:t>
            </a:r>
            <a:r>
              <a:rPr sz="20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</a:p>
          <a:p>
            <a:pPr marL="1103630" algn="ctr">
              <a:lnSpc>
                <a:spcPct val="10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«Вовлечение, обучение, мотивация персонала»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71415" y="60746"/>
            <a:ext cx="25209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.ГГГГ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C44EF91-D2F2-49A5-95E1-717C0B474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713100"/>
              </p:ext>
            </p:extLst>
          </p:nvPr>
        </p:nvGraphicFramePr>
        <p:xfrm>
          <a:off x="304800" y="976893"/>
          <a:ext cx="8664448" cy="4942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8649">
                  <a:extLst>
                    <a:ext uri="{9D8B030D-6E8A-4147-A177-3AD203B41FA5}">
                      <a16:colId xmlns:a16="http://schemas.microsoft.com/office/drawing/2014/main" val="930552962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329499837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09367966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3646908346"/>
                    </a:ext>
                  </a:extLst>
                </a:gridCol>
              </a:tblGrid>
              <a:tr h="286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Провер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8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ый</a:t>
                      </a:r>
                      <a:r>
                        <a:rPr lang="ru-RU" sz="1800" spc="-2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пара</a:t>
                      </a:r>
                      <a:r>
                        <a:rPr lang="ru-RU" sz="18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8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800" spc="-80" dirty="0">
                          <a:solidFill>
                            <a:srgbClr val="27B82E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800" b="1" spc="-37" baseline="18518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ru-RU" sz="2000" spc="-15" dirty="0">
                          <a:solidFill>
                            <a:srgbClr val="C30C3D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lang="ru-RU" sz="18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Ко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ен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арии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86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обучения строится на основе матрицы компетенций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39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Ф2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перечень компетенций внутренних тренеров входят компетенции по технологиям обучения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329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80% принятых ППУ реализовываются в соответствии с установленными сроками.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90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Проводятся конкурсы по БП: сроки проведения регламентированы, разработан алгоритм подачи и рассмотрения заявок, назначена комиссия, разработаны коммуникационные материалы, награждение победителей проводит ГД </a:t>
                      </a:r>
                      <a:endParaRPr lang="ru-RU" sz="140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1082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подготовлено  не менее </a:t>
                      </a: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сценариев </a:t>
                      </a: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теме созданного образца для фабрики процессов (в регионе)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9308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подготовленным сценариям было проведено обучение на фабрике процессов не менее чем </a:t>
                      </a:r>
                      <a:r>
                        <a:rPr lang="ru-RU" sz="1400" b="0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 по каждому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6701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Продемонстрирована связь между работой в проектах по улучшениям и карьерной траекторией работников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369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Продемонстрировано регулярное поддержание компетенций внутренних тренеров через реализацию проектов по улучшению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758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Лидеры, сформировавшиеся на образце, выступают наставниками для других лидеров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395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работники, которые руководили рабочими группами трех и более проектов</a:t>
                      </a:r>
                      <a:endParaRPr lang="ru-RU" sz="1400" b="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8744969"/>
                  </a:ext>
                </a:extLst>
              </a:tr>
            </a:tbl>
          </a:graphicData>
        </a:graphic>
      </p:graphicFrame>
      <p:sp>
        <p:nvSpPr>
          <p:cNvPr id="21" name="object 59">
            <a:extLst>
              <a:ext uri="{FF2B5EF4-FFF2-40B4-BE49-F238E27FC236}">
                <a16:creationId xmlns:a16="http://schemas.microsoft.com/office/drawing/2014/main" id="{3B06713C-ED13-4492-A54E-16BC60EDA016}"/>
              </a:ext>
            </a:extLst>
          </p:cNvPr>
          <p:cNvSpPr txBox="1"/>
          <p:nvPr/>
        </p:nvSpPr>
        <p:spPr>
          <a:xfrm>
            <a:off x="4936586" y="6070018"/>
            <a:ext cx="38100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3060" algn="l"/>
                <a:tab pos="772160" algn="l"/>
              </a:tabLst>
            </a:pPr>
            <a:r>
              <a:rPr lang="ru-RU"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Подтверждено ___ из 10 пунктов (____%)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60"/>
          <p:cNvSpPr/>
          <p:nvPr/>
        </p:nvSpPr>
        <p:spPr>
          <a:xfrm>
            <a:off x="1676400" y="6651130"/>
            <a:ext cx="1751330" cy="0"/>
          </a:xfrm>
          <a:custGeom>
            <a:avLst/>
            <a:gdLst/>
            <a:ahLst/>
            <a:cxnLst/>
            <a:rect l="l" t="t" r="r" b="b"/>
            <a:pathLst>
              <a:path w="1751330">
                <a:moveTo>
                  <a:pt x="0" y="0"/>
                </a:moveTo>
                <a:lnTo>
                  <a:pt x="1751069" y="0"/>
                </a:lnTo>
              </a:path>
            </a:pathLst>
          </a:custGeom>
          <a:ln w="7968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66"/>
          <p:cNvSpPr txBox="1"/>
          <p:nvPr/>
        </p:nvSpPr>
        <p:spPr>
          <a:xfrm>
            <a:off x="2037079" y="6655192"/>
            <a:ext cx="59118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</a:t>
            </a:r>
            <a:r>
              <a:rPr sz="800" i="1" spc="-1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одпись)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66"/>
          <p:cNvSpPr txBox="1"/>
          <p:nvPr/>
        </p:nvSpPr>
        <p:spPr>
          <a:xfrm>
            <a:off x="277368" y="6520594"/>
            <a:ext cx="155143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i="1" spc="-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ППКО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128" y="183725"/>
            <a:ext cx="356671" cy="42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4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5520" y="0"/>
            <a:ext cx="6532957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20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2000" b="1" spc="2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по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направлению</a:t>
            </a:r>
          </a:p>
          <a:p>
            <a:pPr marL="12700" algn="ctr">
              <a:lnSpc>
                <a:spcPct val="100000"/>
              </a:lnSpc>
            </a:pPr>
            <a:r>
              <a:rPr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т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иражированию</a:t>
            </a:r>
            <a:r>
              <a:rPr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C07162F5-E4D2-44D0-8D97-F74FA224A61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EA94A14-2C1D-4002-86B5-5E58F5C9B9C0}"/>
              </a:ext>
            </a:extLst>
          </p:cNvPr>
          <p:cNvSpPr txBox="1"/>
          <p:nvPr/>
        </p:nvSpPr>
        <p:spPr>
          <a:xfrm>
            <a:off x="262570" y="1447800"/>
            <a:ext cx="8618855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buClr>
                <a:srgbClr val="414142"/>
              </a:buClr>
              <a:tabLst>
                <a:tab pos="355600" algn="l"/>
              </a:tabLst>
            </a:pPr>
            <a:r>
              <a:rPr lang="ru-RU" sz="20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ru-RU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положения</a:t>
            </a:r>
          </a:p>
          <a:p>
            <a:pPr marL="12700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endParaRPr lang="ru-RU" spc="-1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buClr>
                <a:srgbClr val="414142"/>
              </a:buClr>
              <a:buFont typeface="Arial"/>
              <a:buAutoNum type="arabicPeriod"/>
              <a:tabLst>
                <a:tab pos="355600" algn="l"/>
              </a:tabLst>
            </a:pPr>
            <a:endParaRPr lang="ru-RU" spc="-1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r>
              <a:rPr lang="ru-RU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Рассматриваются пакеты методических материалов, подготовленные организацией как раздаточный и информационный материал для членов делегаций, посещающих образец для передачи опыта.</a:t>
            </a:r>
          </a:p>
          <a:p>
            <a:pPr marL="355600" indent="-342900">
              <a:lnSpc>
                <a:spcPct val="100000"/>
              </a:lnSpc>
              <a:buClr>
                <a:srgbClr val="414142"/>
              </a:buClr>
              <a:buFont typeface="Arial"/>
              <a:buAutoNum type="arabicPeriod"/>
              <a:tabLst>
                <a:tab pos="355600" algn="l"/>
              </a:tabLst>
            </a:pPr>
            <a:endParaRPr lang="ru-RU" spc="-1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3172" y="136364"/>
            <a:ext cx="168465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16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16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3173" y="271131"/>
            <a:ext cx="658235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</a:t>
            </a:r>
            <a:r>
              <a:rPr sz="2000" b="1" spc="1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верки</a:t>
            </a:r>
            <a:r>
              <a:rPr sz="20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</a:p>
          <a:p>
            <a:pPr marL="1103630" algn="ctr">
              <a:lnSpc>
                <a:spcPct val="10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«Готовность к тиражированию»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71415" y="60746"/>
            <a:ext cx="25209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.ГГГГ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C44EF91-D2F2-49A5-95E1-717C0B474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396037"/>
              </p:ext>
            </p:extLst>
          </p:nvPr>
        </p:nvGraphicFramePr>
        <p:xfrm>
          <a:off x="254508" y="1094166"/>
          <a:ext cx="8714740" cy="480879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07492">
                  <a:extLst>
                    <a:ext uri="{9D8B030D-6E8A-4147-A177-3AD203B41FA5}">
                      <a16:colId xmlns:a16="http://schemas.microsoft.com/office/drawing/2014/main" val="930552962"/>
                    </a:ext>
                  </a:extLst>
                </a:gridCol>
                <a:gridCol w="5464049">
                  <a:extLst>
                    <a:ext uri="{9D8B030D-6E8A-4147-A177-3AD203B41FA5}">
                      <a16:colId xmlns:a16="http://schemas.microsoft.com/office/drawing/2014/main" val="329499837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09367966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3646908346"/>
                    </a:ext>
                  </a:extLst>
                </a:gridCol>
              </a:tblGrid>
              <a:tr h="286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Провер</a:t>
                      </a:r>
                      <a:r>
                        <a:rPr lang="ru-RU" sz="15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я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5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ый</a:t>
                      </a:r>
                      <a:r>
                        <a:rPr lang="ru-RU" sz="1500" spc="-2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пара</a:t>
                      </a:r>
                      <a:r>
                        <a:rPr lang="ru-RU" sz="15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5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р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800" spc="-80" dirty="0">
                          <a:solidFill>
                            <a:srgbClr val="27B82E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800" b="1" spc="-37" baseline="18518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ru-RU" sz="2000" spc="-15" dirty="0">
                          <a:solidFill>
                            <a:srgbClr val="C30C3D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lang="ru-RU" sz="18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Ко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ен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арии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86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Реализованным проектам обеспечено оперативное и регулярное информационное сопровождение во внутренних и внешних СМИ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39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Отдельные лучшие практики проектов по улучшениям и ППУ внедряются в других процессах организации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329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процессы образца  пригодны к тиражу (типизированы и стандартизованы)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90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сотрудник в организации, который мотивирован и подготовлен для передачи лучшего опыта образца (беседа, наглядная демонстрация и т.д.)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1082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пакет методических материалов входят подробные презентации по результатам реализованных проектов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9308105"/>
                  </a:ext>
                </a:extLst>
              </a:tr>
              <a:tr h="45015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проектной комнате (</a:t>
                      </a:r>
                      <a:r>
                        <a:rPr lang="ru-RU" sz="1400" spc="-5" dirty="0" err="1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обее</a:t>
                      </a: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имеются стенды реализованных проектов по улучшению в формате «было-стало»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6701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пакет методических материалов входят стандарты, регламенты и т.д., разработанные по результатам проектов образца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369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видео- и фотоматериалы, иллюстрирующие лучшие практики образца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758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Продемонстрирована практика </a:t>
                      </a: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передачи опыта в другие организации </a:t>
                      </a: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 на площадке образца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395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отдельных реализованных проектов докладывались на семинарах, совещаниях, конференциях в регионе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8744969"/>
                  </a:ext>
                </a:extLst>
              </a:tr>
            </a:tbl>
          </a:graphicData>
        </a:graphic>
      </p:graphicFrame>
      <p:sp>
        <p:nvSpPr>
          <p:cNvPr id="21" name="object 59">
            <a:extLst>
              <a:ext uri="{FF2B5EF4-FFF2-40B4-BE49-F238E27FC236}">
                <a16:creationId xmlns:a16="http://schemas.microsoft.com/office/drawing/2014/main" id="{B9362814-C57F-415F-A72C-4A2323375041}"/>
              </a:ext>
            </a:extLst>
          </p:cNvPr>
          <p:cNvSpPr txBox="1"/>
          <p:nvPr/>
        </p:nvSpPr>
        <p:spPr>
          <a:xfrm>
            <a:off x="4936586" y="6070018"/>
            <a:ext cx="38100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3060" algn="l"/>
                <a:tab pos="772160" algn="l"/>
              </a:tabLst>
            </a:pPr>
            <a:r>
              <a:rPr lang="ru-RU"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Подтверждено ___ из 10 пунктов (____%)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60"/>
          <p:cNvSpPr/>
          <p:nvPr/>
        </p:nvSpPr>
        <p:spPr>
          <a:xfrm>
            <a:off x="1676400" y="6651130"/>
            <a:ext cx="1751330" cy="0"/>
          </a:xfrm>
          <a:custGeom>
            <a:avLst/>
            <a:gdLst/>
            <a:ahLst/>
            <a:cxnLst/>
            <a:rect l="l" t="t" r="r" b="b"/>
            <a:pathLst>
              <a:path w="1751330">
                <a:moveTo>
                  <a:pt x="0" y="0"/>
                </a:moveTo>
                <a:lnTo>
                  <a:pt x="1751069" y="0"/>
                </a:lnTo>
              </a:path>
            </a:pathLst>
          </a:custGeom>
          <a:ln w="7968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66"/>
          <p:cNvSpPr txBox="1"/>
          <p:nvPr/>
        </p:nvSpPr>
        <p:spPr>
          <a:xfrm>
            <a:off x="2037079" y="6655192"/>
            <a:ext cx="59118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</a:t>
            </a:r>
            <a:r>
              <a:rPr sz="800" i="1" spc="-1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одпись)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66"/>
          <p:cNvSpPr txBox="1"/>
          <p:nvPr/>
        </p:nvSpPr>
        <p:spPr>
          <a:xfrm>
            <a:off x="277368" y="6520594"/>
            <a:ext cx="155143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i="1" spc="-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ППКО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9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71415" y="60746"/>
            <a:ext cx="25209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.ГГГГ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C44EF91-D2F2-49A5-95E1-717C0B474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987813"/>
              </p:ext>
            </p:extLst>
          </p:nvPr>
        </p:nvGraphicFramePr>
        <p:xfrm>
          <a:off x="254508" y="976893"/>
          <a:ext cx="8714740" cy="52120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08941">
                  <a:extLst>
                    <a:ext uri="{9D8B030D-6E8A-4147-A177-3AD203B41FA5}">
                      <a16:colId xmlns:a16="http://schemas.microsoft.com/office/drawing/2014/main" val="930552962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329499837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09367966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3646908346"/>
                    </a:ext>
                  </a:extLst>
                </a:gridCol>
              </a:tblGrid>
              <a:tr h="286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Провер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8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ый</a:t>
                      </a:r>
                      <a:r>
                        <a:rPr lang="ru-RU" sz="1800" spc="-2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пара</a:t>
                      </a:r>
                      <a:r>
                        <a:rPr lang="ru-RU" sz="18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8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800" spc="-80" dirty="0">
                          <a:solidFill>
                            <a:srgbClr val="27B82E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800" b="1" spc="-37" baseline="18518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ru-RU" sz="2000" spc="-15" dirty="0">
                          <a:solidFill>
                            <a:srgbClr val="C30C3D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lang="ru-RU" sz="18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Ко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ен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арии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86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примеры проведения обсуждения проблем в типовых процессах, выявленных разными проектными командами, с совместной генерацией улучшений ( «ярмарка ежей»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39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Р2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устоявшаяся практика обсуждения успехов и провалов реализованных проектов внутри организации, формализации полученных знаний, признания лидеров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329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устоявшийся порядок посещения образца (экскурсии, обучение на площадке, передача опыта и пакета методических материалов, и т.д.)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90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не менее 3 сотрудников в организации, которые мотивированы и подготовлены для передачи лучшего опыта образца (беседа, наглядная демонстрация и т.д.)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1082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 методических материалов по лучшему опыту образца  содержит обучающие материалы по теме образца (видео, презентации и т.д.)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9308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Достижения в проектах (стандарты) визуализируются и грамотно методически оформляются (в т.ч. и в виде инструкций с чек-листами)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6701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проектов стандартизируются в нормативных и методических документах уровня региона в целом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369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примеры улучшения показателей реализованных проектов на следующем каскаде улучшения (принцип «постоянные улучшения»)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758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Продемонстрирована практика передачи опыта в </a:t>
                      </a: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других </a:t>
                      </a: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регионов на площадке образца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395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Достижения реализованных проектов докладывались на межрегиональных конференциях , семинарах, совещаниях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8744969"/>
                  </a:ext>
                </a:extLst>
              </a:tr>
            </a:tbl>
          </a:graphicData>
        </a:graphic>
      </p:graphicFrame>
      <p:sp>
        <p:nvSpPr>
          <p:cNvPr id="21" name="object 3">
            <a:extLst>
              <a:ext uri="{FF2B5EF4-FFF2-40B4-BE49-F238E27FC236}">
                <a16:creationId xmlns:a16="http://schemas.microsoft.com/office/drawing/2014/main" id="{6A7C2E2A-6140-4635-B6C8-19595F513CF4}"/>
              </a:ext>
            </a:extLst>
          </p:cNvPr>
          <p:cNvSpPr txBox="1"/>
          <p:nvPr/>
        </p:nvSpPr>
        <p:spPr>
          <a:xfrm>
            <a:off x="1103172" y="136364"/>
            <a:ext cx="168465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16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16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4629A65F-7665-428D-81B8-1E79FB31ECFA}"/>
              </a:ext>
            </a:extLst>
          </p:cNvPr>
          <p:cNvSpPr txBox="1"/>
          <p:nvPr/>
        </p:nvSpPr>
        <p:spPr>
          <a:xfrm>
            <a:off x="1103173" y="271131"/>
            <a:ext cx="658235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</a:t>
            </a:r>
            <a:r>
              <a:rPr sz="2000" b="1" spc="1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верки</a:t>
            </a:r>
            <a:r>
              <a:rPr sz="20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</a:p>
          <a:p>
            <a:pPr marL="1103630" algn="ctr">
              <a:lnSpc>
                <a:spcPct val="10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«Готовность к тиражированию»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59">
            <a:extLst>
              <a:ext uri="{FF2B5EF4-FFF2-40B4-BE49-F238E27FC236}">
                <a16:creationId xmlns:a16="http://schemas.microsoft.com/office/drawing/2014/main" id="{A65CD4F0-EA1D-4AD1-A6E9-40DA7F3B728F}"/>
              </a:ext>
            </a:extLst>
          </p:cNvPr>
          <p:cNvSpPr txBox="1"/>
          <p:nvPr/>
        </p:nvSpPr>
        <p:spPr>
          <a:xfrm>
            <a:off x="4971415" y="6136173"/>
            <a:ext cx="38100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3060" algn="l"/>
                <a:tab pos="772160" algn="l"/>
              </a:tabLst>
            </a:pPr>
            <a:r>
              <a:rPr lang="ru-RU"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Подтверждено ___ из 10 пунктов (____%)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60"/>
          <p:cNvSpPr/>
          <p:nvPr/>
        </p:nvSpPr>
        <p:spPr>
          <a:xfrm>
            <a:off x="1676400" y="6651130"/>
            <a:ext cx="1751330" cy="0"/>
          </a:xfrm>
          <a:custGeom>
            <a:avLst/>
            <a:gdLst/>
            <a:ahLst/>
            <a:cxnLst/>
            <a:rect l="l" t="t" r="r" b="b"/>
            <a:pathLst>
              <a:path w="1751330">
                <a:moveTo>
                  <a:pt x="0" y="0"/>
                </a:moveTo>
                <a:lnTo>
                  <a:pt x="1751069" y="0"/>
                </a:lnTo>
              </a:path>
            </a:pathLst>
          </a:custGeom>
          <a:ln w="7968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66"/>
          <p:cNvSpPr txBox="1"/>
          <p:nvPr/>
        </p:nvSpPr>
        <p:spPr>
          <a:xfrm>
            <a:off x="2037079" y="6655192"/>
            <a:ext cx="59118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</a:t>
            </a:r>
            <a:r>
              <a:rPr sz="800" i="1" spc="-1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одпись)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66"/>
          <p:cNvSpPr txBox="1"/>
          <p:nvPr/>
        </p:nvSpPr>
        <p:spPr>
          <a:xfrm>
            <a:off x="277368" y="6520594"/>
            <a:ext cx="155143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i="1" spc="-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ППКО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4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71415" y="60746"/>
            <a:ext cx="25209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.ГГГГ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C44EF91-D2F2-49A5-95E1-717C0B474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984892"/>
              </p:ext>
            </p:extLst>
          </p:nvPr>
        </p:nvGraphicFramePr>
        <p:xfrm>
          <a:off x="304800" y="976893"/>
          <a:ext cx="8664448" cy="49987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8649">
                  <a:extLst>
                    <a:ext uri="{9D8B030D-6E8A-4147-A177-3AD203B41FA5}">
                      <a16:colId xmlns:a16="http://schemas.microsoft.com/office/drawing/2014/main" val="930552962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329499837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09367966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3646908346"/>
                    </a:ext>
                  </a:extLst>
                </a:gridCol>
              </a:tblGrid>
              <a:tr h="286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Провер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8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ый</a:t>
                      </a:r>
                      <a:r>
                        <a:rPr lang="ru-RU" sz="1800" spc="-2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пара</a:t>
                      </a:r>
                      <a:r>
                        <a:rPr lang="ru-RU" sz="18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8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800" spc="-80" dirty="0">
                          <a:solidFill>
                            <a:srgbClr val="27B82E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800" b="1" spc="-37" baseline="18518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ru-RU" sz="2000" spc="-15" dirty="0">
                          <a:solidFill>
                            <a:srgbClr val="C30C3D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lang="ru-RU" sz="18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Ко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ен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арии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86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Организована система обучения в организации, в которой достижения проектов по улучшениям являются основой для учебных материалов (кейсов, фабрик процессов)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39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Ф2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результатам образца написаны научные работы, лучшие практики образца зафиксированы  в формате публикаций или брошюр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329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Продемонстрирована способность делиться опытом обсуждения успехов и провалов проектов внутри организации, признания лидеров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90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идентифицированы подразделения и конкретные сотрудники, которые мотивированы и подготовлены для передачи лучшего опыта образца (беседа, наглядная демонстрация и т.д.)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1082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 методических материалов по лучшему опыту образца скомплектован на уровне «коробочного» решения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9308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Продемонстрирована способность делиться опытом формирования планов мероприятий и стандартизации результатов проектов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6701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Продемонстрирована способность делиться опытом оперативного управления проектами по улучшениям</a:t>
                      </a:r>
                      <a:endParaRPr lang="ru-RU" sz="1400" b="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369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Продемонстрирована способность делиться опытом управления большим количеством проектов</a:t>
                      </a:r>
                      <a:endParaRPr lang="ru-RU" sz="140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758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Продемонстрирована способность делиться опытом постановки и реализации целей по </a:t>
                      </a:r>
                      <a:r>
                        <a:rPr lang="en-US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SQDCM(E)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395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Лучшие практики образца </a:t>
                      </a: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раза в год </a:t>
                      </a: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докладываются на межрегиональных, всероссийских</a:t>
                      </a:r>
                      <a:r>
                        <a:rPr lang="ru-RU" sz="1400" spc="-5" baseline="0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международных</a:t>
                      </a: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конференциях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8744969"/>
                  </a:ext>
                </a:extLst>
              </a:tr>
            </a:tbl>
          </a:graphicData>
        </a:graphic>
      </p:graphicFrame>
      <p:sp>
        <p:nvSpPr>
          <p:cNvPr id="19" name="object 59">
            <a:extLst>
              <a:ext uri="{FF2B5EF4-FFF2-40B4-BE49-F238E27FC236}">
                <a16:creationId xmlns:a16="http://schemas.microsoft.com/office/drawing/2014/main" id="{A4D0C1E6-3976-4542-B8EA-E7B886C94B1D}"/>
              </a:ext>
            </a:extLst>
          </p:cNvPr>
          <p:cNvSpPr txBox="1"/>
          <p:nvPr/>
        </p:nvSpPr>
        <p:spPr>
          <a:xfrm>
            <a:off x="4936586" y="6070018"/>
            <a:ext cx="38100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3060" algn="l"/>
                <a:tab pos="772160" algn="l"/>
              </a:tabLst>
            </a:pPr>
            <a:r>
              <a:rPr lang="ru-RU"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Подтверждено ___ из 10 пунктов (____%)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3D4DE5A0-4C5B-484B-8242-5E22A27C8471}"/>
              </a:ext>
            </a:extLst>
          </p:cNvPr>
          <p:cNvSpPr txBox="1"/>
          <p:nvPr/>
        </p:nvSpPr>
        <p:spPr>
          <a:xfrm>
            <a:off x="1103173" y="271131"/>
            <a:ext cx="658235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</a:t>
            </a:r>
            <a:r>
              <a:rPr sz="2000" b="1" spc="1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верки</a:t>
            </a:r>
            <a:r>
              <a:rPr sz="20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</a:p>
          <a:p>
            <a:pPr marL="1103630" algn="ctr">
              <a:lnSpc>
                <a:spcPct val="10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«Готовность к тиражированию»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23D550AE-8799-43DA-BF9F-CBE4DD735065}"/>
              </a:ext>
            </a:extLst>
          </p:cNvPr>
          <p:cNvSpPr txBox="1"/>
          <p:nvPr/>
        </p:nvSpPr>
        <p:spPr>
          <a:xfrm>
            <a:off x="1103172" y="136364"/>
            <a:ext cx="168465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16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16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60"/>
          <p:cNvSpPr/>
          <p:nvPr/>
        </p:nvSpPr>
        <p:spPr>
          <a:xfrm>
            <a:off x="1676400" y="6651130"/>
            <a:ext cx="1751330" cy="0"/>
          </a:xfrm>
          <a:custGeom>
            <a:avLst/>
            <a:gdLst/>
            <a:ahLst/>
            <a:cxnLst/>
            <a:rect l="l" t="t" r="r" b="b"/>
            <a:pathLst>
              <a:path w="1751330">
                <a:moveTo>
                  <a:pt x="0" y="0"/>
                </a:moveTo>
                <a:lnTo>
                  <a:pt x="1751069" y="0"/>
                </a:lnTo>
              </a:path>
            </a:pathLst>
          </a:custGeom>
          <a:ln w="7968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66"/>
          <p:cNvSpPr txBox="1"/>
          <p:nvPr/>
        </p:nvSpPr>
        <p:spPr>
          <a:xfrm>
            <a:off x="2037079" y="6655192"/>
            <a:ext cx="59118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</a:t>
            </a:r>
            <a:r>
              <a:rPr sz="800" i="1" spc="-1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одпись)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66"/>
          <p:cNvSpPr txBox="1"/>
          <p:nvPr/>
        </p:nvSpPr>
        <p:spPr>
          <a:xfrm>
            <a:off x="277368" y="6520594"/>
            <a:ext cx="155143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i="1" spc="-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ППКО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Содер</a:t>
            </a:r>
            <a:r>
              <a:rPr spc="-10" dirty="0"/>
              <a:t>ж</a:t>
            </a:r>
            <a:r>
              <a:rPr dirty="0"/>
              <a:t>ание</a:t>
            </a:r>
          </a:p>
        </p:txBody>
      </p:sp>
      <p:sp>
        <p:nvSpPr>
          <p:cNvPr id="3" name="object 3"/>
          <p:cNvSpPr/>
          <p:nvPr/>
        </p:nvSpPr>
        <p:spPr>
          <a:xfrm>
            <a:off x="251853" y="1082166"/>
            <a:ext cx="8702040" cy="0"/>
          </a:xfrm>
          <a:custGeom>
            <a:avLst/>
            <a:gdLst/>
            <a:ahLst/>
            <a:cxnLst/>
            <a:rect l="l" t="t" r="r" b="b"/>
            <a:pathLst>
              <a:path w="8702040">
                <a:moveTo>
                  <a:pt x="0" y="0"/>
                </a:moveTo>
                <a:lnTo>
                  <a:pt x="8702027" y="0"/>
                </a:lnTo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E6BC6EB0-129E-4D68-AAAB-46AD44C11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718198"/>
              </p:ext>
            </p:extLst>
          </p:nvPr>
        </p:nvGraphicFramePr>
        <p:xfrm>
          <a:off x="254451" y="955040"/>
          <a:ext cx="8635098" cy="5461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10147">
                  <a:extLst>
                    <a:ext uri="{9D8B030D-6E8A-4147-A177-3AD203B41FA5}">
                      <a16:colId xmlns:a16="http://schemas.microsoft.com/office/drawing/2014/main" val="3371050535"/>
                    </a:ext>
                  </a:extLst>
                </a:gridCol>
                <a:gridCol w="7084002">
                  <a:extLst>
                    <a:ext uri="{9D8B030D-6E8A-4147-A177-3AD203B41FA5}">
                      <a16:colId xmlns:a16="http://schemas.microsoft.com/office/drawing/2014/main" val="1253086126"/>
                    </a:ext>
                  </a:extLst>
                </a:gridCol>
                <a:gridCol w="1040949">
                  <a:extLst>
                    <a:ext uri="{9D8B030D-6E8A-4147-A177-3AD203B41FA5}">
                      <a16:colId xmlns:a16="http://schemas.microsoft.com/office/drawing/2014/main" val="3657280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раздела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слайда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05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Термины и сокращения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7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Образцы лучших практик в регионах. Уровни развития и признания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771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r>
                        <a:rPr lang="ru-RU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r>
                        <a:rPr lang="ru-RU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661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ды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</a:t>
                      </a:r>
                      <a:r>
                        <a:rPr lang="ru-RU" sz="1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тн</a:t>
                      </a:r>
                      <a:r>
                        <a:rPr lang="ru-RU" sz="1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ерских</a:t>
                      </a:r>
                      <a:r>
                        <a:rPr lang="ru-RU" sz="1800" spc="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верок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240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</a:t>
                      </a:r>
                      <a:r>
                        <a:rPr lang="ru-RU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56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pc="-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процесса</a:t>
                      </a:r>
                      <a:r>
                        <a:rPr lang="ru-RU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</a:t>
                      </a:r>
                      <a:r>
                        <a:rPr lang="ru-RU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овки и</a:t>
                      </a:r>
                      <a:r>
                        <a:rPr lang="ru-RU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</a:t>
                      </a:r>
                      <a:r>
                        <a:rPr lang="ru-RU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ния</a:t>
                      </a:r>
                      <a:r>
                        <a:rPr lang="ru-RU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859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Типовой</a:t>
                      </a:r>
                      <a:r>
                        <a:rPr lang="ru-RU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</a:t>
                      </a:r>
                      <a:r>
                        <a:rPr lang="ru-RU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94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Принципы</a:t>
                      </a:r>
                      <a:r>
                        <a:rPr lang="ru-RU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ормирования</a:t>
                      </a:r>
                      <a:r>
                        <a:rPr lang="ru-RU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роли</a:t>
                      </a:r>
                      <a:r>
                        <a:rPr lang="ru-RU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команды</a:t>
                      </a:r>
                      <a:r>
                        <a:rPr lang="ru-RU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603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Подсчет результатов по направлению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950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Образец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межорганизационного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потока создания ценности –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637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Подтверждение статуса – повторное проведение ППКО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96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Приложение. Чек-листы по направлениям развития образцов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719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Пояснения к заполнению чек-листов и дополнительные материалы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752910"/>
                  </a:ext>
                </a:extLst>
              </a:tr>
            </a:tbl>
          </a:graphicData>
        </a:graphic>
      </p:graphicFrame>
      <p:sp>
        <p:nvSpPr>
          <p:cNvPr id="6" name="object 8">
            <a:extLst>
              <a:ext uri="{FF2B5EF4-FFF2-40B4-BE49-F238E27FC236}">
                <a16:creationId xmlns:a16="http://schemas.microsoft.com/office/drawing/2014/main" id="{F6E35C83-A931-4318-BAA0-6168F040E3D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19113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/>
              <a:t>3</a:t>
            </a:fld>
            <a:endParaRPr sz="1400" b="1" spc="-1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5400" y="0"/>
            <a:ext cx="54864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20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2000" b="1" spc="2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 smtClean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000" b="1" spc="-10" dirty="0" smtClean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  Проверка </a:t>
            </a:r>
            <a:r>
              <a:rPr lang="ru-RU"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</a:t>
            </a:r>
            <a:endParaRPr lang="ru-RU" sz="2000" b="1" dirty="0">
              <a:solidFill>
                <a:srgbClr val="0031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sz="2000" b="1" spc="-10" dirty="0" smtClean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в сквозном потоке</a:t>
            </a:r>
            <a:r>
              <a:rPr sz="2000" b="1" spc="-10" dirty="0" smtClean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b="1" spc="-10" dirty="0" smtClean="0">
              <a:solidFill>
                <a:srgbClr val="0031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2000" b="1" spc="-10" dirty="0" smtClean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«Заказчик </a:t>
            </a:r>
            <a:r>
              <a:rPr lang="ru-RU"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сквозном потоке»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C07162F5-E4D2-44D0-8D97-F74FA224A61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EA94A14-2C1D-4002-86B5-5E58F5C9B9C0}"/>
              </a:ext>
            </a:extLst>
          </p:cNvPr>
          <p:cNvSpPr txBox="1"/>
          <p:nvPr/>
        </p:nvSpPr>
        <p:spPr>
          <a:xfrm>
            <a:off x="262570" y="1447800"/>
            <a:ext cx="8618855" cy="2246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buClr>
                <a:srgbClr val="414142"/>
              </a:buClr>
              <a:tabLst>
                <a:tab pos="355600" algn="l"/>
              </a:tabLst>
            </a:pPr>
            <a:r>
              <a:rPr lang="ru-RU" sz="20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ru-RU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положения</a:t>
            </a:r>
          </a:p>
          <a:p>
            <a:pPr marL="12700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endParaRPr lang="ru-RU" spc="-1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buClr>
                <a:srgbClr val="414142"/>
              </a:buClr>
              <a:buFont typeface="Arial"/>
              <a:buAutoNum type="arabicPeriod"/>
              <a:tabLst>
                <a:tab pos="355600" algn="l"/>
              </a:tabLst>
            </a:pPr>
            <a:r>
              <a:rPr lang="ru-RU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места организации в МПСЦ, проверка проводится по одному или двум чек-листам. При этом в меморандуме обязательно указывать организацию – Заказчика и/или организацию – Исполнителя, которая участвует в данном МПСЦ.</a:t>
            </a:r>
          </a:p>
          <a:p>
            <a:pPr marL="355600" indent="-342900">
              <a:lnSpc>
                <a:spcPct val="100000"/>
              </a:lnSpc>
              <a:buClr>
                <a:srgbClr val="414142"/>
              </a:buClr>
              <a:buFont typeface="Arial"/>
              <a:buAutoNum type="arabicPeriod"/>
              <a:tabLst>
                <a:tab pos="355600" algn="l"/>
              </a:tabLst>
            </a:pPr>
            <a:r>
              <a:rPr lang="ru-RU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в приложении к меморандуму приводить полный МПСЦ, элементом которого организация является.</a:t>
            </a:r>
            <a:endParaRPr lang="ru-RU" spc="-1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buClr>
                <a:srgbClr val="414142"/>
              </a:buClr>
              <a:buFont typeface="Arial"/>
              <a:buAutoNum type="arabicPeriod"/>
              <a:tabLst>
                <a:tab pos="355600" algn="l"/>
              </a:tabLst>
            </a:pPr>
            <a:endParaRPr lang="ru-RU" spc="-1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7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3172" y="136364"/>
            <a:ext cx="186862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16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16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 smtClean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b="1" spc="-10" dirty="0" smtClean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3173" y="271131"/>
            <a:ext cx="658235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</a:t>
            </a:r>
            <a:r>
              <a:rPr sz="2000" b="1" spc="1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верки</a:t>
            </a:r>
            <a:r>
              <a:rPr sz="20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</a:p>
          <a:p>
            <a:pPr marL="1103630" algn="ctr">
              <a:lnSpc>
                <a:spcPct val="100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в сквозном потоке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71415" y="60746"/>
            <a:ext cx="25209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.ГГГГ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C44EF91-D2F2-49A5-95E1-717C0B474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450021"/>
              </p:ext>
            </p:extLst>
          </p:nvPr>
        </p:nvGraphicFramePr>
        <p:xfrm>
          <a:off x="254508" y="1094166"/>
          <a:ext cx="8714740" cy="475291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07492">
                  <a:extLst>
                    <a:ext uri="{9D8B030D-6E8A-4147-A177-3AD203B41FA5}">
                      <a16:colId xmlns:a16="http://schemas.microsoft.com/office/drawing/2014/main" val="930552962"/>
                    </a:ext>
                  </a:extLst>
                </a:gridCol>
                <a:gridCol w="5464049">
                  <a:extLst>
                    <a:ext uri="{9D8B030D-6E8A-4147-A177-3AD203B41FA5}">
                      <a16:colId xmlns:a16="http://schemas.microsoft.com/office/drawing/2014/main" val="329499837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09367966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3646908346"/>
                    </a:ext>
                  </a:extLst>
                </a:gridCol>
              </a:tblGrid>
              <a:tr h="286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Провер</a:t>
                      </a:r>
                      <a:r>
                        <a:rPr lang="ru-RU" sz="15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я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5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ый</a:t>
                      </a:r>
                      <a:r>
                        <a:rPr lang="ru-RU" sz="1500" spc="-2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пара</a:t>
                      </a:r>
                      <a:r>
                        <a:rPr lang="ru-RU" sz="15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5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р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800" spc="-80" dirty="0">
                          <a:solidFill>
                            <a:srgbClr val="27B82E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800" b="1" spc="-37" baseline="18518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ru-RU" sz="2000" spc="-15" dirty="0">
                          <a:solidFill>
                            <a:srgbClr val="C30C3D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lang="ru-RU" sz="18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Ко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ен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арии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86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Определены цели потока для конкретного заказчика (к примеру, якорный работодатель для сквозного потока развития бережливой личности)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39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организации с заказчиком согласованы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329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реализуются бережливые проекты на основании целей, определенных заказчиком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90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имеется информация о целях, методах и результатах деятельности Заказчика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1082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Реализуются совместные </a:t>
                      </a:r>
                      <a:r>
                        <a:rPr lang="ru-RU" sz="1400" spc="-5" dirty="0" err="1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межорганизационные</a:t>
                      </a: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проекты с Заказчиком по потоку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9308105"/>
                  </a:ext>
                </a:extLst>
              </a:tr>
              <a:tr h="450154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есть понимание целей потока до первичного Заказчика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6701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модель в организации, где отражены процессы, нуждающиеся в улучшении на основании видения потока со стороны Исполнителя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369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видео- и фотоматериалы, иллюстрирующие лучшие практики </a:t>
                      </a: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роли Исполнителя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758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практика передачи опыта в организации – Исполнители других МПСЦ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395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 организации в роли Исполнителя </a:t>
                      </a:r>
                      <a:r>
                        <a:rPr lang="ru-RU" sz="1400" b="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докладывался </a:t>
                      </a:r>
                      <a:r>
                        <a:rPr lang="ru-RU" sz="14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семинарах, совещаниях, конференциях в </a:t>
                      </a:r>
                      <a:r>
                        <a:rPr lang="ru-RU" sz="1400" b="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регионе и/или стране</a:t>
                      </a:r>
                      <a:endParaRPr lang="ru-RU" sz="1400" b="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8744969"/>
                  </a:ext>
                </a:extLst>
              </a:tr>
            </a:tbl>
          </a:graphicData>
        </a:graphic>
      </p:graphicFrame>
      <p:sp>
        <p:nvSpPr>
          <p:cNvPr id="21" name="object 59">
            <a:extLst>
              <a:ext uri="{FF2B5EF4-FFF2-40B4-BE49-F238E27FC236}">
                <a16:creationId xmlns:a16="http://schemas.microsoft.com/office/drawing/2014/main" id="{B9362814-C57F-415F-A72C-4A2323375041}"/>
              </a:ext>
            </a:extLst>
          </p:cNvPr>
          <p:cNvSpPr txBox="1"/>
          <p:nvPr/>
        </p:nvSpPr>
        <p:spPr>
          <a:xfrm>
            <a:off x="4936586" y="6070018"/>
            <a:ext cx="38100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3060" algn="l"/>
                <a:tab pos="772160" algn="l"/>
              </a:tabLst>
            </a:pPr>
            <a:r>
              <a:rPr lang="ru-RU"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Подтверждено ___ из 10 пунктов (____%)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60"/>
          <p:cNvSpPr/>
          <p:nvPr/>
        </p:nvSpPr>
        <p:spPr>
          <a:xfrm>
            <a:off x="1676400" y="6651130"/>
            <a:ext cx="1751330" cy="0"/>
          </a:xfrm>
          <a:custGeom>
            <a:avLst/>
            <a:gdLst/>
            <a:ahLst/>
            <a:cxnLst/>
            <a:rect l="l" t="t" r="r" b="b"/>
            <a:pathLst>
              <a:path w="1751330">
                <a:moveTo>
                  <a:pt x="0" y="0"/>
                </a:moveTo>
                <a:lnTo>
                  <a:pt x="1751069" y="0"/>
                </a:lnTo>
              </a:path>
            </a:pathLst>
          </a:custGeom>
          <a:ln w="7968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66"/>
          <p:cNvSpPr txBox="1"/>
          <p:nvPr/>
        </p:nvSpPr>
        <p:spPr>
          <a:xfrm>
            <a:off x="2037079" y="6655192"/>
            <a:ext cx="59118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</a:t>
            </a:r>
            <a:r>
              <a:rPr sz="800" i="1" spc="-1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одпись)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66"/>
          <p:cNvSpPr txBox="1"/>
          <p:nvPr/>
        </p:nvSpPr>
        <p:spPr>
          <a:xfrm>
            <a:off x="277368" y="6520594"/>
            <a:ext cx="155143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i="1" spc="-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ППКО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3172" y="136364"/>
            <a:ext cx="186862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16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16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 smtClean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b="1" spc="-10" dirty="0" smtClean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3173" y="271131"/>
            <a:ext cx="658235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</a:t>
            </a:r>
            <a:r>
              <a:rPr sz="2000" b="1" spc="1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верки</a:t>
            </a:r>
            <a:r>
              <a:rPr sz="20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</a:p>
          <a:p>
            <a:pPr marL="1103630" algn="ctr">
              <a:lnSpc>
                <a:spcPct val="100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spc="-10" dirty="0" smtClean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</a:t>
            </a:r>
            <a:r>
              <a:rPr lang="ru-RU"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сквозном потоке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71415" y="60746"/>
            <a:ext cx="25209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.ГГГГ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C44EF91-D2F2-49A5-95E1-717C0B474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075283"/>
              </p:ext>
            </p:extLst>
          </p:nvPr>
        </p:nvGraphicFramePr>
        <p:xfrm>
          <a:off x="254508" y="1094166"/>
          <a:ext cx="8714740" cy="453955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07492">
                  <a:extLst>
                    <a:ext uri="{9D8B030D-6E8A-4147-A177-3AD203B41FA5}">
                      <a16:colId xmlns:a16="http://schemas.microsoft.com/office/drawing/2014/main" val="930552962"/>
                    </a:ext>
                  </a:extLst>
                </a:gridCol>
                <a:gridCol w="5464049">
                  <a:extLst>
                    <a:ext uri="{9D8B030D-6E8A-4147-A177-3AD203B41FA5}">
                      <a16:colId xmlns:a16="http://schemas.microsoft.com/office/drawing/2014/main" val="329499837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09367966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3646908346"/>
                    </a:ext>
                  </a:extLst>
                </a:gridCol>
              </a:tblGrid>
              <a:tr h="286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Провер</a:t>
                      </a:r>
                      <a:r>
                        <a:rPr lang="ru-RU" sz="15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я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5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ый</a:t>
                      </a:r>
                      <a:r>
                        <a:rPr lang="ru-RU" sz="1500" spc="-2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пара</a:t>
                      </a:r>
                      <a:r>
                        <a:rPr lang="ru-RU" sz="15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5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р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800" spc="-80" dirty="0">
                          <a:solidFill>
                            <a:srgbClr val="27B82E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800" b="1" spc="-37" baseline="18518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ru-RU" sz="2000" spc="-15" dirty="0">
                          <a:solidFill>
                            <a:srgbClr val="C30C3D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lang="ru-RU" sz="18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Ко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ен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арии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86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Сформулированы цели для исполнителя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39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Проведены необходимые процедуры для доведения и согласования заказа с исполнителем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329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Осуществляется информационная и методическая поддержка исполнителя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90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имеется информация о целях, методах и результатах деятельности Исполнителя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1082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Реализуются совместные </a:t>
                      </a:r>
                      <a:r>
                        <a:rPr lang="ru-RU" sz="1400" spc="-5" dirty="0" err="1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межорганизационные</a:t>
                      </a: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проекты с Исполнителем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9308105"/>
                  </a:ext>
                </a:extLst>
              </a:tr>
              <a:tr h="450154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есть понимание целей потока до первичного Исполнителя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6701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модель в организации, где отражены процессы, нуждающиеся в улучшении на основании видения потока со стороны Заказчика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369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видео- и фотоматериалы, иллюстрирующие лучшие практики в роли Заказчика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758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</a:t>
                      </a: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практика </a:t>
                      </a: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передачи опыта в </a:t>
                      </a: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– Заказчики других МПСЦ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395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 организации в роли Заказчика </a:t>
                      </a:r>
                      <a:r>
                        <a:rPr lang="ru-RU" sz="1400" b="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докладывался на семинарах, совещаниях, конференциях в регионе и/или стране</a:t>
                      </a:r>
                      <a:endParaRPr lang="ru-RU" sz="1400" b="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8744969"/>
                  </a:ext>
                </a:extLst>
              </a:tr>
            </a:tbl>
          </a:graphicData>
        </a:graphic>
      </p:graphicFrame>
      <p:sp>
        <p:nvSpPr>
          <p:cNvPr id="21" name="object 59">
            <a:extLst>
              <a:ext uri="{FF2B5EF4-FFF2-40B4-BE49-F238E27FC236}">
                <a16:creationId xmlns:a16="http://schemas.microsoft.com/office/drawing/2014/main" id="{B9362814-C57F-415F-A72C-4A2323375041}"/>
              </a:ext>
            </a:extLst>
          </p:cNvPr>
          <p:cNvSpPr txBox="1"/>
          <p:nvPr/>
        </p:nvSpPr>
        <p:spPr>
          <a:xfrm>
            <a:off x="4936586" y="6070018"/>
            <a:ext cx="38100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3060" algn="l"/>
                <a:tab pos="772160" algn="l"/>
              </a:tabLst>
            </a:pPr>
            <a:r>
              <a:rPr lang="ru-RU"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Подтверждено ___ из 10 пунктов (____%)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60"/>
          <p:cNvSpPr/>
          <p:nvPr/>
        </p:nvSpPr>
        <p:spPr>
          <a:xfrm>
            <a:off x="1676400" y="6651130"/>
            <a:ext cx="1751330" cy="0"/>
          </a:xfrm>
          <a:custGeom>
            <a:avLst/>
            <a:gdLst/>
            <a:ahLst/>
            <a:cxnLst/>
            <a:rect l="l" t="t" r="r" b="b"/>
            <a:pathLst>
              <a:path w="1751330">
                <a:moveTo>
                  <a:pt x="0" y="0"/>
                </a:moveTo>
                <a:lnTo>
                  <a:pt x="1751069" y="0"/>
                </a:lnTo>
              </a:path>
            </a:pathLst>
          </a:custGeom>
          <a:ln w="7968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66"/>
          <p:cNvSpPr txBox="1"/>
          <p:nvPr/>
        </p:nvSpPr>
        <p:spPr>
          <a:xfrm>
            <a:off x="2037079" y="6655192"/>
            <a:ext cx="59118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</a:t>
            </a:r>
            <a:r>
              <a:rPr sz="800" i="1" spc="-1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одпись)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66"/>
          <p:cNvSpPr txBox="1"/>
          <p:nvPr/>
        </p:nvSpPr>
        <p:spPr>
          <a:xfrm>
            <a:off x="277368" y="6520594"/>
            <a:ext cx="155143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i="1" spc="-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ППКО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488" y="6454686"/>
            <a:ext cx="8891905" cy="0"/>
          </a:xfrm>
          <a:custGeom>
            <a:avLst/>
            <a:gdLst/>
            <a:ahLst/>
            <a:cxnLst/>
            <a:rect l="l" t="t" r="r" b="b"/>
            <a:pathLst>
              <a:path w="8891905">
                <a:moveTo>
                  <a:pt x="0" y="0"/>
                </a:moveTo>
                <a:lnTo>
                  <a:pt x="8891701" y="0"/>
                </a:lnTo>
              </a:path>
            </a:pathLst>
          </a:custGeom>
          <a:ln w="9525">
            <a:solidFill>
              <a:srgbClr val="2D6AA4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184" y="902208"/>
            <a:ext cx="8886190" cy="0"/>
          </a:xfrm>
          <a:custGeom>
            <a:avLst/>
            <a:gdLst/>
            <a:ahLst/>
            <a:cxnLst/>
            <a:rect l="l" t="t" r="r" b="b"/>
            <a:pathLst>
              <a:path w="8886190">
                <a:moveTo>
                  <a:pt x="0" y="0"/>
                </a:moveTo>
                <a:lnTo>
                  <a:pt x="8885656" y="0"/>
                </a:lnTo>
              </a:path>
            </a:pathLst>
          </a:custGeom>
          <a:ln w="28575">
            <a:solidFill>
              <a:srgbClr val="2D6AA4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78292" y="42392"/>
            <a:ext cx="905484" cy="801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184" y="118948"/>
            <a:ext cx="1022731" cy="7346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4600" y="263745"/>
            <a:ext cx="646303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1600" b="1" spc="-2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1600" b="1" spc="2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600" b="1" spc="-2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600" b="1" spc="-2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b="1" spc="-2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b="1" spc="-2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ение</a:t>
            </a:r>
            <a:r>
              <a:rPr sz="1600" b="1" spc="2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b="1" spc="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</a:t>
            </a:r>
            <a:r>
              <a:rPr sz="1600" b="1" spc="-1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600" b="1" spc="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600" b="1" spc="-5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b="1" spc="-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600" b="1" spc="-2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1600" b="1" spc="6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600" b="1" spc="-2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sz="1600" b="1" spc="-2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</a:t>
            </a:r>
            <a:r>
              <a:rPr sz="1600" b="1" spc="2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</a:t>
            </a:r>
            <a:r>
              <a:rPr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600" b="1" spc="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600" b="1" spc="-15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</a:t>
            </a:r>
            <a:r>
              <a:rPr sz="1600" b="1" spc="-2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b="1" spc="-1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1600" b="1" spc="-2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5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600" b="1" spc="-25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b="1" spc="-2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600" b="1" spc="-1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b="1" spc="5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600" b="1" spc="-1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</a:t>
            </a:r>
            <a:r>
              <a:rPr lang="ru-RU" sz="1600" b="1" spc="-1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31594" y="1556892"/>
            <a:ext cx="7221220" cy="1789430"/>
          </a:xfrm>
          <a:custGeom>
            <a:avLst/>
            <a:gdLst/>
            <a:ahLst/>
            <a:cxnLst/>
            <a:rect l="l" t="t" r="r" b="b"/>
            <a:pathLst>
              <a:path w="7221220" h="1789429">
                <a:moveTo>
                  <a:pt x="0" y="1789429"/>
                </a:moveTo>
                <a:lnTo>
                  <a:pt x="7220839" y="1789429"/>
                </a:lnTo>
                <a:lnTo>
                  <a:pt x="7220839" y="0"/>
                </a:lnTo>
                <a:lnTo>
                  <a:pt x="0" y="0"/>
                </a:lnTo>
                <a:lnTo>
                  <a:pt x="0" y="1789429"/>
                </a:lnTo>
                <a:close/>
              </a:path>
            </a:pathLst>
          </a:custGeom>
          <a:solidFill>
            <a:srgbClr val="C1DDFA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41754" y="1818172"/>
            <a:ext cx="375348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6535" algn="l"/>
              </a:tabLst>
            </a:pP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sz="1400" spc="-2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альный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</a:t>
            </a:r>
            <a:r>
              <a:rPr sz="1400" spc="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1400" spc="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ческ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1400" spc="-15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41754" y="2458633"/>
            <a:ext cx="620522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-3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</a:t>
            </a:r>
            <a:r>
              <a:rPr sz="1400" spc="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-4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дее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400" spc="-2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чшей практ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любой</a:t>
            </a:r>
            <a:r>
              <a:rPr sz="1400" spc="-2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</a:t>
            </a:r>
            <a:r>
              <a:rPr sz="1400" spc="-5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льно</a:t>
            </a:r>
            <a:r>
              <a:rPr sz="1400" spc="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-5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-2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ущ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</a:t>
            </a:r>
            <a:r>
              <a:rPr sz="1400" spc="-4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spc="-5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о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альный</a:t>
            </a:r>
            <a:r>
              <a:rPr sz="1400" spc="-2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1400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</a:t>
            </a:r>
            <a:r>
              <a:rPr sz="1400" spc="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жения</a:t>
            </a:r>
            <a:r>
              <a:rPr sz="1400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sz="1400" spc="-5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завш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ою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ть, 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орый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огичных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есса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1523" y="1681733"/>
            <a:ext cx="1491615" cy="497205"/>
          </a:xfrm>
          <a:custGeom>
            <a:avLst/>
            <a:gdLst/>
            <a:ahLst/>
            <a:cxnLst/>
            <a:rect l="l" t="t" r="r" b="b"/>
            <a:pathLst>
              <a:path w="1491614" h="497205">
                <a:moveTo>
                  <a:pt x="0" y="496824"/>
                </a:moveTo>
                <a:lnTo>
                  <a:pt x="1491614" y="496824"/>
                </a:lnTo>
                <a:lnTo>
                  <a:pt x="1491614" y="0"/>
                </a:ln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1523" y="1681733"/>
            <a:ext cx="1491615" cy="430887"/>
          </a:xfrm>
          <a:prstGeom prst="rect">
            <a:avLst/>
          </a:prstGeom>
          <a:ln w="9525">
            <a:solidFill>
              <a:srgbClr val="C1DDF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400" b="1" spc="-5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400" b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9370" algn="ctr">
              <a:lnSpc>
                <a:spcPct val="100000"/>
              </a:lnSpc>
            </a:pP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b="1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sz="1400" b="1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ика</a:t>
            </a:r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31594" y="3656304"/>
            <a:ext cx="7221220" cy="2005330"/>
          </a:xfrm>
          <a:custGeom>
            <a:avLst/>
            <a:gdLst/>
            <a:ahLst/>
            <a:cxnLst/>
            <a:rect l="l" t="t" r="r" b="b"/>
            <a:pathLst>
              <a:path w="7221220" h="2005329">
                <a:moveTo>
                  <a:pt x="0" y="2004948"/>
                </a:moveTo>
                <a:lnTo>
                  <a:pt x="7220839" y="2004948"/>
                </a:lnTo>
                <a:lnTo>
                  <a:pt x="7220839" y="0"/>
                </a:lnTo>
                <a:lnTo>
                  <a:pt x="0" y="0"/>
                </a:lnTo>
                <a:lnTo>
                  <a:pt x="0" y="2004948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41754" y="3918244"/>
            <a:ext cx="611124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212121"/>
              </a:buClr>
              <a:buFont typeface="Arial"/>
              <a:buAutoNum type="arabicPeriod"/>
              <a:tabLst>
                <a:tab pos="207645" algn="l"/>
              </a:tabLst>
            </a:pPr>
            <a:r>
              <a:rPr sz="1400" spc="-6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ально</a:t>
            </a:r>
            <a:r>
              <a:rPr sz="1400" spc="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sz="1400" spc="-5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400" spc="-2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ьше</a:t>
            </a:r>
            <a:r>
              <a:rPr sz="1400" i="1" spc="-2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sz="1400" i="1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i="1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sz="1400" i="1" spc="-5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л,</a:t>
            </a:r>
            <a:r>
              <a:rPr sz="1400" i="1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4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i="1" spc="-2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400" i="1" spc="-9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400" i="1" spc="-15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7645" indent="-194945">
              <a:lnSpc>
                <a:spcPct val="100000"/>
              </a:lnSpc>
              <a:buClr>
                <a:srgbClr val="212121"/>
              </a:buClr>
              <a:buFont typeface="Arial"/>
              <a:buAutoNum type="arabicPeriod"/>
              <a:tabLst>
                <a:tab pos="208279" algn="l"/>
              </a:tabLst>
            </a:pPr>
            <a:r>
              <a:rPr sz="1400" spc="-7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</a:t>
            </a:r>
            <a:r>
              <a:rPr sz="1400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400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ость</a:t>
            </a:r>
            <a:r>
              <a:rPr sz="1400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(могу</a:t>
            </a:r>
            <a:r>
              <a:rPr sz="1400" i="1" spc="-2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i="1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sz="1400" i="1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i="1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1400" i="1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i="1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sz="1400" i="1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400" i="1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i="1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sz="1400" i="1" spc="-4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i="1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i="1" spc="-2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i="1" spc="-4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i="1" spc="-45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лл</a:t>
            </a:r>
            <a:r>
              <a:rPr sz="1400" i="1" spc="-5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i="1" spc="-1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400" i="1" spc="-1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  <a:buClr>
                <a:srgbClr val="212121"/>
              </a:buClr>
              <a:buFont typeface="Arial"/>
              <a:buAutoNum type="arabicPeriod" startAt="3"/>
              <a:tabLst>
                <a:tab pos="207645" algn="l"/>
              </a:tabLst>
            </a:pP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фект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</a:t>
            </a:r>
            <a:r>
              <a:rPr sz="1400" spc="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sz="1400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</a:t>
            </a:r>
            <a:r>
              <a:rPr sz="1400" spc="-5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400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sz="1400" i="1" spc="-2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400" i="1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i="1" spc="-2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sz="1400" i="1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3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ции</a:t>
            </a:r>
            <a:r>
              <a:rPr sz="1400" i="1" spc="-2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sz="1400" i="1" spc="-2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400" i="1" spc="-45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sz="1400" i="1" spc="-15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i="1" spc="-2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sz="1400" i="1" spc="-6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 err="1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400" i="1" spc="-20" dirty="0" err="1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i="1" dirty="0" err="1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длен</a:t>
            </a:r>
            <a:r>
              <a:rPr sz="1400" i="1" spc="-10" dirty="0" err="1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i="1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sz="1400" i="1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400" i="1" spc="-15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</a:t>
            </a:r>
            <a:r>
              <a:rPr sz="1400" i="1" spc="-3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е,</a:t>
            </a:r>
            <a:r>
              <a:rPr sz="1400" i="1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i="1" spc="-1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400" i="1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i="1" spc="-4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i="1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z="1400" i="1" spc="-3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2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.д</a:t>
            </a:r>
            <a:r>
              <a:rPr sz="1400" i="1" spc="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4825">
              <a:lnSpc>
                <a:spcPct val="100000"/>
              </a:lnSpc>
              <a:buClr>
                <a:srgbClr val="212121"/>
              </a:buClr>
              <a:buFont typeface="Arial"/>
              <a:buAutoNum type="arabicPeriod" startAt="3"/>
              <a:tabLst>
                <a:tab pos="207645" algn="l"/>
              </a:tabLst>
            </a:pP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</a:t>
            </a:r>
            <a:r>
              <a:rPr sz="1400" spc="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</a:t>
            </a:r>
            <a:r>
              <a:rPr sz="1400" spc="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ое</a:t>
            </a:r>
            <a:r>
              <a:rPr sz="1400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spc="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-2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(реше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1400" i="1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i="1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дрено</a:t>
            </a:r>
            <a:r>
              <a:rPr sz="1400" i="1" spc="-2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i="1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sz="1400" i="1" spc="-4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i="1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</a:t>
            </a:r>
            <a:r>
              <a:rPr sz="1400" i="1" spc="15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i="1" spc="5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i="1" spc="-1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</a:t>
            </a:r>
            <a:r>
              <a:rPr sz="1400" i="1" spc="-1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</a:t>
            </a:r>
            <a:r>
              <a:rPr sz="1400" i="1" spc="-1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1523" y="3810228"/>
            <a:ext cx="1491615" cy="1143635"/>
          </a:xfrm>
          <a:custGeom>
            <a:avLst/>
            <a:gdLst/>
            <a:ahLst/>
            <a:cxnLst/>
            <a:rect l="l" t="t" r="r" b="b"/>
            <a:pathLst>
              <a:path w="1491614" h="1143635">
                <a:moveTo>
                  <a:pt x="0" y="1143152"/>
                </a:moveTo>
                <a:lnTo>
                  <a:pt x="1491614" y="1143152"/>
                </a:lnTo>
                <a:lnTo>
                  <a:pt x="1491614" y="0"/>
                </a:lnTo>
                <a:lnTo>
                  <a:pt x="0" y="0"/>
                </a:lnTo>
                <a:lnTo>
                  <a:pt x="0" y="11431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1523" y="3810228"/>
            <a:ext cx="1491615" cy="1077218"/>
          </a:xfrm>
          <a:prstGeom prst="rect">
            <a:avLst/>
          </a:prstGeom>
          <a:ln w="9525">
            <a:solidFill>
              <a:srgbClr val="D4D4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8115" marR="149860" indent="-1905" algn="ctr">
              <a:lnSpc>
                <a:spcPct val="100000"/>
              </a:lnSpc>
            </a:pPr>
            <a:r>
              <a:rPr sz="1400" b="1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b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b="1" spc="-2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b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ии </a:t>
            </a:r>
            <a:r>
              <a:rPr sz="1400" b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</a:t>
            </a:r>
            <a:r>
              <a:rPr sz="1400" b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b="1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ения </a:t>
            </a:r>
            <a:r>
              <a:rPr sz="1400" b="1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400" b="1" spc="-5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400" b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 прак</a:t>
            </a:r>
            <a:r>
              <a:rPr sz="1400" b="1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b="1" spc="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b="1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ППК</a:t>
            </a:r>
            <a:r>
              <a:rPr lang="ru-RU"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1B5727AA-DDD8-4A72-9515-176266814F8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488" y="6454686"/>
            <a:ext cx="8891905" cy="0"/>
          </a:xfrm>
          <a:custGeom>
            <a:avLst/>
            <a:gdLst/>
            <a:ahLst/>
            <a:cxnLst/>
            <a:rect l="l" t="t" r="r" b="b"/>
            <a:pathLst>
              <a:path w="8891905">
                <a:moveTo>
                  <a:pt x="0" y="0"/>
                </a:moveTo>
                <a:lnTo>
                  <a:pt x="8891701" y="0"/>
                </a:lnTo>
              </a:path>
            </a:pathLst>
          </a:custGeom>
          <a:ln w="9525">
            <a:solidFill>
              <a:srgbClr val="2D6AA4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184" y="118948"/>
            <a:ext cx="1022731" cy="7346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4600" y="263745"/>
            <a:ext cx="646303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1600" b="1" spc="-2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1600" b="1" spc="2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1600" b="1" spc="-2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</a:t>
            </a:r>
            <a:r>
              <a:rPr sz="1600" b="1" spc="-2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600" b="1" spc="-15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</a:t>
            </a:r>
            <a:r>
              <a:rPr sz="1600" b="1" spc="-2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b="1" spc="-1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1600" b="1" spc="-2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5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600" b="1" spc="-25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b="1" spc="-2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600" b="1" spc="-1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b="1" spc="5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600" b="1" spc="-1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</a:t>
            </a:r>
            <a:r>
              <a:rPr lang="ru-RU" sz="1600" b="1" spc="-1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B889AAA2-452C-4436-868C-5C1F1972A64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34" y="1261855"/>
            <a:ext cx="8294683" cy="47845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4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488" y="6454686"/>
            <a:ext cx="8891905" cy="0"/>
          </a:xfrm>
          <a:custGeom>
            <a:avLst/>
            <a:gdLst/>
            <a:ahLst/>
            <a:cxnLst/>
            <a:rect l="l" t="t" r="r" b="b"/>
            <a:pathLst>
              <a:path w="8891905">
                <a:moveTo>
                  <a:pt x="0" y="0"/>
                </a:moveTo>
                <a:lnTo>
                  <a:pt x="8891701" y="0"/>
                </a:lnTo>
              </a:path>
            </a:pathLst>
          </a:custGeom>
          <a:ln w="9525">
            <a:solidFill>
              <a:srgbClr val="2D6AA4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184" y="118948"/>
            <a:ext cx="1022731" cy="7346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4600" y="263745"/>
            <a:ext cx="646303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1600" b="1" spc="-2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1600" b="1" spc="2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1600" b="1" spc="-2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</a:t>
            </a:r>
            <a:r>
              <a:rPr sz="1600" b="1" spc="-2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600" b="1" spc="-15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</a:t>
            </a:r>
            <a:r>
              <a:rPr sz="1600" b="1" spc="-2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b="1" spc="-1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1600" b="1" spc="-2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5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600" b="1" spc="-25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b="1" spc="-2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600" b="1" spc="-1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b="1" spc="5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600" b="1" spc="-1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</a:t>
            </a:r>
            <a:r>
              <a:rPr lang="ru-RU" sz="1600" b="1" spc="-1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82FE7F5E-29C6-4A50-8FAC-68B83A646E4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27" y="1371600"/>
            <a:ext cx="8108776" cy="3646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5181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Скан-копия заполненного и подписанного меморандума ППКО (2 страницы) должна быть направлена 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Госкорпорацию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Ответственность за это несет ПО БП региона, где проходила ППКО.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относится ко всем уровням образцов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4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79374" y="1600200"/>
            <a:ext cx="7985251" cy="2323376"/>
          </a:xfrm>
          <a:prstGeom prst="rect">
            <a:avLst/>
          </a:prstGeom>
        </p:spPr>
        <p:txBody>
          <a:bodyPr vert="horz" wrap="square" lIns="0" tIns="837866" rIns="0" bIns="0" rtlCol="0">
            <a:spAutoFit/>
          </a:bodyPr>
          <a:lstStyle/>
          <a:p>
            <a:pPr marL="720090" algn="ctr"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заполнению</a:t>
            </a:r>
          </a:p>
          <a:p>
            <a:pPr marL="720090" algn="ctr"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чек-листов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90" algn="ctr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тель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лы</a:t>
            </a: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79374" y="1600200"/>
            <a:ext cx="7985251" cy="3308261"/>
          </a:xfrm>
          <a:prstGeom prst="rect">
            <a:avLst/>
          </a:prstGeom>
        </p:spPr>
        <p:txBody>
          <a:bodyPr vert="horz" wrap="square" lIns="0" tIns="837866" rIns="0" bIns="0" rtlCol="0">
            <a:spAutoFit/>
          </a:bodyPr>
          <a:lstStyle/>
          <a:p>
            <a:pPr marL="720090"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Приведены рекомендации по проверке выполнения отдельных требований чек-листов, как они могут быть интерпретированы и что может являться подтверждением выполнения критерия. </a:t>
            </a:r>
          </a:p>
          <a:p>
            <a:pPr marL="720090" algn="l">
              <a:lnSpc>
                <a:spcPct val="100000"/>
              </a:lnSpc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90" algn="l"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Рекомендательный характер не подразумевает буквального следования им, здравый смысл и особенности конкретного образца должны превалировать.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fld>
            <a:endParaRPr sz="18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1600" y="304800"/>
            <a:ext cx="4495800" cy="30777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</a:t>
            </a:r>
            <a:r>
              <a:rPr lang="ru-RU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598391"/>
              </p:ext>
            </p:extLst>
          </p:nvPr>
        </p:nvGraphicFramePr>
        <p:xfrm>
          <a:off x="228600" y="762000"/>
          <a:ext cx="8763000" cy="57337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784">
                  <a:extLst>
                    <a:ext uri="{9D8B030D-6E8A-4147-A177-3AD203B41FA5}">
                      <a16:colId xmlns:a16="http://schemas.microsoft.com/office/drawing/2014/main" val="1299833873"/>
                    </a:ext>
                  </a:extLst>
                </a:gridCol>
                <a:gridCol w="3341816">
                  <a:extLst>
                    <a:ext uri="{9D8B030D-6E8A-4147-A177-3AD203B41FA5}">
                      <a16:colId xmlns:a16="http://schemas.microsoft.com/office/drawing/2014/main" val="28655348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1523454191"/>
                    </a:ext>
                  </a:extLst>
                </a:gridCol>
              </a:tblGrid>
              <a:tr h="168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Проверяемый параметр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Комментарии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869520748"/>
                  </a:ext>
                </a:extLst>
              </a:tr>
              <a:tr h="1008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Определены цели и/или миссия организации, для реализации которых создан проверяемый образец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Должен быть представлен один или несколько документов: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Миссия организации, закрепленная 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колдоговоре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в другом НПА;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Стратегия организации, утвержденная ГД;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Х-матрица и/или дерево целей;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показатели деятельности организации, к примеру социально-экономические показатели деятельности МСУ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1984164954"/>
                  </a:ext>
                </a:extLst>
              </a:tr>
              <a:tr h="484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паспортах проектов представлено корректное определение улучшаемого процесса и его границ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карточках проектов в первом разделе указаны «границы процесса», которые полностью соотносятся с информацией на картах процесса (вход/выход) и с целевыми показателями из третьего раздела карточки проекта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282564991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паспортах проектов представлено обоснование для понимания, зачем и почему важна  реализация проекта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карточках проектов во втором разделе представлено полное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пояснение,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 эта тема была выбрана для проекта, 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обозначен ключевой риск и некоторые проблемы представлены в цифровом выражении.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252974012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рассмотренных проектов определены корректно, измеримы и отвечают обоснованию проекта</a:t>
                      </a:r>
                      <a:endParaRPr lang="ru-RU" sz="1000" b="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карточках проектов в третьем разделе указаны оцифрованные цели в формате штуки, дни, тонны и т.п. Цели взаимосвязаны с названием процесса (границы процесса) и с решением проблем, указанных во втором разделе карточки (обоснование выбора).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2317644805"/>
                  </a:ext>
                </a:extLst>
              </a:tr>
              <a:tr h="383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Паспорта проектов утверждены Заказчиком на соответствующем уровне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карточки проектов имеют подписи руководителя проекта и заказчика проекта.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1395391705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личный проект первого лица организации (первое лицо является руководителем команды проекта)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Презентован личный проект руководителя организации, который отвечает требованиям критериев М2-М4.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3281016170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 визуализированы в проектной комнате с достаточной полнотой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Организована комната управления проектами или есть место, где все проекты размещены. По каждому проекту представлена следующая информация: карточка и команда проекта, карты процесса, план мероприятий, графики мониторинга, фотографии улучшений в формате было/стало и другие материалы (анкетирование, диаграммы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Исикавы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перечни проблем и т.п.)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1347884427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реализации проектов построены карты ПСЦ текущего состояния с фиксацией параметров процесса (время, расстояния и т.д.), соответствующих поставленным целям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картах текущего состояния процессов символами и цифрами обозначены все параметры процесса: цифровые (время, количество возвратов, количество человек и т.п.) и качественные (метод передачи информации и другие).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167275792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каждом рассмотренном проекте построены карты ПСЦ целевого состояния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картах целевого состояния процессов символами и цифрами обозначены все параметры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7112277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проблемы идентифицированы на картах ПСЦ текущего и целевого состояния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Выявленные проблемы обозначены на картах ПСЦ «ежами». Дополнительно могут быть представлены перечни проблем в формате таблицы (обязательно взаимосвязь проблем в таблице с проблемами на карте).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262566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1600" y="304800"/>
            <a:ext cx="4495800" cy="30777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</a:t>
            </a:r>
            <a:r>
              <a:rPr lang="ru-RU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466367"/>
              </p:ext>
            </p:extLst>
          </p:nvPr>
        </p:nvGraphicFramePr>
        <p:xfrm>
          <a:off x="228600" y="762000"/>
          <a:ext cx="8763000" cy="5543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784">
                  <a:extLst>
                    <a:ext uri="{9D8B030D-6E8A-4147-A177-3AD203B41FA5}">
                      <a16:colId xmlns:a16="http://schemas.microsoft.com/office/drawing/2014/main" val="1299833873"/>
                    </a:ext>
                  </a:extLst>
                </a:gridCol>
                <a:gridCol w="3341816">
                  <a:extLst>
                    <a:ext uri="{9D8B030D-6E8A-4147-A177-3AD203B41FA5}">
                      <a16:colId xmlns:a16="http://schemas.microsoft.com/office/drawing/2014/main" val="28655348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1523454191"/>
                    </a:ext>
                  </a:extLst>
                </a:gridCol>
              </a:tblGrid>
              <a:tr h="168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Проверяемый параметр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Комментарии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869520748"/>
                  </a:ext>
                </a:extLst>
              </a:tr>
              <a:tr h="36535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Р1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 поиск коренных причин при решении проблем, идентифицированных на карте ПСЦ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проектах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презентованы бланки решения проблем одним из инструментов (5 почему, диаграмма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Исикавы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дерево проблем и т.п.)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164954"/>
                  </a:ext>
                </a:extLst>
              </a:tr>
              <a:tr h="484429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Коренные причины и возможные мероприятия по их устранению оценены по их влиянию на цели проекта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проектах, где коренные причины проблем были разобраны при помощи одного из инструментов (5 почему, диаграмма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Исикавы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дерево проблем и т.п.), планы мероприятий имеют отдельные столбцы «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Причина»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«Влияние на результат/цели проекта».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649912"/>
                  </a:ext>
                </a:extLst>
              </a:tr>
              <a:tr h="506171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мероприятий направлен на устранение выявленных коренных причин проблем, идентифицированных на карте ПСЦ</a:t>
                      </a:r>
                      <a:endParaRPr lang="ru-RU" sz="90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проекта в своем докладе должен показать взаимосвязь «У проблемы, выявленной на карте ПСЦ, определена коренная причина при помощи, к примеру, 5 почему, предложено мероприятие по ее решению, которое есть в плане мероприятий».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974012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Процедура одобрения плана мероприятий по достижению целей проекта (</a:t>
                      </a:r>
                      <a:r>
                        <a:rPr lang="en-US" sz="9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kick-off) </a:t>
                      </a:r>
                      <a:r>
                        <a:rPr lang="ru-RU" sz="9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проводится с заказчиком проекта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Можно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представить Протоколы проведения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Kick-off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которые утверждают проекты. Дополнительно можно предъявить фотографии проведения 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Kick-off.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7644805"/>
                  </a:ext>
                </a:extLst>
              </a:tr>
              <a:tr h="383086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Проводится производственный анализ (мониторинг) для проверки достигнутых результатов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Например, предъявляются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графики достижения целевых показателей в формате было/цель/факт с заданной периодичностью (еженедельно, ежемесячно).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5391705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проектов стандартизуются (в виде визуальных стандартов, регламентов и т.д.)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Демонстрируется изменение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существующего или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нового регламента оптимизируемого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процесса.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Также это могут быть новые утвержденные приказами и распоряжениями организации: блок-схемы процессов, рабочие стандарты, стандарты организации рабочих мест и т.п.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1016170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проектов способствуют достижению целей организации, улучшая (бизнес-) результаты и/или показатели</a:t>
                      </a:r>
                      <a:endParaRPr lang="ru-RU" sz="900" b="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Показать («ткнуть пальцем» 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примеры тех проектов, которые в целях имеют показатели схожие с бизнес-целями. Если нет прямой корреляции (не совпадают названия показателей и бизнес-целей), то пояснить как косвенно цели проектов влияют на бизнес-цели.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7884427"/>
                  </a:ext>
                </a:extLst>
              </a:tr>
              <a:tr h="315540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Реализуются личные проекты руководителей отдельных структурных подразделений</a:t>
                      </a:r>
                      <a:endParaRPr lang="ru-RU" sz="900" b="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Презентованы личные проекты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руководителей структурных подразделений организации.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275792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проектами по улучшению ведется с использованием стенда проекта в проектной комнате (</a:t>
                      </a:r>
                      <a:r>
                        <a:rPr lang="ru-RU" sz="900" b="0" spc="-5" dirty="0" err="1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обее</a:t>
                      </a:r>
                      <a:r>
                        <a:rPr lang="ru-RU" sz="9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Организована комната управления проектами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каждому проекту представлена следующая информация: карточка и команда проекта, карты процесса, план мероприятий, графики мониторинга, фотографии улучшений в формате было/стало и другие материалы (анкетирование, диаграммы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Исикавы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перечни проблем и т.п.)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7112277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Осуществляется визуальное управление процессами по SQDCM(E) в </a:t>
                      </a:r>
                      <a:r>
                        <a:rPr lang="ru-RU" sz="900" dirty="0" err="1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инфоцентре</a:t>
                      </a:r>
                      <a:r>
                        <a:rPr lang="ru-RU" sz="9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организации (ГД)</a:t>
                      </a:r>
                      <a:endParaRPr lang="ru-RU" sz="900" b="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Панель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управления показателями может быть в формате «Безопасность-Качество-Исполнение заказов-Затраты-Персонал» или в другом формате, используемом на предприятии. В некоторых случаях – это могут быть электронные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дашборды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управления.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Важно! определен регламент сбора информации по показателям (кто, как часто, какую информацию и куда направляет); определен регламент проведения оперативных совещаний (состав участников, время докладов и т.п.)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262566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0" y="204239"/>
            <a:ext cx="3505200" cy="46166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95250" algn="ctr"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 и сокращения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072FF143-5987-4293-BD55-6EACE94EBBD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19113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2508BC1-5B96-4701-9BC9-FFE91F141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272657"/>
              </p:ext>
            </p:extLst>
          </p:nvPr>
        </p:nvGraphicFramePr>
        <p:xfrm>
          <a:off x="310606" y="1066800"/>
          <a:ext cx="8458200" cy="477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172528875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31676325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 методических материалов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материалов в печатной и/или электронной форме, предназначенный для поддержки процесса передачи лучших практик. Он может включать: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Карточки проектов по улучшению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Карты текущего, целевого и идеального состояния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 с доски управления проектом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Презентации этапов работ от инициирования до закрытия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рекомендации, указания, стандарты, брошюры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Фото- и видеоматериалы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материалы по усмотрению организации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17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«Коробочное» решение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 методических материалов, предназначенный для поддержки самостоятельного внедрения образцов лучших практик в конкретном направлении социально-экономического развития региона. Включает в себя: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критериев по направлению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методик по направлению, сценарии фабрики процессов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Образцы лучших практик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 и видео-материалы по проектам-образцам, обучающие видеоролики, программные продукты и базы данных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024419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Бережливое производство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08393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БП региона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Проектный офис по развитию БП в регионе (в форме, принятой в конкретном регионе)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0338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Поток создания ценности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817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МПСЦ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Межорганизационный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оток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создания ценности</a:t>
                      </a:r>
                    </a:p>
                  </a:txBody>
                  <a:tcPr marR="0" marT="0" marB="0"/>
                </a:tc>
                <a:extLst>
                  <a:ext uri="{0D108BD9-81ED-4DB2-BD59-A6C34878D82A}">
                    <a16:rowId xmlns:a16="http://schemas.microsoft.com/office/drawing/2014/main" val="1753635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ФОИВ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орган исполнительной власти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3279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1600" y="304800"/>
            <a:ext cx="4495800" cy="30777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</a:t>
            </a:r>
            <a:r>
              <a:rPr lang="ru-RU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647910"/>
              </p:ext>
            </p:extLst>
          </p:nvPr>
        </p:nvGraphicFramePr>
        <p:xfrm>
          <a:off x="228600" y="762000"/>
          <a:ext cx="8763000" cy="5433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784">
                  <a:extLst>
                    <a:ext uri="{9D8B030D-6E8A-4147-A177-3AD203B41FA5}">
                      <a16:colId xmlns:a16="http://schemas.microsoft.com/office/drawing/2014/main" val="1299833873"/>
                    </a:ext>
                  </a:extLst>
                </a:gridCol>
                <a:gridCol w="3341816">
                  <a:extLst>
                    <a:ext uri="{9D8B030D-6E8A-4147-A177-3AD203B41FA5}">
                      <a16:colId xmlns:a16="http://schemas.microsoft.com/office/drawing/2014/main" val="28655348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1523454191"/>
                    </a:ext>
                  </a:extLst>
                </a:gridCol>
              </a:tblGrid>
              <a:tr h="168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Проверяемый параметр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Комментарии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869520748"/>
                  </a:ext>
                </a:extLst>
              </a:tr>
              <a:tr h="36535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Ф1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выявления коренных причин проблем используются несколько инструментов ( 5 «почему», </a:t>
                      </a: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5W1H,</a:t>
                      </a: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диаграмма связей и т.д.)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 многих проектах презентованы бланки решения проблем разными инструментами (5 почему, диаграмма Исикавы, дерево проблем и т.п.)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164954"/>
                  </a:ext>
                </a:extLst>
              </a:tr>
              <a:tr h="365353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Продемонстрировано применение идеальной карты процесса для улучшения карты целевого состояния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Презентованы карты идеального состояния процесса в отдельных проектах.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649912"/>
                  </a:ext>
                </a:extLst>
              </a:tr>
              <a:tr h="506171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Продемонстрировано проведение картирования текущего состояния процесса после завершения проекта (для подтверждения достижения целевого состояния)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Представлены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проекты, повторно взятые для улучшения по тем же процессам, но с более амбициозными целями (где карта текущего состояния – это предыдущая целевая карта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или карта текущего состояния проекта после его закрытия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974012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проблемы визуализируются в «пирамиде проблем» и решаются на соответствующем уровне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Показаны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пирамиды проблем: организация-регион-федерация..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Важно! показать,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примеры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решения проблем всех уровней.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7644805"/>
                  </a:ext>
                </a:extLst>
              </a:tr>
              <a:tr h="38308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Проекты, реализованные при создании образца, включают улучшения в </a:t>
                      </a:r>
                      <a:r>
                        <a:rPr lang="ru-RU" sz="1000" spc="-5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межорганизационных</a:t>
                      </a:r>
                      <a:r>
                        <a:rPr lang="ru-RU" sz="10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потоках создания ценности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Презентованы проекты, в которых оптимизируемый процесс выходит за рамки организации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Образца. Обязательно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 привести примеры улучшений на стыках межведомственного взаимодействия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5391705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Проекты, реализованные при создании образца, включают проекты, направленные на повышение качества в основных процессах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Презентованы проекты с целями по повышению качества в основных процессах.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Возможноразместить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полный портфель реализуемых проектов, где отдельным столбцом обозначить принадлежность оптимизируемого процесса к основным, вспомогательным или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межфункциональным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1016170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Проекты, реализованные при создании образца, включают проекты, направленные на повышение качества во вспомогательных процессах.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Презентованы проекты с целями по повышению качества во вспомогательных процессах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7884427"/>
                  </a:ext>
                </a:extLst>
              </a:tr>
              <a:tr h="3155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Можно проследить логику открытия проектов (каскады, последовательность, решение сложных проблем), приведших к созданию образца</a:t>
                      </a:r>
                      <a:endParaRPr lang="ru-RU" sz="1000" b="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Выдержана логика выбора проектов, например: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Реализация и обучение на пилотных проектах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Системный сбор проблем от всех участников процессов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их решение 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Открытие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межведомственных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проектов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решающих проблемы на стыках процессов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275792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Продемонстрированы действия по улучшению процесса реализации проектов в организации</a:t>
                      </a:r>
                      <a:endParaRPr lang="ru-RU" sz="100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Обеи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для управления всеми проектами, проведение совещаний по проектам с участием руководителя организации с заданной периодичностью;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и утверждение регламента по управлению проектной деятельностью, 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проектного офиса, обучение сотрудников проектной деятельности силами внутренних тренеров.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7112277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Осуществляется визуальное управление процессами по SQDCM(E) в отдельных</a:t>
                      </a:r>
                      <a:r>
                        <a:rPr lang="en-US" sz="10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структурных подразделениях организации</a:t>
                      </a:r>
                      <a:endParaRPr lang="ru-RU" sz="100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Организован мониторинг операционных показателей деятельности через создание панелей управления показателями на уровне структурных подразделений.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Требования аналогичны Р10.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262566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8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3173" y="271131"/>
            <a:ext cx="658235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овлечение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обучение, мотивация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383637"/>
              </p:ext>
            </p:extLst>
          </p:nvPr>
        </p:nvGraphicFramePr>
        <p:xfrm>
          <a:off x="228600" y="762000"/>
          <a:ext cx="8763000" cy="5588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784">
                  <a:extLst>
                    <a:ext uri="{9D8B030D-6E8A-4147-A177-3AD203B41FA5}">
                      <a16:colId xmlns:a16="http://schemas.microsoft.com/office/drawing/2014/main" val="1299833873"/>
                    </a:ext>
                  </a:extLst>
                </a:gridCol>
                <a:gridCol w="3341816">
                  <a:extLst>
                    <a:ext uri="{9D8B030D-6E8A-4147-A177-3AD203B41FA5}">
                      <a16:colId xmlns:a16="http://schemas.microsoft.com/office/drawing/2014/main" val="28655348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1523454191"/>
                    </a:ext>
                  </a:extLst>
                </a:gridCol>
              </a:tblGrid>
              <a:tr h="168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Проверяемый параметр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Комментарии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869520748"/>
                  </a:ext>
                </a:extLst>
              </a:tr>
              <a:tr h="36535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М1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члены рабочих групп по проектам прошли обучение по базовым методам бережливого производства (КПСЦ, решение проблем)</a:t>
                      </a:r>
                      <a:endParaRPr lang="ru-RU" sz="11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Подтверждается списками обученных с указанием даты и темы обучения. Также может быть подтверждено любыми документами об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164954"/>
                  </a:ext>
                </a:extLst>
              </a:tr>
              <a:tr h="365353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Подаются предложения по улучшениям (ППУ), не менее 30% принятых ППУ реализуются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Презентована система подачи предложений по улучшениям, в том числе: регламент подачи, экспертизы и реализации ППУ; составы комиссии по принятию ППУ к реализации и т.п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649912"/>
                  </a:ext>
                </a:extLst>
              </a:tr>
              <a:tr h="506171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вовлечения сотрудников использовалось обучение на фабриках процессов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Подтверждается списками обученных с указанием даты и темы обучения на фабриках процессов. Также может быть подтверждено любыми документами об обучении (сертификаты, дипломы и т.п.).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974012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проведении обучения  «на площадке» соблюдаются требования безопасности, используются СИЗ (при необходимости), участники не мешают производственному процессу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наличии программ «площадочного обучения» представляются регламенты их проведения, где указаны требования по безопасности и использования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СИЗов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7644805"/>
                  </a:ext>
                </a:extLst>
              </a:tr>
              <a:tr h="383086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Визуализация   по   бережливому производству   размещена   в   офисных   и   производственных помещениях, в   зонах   ожидания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Подтверждается плакатами (5С, Потери и т.п.), размещённых в различных зонах организации, в </a:t>
                      </a:r>
                      <a:r>
                        <a:rPr lang="ru-RU" sz="1100" b="0" spc="-5" dirty="0" err="1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00" b="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 в кабинетах сотрудников. Также на стойках информации могут быть размещены брошюры и памятки по БП. Организованы информационные панели по инструментам БП.</a:t>
                      </a:r>
                      <a:endParaRPr lang="ru-RU" sz="1100" b="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val="1395391705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Члены рабочих групп по проектам хорошо понимают свою роль в команде проекта.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Проводится опрос некоторых членов команд проектов на предмет какую роль в проекте они выполняли.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1016170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проектных командах размещается на стендах и в новостях предприятия, СМИ региона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Обязательным бланком панелей управления по всем проектам является бланк «Команда проекта» с фотографиями, полным Ф.И.О., занимаемой должностью и ролью в проекте. Примеры освещения в СМИ проводимой работы.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7884427"/>
                  </a:ext>
                </a:extLst>
              </a:tr>
              <a:tr h="315540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 есть  ссылки на сайты, где размещены   актуальные   материалы   по   БП:   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методики, </a:t>
                      </a: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 проектов, дополнительные  материалы. Есть тематические группы в соцсетях</a:t>
                      </a:r>
                      <a:endParaRPr lang="ru-RU" sz="1100" b="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Представляются на ноутбуке или ПК сайты и/или общие папки, которые содержат методические материалы, информацию по реализуемым проектам, архив видео и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фотоматериалов. На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телефонах могут быть представлены группы, созданные при реализации проектов, в которых идет обмен информацией и материалами.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275792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практика поощрения (морального и/или материального) членов РГ и руководителей проектов за реализацию проектов по улучшению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Протоколы и приказы по материальному и нематериальному поощрению.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Фото совещаний, на которых награждаются наиболее успешные участники проектов.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7112277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работники, которые входили в рабочие группы более чем одного проекта</a:t>
                      </a:r>
                      <a:endParaRPr lang="ru-RU" sz="1100" b="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Подтверждается карточками</a:t>
                      </a:r>
                      <a:r>
                        <a:rPr lang="ru-RU" sz="1100" b="0" spc="-5" baseline="0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26256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3173" y="271131"/>
            <a:ext cx="658235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овлечение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обучение, мотивация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237490"/>
              </p:ext>
            </p:extLst>
          </p:nvPr>
        </p:nvGraphicFramePr>
        <p:xfrm>
          <a:off x="228600" y="762000"/>
          <a:ext cx="8763000" cy="5387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784">
                  <a:extLst>
                    <a:ext uri="{9D8B030D-6E8A-4147-A177-3AD203B41FA5}">
                      <a16:colId xmlns:a16="http://schemas.microsoft.com/office/drawing/2014/main" val="1299833873"/>
                    </a:ext>
                  </a:extLst>
                </a:gridCol>
                <a:gridCol w="3341816">
                  <a:extLst>
                    <a:ext uri="{9D8B030D-6E8A-4147-A177-3AD203B41FA5}">
                      <a16:colId xmlns:a16="http://schemas.microsoft.com/office/drawing/2014/main" val="28655348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1523454191"/>
                    </a:ext>
                  </a:extLst>
                </a:gridCol>
              </a:tblGrid>
              <a:tr h="168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Проверяемый параметр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869520748"/>
                  </a:ext>
                </a:extLst>
              </a:tr>
              <a:tr h="65881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Р1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имеются внутренние тренеры, которые проходят углубленную подготовку по методам и инструментам БП</a:t>
                      </a:r>
                      <a:endParaRPr lang="ru-RU" sz="11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Подтверждается фиксацией Ф.И.О. тренеров, (и например: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консультанта от ГК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Росатом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или ПО БП региона, который ведет их подготовку). Дополнительно могут быть представлены сертификаты и дипломы о прохождении обучения или на фабриках процессов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164954"/>
                  </a:ext>
                </a:extLst>
              </a:tr>
              <a:tr h="365353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Внутренние тренеры в организации имеют практический опыт подтверждения своих компетенций в проектах по улучшениям</a:t>
                      </a:r>
                      <a:endParaRPr lang="ru-RU" sz="11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649912"/>
                  </a:ext>
                </a:extLst>
              </a:tr>
              <a:tr h="50617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обучении, проводимом внутренними тренерами, используются примеры из проектов, реализованных</a:t>
                      </a:r>
                      <a:r>
                        <a:rPr lang="ru-RU" sz="1100" spc="-5" baseline="0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организации</a:t>
                      </a:r>
                      <a:endParaRPr lang="ru-RU" sz="11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974012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50% принятых ППУ реализовываются в соответствии с установленными сроками</a:t>
                      </a:r>
                      <a:endParaRPr lang="ru-RU" sz="11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Протоколы работы комиссии, в которых дано обоснование отклонения ППУ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7644805"/>
                  </a:ext>
                </a:extLst>
              </a:tr>
              <a:tr h="383086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вовлечения сотрудников проводится обучение на фабриках процессов (не менее 5% от численности организации)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Списки, сертификаты и дипломы об обучении на фабриках процессов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5391705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подготовлен  сценарий по теме созданного образца для фабрики процессов (в регионе)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Подтверждается сценарием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1016170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обучения персонала в организации включает обучение методам и инструментам бережливого производства, в том числе силами внутренних тренеров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Представлен утвержденный (на год или полугодие) план обучения персонала БП.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Желательно! Если план обучения имеет корреляцию с матрицей владения инструментами БП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7884427"/>
                  </a:ext>
                </a:extLst>
              </a:tr>
              <a:tr h="3155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имеются примеры применения матрицы компетенций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Представлена матрица владения инструментами БП или основными профессиональными компетенциями. Например: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Степень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владения – Прошел обучение/Применял хотя бы в одном проекте/ Применял в различных проектах/Может научить другого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275792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Моральное и материальное поощрение сотрудников за участие в проектах по улучшению носит систематический, регулярный характер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Представлено Положение или другой НПА по системе Мотивации участников проектной деятельности и системы улучшений.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7112277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работники, которые входили в рабочие группы более чем двух проектов или руководили двумя и более проектами</a:t>
                      </a:r>
                      <a:endParaRPr lang="ru-RU" sz="1100" b="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Карточки проектов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26256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8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3173" y="271131"/>
            <a:ext cx="658235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овлечение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обучение, мотивация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743062"/>
              </p:ext>
            </p:extLst>
          </p:nvPr>
        </p:nvGraphicFramePr>
        <p:xfrm>
          <a:off x="228600" y="762000"/>
          <a:ext cx="8763000" cy="5359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784">
                  <a:extLst>
                    <a:ext uri="{9D8B030D-6E8A-4147-A177-3AD203B41FA5}">
                      <a16:colId xmlns:a16="http://schemas.microsoft.com/office/drawing/2014/main" val="1299833873"/>
                    </a:ext>
                  </a:extLst>
                </a:gridCol>
                <a:gridCol w="3341816">
                  <a:extLst>
                    <a:ext uri="{9D8B030D-6E8A-4147-A177-3AD203B41FA5}">
                      <a16:colId xmlns:a16="http://schemas.microsoft.com/office/drawing/2014/main" val="28655348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1523454191"/>
                    </a:ext>
                  </a:extLst>
                </a:gridCol>
              </a:tblGrid>
              <a:tr h="168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Проверяемый параметр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869520748"/>
                  </a:ext>
                </a:extLst>
              </a:tr>
              <a:tr h="58261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Ф1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обучения строится на основе матрицы компетенций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Представлен утвержденный (на год или полугодие) план обучения персонала БП или основным профессиональным компетенциям. План обучения имеет корреляцию с соответствующей матрицей компетенций.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164954"/>
                  </a:ext>
                </a:extLst>
              </a:tr>
              <a:tr h="365353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перечень компетенций внутренних тренеров входят компетенции по технологиям обучения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внутренних тренерах в организации.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649912"/>
                  </a:ext>
                </a:extLst>
              </a:tr>
              <a:tr h="472847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80% принятых ППУ реализовываются в соответствии с установленными сроками.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Презентованы примеры ППУ, в которых указаны сроки подачи и реализации ППУ.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974012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Проводятся конкурсы по БП: сроки проведения регламентированы, разработан алгоритм подачи и рассмотрения заявок, назначена комиссия, разработаны коммуникационные материалы, награждение победителей проводит ГД </a:t>
                      </a:r>
                      <a:endParaRPr lang="ru-RU" sz="110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конкурсах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7644805"/>
                  </a:ext>
                </a:extLst>
              </a:tr>
              <a:tr h="383086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подготовлено  не менее 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сценариев </a:t>
                      </a: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теме созданного образца для фабрики процессов (в регионе)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2 сценариев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фабрики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5391705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подготовленным сценариям было проведено обучение на фабрике процессов не менее чем </a:t>
                      </a:r>
                      <a:r>
                        <a:rPr lang="ru-RU" sz="1100" b="0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1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 по каждому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Списки обученных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1016170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Продемонстрирована связь между работой в проектах по улучшениям и карьерной траекторией работников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Положения по кадровому резерву, процедуры оценки персонала, в которых в качестве обязательных требований внесены требования по участию в проектной деятельности и владению навыками применения инструментов БП. Знакомство с сотрудниками, недавно назначенными и примеры реализованных ими проектов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7884427"/>
                  </a:ext>
                </a:extLst>
              </a:tr>
              <a:tr h="3155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Продемонстрировано регулярное поддержание компетенций внутренних тренеров через реализацию проектов по улучшению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Примеры проектов с участием внутренних тренеров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275792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Лидеры, сформировавшиеся на образце, выступают наставниками для других лидеров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Знакомство с сотрудниками, которые передали свой опыт и обучают своих коллег. Может быть зафиксировано в протоколах, приказах.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7112277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работники, которые руководили рабочими группами трех и более проектов</a:t>
                      </a:r>
                      <a:endParaRPr lang="ru-RU" sz="1100" b="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Карточки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проектов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26256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3173" y="271131"/>
            <a:ext cx="658235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тиражированию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747002"/>
              </p:ext>
            </p:extLst>
          </p:nvPr>
        </p:nvGraphicFramePr>
        <p:xfrm>
          <a:off x="228600" y="762000"/>
          <a:ext cx="8763000" cy="5505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784">
                  <a:extLst>
                    <a:ext uri="{9D8B030D-6E8A-4147-A177-3AD203B41FA5}">
                      <a16:colId xmlns:a16="http://schemas.microsoft.com/office/drawing/2014/main" val="1299833873"/>
                    </a:ext>
                  </a:extLst>
                </a:gridCol>
                <a:gridCol w="3341816">
                  <a:extLst>
                    <a:ext uri="{9D8B030D-6E8A-4147-A177-3AD203B41FA5}">
                      <a16:colId xmlns:a16="http://schemas.microsoft.com/office/drawing/2014/main" val="28655348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1523454191"/>
                    </a:ext>
                  </a:extLst>
                </a:gridCol>
              </a:tblGrid>
              <a:tr h="168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Проверяемый параметр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869520748"/>
                  </a:ext>
                </a:extLst>
              </a:tr>
              <a:tr h="58261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М1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Реализованным проектам обеспечено оперативное и регулярное информационное сопровождение во внутренних и внешних СМИ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Подборка СМИ с пресс релизами по реализованным проектам и ППУ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164954"/>
                  </a:ext>
                </a:extLst>
              </a:tr>
              <a:tr h="36535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Отдельные лучшие практики проектов по улучшениям и ППУ внедряются в других процессах организации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Примеры в формате фото или показ на рабочих местах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649912"/>
                  </a:ext>
                </a:extLst>
              </a:tr>
              <a:tr h="47284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процессы образца  пригодны к тиражу (типизированы и стандартизованы)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Подготовлен пакет методических материалов - Положения/Регламенты/Стандарты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974012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сотрудник в организации, который мотивирован и подготовлен для передачи лучшего опыта образца (беседа, наглядная демонстрация и т.д.)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Знакомство с сотрудниками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7644805"/>
                  </a:ext>
                </a:extLst>
              </a:tr>
              <a:tr h="38308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пакет методических материалов входят подробные презентации по результатам реализованных проектов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Пакет методических материалов дополнен расширенными презентациями по всем проектам.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5391705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проектной комнате (</a:t>
                      </a:r>
                      <a:r>
                        <a:rPr lang="ru-RU" sz="1200" spc="-5" dirty="0" err="1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обее</a:t>
                      </a:r>
                      <a:r>
                        <a:rPr lang="ru-RU" sz="12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имеются стенды реализованных проектов по улучшению в формате «было-стало»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Стенды с наиболее успешными проектами (необходимо наличие улучшений на одном листе с отображением ситуации «было» и «стало».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1016170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пакет методических материалов входят стандарты, регламенты и т.д., разработанные по результатам проектов образца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Дополнительно к расширенным презентациям реализованных проектов в пакет методматериалов включены стандарты, регламенты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7884427"/>
                  </a:ext>
                </a:extLst>
              </a:tr>
              <a:tr h="3155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видео- и фотоматериалы, иллюстрирующие лучшие практики образца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275792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Продемонстрирована практика </a:t>
                      </a:r>
                      <a:r>
                        <a:rPr lang="ru-RU" sz="12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передачи опыта в другие организации </a:t>
                      </a:r>
                      <a:r>
                        <a:rPr lang="ru-RU" sz="12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 на площадке образца</a:t>
                      </a:r>
                      <a:endParaRPr lang="ru-RU" sz="12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 передачи опыта. Фото и видео материалы как это было реализовано в других организациях региона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7112277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отдельных реализованных проектов докладывались на семинарах, совещаниях, конференциях в регионе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Программы семинаров и совещаний, где в повестке совещаний указан доклад о реализованных улучшениях. А также фотоматериалы с семинаров, совещаний и конференций.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26256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0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3173" y="271131"/>
            <a:ext cx="658235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тиражированию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301578"/>
              </p:ext>
            </p:extLst>
          </p:nvPr>
        </p:nvGraphicFramePr>
        <p:xfrm>
          <a:off x="228600" y="752766"/>
          <a:ext cx="8763000" cy="5835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784">
                  <a:extLst>
                    <a:ext uri="{9D8B030D-6E8A-4147-A177-3AD203B41FA5}">
                      <a16:colId xmlns:a16="http://schemas.microsoft.com/office/drawing/2014/main" val="1299833873"/>
                    </a:ext>
                  </a:extLst>
                </a:gridCol>
                <a:gridCol w="3341816">
                  <a:extLst>
                    <a:ext uri="{9D8B030D-6E8A-4147-A177-3AD203B41FA5}">
                      <a16:colId xmlns:a16="http://schemas.microsoft.com/office/drawing/2014/main" val="28655348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1523454191"/>
                    </a:ext>
                  </a:extLst>
                </a:gridCol>
              </a:tblGrid>
              <a:tr h="168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Проверяемый параметр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869520748"/>
                  </a:ext>
                </a:extLst>
              </a:tr>
              <a:tr h="58261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Р1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примеры проведения обсуждения проблем в типовых процессах, выявленных разными проектными командами, с совместной генерацией улучшений ( «ярмарка ежей»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Представлена программа и результаты деловой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игры/семинара/ стратегической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сессии «Ярмарка ежей» для проектных команд разных организаций,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Возможна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протокола с отражением основных результатов.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164954"/>
                  </a:ext>
                </a:extLst>
              </a:tr>
              <a:tr h="365353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устоявшаяся практика обсуждения успехов и провалов реализованных проектов внутри организации, формализации полученных знаний, признания лидеров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Протоколы закрытия проектов, в которых зафиксированы успехи и зоны развития реализованных проектов. Приказы об награждении участников наиболее успешных проектов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649912"/>
                  </a:ext>
                </a:extLst>
              </a:tr>
              <a:tr h="472847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устоявшийся порядок посещения образца (экскурсии, обучение на площадке, передача опыта и пакета методических материалов, и т.д.)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Стандартная программа посещения/визита в организацию делегации в рамках обмена опытом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974012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не менее 3 сотрудников в организации, которые мотивированы и подготовлены для передачи лучшего опыта образца (беседа, наглядная демонстрация и т.д.)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Знакомство с сотрудниками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7644805"/>
                  </a:ext>
                </a:extLst>
              </a:tr>
              <a:tr h="383086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 методических материалов по лучшему опыту образца  содержит обучающие материалы по теме образца (видео, презентации и т.д.)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Пакет метод материалов дополнен программами обучения по основным инструментам БП, адаптированным под специфику организации (презентации, рабочие тетради участника, руководство тренера и т.п.)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5391705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Достижения в проектах (стандарты) визуализируются и грамотно методически оформляются (в т.ч. и в виде инструкций с чек-листами)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примеру, итогом реализации улучшений по организации рабочих мест в соответствии 5С являются: визуальные стандарты организации рабочих мест; утвержденное Положение об организации 5С; чек-листы проверки и т.д.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1016170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проектов стандартизируются в нормативных и методических документах уровня региона в целом</a:t>
                      </a:r>
                      <a:endParaRPr lang="ru-RU" sz="11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Примеры, когда по итогам реализации проектов, были внесены изменения в существующие или разработаны новые региональные НПА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7884427"/>
                  </a:ext>
                </a:extLst>
              </a:tr>
              <a:tr h="3155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примеры улучшения показателей реализованных проектов на следующем каскаде улучшения (принцип «постоянные улучшения»)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Примеры проектов,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когда,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было принято решение о новом проекте в этом же процессе, но уже с более амбициозными целями.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275792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Продемонстрирована практика передачи опыта в </a:t>
                      </a: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других 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регионов на площадке образца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фото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видео материалы как это было реализовано в других регионах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7112277"/>
                  </a:ext>
                </a:extLst>
              </a:tr>
              <a:tr h="568299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Достижения реализованных проектов докладывались на межрегиональных конференциях , семинарах, совещаниях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Программы семинаров и совещаний, где в повестке совещаний указан доклад о реализованных улучшениях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26256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3173" y="271131"/>
            <a:ext cx="658235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тиражированию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115371"/>
              </p:ext>
            </p:extLst>
          </p:nvPr>
        </p:nvGraphicFramePr>
        <p:xfrm>
          <a:off x="228600" y="752766"/>
          <a:ext cx="8763000" cy="5666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784">
                  <a:extLst>
                    <a:ext uri="{9D8B030D-6E8A-4147-A177-3AD203B41FA5}">
                      <a16:colId xmlns:a16="http://schemas.microsoft.com/office/drawing/2014/main" val="1299833873"/>
                    </a:ext>
                  </a:extLst>
                </a:gridCol>
                <a:gridCol w="3341816">
                  <a:extLst>
                    <a:ext uri="{9D8B030D-6E8A-4147-A177-3AD203B41FA5}">
                      <a16:colId xmlns:a16="http://schemas.microsoft.com/office/drawing/2014/main" val="28655348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1523454191"/>
                    </a:ext>
                  </a:extLst>
                </a:gridCol>
              </a:tblGrid>
              <a:tr h="168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Проверяемый параметр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869520748"/>
                  </a:ext>
                </a:extLst>
              </a:tr>
              <a:tr h="58261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Ф1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Организована система обучения в организации, в которой достижения проектов по улучшениям являются основой для учебных материалов (кейсов, фабрик процессов)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 учебные тренинги по БП адаптированы под специфику организации. В учебные презентации включены кейсы по конкретным реализованным проектам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164954"/>
                  </a:ext>
                </a:extLst>
              </a:tr>
              <a:tr h="365353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результатам образца написаны научные работы, лучшие практики образца зафиксированы  в формате публикаций или брошюр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Представлены научные работы, публикации, брошюры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649912"/>
                  </a:ext>
                </a:extLst>
              </a:tr>
              <a:tr h="472847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Продемонстрирована способность делиться опытом обсуждения успехов и провалов проектов внутри организации, признания лидеров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Опрос и интервьюирование сотрудников организации на предмет как они проводят совещания по обсуждению проектов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974012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идентифицированы подразделения и конкретные сотрудники, которые мотивированы и подготовлены для передачи лучшего опыта образца (беседа, наглядная демонстрация и т.д.)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Знакомство с конкретными сотрудниками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7644805"/>
                  </a:ext>
                </a:extLst>
              </a:tr>
              <a:tr h="383086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 методических материалов по лучшему опыту образца скомплектован на уровне «коробочного» решения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пакет методических материалов входят материалы по критериям: М3, М5, М7, М8,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5391705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Продемонстрирована способность делиться опытом формирования планов мероприятий и стандартизации результатов проектов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Опрос и интервьюирование сотрудников организации на предмет формирования планов и разработки стандартов.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1016170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Продемонстрирована способность делиться опытом оперативного управления проектами по улучшениям</a:t>
                      </a:r>
                      <a:endParaRPr lang="ru-RU" sz="1100" b="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Опрос и интервьюирование сотрудников организации на предмет как они реализуют и управляют проектом.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7884427"/>
                  </a:ext>
                </a:extLst>
              </a:tr>
              <a:tr h="3155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Продемонстрирована способность делиться опытом управления большим количеством проектов</a:t>
                      </a:r>
                      <a:endParaRPr lang="ru-RU" sz="110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Опрос и интервьюирование сотрудников проектного офиса организации на предмет создания системы управления большим количеством проектов.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275792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Продемонстрирована способность делиться опытом постановки и реализации целей по </a:t>
                      </a:r>
                      <a:r>
                        <a:rPr lang="en-US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SQDCM(E)</a:t>
                      </a:r>
                      <a:endParaRPr lang="ru-RU" sz="11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Опрос и интервьюирование сотрудников организации на предмет создания системы целеполагания через мониторинг операционных показателей деятельности (создание деревьев целей, х-матриц и определение набора показателей для мониторинга)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7112277"/>
                  </a:ext>
                </a:extLst>
              </a:tr>
              <a:tr h="568299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Лучшие практики образца </a:t>
                      </a: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раза в год 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докладываются на межрегиональных, всероссийских</a:t>
                      </a:r>
                      <a:r>
                        <a:rPr lang="ru-RU" sz="1100" spc="-5" baseline="0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международных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конференциях</a:t>
                      </a:r>
                      <a:endParaRPr lang="ru-RU" sz="11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Программы конференций и семинаров на базе организации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образца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26256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79374" y="1600200"/>
            <a:ext cx="7985251" cy="1769378"/>
          </a:xfrm>
          <a:prstGeom prst="rect">
            <a:avLst/>
          </a:prstGeom>
        </p:spPr>
        <p:txBody>
          <a:bodyPr vert="horz" wrap="square" lIns="0" tIns="837866" rIns="0" bIns="0" rtlCol="0">
            <a:spAutoFit/>
          </a:bodyPr>
          <a:lstStyle/>
          <a:p>
            <a:pPr marL="720090" algn="l"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рекомендаций по подготовке к дистанционной или смешанной работе команды ППКО</a:t>
            </a:r>
          </a:p>
          <a:p>
            <a:pPr marL="720090" algn="l"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БелГУ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fld>
            <a:endParaRPr sz="18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3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fld>
            <a:endParaRPr sz="18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9200" y="1981200"/>
            <a:ext cx="6399213" cy="861774"/>
          </a:xfrm>
        </p:spPr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организаций образования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6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399213" cy="61555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организаций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368300" y="998539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Партнерская проверка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5E45776-76F7-6B44-860D-44ECF61356AF}"/>
              </a:ext>
            </a:extLst>
          </p:cNvPr>
          <p:cNvSpPr txBox="1">
            <a:spLocks/>
          </p:cNvSpPr>
          <p:nvPr/>
        </p:nvSpPr>
        <p:spPr>
          <a:xfrm>
            <a:off x="215306" y="1527465"/>
            <a:ext cx="8775700" cy="197773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200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проверять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подвергаться проверке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общая: повысить качество образца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все учимся, это учебная ситуация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B659E761-38C5-6F4D-87DD-D512848D1CFB}"/>
              </a:ext>
            </a:extLst>
          </p:cNvPr>
          <p:cNvSpPr txBox="1">
            <a:spLocks/>
          </p:cNvSpPr>
          <p:nvPr/>
        </p:nvSpPr>
        <p:spPr>
          <a:xfrm>
            <a:off x="457200" y="3674350"/>
            <a:ext cx="83820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174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действие -  получить согласование у куратора от ГК «</a:t>
            </a:r>
            <a:r>
              <a:rPr lang="ru-RU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</a:t>
            </a:r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случае федерального или регионального образца  </a:t>
            </a:r>
            <a:endParaRPr 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70" y="1"/>
          <a:ext cx="16197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" y="1"/>
                        <a:ext cx="16197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2B554F9-30CE-4E20-BC58-C32F86F23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464233"/>
              </p:ext>
            </p:extLst>
          </p:nvPr>
        </p:nvGraphicFramePr>
        <p:xfrm>
          <a:off x="323655" y="1066800"/>
          <a:ext cx="8563296" cy="5196423"/>
        </p:xfrm>
        <a:graphic>
          <a:graphicData uri="http://schemas.openxmlformats.org/drawingml/2006/table">
            <a:tbl>
              <a:tblPr/>
              <a:tblGrid>
                <a:gridCol w="2848483">
                  <a:extLst>
                    <a:ext uri="{9D8B030D-6E8A-4147-A177-3AD203B41FA5}">
                      <a16:colId xmlns:a16="http://schemas.microsoft.com/office/drawing/2014/main" val="1682389709"/>
                    </a:ext>
                  </a:extLst>
                </a:gridCol>
                <a:gridCol w="2196231">
                  <a:extLst>
                    <a:ext uri="{9D8B030D-6E8A-4147-A177-3AD203B41FA5}">
                      <a16:colId xmlns:a16="http://schemas.microsoft.com/office/drawing/2014/main" val="3863608140"/>
                    </a:ext>
                  </a:extLst>
                </a:gridCol>
                <a:gridCol w="1759291">
                  <a:extLst>
                    <a:ext uri="{9D8B030D-6E8A-4147-A177-3AD203B41FA5}">
                      <a16:colId xmlns:a16="http://schemas.microsoft.com/office/drawing/2014/main" val="593423312"/>
                    </a:ext>
                  </a:extLst>
                </a:gridCol>
                <a:gridCol w="1759291">
                  <a:extLst>
                    <a:ext uri="{9D8B030D-6E8A-4147-A177-3AD203B41FA5}">
                      <a16:colId xmlns:a16="http://schemas.microsoft.com/office/drawing/2014/main" val="3026585739"/>
                    </a:ext>
                  </a:extLst>
                </a:gridCol>
              </a:tblGrid>
              <a:tr h="43204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Показатели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Уровень образца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543287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Федеральный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Региональный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Местный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014814"/>
                  </a:ext>
                </a:extLst>
              </a:tr>
              <a:tr h="706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Уровень признания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ФОИВ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или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координационный совет Клуба Губернаторов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Правительство региона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БП или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отраслевой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центр компетенций региона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551574"/>
                  </a:ext>
                </a:extLst>
              </a:tr>
              <a:tr h="5548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Соответствие федеральным критериям, (при наличии)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ниже уровня «Развитый»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Базовый </a:t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уровень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обязательно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42933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Масштаб деятельности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Регион в целом или </a:t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группа организаций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Группа организаций или организация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Организация или группа процессов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779154"/>
                  </a:ext>
                </a:extLst>
              </a:tr>
              <a:tr h="470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Масштаб возможного тиража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Любой регион РФ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Отдельные </a:t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регионы РФ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Организации </a:t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внутри региона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031262"/>
                  </a:ext>
                </a:extLst>
              </a:tr>
              <a:tr h="470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Готовность к передаче опыта другим организациям на своей площадке, (период)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менее года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менее 9 месяцев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менее 6 месяцев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020574"/>
                  </a:ext>
                </a:extLst>
              </a:tr>
              <a:tr h="527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Оценка при партнерской проверке качества образцов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Уровень «федеральный»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Уровень «региональный»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Уровень «местный»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4594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Время действия результатов ППКО для образца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года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года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год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295899"/>
                  </a:ext>
                </a:extLst>
              </a:tr>
              <a:tr h="6244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Промежуточное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подтверждение статуса образца во время действия результатов ППКО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нет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061773"/>
                  </a:ext>
                </a:extLst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2286000" y="0"/>
            <a:ext cx="5815013" cy="96202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>
              <a:tabLst>
                <a:tab pos="5649913" algn="l"/>
              </a:tabLst>
            </a:pP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лучших практик в регионах</a:t>
            </a:r>
          </a:p>
          <a:p>
            <a:pPr>
              <a:tabLst>
                <a:tab pos="5649913" algn="l"/>
              </a:tabLst>
            </a:pPr>
            <a:r>
              <a:rPr lang="ru-RU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развития и признания</a:t>
            </a: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A5288448-3843-45D3-B3B7-89D921D3BC0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19113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399213" cy="61555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организаций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5B5057C2-45C1-DE48-9E53-96A93A559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217" y="1390487"/>
            <a:ext cx="8204200" cy="2462213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Да, делаем уборку. Проводим самооценку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Но! Не надо создавать иллюзии и рассказывать красиво то, чего нет на практике.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ВАЖНО, ЧТО О НАС ДУМАЮТ ПАРТНЕРЫ! 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ВАЖНО, ЧТО О НАС ДУМАЮТ НАШИ СОТРУДНИКИ!</a:t>
            </a:r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B659E761-38C5-6F4D-87DD-D512848D1CFB}"/>
              </a:ext>
            </a:extLst>
          </p:cNvPr>
          <p:cNvSpPr txBox="1">
            <a:spLocks/>
          </p:cNvSpPr>
          <p:nvPr/>
        </p:nvSpPr>
        <p:spPr>
          <a:xfrm>
            <a:off x="457750" y="980916"/>
            <a:ext cx="55673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174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ждать гостей?</a:t>
            </a:r>
            <a:endParaRPr 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91617" y="3886200"/>
            <a:ext cx="55673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174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ППКО</a:t>
            </a:r>
            <a:endParaRPr 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 txBox="1">
            <a:spLocks/>
          </p:cNvSpPr>
          <p:nvPr/>
        </p:nvSpPr>
        <p:spPr>
          <a:xfrm>
            <a:off x="457750" y="4461411"/>
            <a:ext cx="3903663" cy="76972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искать членов? В сообществах!</a:t>
            </a:r>
          </a:p>
          <a:p>
            <a:endParaRPr lang="ru-RU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 txBox="1">
            <a:spLocks/>
          </p:cNvSpPr>
          <p:nvPr/>
        </p:nvSpPr>
        <p:spPr>
          <a:xfrm>
            <a:off x="4674680" y="4552017"/>
            <a:ext cx="3906837" cy="76972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Нужен представитель </a:t>
            </a:r>
            <a:r>
              <a:rPr lang="ru-RU" sz="2000" kern="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Росатома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(уровень региональный и выше)</a:t>
            </a:r>
          </a:p>
          <a:p>
            <a:endParaRPr lang="ru-RU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 txBox="1">
            <a:spLocks/>
          </p:cNvSpPr>
          <p:nvPr/>
        </p:nvSpPr>
        <p:spPr>
          <a:xfrm>
            <a:off x="457749" y="5343339"/>
            <a:ext cx="3903663" cy="7526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Нужны представители иных регионов</a:t>
            </a:r>
          </a:p>
          <a:p>
            <a:endParaRPr lang="ru-RU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/>
          <p:cNvSpPr txBox="1">
            <a:spLocks/>
          </p:cNvSpPr>
          <p:nvPr/>
        </p:nvSpPr>
        <p:spPr>
          <a:xfrm>
            <a:off x="4674681" y="5347137"/>
            <a:ext cx="3906837" cy="97746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Нужны представители региональных ОГВ </a:t>
            </a:r>
            <a:b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регионального уровня) </a:t>
            </a:r>
          </a:p>
          <a:p>
            <a:endParaRPr lang="ru-RU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3000" y="233561"/>
            <a:ext cx="6399213" cy="61555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организаций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39749" y="959308"/>
            <a:ext cx="55673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174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</a:t>
            </a:r>
            <a:endParaRPr 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539749" y="1521993"/>
            <a:ext cx="3903663" cy="1415772"/>
          </a:xfrm>
          <a:prstGeom prst="rect">
            <a:avLst/>
          </a:prstGeo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ППКО за 3 часа онлайн можно провести при условии предварительной работы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294967295"/>
          </p:nvPr>
        </p:nvSpPr>
        <p:spPr>
          <a:xfrm>
            <a:off x="4663546" y="1537175"/>
            <a:ext cx="3906837" cy="17235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неделю собрать всех членов ППКО в отдельном чате и направить все необходимые материалы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4294967295"/>
          </p:nvPr>
        </p:nvSpPr>
        <p:spPr>
          <a:xfrm>
            <a:off x="548216" y="2732899"/>
            <a:ext cx="3903663" cy="1107996"/>
          </a:xfrm>
          <a:prstGeom prst="rect">
            <a:avLst/>
          </a:prstGeo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 в чате отвечать на вопросы членов комиссии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4294967295"/>
          </p:nvPr>
        </p:nvSpPr>
        <p:spPr>
          <a:xfrm>
            <a:off x="4697413" y="2938062"/>
            <a:ext cx="3906837" cy="1415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Прописать процедуру проведения ППКО и согласовать ее с членами комиссии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1"/>
          <p:cNvSpPr>
            <a:spLocks noGrp="1"/>
          </p:cNvSpPr>
          <p:nvPr>
            <p:ph type="body" idx="1"/>
          </p:nvPr>
        </p:nvSpPr>
        <p:spPr>
          <a:xfrm>
            <a:off x="548216" y="4511426"/>
            <a:ext cx="7747000" cy="1231106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 так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онлайн-экскурсию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водите бережливые экскурсии обычно, не углубляясь в проекты.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рекомендации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проведению экскурсии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565149" y="4036943"/>
            <a:ext cx="156845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174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</a:t>
            </a:r>
            <a:endParaRPr 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399213" cy="61555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организаций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1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7747000" cy="4370427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Результаты самооценки с заполненными чек-листами.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Материалы, подтверждающие достижение критериев: цели и паспорта проектов.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Итоговые презентации по завершенным проектам.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Приветствуется видео.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будет видна. И вопросы сразу появятся.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желанию организации и членов ППКО: все, что готовы направить. Стараться не отправлять мусор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482600" y="1219200"/>
            <a:ext cx="821321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174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материалы (не менее чем за неделю до даты ППКО)</a:t>
            </a:r>
            <a:endParaRPr 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399213" cy="61555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организаций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228600" y="1066800"/>
            <a:ext cx="55673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174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раздел</a:t>
            </a:r>
            <a:endParaRPr 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1"/>
          <p:cNvSpPr>
            <a:spLocks noGrp="1"/>
          </p:cNvSpPr>
          <p:nvPr>
            <p:ph type="body" idx="1"/>
          </p:nvPr>
        </p:nvSpPr>
        <p:spPr>
          <a:xfrm>
            <a:off x="254000" y="1447800"/>
            <a:ext cx="8585200" cy="4924425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Подготовьте: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реализованных проектов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реализуемых проектов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 проектов, которые Вы готовы продемонстрировать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(5-8) – возможно больше исходя из уровня образца. Важно! Презентации по всем проектам отправлены членам комиссии предварительно.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проекта, отправляемся в 3 сессионных зала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процедуру можно повторить несколько раз.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Подготовьте: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организации по основным разделам. Смотрим в проектном офисе и свежую презентацию по целям.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 3-5 структурных подразделения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структурных подразделения, отправляемся в 2 сессионных зала.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399213" cy="61555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организаций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304800" y="1066800"/>
            <a:ext cx="55673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174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раздел</a:t>
            </a:r>
            <a:endParaRPr 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1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7747000" cy="3447098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Смотрим ППУ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Сценарии фабрики процессов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Смотрим матрицу компетенций.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ФИО, отправляемся в 2-3 сессионных зала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399213" cy="61555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организаций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1"/>
          <p:cNvSpPr>
            <a:spLocks noGrp="1"/>
          </p:cNvSpPr>
          <p:nvPr>
            <p:ph type="body" idx="1"/>
          </p:nvPr>
        </p:nvSpPr>
        <p:spPr>
          <a:xfrm>
            <a:off x="1143000" y="2514600"/>
            <a:ext cx="7747000" cy="2523768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Смотрим возможности тиражирования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Успехи и провалы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914400" y="1074739"/>
            <a:ext cx="55673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174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раздел</a:t>
            </a:r>
            <a:endParaRPr 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User\Desktop\презы\dФайлы для презентации_2508-01.png">
            <a:extLst>
              <a:ext uri="{FF2B5EF4-FFF2-40B4-BE49-F238E27FC236}">
                <a16:creationId xmlns:a16="http://schemas.microsoft.com/office/drawing/2014/main" id="{2F1755B9-D38C-4D45-B23D-50DEFE885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37" y="3163823"/>
            <a:ext cx="402862" cy="95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презы\dФайлы для презентации_2508-01.png">
            <a:extLst>
              <a:ext uri="{FF2B5EF4-FFF2-40B4-BE49-F238E27FC236}">
                <a16:creationId xmlns:a16="http://schemas.microsoft.com/office/drawing/2014/main" id="{4F58E296-617F-284D-8A02-A24DC2F90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7" y="3316223"/>
            <a:ext cx="402862" cy="95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презы\dФайлы для презентации_2508-01.png">
            <a:extLst>
              <a:ext uri="{FF2B5EF4-FFF2-40B4-BE49-F238E27FC236}">
                <a16:creationId xmlns:a16="http://schemas.microsoft.com/office/drawing/2014/main" id="{AC215F6A-AADB-934E-AAAC-A0FAF05DF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7" y="3468623"/>
            <a:ext cx="402862" cy="95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презы\dФайлы для презентации_2508-01.png">
            <a:extLst>
              <a:ext uri="{FF2B5EF4-FFF2-40B4-BE49-F238E27FC236}">
                <a16:creationId xmlns:a16="http://schemas.microsoft.com/office/drawing/2014/main" id="{700AE67D-0D55-6140-AF87-734452588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37" y="3621023"/>
            <a:ext cx="402862" cy="95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презы\dФайлы для презентации_2508-01.png">
            <a:extLst>
              <a:ext uri="{FF2B5EF4-FFF2-40B4-BE49-F238E27FC236}">
                <a16:creationId xmlns:a16="http://schemas.microsoft.com/office/drawing/2014/main" id="{07F086DF-408B-8143-A505-D3B35A9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37" y="3773423"/>
            <a:ext cx="402862" cy="95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презы\dФайлы для презентации_2508-01.png">
            <a:extLst>
              <a:ext uri="{FF2B5EF4-FFF2-40B4-BE49-F238E27FC236}">
                <a16:creationId xmlns:a16="http://schemas.microsoft.com/office/drawing/2014/main" id="{36F008CE-BD60-2F46-9F7C-BF40A27B7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537" y="3925823"/>
            <a:ext cx="402862" cy="95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презы\dФайлы для презентации_2508-01.png">
            <a:extLst>
              <a:ext uri="{FF2B5EF4-FFF2-40B4-BE49-F238E27FC236}">
                <a16:creationId xmlns:a16="http://schemas.microsoft.com/office/drawing/2014/main" id="{FA3095A2-24C9-F54F-8E60-73F0F2460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37" y="4078223"/>
            <a:ext cx="402862" cy="95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\Desktop\презы\dФайлы для презентации_2508-01.png">
            <a:extLst>
              <a:ext uri="{FF2B5EF4-FFF2-40B4-BE49-F238E27FC236}">
                <a16:creationId xmlns:a16="http://schemas.microsoft.com/office/drawing/2014/main" id="{FE61733E-F79F-6044-BD9C-1C50D39F1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37" y="4230623"/>
            <a:ext cx="402862" cy="95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8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" y="1350000"/>
            <a:ext cx="8253028" cy="474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/>
              <a:t>57</a:t>
            </a:fld>
            <a:endParaRPr sz="1400" b="1" spc="-1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94" y="1066801"/>
            <a:ext cx="8504706" cy="5352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3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/>
              <a:t>58</a:t>
            </a:fld>
            <a:endParaRPr sz="1400" b="1" spc="-1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3" y="1219200"/>
            <a:ext cx="8806422" cy="4495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8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/>
              <a:t>59</a:t>
            </a:fld>
            <a:endParaRPr sz="1400" b="1" spc="-1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7" y="1066800"/>
            <a:ext cx="8799424" cy="5181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2620" y="3198876"/>
            <a:ext cx="3421379" cy="3203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644" y="2780919"/>
            <a:ext cx="5439156" cy="3462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800" b="1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b="1" spc="-5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b="1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sz="1800" b="1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sz="1800" b="1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b="1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7180" marR="5080" indent="-284480" algn="just">
              <a:lnSpc>
                <a:spcPct val="100000"/>
              </a:lnSpc>
              <a:spcBef>
                <a:spcPts val="610"/>
              </a:spcBef>
              <a:buClr>
                <a:srgbClr val="414142"/>
              </a:buClr>
              <a:buFont typeface="Arial"/>
              <a:buChar char="•"/>
              <a:tabLst>
                <a:tab pos="297815" algn="l"/>
                <a:tab pos="3168650" algn="l"/>
                <a:tab pos="5150485" algn="l"/>
              </a:tabLst>
            </a:pP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спрес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ности</a:t>
            </a:r>
            <a:r>
              <a:rPr sz="1600" spc="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апра</a:t>
            </a:r>
            <a:r>
              <a:rPr sz="1600" spc="-4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600" spc="10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600" spc="-2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600" spc="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ия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бережливого производства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600" spc="9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600" spc="-5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600" spc="-5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6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нием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sz="1600" spc="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sz="1600" spc="-2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</a:t>
            </a:r>
            <a:r>
              <a:rPr sz="1600" spc="-2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2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иро</a:t>
            </a:r>
            <a:r>
              <a:rPr sz="1600" spc="-2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sz="1600" spc="-2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sz="1600" spc="6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</a:t>
            </a:r>
            <a:r>
              <a:rPr sz="1600" spc="-2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алис</a:t>
            </a:r>
            <a:r>
              <a:rPr sz="1600" spc="-2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sz="1600" spc="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регионов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7180" indent="-284480">
              <a:lnSpc>
                <a:spcPct val="100000"/>
              </a:lnSpc>
              <a:spcBef>
                <a:spcPts val="1200"/>
              </a:spcBef>
              <a:buClr>
                <a:srgbClr val="414142"/>
              </a:buClr>
              <a:buFont typeface="Arial"/>
              <a:buChar char="•"/>
              <a:tabLst>
                <a:tab pos="297815" algn="l"/>
                <a:tab pos="1553210" algn="l"/>
                <a:tab pos="2632075" algn="l"/>
                <a:tab pos="3594100" algn="l"/>
                <a:tab pos="4513580" algn="l"/>
              </a:tabLst>
            </a:pP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</a:t>
            </a:r>
            <a:r>
              <a:rPr sz="1600" spc="-5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600" spc="-5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600" spc="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-4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</a:t>
            </a:r>
            <a:r>
              <a:rPr sz="16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-5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600" spc="-2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600" spc="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7180">
              <a:lnSpc>
                <a:spcPct val="100000"/>
              </a:lnSpc>
            </a:pP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</a:t>
            </a:r>
            <a:r>
              <a:rPr sz="1600" spc="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spc="-2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6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600" spc="-5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7180">
              <a:lnSpc>
                <a:spcPct val="100000"/>
              </a:lnSpc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040" indent="-283464" fontAlgn="t">
              <a:buClr>
                <a:srgbClr val="414142"/>
              </a:buClr>
              <a:buSzPts val="1600"/>
              <a:buFont typeface="Arial" panose="020B0604020202020204" pitchFamily="34" charset="0"/>
              <a:buChar char="•"/>
              <a:tabLst>
                <a:tab pos="320040" algn="l"/>
              </a:tabLst>
            </a:pPr>
            <a:r>
              <a:rPr sz="1600" spc="-2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600" spc="-5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600" spc="-6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6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600" spc="-2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</a:t>
            </a:r>
            <a:r>
              <a:rPr sz="16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600" spc="-2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чш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600" spc="-22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600" spc="-3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spc="-2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2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6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sz="16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2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6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-8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лем</a:t>
            </a:r>
            <a:endParaRPr lang="ru-RU" sz="1600" spc="-5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040" indent="-283464" fontAlgn="t">
              <a:buClr>
                <a:srgbClr val="414142"/>
              </a:buClr>
              <a:buSzPts val="1600"/>
              <a:buFont typeface="Arial" panose="020B0604020202020204" pitchFamily="34" charset="0"/>
              <a:buChar char="•"/>
              <a:tabLst>
                <a:tab pos="320040" algn="l"/>
              </a:tabLst>
            </a:pPr>
            <a:endParaRPr lang="ru-RU" sz="160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040" indent="-283464" fontAlgn="t">
              <a:buClr>
                <a:srgbClr val="414142"/>
              </a:buClr>
              <a:buSzPts val="1600"/>
              <a:buFont typeface="Arial" panose="020B0604020202020204" pitchFamily="34" charset="0"/>
              <a:buChar char="•"/>
              <a:tabLst>
                <a:tab pos="320040" algn="l"/>
              </a:tabLst>
            </a:pP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600" spc="-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с</a:t>
            </a:r>
            <a:r>
              <a:rPr lang="ru-RU" sz="16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ых с</a:t>
            </a:r>
            <a:r>
              <a:rPr lang="ru-RU"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lang="ru-RU" sz="1600" spc="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и о</a:t>
            </a:r>
            <a:r>
              <a:rPr lang="ru-RU" sz="1600" spc="-6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</a:t>
            </a:r>
            <a:r>
              <a:rPr lang="ru-RU"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 </a:t>
            </a:r>
            <a:r>
              <a:rPr lang="ru-RU" sz="16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040" fontAlgn="t"/>
            <a:r>
              <a:rPr lang="ru-RU" sz="1600" spc="-4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spc="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1600" spc="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ния и </a:t>
            </a:r>
            <a:r>
              <a:rPr lang="ru-RU"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spc="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ru-RU" sz="1600" spc="-6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spc="-1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spc="-4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</a:t>
            </a:r>
            <a:r>
              <a:rPr lang="ru-RU" sz="1600" spc="5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lang="ru-RU" sz="1600" spc="-2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оя</a:t>
            </a:r>
            <a:r>
              <a:rPr lang="ru-RU"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1600" spc="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6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spc="-3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чш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spc="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2200" y="204239"/>
            <a:ext cx="6959600" cy="46166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партнерской проверки качества образцов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0685" y="2780919"/>
            <a:ext cx="8820150" cy="0"/>
          </a:xfrm>
          <a:custGeom>
            <a:avLst/>
            <a:gdLst/>
            <a:ahLst/>
            <a:cxnLst/>
            <a:rect l="l" t="t" r="r" b="b"/>
            <a:pathLst>
              <a:path w="8820150">
                <a:moveTo>
                  <a:pt x="0" y="0"/>
                </a:moveTo>
                <a:lnTo>
                  <a:pt x="8819997" y="0"/>
                </a:lnTo>
              </a:path>
            </a:pathLst>
          </a:custGeom>
          <a:ln w="9525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96972" y="1073213"/>
            <a:ext cx="6195695" cy="1108075"/>
          </a:xfrm>
          <a:custGeom>
            <a:avLst/>
            <a:gdLst/>
            <a:ahLst/>
            <a:cxnLst/>
            <a:rect l="l" t="t" r="r" b="b"/>
            <a:pathLst>
              <a:path w="6195695" h="1108075">
                <a:moveTo>
                  <a:pt x="0" y="1107757"/>
                </a:moveTo>
                <a:lnTo>
                  <a:pt x="6195568" y="1107757"/>
                </a:lnTo>
                <a:lnTo>
                  <a:pt x="6195568" y="0"/>
                </a:lnTo>
                <a:lnTo>
                  <a:pt x="0" y="0"/>
                </a:lnTo>
                <a:lnTo>
                  <a:pt x="0" y="11077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78443" y="1238950"/>
            <a:ext cx="6520713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lang="ru-RU" sz="1600" b="1" spc="2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6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	партнерской проверки качества образцов (ППКО)	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</a:t>
            </a:r>
            <a:r>
              <a:rPr lang="ru-RU" sz="1600" spc="-5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spc="-5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spc="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spc="-5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spc="-6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spc="-2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</a:t>
            </a:r>
            <a:r>
              <a:rPr lang="ru-RU"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организации 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-2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-5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spc="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-4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spc="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5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соответствующего уровня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5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7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6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-2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енки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7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2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-5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6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sz="1600" spc="-2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6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бережливого производства </a:t>
            </a:r>
            <a:r>
              <a:rPr sz="16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апра</a:t>
            </a:r>
            <a:r>
              <a:rPr sz="1600" spc="-4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sz="16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</a:t>
            </a:r>
            <a:r>
              <a:rPr lang="ru-RU"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выявление лучших практик и</a:t>
            </a:r>
            <a:r>
              <a:rPr sz="1600" spc="1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</a:t>
            </a:r>
            <a:r>
              <a:rPr sz="1600" spc="-5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1600" spc="15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-2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</a:t>
            </a:r>
            <a:r>
              <a:rPr sz="16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ейше</a:t>
            </a:r>
            <a:r>
              <a:rPr sz="1600" spc="-4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4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600" spc="-2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звит</a:t>
            </a:r>
            <a:r>
              <a:rPr sz="16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9644" y="1062227"/>
            <a:ext cx="2141220" cy="1607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710D08DA-9EBB-433A-A3C2-E3A76C1002A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19113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101459"/>
            <a:ext cx="279400" cy="333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/>
              <a:t>60</a:t>
            </a:fld>
            <a:endParaRPr sz="1400" b="1" spc="-1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0"/>
            <a:ext cx="8384808" cy="5181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788" y="1877060"/>
            <a:ext cx="3029585" cy="1040130"/>
          </a:xfrm>
          <a:custGeom>
            <a:avLst/>
            <a:gdLst/>
            <a:ahLst/>
            <a:cxnLst/>
            <a:rect l="l" t="t" r="r" b="b"/>
            <a:pathLst>
              <a:path w="3029585" h="1040130">
                <a:moveTo>
                  <a:pt x="0" y="1039876"/>
                </a:moveTo>
                <a:lnTo>
                  <a:pt x="3029077" y="1039876"/>
                </a:lnTo>
                <a:lnTo>
                  <a:pt x="3029077" y="0"/>
                </a:lnTo>
                <a:lnTo>
                  <a:pt x="0" y="0"/>
                </a:lnTo>
                <a:lnTo>
                  <a:pt x="0" y="10398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0788" y="1476883"/>
            <a:ext cx="3029585" cy="1857502"/>
          </a:xfrm>
          <a:custGeom>
            <a:avLst/>
            <a:gdLst/>
            <a:ahLst/>
            <a:cxnLst/>
            <a:rect l="l" t="t" r="r" b="b"/>
            <a:pathLst>
              <a:path w="3029585" h="1440180">
                <a:moveTo>
                  <a:pt x="0" y="1440052"/>
                </a:moveTo>
                <a:lnTo>
                  <a:pt x="3029077" y="1440052"/>
                </a:lnTo>
                <a:lnTo>
                  <a:pt x="3029077" y="0"/>
                </a:lnTo>
                <a:lnTo>
                  <a:pt x="0" y="0"/>
                </a:lnTo>
                <a:lnTo>
                  <a:pt x="0" y="1440052"/>
                </a:lnTo>
                <a:close/>
              </a:path>
            </a:pathLst>
          </a:custGeom>
          <a:ln w="9525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0788" y="4917897"/>
            <a:ext cx="3029585" cy="9525"/>
          </a:xfrm>
          <a:custGeom>
            <a:avLst/>
            <a:gdLst/>
            <a:ahLst/>
            <a:cxnLst/>
            <a:rect l="l" t="t" r="r" b="b"/>
            <a:pathLst>
              <a:path w="3029585" h="9525">
                <a:moveTo>
                  <a:pt x="0" y="8991"/>
                </a:moveTo>
                <a:lnTo>
                  <a:pt x="3029077" y="8991"/>
                </a:lnTo>
                <a:lnTo>
                  <a:pt x="3029077" y="0"/>
                </a:lnTo>
                <a:lnTo>
                  <a:pt x="0" y="0"/>
                </a:lnTo>
                <a:lnTo>
                  <a:pt x="0" y="8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0788" y="4482314"/>
            <a:ext cx="3029585" cy="1875763"/>
          </a:xfrm>
          <a:custGeom>
            <a:avLst/>
            <a:gdLst/>
            <a:ahLst/>
            <a:cxnLst/>
            <a:rect l="l" t="t" r="r" b="b"/>
            <a:pathLst>
              <a:path w="3029585" h="1440179">
                <a:moveTo>
                  <a:pt x="0" y="1440180"/>
                </a:moveTo>
                <a:lnTo>
                  <a:pt x="3029077" y="1440180"/>
                </a:lnTo>
                <a:lnTo>
                  <a:pt x="3029077" y="0"/>
                </a:lnTo>
                <a:lnTo>
                  <a:pt x="0" y="0"/>
                </a:lnTo>
                <a:lnTo>
                  <a:pt x="0" y="1440180"/>
                </a:lnTo>
                <a:close/>
              </a:path>
            </a:pathLst>
          </a:custGeom>
          <a:ln w="9525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6457" y="4048306"/>
            <a:ext cx="3029585" cy="432434"/>
          </a:xfrm>
          <a:custGeom>
            <a:avLst/>
            <a:gdLst/>
            <a:ahLst/>
            <a:cxnLst/>
            <a:rect l="l" t="t" r="r" b="b"/>
            <a:pathLst>
              <a:path w="3029585" h="432435">
                <a:moveTo>
                  <a:pt x="0" y="432003"/>
                </a:moveTo>
                <a:lnTo>
                  <a:pt x="3029077" y="432003"/>
                </a:lnTo>
                <a:lnTo>
                  <a:pt x="3029077" y="0"/>
                </a:lnTo>
                <a:lnTo>
                  <a:pt x="0" y="0"/>
                </a:lnTo>
                <a:lnTo>
                  <a:pt x="0" y="432003"/>
                </a:lnTo>
                <a:close/>
              </a:path>
            </a:pathLst>
          </a:custGeom>
          <a:solidFill>
            <a:srgbClr val="003174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8439" y="3150489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0" y="157099"/>
                </a:moveTo>
                <a:lnTo>
                  <a:pt x="5933" y="114199"/>
                </a:lnTo>
                <a:lnTo>
                  <a:pt x="22645" y="75821"/>
                </a:lnTo>
                <a:lnTo>
                  <a:pt x="48507" y="43598"/>
                </a:lnTo>
                <a:lnTo>
                  <a:pt x="81887" y="19161"/>
                </a:lnTo>
                <a:lnTo>
                  <a:pt x="121156" y="4142"/>
                </a:lnTo>
                <a:lnTo>
                  <a:pt x="157162" y="0"/>
                </a:lnTo>
                <a:lnTo>
                  <a:pt x="171872" y="679"/>
                </a:lnTo>
                <a:lnTo>
                  <a:pt x="186199" y="2677"/>
                </a:lnTo>
                <a:lnTo>
                  <a:pt x="226285" y="15976"/>
                </a:lnTo>
                <a:lnTo>
                  <a:pt x="260754" y="38964"/>
                </a:lnTo>
                <a:lnTo>
                  <a:pt x="287977" y="70010"/>
                </a:lnTo>
                <a:lnTo>
                  <a:pt x="306321" y="107480"/>
                </a:lnTo>
                <a:lnTo>
                  <a:pt x="314155" y="149743"/>
                </a:lnTo>
                <a:lnTo>
                  <a:pt x="314325" y="157099"/>
                </a:lnTo>
                <a:lnTo>
                  <a:pt x="313646" y="171815"/>
                </a:lnTo>
                <a:lnTo>
                  <a:pt x="311649" y="186147"/>
                </a:lnTo>
                <a:lnTo>
                  <a:pt x="298357" y="226242"/>
                </a:lnTo>
                <a:lnTo>
                  <a:pt x="275379" y="260716"/>
                </a:lnTo>
                <a:lnTo>
                  <a:pt x="244344" y="287943"/>
                </a:lnTo>
                <a:lnTo>
                  <a:pt x="206882" y="306297"/>
                </a:lnTo>
                <a:lnTo>
                  <a:pt x="164623" y="314151"/>
                </a:lnTo>
                <a:lnTo>
                  <a:pt x="157162" y="314325"/>
                </a:lnTo>
                <a:lnTo>
                  <a:pt x="142456" y="313646"/>
                </a:lnTo>
                <a:lnTo>
                  <a:pt x="128133" y="311649"/>
                </a:lnTo>
                <a:lnTo>
                  <a:pt x="88059" y="298358"/>
                </a:lnTo>
                <a:lnTo>
                  <a:pt x="53598" y="275377"/>
                </a:lnTo>
                <a:lnTo>
                  <a:pt x="26378" y="244334"/>
                </a:lnTo>
                <a:lnTo>
                  <a:pt x="8027" y="206855"/>
                </a:lnTo>
                <a:lnTo>
                  <a:pt x="173" y="164566"/>
                </a:lnTo>
                <a:lnTo>
                  <a:pt x="0" y="157099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9739" y="4104256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162" y="0"/>
                </a:moveTo>
                <a:lnTo>
                  <a:pt x="107437" y="8027"/>
                </a:lnTo>
                <a:lnTo>
                  <a:pt x="69974" y="26381"/>
                </a:lnTo>
                <a:lnTo>
                  <a:pt x="38941" y="53608"/>
                </a:lnTo>
                <a:lnTo>
                  <a:pt x="15965" y="88082"/>
                </a:lnTo>
                <a:lnTo>
                  <a:pt x="2675" y="128177"/>
                </a:lnTo>
                <a:lnTo>
                  <a:pt x="0" y="157225"/>
                </a:lnTo>
                <a:lnTo>
                  <a:pt x="169" y="164581"/>
                </a:lnTo>
                <a:lnTo>
                  <a:pt x="8002" y="206844"/>
                </a:lnTo>
                <a:lnTo>
                  <a:pt x="26344" y="244314"/>
                </a:lnTo>
                <a:lnTo>
                  <a:pt x="53565" y="275360"/>
                </a:lnTo>
                <a:lnTo>
                  <a:pt x="88034" y="298348"/>
                </a:lnTo>
                <a:lnTo>
                  <a:pt x="128121" y="311647"/>
                </a:lnTo>
                <a:lnTo>
                  <a:pt x="157162" y="314324"/>
                </a:lnTo>
                <a:lnTo>
                  <a:pt x="164522" y="314155"/>
                </a:lnTo>
                <a:lnTo>
                  <a:pt x="206807" y="306323"/>
                </a:lnTo>
                <a:lnTo>
                  <a:pt x="244293" y="287983"/>
                </a:lnTo>
                <a:lnTo>
                  <a:pt x="275349" y="260770"/>
                </a:lnTo>
                <a:lnTo>
                  <a:pt x="298345" y="226313"/>
                </a:lnTo>
                <a:lnTo>
                  <a:pt x="311647" y="186247"/>
                </a:lnTo>
                <a:lnTo>
                  <a:pt x="314325" y="157225"/>
                </a:lnTo>
                <a:lnTo>
                  <a:pt x="314150" y="149758"/>
                </a:lnTo>
                <a:lnTo>
                  <a:pt x="306296" y="107469"/>
                </a:lnTo>
                <a:lnTo>
                  <a:pt x="287943" y="69990"/>
                </a:lnTo>
                <a:lnTo>
                  <a:pt x="260721" y="38947"/>
                </a:lnTo>
                <a:lnTo>
                  <a:pt x="226259" y="15966"/>
                </a:lnTo>
                <a:lnTo>
                  <a:pt x="186188" y="2675"/>
                </a:lnTo>
                <a:lnTo>
                  <a:pt x="157162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0986" y="4985765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0" y="157225"/>
                </a:moveTo>
                <a:lnTo>
                  <a:pt x="5928" y="114288"/>
                </a:lnTo>
                <a:lnTo>
                  <a:pt x="22628" y="75886"/>
                </a:lnTo>
                <a:lnTo>
                  <a:pt x="48471" y="43647"/>
                </a:lnTo>
                <a:lnTo>
                  <a:pt x="81828" y="19197"/>
                </a:lnTo>
                <a:lnTo>
                  <a:pt x="121071" y="4163"/>
                </a:lnTo>
                <a:lnTo>
                  <a:pt x="157162" y="0"/>
                </a:lnTo>
                <a:lnTo>
                  <a:pt x="171866" y="678"/>
                </a:lnTo>
                <a:lnTo>
                  <a:pt x="186188" y="2675"/>
                </a:lnTo>
                <a:lnTo>
                  <a:pt x="226259" y="15966"/>
                </a:lnTo>
                <a:lnTo>
                  <a:pt x="260721" y="38947"/>
                </a:lnTo>
                <a:lnTo>
                  <a:pt x="287943" y="69990"/>
                </a:lnTo>
                <a:lnTo>
                  <a:pt x="306296" y="107469"/>
                </a:lnTo>
                <a:lnTo>
                  <a:pt x="314150" y="149758"/>
                </a:lnTo>
                <a:lnTo>
                  <a:pt x="314325" y="157225"/>
                </a:lnTo>
                <a:lnTo>
                  <a:pt x="313645" y="171927"/>
                </a:lnTo>
                <a:lnTo>
                  <a:pt x="311647" y="186247"/>
                </a:lnTo>
                <a:lnTo>
                  <a:pt x="298345" y="226313"/>
                </a:lnTo>
                <a:lnTo>
                  <a:pt x="275349" y="260770"/>
                </a:lnTo>
                <a:lnTo>
                  <a:pt x="244293" y="287983"/>
                </a:lnTo>
                <a:lnTo>
                  <a:pt x="206807" y="306323"/>
                </a:lnTo>
                <a:lnTo>
                  <a:pt x="164522" y="314155"/>
                </a:lnTo>
                <a:lnTo>
                  <a:pt x="157162" y="314324"/>
                </a:lnTo>
                <a:lnTo>
                  <a:pt x="142450" y="313645"/>
                </a:lnTo>
                <a:lnTo>
                  <a:pt x="128121" y="311647"/>
                </a:lnTo>
                <a:lnTo>
                  <a:pt x="88034" y="298348"/>
                </a:lnTo>
                <a:lnTo>
                  <a:pt x="53565" y="275360"/>
                </a:lnTo>
                <a:lnTo>
                  <a:pt x="26344" y="244314"/>
                </a:lnTo>
                <a:lnTo>
                  <a:pt x="8002" y="206844"/>
                </a:lnTo>
                <a:lnTo>
                  <a:pt x="169" y="164581"/>
                </a:lnTo>
                <a:lnTo>
                  <a:pt x="0" y="15722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5601" y="4172638"/>
            <a:ext cx="162247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0830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0692" y="4073206"/>
            <a:ext cx="215444" cy="12490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нешн</a:t>
            </a:r>
            <a:r>
              <a:rPr lang="ru-RU" sz="14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яя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351" y="3733800"/>
            <a:ext cx="8820150" cy="0"/>
          </a:xfrm>
          <a:custGeom>
            <a:avLst/>
            <a:gdLst/>
            <a:ahLst/>
            <a:cxnLst/>
            <a:rect l="l" t="t" r="r" b="b"/>
            <a:pathLst>
              <a:path w="8820150">
                <a:moveTo>
                  <a:pt x="0" y="0"/>
                </a:moveTo>
                <a:lnTo>
                  <a:pt x="8820012" y="0"/>
                </a:lnTo>
              </a:path>
            </a:pathLst>
          </a:custGeom>
          <a:ln w="9525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4111" y="1890193"/>
            <a:ext cx="278955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indent="-191770">
              <a:lnSpc>
                <a:spcPct val="100000"/>
              </a:lnSpc>
              <a:buClr>
                <a:srgbClr val="737373"/>
              </a:buClr>
              <a:buFont typeface="Arial"/>
              <a:buChar char="▪"/>
              <a:tabLst>
                <a:tab pos="205104" algn="l"/>
              </a:tabLst>
            </a:pPr>
            <a:r>
              <a:rPr sz="12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</a:t>
            </a:r>
            <a:r>
              <a:rPr sz="12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процессом создания образца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4470" marR="52069" indent="-191770">
              <a:lnSpc>
                <a:spcPct val="100000"/>
              </a:lnSpc>
              <a:buClr>
                <a:srgbClr val="737373"/>
              </a:buClr>
              <a:buFont typeface="Arial"/>
              <a:buChar char="▪"/>
              <a:tabLst>
                <a:tab pos="205104" algn="l"/>
              </a:tabLst>
            </a:pPr>
            <a:r>
              <a:rPr sz="12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sz="12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нг</a:t>
            </a:r>
            <a:r>
              <a:rPr sz="12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sz="12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щего</a:t>
            </a:r>
            <a:r>
              <a:rPr sz="12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вня</a:t>
            </a:r>
            <a:r>
              <a:rPr sz="12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sz="12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образца в организации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4470" marR="460375" indent="-191770">
              <a:lnSpc>
                <a:spcPct val="100000"/>
              </a:lnSpc>
              <a:buClr>
                <a:srgbClr val="737373"/>
              </a:buClr>
              <a:buFont typeface="Arial"/>
              <a:buChar char="▪"/>
              <a:tabLst>
                <a:tab pos="205104" algn="l"/>
              </a:tabLst>
            </a:pP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</a:t>
            </a:r>
            <a:r>
              <a:rPr sz="12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-5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</a:t>
            </a:r>
            <a:r>
              <a:rPr sz="12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ных</a:t>
            </a:r>
            <a:r>
              <a:rPr sz="12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2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</a:t>
            </a:r>
            <a:r>
              <a:rPr sz="12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</a:t>
            </a:r>
            <a:r>
              <a:rPr lang="ru-RU"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-3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шен</a:t>
            </a:r>
            <a:r>
              <a:rPr sz="12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40962" y="1479094"/>
            <a:ext cx="1616837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marR="493395" indent="-191770">
              <a:lnSpc>
                <a:spcPct val="100000"/>
              </a:lnSpc>
              <a:buClr>
                <a:srgbClr val="737373"/>
              </a:buClr>
              <a:buFont typeface="Arial"/>
              <a:buChar char="▪"/>
              <a:tabLst>
                <a:tab pos="205104" algn="l"/>
              </a:tabLst>
            </a:pPr>
            <a:r>
              <a:rPr sz="12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ценка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4470" marR="5080">
              <a:lnSpc>
                <a:spcPct val="100000"/>
              </a:lnSpc>
            </a:pP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2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</a:t>
            </a:r>
            <a:r>
              <a:rPr lang="ru-RU"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образца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55082" y="1347903"/>
            <a:ext cx="1725295" cy="741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</a:t>
            </a:r>
            <a:r>
              <a:rPr sz="11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ственны</a:t>
            </a:r>
            <a:r>
              <a:rPr sz="11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4470" indent="-191770">
              <a:lnSpc>
                <a:spcPct val="100000"/>
              </a:lnSpc>
              <a:buClr>
                <a:srgbClr val="737373"/>
              </a:buClr>
              <a:buFont typeface="Arial"/>
              <a:buChar char="▪"/>
              <a:tabLst>
                <a:tab pos="205104" algn="l"/>
              </a:tabLst>
            </a:pPr>
            <a:r>
              <a:rPr lang="ru-RU" sz="110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en-US" sz="110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1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</a:t>
            </a:r>
            <a:r>
              <a:rPr sz="11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1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1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55082" y="2042974"/>
            <a:ext cx="1703705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marR="5080" indent="-191770">
              <a:lnSpc>
                <a:spcPct val="100000"/>
              </a:lnSpc>
              <a:buClr>
                <a:srgbClr val="737373"/>
              </a:buClr>
              <a:buFont typeface="Arial"/>
              <a:buChar char="▪"/>
              <a:tabLst>
                <a:tab pos="205104" algn="l"/>
              </a:tabLst>
            </a:pPr>
            <a:r>
              <a:rPr sz="11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1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1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1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оводи</a:t>
            </a:r>
            <a:r>
              <a:rPr sz="11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1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</a:t>
            </a:r>
            <a:r>
              <a:rPr sz="11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подразделения по развитию бережливого производства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4470" marR="17780" indent="-191770">
              <a:lnSpc>
                <a:spcPct val="100000"/>
              </a:lnSpc>
              <a:buClr>
                <a:srgbClr val="737373"/>
              </a:buClr>
              <a:buFont typeface="Arial"/>
              <a:buChar char="▪"/>
              <a:tabLst>
                <a:tab pos="205104" algn="l"/>
              </a:tabLst>
            </a:pPr>
            <a:r>
              <a:rPr lang="ru-RU"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Заместители руководителя</a:t>
            </a:r>
            <a:r>
              <a:rPr sz="11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1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</a:t>
            </a:r>
            <a:r>
              <a:rPr sz="11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ям/ </a:t>
            </a:r>
            <a:r>
              <a:rPr sz="11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</a:t>
            </a:r>
            <a:r>
              <a:rPr sz="11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1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1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1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сты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50890" y="1021005"/>
            <a:ext cx="134747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100" b="1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1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100" b="1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100" b="1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1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100" b="1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1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100" b="1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sz="11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1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11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1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УЧ</a:t>
            </a:r>
            <a:r>
              <a:rPr sz="1100" b="1" spc="-4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1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1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1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1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ИКИ</a:t>
            </a:r>
            <a:endParaRPr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29025" y="1021005"/>
            <a:ext cx="52895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100" b="1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100" b="1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1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endParaRPr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20788" y="1445056"/>
            <a:ext cx="3029585" cy="432434"/>
          </a:xfrm>
          <a:custGeom>
            <a:avLst/>
            <a:gdLst/>
            <a:ahLst/>
            <a:cxnLst/>
            <a:rect l="l" t="t" r="r" b="b"/>
            <a:pathLst>
              <a:path w="3029585" h="432435">
                <a:moveTo>
                  <a:pt x="0" y="432003"/>
                </a:moveTo>
                <a:lnTo>
                  <a:pt x="3029077" y="432003"/>
                </a:lnTo>
                <a:lnTo>
                  <a:pt x="3029077" y="0"/>
                </a:lnTo>
                <a:lnTo>
                  <a:pt x="0" y="0"/>
                </a:lnTo>
                <a:lnTo>
                  <a:pt x="0" y="432003"/>
                </a:lnTo>
                <a:close/>
              </a:path>
            </a:pathLst>
          </a:custGeom>
          <a:solidFill>
            <a:srgbClr val="003174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56785" y="3910952"/>
            <a:ext cx="1604303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marR="493395" indent="-191770">
              <a:lnSpc>
                <a:spcPct val="100000"/>
              </a:lnSpc>
              <a:buClr>
                <a:srgbClr val="737373"/>
              </a:buClr>
              <a:buFont typeface="Arial"/>
              <a:buChar char="▪"/>
              <a:tabLst>
                <a:tab pos="205104" algn="l"/>
              </a:tabLst>
            </a:pPr>
            <a:r>
              <a:rPr lang="ru-RU" sz="12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ценка организации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4470" marR="5080">
              <a:lnSpc>
                <a:spcPct val="100000"/>
              </a:lnSpc>
            </a:pPr>
            <a:r>
              <a:rPr lang="ru-RU"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2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2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2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 развития образца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4470" marR="5080" indent="-191770">
              <a:lnSpc>
                <a:spcPct val="100000"/>
              </a:lnSpc>
              <a:buClr>
                <a:srgbClr val="737373"/>
              </a:buClr>
              <a:buFont typeface="Arial"/>
              <a:buChar char="▪"/>
              <a:tabLst>
                <a:tab pos="205104" algn="l"/>
              </a:tabLst>
            </a:pP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sz="1200" spc="-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</a:t>
            </a:r>
            <a:r>
              <a:rPr sz="12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тной </a:t>
            </a:r>
            <a:r>
              <a:rPr sz="12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</a:t>
            </a:r>
            <a:r>
              <a:rPr sz="12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63715" y="3900513"/>
            <a:ext cx="1907095" cy="1862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</a:t>
            </a:r>
            <a:r>
              <a:rPr sz="11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1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ственны</a:t>
            </a:r>
            <a:r>
              <a:rPr sz="11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1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0795">
              <a:lnSpc>
                <a:spcPct val="100000"/>
              </a:lnSpc>
              <a:buClr>
                <a:srgbClr val="737373"/>
              </a:buClr>
              <a:buFont typeface="Arial"/>
              <a:buChar char="▪"/>
              <a:tabLst>
                <a:tab pos="205104" algn="l"/>
              </a:tabLst>
            </a:pPr>
            <a:r>
              <a:rPr lang="ru-RU" sz="11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проектный офис</a:t>
            </a:r>
          </a:p>
          <a:p>
            <a:pPr marL="12700" marR="10795">
              <a:lnSpc>
                <a:spcPct val="100000"/>
              </a:lnSpc>
              <a:buClr>
                <a:srgbClr val="737373"/>
              </a:buClr>
              <a:buFont typeface="Arial"/>
              <a:buChar char="▪"/>
              <a:tabLst>
                <a:tab pos="205104" algn="l"/>
              </a:tabLst>
            </a:pPr>
            <a:endParaRPr lang="ru-RU" sz="11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0795">
              <a:lnSpc>
                <a:spcPct val="100000"/>
              </a:lnSpc>
              <a:buClr>
                <a:srgbClr val="737373"/>
              </a:buClr>
              <a:tabLst>
                <a:tab pos="205104" algn="l"/>
              </a:tabLst>
            </a:pPr>
            <a:r>
              <a:rPr sz="11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100" spc="-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1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едстав</a:t>
            </a:r>
            <a:r>
              <a:rPr sz="1100" spc="-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1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100" spc="-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1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100" spc="-1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1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2700" marR="10795">
              <a:lnSpc>
                <a:spcPct val="100000"/>
              </a:lnSpc>
              <a:buClr>
                <a:srgbClr val="737373"/>
              </a:buClr>
              <a:buFont typeface="Arial"/>
              <a:buChar char="▪"/>
              <a:tabLst>
                <a:tab pos="205104" algn="l"/>
              </a:tabLst>
            </a:pPr>
            <a:r>
              <a:rPr lang="ru-RU" sz="11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регионов</a:t>
            </a:r>
          </a:p>
          <a:p>
            <a:pPr marL="184150" marR="10795" indent="-171450">
              <a:buClr>
                <a:srgbClr val="737373"/>
              </a:buClr>
              <a:buFont typeface="Arial" panose="020B0604020202020204" pitchFamily="34" charset="0"/>
              <a:buChar char="•"/>
              <a:tabLst>
                <a:tab pos="205104" algn="l"/>
              </a:tabLst>
            </a:pPr>
            <a:r>
              <a:rPr lang="ru-RU" sz="11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1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1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1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1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1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2700" marR="10795">
              <a:buClr>
                <a:srgbClr val="737373"/>
              </a:buClr>
              <a:tabLst>
                <a:tab pos="205104" algn="l"/>
              </a:tabLst>
            </a:pPr>
            <a:r>
              <a:rPr lang="ru-RU" sz="11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образцов местного уровня:</a:t>
            </a:r>
          </a:p>
          <a:p>
            <a:pPr marL="184150" marR="10795" indent="-171450">
              <a:buClr>
                <a:srgbClr val="737373"/>
              </a:buClr>
              <a:buFont typeface="Arial" panose="020B0604020202020204" pitchFamily="34" charset="0"/>
              <a:buChar char="•"/>
              <a:tabLst>
                <a:tab pos="205104" algn="l"/>
              </a:tabLst>
            </a:pPr>
            <a:r>
              <a:rPr lang="ru-RU" sz="11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организаций региона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0795">
              <a:lnSpc>
                <a:spcPct val="100000"/>
              </a:lnSpc>
              <a:buClr>
                <a:srgbClr val="737373"/>
              </a:buClr>
              <a:buFont typeface="Arial"/>
              <a:buChar char="▪"/>
              <a:tabLst>
                <a:tab pos="205104" algn="l"/>
              </a:tabLst>
            </a:pP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59471" y="1021005"/>
            <a:ext cx="1317625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100" b="1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1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ОК/ П</a:t>
            </a:r>
            <a:r>
              <a:rPr sz="11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100" b="1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1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ИОДИЧНОС</a:t>
            </a:r>
            <a:r>
              <a:rPr sz="1100" b="1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1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00619" y="1479094"/>
            <a:ext cx="128778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1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</a:t>
            </a:r>
            <a:r>
              <a:rPr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</a:t>
            </a:r>
            <a:r>
              <a:rPr sz="11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1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ендац</a:t>
            </a:r>
            <a:r>
              <a:rPr sz="11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100" spc="-3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1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чем за 2 недели до целевой даты создания образца и далее не реже 1 раза в год)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27157" y="3915234"/>
            <a:ext cx="1491783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100" spc="-5" dirty="0">
                <a:solidFill>
                  <a:srgbClr val="1F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плановой дате создания образца, </a:t>
            </a:r>
            <a:r>
              <a:rPr lang="ru-RU" sz="11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</a:t>
            </a:r>
            <a:r>
              <a:rPr lang="ru-RU" sz="11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для местного уровня, один раз в два года для регионального и один раз в три года для федерального уровня.</a:t>
            </a:r>
          </a:p>
          <a:p>
            <a:pPr marL="12700" marR="5080">
              <a:lnSpc>
                <a:spcPct val="100000"/>
              </a:lnSpc>
            </a:pPr>
            <a:r>
              <a:rPr lang="ru-RU" sz="11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изменения уровня образца </a:t>
            </a:r>
            <a:r>
              <a:rPr lang="ru-RU" sz="11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решению организации в любое время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80986" y="4669308"/>
            <a:ext cx="252285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</a:t>
            </a:r>
            <a:r>
              <a:rPr sz="12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ена</a:t>
            </a:r>
            <a:r>
              <a:rPr sz="12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соответствия образца критериям качества соответствующего уровня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1192" y="1021005"/>
            <a:ext cx="46482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1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ИДЫ</a:t>
            </a:r>
            <a:endParaRPr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68439" y="1503933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162" y="0"/>
                </a:moveTo>
                <a:lnTo>
                  <a:pt x="107437" y="8027"/>
                </a:lnTo>
                <a:lnTo>
                  <a:pt x="69974" y="26381"/>
                </a:lnTo>
                <a:lnTo>
                  <a:pt x="38941" y="53608"/>
                </a:lnTo>
                <a:lnTo>
                  <a:pt x="15965" y="88082"/>
                </a:lnTo>
                <a:lnTo>
                  <a:pt x="2675" y="128177"/>
                </a:lnTo>
                <a:lnTo>
                  <a:pt x="0" y="157225"/>
                </a:lnTo>
                <a:lnTo>
                  <a:pt x="169" y="164581"/>
                </a:lnTo>
                <a:lnTo>
                  <a:pt x="8002" y="206844"/>
                </a:lnTo>
                <a:lnTo>
                  <a:pt x="26344" y="244314"/>
                </a:lnTo>
                <a:lnTo>
                  <a:pt x="53565" y="275360"/>
                </a:lnTo>
                <a:lnTo>
                  <a:pt x="88034" y="298348"/>
                </a:lnTo>
                <a:lnTo>
                  <a:pt x="128121" y="311647"/>
                </a:lnTo>
                <a:lnTo>
                  <a:pt x="157162" y="314325"/>
                </a:lnTo>
                <a:lnTo>
                  <a:pt x="164522" y="314155"/>
                </a:lnTo>
                <a:lnTo>
                  <a:pt x="206807" y="306323"/>
                </a:lnTo>
                <a:lnTo>
                  <a:pt x="244293" y="287983"/>
                </a:lnTo>
                <a:lnTo>
                  <a:pt x="275349" y="260770"/>
                </a:lnTo>
                <a:lnTo>
                  <a:pt x="298345" y="226313"/>
                </a:lnTo>
                <a:lnTo>
                  <a:pt x="311647" y="186247"/>
                </a:lnTo>
                <a:lnTo>
                  <a:pt x="314325" y="157225"/>
                </a:lnTo>
                <a:lnTo>
                  <a:pt x="314150" y="149758"/>
                </a:lnTo>
                <a:lnTo>
                  <a:pt x="306296" y="107469"/>
                </a:lnTo>
                <a:lnTo>
                  <a:pt x="287943" y="69990"/>
                </a:lnTo>
                <a:lnTo>
                  <a:pt x="260721" y="38947"/>
                </a:lnTo>
                <a:lnTo>
                  <a:pt x="226259" y="15966"/>
                </a:lnTo>
                <a:lnTo>
                  <a:pt x="186188" y="2675"/>
                </a:lnTo>
                <a:lnTo>
                  <a:pt x="157162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68439" y="1503933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0" y="157225"/>
                </a:moveTo>
                <a:lnTo>
                  <a:pt x="5928" y="114288"/>
                </a:lnTo>
                <a:lnTo>
                  <a:pt x="22628" y="75886"/>
                </a:lnTo>
                <a:lnTo>
                  <a:pt x="48471" y="43647"/>
                </a:lnTo>
                <a:lnTo>
                  <a:pt x="81828" y="19197"/>
                </a:lnTo>
                <a:lnTo>
                  <a:pt x="121071" y="4163"/>
                </a:lnTo>
                <a:lnTo>
                  <a:pt x="157162" y="0"/>
                </a:lnTo>
                <a:lnTo>
                  <a:pt x="171866" y="678"/>
                </a:lnTo>
                <a:lnTo>
                  <a:pt x="186188" y="2675"/>
                </a:lnTo>
                <a:lnTo>
                  <a:pt x="226259" y="15966"/>
                </a:lnTo>
                <a:lnTo>
                  <a:pt x="260721" y="38947"/>
                </a:lnTo>
                <a:lnTo>
                  <a:pt x="287943" y="69990"/>
                </a:lnTo>
                <a:lnTo>
                  <a:pt x="306296" y="107469"/>
                </a:lnTo>
                <a:lnTo>
                  <a:pt x="314150" y="149758"/>
                </a:lnTo>
                <a:lnTo>
                  <a:pt x="314325" y="157225"/>
                </a:lnTo>
                <a:lnTo>
                  <a:pt x="313645" y="171927"/>
                </a:lnTo>
                <a:lnTo>
                  <a:pt x="311647" y="186247"/>
                </a:lnTo>
                <a:lnTo>
                  <a:pt x="298345" y="226313"/>
                </a:lnTo>
                <a:lnTo>
                  <a:pt x="275349" y="260770"/>
                </a:lnTo>
                <a:lnTo>
                  <a:pt x="244293" y="287983"/>
                </a:lnTo>
                <a:lnTo>
                  <a:pt x="206807" y="306323"/>
                </a:lnTo>
                <a:lnTo>
                  <a:pt x="164522" y="314155"/>
                </a:lnTo>
                <a:lnTo>
                  <a:pt x="157162" y="314325"/>
                </a:lnTo>
                <a:lnTo>
                  <a:pt x="142450" y="313645"/>
                </a:lnTo>
                <a:lnTo>
                  <a:pt x="128121" y="311647"/>
                </a:lnTo>
                <a:lnTo>
                  <a:pt x="88034" y="298348"/>
                </a:lnTo>
                <a:lnTo>
                  <a:pt x="53565" y="275360"/>
                </a:lnTo>
                <a:lnTo>
                  <a:pt x="26344" y="244314"/>
                </a:lnTo>
                <a:lnTo>
                  <a:pt x="8002" y="206844"/>
                </a:lnTo>
                <a:lnTo>
                  <a:pt x="169" y="164581"/>
                </a:lnTo>
                <a:lnTo>
                  <a:pt x="0" y="15722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70051" y="1578943"/>
            <a:ext cx="14268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2895" algn="l"/>
              </a:tabLst>
            </a:pPr>
            <a:r>
              <a:rPr sz="1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	Са</a:t>
            </a:r>
            <a:r>
              <a:rPr sz="12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</a:t>
            </a:r>
            <a:r>
              <a:rPr sz="12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18998" y="1357122"/>
            <a:ext cx="3024505" cy="0"/>
          </a:xfrm>
          <a:custGeom>
            <a:avLst/>
            <a:gdLst/>
            <a:ahLst/>
            <a:cxnLst/>
            <a:rect l="l" t="t" r="r" b="b"/>
            <a:pathLst>
              <a:path w="3024504">
                <a:moveTo>
                  <a:pt x="0" y="0"/>
                </a:moveTo>
                <a:lnTo>
                  <a:pt x="3024047" y="0"/>
                </a:lnTo>
              </a:path>
            </a:pathLst>
          </a:custGeom>
          <a:ln w="9525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636898" y="1357122"/>
            <a:ext cx="1476375" cy="0"/>
          </a:xfrm>
          <a:custGeom>
            <a:avLst/>
            <a:gdLst/>
            <a:ahLst/>
            <a:cxnLst/>
            <a:rect l="l" t="t" r="r" b="b"/>
            <a:pathLst>
              <a:path w="1476375">
                <a:moveTo>
                  <a:pt x="0" y="0"/>
                </a:moveTo>
                <a:lnTo>
                  <a:pt x="1476121" y="0"/>
                </a:lnTo>
              </a:path>
            </a:pathLst>
          </a:custGeom>
          <a:ln w="9525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313934" y="1357122"/>
            <a:ext cx="1908175" cy="0"/>
          </a:xfrm>
          <a:custGeom>
            <a:avLst/>
            <a:gdLst/>
            <a:ahLst/>
            <a:cxnLst/>
            <a:rect l="l" t="t" r="r" b="b"/>
            <a:pathLst>
              <a:path w="1908175">
                <a:moveTo>
                  <a:pt x="0" y="0"/>
                </a:moveTo>
                <a:lnTo>
                  <a:pt x="1907920" y="0"/>
                </a:lnTo>
              </a:path>
            </a:pathLst>
          </a:custGeom>
          <a:ln w="9525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423657" y="1357122"/>
            <a:ext cx="1548130" cy="0"/>
          </a:xfrm>
          <a:custGeom>
            <a:avLst/>
            <a:gdLst/>
            <a:ahLst/>
            <a:cxnLst/>
            <a:rect l="l" t="t" r="r" b="b"/>
            <a:pathLst>
              <a:path w="1548129">
                <a:moveTo>
                  <a:pt x="0" y="0"/>
                </a:moveTo>
                <a:lnTo>
                  <a:pt x="1548002" y="0"/>
                </a:lnTo>
              </a:path>
            </a:pathLst>
          </a:custGeom>
          <a:ln w="9525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40692" y="1467307"/>
            <a:ext cx="215444" cy="14243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2351" y="1357122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>
                <a:moveTo>
                  <a:pt x="0" y="0"/>
                </a:moveTo>
                <a:lnTo>
                  <a:pt x="287997" y="0"/>
                </a:lnTo>
              </a:path>
            </a:pathLst>
          </a:custGeom>
          <a:ln w="9525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64084" y="1021005"/>
            <a:ext cx="10350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endParaRPr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38390" y="3944435"/>
            <a:ext cx="161925" cy="2395279"/>
          </a:xfrm>
          <a:custGeom>
            <a:avLst/>
            <a:gdLst/>
            <a:ahLst/>
            <a:cxnLst/>
            <a:rect l="l" t="t" r="r" b="b"/>
            <a:pathLst>
              <a:path w="152400" h="3276600">
                <a:moveTo>
                  <a:pt x="152031" y="3276038"/>
                </a:moveTo>
                <a:lnTo>
                  <a:pt x="98744" y="3272403"/>
                </a:lnTo>
                <a:lnTo>
                  <a:pt x="76009" y="3263364"/>
                </a:lnTo>
                <a:lnTo>
                  <a:pt x="76009" y="1650743"/>
                </a:lnTo>
                <a:lnTo>
                  <a:pt x="73353" y="1647413"/>
                </a:lnTo>
                <a:lnTo>
                  <a:pt x="65851" y="1644410"/>
                </a:lnTo>
                <a:lnTo>
                  <a:pt x="21282" y="1638550"/>
                </a:lnTo>
                <a:lnTo>
                  <a:pt x="0" y="1638043"/>
                </a:lnTo>
                <a:lnTo>
                  <a:pt x="19988" y="1637598"/>
                </a:lnTo>
                <a:lnTo>
                  <a:pt x="37981" y="1636340"/>
                </a:lnTo>
                <a:lnTo>
                  <a:pt x="75996" y="1625578"/>
                </a:lnTo>
                <a:lnTo>
                  <a:pt x="76009" y="1625343"/>
                </a:lnTo>
                <a:lnTo>
                  <a:pt x="76009" y="12697"/>
                </a:lnTo>
                <a:lnTo>
                  <a:pt x="112896" y="1814"/>
                </a:lnTo>
                <a:lnTo>
                  <a:pt x="130728" y="505"/>
                </a:lnTo>
                <a:lnTo>
                  <a:pt x="150603" y="0"/>
                </a:lnTo>
              </a:path>
            </a:pathLst>
          </a:custGeom>
          <a:ln w="9525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47916" y="1445135"/>
            <a:ext cx="152400" cy="1476375"/>
          </a:xfrm>
          <a:custGeom>
            <a:avLst/>
            <a:gdLst/>
            <a:ahLst/>
            <a:cxnLst/>
            <a:rect l="l" t="t" r="r" b="b"/>
            <a:pathLst>
              <a:path w="152400" h="1476375">
                <a:moveTo>
                  <a:pt x="152031" y="1475991"/>
                </a:moveTo>
                <a:lnTo>
                  <a:pt x="98746" y="1472339"/>
                </a:lnTo>
                <a:lnTo>
                  <a:pt x="76009" y="1463291"/>
                </a:lnTo>
                <a:lnTo>
                  <a:pt x="76009" y="750567"/>
                </a:lnTo>
                <a:lnTo>
                  <a:pt x="73351" y="747246"/>
                </a:lnTo>
                <a:lnTo>
                  <a:pt x="65846" y="744265"/>
                </a:lnTo>
                <a:lnTo>
                  <a:pt x="21256" y="738490"/>
                </a:lnTo>
                <a:lnTo>
                  <a:pt x="0" y="737994"/>
                </a:lnTo>
                <a:lnTo>
                  <a:pt x="19988" y="737549"/>
                </a:lnTo>
                <a:lnTo>
                  <a:pt x="37981" y="736291"/>
                </a:lnTo>
                <a:lnTo>
                  <a:pt x="75996" y="725529"/>
                </a:lnTo>
                <a:lnTo>
                  <a:pt x="76009" y="725294"/>
                </a:lnTo>
                <a:lnTo>
                  <a:pt x="76009" y="12570"/>
                </a:lnTo>
                <a:lnTo>
                  <a:pt x="112914" y="1778"/>
                </a:lnTo>
                <a:lnTo>
                  <a:pt x="130754" y="493"/>
                </a:lnTo>
                <a:lnTo>
                  <a:pt x="150637" y="0"/>
                </a:lnTo>
              </a:path>
            </a:pathLst>
          </a:custGeom>
          <a:ln w="9525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1401825" y="248973"/>
            <a:ext cx="4622800" cy="452882"/>
          </a:xfrm>
          <a:prstGeom prst="rect">
            <a:avLst/>
          </a:prstGeom>
        </p:spPr>
        <p:txBody>
          <a:bodyPr vert="horz" wrap="square" lIns="0" tIns="158942" rIns="0" bIns="0" rtlCol="0">
            <a:spAutoFit/>
          </a:bodyPr>
          <a:lstStyle/>
          <a:p>
            <a:pPr marL="23495">
              <a:lnSpc>
                <a:spcPct val="100000"/>
              </a:lnSpc>
            </a:pPr>
            <a:r>
              <a:rPr sz="19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sz="19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sz="19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9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9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</a:t>
            </a:r>
            <a:r>
              <a:rPr sz="19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тн</a:t>
            </a:r>
            <a:r>
              <a:rPr sz="19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ерских</a:t>
            </a:r>
            <a:r>
              <a:rPr sz="19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9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9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9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верок</a:t>
            </a: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bject 39">
            <a:extLst>
              <a:ext uri="{FF2B5EF4-FFF2-40B4-BE49-F238E27FC236}">
                <a16:creationId xmlns:a16="http://schemas.microsoft.com/office/drawing/2014/main" id="{D91EB9DA-D9A0-4312-922A-19FFBCD9457B}"/>
              </a:ext>
            </a:extLst>
          </p:cNvPr>
          <p:cNvSpPr/>
          <p:nvPr/>
        </p:nvSpPr>
        <p:spPr>
          <a:xfrm>
            <a:off x="615408" y="4082898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0" y="157225"/>
                </a:moveTo>
                <a:lnTo>
                  <a:pt x="5928" y="114288"/>
                </a:lnTo>
                <a:lnTo>
                  <a:pt x="22628" y="75886"/>
                </a:lnTo>
                <a:lnTo>
                  <a:pt x="48471" y="43647"/>
                </a:lnTo>
                <a:lnTo>
                  <a:pt x="81828" y="19197"/>
                </a:lnTo>
                <a:lnTo>
                  <a:pt x="121071" y="4163"/>
                </a:lnTo>
                <a:lnTo>
                  <a:pt x="157162" y="0"/>
                </a:lnTo>
                <a:lnTo>
                  <a:pt x="171866" y="678"/>
                </a:lnTo>
                <a:lnTo>
                  <a:pt x="186188" y="2675"/>
                </a:lnTo>
                <a:lnTo>
                  <a:pt x="226259" y="15966"/>
                </a:lnTo>
                <a:lnTo>
                  <a:pt x="260721" y="38947"/>
                </a:lnTo>
                <a:lnTo>
                  <a:pt x="287943" y="69990"/>
                </a:lnTo>
                <a:lnTo>
                  <a:pt x="306296" y="107469"/>
                </a:lnTo>
                <a:lnTo>
                  <a:pt x="314150" y="149758"/>
                </a:lnTo>
                <a:lnTo>
                  <a:pt x="314325" y="157225"/>
                </a:lnTo>
                <a:lnTo>
                  <a:pt x="313645" y="171927"/>
                </a:lnTo>
                <a:lnTo>
                  <a:pt x="311647" y="186247"/>
                </a:lnTo>
                <a:lnTo>
                  <a:pt x="298345" y="226313"/>
                </a:lnTo>
                <a:lnTo>
                  <a:pt x="275349" y="260770"/>
                </a:lnTo>
                <a:lnTo>
                  <a:pt x="244293" y="287983"/>
                </a:lnTo>
                <a:lnTo>
                  <a:pt x="206807" y="306323"/>
                </a:lnTo>
                <a:lnTo>
                  <a:pt x="164522" y="314155"/>
                </a:lnTo>
                <a:lnTo>
                  <a:pt x="157162" y="314325"/>
                </a:lnTo>
                <a:lnTo>
                  <a:pt x="142450" y="313645"/>
                </a:lnTo>
                <a:lnTo>
                  <a:pt x="128121" y="311647"/>
                </a:lnTo>
                <a:lnTo>
                  <a:pt x="88034" y="298348"/>
                </a:lnTo>
                <a:lnTo>
                  <a:pt x="53565" y="275360"/>
                </a:lnTo>
                <a:lnTo>
                  <a:pt x="26344" y="244314"/>
                </a:lnTo>
                <a:lnTo>
                  <a:pt x="8002" y="206844"/>
                </a:lnTo>
                <a:lnTo>
                  <a:pt x="169" y="164581"/>
                </a:lnTo>
                <a:lnTo>
                  <a:pt x="0" y="15722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bject 8">
            <a:extLst>
              <a:ext uri="{FF2B5EF4-FFF2-40B4-BE49-F238E27FC236}">
                <a16:creationId xmlns:a16="http://schemas.microsoft.com/office/drawing/2014/main" id="{AB341962-30C8-4AE3-B209-5941C08DDFC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19113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204239"/>
            <a:ext cx="6959600" cy="46166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782673"/>
              </p:ext>
            </p:extLst>
          </p:nvPr>
        </p:nvGraphicFramePr>
        <p:xfrm>
          <a:off x="177927" y="1051115"/>
          <a:ext cx="8204074" cy="43571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7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37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186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dirty="0">
                          <a:solidFill>
                            <a:srgbClr val="1F1F20"/>
                          </a:solidFill>
                          <a:latin typeface="Arial"/>
                          <a:cs typeface="Arial"/>
                        </a:rPr>
                        <a:t>Уровень образца лучшей практики</a:t>
                      </a:r>
                      <a:endParaRPr sz="20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142"/>
                      </a:solidFill>
                      <a:prstDash val="solid"/>
                    </a:lnL>
                    <a:lnR w="3175">
                      <a:solidFill>
                        <a:srgbClr val="414142"/>
                      </a:solidFill>
                      <a:prstDash val="solid"/>
                    </a:lnR>
                    <a:lnT w="3175">
                      <a:solidFill>
                        <a:srgbClr val="414142"/>
                      </a:solidFill>
                      <a:prstDash val="solid"/>
                    </a:lnT>
                    <a:lnB w="3175">
                      <a:solidFill>
                        <a:srgbClr val="414142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i="1" dirty="0"/>
                        <a:t>Проверяемые направления</a:t>
                      </a:r>
                      <a:endParaRPr sz="2000" b="1" i="1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414142"/>
                      </a:solidFill>
                      <a:prstDash val="soli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847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414142"/>
                      </a:solidFill>
                      <a:prstDash val="solid"/>
                    </a:lnL>
                    <a:lnR w="3175">
                      <a:solidFill>
                        <a:srgbClr val="414142"/>
                      </a:solidFill>
                      <a:prstDash val="solid"/>
                    </a:lnR>
                    <a:lnT w="3175">
                      <a:solidFill>
                        <a:srgbClr val="414142"/>
                      </a:solidFill>
                      <a:prstDash val="solid"/>
                    </a:lnT>
                    <a:lnB w="3175">
                      <a:solidFill>
                        <a:srgbClr val="4141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42545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2000" b="1" dirty="0">
                          <a:solidFill>
                            <a:srgbClr val="1F1F20"/>
                          </a:solidFill>
                          <a:latin typeface="Arial"/>
                          <a:cs typeface="Arial"/>
                        </a:rPr>
                        <a:t>Управление проектами улучшений</a:t>
                      </a:r>
                      <a:endParaRPr sz="20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414142"/>
                      </a:solidFill>
                      <a:prstDash val="soli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220" marR="100965" algn="ctr">
                        <a:lnSpc>
                          <a:spcPct val="100000"/>
                        </a:lnSpc>
                      </a:pPr>
                      <a:r>
                        <a:rPr lang="ru-RU" sz="2000" b="1" spc="-45" dirty="0">
                          <a:solidFill>
                            <a:srgbClr val="1F1F20"/>
                          </a:solidFill>
                          <a:latin typeface="Arial"/>
                          <a:cs typeface="Arial"/>
                        </a:rPr>
                        <a:t>Вовлечение, обучение, мотивация персонала</a:t>
                      </a:r>
                      <a:endParaRPr sz="20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414142"/>
                      </a:solidFill>
                      <a:prstDash val="soli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ct val="100000"/>
                        </a:lnSpc>
                      </a:pPr>
                      <a:r>
                        <a:rPr lang="ru-RU" sz="2000" b="1" spc="5" dirty="0">
                          <a:solidFill>
                            <a:srgbClr val="1F1F20"/>
                          </a:solidFill>
                          <a:latin typeface="Arial"/>
                          <a:cs typeface="Arial"/>
                        </a:rPr>
                        <a:t>Готовность к тиражи-</a:t>
                      </a:r>
                      <a:r>
                        <a:rPr lang="ru-RU" sz="2000" b="1" spc="5" dirty="0" err="1">
                          <a:solidFill>
                            <a:srgbClr val="1F1F20"/>
                          </a:solidFill>
                          <a:latin typeface="Arial"/>
                          <a:cs typeface="Arial"/>
                        </a:rPr>
                        <a:t>рованию</a:t>
                      </a:r>
                      <a:endParaRPr sz="20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414142"/>
                      </a:solidFill>
                      <a:prstDash val="soli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882">
                <a:tc>
                  <a:txBody>
                    <a:bodyPr/>
                    <a:lstStyle/>
                    <a:p>
                      <a:pPr marL="250825" algn="ctr">
                        <a:lnSpc>
                          <a:spcPct val="100000"/>
                        </a:lnSpc>
                      </a:pPr>
                      <a:r>
                        <a:rPr lang="ru-RU" sz="1800" b="1" spc="-5" dirty="0">
                          <a:solidFill>
                            <a:srgbClr val="1F1F20"/>
                          </a:solidFill>
                          <a:latin typeface="Arial"/>
                          <a:cs typeface="Arial"/>
                        </a:rPr>
                        <a:t>Местный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142"/>
                      </a:solidFill>
                      <a:prstDash val="solid"/>
                    </a:lnL>
                    <a:lnR w="3175">
                      <a:solidFill>
                        <a:srgbClr val="414142"/>
                      </a:solidFill>
                      <a:prstDash val="solid"/>
                    </a:lnR>
                    <a:lnT w="3175">
                      <a:solidFill>
                        <a:srgbClr val="414142"/>
                      </a:solidFill>
                      <a:prstDash val="solid"/>
                    </a:lnT>
                    <a:lnB w="3175">
                      <a:solidFill>
                        <a:srgbClr val="414142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54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Arial"/>
                          <a:cs typeface="Arial"/>
                        </a:rPr>
                        <a:t>Вопросы с литерой М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54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54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414142"/>
                      </a:solidFill>
                      <a:prstDash val="soli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450">
                <a:tc>
                  <a:txBody>
                    <a:bodyPr/>
                    <a:lstStyle/>
                    <a:p>
                      <a:pPr marL="529590" marR="73025" indent="-449580" algn="ctr">
                        <a:lnSpc>
                          <a:spcPct val="100000"/>
                        </a:lnSpc>
                      </a:pPr>
                      <a:r>
                        <a:rPr lang="ru-RU" sz="1800" b="1" dirty="0">
                          <a:solidFill>
                            <a:srgbClr val="1F1F20"/>
                          </a:solidFill>
                          <a:latin typeface="Arial"/>
                          <a:cs typeface="Arial"/>
                        </a:rPr>
                        <a:t>Региональный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142"/>
                      </a:solidFill>
                      <a:prstDash val="solid"/>
                    </a:lnL>
                    <a:lnR w="3175">
                      <a:solidFill>
                        <a:srgbClr val="414142"/>
                      </a:solidFill>
                      <a:prstDash val="solid"/>
                    </a:lnR>
                    <a:lnT w="3175">
                      <a:solidFill>
                        <a:srgbClr val="414142"/>
                      </a:solidFill>
                      <a:prstDash val="solid"/>
                    </a:lnT>
                    <a:lnB w="3175">
                      <a:solidFill>
                        <a:srgbClr val="414142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54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Arial"/>
                          <a:cs typeface="Arial"/>
                        </a:rPr>
                        <a:t>Вопросы с литерами М и Р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54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54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414142"/>
                      </a:solidFill>
                      <a:prstDash val="soli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450">
                <a:tc>
                  <a:txBody>
                    <a:bodyPr/>
                    <a:lstStyle/>
                    <a:p>
                      <a:pPr marL="231140" marR="95250" indent="-131445" algn="ctr">
                        <a:lnSpc>
                          <a:spcPct val="100000"/>
                        </a:lnSpc>
                      </a:pPr>
                      <a:r>
                        <a:rPr lang="ru-RU" sz="1800" b="1" dirty="0">
                          <a:solidFill>
                            <a:srgbClr val="1F1F20"/>
                          </a:solidFill>
                          <a:latin typeface="Arial"/>
                          <a:cs typeface="Arial"/>
                        </a:rPr>
                        <a:t>Федеральный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142"/>
                      </a:solidFill>
                      <a:prstDash val="solid"/>
                    </a:lnL>
                    <a:lnR w="3175">
                      <a:solidFill>
                        <a:srgbClr val="414142"/>
                      </a:solidFill>
                      <a:prstDash val="solid"/>
                    </a:lnR>
                    <a:lnT w="3175">
                      <a:solidFill>
                        <a:srgbClr val="414142"/>
                      </a:solidFill>
                      <a:prstDash val="solid"/>
                    </a:lnT>
                    <a:lnB w="3175">
                      <a:solidFill>
                        <a:srgbClr val="414142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54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Arial"/>
                          <a:cs typeface="Arial"/>
                        </a:rPr>
                        <a:t>Все вопросы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54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414142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54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414142"/>
                      </a:solidFill>
                      <a:prstDash val="soli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414142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8">
            <a:extLst>
              <a:ext uri="{FF2B5EF4-FFF2-40B4-BE49-F238E27FC236}">
                <a16:creationId xmlns:a16="http://schemas.microsoft.com/office/drawing/2014/main" id="{072FF143-5987-4293-BD55-6EACE94EBBD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19113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204239"/>
            <a:ext cx="62230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овки</a:t>
            </a:r>
          </a:p>
          <a:p>
            <a:pPr marL="12700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</a:t>
            </a:r>
            <a:r>
              <a:rPr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9187" y="1093724"/>
            <a:ext cx="3719829" cy="76200"/>
          </a:xfrm>
          <a:custGeom>
            <a:avLst/>
            <a:gdLst/>
            <a:ahLst/>
            <a:cxnLst/>
            <a:rect l="l" t="t" r="r" b="b"/>
            <a:pathLst>
              <a:path w="3719829" h="76200">
                <a:moveTo>
                  <a:pt x="38100" y="0"/>
                </a:moveTo>
                <a:lnTo>
                  <a:pt x="0" y="38100"/>
                </a:lnTo>
                <a:lnTo>
                  <a:pt x="38100" y="76200"/>
                </a:lnTo>
                <a:lnTo>
                  <a:pt x="66675" y="47625"/>
                </a:lnTo>
                <a:lnTo>
                  <a:pt x="38100" y="47625"/>
                </a:lnTo>
                <a:lnTo>
                  <a:pt x="38100" y="28575"/>
                </a:lnTo>
                <a:lnTo>
                  <a:pt x="66675" y="28575"/>
                </a:lnTo>
                <a:lnTo>
                  <a:pt x="38100" y="0"/>
                </a:lnTo>
                <a:close/>
              </a:path>
              <a:path w="3719829" h="76200">
                <a:moveTo>
                  <a:pt x="3681666" y="0"/>
                </a:moveTo>
                <a:lnTo>
                  <a:pt x="3643566" y="38100"/>
                </a:lnTo>
                <a:lnTo>
                  <a:pt x="3681666" y="76200"/>
                </a:lnTo>
                <a:lnTo>
                  <a:pt x="3710241" y="47625"/>
                </a:lnTo>
                <a:lnTo>
                  <a:pt x="3681666" y="47625"/>
                </a:lnTo>
                <a:lnTo>
                  <a:pt x="3681666" y="28575"/>
                </a:lnTo>
                <a:lnTo>
                  <a:pt x="3710241" y="28575"/>
                </a:lnTo>
                <a:lnTo>
                  <a:pt x="3681666" y="0"/>
                </a:lnTo>
                <a:close/>
              </a:path>
              <a:path w="3719829" h="76200">
                <a:moveTo>
                  <a:pt x="66675" y="28575"/>
                </a:moveTo>
                <a:lnTo>
                  <a:pt x="38100" y="28575"/>
                </a:lnTo>
                <a:lnTo>
                  <a:pt x="38100" y="47625"/>
                </a:lnTo>
                <a:lnTo>
                  <a:pt x="66675" y="47625"/>
                </a:lnTo>
                <a:lnTo>
                  <a:pt x="76200" y="38100"/>
                </a:lnTo>
                <a:lnTo>
                  <a:pt x="66675" y="28575"/>
                </a:lnTo>
                <a:close/>
              </a:path>
              <a:path w="3719829" h="76200">
                <a:moveTo>
                  <a:pt x="3653091" y="28575"/>
                </a:moveTo>
                <a:lnTo>
                  <a:pt x="66675" y="28575"/>
                </a:lnTo>
                <a:lnTo>
                  <a:pt x="76200" y="38100"/>
                </a:lnTo>
                <a:lnTo>
                  <a:pt x="66675" y="47625"/>
                </a:lnTo>
                <a:lnTo>
                  <a:pt x="3653091" y="47625"/>
                </a:lnTo>
                <a:lnTo>
                  <a:pt x="3643566" y="38100"/>
                </a:lnTo>
                <a:lnTo>
                  <a:pt x="3653091" y="28575"/>
                </a:lnTo>
                <a:close/>
              </a:path>
              <a:path w="3719829" h="76200">
                <a:moveTo>
                  <a:pt x="3710241" y="28575"/>
                </a:moveTo>
                <a:lnTo>
                  <a:pt x="3681666" y="28575"/>
                </a:lnTo>
                <a:lnTo>
                  <a:pt x="3681666" y="47625"/>
                </a:lnTo>
                <a:lnTo>
                  <a:pt x="3710241" y="47625"/>
                </a:lnTo>
                <a:lnTo>
                  <a:pt x="3719766" y="38100"/>
                </a:lnTo>
                <a:lnTo>
                  <a:pt x="3710241" y="28575"/>
                </a:lnTo>
                <a:close/>
              </a:path>
            </a:pathLst>
          </a:custGeom>
          <a:solidFill>
            <a:srgbClr val="003174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86401" y="1093724"/>
            <a:ext cx="3846195" cy="76200"/>
          </a:xfrm>
          <a:custGeom>
            <a:avLst/>
            <a:gdLst/>
            <a:ahLst/>
            <a:cxnLst/>
            <a:rect l="l" t="t" r="r" b="b"/>
            <a:pathLst>
              <a:path w="3846195" h="76200">
                <a:moveTo>
                  <a:pt x="38100" y="0"/>
                </a:moveTo>
                <a:lnTo>
                  <a:pt x="0" y="38100"/>
                </a:lnTo>
                <a:lnTo>
                  <a:pt x="38100" y="76200"/>
                </a:lnTo>
                <a:lnTo>
                  <a:pt x="66675" y="47625"/>
                </a:lnTo>
                <a:lnTo>
                  <a:pt x="38100" y="47625"/>
                </a:lnTo>
                <a:lnTo>
                  <a:pt x="38100" y="28575"/>
                </a:lnTo>
                <a:lnTo>
                  <a:pt x="66675" y="28575"/>
                </a:lnTo>
                <a:lnTo>
                  <a:pt x="38100" y="0"/>
                </a:lnTo>
                <a:close/>
              </a:path>
              <a:path w="3846195" h="76200">
                <a:moveTo>
                  <a:pt x="3807714" y="0"/>
                </a:moveTo>
                <a:lnTo>
                  <a:pt x="3769614" y="38100"/>
                </a:lnTo>
                <a:lnTo>
                  <a:pt x="3807714" y="76200"/>
                </a:lnTo>
                <a:lnTo>
                  <a:pt x="3836289" y="47625"/>
                </a:lnTo>
                <a:lnTo>
                  <a:pt x="3807714" y="47625"/>
                </a:lnTo>
                <a:lnTo>
                  <a:pt x="3807714" y="28575"/>
                </a:lnTo>
                <a:lnTo>
                  <a:pt x="3836289" y="28575"/>
                </a:lnTo>
                <a:lnTo>
                  <a:pt x="3807714" y="0"/>
                </a:lnTo>
                <a:close/>
              </a:path>
              <a:path w="3846195" h="76200">
                <a:moveTo>
                  <a:pt x="66675" y="28575"/>
                </a:moveTo>
                <a:lnTo>
                  <a:pt x="38100" y="28575"/>
                </a:lnTo>
                <a:lnTo>
                  <a:pt x="38100" y="47625"/>
                </a:lnTo>
                <a:lnTo>
                  <a:pt x="66675" y="47625"/>
                </a:lnTo>
                <a:lnTo>
                  <a:pt x="76200" y="38100"/>
                </a:lnTo>
                <a:lnTo>
                  <a:pt x="66675" y="28575"/>
                </a:lnTo>
                <a:close/>
              </a:path>
              <a:path w="3846195" h="76200">
                <a:moveTo>
                  <a:pt x="3779139" y="28575"/>
                </a:moveTo>
                <a:lnTo>
                  <a:pt x="66675" y="28575"/>
                </a:lnTo>
                <a:lnTo>
                  <a:pt x="76200" y="38100"/>
                </a:lnTo>
                <a:lnTo>
                  <a:pt x="66675" y="47625"/>
                </a:lnTo>
                <a:lnTo>
                  <a:pt x="3779139" y="47625"/>
                </a:lnTo>
                <a:lnTo>
                  <a:pt x="3769614" y="38100"/>
                </a:lnTo>
                <a:lnTo>
                  <a:pt x="3779139" y="28575"/>
                </a:lnTo>
                <a:close/>
              </a:path>
              <a:path w="3846195" h="76200">
                <a:moveTo>
                  <a:pt x="3836289" y="28575"/>
                </a:moveTo>
                <a:lnTo>
                  <a:pt x="3807714" y="28575"/>
                </a:lnTo>
                <a:lnTo>
                  <a:pt x="3807714" y="47625"/>
                </a:lnTo>
                <a:lnTo>
                  <a:pt x="3836289" y="47625"/>
                </a:lnTo>
                <a:lnTo>
                  <a:pt x="3845814" y="38100"/>
                </a:lnTo>
                <a:lnTo>
                  <a:pt x="3836289" y="28575"/>
                </a:lnTo>
                <a:close/>
              </a:path>
            </a:pathLst>
          </a:custGeom>
          <a:solidFill>
            <a:srgbClr val="003174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63775" y="1006436"/>
            <a:ext cx="972185" cy="249554"/>
          </a:xfrm>
          <a:custGeom>
            <a:avLst/>
            <a:gdLst/>
            <a:ahLst/>
            <a:cxnLst/>
            <a:rect l="l" t="t" r="r" b="b"/>
            <a:pathLst>
              <a:path w="972185" h="249555">
                <a:moveTo>
                  <a:pt x="0" y="249339"/>
                </a:moveTo>
                <a:lnTo>
                  <a:pt x="971994" y="249339"/>
                </a:lnTo>
                <a:lnTo>
                  <a:pt x="971994" y="0"/>
                </a:lnTo>
                <a:lnTo>
                  <a:pt x="0" y="0"/>
                </a:lnTo>
                <a:lnTo>
                  <a:pt x="0" y="249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80226" y="1006449"/>
            <a:ext cx="1032510" cy="246379"/>
          </a:xfrm>
          <a:custGeom>
            <a:avLst/>
            <a:gdLst/>
            <a:ahLst/>
            <a:cxnLst/>
            <a:rect l="l" t="t" r="r" b="b"/>
            <a:pathLst>
              <a:path w="1032509" h="246380">
                <a:moveTo>
                  <a:pt x="0" y="246151"/>
                </a:moveTo>
                <a:lnTo>
                  <a:pt x="1032370" y="246151"/>
                </a:lnTo>
                <a:lnTo>
                  <a:pt x="1032370" y="0"/>
                </a:lnTo>
                <a:lnTo>
                  <a:pt x="0" y="0"/>
                </a:lnTo>
                <a:lnTo>
                  <a:pt x="0" y="246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35251" y="1022350"/>
            <a:ext cx="215900" cy="216535"/>
          </a:xfrm>
          <a:custGeom>
            <a:avLst/>
            <a:gdLst/>
            <a:ahLst/>
            <a:cxnLst/>
            <a:rect l="l" t="t" r="r" b="b"/>
            <a:pathLst>
              <a:path w="215900" h="216534">
                <a:moveTo>
                  <a:pt x="107949" y="0"/>
                </a:moveTo>
                <a:lnTo>
                  <a:pt x="65699" y="8576"/>
                </a:lnTo>
                <a:lnTo>
                  <a:pt x="31489" y="31740"/>
                </a:lnTo>
                <a:lnTo>
                  <a:pt x="8444" y="66021"/>
                </a:lnTo>
                <a:lnTo>
                  <a:pt x="19" y="107640"/>
                </a:lnTo>
                <a:lnTo>
                  <a:pt x="0" y="108365"/>
                </a:lnTo>
                <a:lnTo>
                  <a:pt x="1033" y="122982"/>
                </a:lnTo>
                <a:lnTo>
                  <a:pt x="14852" y="162721"/>
                </a:lnTo>
                <a:lnTo>
                  <a:pt x="42080" y="193606"/>
                </a:lnTo>
                <a:lnTo>
                  <a:pt x="79290" y="212183"/>
                </a:lnTo>
                <a:lnTo>
                  <a:pt x="107949" y="216026"/>
                </a:lnTo>
                <a:lnTo>
                  <a:pt x="108364" y="216026"/>
                </a:lnTo>
                <a:lnTo>
                  <a:pt x="150267" y="207419"/>
                </a:lnTo>
                <a:lnTo>
                  <a:pt x="184443" y="184236"/>
                </a:lnTo>
                <a:lnTo>
                  <a:pt x="207463" y="149928"/>
                </a:lnTo>
                <a:lnTo>
                  <a:pt x="215871" y="108365"/>
                </a:lnTo>
                <a:lnTo>
                  <a:pt x="215898" y="107640"/>
                </a:lnTo>
                <a:lnTo>
                  <a:pt x="214877" y="93040"/>
                </a:lnTo>
                <a:lnTo>
                  <a:pt x="201079" y="53324"/>
                </a:lnTo>
                <a:lnTo>
                  <a:pt x="173849" y="22436"/>
                </a:lnTo>
                <a:lnTo>
                  <a:pt x="136623" y="3846"/>
                </a:lnTo>
                <a:lnTo>
                  <a:pt x="107949" y="0"/>
                </a:lnTo>
                <a:close/>
              </a:path>
            </a:pathLst>
          </a:custGeom>
          <a:solidFill>
            <a:srgbClr val="003174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35251" y="1022350"/>
            <a:ext cx="215900" cy="216535"/>
          </a:xfrm>
          <a:custGeom>
            <a:avLst/>
            <a:gdLst/>
            <a:ahLst/>
            <a:cxnLst/>
            <a:rect l="l" t="t" r="r" b="b"/>
            <a:pathLst>
              <a:path w="215900" h="216534">
                <a:moveTo>
                  <a:pt x="0" y="107950"/>
                </a:moveTo>
                <a:lnTo>
                  <a:pt x="8444" y="66021"/>
                </a:lnTo>
                <a:lnTo>
                  <a:pt x="31489" y="31740"/>
                </a:lnTo>
                <a:lnTo>
                  <a:pt x="65699" y="8576"/>
                </a:lnTo>
                <a:lnTo>
                  <a:pt x="107640" y="0"/>
                </a:lnTo>
                <a:lnTo>
                  <a:pt x="107950" y="0"/>
                </a:lnTo>
                <a:lnTo>
                  <a:pt x="122588" y="983"/>
                </a:lnTo>
                <a:lnTo>
                  <a:pt x="136624" y="3846"/>
                </a:lnTo>
                <a:lnTo>
                  <a:pt x="173850" y="22436"/>
                </a:lnTo>
                <a:lnTo>
                  <a:pt x="201080" y="53324"/>
                </a:lnTo>
                <a:lnTo>
                  <a:pt x="214878" y="93040"/>
                </a:lnTo>
                <a:lnTo>
                  <a:pt x="215900" y="107950"/>
                </a:lnTo>
                <a:lnTo>
                  <a:pt x="214920" y="122582"/>
                </a:lnTo>
                <a:lnTo>
                  <a:pt x="212066" y="136617"/>
                </a:lnTo>
                <a:lnTo>
                  <a:pt x="193526" y="173865"/>
                </a:lnTo>
                <a:lnTo>
                  <a:pt x="162688" y="201140"/>
                </a:lnTo>
                <a:lnTo>
                  <a:pt x="122979" y="214990"/>
                </a:lnTo>
                <a:lnTo>
                  <a:pt x="107950" y="216026"/>
                </a:lnTo>
                <a:lnTo>
                  <a:pt x="93320" y="215044"/>
                </a:lnTo>
                <a:lnTo>
                  <a:pt x="79291" y="212183"/>
                </a:lnTo>
                <a:lnTo>
                  <a:pt x="42081" y="193606"/>
                </a:lnTo>
                <a:lnTo>
                  <a:pt x="14853" y="162721"/>
                </a:lnTo>
                <a:lnTo>
                  <a:pt x="1034" y="122982"/>
                </a:lnTo>
                <a:lnTo>
                  <a:pt x="0" y="10795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95829" y="1060694"/>
            <a:ext cx="93218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sz="10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</a:t>
            </a:r>
            <a:r>
              <a:rPr sz="1000" b="1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овка</a:t>
            </a:r>
            <a:endParaRPr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23000" y="1022350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5" h="216534">
                <a:moveTo>
                  <a:pt x="107949" y="0"/>
                </a:moveTo>
                <a:lnTo>
                  <a:pt x="65752" y="8576"/>
                </a:lnTo>
                <a:lnTo>
                  <a:pt x="31536" y="31740"/>
                </a:lnTo>
                <a:lnTo>
                  <a:pt x="8461" y="66021"/>
                </a:lnTo>
                <a:lnTo>
                  <a:pt x="27" y="107535"/>
                </a:lnTo>
                <a:lnTo>
                  <a:pt x="0" y="108365"/>
                </a:lnTo>
                <a:lnTo>
                  <a:pt x="1036" y="122982"/>
                </a:lnTo>
                <a:lnTo>
                  <a:pt x="14880" y="162721"/>
                </a:lnTo>
                <a:lnTo>
                  <a:pt x="42135" y="193606"/>
                </a:lnTo>
                <a:lnTo>
                  <a:pt x="79334" y="212183"/>
                </a:lnTo>
                <a:lnTo>
                  <a:pt x="107949" y="216026"/>
                </a:lnTo>
                <a:lnTo>
                  <a:pt x="108469" y="216025"/>
                </a:lnTo>
                <a:lnTo>
                  <a:pt x="150355" y="207390"/>
                </a:lnTo>
                <a:lnTo>
                  <a:pt x="184541" y="184201"/>
                </a:lnTo>
                <a:lnTo>
                  <a:pt x="207580" y="149906"/>
                </a:lnTo>
                <a:lnTo>
                  <a:pt x="215998" y="108365"/>
                </a:lnTo>
                <a:lnTo>
                  <a:pt x="216025" y="107535"/>
                </a:lnTo>
                <a:lnTo>
                  <a:pt x="214989" y="92947"/>
                </a:lnTo>
                <a:lnTo>
                  <a:pt x="201139" y="53268"/>
                </a:lnTo>
                <a:lnTo>
                  <a:pt x="173865" y="22411"/>
                </a:lnTo>
                <a:lnTo>
                  <a:pt x="136616" y="3842"/>
                </a:lnTo>
                <a:lnTo>
                  <a:pt x="107949" y="0"/>
                </a:lnTo>
                <a:close/>
              </a:path>
            </a:pathLst>
          </a:custGeom>
          <a:solidFill>
            <a:srgbClr val="003174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23000" y="1022350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5" h="216534">
                <a:moveTo>
                  <a:pt x="0" y="107950"/>
                </a:moveTo>
                <a:lnTo>
                  <a:pt x="8462" y="66021"/>
                </a:lnTo>
                <a:lnTo>
                  <a:pt x="31537" y="31740"/>
                </a:lnTo>
                <a:lnTo>
                  <a:pt x="65753" y="8576"/>
                </a:lnTo>
                <a:lnTo>
                  <a:pt x="107640" y="0"/>
                </a:lnTo>
                <a:lnTo>
                  <a:pt x="107950" y="0"/>
                </a:lnTo>
                <a:lnTo>
                  <a:pt x="122582" y="982"/>
                </a:lnTo>
                <a:lnTo>
                  <a:pt x="136617" y="3842"/>
                </a:lnTo>
                <a:lnTo>
                  <a:pt x="173865" y="22411"/>
                </a:lnTo>
                <a:lnTo>
                  <a:pt x="201140" y="53268"/>
                </a:lnTo>
                <a:lnTo>
                  <a:pt x="214990" y="92947"/>
                </a:lnTo>
                <a:lnTo>
                  <a:pt x="216026" y="107950"/>
                </a:lnTo>
                <a:lnTo>
                  <a:pt x="215046" y="122573"/>
                </a:lnTo>
                <a:lnTo>
                  <a:pt x="212188" y="136601"/>
                </a:lnTo>
                <a:lnTo>
                  <a:pt x="193630" y="173833"/>
                </a:lnTo>
                <a:lnTo>
                  <a:pt x="162777" y="201107"/>
                </a:lnTo>
                <a:lnTo>
                  <a:pt x="123074" y="214977"/>
                </a:lnTo>
                <a:lnTo>
                  <a:pt x="107950" y="216026"/>
                </a:lnTo>
                <a:lnTo>
                  <a:pt x="93346" y="215044"/>
                </a:lnTo>
                <a:lnTo>
                  <a:pt x="79335" y="212183"/>
                </a:lnTo>
                <a:lnTo>
                  <a:pt x="42135" y="193606"/>
                </a:lnTo>
                <a:lnTo>
                  <a:pt x="14881" y="162721"/>
                </a:lnTo>
                <a:lnTo>
                  <a:pt x="1036" y="122982"/>
                </a:lnTo>
                <a:lnTo>
                  <a:pt x="0" y="10795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84467" y="1060694"/>
            <a:ext cx="103505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sz="1000" b="1" spc="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</a:t>
            </a:r>
            <a:r>
              <a:rPr sz="1000" b="1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7287" y="1244600"/>
            <a:ext cx="1995805" cy="1136650"/>
          </a:xfrm>
          <a:custGeom>
            <a:avLst/>
            <a:gdLst/>
            <a:ahLst/>
            <a:cxnLst/>
            <a:rect l="l" t="t" r="r" b="b"/>
            <a:pathLst>
              <a:path w="1995805" h="1136650">
                <a:moveTo>
                  <a:pt x="1787588" y="0"/>
                </a:moveTo>
                <a:lnTo>
                  <a:pt x="0" y="0"/>
                </a:lnTo>
                <a:lnTo>
                  <a:pt x="0" y="1136650"/>
                </a:lnTo>
                <a:lnTo>
                  <a:pt x="1787588" y="1136650"/>
                </a:lnTo>
                <a:lnTo>
                  <a:pt x="1995487" y="568325"/>
                </a:lnTo>
                <a:lnTo>
                  <a:pt x="17875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57287" y="1244600"/>
            <a:ext cx="1995805" cy="1136650"/>
          </a:xfrm>
          <a:custGeom>
            <a:avLst/>
            <a:gdLst/>
            <a:ahLst/>
            <a:cxnLst/>
            <a:rect l="l" t="t" r="r" b="b"/>
            <a:pathLst>
              <a:path w="1995805" h="1136650">
                <a:moveTo>
                  <a:pt x="0" y="0"/>
                </a:moveTo>
                <a:lnTo>
                  <a:pt x="1787588" y="0"/>
                </a:lnTo>
                <a:lnTo>
                  <a:pt x="1995487" y="568325"/>
                </a:lnTo>
                <a:lnTo>
                  <a:pt x="1787588" y="1136650"/>
                </a:lnTo>
                <a:lnTo>
                  <a:pt x="0" y="11366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82446" y="1288151"/>
            <a:ext cx="133350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верка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соответствия образца требованиям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85408" y="1904482"/>
            <a:ext cx="143014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Отв.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организации (далее ГД)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08376" y="1244600"/>
            <a:ext cx="1995805" cy="1136650"/>
          </a:xfrm>
          <a:custGeom>
            <a:avLst/>
            <a:gdLst/>
            <a:ahLst/>
            <a:cxnLst/>
            <a:rect l="l" t="t" r="r" b="b"/>
            <a:pathLst>
              <a:path w="1995804" h="1136650">
                <a:moveTo>
                  <a:pt x="1789049" y="0"/>
                </a:moveTo>
                <a:lnTo>
                  <a:pt x="0" y="0"/>
                </a:lnTo>
                <a:lnTo>
                  <a:pt x="206248" y="568325"/>
                </a:lnTo>
                <a:lnTo>
                  <a:pt x="0" y="1136650"/>
                </a:lnTo>
                <a:lnTo>
                  <a:pt x="1789049" y="1136650"/>
                </a:lnTo>
                <a:lnTo>
                  <a:pt x="1995424" y="568325"/>
                </a:lnTo>
                <a:lnTo>
                  <a:pt x="17890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08376" y="1244600"/>
            <a:ext cx="1995805" cy="1136650"/>
          </a:xfrm>
          <a:custGeom>
            <a:avLst/>
            <a:gdLst/>
            <a:ahLst/>
            <a:cxnLst/>
            <a:rect l="l" t="t" r="r" b="b"/>
            <a:pathLst>
              <a:path w="1995804" h="1136650">
                <a:moveTo>
                  <a:pt x="0" y="0"/>
                </a:moveTo>
                <a:lnTo>
                  <a:pt x="1789049" y="0"/>
                </a:lnTo>
                <a:lnTo>
                  <a:pt x="1995424" y="568325"/>
                </a:lnTo>
                <a:lnTo>
                  <a:pt x="1789049" y="1136650"/>
                </a:lnTo>
                <a:lnTo>
                  <a:pt x="0" y="1136650"/>
                </a:lnTo>
                <a:lnTo>
                  <a:pt x="206248" y="5683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41878" y="1440551"/>
            <a:ext cx="120967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0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000" spc="-3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ьт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41878" y="1897758"/>
            <a:ext cx="136652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БП региона,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000" spc="-2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ены</a:t>
            </a:r>
            <a:r>
              <a:rPr sz="1000" spc="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24501" y="1244600"/>
            <a:ext cx="1995805" cy="1136650"/>
          </a:xfrm>
          <a:custGeom>
            <a:avLst/>
            <a:gdLst/>
            <a:ahLst/>
            <a:cxnLst/>
            <a:rect l="l" t="t" r="r" b="b"/>
            <a:pathLst>
              <a:path w="1995804" h="1136650">
                <a:moveTo>
                  <a:pt x="0" y="0"/>
                </a:moveTo>
                <a:lnTo>
                  <a:pt x="1787525" y="0"/>
                </a:lnTo>
                <a:lnTo>
                  <a:pt x="1995424" y="568325"/>
                </a:lnTo>
                <a:lnTo>
                  <a:pt x="1787525" y="1136650"/>
                </a:lnTo>
                <a:lnTo>
                  <a:pt x="0" y="1136650"/>
                </a:lnTo>
                <a:lnTo>
                  <a:pt x="207899" y="5683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56605" y="1363970"/>
            <a:ext cx="120967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0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подготовки </a:t>
            </a:r>
            <a:r>
              <a:rPr lang="ru-RU" sz="10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образца очно или дистанционно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56605" y="2126351"/>
            <a:ext cx="1171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Отв.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000" spc="-2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ены</a:t>
            </a:r>
            <a:r>
              <a:rPr sz="1000" spc="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897751" y="1244600"/>
            <a:ext cx="1995805" cy="1136650"/>
          </a:xfrm>
          <a:custGeom>
            <a:avLst/>
            <a:gdLst/>
            <a:ahLst/>
            <a:cxnLst/>
            <a:rect l="l" t="t" r="r" b="b"/>
            <a:pathLst>
              <a:path w="1995804" h="1136650">
                <a:moveTo>
                  <a:pt x="1787525" y="0"/>
                </a:moveTo>
                <a:lnTo>
                  <a:pt x="0" y="0"/>
                </a:lnTo>
                <a:lnTo>
                  <a:pt x="207899" y="568325"/>
                </a:lnTo>
                <a:lnTo>
                  <a:pt x="0" y="1136650"/>
                </a:lnTo>
                <a:lnTo>
                  <a:pt x="1787525" y="1136650"/>
                </a:lnTo>
                <a:lnTo>
                  <a:pt x="1995424" y="568325"/>
                </a:lnTo>
                <a:lnTo>
                  <a:pt x="1787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897751" y="1244600"/>
            <a:ext cx="1995805" cy="1136650"/>
          </a:xfrm>
          <a:custGeom>
            <a:avLst/>
            <a:gdLst/>
            <a:ahLst/>
            <a:cxnLst/>
            <a:rect l="l" t="t" r="r" b="b"/>
            <a:pathLst>
              <a:path w="1995804" h="1136650">
                <a:moveTo>
                  <a:pt x="0" y="0"/>
                </a:moveTo>
                <a:lnTo>
                  <a:pt x="1787525" y="0"/>
                </a:lnTo>
                <a:lnTo>
                  <a:pt x="1995424" y="568325"/>
                </a:lnTo>
                <a:lnTo>
                  <a:pt x="1787525" y="1136650"/>
                </a:lnTo>
                <a:lnTo>
                  <a:pt x="0" y="1136650"/>
                </a:lnTo>
                <a:lnTo>
                  <a:pt x="207899" y="5683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30236" y="1363970"/>
            <a:ext cx="132016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000" spc="-3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ьтат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4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30236" y="1821551"/>
            <a:ext cx="1171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Отв.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000" spc="-2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ены</a:t>
            </a:r>
            <a:r>
              <a:rPr sz="1000" spc="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70148" y="2527300"/>
            <a:ext cx="1868170" cy="76200"/>
          </a:xfrm>
          <a:custGeom>
            <a:avLst/>
            <a:gdLst/>
            <a:ahLst/>
            <a:cxnLst/>
            <a:rect l="l" t="t" r="r" b="b"/>
            <a:pathLst>
              <a:path w="1868170" h="76200">
                <a:moveTo>
                  <a:pt x="38100" y="0"/>
                </a:moveTo>
                <a:lnTo>
                  <a:pt x="0" y="38100"/>
                </a:lnTo>
                <a:lnTo>
                  <a:pt x="38100" y="76200"/>
                </a:lnTo>
                <a:lnTo>
                  <a:pt x="66675" y="47625"/>
                </a:lnTo>
                <a:lnTo>
                  <a:pt x="38100" y="47625"/>
                </a:lnTo>
                <a:lnTo>
                  <a:pt x="38100" y="28575"/>
                </a:lnTo>
                <a:lnTo>
                  <a:pt x="66675" y="28575"/>
                </a:lnTo>
                <a:lnTo>
                  <a:pt x="38100" y="0"/>
                </a:lnTo>
                <a:close/>
              </a:path>
              <a:path w="1868170" h="76200">
                <a:moveTo>
                  <a:pt x="1829562" y="0"/>
                </a:moveTo>
                <a:lnTo>
                  <a:pt x="1791462" y="38100"/>
                </a:lnTo>
                <a:lnTo>
                  <a:pt x="1829562" y="76200"/>
                </a:lnTo>
                <a:lnTo>
                  <a:pt x="1858137" y="47625"/>
                </a:lnTo>
                <a:lnTo>
                  <a:pt x="1829562" y="47625"/>
                </a:lnTo>
                <a:lnTo>
                  <a:pt x="1829562" y="28575"/>
                </a:lnTo>
                <a:lnTo>
                  <a:pt x="1858137" y="28575"/>
                </a:lnTo>
                <a:lnTo>
                  <a:pt x="1829562" y="0"/>
                </a:lnTo>
                <a:close/>
              </a:path>
              <a:path w="1868170" h="76200">
                <a:moveTo>
                  <a:pt x="66675" y="28575"/>
                </a:moveTo>
                <a:lnTo>
                  <a:pt x="38100" y="28575"/>
                </a:lnTo>
                <a:lnTo>
                  <a:pt x="38100" y="47625"/>
                </a:lnTo>
                <a:lnTo>
                  <a:pt x="66675" y="47625"/>
                </a:lnTo>
                <a:lnTo>
                  <a:pt x="76200" y="38100"/>
                </a:lnTo>
                <a:lnTo>
                  <a:pt x="66675" y="28575"/>
                </a:lnTo>
                <a:close/>
              </a:path>
              <a:path w="1868170" h="76200">
                <a:moveTo>
                  <a:pt x="1800987" y="28575"/>
                </a:moveTo>
                <a:lnTo>
                  <a:pt x="66675" y="28575"/>
                </a:lnTo>
                <a:lnTo>
                  <a:pt x="76200" y="38100"/>
                </a:lnTo>
                <a:lnTo>
                  <a:pt x="66675" y="47625"/>
                </a:lnTo>
                <a:lnTo>
                  <a:pt x="1800987" y="47625"/>
                </a:lnTo>
                <a:lnTo>
                  <a:pt x="1791462" y="38100"/>
                </a:lnTo>
                <a:lnTo>
                  <a:pt x="1800987" y="28575"/>
                </a:lnTo>
                <a:close/>
              </a:path>
              <a:path w="1868170" h="76200">
                <a:moveTo>
                  <a:pt x="1858137" y="28575"/>
                </a:moveTo>
                <a:lnTo>
                  <a:pt x="1829562" y="28575"/>
                </a:lnTo>
                <a:lnTo>
                  <a:pt x="1829562" y="47625"/>
                </a:lnTo>
                <a:lnTo>
                  <a:pt x="1858137" y="47625"/>
                </a:lnTo>
                <a:lnTo>
                  <a:pt x="1867662" y="38100"/>
                </a:lnTo>
                <a:lnTo>
                  <a:pt x="1858137" y="28575"/>
                </a:lnTo>
                <a:close/>
              </a:path>
            </a:pathLst>
          </a:custGeom>
          <a:solidFill>
            <a:srgbClr val="003174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023611" y="2527300"/>
            <a:ext cx="3808729" cy="76200"/>
          </a:xfrm>
          <a:custGeom>
            <a:avLst/>
            <a:gdLst/>
            <a:ahLst/>
            <a:cxnLst/>
            <a:rect l="l" t="t" r="r" b="b"/>
            <a:pathLst>
              <a:path w="3808729" h="76200">
                <a:moveTo>
                  <a:pt x="38100" y="0"/>
                </a:moveTo>
                <a:lnTo>
                  <a:pt x="0" y="38100"/>
                </a:lnTo>
                <a:lnTo>
                  <a:pt x="38100" y="76200"/>
                </a:lnTo>
                <a:lnTo>
                  <a:pt x="66675" y="47625"/>
                </a:lnTo>
                <a:lnTo>
                  <a:pt x="38100" y="47625"/>
                </a:lnTo>
                <a:lnTo>
                  <a:pt x="38100" y="28575"/>
                </a:lnTo>
                <a:lnTo>
                  <a:pt x="66675" y="28575"/>
                </a:lnTo>
                <a:lnTo>
                  <a:pt x="38100" y="0"/>
                </a:lnTo>
                <a:close/>
              </a:path>
              <a:path w="3808729" h="76200">
                <a:moveTo>
                  <a:pt x="3770503" y="0"/>
                </a:moveTo>
                <a:lnTo>
                  <a:pt x="3732403" y="38100"/>
                </a:lnTo>
                <a:lnTo>
                  <a:pt x="3770503" y="76200"/>
                </a:lnTo>
                <a:lnTo>
                  <a:pt x="3799078" y="47625"/>
                </a:lnTo>
                <a:lnTo>
                  <a:pt x="3770503" y="47625"/>
                </a:lnTo>
                <a:lnTo>
                  <a:pt x="3770503" y="28575"/>
                </a:lnTo>
                <a:lnTo>
                  <a:pt x="3799078" y="28575"/>
                </a:lnTo>
                <a:lnTo>
                  <a:pt x="3770503" y="0"/>
                </a:lnTo>
                <a:close/>
              </a:path>
              <a:path w="3808729" h="76200">
                <a:moveTo>
                  <a:pt x="66675" y="28575"/>
                </a:moveTo>
                <a:lnTo>
                  <a:pt x="38100" y="28575"/>
                </a:lnTo>
                <a:lnTo>
                  <a:pt x="38100" y="47625"/>
                </a:lnTo>
                <a:lnTo>
                  <a:pt x="66675" y="47625"/>
                </a:lnTo>
                <a:lnTo>
                  <a:pt x="76200" y="38100"/>
                </a:lnTo>
                <a:lnTo>
                  <a:pt x="66675" y="28575"/>
                </a:lnTo>
                <a:close/>
              </a:path>
              <a:path w="3808729" h="76200">
                <a:moveTo>
                  <a:pt x="3741928" y="28575"/>
                </a:moveTo>
                <a:lnTo>
                  <a:pt x="66675" y="28575"/>
                </a:lnTo>
                <a:lnTo>
                  <a:pt x="76200" y="38100"/>
                </a:lnTo>
                <a:lnTo>
                  <a:pt x="66675" y="47625"/>
                </a:lnTo>
                <a:lnTo>
                  <a:pt x="3741928" y="47625"/>
                </a:lnTo>
                <a:lnTo>
                  <a:pt x="3732403" y="38100"/>
                </a:lnTo>
                <a:lnTo>
                  <a:pt x="3741928" y="28575"/>
                </a:lnTo>
                <a:close/>
              </a:path>
              <a:path w="3808729" h="76200">
                <a:moveTo>
                  <a:pt x="3799078" y="28575"/>
                </a:moveTo>
                <a:lnTo>
                  <a:pt x="3770503" y="28575"/>
                </a:lnTo>
                <a:lnTo>
                  <a:pt x="3770503" y="47625"/>
                </a:lnTo>
                <a:lnTo>
                  <a:pt x="3799078" y="47625"/>
                </a:lnTo>
                <a:lnTo>
                  <a:pt x="3808603" y="38100"/>
                </a:lnTo>
                <a:lnTo>
                  <a:pt x="3799078" y="28575"/>
                </a:lnTo>
                <a:close/>
              </a:path>
            </a:pathLst>
          </a:custGeom>
          <a:solidFill>
            <a:srgbClr val="003174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223000" y="2443200"/>
            <a:ext cx="1301750" cy="246379"/>
          </a:xfrm>
          <a:custGeom>
            <a:avLst/>
            <a:gdLst/>
            <a:ahLst/>
            <a:cxnLst/>
            <a:rect l="l" t="t" r="r" b="b"/>
            <a:pathLst>
              <a:path w="1301750" h="246380">
                <a:moveTo>
                  <a:pt x="0" y="246151"/>
                </a:moveTo>
                <a:lnTo>
                  <a:pt x="1301369" y="246151"/>
                </a:lnTo>
                <a:lnTo>
                  <a:pt x="1301369" y="0"/>
                </a:lnTo>
                <a:lnTo>
                  <a:pt x="0" y="0"/>
                </a:lnTo>
                <a:lnTo>
                  <a:pt x="0" y="246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331267" y="2485175"/>
            <a:ext cx="15240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</a:t>
            </a:r>
            <a:r>
              <a:rPr sz="1000" b="1" spc="-10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1000" b="1" spc="-15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000" b="1" spc="-10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</a:t>
            </a:r>
            <a:r>
              <a:rPr lang="ru-RU" sz="1000" b="1" spc="-15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sz="1000" b="1" spc="-2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spc="-10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</a:t>
            </a:r>
            <a:r>
              <a:rPr lang="ru-RU" sz="1000" b="1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50937" y="2527300"/>
            <a:ext cx="1804670" cy="76200"/>
          </a:xfrm>
          <a:custGeom>
            <a:avLst/>
            <a:gdLst/>
            <a:ahLst/>
            <a:cxnLst/>
            <a:rect l="l" t="t" r="r" b="b"/>
            <a:pathLst>
              <a:path w="1804670" h="76200">
                <a:moveTo>
                  <a:pt x="38100" y="0"/>
                </a:moveTo>
                <a:lnTo>
                  <a:pt x="0" y="38100"/>
                </a:lnTo>
                <a:lnTo>
                  <a:pt x="38100" y="76200"/>
                </a:lnTo>
                <a:lnTo>
                  <a:pt x="66675" y="47625"/>
                </a:lnTo>
                <a:lnTo>
                  <a:pt x="38100" y="47625"/>
                </a:lnTo>
                <a:lnTo>
                  <a:pt x="38100" y="28575"/>
                </a:lnTo>
                <a:lnTo>
                  <a:pt x="66675" y="28575"/>
                </a:lnTo>
                <a:lnTo>
                  <a:pt x="38100" y="0"/>
                </a:lnTo>
                <a:close/>
              </a:path>
              <a:path w="1804670" h="76200">
                <a:moveTo>
                  <a:pt x="1766125" y="0"/>
                </a:moveTo>
                <a:lnTo>
                  <a:pt x="1728025" y="38100"/>
                </a:lnTo>
                <a:lnTo>
                  <a:pt x="1766125" y="76200"/>
                </a:lnTo>
                <a:lnTo>
                  <a:pt x="1794700" y="47625"/>
                </a:lnTo>
                <a:lnTo>
                  <a:pt x="1766125" y="47625"/>
                </a:lnTo>
                <a:lnTo>
                  <a:pt x="1766125" y="28575"/>
                </a:lnTo>
                <a:lnTo>
                  <a:pt x="1794700" y="28575"/>
                </a:lnTo>
                <a:lnTo>
                  <a:pt x="1766125" y="0"/>
                </a:lnTo>
                <a:close/>
              </a:path>
              <a:path w="1804670" h="76200">
                <a:moveTo>
                  <a:pt x="66675" y="28575"/>
                </a:moveTo>
                <a:lnTo>
                  <a:pt x="38100" y="28575"/>
                </a:lnTo>
                <a:lnTo>
                  <a:pt x="38100" y="47625"/>
                </a:lnTo>
                <a:lnTo>
                  <a:pt x="66675" y="47625"/>
                </a:lnTo>
                <a:lnTo>
                  <a:pt x="76200" y="38100"/>
                </a:lnTo>
                <a:lnTo>
                  <a:pt x="66675" y="28575"/>
                </a:lnTo>
                <a:close/>
              </a:path>
              <a:path w="1804670" h="76200">
                <a:moveTo>
                  <a:pt x="1737550" y="28575"/>
                </a:moveTo>
                <a:lnTo>
                  <a:pt x="66675" y="28575"/>
                </a:lnTo>
                <a:lnTo>
                  <a:pt x="76200" y="38100"/>
                </a:lnTo>
                <a:lnTo>
                  <a:pt x="66675" y="47625"/>
                </a:lnTo>
                <a:lnTo>
                  <a:pt x="1737550" y="47625"/>
                </a:lnTo>
                <a:lnTo>
                  <a:pt x="1728025" y="38100"/>
                </a:lnTo>
                <a:lnTo>
                  <a:pt x="1737550" y="28575"/>
                </a:lnTo>
                <a:close/>
              </a:path>
              <a:path w="1804670" h="76200">
                <a:moveTo>
                  <a:pt x="1794700" y="28575"/>
                </a:moveTo>
                <a:lnTo>
                  <a:pt x="1766125" y="28575"/>
                </a:lnTo>
                <a:lnTo>
                  <a:pt x="1766125" y="47625"/>
                </a:lnTo>
                <a:lnTo>
                  <a:pt x="1794700" y="47625"/>
                </a:lnTo>
                <a:lnTo>
                  <a:pt x="1804225" y="38100"/>
                </a:lnTo>
                <a:lnTo>
                  <a:pt x="1794700" y="28575"/>
                </a:lnTo>
                <a:close/>
              </a:path>
            </a:pathLst>
          </a:custGeom>
          <a:solidFill>
            <a:srgbClr val="003174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438275" y="2440025"/>
            <a:ext cx="1296670" cy="246379"/>
          </a:xfrm>
          <a:custGeom>
            <a:avLst/>
            <a:gdLst/>
            <a:ahLst/>
            <a:cxnLst/>
            <a:rect l="l" t="t" r="r" b="b"/>
            <a:pathLst>
              <a:path w="1296670" h="246380">
                <a:moveTo>
                  <a:pt x="0" y="246151"/>
                </a:moveTo>
                <a:lnTo>
                  <a:pt x="1296162" y="246151"/>
                </a:lnTo>
                <a:lnTo>
                  <a:pt x="1296162" y="0"/>
                </a:lnTo>
                <a:lnTo>
                  <a:pt x="0" y="0"/>
                </a:lnTo>
                <a:lnTo>
                  <a:pt x="0" y="246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520444" y="2494524"/>
            <a:ext cx="113093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позже </a:t>
            </a:r>
            <a:r>
              <a:rPr sz="1000" b="1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000" b="1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sz="1000" b="1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1000" b="1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0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0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281426" y="2440012"/>
            <a:ext cx="1296670" cy="249554"/>
          </a:xfrm>
          <a:custGeom>
            <a:avLst/>
            <a:gdLst/>
            <a:ahLst/>
            <a:cxnLst/>
            <a:rect l="l" t="t" r="r" b="b"/>
            <a:pathLst>
              <a:path w="1296670" h="249555">
                <a:moveTo>
                  <a:pt x="0" y="249339"/>
                </a:moveTo>
                <a:lnTo>
                  <a:pt x="1296162" y="249339"/>
                </a:lnTo>
                <a:lnTo>
                  <a:pt x="1296162" y="0"/>
                </a:lnTo>
                <a:lnTo>
                  <a:pt x="0" y="0"/>
                </a:lnTo>
                <a:lnTo>
                  <a:pt x="0" y="249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79089" y="2494524"/>
            <a:ext cx="11004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000" b="1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000" b="1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  <a:r>
              <a:rPr sz="10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0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0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51282" y="2966973"/>
            <a:ext cx="965200" cy="1116330"/>
          </a:xfrm>
          <a:custGeom>
            <a:avLst/>
            <a:gdLst/>
            <a:ahLst/>
            <a:cxnLst/>
            <a:rect l="l" t="t" r="r" b="b"/>
            <a:pathLst>
              <a:path w="965200" h="1116329">
                <a:moveTo>
                  <a:pt x="845007" y="0"/>
                </a:moveTo>
                <a:lnTo>
                  <a:pt x="0" y="0"/>
                </a:lnTo>
                <a:lnTo>
                  <a:pt x="0" y="1116076"/>
                </a:lnTo>
                <a:lnTo>
                  <a:pt x="845007" y="1116076"/>
                </a:lnTo>
                <a:lnTo>
                  <a:pt x="964730" y="558038"/>
                </a:lnTo>
                <a:lnTo>
                  <a:pt x="845007" y="0"/>
                </a:lnTo>
                <a:close/>
              </a:path>
            </a:pathLst>
          </a:custGeom>
          <a:solidFill>
            <a:srgbClr val="003174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51282" y="2966973"/>
            <a:ext cx="965200" cy="1116330"/>
          </a:xfrm>
          <a:custGeom>
            <a:avLst/>
            <a:gdLst/>
            <a:ahLst/>
            <a:cxnLst/>
            <a:rect l="l" t="t" r="r" b="b"/>
            <a:pathLst>
              <a:path w="965200" h="1116329">
                <a:moveTo>
                  <a:pt x="0" y="0"/>
                </a:moveTo>
                <a:lnTo>
                  <a:pt x="845007" y="0"/>
                </a:lnTo>
                <a:lnTo>
                  <a:pt x="964730" y="558038"/>
                </a:lnTo>
                <a:lnTo>
                  <a:pt x="845007" y="1116076"/>
                </a:lnTo>
                <a:lnTo>
                  <a:pt x="0" y="111607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74446" y="3021829"/>
            <a:ext cx="587553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94917" y="3021828"/>
            <a:ext cx="1642745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marR="245745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тоят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ьное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sz="1000" spc="-2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000" spc="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образца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6680" marR="508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н,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рые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 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082544" y="3021828"/>
            <a:ext cx="1686560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marR="508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4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sz="1000" spc="-2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ьных</a:t>
            </a:r>
            <a:r>
              <a:rPr sz="1000" spc="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6680" marR="4826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н,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рые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 вн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sz="10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011292" y="3021828"/>
            <a:ext cx="1977389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marR="50165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1000" spc="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marL="106680" marR="50165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критериям образца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6680" marR="508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000" spc="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1000" spc="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регионах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172070" y="3021828"/>
            <a:ext cx="140779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marR="508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асов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000" spc="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пр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регионах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51282" y="5229225"/>
            <a:ext cx="965200" cy="808355"/>
          </a:xfrm>
          <a:custGeom>
            <a:avLst/>
            <a:gdLst/>
            <a:ahLst/>
            <a:cxnLst/>
            <a:rect l="l" t="t" r="r" b="b"/>
            <a:pathLst>
              <a:path w="965200" h="808354">
                <a:moveTo>
                  <a:pt x="856081" y="0"/>
                </a:moveTo>
                <a:lnTo>
                  <a:pt x="0" y="0"/>
                </a:lnTo>
                <a:lnTo>
                  <a:pt x="0" y="807808"/>
                </a:lnTo>
                <a:lnTo>
                  <a:pt x="856081" y="807808"/>
                </a:lnTo>
                <a:lnTo>
                  <a:pt x="964730" y="403898"/>
                </a:lnTo>
                <a:lnTo>
                  <a:pt x="856081" y="0"/>
                </a:lnTo>
                <a:close/>
              </a:path>
            </a:pathLst>
          </a:custGeom>
          <a:solidFill>
            <a:srgbClr val="003174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51282" y="5229225"/>
            <a:ext cx="965200" cy="808355"/>
          </a:xfrm>
          <a:custGeom>
            <a:avLst/>
            <a:gdLst/>
            <a:ahLst/>
            <a:cxnLst/>
            <a:rect l="l" t="t" r="r" b="b"/>
            <a:pathLst>
              <a:path w="965200" h="808354">
                <a:moveTo>
                  <a:pt x="0" y="0"/>
                </a:moveTo>
                <a:lnTo>
                  <a:pt x="856081" y="0"/>
                </a:lnTo>
                <a:lnTo>
                  <a:pt x="964730" y="403898"/>
                </a:lnTo>
                <a:lnTo>
                  <a:pt x="856081" y="807808"/>
                </a:lnTo>
                <a:lnTo>
                  <a:pt x="0" y="80780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86029" y="5284333"/>
            <a:ext cx="796104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5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</a:t>
            </a:r>
            <a:r>
              <a:rPr sz="1050" b="1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5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r>
              <a:rPr sz="105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5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5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5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94916" y="5284333"/>
            <a:ext cx="1813459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marR="508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нены ч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r>
              <a:rPr sz="1000" spc="4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ены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0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БП региона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6680" marR="34925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ены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зоны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устранены выявленные недоработки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082544" y="5284333"/>
            <a:ext cx="166370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marR="508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ваны</a:t>
            </a:r>
            <a:r>
              <a:rPr sz="1000" spc="4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зы</a:t>
            </a:r>
            <a:endParaRPr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6680" marR="21844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ены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зоны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endParaRPr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011292" y="5284333"/>
            <a:ext cx="1932939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marR="53467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нены ч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6680" marR="508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ены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0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172070" y="5284333"/>
            <a:ext cx="159067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marR="8509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lang="ru-RU" sz="100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15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1000" spc="-10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5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0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20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sz="1000" spc="-5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согласован </a:t>
            </a:r>
            <a:r>
              <a:rPr sz="1000" spc="-20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sz="1000" spc="-15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000" spc="-10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овый</a:t>
            </a:r>
            <a:r>
              <a:rPr sz="1000" spc="-5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</a:t>
            </a:r>
            <a:r>
              <a:rPr sz="1000" spc="-4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3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0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51295" y="4194175"/>
            <a:ext cx="965200" cy="935990"/>
          </a:xfrm>
          <a:custGeom>
            <a:avLst/>
            <a:gdLst/>
            <a:ahLst/>
            <a:cxnLst/>
            <a:rect l="l" t="t" r="r" b="b"/>
            <a:pathLst>
              <a:path w="965200" h="935989">
                <a:moveTo>
                  <a:pt x="858913" y="0"/>
                </a:moveTo>
                <a:lnTo>
                  <a:pt x="0" y="0"/>
                </a:lnTo>
                <a:lnTo>
                  <a:pt x="0" y="935989"/>
                </a:lnTo>
                <a:lnTo>
                  <a:pt x="858913" y="935989"/>
                </a:lnTo>
                <a:lnTo>
                  <a:pt x="964730" y="467994"/>
                </a:lnTo>
                <a:lnTo>
                  <a:pt x="858913" y="0"/>
                </a:lnTo>
                <a:close/>
              </a:path>
            </a:pathLst>
          </a:custGeom>
          <a:solidFill>
            <a:srgbClr val="003174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51295" y="4194175"/>
            <a:ext cx="965200" cy="935990"/>
          </a:xfrm>
          <a:custGeom>
            <a:avLst/>
            <a:gdLst/>
            <a:ahLst/>
            <a:cxnLst/>
            <a:rect l="l" t="t" r="r" b="b"/>
            <a:pathLst>
              <a:path w="965200" h="935989">
                <a:moveTo>
                  <a:pt x="0" y="0"/>
                </a:moveTo>
                <a:lnTo>
                  <a:pt x="858913" y="0"/>
                </a:lnTo>
                <a:lnTo>
                  <a:pt x="964730" y="467994"/>
                </a:lnTo>
                <a:lnTo>
                  <a:pt x="858913" y="935989"/>
                </a:lnTo>
                <a:lnTo>
                  <a:pt x="0" y="935989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74447" y="4249284"/>
            <a:ext cx="587552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5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5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5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оды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94917" y="4249283"/>
            <a:ext cx="128905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10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6680" marR="28575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Интерв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ьюи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668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0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082544" y="4249283"/>
            <a:ext cx="128587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 indent="-7620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88900" algn="l"/>
              </a:tabLst>
            </a:pP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0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000" spc="-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ьт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011292" y="4249283"/>
            <a:ext cx="202641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10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2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000" spc="-20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видеодемонстрация</a:t>
            </a:r>
            <a:r>
              <a:rPr lang="ru-RU" sz="1000" spc="-2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668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5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000" spc="-15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sz="1000" spc="-5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000" spc="5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 или дистанционно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172070" y="4249283"/>
            <a:ext cx="148526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marR="5080" indent="-93980"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3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тни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sz="1000" spc="4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очно или дистанционно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6680" marR="508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21593" y="1236725"/>
            <a:ext cx="994410" cy="1144905"/>
          </a:xfrm>
          <a:custGeom>
            <a:avLst/>
            <a:gdLst/>
            <a:ahLst/>
            <a:cxnLst/>
            <a:rect l="l" t="t" r="r" b="b"/>
            <a:pathLst>
              <a:path w="994410" h="1144905">
                <a:moveTo>
                  <a:pt x="846882" y="0"/>
                </a:moveTo>
                <a:lnTo>
                  <a:pt x="0" y="0"/>
                </a:lnTo>
                <a:lnTo>
                  <a:pt x="0" y="1144397"/>
                </a:lnTo>
                <a:lnTo>
                  <a:pt x="846882" y="1144397"/>
                </a:lnTo>
                <a:lnTo>
                  <a:pt x="994418" y="572135"/>
                </a:lnTo>
                <a:lnTo>
                  <a:pt x="846882" y="0"/>
                </a:lnTo>
                <a:close/>
              </a:path>
            </a:pathLst>
          </a:custGeom>
          <a:solidFill>
            <a:srgbClr val="003174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21593" y="1236725"/>
            <a:ext cx="994410" cy="1144905"/>
          </a:xfrm>
          <a:custGeom>
            <a:avLst/>
            <a:gdLst/>
            <a:ahLst/>
            <a:cxnLst/>
            <a:rect l="l" t="t" r="r" b="b"/>
            <a:pathLst>
              <a:path w="994410" h="1144905">
                <a:moveTo>
                  <a:pt x="0" y="0"/>
                </a:moveTo>
                <a:lnTo>
                  <a:pt x="846882" y="0"/>
                </a:lnTo>
                <a:lnTo>
                  <a:pt x="994418" y="572135"/>
                </a:lnTo>
                <a:lnTo>
                  <a:pt x="846882" y="1144397"/>
                </a:lnTo>
                <a:lnTo>
                  <a:pt x="0" y="1144397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44881" y="1290818"/>
            <a:ext cx="79441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</a:t>
            </a:r>
            <a:r>
              <a:rPr sz="105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5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189037" y="2839973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>
                <a:moveTo>
                  <a:pt x="0" y="0"/>
                </a:moveTo>
                <a:lnTo>
                  <a:pt x="7704137" y="0"/>
                </a:lnTo>
              </a:path>
            </a:pathLst>
          </a:custGeom>
          <a:ln w="9525">
            <a:solidFill>
              <a:srgbClr val="3D86BC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189037" y="4135373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>
                <a:moveTo>
                  <a:pt x="0" y="0"/>
                </a:moveTo>
                <a:lnTo>
                  <a:pt x="7704137" y="0"/>
                </a:lnTo>
              </a:path>
            </a:pathLst>
          </a:custGeom>
          <a:ln w="9525">
            <a:solidFill>
              <a:srgbClr val="3D86BC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189037" y="5165725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>
                <a:moveTo>
                  <a:pt x="0" y="0"/>
                </a:moveTo>
                <a:lnTo>
                  <a:pt x="7704137" y="0"/>
                </a:lnTo>
              </a:path>
            </a:pathLst>
          </a:custGeom>
          <a:ln w="9525">
            <a:solidFill>
              <a:srgbClr val="3D86BC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bject 8">
            <a:extLst>
              <a:ext uri="{FF2B5EF4-FFF2-40B4-BE49-F238E27FC236}">
                <a16:creationId xmlns:a16="http://schemas.microsoft.com/office/drawing/2014/main" id="{586B4089-8723-4ED9-A418-DC3C1A7CB33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19113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976" y="183724"/>
            <a:ext cx="441824" cy="527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17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5446</TotalTime>
  <Words>7551</Words>
  <Application>Microsoft Office PowerPoint</Application>
  <PresentationFormat>Экран (4:3)</PresentationFormat>
  <Paragraphs>1305</Paragraphs>
  <Slides>60</Slides>
  <Notes>60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7" baseType="lpstr">
      <vt:lpstr>Arial</vt:lpstr>
      <vt:lpstr>Calibri</vt:lpstr>
      <vt:lpstr>Franklin Gothic Book</vt:lpstr>
      <vt:lpstr>Times New Roman</vt:lpstr>
      <vt:lpstr>Wingdings</vt:lpstr>
      <vt:lpstr>Office Theme</vt:lpstr>
      <vt:lpstr>think-cell Slide</vt:lpstr>
      <vt:lpstr>Презентация PowerPoint</vt:lpstr>
      <vt:lpstr>Цели и описание документа</vt:lpstr>
      <vt:lpstr>Содержание</vt:lpstr>
      <vt:lpstr>Термины и сокращения</vt:lpstr>
      <vt:lpstr>Презентация PowerPoint</vt:lpstr>
      <vt:lpstr>1. Цели и задачи партнерской проверки качества образцов</vt:lpstr>
      <vt:lpstr>2. Виды партнерских проверок</vt:lpstr>
      <vt:lpstr>3. Объем проведения ППКО</vt:lpstr>
      <vt:lpstr>4. Организация процесса подготовки и проведения ППКО</vt:lpstr>
      <vt:lpstr>5 Типовой план проведения ППКО</vt:lpstr>
      <vt:lpstr>6. Принципы формирования и роли команды ППКО</vt:lpstr>
      <vt:lpstr>Презентация PowerPoint</vt:lpstr>
      <vt:lpstr>Презентация PowerPoint</vt:lpstr>
      <vt:lpstr>Презентация PowerPoint</vt:lpstr>
      <vt:lpstr>Подтверждение статуса – повторное проведение ППКО</vt:lpstr>
      <vt:lpstr>Приложения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Управление проектами улучшений</vt:lpstr>
      <vt:lpstr>Управление проектами улучшений</vt:lpstr>
      <vt:lpstr>Управление проектами улучшений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ППКО онлайн Опыт организаций образования</vt:lpstr>
      <vt:lpstr>ППКО онлайн Опыт организаций образования</vt:lpstr>
      <vt:lpstr>ППКО онлайн Опыт организаций образования</vt:lpstr>
      <vt:lpstr>ППКО онлайн Опыт организаций образования</vt:lpstr>
      <vt:lpstr>ППКО онлайн Опыт организаций образования</vt:lpstr>
      <vt:lpstr>ППКО онлайн Опыт организаций образования</vt:lpstr>
      <vt:lpstr>ППКО онлайн Опыт организаций образования</vt:lpstr>
      <vt:lpstr>ППКО онлайн Опыт организаций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Байшев Алексей Юрьевич</dc:creator>
  <cp:lastModifiedBy>admin</cp:lastModifiedBy>
  <cp:revision>209</cp:revision>
  <cp:lastPrinted>2019-12-02T07:25:36Z</cp:lastPrinted>
  <dcterms:created xsi:type="dcterms:W3CDTF">2019-10-04T09:15:54Z</dcterms:created>
  <dcterms:modified xsi:type="dcterms:W3CDTF">2023-08-29T09:11:23Z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2019-09-10T00:00:00Z</vt:filetime>
  </property>
  <property fmtid="{D5CDD505-2E9C-101B-9397-08002B2CF9AE}" pid="3" name="LastSaved">
    <vt:filetime>2019-10-04T00:00:00Z</vt:filetime>
  </property>
</Properties>
</file>