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3"/>
  </p:notesMasterIdLst>
  <p:sldIdLst>
    <p:sldId id="256" r:id="rId8"/>
    <p:sldId id="264" r:id="rId9"/>
    <p:sldId id="278" r:id="rId10"/>
    <p:sldId id="257" r:id="rId11"/>
    <p:sldId id="268" r:id="rId12"/>
    <p:sldId id="269" r:id="rId13"/>
    <p:sldId id="279" r:id="rId14"/>
    <p:sldId id="280" r:id="rId15"/>
    <p:sldId id="277" r:id="rId16"/>
    <p:sldId id="273" r:id="rId17"/>
    <p:sldId id="274" r:id="rId18"/>
    <p:sldId id="272" r:id="rId19"/>
    <p:sldId id="275" r:id="rId20"/>
    <p:sldId id="276" r:id="rId21"/>
    <p:sldId id="263" r:id="rId22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108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3FF748B2-CC95-451B-8143-C5A03F1EB111}">
      <dgm:prSet phldrT="[Текст]"/>
      <dgm:spPr/>
      <dgm:t>
        <a:bodyPr/>
        <a:lstStyle/>
        <a:p>
          <a:r>
            <a:rPr lang="ru-RU" dirty="0"/>
            <a:t>Федеральный уровень</a:t>
          </a:r>
        </a:p>
      </dgm:t>
    </dgm:pt>
    <dgm:pt modelId="{F99DA536-E43B-4950-BA30-8CA9E427BA97}" type="parTrans" cxnId="{37DEBAA8-1957-44E0-95DB-E2FC8D891943}">
      <dgm:prSet/>
      <dgm:spPr/>
      <dgm:t>
        <a:bodyPr/>
        <a:lstStyle/>
        <a:p>
          <a:endParaRPr lang="ru-RU"/>
        </a:p>
      </dgm:t>
    </dgm:pt>
    <dgm:pt modelId="{674D32EE-29CD-44A6-957C-0715A8F487A7}" type="sibTrans" cxnId="{37DEBAA8-1957-44E0-95DB-E2FC8D891943}">
      <dgm:prSet/>
      <dgm:spPr/>
      <dgm:t>
        <a:bodyPr/>
        <a:lstStyle/>
        <a:p>
          <a:endParaRPr lang="ru-RU"/>
        </a:p>
      </dgm:t>
    </dgm:pt>
    <dgm:pt modelId="{B26F7618-C915-462A-BFAF-8F1E5C379A4B}">
      <dgm:prSet phldrT="[Текст]"/>
      <dgm:spPr/>
      <dgm:t>
        <a:bodyPr/>
        <a:lstStyle/>
        <a:p>
          <a:r>
            <a:rPr lang="ru-RU" dirty="0"/>
            <a:t>Региональный уровень</a:t>
          </a:r>
        </a:p>
      </dgm:t>
    </dgm:pt>
    <dgm:pt modelId="{F07A516F-C219-4A59-AB1C-9F9EC1B18B82}" type="parTrans" cxnId="{EBA86250-F7EF-4722-8D65-42F973FA4D18}">
      <dgm:prSet/>
      <dgm:spPr/>
      <dgm:t>
        <a:bodyPr/>
        <a:lstStyle/>
        <a:p>
          <a:endParaRPr lang="ru-RU"/>
        </a:p>
      </dgm:t>
    </dgm:pt>
    <dgm:pt modelId="{4A4D4BC3-FDE5-47A6-9F56-565CC7A1FFA0}" type="sibTrans" cxnId="{EBA86250-F7EF-4722-8D65-42F973FA4D18}">
      <dgm:prSet/>
      <dgm:spPr/>
      <dgm:t>
        <a:bodyPr/>
        <a:lstStyle/>
        <a:p>
          <a:endParaRPr lang="ru-RU"/>
        </a:p>
      </dgm:t>
    </dgm:pt>
    <dgm:pt modelId="{CCD4CE0A-9387-4751-B631-756FA8B3A1B1}">
      <dgm:prSet phldrT="[Текст]"/>
      <dgm:spPr/>
      <dgm:t>
        <a:bodyPr/>
        <a:lstStyle/>
        <a:p>
          <a:r>
            <a:rPr lang="ru-RU" dirty="0"/>
            <a:t>Уровень организации</a:t>
          </a:r>
        </a:p>
      </dgm:t>
    </dgm:pt>
    <dgm:pt modelId="{247F04F3-E4F3-4501-96E7-052FDA5D92EF}" type="parTrans" cxnId="{ED36D28C-0583-4DAF-A348-580FDDADAE86}">
      <dgm:prSet/>
      <dgm:spPr/>
      <dgm:t>
        <a:bodyPr/>
        <a:lstStyle/>
        <a:p>
          <a:endParaRPr lang="ru-RU"/>
        </a:p>
      </dgm:t>
    </dgm:pt>
    <dgm:pt modelId="{8DA91440-B118-49C5-B7A4-0D2DB838972C}" type="sibTrans" cxnId="{ED36D28C-0583-4DAF-A348-580FDDADAE86}">
      <dgm:prSet/>
      <dgm:spPr/>
      <dgm:t>
        <a:bodyPr/>
        <a:lstStyle/>
        <a:p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/>
        </dgm:presLayoutVars>
      </dgm:prSet>
      <dgm:spPr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941"/>
      <dgm:spPr/>
    </dgm:pt>
    <dgm:pt modelId="{9EAEA455-5A6E-410E-B4B7-AC856197C3E4}" type="pres">
      <dgm:prSet presAssocID="{F2516AA0-42D0-4E9A-904E-E056068D8ADE}" presName="theList" presStyleCnt="0"/>
      <dgm:spPr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97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/>
    </dgm:pt>
    <dgm:pt modelId="{F9F5084D-E7E2-4934-B9CC-4E50C1F41F90}" type="pres">
      <dgm:prSet presAssocID="{CCD4CE0A-9387-4751-B631-756FA8B3A1B1}" presName="aNode" presStyleLbl="fgAcc1" presStyleIdx="2" presStyleCnt="3" custLinFactNeighborX="37396" custLinFactNeighborY="-3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"/>
    <dgm:cxn modelId="{BAC2D72B-9236-4C55-AE1D-33B856F75230}" type="presOf" srcId="{CCD4CE0A-9387-4751-B631-756FA8B3A1B1}" destId="{F9F5084D-E7E2-4934-B9CC-4E50C1F41F90}" srcOrd="0" destOrd="0" presId="urn:microsoft.com/office/officeart/2005/8/layout/pyramid2"/>
    <dgm:cxn modelId="{85D7DDC5-D1BB-4024-A075-826685CC510D}" type="presParOf" srcId="{4E388B56-311A-46E5-9570-0E5542DBCD84}" destId="{B5D2158A-EB40-4D24-8CC8-B2BFED5A76F0}" srcOrd="0" destOrd="0" presId="urn:microsoft.com/office/officeart/2005/8/layout/pyramid2"/>
    <dgm:cxn modelId="{1AEB3816-C806-48D5-9B6C-69F3DEDFE15F}" type="presParOf" srcId="{4E388B56-311A-46E5-9570-0E5542DBCD84}" destId="{9EAEA455-5A6E-410E-B4B7-AC856197C3E4}" srcOrd="1" destOrd="0" presId="urn:microsoft.com/office/officeart/2005/8/layout/pyramid2"/>
    <dgm:cxn modelId="{8828A5A9-2136-4CC2-952A-5F756402CAB2}" type="presParOf" srcId="{9EAEA455-5A6E-410E-B4B7-AC856197C3E4}" destId="{500CF7D1-1636-4DEB-8CDC-2F7C02C42901}" srcOrd="0" destOrd="0" presId="urn:microsoft.com/office/officeart/2005/8/layout/pyramid2"/>
    <dgm:cxn modelId="{D327479D-CD0D-441B-BB4B-B6013E7EFEC6}" type="presParOf" srcId="{9EAEA455-5A6E-410E-B4B7-AC856197C3E4}" destId="{A32BACF9-1EBF-4380-93A2-375886B886CF}" srcOrd="1" destOrd="0" presId="urn:microsoft.com/office/officeart/2005/8/layout/pyramid2"/>
    <dgm:cxn modelId="{72ADEDA5-5C9B-46CA-8CBF-32C3FCD0B88D}" type="presParOf" srcId="{9EAEA455-5A6E-410E-B4B7-AC856197C3E4}" destId="{8AB727E3-2AAC-4333-BE67-DDCC2DBAF903}" srcOrd="2" destOrd="0" presId="urn:microsoft.com/office/officeart/2005/8/layout/pyramid2"/>
    <dgm:cxn modelId="{E5047B8C-B39D-4A02-9937-AD18D790BC32}" type="presParOf" srcId="{9EAEA455-5A6E-410E-B4B7-AC856197C3E4}" destId="{29539D37-E751-4F81-B040-B9AF8800B9C2}" srcOrd="3" destOrd="0" presId="urn:microsoft.com/office/officeart/2005/8/layout/pyramid2"/>
    <dgm:cxn modelId="{5DB017E1-4926-4348-A7EB-6693F7CE4427}" type="presParOf" srcId="{9EAEA455-5A6E-410E-B4B7-AC856197C3E4}" destId="{F9F5084D-E7E2-4934-B9CC-4E50C1F41F90}" srcOrd="4" destOrd="0" presId="urn:microsoft.com/office/officeart/2005/8/layout/pyramid2"/>
    <dgm:cxn modelId="{D189C39D-ED3C-4FC5-9D6F-ACD1CD3951BE}" type="presParOf" srcId="{9EAEA455-5A6E-410E-B4B7-AC856197C3E4}" destId="{F6B3FF7C-F002-44B1-841D-E05154B288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>
        <a:xfrm>
          <a:off x="780985" y="0"/>
          <a:ext cx="4640072" cy="372045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>
        <a:xfrm>
          <a:off x="3952026" y="267249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Федеральный уровень</a:t>
          </a:r>
        </a:p>
      </dsp:txBody>
      <dsp:txXfrm>
        <a:off x="3995018" y="310241"/>
        <a:ext cx="2332309" cy="794716"/>
      </dsp:txXfrm>
    </dsp:sp>
    <dsp:sp modelId="{8AB727E3-2AAC-4333-BE67-DDCC2DBAF903}">
      <dsp:nvSpPr>
        <dsp:cNvPr id="0" name=""/>
        <dsp:cNvSpPr/>
      </dsp:nvSpPr>
      <dsp:spPr>
        <a:xfrm>
          <a:off x="3952026" y="1302776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Региональный уровень</a:t>
          </a:r>
        </a:p>
      </dsp:txBody>
      <dsp:txXfrm>
        <a:off x="3995018" y="1345768"/>
        <a:ext cx="2332309" cy="794716"/>
      </dsp:txXfrm>
    </dsp:sp>
    <dsp:sp modelId="{F9F5084D-E7E2-4934-B9CC-4E50C1F41F90}">
      <dsp:nvSpPr>
        <dsp:cNvPr id="0" name=""/>
        <dsp:cNvSpPr/>
      </dsp:nvSpPr>
      <dsp:spPr>
        <a:xfrm>
          <a:off x="3952026" y="2314343"/>
          <a:ext cx="2418293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Уровень организации</a:t>
          </a:r>
        </a:p>
      </dsp:txBody>
      <dsp:txXfrm>
        <a:off x="3995018" y="2357335"/>
        <a:ext cx="2332309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07.09.2023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01A24-D417-4C2C-8678-193C1B633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8BE72-AE62-4A26-B023-3DFAB2B72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4FE84-9DD0-4F8C-AD06-2CCE4353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2DB00539-76DD-4291-9C68-45997AB8432E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7C6E8-82D6-46DC-9870-C4CB0BAC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2BD4A-2090-46E1-92FD-5D40ABD7E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fld id="{1DB53087-2C50-47AC-ACD0-434C56EF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4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Департамент по обеспечению деятельности мировых судей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Промежуточное 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Kick-off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xfrm>
            <a:off x="539749" y="4008783"/>
            <a:ext cx="5711825" cy="421703"/>
          </a:xfrm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Трофимов Альберт Сергеевич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xfrm>
            <a:off x="539749" y="4428000"/>
            <a:ext cx="5711825" cy="46205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Руководитель Департамента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обеспечению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мировых судей Забайкальского края</a:t>
            </a:r>
          </a:p>
          <a:p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CA5572-46EA-4D41-B4D3-D094FE775F99}"/>
              </a:ext>
            </a:extLst>
          </p:cNvPr>
          <p:cNvSpPr/>
          <p:nvPr/>
        </p:nvSpPr>
        <p:spPr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коренных причин методом «5 Почему?»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DCE496-60D8-4715-9130-2088FE5428BC}"/>
              </a:ext>
            </a:extLst>
          </p:cNvPr>
          <p:cNvSpPr/>
          <p:nvPr/>
        </p:nvSpPr>
        <p:spPr>
          <a:xfrm>
            <a:off x="252661" y="693864"/>
            <a:ext cx="2450781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49E750-99FC-4B28-AC1B-B60E2FFB973B}"/>
              </a:ext>
            </a:extLst>
          </p:cNvPr>
          <p:cNvSpPr/>
          <p:nvPr/>
        </p:nvSpPr>
        <p:spPr>
          <a:xfrm>
            <a:off x="3245698" y="676443"/>
            <a:ext cx="258525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FCEC83E-A7E1-4F14-8D8A-9673C8EA81F0}"/>
              </a:ext>
            </a:extLst>
          </p:cNvPr>
          <p:cNvSpPr/>
          <p:nvPr/>
        </p:nvSpPr>
        <p:spPr>
          <a:xfrm>
            <a:off x="5996610" y="676443"/>
            <a:ext cx="236205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50A87BD-F685-4B94-AB8D-17A0F412D906}"/>
              </a:ext>
            </a:extLst>
          </p:cNvPr>
          <p:cNvSpPr/>
          <p:nvPr/>
        </p:nvSpPr>
        <p:spPr>
          <a:xfrm>
            <a:off x="252663" y="1004879"/>
            <a:ext cx="24507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обработка заявки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A86DCBB-9C76-4323-920E-287F6B52BCCD}"/>
              </a:ext>
            </a:extLst>
          </p:cNvPr>
          <p:cNvSpPr/>
          <p:nvPr/>
        </p:nvSpPr>
        <p:spPr>
          <a:xfrm>
            <a:off x="3245699" y="984286"/>
            <a:ext cx="2592449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получение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0E0F6A6-1004-4EAC-A164-D5012621027C}"/>
              </a:ext>
            </a:extLst>
          </p:cNvPr>
          <p:cNvSpPr/>
          <p:nvPr/>
        </p:nvSpPr>
        <p:spPr>
          <a:xfrm>
            <a:off x="6228522" y="1004876"/>
            <a:ext cx="2207551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оптимизированы маршруты движения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FD2E184C-FAAF-46DA-B631-E3E3135816E0}"/>
              </a:ext>
            </a:extLst>
          </p:cNvPr>
          <p:cNvSpPr/>
          <p:nvPr/>
        </p:nvSpPr>
        <p:spPr>
          <a:xfrm>
            <a:off x="428218" y="1512856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97F5AB72-A1FF-4C60-A951-388A04DC5BC8}"/>
              </a:ext>
            </a:extLst>
          </p:cNvPr>
          <p:cNvSpPr/>
          <p:nvPr/>
        </p:nvSpPr>
        <p:spPr>
          <a:xfrm>
            <a:off x="6282463" y="1418777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3C92D88-59D9-423A-9276-ADFEC26B1587}"/>
              </a:ext>
            </a:extLst>
          </p:cNvPr>
          <p:cNvSpPr/>
          <p:nvPr/>
        </p:nvSpPr>
        <p:spPr>
          <a:xfrm>
            <a:off x="3614689" y="1432129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779C4175-9E14-4BAB-8A0A-8F9F00BD6D95}"/>
              </a:ext>
            </a:extLst>
          </p:cNvPr>
          <p:cNvSpPr/>
          <p:nvPr/>
        </p:nvSpPr>
        <p:spPr>
          <a:xfrm>
            <a:off x="252663" y="2107568"/>
            <a:ext cx="2450780" cy="325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проходят через руководителя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12737FC-8A5B-448E-B99B-7E6D9F6DF00E}"/>
              </a:ext>
            </a:extLst>
          </p:cNvPr>
          <p:cNvSpPr/>
          <p:nvPr/>
        </p:nvSpPr>
        <p:spPr>
          <a:xfrm>
            <a:off x="3245699" y="1993844"/>
            <a:ext cx="2592449" cy="4389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 получения  на бумажном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носителе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64EDBBFB-8733-4F42-8019-B0DD81D88961}"/>
              </a:ext>
            </a:extLst>
          </p:cNvPr>
          <p:cNvSpPr/>
          <p:nvPr/>
        </p:nvSpPr>
        <p:spPr>
          <a:xfrm>
            <a:off x="6228522" y="1974362"/>
            <a:ext cx="2270794" cy="4584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на участки один раз в 14 дней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49E30C0-58C2-4CE0-8E80-6E99602CC203}"/>
              </a:ext>
            </a:extLst>
          </p:cNvPr>
          <p:cNvSpPr/>
          <p:nvPr/>
        </p:nvSpPr>
        <p:spPr>
          <a:xfrm>
            <a:off x="428218" y="2598208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09529A7F-FC4D-401E-8739-783CB275214B}"/>
              </a:ext>
            </a:extLst>
          </p:cNvPr>
          <p:cNvSpPr/>
          <p:nvPr/>
        </p:nvSpPr>
        <p:spPr>
          <a:xfrm>
            <a:off x="6336406" y="2610006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8C36970-6E2B-407C-A93B-FDCB3B3BEBDA}"/>
              </a:ext>
            </a:extLst>
          </p:cNvPr>
          <p:cNvSpPr/>
          <p:nvPr/>
        </p:nvSpPr>
        <p:spPr>
          <a:xfrm>
            <a:off x="3611535" y="2557941"/>
            <a:ext cx="2099667" cy="4389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58E8632-B6CF-4194-B028-8BFFE31049AF}"/>
              </a:ext>
            </a:extLst>
          </p:cNvPr>
          <p:cNvSpPr/>
          <p:nvPr/>
        </p:nvSpPr>
        <p:spPr>
          <a:xfrm>
            <a:off x="6336405" y="3140508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428218" y="303755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252662" y="3394659"/>
            <a:ext cx="2450781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система ЭД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8B9CAD8-7044-4CCE-893C-B5F10B731FFB}"/>
              </a:ext>
            </a:extLst>
          </p:cNvPr>
          <p:cNvSpPr/>
          <p:nvPr/>
        </p:nvSpPr>
        <p:spPr>
          <a:xfrm>
            <a:off x="6228522" y="3535242"/>
            <a:ext cx="2270794" cy="387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маршруты движения отвечает сторонняя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: скругленные углы 31">
            <a:extLst>
              <a:ext uri="{FF2B5EF4-FFF2-40B4-BE49-F238E27FC236}">
                <a16:creationId xmlns:a16="http://schemas.microsoft.com/office/drawing/2014/main" id="{7794A345-0853-4A20-8635-875C6BDD7F42}"/>
              </a:ext>
            </a:extLst>
          </p:cNvPr>
          <p:cNvSpPr/>
          <p:nvPr/>
        </p:nvSpPr>
        <p:spPr>
          <a:xfrm>
            <a:off x="3245698" y="3394659"/>
            <a:ext cx="2592449" cy="3722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не направляются </a:t>
            </a:r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</a:t>
            </a: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исполнителю</a:t>
            </a:r>
            <a:endParaRPr lang="ru-RU" sz="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C304827-BE5A-49A7-8C66-6C6E8DB3AD9D}"/>
              </a:ext>
            </a:extLst>
          </p:cNvPr>
          <p:cNvSpPr/>
          <p:nvPr/>
        </p:nvSpPr>
        <p:spPr>
          <a:xfrm>
            <a:off x="3492088" y="303312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/>
            <a:r>
              <a:rPr lang="ru-RU" sz="12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Коренная причина</a:t>
            </a:r>
          </a:p>
        </p:txBody>
      </p:sp>
    </p:spTree>
    <p:extLst>
      <p:ext uri="{BB962C8B-B14F-4D97-AF65-F5344CB8AC3E}">
        <p14:creationId xmlns:p14="http://schemas.microsoft.com/office/powerpoint/2010/main" val="151352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24157003"/>
              </p:ext>
            </p:extLst>
          </p:nvPr>
        </p:nvGraphicFramePr>
        <p:xfrm>
          <a:off x="381000" y="1147763"/>
          <a:ext cx="6370320" cy="372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004060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>
          <a:xfrm>
            <a:off x="2004060" y="3678421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3480163" y="367842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2721469" y="4193428"/>
            <a:ext cx="647409" cy="56767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66124"/>
              </p:ext>
            </p:extLst>
          </p:nvPr>
        </p:nvGraphicFramePr>
        <p:xfrm>
          <a:off x="682487" y="997891"/>
          <a:ext cx="7779027" cy="8834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93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1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ПРОБЛЕМА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ПЕРВОПРИЧИНА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ПРЕДЛАГАЕМОЕ РЕШЕНИЕ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ВКЛАД В ДОСТИЖЕНИЕ ЦЕЛИ</a:t>
                      </a: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8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Длительная обработка заявки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система ЭД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Введение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системы обработки заявок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 на  10-13 часов,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распечатки на 3 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получение заявки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33219"/>
                  </a:ext>
                </a:extLst>
              </a:tr>
              <a:tr h="280493">
                <a:tc v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Автоматическое распределение заявок исполнителям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Сокращение ВПП на 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часов</a:t>
                      </a:r>
                      <a:endParaRPr lang="ru-RU" sz="800" dirty="0"/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82062"/>
              </p:ext>
            </p:extLst>
          </p:nvPr>
        </p:nvGraphicFramePr>
        <p:xfrm>
          <a:off x="682487" y="1875183"/>
          <a:ext cx="7779027" cy="38431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93495">
                  <a:extLst>
                    <a:ext uri="{9D8B030D-6E8A-4147-A177-3AD203B41FA5}">
                      <a16:colId xmlns:a16="http://schemas.microsoft.com/office/drawing/2014/main" val="1620671187"/>
                    </a:ext>
                  </a:extLst>
                </a:gridCol>
                <a:gridCol w="1310876">
                  <a:extLst>
                    <a:ext uri="{9D8B030D-6E8A-4147-A177-3AD203B41FA5}">
                      <a16:colId xmlns:a16="http://schemas.microsoft.com/office/drawing/2014/main" val="255488139"/>
                    </a:ext>
                  </a:extLst>
                </a:gridCol>
                <a:gridCol w="1310876">
                  <a:extLst>
                    <a:ext uri="{9D8B030D-6E8A-4147-A177-3AD203B41FA5}">
                      <a16:colId xmlns:a16="http://schemas.microsoft.com/office/drawing/2014/main" val="84022792"/>
                    </a:ext>
                  </a:extLst>
                </a:gridCol>
                <a:gridCol w="2281890">
                  <a:extLst>
                    <a:ext uri="{9D8B030D-6E8A-4147-A177-3AD203B41FA5}">
                      <a16:colId xmlns:a16="http://schemas.microsoft.com/office/drawing/2014/main" val="2904831522"/>
                    </a:ext>
                  </a:extLst>
                </a:gridCol>
                <a:gridCol w="2281890">
                  <a:extLst>
                    <a:ext uri="{9D8B030D-6E8A-4147-A177-3AD203B41FA5}">
                      <a16:colId xmlns:a16="http://schemas.microsoft.com/office/drawing/2014/main" val="376005578"/>
                    </a:ext>
                  </a:extLst>
                </a:gridCol>
              </a:tblGrid>
              <a:tr h="384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оптимизированы маршруты движения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маршруты движения отвечает сторонняя организация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Решений не планируется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060" marR="5060" marT="5060" marB="0" anchor="ctr"/>
                </a:tc>
                <a:extLst>
                  <a:ext uri="{0D108BD9-81ED-4DB2-BD59-A6C34878D82A}">
                    <a16:rowId xmlns:a16="http://schemas.microsoft.com/office/drawing/2014/main" val="338943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5" y="372421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Целевая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820" y="3339548"/>
            <a:ext cx="2404915" cy="960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15" y="830605"/>
            <a:ext cx="6019607" cy="3917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173" y="1417983"/>
            <a:ext cx="2431562" cy="10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2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556" y="373946"/>
            <a:ext cx="6750997" cy="33020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План мероприятий по реализации проекта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337864"/>
              </p:ext>
            </p:extLst>
          </p:nvPr>
        </p:nvGraphicFramePr>
        <p:xfrm>
          <a:off x="301556" y="704146"/>
          <a:ext cx="8491261" cy="3191993"/>
        </p:xfrm>
        <a:graphic>
          <a:graphicData uri="http://schemas.openxmlformats.org/drawingml/2006/table">
            <a:tbl>
              <a:tblPr/>
              <a:tblGrid>
                <a:gridCol w="548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5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1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2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6475">
                <a:tc gridSpan="5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6" marR="2406" marT="24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9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программное обеспечение 1С в департаменте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Установить личные кабинеты 1С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сотрудникам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мировых судей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Ивус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А.В., Терентьев В.В.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1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06" marR="2406" marT="24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обучения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программе 1С, пользованию личными кабинетами</a:t>
                      </a:r>
                      <a:endParaRPr lang="ru-RU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Терентьев В.В.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15.09.2023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06" marR="2406" marT="2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00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16.06.2023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(302) 235 01 81 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Моб. тел.: +7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(914) 509 40 35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ea typeface="Arial" charset="0"/>
                <a:cs typeface="Arial" charset="0"/>
              </a:rPr>
              <a:t>E-</a:t>
            </a:r>
            <a:r>
              <a:rPr lang="ru-RU" dirty="0" err="1">
                <a:latin typeface="Arial" charset="0"/>
                <a:ea typeface="Arial" charset="0"/>
                <a:cs typeface="Arial" charset="0"/>
              </a:rPr>
              <a:t>mail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oizi@uprsyd.e-zab.ru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Лосев Максим Анатольевич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539750" y="3311525"/>
            <a:ext cx="5423728" cy="227920"/>
          </a:xfrm>
        </p:spPr>
        <p:txBody>
          <a:bodyPr/>
          <a:lstStyle/>
          <a:p>
            <a:r>
              <a:rPr lang="ru-RU" dirty="0" smtClean="0"/>
              <a:t>Заведующий отделом информатизации и защиты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800"/>
            <a:ext cx="7530824" cy="330200"/>
          </a:xfrm>
        </p:spPr>
        <p:txBody>
          <a:bodyPr/>
          <a:lstStyle/>
          <a:p>
            <a:r>
              <a:rPr lang="ru-RU" sz="2000" dirty="0"/>
              <a:t>Организационно-распорядительные </a:t>
            </a:r>
            <a:r>
              <a:rPr lang="ru-RU" sz="2000" dirty="0" smtClean="0"/>
              <a:t>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66" y="723392"/>
            <a:ext cx="3041373" cy="43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Команда </a:t>
            </a:r>
            <a:r>
              <a:rPr lang="ru-RU" dirty="0" smtClean="0"/>
              <a:t>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357809" y="800101"/>
          <a:ext cx="8489011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816">
                  <a:extLst>
                    <a:ext uri="{9D8B030D-6E8A-4147-A177-3AD203B41FA5}">
                      <a16:colId xmlns:a16="http://schemas.microsoft.com/office/drawing/2014/main" val="2121513987"/>
                    </a:ext>
                  </a:extLst>
                </a:gridCol>
                <a:gridCol w="1897904">
                  <a:extLst>
                    <a:ext uri="{9D8B030D-6E8A-4147-A177-3AD203B41FA5}">
                      <a16:colId xmlns:a16="http://schemas.microsoft.com/office/drawing/2014/main" val="2953334714"/>
                    </a:ext>
                  </a:extLst>
                </a:gridCol>
                <a:gridCol w="3146291">
                  <a:extLst>
                    <a:ext uri="{9D8B030D-6E8A-4147-A177-3AD203B41FA5}">
                      <a16:colId xmlns:a16="http://schemas.microsoft.com/office/drawing/2014/main" val="2684352735"/>
                    </a:ext>
                  </a:extLst>
                </a:gridCol>
              </a:tblGrid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 М.А.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отделом информатизации и защиты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550315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Ивус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инженер отдела информатизации и защиты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1189037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Терентьев В.В.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специалист отдела информатизации и защиты информации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869641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Фиронова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Юрисконсульт отдела МТО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169613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Горбунова О.В.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специалист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4437892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Гильмитдинова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Ведущий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документовед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9578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81" y="3474423"/>
            <a:ext cx="864000" cy="1112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1" y="2815914"/>
            <a:ext cx="864000" cy="1111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1" y="4076169"/>
            <a:ext cx="864000" cy="102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481" y="1429002"/>
            <a:ext cx="864000" cy="10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481" y="2160126"/>
            <a:ext cx="864000" cy="989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624" y="755486"/>
            <a:ext cx="864000" cy="10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Оптимизация </a:t>
            </a:r>
            <a:r>
              <a:rPr lang="ru-RU" sz="2000" dirty="0"/>
              <a:t>процесса приёма заявок от 28 судебного участка Шилкинского судебного района Забайкальского края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Паспорт проекта </a:t>
            </a:r>
            <a:r>
              <a:rPr lang="ru-RU" dirty="0">
                <a:solidFill>
                  <a:srgbClr val="FF0000"/>
                </a:solidFill>
              </a:rPr>
              <a:t>(подписанный скан)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50" y="854765"/>
            <a:ext cx="2925471" cy="416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762000"/>
            <a:ext cx="7160936" cy="421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40" y="3954136"/>
            <a:ext cx="1915560" cy="5641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762000"/>
            <a:ext cx="5914059" cy="407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6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cs typeface="Times New Roman" panose="02020603050405020304" pitchFamily="18" charset="0"/>
              </a:rPr>
              <a:t>Список проблем</a:t>
            </a:r>
            <a:endParaRPr lang="ru-RU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48" y="929262"/>
            <a:ext cx="8097582" cy="34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8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16" y="791694"/>
            <a:ext cx="8153139" cy="37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4210</TotalTime>
  <Words>343</Words>
  <Application>Microsoft Office PowerPoint</Application>
  <PresentationFormat>Произвольный</PresentationFormat>
  <Paragraphs>103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Департамент по обеспечению деятельности мировых судей Забайкальского края</vt:lpstr>
      <vt:lpstr>Организационно-распорядительные документы</vt:lpstr>
      <vt:lpstr>Команда проекта</vt:lpstr>
      <vt:lpstr>Оптимизация процесса приёма заявок от 28 судебного участка Шилкинского судебного района Забайкальского края</vt:lpstr>
      <vt:lpstr>Паспорт проекта (подписанный скан)</vt:lpstr>
      <vt:lpstr>Текущая карта процесса</vt:lpstr>
      <vt:lpstr>Текущая карта процесса</vt:lpstr>
      <vt:lpstr>Список проблем</vt:lpstr>
      <vt:lpstr>Идеальная карта процесса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План мероприятий по реализации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User</dc:creator>
  <cp:lastModifiedBy>User</cp:lastModifiedBy>
  <cp:revision>49</cp:revision>
  <dcterms:modified xsi:type="dcterms:W3CDTF">2023-09-07T06:19:41Z</dcterms:modified>
</cp:coreProperties>
</file>