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2"/>
  </p:notesMasterIdLst>
  <p:sldIdLst>
    <p:sldId id="256" r:id="rId8"/>
    <p:sldId id="264" r:id="rId9"/>
    <p:sldId id="265" r:id="rId10"/>
    <p:sldId id="257" r:id="rId11"/>
    <p:sldId id="268" r:id="rId12"/>
    <p:sldId id="269" r:id="rId13"/>
    <p:sldId id="279" r:id="rId14"/>
    <p:sldId id="277" r:id="rId15"/>
    <p:sldId id="273" r:id="rId16"/>
    <p:sldId id="274" r:id="rId17"/>
    <p:sldId id="272" r:id="rId18"/>
    <p:sldId id="275" r:id="rId19"/>
    <p:sldId id="276" r:id="rId20"/>
    <p:sldId id="263" r:id="rId21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621" custLinFactNeighborY="-427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839099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package" Target="../embeddings/_____Microsoft_Excel3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_____Microsoft_Excel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_____Microsoft_Excel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_____Microsoft_Excel2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по обеспечению деятельности мировых судей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4008783"/>
            <a:ext cx="5711825" cy="421703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Трофимов Альберт Сергеевич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428000"/>
            <a:ext cx="5711825" cy="46205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Департамента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обеспечению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мировых судей Забайкальского края</a:t>
            </a:r>
          </a:p>
          <a:p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3740035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485323" y="3573120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582454" y="3622189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154227" y="4284635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3114657" y="2621154"/>
            <a:ext cx="850951" cy="71881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</a:rPr>
              <a:t>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1365"/>
              </p:ext>
            </p:extLst>
          </p:nvPr>
        </p:nvGraphicFramePr>
        <p:xfrm>
          <a:off x="930393" y="997891"/>
          <a:ext cx="6245115" cy="16826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Длительная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 заявки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подписать у директора  одновременно больший объём документов  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Указывать в теме письма назначение </a:t>
                      </a: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трудозатрат специалистов на 24 часа в месяц.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Длительное получение поручения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руководителя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фильтр для отправки заявок напрямую в отдел МТО</a:t>
                      </a: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Длительное предоставление транспорта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руководства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Исключение этапа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ВПП не 4 дня, сотрудников на 2 чел.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Длительные сроки доставки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контракта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планируется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349" y="199166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0250"/>
              </p:ext>
            </p:extLst>
          </p:nvPr>
        </p:nvGraphicFramePr>
        <p:xfrm>
          <a:off x="821355" y="821494"/>
          <a:ext cx="6484219" cy="417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Лист" r:id="rId4" imgW="15106730" imgH="9734381" progId="Excel.Sheet.12">
                  <p:embed/>
                </p:oleObj>
              </mc:Choice>
              <mc:Fallback>
                <p:oleObj name="Лист" r:id="rId4" imgW="15106730" imgH="9734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355" y="821494"/>
                        <a:ext cx="6484219" cy="4177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82174"/>
              </p:ext>
            </p:extLst>
          </p:nvPr>
        </p:nvGraphicFramePr>
        <p:xfrm>
          <a:off x="756347" y="880266"/>
          <a:ext cx="7935266" cy="2278343"/>
        </p:xfrm>
        <a:graphic>
          <a:graphicData uri="http://schemas.openxmlformats.org/drawingml/2006/table">
            <a:tbl>
              <a:tblPr/>
              <a:tblGrid>
                <a:gridCol w="51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3052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406" marR="2406" marT="24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Предлагаемое решение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Ответственные 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Разработать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форму оформления исходящего письма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Горлов А.Ю.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</a:t>
                      </a:r>
                      <a:r>
                        <a:rPr lang="ru-RU" sz="105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15.07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Ознакомить подразделения и секретаря с формой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Золина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А.А.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 30.07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Оборудовать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рабочее место кладовщика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Лосев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М.А.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 30.08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Провести обучение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кладовщика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Золина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А.А.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 30.08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7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13.06.2023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(302) 235 01 59 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(924) 507 57 70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oizi@uprsyd.e-zab.ru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Горлов Андрей Юрьевич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5"/>
            <a:ext cx="5423728" cy="227920"/>
          </a:xfrm>
        </p:spPr>
        <p:txBody>
          <a:bodyPr/>
          <a:lstStyle/>
          <a:p>
            <a:r>
              <a:rPr lang="ru-RU" dirty="0" smtClean="0"/>
              <a:t>Заведующий отделом материально – технического обеспечения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5885" y="114166"/>
            <a:ext cx="6561138" cy="330200"/>
          </a:xfrm>
        </p:spPr>
        <p:txBody>
          <a:bodyPr/>
          <a:lstStyle/>
          <a:p>
            <a:r>
              <a:rPr lang="ru-RU" sz="2000" dirty="0" smtClean="0"/>
              <a:t>Организационно-распорядительные</a:t>
            </a:r>
            <a:r>
              <a:rPr lang="en-US" sz="2000" dirty="0"/>
              <a:t> </a:t>
            </a:r>
            <a:r>
              <a:rPr lang="ru-RU" sz="2000" dirty="0" smtClean="0"/>
              <a:t>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40848" t="15071" r="25938" b="5041"/>
          <a:stretch/>
        </p:blipFill>
        <p:spPr bwMode="auto">
          <a:xfrm>
            <a:off x="2737017" y="442135"/>
            <a:ext cx="3480903" cy="4428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08482"/>
              </p:ext>
            </p:extLst>
          </p:nvPr>
        </p:nvGraphicFramePr>
        <p:xfrm>
          <a:off x="357809" y="899940"/>
          <a:ext cx="8686799" cy="3412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078">
                  <a:extLst>
                    <a:ext uri="{9D8B030D-6E8A-4147-A177-3AD203B41FA5}">
                      <a16:colId xmlns:a16="http://schemas.microsoft.com/office/drawing/2014/main" val="2121513987"/>
                    </a:ext>
                  </a:extLst>
                </a:gridCol>
                <a:gridCol w="1942124">
                  <a:extLst>
                    <a:ext uri="{9D8B030D-6E8A-4147-A177-3AD203B41FA5}">
                      <a16:colId xmlns:a16="http://schemas.microsoft.com/office/drawing/2014/main" val="2953334714"/>
                    </a:ext>
                  </a:extLst>
                </a:gridCol>
                <a:gridCol w="3219597">
                  <a:extLst>
                    <a:ext uri="{9D8B030D-6E8A-4147-A177-3AD203B41FA5}">
                      <a16:colId xmlns:a16="http://schemas.microsoft.com/office/drawing/2014/main" val="2684352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ФИО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Должность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50315"/>
                  </a:ext>
                </a:extLst>
              </a:tr>
              <a:tr h="904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Горлов А.Ю.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Заведующий ОМТО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89037"/>
                  </a:ext>
                </a:extLst>
              </a:tr>
              <a:tr h="10106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latin typeface="+mn-lt"/>
                        </a:rPr>
                        <a:t>Золина</a:t>
                      </a:r>
                      <a:r>
                        <a:rPr lang="ru-RU" sz="1400" b="0" baseline="0" dirty="0" smtClean="0">
                          <a:latin typeface="+mn-lt"/>
                        </a:rPr>
                        <a:t> А</a:t>
                      </a:r>
                      <a:r>
                        <a:rPr lang="ru-RU" sz="1400" b="0" dirty="0" smtClean="0">
                          <a:latin typeface="+mn-lt"/>
                        </a:rPr>
                        <a:t>.А.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Заместитель заведующего ОМТО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69641"/>
                  </a:ext>
                </a:extLst>
              </a:tr>
              <a:tr h="1126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Лосев М.А.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Заведующий</a:t>
                      </a:r>
                      <a:r>
                        <a:rPr lang="ru-RU" sz="1200" baseline="0" dirty="0" smtClean="0"/>
                        <a:t> отделом информатизации и защиты информации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6961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4" y="1270116"/>
            <a:ext cx="996536" cy="1299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01" y="2035960"/>
            <a:ext cx="986703" cy="1281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8" y="3030090"/>
            <a:ext cx="976162" cy="12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Оптимизация процесса </a:t>
            </a:r>
            <a:r>
              <a:rPr lang="ru-RU" sz="2000" dirty="0" smtClean="0"/>
              <a:t>отправки товарно – материальных ценностей на судебные участки мировых судей Забайкальского края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2929" y="335548"/>
            <a:ext cx="6561138" cy="330200"/>
          </a:xfrm>
        </p:spPr>
        <p:txBody>
          <a:bodyPr/>
          <a:lstStyle/>
          <a:p>
            <a:r>
              <a:rPr lang="ru-RU" dirty="0"/>
              <a:t>Паспорт проекта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599" t="16254" r="20236" b="10155"/>
          <a:stretch/>
        </p:blipFill>
        <p:spPr bwMode="auto">
          <a:xfrm>
            <a:off x="1156386" y="782645"/>
            <a:ext cx="6774832" cy="4365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9646" y="287421"/>
            <a:ext cx="6879507" cy="330200"/>
          </a:xfrm>
        </p:spPr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graphicFrame>
        <p:nvGraphicFramePr>
          <p:cNvPr id="58" name="Объект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752462"/>
              </p:ext>
            </p:extLst>
          </p:nvPr>
        </p:nvGraphicFramePr>
        <p:xfrm>
          <a:off x="721894" y="776621"/>
          <a:ext cx="7680961" cy="384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Лист" r:id="rId4" imgW="19469173" imgH="9734381" progId="Excel.Sheet.12">
                  <p:embed/>
                </p:oleObj>
              </mc:Choice>
              <mc:Fallback>
                <p:oleObj name="Лист" r:id="rId4" imgW="19469173" imgH="9734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894" y="776621"/>
                        <a:ext cx="7680961" cy="3840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754" y="248920"/>
            <a:ext cx="6561138" cy="330200"/>
          </a:xfrm>
        </p:spPr>
        <p:txBody>
          <a:bodyPr/>
          <a:lstStyle/>
          <a:p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Список проблем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206173"/>
              </p:ext>
            </p:extLst>
          </p:nvPr>
        </p:nvGraphicFramePr>
        <p:xfrm>
          <a:off x="896253" y="759827"/>
          <a:ext cx="569595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Лист" r:id="rId4" imgW="5695957" imgH="3819532" progId="Excel.Sheet.12">
                  <p:embed/>
                </p:oleObj>
              </mc:Choice>
              <mc:Fallback>
                <p:oleObj name="Лист" r:id="rId4" imgW="5695957" imgH="38195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6253" y="759827"/>
                        <a:ext cx="569595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33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222" y="218007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38125"/>
              </p:ext>
            </p:extLst>
          </p:nvPr>
        </p:nvGraphicFramePr>
        <p:xfrm>
          <a:off x="917608" y="816987"/>
          <a:ext cx="6397592" cy="41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Лист" r:id="rId4" imgW="15163946" imgH="9734381" progId="Excel.Sheet.12">
                  <p:embed/>
                </p:oleObj>
              </mc:Choice>
              <mc:Fallback>
                <p:oleObj name="Лист" r:id="rId4" imgW="15163946" imgH="9734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7608" y="816987"/>
                        <a:ext cx="6397592" cy="410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78717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3582167" y="69386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766042" y="716446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2" y="1004879"/>
            <a:ext cx="2124777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обработка заявки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6829286" y="100487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предоставление транспорта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3328312" y="1016357"/>
            <a:ext cx="2607375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получение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48848" y="144385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766043" y="169800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3545823" y="144385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3" y="197436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входящей корреспонденции 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3609066" y="2027313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 получения  резолюции руководителя на все заявки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200754" y="252811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766041" y="2235519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00754" y="297820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2" y="3302702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подписать у директора  одновременно больший объём документов  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3744084" y="3014463"/>
            <a:ext cx="1503972" cy="25393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Коренная </a:t>
            </a:r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</a:p>
        </p:txBody>
      </p:sp>
      <p:sp>
        <p:nvSpPr>
          <p:cNvPr id="40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3526664" y="2558666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1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6790786" y="2571472"/>
            <a:ext cx="2011680" cy="377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отказами диспетчера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3582167" y="3265959"/>
            <a:ext cx="1973180" cy="362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руководителя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331</Words>
  <Application>Microsoft Office PowerPoint</Application>
  <PresentationFormat>Произвольный</PresentationFormat>
  <Paragraphs>110</Paragraphs>
  <Slides>14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Лист</vt:lpstr>
      <vt:lpstr>Департамент по обеспечению деятельности мировых судей Забайкальского края</vt:lpstr>
      <vt:lpstr>Организационно-распорядительные документы</vt:lpstr>
      <vt:lpstr>Команда проекта</vt:lpstr>
      <vt:lpstr>Оптимизация процесса отправки товарно – материальных ценностей на судебные участки мировых судей Забайкальского края</vt:lpstr>
      <vt:lpstr>Паспорт проекта </vt:lpstr>
      <vt:lpstr>Текущая карта процесса</vt:lpstr>
      <vt:lpstr>Список проблем</vt:lpstr>
      <vt:lpstr>Идеальная карта процесса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User</cp:lastModifiedBy>
  <cp:revision>54</cp:revision>
  <dcterms:modified xsi:type="dcterms:W3CDTF">2023-09-07T06:21:00Z</dcterms:modified>
</cp:coreProperties>
</file>