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256" r:id="rId8"/>
    <p:sldId id="264" r:id="rId9"/>
    <p:sldId id="265" r:id="rId10"/>
    <p:sldId id="257" r:id="rId11"/>
    <p:sldId id="268" r:id="rId12"/>
    <p:sldId id="269" r:id="rId13"/>
    <p:sldId id="278" r:id="rId14"/>
    <p:sldId id="277" r:id="rId15"/>
    <p:sldId id="273" r:id="rId16"/>
    <p:sldId id="274" r:id="rId17"/>
    <p:sldId id="272" r:id="rId18"/>
    <p:sldId id="275" r:id="rId19"/>
    <p:sldId id="276" r:id="rId20"/>
    <p:sldId id="263" r:id="rId21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F9F5084D-E7E2-4934-B9CC-4E50C1F41F90}" type="pres">
      <dgm:prSet presAssocID="{CCD4CE0A-9387-4751-B631-756FA8B3A1B1}" presName="aNode" presStyleLbl="fgAcc1" presStyleIdx="0" presStyleCnt="1" custLinFactNeighborX="51748" custLinFactNeighborY="-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D36D28C-0583-4DAF-A348-580FDDADAE86}" srcId="{F2516AA0-42D0-4E9A-904E-E056068D8ADE}" destId="{CCD4CE0A-9387-4751-B631-756FA8B3A1B1}" srcOrd="0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5DB017E1-4926-4348-A7EB-6693F7CE4427}" type="presParOf" srcId="{9EAEA455-5A6E-410E-B4B7-AC856197C3E4}" destId="{F9F5084D-E7E2-4934-B9CC-4E50C1F41F90}" srcOrd="0" destOrd="0" presId="urn:microsoft.com/office/officeart/2005/8/layout/pyramid2"/>
    <dgm:cxn modelId="{D189C39D-ED3C-4FC5-9D6F-ACD1CD3951BE}" type="presParOf" srcId="{9EAEA455-5A6E-410E-B4B7-AC856197C3E4}" destId="{F6B3FF7C-F002-44B1-841D-E05154B2885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5084D-E7E2-4934-B9CC-4E50C1F41F90}">
      <dsp:nvSpPr>
        <dsp:cNvPr id="0" name=""/>
        <dsp:cNvSpPr/>
      </dsp:nvSpPr>
      <dsp:spPr>
        <a:xfrm>
          <a:off x="3952026" y="346414"/>
          <a:ext cx="2418293" cy="26450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Уровень организации</a:t>
          </a:r>
        </a:p>
      </dsp:txBody>
      <dsp:txXfrm>
        <a:off x="4070077" y="464465"/>
        <a:ext cx="2182191" cy="24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по обеспечению деятельности мировых судей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 Альберт Сергеевич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9414"/>
              </p:ext>
            </p:extLst>
          </p:nvPr>
        </p:nvGraphicFramePr>
        <p:xfrm>
          <a:off x="930393" y="997891"/>
          <a:ext cx="7310093" cy="34652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протекание процесса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Руководителю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важно контролировать процесс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Исключить излишне задействованных участников из процесса 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сотрудников, участвующих в процессе, с 7 до 1.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 на 8-42 часа.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 программы не позволяет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быстро отработать заявку на получение расчетного листа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бухгалтерии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работу в программе 1С Бухгалтерия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ВПП на 7,8 часа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3190162543"/>
                  </a:ext>
                </a:extLst>
              </a:tr>
              <a:tr h="601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требует расчетный лист в бумажном виде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расчетных листов только в электронном виде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логистики со 160 часов до 0 часов. Сокращение ВПП на 192 часа. Сокращение способов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направления с 4 часов до 1 часа.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478196866"/>
                  </a:ext>
                </a:extLst>
              </a:tr>
              <a:tr h="935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расчетных листов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спец. связи не несут ответственности за утрату расчетных листов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" y="1136175"/>
            <a:ext cx="8109710" cy="2396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" y="3708227"/>
            <a:ext cx="28765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56585"/>
              </p:ext>
            </p:extLst>
          </p:nvPr>
        </p:nvGraphicFramePr>
        <p:xfrm>
          <a:off x="736469" y="1330840"/>
          <a:ext cx="7546333" cy="2440031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 изменения в Приказ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способе выдачи расчетных листов и иных финансовых документов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Лоншаков Д.А.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01.08.2023г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 изменения в приказ об использования АИС для обработки персональных данных 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01.08.2023г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обучения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 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Шарабаева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01.10.2023г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проведение обучения для специалистов бухгалтерии по программе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Шарабаева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01.09.2023г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79068"/>
                  </a:ext>
                </a:extLst>
              </a:tr>
              <a:tr h="3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Завести электронную почту пользователям, у которых она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Бахур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Н.С.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01.10.2023г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16.06.2023 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Лосев Максим Анатольевич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Заведующий отделом информатизации и защиты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304" y="399641"/>
            <a:ext cx="6561138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1DD395-ACDC-4031-ABB1-DF440471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00" y="729841"/>
            <a:ext cx="2995760" cy="42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B2AA8B44-252F-465D-8392-E27B96901254}"/>
              </a:ext>
            </a:extLst>
          </p:cNvPr>
          <p:cNvSpPr txBox="1">
            <a:spLocks/>
          </p:cNvSpPr>
          <p:nvPr/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67EFD9F-4110-4274-9511-1077C5D3E5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7809" y="800101"/>
          <a:ext cx="8489011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16">
                  <a:extLst>
                    <a:ext uri="{9D8B030D-6E8A-4147-A177-3AD203B41FA5}">
                      <a16:colId xmlns:a16="http://schemas.microsoft.com/office/drawing/2014/main" val="2121513987"/>
                    </a:ext>
                  </a:extLst>
                </a:gridCol>
                <a:gridCol w="1897904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146291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отделом информатизации и защиты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Ивус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инженер отдела информатизации и защиты информации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Терентьев В.В.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информатизации и защиты информации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Фиронова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Юрисконсульт отдела МТО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О.В.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специалист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437892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Гильмитдинова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Ведущий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документовед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578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B5DC1C-C882-490D-9056-E4DE761C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1" y="3474423"/>
            <a:ext cx="864000" cy="11129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DAB9AE-6E3A-40F1-8D24-92278772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" y="2815914"/>
            <a:ext cx="864000" cy="11113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771622-5D14-418D-BD5C-E7AFC7D14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076169"/>
            <a:ext cx="864000" cy="102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979B14-0478-4953-9C21-88173C9CE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81" y="1429002"/>
            <a:ext cx="864000" cy="10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FF1989-FE9A-46E8-87D5-B98F93B75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481" y="2160126"/>
            <a:ext cx="864000" cy="9891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E48AEE-9AF8-4B59-8F4E-7E16D6FEA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24" y="755486"/>
            <a:ext cx="864000" cy="10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93815"/>
            <a:ext cx="5508152" cy="1012910"/>
          </a:xfrm>
        </p:spPr>
        <p:txBody>
          <a:bodyPr/>
          <a:lstStyle/>
          <a:p>
            <a:r>
              <a:rPr lang="ru-RU" sz="2400" dirty="0"/>
              <a:t>Оптимизация процедуры вручения расчётных листов сотруднику аппарата судебного участка №59 мирового судьи Приаргунского судебного района  Забайкальского края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31800"/>
            <a:ext cx="6329782" cy="45258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95" y="859689"/>
            <a:ext cx="6670192" cy="41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4" y="823469"/>
            <a:ext cx="6485697" cy="4137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1" y="3690566"/>
            <a:ext cx="2170665" cy="837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66" y="3220902"/>
            <a:ext cx="1461177" cy="4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4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" y="1136175"/>
            <a:ext cx="8109710" cy="2396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" y="3708227"/>
            <a:ext cx="28765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23156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5182" y="693864"/>
            <a:ext cx="2099667" cy="223156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процесса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497088" y="103330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оптимизированы маршруты движения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45182" y="144386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согласований и лиц участвующих в процессе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22890" y="197436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на участки один раз в 14 дней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26176" y="249278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45182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52662" y="2851133"/>
            <a:ext cx="2099667" cy="223156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10528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не направляются напрямую исполнителю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497088" y="3114891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маршруты движения отвечает сторонняя организация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9646" y="2848699"/>
            <a:ext cx="2099667" cy="223156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391</Words>
  <Application>Microsoft Office PowerPoint</Application>
  <PresentationFormat>Произвольный</PresentationFormat>
  <Paragraphs>100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Департамент по обеспечению деятельности мировых судей</vt:lpstr>
      <vt:lpstr>Организационно-распорядительные документы</vt:lpstr>
      <vt:lpstr>  </vt:lpstr>
      <vt:lpstr>Оптимизация процедуры вручения расчётных листов сотруднику аппарата судебного участка №59 мирового судьи Приаргунского судебного района  Забайкальского края</vt:lpstr>
      <vt:lpstr>Паспорт проекта </vt:lpstr>
      <vt:lpstr>Текущая карта процесса  </vt:lpstr>
      <vt:lpstr>Текущая карта процесса  </vt:lpstr>
      <vt:lpstr>Идеальная карта процесса 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1</dc:creator>
  <cp:lastModifiedBy>User</cp:lastModifiedBy>
  <cp:revision>46</cp:revision>
  <dcterms:modified xsi:type="dcterms:W3CDTF">2023-09-07T06:21:31Z</dcterms:modified>
</cp:coreProperties>
</file>