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2"/>
  </p:notesMasterIdLst>
  <p:sldIdLst>
    <p:sldId id="256" r:id="rId8"/>
    <p:sldId id="257" r:id="rId9"/>
    <p:sldId id="264" r:id="rId10"/>
    <p:sldId id="265" r:id="rId11"/>
    <p:sldId id="268" r:id="rId12"/>
    <p:sldId id="269" r:id="rId13"/>
    <p:sldId id="270" r:id="rId14"/>
    <p:sldId id="277" r:id="rId15"/>
    <p:sldId id="274" r:id="rId16"/>
    <p:sldId id="281" r:id="rId17"/>
    <p:sldId id="272" r:id="rId18"/>
    <p:sldId id="286" r:id="rId19"/>
    <p:sldId id="276" r:id="rId20"/>
    <p:sldId id="263" r:id="rId21"/>
  </p:sldIdLst>
  <p:sldSz cx="9144000" cy="514826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#1" qsCatId="3D" csTypeId="urn:microsoft.com/office/officeart/2005/8/colors/accent1_2" csCatId="accent1" phldr="1"/>
      <dgm:spPr/>
    </dgm:pt>
    <dgm:pt modelId="{3FF748B2-CC95-451B-8143-C5A03F1EB111}">
      <dgm:prSet phldrT="[Текст]"/>
      <dgm:spPr/>
      <dgm:t>
        <a:bodyPr/>
        <a:lstStyle/>
        <a:p>
          <a:r>
            <a:rPr lang="ru-RU" dirty="0"/>
            <a:t>Федеральный уровень</a:t>
          </a:r>
        </a:p>
      </dgm:t>
    </dgm:pt>
    <dgm:pt modelId="{F99DA536-E43B-4950-BA30-8CA9E427BA97}" type="parTrans" cxnId="{37DEBAA8-1957-44E0-95DB-E2FC8D891943}">
      <dgm:prSet/>
      <dgm:spPr/>
      <dgm:t>
        <a:bodyPr/>
        <a:lstStyle/>
        <a:p>
          <a:endParaRPr lang="ru-RU"/>
        </a:p>
      </dgm:t>
    </dgm:pt>
    <dgm:pt modelId="{674D32EE-29CD-44A6-957C-0715A8F487A7}" type="sibTrans" cxnId="{37DEBAA8-1957-44E0-95DB-E2FC8D891943}">
      <dgm:prSet/>
      <dgm:spPr/>
      <dgm:t>
        <a:bodyPr/>
        <a:lstStyle/>
        <a:p>
          <a:endParaRPr lang="ru-RU"/>
        </a:p>
      </dgm:t>
    </dgm:pt>
    <dgm:pt modelId="{B26F7618-C915-462A-BFAF-8F1E5C379A4B}">
      <dgm:prSet phldrT="[Текст]"/>
      <dgm:spPr/>
      <dgm:t>
        <a:bodyPr/>
        <a:lstStyle/>
        <a:p>
          <a:r>
            <a:rPr lang="ru-RU" dirty="0"/>
            <a:t>Региональный уровень</a:t>
          </a:r>
        </a:p>
      </dgm:t>
    </dgm:pt>
    <dgm:pt modelId="{F07A516F-C219-4A59-AB1C-9F9EC1B18B82}" type="parTrans" cxnId="{EBA86250-F7EF-4722-8D65-42F973FA4D18}">
      <dgm:prSet/>
      <dgm:spPr/>
      <dgm:t>
        <a:bodyPr/>
        <a:lstStyle/>
        <a:p>
          <a:endParaRPr lang="ru-RU"/>
        </a:p>
      </dgm:t>
    </dgm:pt>
    <dgm:pt modelId="{4A4D4BC3-FDE5-47A6-9F56-565CC7A1FFA0}" type="sibTrans" cxnId="{EBA86250-F7EF-4722-8D65-42F973FA4D18}">
      <dgm:prSet/>
      <dgm:spPr/>
      <dgm:t>
        <a:bodyPr/>
        <a:lstStyle/>
        <a:p>
          <a:endParaRPr lang="ru-RU"/>
        </a:p>
      </dgm:t>
    </dgm:pt>
    <dgm:pt modelId="{CCD4CE0A-9387-4751-B631-756FA8B3A1B1}">
      <dgm:prSet phldrT="[Текст]"/>
      <dgm:spPr/>
      <dgm:t>
        <a:bodyPr/>
        <a:lstStyle/>
        <a:p>
          <a:r>
            <a:rPr lang="ru-RU" dirty="0"/>
            <a:t>Уровень организации</a:t>
          </a:r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941"/>
      <dgm:spPr/>
    </dgm:pt>
    <dgm:pt modelId="{9EAEA455-5A6E-410E-B4B7-AC856197C3E4}" type="pres">
      <dgm:prSet presAssocID="{F2516AA0-42D0-4E9A-904E-E056068D8ADE}" presName="theList" presStyleCnt="0"/>
      <dgm:spPr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97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ACF9-1EBF-4380-93A2-375886B886CF}" type="pres">
      <dgm:prSet presAssocID="{3FF748B2-CC95-451B-8143-C5A03F1EB111}" presName="aSpace" presStyleCnt="0"/>
      <dgm:spPr/>
    </dgm:pt>
    <dgm:pt modelId="{8AB727E3-2AAC-4333-BE67-DDCC2DBAF903}" type="pres">
      <dgm:prSet presAssocID="{B26F7618-C915-462A-BFAF-8F1E5C379A4B}" presName="aNode" presStyleLbl="fgAcc1" presStyleIdx="1" presStyleCnt="3" custLinFactNeighborX="36169" custLinFactNeighborY="-56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39D37-E751-4F81-B040-B9AF8800B9C2}" type="pres">
      <dgm:prSet presAssocID="{B26F7618-C915-462A-BFAF-8F1E5C379A4B}" presName="aSpace" presStyleCnt="0"/>
      <dgm:spPr/>
    </dgm:pt>
    <dgm:pt modelId="{F9F5084D-E7E2-4934-B9CC-4E50C1F41F90}" type="pres">
      <dgm:prSet presAssocID="{CCD4CE0A-9387-4751-B631-756FA8B3A1B1}" presName="aNode" presStyleLbl="fgAcc1" presStyleIdx="2" presStyleCnt="3" custLinFactNeighborX="37396" custLinFactNeighborY="-37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EFD7AB33-D757-4CAA-8664-31C1C70B4255}" type="presOf" srcId="{3FF748B2-CC95-451B-8143-C5A03F1EB111}" destId="{500CF7D1-1636-4DEB-8CDC-2F7C02C42901}" srcOrd="0" destOrd="0" presId="urn:microsoft.com/office/officeart/2005/8/layout/pyramid2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DECE04FB-B69A-400B-8240-6D3E8E4B3DEB}" type="presOf" srcId="{F2516AA0-42D0-4E9A-904E-E056068D8ADE}" destId="{4E388B56-311A-46E5-9570-0E5542DBCD84}" srcOrd="0" destOrd="0" presId="urn:microsoft.com/office/officeart/2005/8/layout/pyramid2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D601EFBD-33F1-4C47-9149-2342DE5FE77E}" type="presOf" srcId="{B26F7618-C915-462A-BFAF-8F1E5C379A4B}" destId="{8AB727E3-2AAC-4333-BE67-DDCC2DBAF903}" srcOrd="0" destOrd="0" presId="urn:microsoft.com/office/officeart/2005/8/layout/pyramid2"/>
    <dgm:cxn modelId="{BAC2D72B-9236-4C55-AE1D-33B856F75230}" type="presOf" srcId="{CCD4CE0A-9387-4751-B631-756FA8B3A1B1}" destId="{F9F5084D-E7E2-4934-B9CC-4E50C1F41F90}" srcOrd="0" destOrd="0" presId="urn:microsoft.com/office/officeart/2005/8/layout/pyramid2"/>
    <dgm:cxn modelId="{85D7DDC5-D1BB-4024-A075-826685CC510D}" type="presParOf" srcId="{4E388B56-311A-46E5-9570-0E5542DBCD84}" destId="{B5D2158A-EB40-4D24-8CC8-B2BFED5A76F0}" srcOrd="0" destOrd="0" presId="urn:microsoft.com/office/officeart/2005/8/layout/pyramid2"/>
    <dgm:cxn modelId="{1AEB3816-C806-48D5-9B6C-69F3DEDFE15F}" type="presParOf" srcId="{4E388B56-311A-46E5-9570-0E5542DBCD84}" destId="{9EAEA455-5A6E-410E-B4B7-AC856197C3E4}" srcOrd="1" destOrd="0" presId="urn:microsoft.com/office/officeart/2005/8/layout/pyramid2"/>
    <dgm:cxn modelId="{8828A5A9-2136-4CC2-952A-5F756402CAB2}" type="presParOf" srcId="{9EAEA455-5A6E-410E-B4B7-AC856197C3E4}" destId="{500CF7D1-1636-4DEB-8CDC-2F7C02C42901}" srcOrd="0" destOrd="0" presId="urn:microsoft.com/office/officeart/2005/8/layout/pyramid2"/>
    <dgm:cxn modelId="{D327479D-CD0D-441B-BB4B-B6013E7EFEC6}" type="presParOf" srcId="{9EAEA455-5A6E-410E-B4B7-AC856197C3E4}" destId="{A32BACF9-1EBF-4380-93A2-375886B886CF}" srcOrd="1" destOrd="0" presId="urn:microsoft.com/office/officeart/2005/8/layout/pyramid2"/>
    <dgm:cxn modelId="{72ADEDA5-5C9B-46CA-8CBF-32C3FCD0B88D}" type="presParOf" srcId="{9EAEA455-5A6E-410E-B4B7-AC856197C3E4}" destId="{8AB727E3-2AAC-4333-BE67-DDCC2DBAF903}" srcOrd="2" destOrd="0" presId="urn:microsoft.com/office/officeart/2005/8/layout/pyramid2"/>
    <dgm:cxn modelId="{E5047B8C-B39D-4A02-9937-AD18D790BC32}" type="presParOf" srcId="{9EAEA455-5A6E-410E-B4B7-AC856197C3E4}" destId="{29539D37-E751-4F81-B040-B9AF8800B9C2}" srcOrd="3" destOrd="0" presId="urn:microsoft.com/office/officeart/2005/8/layout/pyramid2"/>
    <dgm:cxn modelId="{5DB017E1-4926-4348-A7EB-6693F7CE4427}" type="presParOf" srcId="{9EAEA455-5A6E-410E-B4B7-AC856197C3E4}" destId="{F9F5084D-E7E2-4934-B9CC-4E50C1F41F90}" srcOrd="4" destOrd="0" presId="urn:microsoft.com/office/officeart/2005/8/layout/pyramid2"/>
    <dgm:cxn modelId="{D189C39D-ED3C-4FC5-9D6F-ACD1CD3951BE}" type="presParOf" srcId="{9EAEA455-5A6E-410E-B4B7-AC856197C3E4}" destId="{F6B3FF7C-F002-44B1-841D-E05154B288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>
        <a:xfrm>
          <a:off x="780985" y="0"/>
          <a:ext cx="4640072" cy="372045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>
        <a:xfrm>
          <a:off x="3952026" y="267249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Федеральный уровень</a:t>
          </a:r>
        </a:p>
      </dsp:txBody>
      <dsp:txXfrm>
        <a:off x="3952026" y="267249"/>
        <a:ext cx="2418293" cy="880700"/>
      </dsp:txXfrm>
    </dsp:sp>
    <dsp:sp modelId="{8AB727E3-2AAC-4333-BE67-DDCC2DBAF903}">
      <dsp:nvSpPr>
        <dsp:cNvPr id="0" name=""/>
        <dsp:cNvSpPr/>
      </dsp:nvSpPr>
      <dsp:spPr>
        <a:xfrm>
          <a:off x="3952026" y="1302776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Региональный уровень</a:t>
          </a:r>
        </a:p>
      </dsp:txBody>
      <dsp:txXfrm>
        <a:off x="3952026" y="1302776"/>
        <a:ext cx="2418293" cy="880700"/>
      </dsp:txXfrm>
    </dsp:sp>
    <dsp:sp modelId="{F9F5084D-E7E2-4934-B9CC-4E50C1F41F90}">
      <dsp:nvSpPr>
        <dsp:cNvPr id="0" name=""/>
        <dsp:cNvSpPr/>
      </dsp:nvSpPr>
      <dsp:spPr>
        <a:xfrm>
          <a:off x="3952026" y="2314343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Уровень организации</a:t>
          </a:r>
        </a:p>
      </dsp:txBody>
      <dsp:txXfrm>
        <a:off x="3952026" y="2314343"/>
        <a:ext cx="2418293" cy="880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2F07F-1F4E-4C79-9CD9-4054A165DE59}" type="slidenum">
              <a:rPr lang="ru-RU" altLang="ru-RU" smtClean="0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8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23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priemnaya@minzdrav.e-zab.ru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Министерство здравоохранения Забайкальского края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Немакина Оксана Владимировна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Министр здравоохранения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43640" y="399131"/>
            <a:ext cx="707934" cy="8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58818" y="176199"/>
            <a:ext cx="7714908" cy="6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Подготовка к плану действий (1)</a:t>
            </a:r>
          </a:p>
        </p:txBody>
      </p:sp>
      <p:sp>
        <p:nvSpPr>
          <p:cNvPr id="49" name="Объект 2"/>
          <p:cNvSpPr txBox="1">
            <a:spLocks/>
          </p:cNvSpPr>
          <p:nvPr/>
        </p:nvSpPr>
        <p:spPr>
          <a:xfrm>
            <a:off x="1046441" y="959647"/>
            <a:ext cx="7227285" cy="540560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20000"/>
              </a:spcBef>
              <a:buFontTx/>
              <a:buNone/>
            </a:pPr>
            <a:r>
              <a:rPr lang="ru-RU" sz="2000" kern="0" dirty="0">
                <a:solidFill>
                  <a:prstClr val="black"/>
                </a:solidFill>
              </a:rPr>
              <a:t>Как мы хотим повлиять на выявленные при картировании текущего состояния проблемы в рамках текущего проекта? </a:t>
            </a:r>
            <a:endParaRPr lang="ru-RU" kern="0" dirty="0">
              <a:solidFill>
                <a:srgbClr val="414142"/>
              </a:solidFill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333580" y="1814612"/>
          <a:ext cx="8496945" cy="2202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56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Решить полностью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Решить частично 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r>
                        <a:rPr lang="ru-RU" sz="900" baseline="0" dirty="0">
                          <a:latin typeface="Times New Roman" pitchFamily="18" charset="0"/>
                          <a:cs typeface="Times New Roman" pitchFamily="18" charset="0"/>
                        </a:rPr>
                        <a:t> не планируется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Другое</a:t>
                      </a:r>
                      <a:r>
                        <a:rPr lang="ru-RU" sz="900" baseline="0" dirty="0">
                          <a:latin typeface="Times New Roman" pitchFamily="18" charset="0"/>
                          <a:cs typeface="Times New Roman" pitchFamily="18" charset="0"/>
                        </a:rPr>
                        <a:t>               (н-р: проблема перенесена на др. процесс)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13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Ошибки (Технические).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Возврат по потоку (редактирование)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специалиста (Совещание, командировки и т.д.)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Загруженность специалиста.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Длительное ожидание.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Много бумажных вариантов документа.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45" y="2467465"/>
            <a:ext cx="277482" cy="20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88" y="2739723"/>
            <a:ext cx="291238" cy="2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509" y="3000939"/>
            <a:ext cx="278889" cy="21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638333" y="327568"/>
            <a:ext cx="319073" cy="37943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42" y="3244778"/>
            <a:ext cx="278889" cy="21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67" y="3519097"/>
            <a:ext cx="278889" cy="21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821" y="3782334"/>
            <a:ext cx="278889" cy="21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7941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Вклад в цель проекта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034508"/>
              </p:ext>
            </p:extLst>
          </p:nvPr>
        </p:nvGraphicFramePr>
        <p:xfrm>
          <a:off x="930393" y="997891"/>
          <a:ext cx="6856567" cy="224522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86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ПЕРВОПРИЧИНА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ПРЕДЛАГАЕМОЕ РЕШЕНИЕ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ВКЛАД В ДОСТИЖЕНИЕ ЦЕЛИ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Ошибки (Технические).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стандарта НРА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стандарта НРА, согласованного нормативно-технической документации.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ВПП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2 дня, 2 часа.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Возврат по потоку (редактирование)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сотрудников свой шаблон документа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Ознакомить всех сотрудников с данным документом. 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ВПП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1 день, 10 часов.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специалиста (Совещание, командировки и т.д.)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электронного согласования документа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Внедрение в работу электронного согласования документов.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ВПП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15 часов.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Загруженность специалиста.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рафика</a:t>
                      </a: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согласования документов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График согласования документов.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ВПП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 10 часов.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Длительное ожидание.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маршрутного листа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Маршрутный лист (очередность подписи документа).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ВПП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7 часов.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Много бумажных вариантов документа.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электронного согласования документа</a:t>
                      </a:r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Проинформировать всех заинтересованных лиц о электронном согласовании документов.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ВПП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2 часа.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58211" y="382569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2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6119840" cy="458184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Целевое состояние.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процесса «Оптимизация процесса (сокращение времени) согласования нормативно-правовых актив Министерства здравоохранения Забайкальского края»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00263" y="117379"/>
            <a:ext cx="319073" cy="379431"/>
          </a:xfrm>
          <a:prstGeom prst="rect">
            <a:avLst/>
          </a:prstGeom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/>
          <a:srcRect t="2108"/>
          <a:stretch>
            <a:fillRect/>
          </a:stretch>
        </p:blipFill>
        <p:spPr bwMode="auto">
          <a:xfrm>
            <a:off x="402861" y="1446415"/>
            <a:ext cx="8195664" cy="250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556" y="373946"/>
            <a:ext cx="6750997" cy="3302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927303"/>
              </p:ext>
            </p:extLst>
          </p:nvPr>
        </p:nvGraphicFramePr>
        <p:xfrm>
          <a:off x="709963" y="1176599"/>
          <a:ext cx="7546333" cy="2080286"/>
        </p:xfrm>
        <a:graphic>
          <a:graphicData uri="http://schemas.openxmlformats.org/drawingml/2006/table">
            <a:tbl>
              <a:tblPr/>
              <a:tblGrid>
                <a:gridCol w="48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62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2861">
                <a:tc gridSpan="5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2406" marR="2406" marT="24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Предлагаемое решение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Ответственные 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Исполнение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стандарта НРА, согласованного нормативно-технической документации.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Базаров Сергей </a:t>
                      </a:r>
                      <a:r>
                        <a:rPr lang="ru-RU" sz="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Баирович</a:t>
                      </a:r>
                      <a:endParaRPr lang="ru-RU" sz="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06.06.2023-18.06.2023</a:t>
                      </a:r>
                      <a:endParaRPr lang="ru-RU" sz="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Ознакомить всех сотрудников с данным документом.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Черняева Ирина Викторовна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19.06.2023-20.06.2023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Внедрение в работу электронного согласования документов.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Осипов Михаил Владимирович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06.06.2023-25.06.2023</a:t>
                      </a:r>
                      <a:endParaRPr lang="ru-RU" sz="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График согласования документов.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Муратшина</a:t>
                      </a:r>
                      <a:r>
                        <a:rPr lang="ru-RU" sz="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Ирина </a:t>
                      </a:r>
                      <a:r>
                        <a:rPr lang="ru-RU" sz="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Романовна, Леонтьева Оксана Александровна</a:t>
                      </a:r>
                      <a:endParaRPr lang="ru-RU" sz="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19.06.2023-20.06.2023</a:t>
                      </a:r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8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Маршрутный лист (очередность подписи документа).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Левочкин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Максим Вадимович</a:t>
                      </a:r>
                      <a:endParaRPr lang="ru-RU" sz="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20.06.2023-25.06.2023</a:t>
                      </a:r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Проинформировать всех заинтересованных лиц о электронном согласовании документов.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Карелина Надежда Андреевна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26.06.2023-28.06.2023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78090" y="349330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0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23125" y="4513481"/>
            <a:ext cx="4860925" cy="227920"/>
          </a:xfrm>
        </p:spPr>
        <p:txBody>
          <a:bodyPr/>
          <a:lstStyle/>
          <a:p>
            <a:r>
              <a:rPr lang="ru-RU" dirty="0" smtClean="0"/>
              <a:t>16.08.2023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</a:t>
            </a:r>
            <a:r>
              <a:rPr lang="ru-RU" dirty="0" smtClean="0"/>
              <a:t>7 (3022) 21-06-63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доб.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4518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 err="1" smtClean="0">
                <a:latin typeface="Arial" charset="0"/>
                <a:ea typeface="Arial" charset="0"/>
                <a:cs typeface="Arial" charset="0"/>
              </a:rPr>
              <a:t>E-mail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hlinkClick r:id="rId2"/>
              </a:rPr>
              <a:t>priemnaya@minzdrav.e-zab.ru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err="1" smtClean="0"/>
              <a:t>Муратшина</a:t>
            </a:r>
            <a:r>
              <a:rPr lang="ru-RU" dirty="0" smtClean="0"/>
              <a:t> Ирина Романовна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Ведущий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документовед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отдела  Министерства здравоохранения Забайкальского края кадровой политики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247" y="1467343"/>
            <a:ext cx="7606724" cy="192425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(сокращение времени) согласования нормативно-правовых актов Министерства здравоохранения Забайкальского края» в процессе «Работа канцелярии в Министерстве здравоохранения Забайкальского края»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9503" y="431800"/>
            <a:ext cx="4497762" cy="330200"/>
          </a:xfrm>
        </p:spPr>
        <p:txBody>
          <a:bodyPr/>
          <a:lstStyle/>
          <a:p>
            <a:r>
              <a:rPr lang="ru-RU" dirty="0"/>
              <a:t>Организационно-распорядительные документы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здравоохранения Забайкальского края от 14 апреля 2023 года № 192/ОД «О внедрении принципов бережливого управления в Министерстве здравоохранения Забайкальского края на I полугодие 2023 года»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8344" y="848245"/>
            <a:ext cx="2829445" cy="37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84716" y="382569"/>
            <a:ext cx="319073" cy="37943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621" y="1238596"/>
            <a:ext cx="4413957" cy="331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2697" y="877567"/>
            <a:ext cx="3721938" cy="365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05" t="1766" r="9389" b="285"/>
          <a:stretch>
            <a:fillRect/>
          </a:stretch>
        </p:blipFill>
        <p:spPr bwMode="auto">
          <a:xfrm rot="5400000">
            <a:off x="2277061" y="-553280"/>
            <a:ext cx="4021542" cy="662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78698" y="382569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1" y="315423"/>
            <a:ext cx="6659072" cy="330200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Текущее состояние.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процесса «Оптимизация процесса (сокращение времени) согласования нормативно-правовых актив Министерства здравоохранения Забайкальского края»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76524" y="124875"/>
            <a:ext cx="319073" cy="379431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9" y="1419014"/>
            <a:ext cx="8269310" cy="308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3150" y="635000"/>
            <a:ext cx="6561138" cy="330200"/>
          </a:xfrm>
        </p:spPr>
        <p:txBody>
          <a:bodyPr/>
          <a:lstStyle/>
          <a:p>
            <a:r>
              <a:rPr lang="ru-RU" dirty="0"/>
              <a:t>Текущие проблемы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38333" y="382569"/>
            <a:ext cx="319073" cy="379431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39838" y="19970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Ошибки (Технические).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Возврат по потоку (редактирование).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Отсутствие специалиста (Совещание, командировки и т.д.).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Загруженность специалиста.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Длительное ожидание.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Много бумажных вариантов документа.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3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6119840" cy="458184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Идеальное состояние.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процесса «Оптимизация процесса (сокращение времени) согласования нормативно-правовых актив Министерства здравоохранения Забайкальского края»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00263" y="117379"/>
            <a:ext cx="319073" cy="379431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941" y="1803064"/>
            <a:ext cx="7810216" cy="209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24157003"/>
              </p:ext>
            </p:extLst>
          </p:nvPr>
        </p:nvGraphicFramePr>
        <p:xfrm>
          <a:off x="381000" y="1147763"/>
          <a:ext cx="6370320" cy="37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04060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>
          <a:xfrm>
            <a:off x="2004060" y="3678421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480163" y="3678421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2721469" y="4193428"/>
            <a:ext cx="647409" cy="56767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2695360" y="3500033"/>
            <a:ext cx="880079" cy="77438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3863316" y="4263624"/>
            <a:ext cx="513479" cy="497483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15" name="Пятно 1 14"/>
          <p:cNvSpPr/>
          <p:nvPr/>
        </p:nvSpPr>
        <p:spPr>
          <a:xfrm>
            <a:off x="1652340" y="4340867"/>
            <a:ext cx="508441" cy="46296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591783" y="324715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04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460</Words>
  <Application>Microsoft Office PowerPoint</Application>
  <PresentationFormat>Произвольный</PresentationFormat>
  <Paragraphs>130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Министерство здравоохранения Забайкальского края</vt:lpstr>
      <vt:lpstr>«Оптимизация процесса (сокращение времени) согласования нормативно-правовых актов Министерства здравоохранения Забайкальского края» в процессе «Работа канцелярии в Министерстве здравоохранения Забайкальского края»</vt:lpstr>
      <vt:lpstr>Организационно-распорядительные документы   Приказ Министерства здравоохранения Забайкальского края от 14 апреля 2023 года № 192/ОД «О внедрении принципов бережливого управления в Министерстве здравоохранения Забайкальского края на I полугодие 2023 года»</vt:lpstr>
      <vt:lpstr>Команда проекта</vt:lpstr>
      <vt:lpstr>Паспорт проекта</vt:lpstr>
      <vt:lpstr>Текущее состояние. Карта процесса «Оптимизация процесса (сокращение времени) согласования нормативно-правовых актив Министерства здравоохранения Забайкальского края»</vt:lpstr>
      <vt:lpstr>Текущие проблемы</vt:lpstr>
      <vt:lpstr>Идеальное состояние. Карта процесса «Оптимизация процесса (сокращение времени) согласования нормативно-правовых актив Министерства здравоохранения Забайкальского края»</vt:lpstr>
      <vt:lpstr>Пирамида проблем</vt:lpstr>
      <vt:lpstr>Презентация PowerPoint</vt:lpstr>
      <vt:lpstr>Вклад в цель проекта</vt:lpstr>
      <vt:lpstr>Целевое состояние. Карта процесса «Оптимизация процесса (сокращение времени) согласования нормативно-правовых актив Министерства здравоохранения Забайкальского края»</vt:lpstr>
      <vt:lpstr>План мероприятий по реализации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Ирина Игоревна Сластунова</dc:creator>
  <cp:lastModifiedBy>admin</cp:lastModifiedBy>
  <cp:revision>41</cp:revision>
  <dcterms:modified xsi:type="dcterms:W3CDTF">2023-09-12T08:28:02Z</dcterms:modified>
</cp:coreProperties>
</file>