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19"/>
  </p:notesMasterIdLst>
  <p:sldIdLst>
    <p:sldId id="256" r:id="rId8"/>
    <p:sldId id="257" r:id="rId9"/>
    <p:sldId id="289" r:id="rId10"/>
    <p:sldId id="265" r:id="rId11"/>
    <p:sldId id="268" r:id="rId12"/>
    <p:sldId id="290" r:id="rId13"/>
    <p:sldId id="269" r:id="rId14"/>
    <p:sldId id="277" r:id="rId15"/>
    <p:sldId id="273" r:id="rId16"/>
    <p:sldId id="288" r:id="rId17"/>
    <p:sldId id="263" r:id="rId18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6" y="132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</c:v>
                </c:pt>
                <c:pt idx="1">
                  <c:v>163</c:v>
                </c:pt>
                <c:pt idx="2">
                  <c:v>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3-42BD-BC5B-C41C3A2A2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427824"/>
        <c:axId val="2084434352"/>
      </c:barChart>
      <c:catAx>
        <c:axId val="208442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4434352"/>
        <c:crosses val="autoZero"/>
        <c:auto val="1"/>
        <c:lblAlgn val="ctr"/>
        <c:lblOffset val="100"/>
        <c:noMultiLvlLbl val="0"/>
      </c:catAx>
      <c:valAx>
        <c:axId val="208443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4427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Департамент записи актов гражданского состояния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Корягина Ольга Юрьевна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Департамента ЗАГС Забайкальского края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178130"/>
            <a:ext cx="6552103" cy="652475"/>
          </a:xfrm>
        </p:spPr>
        <p:txBody>
          <a:bodyPr/>
          <a:lstStyle/>
          <a:p>
            <a:r>
              <a:rPr lang="ru-RU" sz="2000" dirty="0"/>
              <a:t>Анализ проблем</a:t>
            </a:r>
            <a:br>
              <a:rPr lang="ru-RU" sz="2000" dirty="0"/>
            </a:br>
            <a:r>
              <a:rPr lang="ru-RU" sz="2000" dirty="0"/>
              <a:t>«Оптимизация процесса по предоставлению государственной услуги по проставлению штампа «</a:t>
            </a:r>
            <a:r>
              <a:rPr lang="ru-RU" sz="2000" dirty="0" err="1"/>
              <a:t>Апостиль</a:t>
            </a:r>
            <a:r>
              <a:rPr lang="ru-RU" sz="2000" dirty="0"/>
              <a:t>» на документах, выданных органами ЗАГС Забайкальского </a:t>
            </a:r>
            <a:r>
              <a:rPr lang="ru-RU" sz="2000" dirty="0" smtClean="0"/>
              <a:t>края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63488"/>
              </p:ext>
            </p:extLst>
          </p:nvPr>
        </p:nvGraphicFramePr>
        <p:xfrm>
          <a:off x="457200" y="1607903"/>
          <a:ext cx="8229601" cy="3327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Проблема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Коренная причина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Предлагаемое решение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Вклад в цель проекта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Потеря времени при заполнении заявления на проставление </a:t>
                      </a:r>
                      <a:r>
                        <a:rPr lang="ru-RU" sz="1200" dirty="0" err="1" smtClean="0">
                          <a:effectLst/>
                        </a:rPr>
                        <a:t>апостиля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 бумажном виде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Процедура осуществляется в соответствии с </a:t>
                      </a:r>
                      <a:r>
                        <a:rPr lang="ru-RU" sz="1200" dirty="0" smtClean="0">
                          <a:effectLst/>
                        </a:rPr>
                        <a:t>Административным </a:t>
                      </a:r>
                      <a:r>
                        <a:rPr lang="ru-RU" sz="1200" dirty="0">
                          <a:effectLst/>
                        </a:rPr>
                        <a:t>регламентом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Изменение </a:t>
                      </a:r>
                      <a:r>
                        <a:rPr lang="ru-RU" sz="1200" dirty="0" smtClean="0">
                          <a:effectLst/>
                        </a:rPr>
                        <a:t>Административного </a:t>
                      </a:r>
                      <a:r>
                        <a:rPr lang="ru-RU" sz="1200" dirty="0">
                          <a:effectLst/>
                        </a:rPr>
                        <a:t>регламента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ВПП на 10 мин.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Потеря времени при заполнении журнала входящих документов на проставление штампа «Апостиль»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Процедура осуществляется в соответствии с </a:t>
                      </a:r>
                      <a:r>
                        <a:rPr lang="ru-RU" sz="1200" dirty="0" smtClean="0">
                          <a:effectLst/>
                        </a:rPr>
                        <a:t>Административным </a:t>
                      </a:r>
                      <a:r>
                        <a:rPr lang="ru-RU" sz="1200" dirty="0">
                          <a:effectLst/>
                        </a:rPr>
                        <a:t>регламентом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Изменение </a:t>
                      </a:r>
                      <a:r>
                        <a:rPr lang="ru-RU" sz="1200" dirty="0" smtClean="0">
                          <a:effectLst/>
                        </a:rPr>
                        <a:t>Административного </a:t>
                      </a:r>
                      <a:r>
                        <a:rPr lang="ru-RU" sz="1200" dirty="0">
                          <a:effectLst/>
                        </a:rPr>
                        <a:t>регламента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Сокращение ВПП на 5 мин.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Потеря времени при заполнении журнала «Реестр апостиля»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Процедура осуществляется в соответствии с </a:t>
                      </a:r>
                      <a:r>
                        <a:rPr lang="ru-RU" sz="1200" dirty="0" smtClean="0">
                          <a:effectLst/>
                        </a:rPr>
                        <a:t>Административным </a:t>
                      </a:r>
                      <a:r>
                        <a:rPr lang="ru-RU" sz="1200" dirty="0">
                          <a:effectLst/>
                        </a:rPr>
                        <a:t>регламентом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Изменение </a:t>
                      </a:r>
                      <a:r>
                        <a:rPr lang="ru-RU" sz="1200" dirty="0" smtClean="0">
                          <a:effectLst/>
                        </a:rPr>
                        <a:t>Административного </a:t>
                      </a:r>
                      <a:r>
                        <a:rPr lang="ru-RU" sz="1200" dirty="0">
                          <a:effectLst/>
                        </a:rPr>
                        <a:t>регламента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ВПП на 5 мин.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65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49275" y="4412343"/>
            <a:ext cx="4860925" cy="227920"/>
          </a:xfrm>
        </p:spPr>
        <p:txBody>
          <a:bodyPr/>
          <a:lstStyle/>
          <a:p>
            <a:r>
              <a:rPr lang="ru-RU" dirty="0" smtClean="0"/>
              <a:t>21.07.2023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8 (3022)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26-23-11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Рагузина Татьяна Яковлевна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PT Sans Bold"/>
              </a:rPr>
              <a:t>Начальник отдела формирования, хранения и выдачи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47750"/>
            <a:ext cx="8023225" cy="2263775"/>
          </a:xfrm>
        </p:spPr>
        <p:txBody>
          <a:bodyPr/>
          <a:lstStyle/>
          <a:p>
            <a:r>
              <a:rPr lang="ru-RU" sz="4000" dirty="0"/>
              <a:t>Оптимизация процесса по предоставлению государственной услуги по проставлению штампа «Апостиль» на документах, выданных органами ЗАГС Забайкальского края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1650" y="381893"/>
            <a:ext cx="5508152" cy="576064"/>
          </a:xfrm>
        </p:spPr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283708"/>
            <a:ext cx="6561138" cy="330200"/>
          </a:xfrm>
        </p:spPr>
        <p:txBody>
          <a:bodyPr/>
          <a:lstStyle/>
          <a:p>
            <a:r>
              <a:rPr lang="ru-RU" sz="2000" dirty="0"/>
              <a:t>Организационно-распорядительные документы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.Saranina\Documents\Безымянный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7"/>
          <a:stretch/>
        </p:blipFill>
        <p:spPr bwMode="auto">
          <a:xfrm>
            <a:off x="536245" y="845559"/>
            <a:ext cx="3387672" cy="43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.Saranina\Documents\Безымянны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5"/>
          <a:stretch/>
        </p:blipFill>
        <p:spPr bwMode="auto">
          <a:xfrm>
            <a:off x="4714504" y="845559"/>
            <a:ext cx="3458282" cy="43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0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000" dirty="0" smtClean="0"/>
              <a:t>Качковская Лариса</a:t>
            </a:r>
            <a:br>
              <a:rPr lang="ru-RU" sz="2000" dirty="0" smtClean="0"/>
            </a:br>
            <a:r>
              <a:rPr lang="ru-RU" sz="2000" dirty="0" smtClean="0"/>
              <a:t>Борисовна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/>
              <a:t>первый заместитель руководителя </a:t>
            </a:r>
            <a:br>
              <a:rPr lang="ru-RU" sz="1200" dirty="0" smtClean="0"/>
            </a:br>
            <a:r>
              <a:rPr lang="ru-RU" sz="1200" dirty="0" smtClean="0"/>
              <a:t>Департамента ЗАГС Забайкальского </a:t>
            </a:r>
            <a:br>
              <a:rPr lang="ru-RU" sz="1200" dirty="0" smtClean="0"/>
            </a:br>
            <a:r>
              <a:rPr lang="ru-RU" sz="1200" dirty="0" smtClean="0"/>
              <a:t>края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2000" dirty="0" smtClean="0"/>
              <a:t>Корчевская  </a:t>
            </a:r>
            <a:br>
              <a:rPr lang="ru-RU" sz="2000" dirty="0" smtClean="0"/>
            </a:br>
            <a:r>
              <a:rPr lang="ru-RU" sz="2000" dirty="0" smtClean="0"/>
              <a:t>Наталия Борисовна</a:t>
            </a:r>
            <a:r>
              <a:rPr lang="ru-RU" dirty="0"/>
              <a:t/>
            </a:r>
            <a:br>
              <a:rPr lang="ru-RU" dirty="0"/>
            </a:br>
            <a:r>
              <a:rPr lang="ru-RU" sz="1200" dirty="0"/>
              <a:t>Главный специалист-эксперт отдела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формирования</a:t>
            </a:r>
            <a:r>
              <a:rPr lang="ru-RU" sz="1200" dirty="0"/>
              <a:t>, хранения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</a:t>
            </a:r>
            <a:r>
              <a:rPr lang="ru-RU" sz="1200" dirty="0"/>
              <a:t>выдачи документов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D38AFB-E619-4DAC-B21B-7DA4768469AF}"/>
              </a:ext>
            </a:extLst>
          </p:cNvPr>
          <p:cNvSpPr/>
          <p:nvPr/>
        </p:nvSpPr>
        <p:spPr>
          <a:xfrm>
            <a:off x="4914900" y="952498"/>
            <a:ext cx="22034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cs typeface="Arial" charset="0"/>
              </a:rPr>
              <a:t>Рагузина Татьяна Яковлевна</a:t>
            </a:r>
            <a:endParaRPr lang="ru-RU" sz="2000" b="1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r>
              <a:rPr lang="ru-RU" sz="1200" b="1" dirty="0">
                <a:solidFill>
                  <a:srgbClr val="333333"/>
                </a:solidFill>
                <a:latin typeface="PT Sans Bold"/>
              </a:rPr>
              <a:t>Начальник отдела формирования, хранения и выдачи документов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A855E2E-C3BF-454C-8E93-7C41E9FEFCA5}"/>
              </a:ext>
            </a:extLst>
          </p:cNvPr>
          <p:cNvSpPr/>
          <p:nvPr/>
        </p:nvSpPr>
        <p:spPr>
          <a:xfrm>
            <a:off x="4914900" y="2819071"/>
            <a:ext cx="213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cs typeface="Arial" charset="0"/>
              </a:rPr>
              <a:t>Дмитриева Анна Владимировна</a:t>
            </a:r>
            <a:endParaRPr lang="ru-RU" sz="2000" b="1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r>
              <a:rPr lang="ru-RU" sz="1200" b="1" dirty="0">
                <a:solidFill>
                  <a:srgbClr val="333333"/>
                </a:solidFill>
                <a:latin typeface="PT Sans Bold"/>
              </a:rPr>
              <a:t>Главный специалист-эксперт отдела формирования, хранения и выдачи документов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pic>
        <p:nvPicPr>
          <p:cNvPr id="4099" name="Picture 3" descr="C:\Users\A.Saranina\Documents\Качковс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69" y="654049"/>
            <a:ext cx="1630677" cy="19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.Saranina\Documents\RaguzinaT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98" y="654048"/>
            <a:ext cx="1625142" cy="21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.Saranina\Documents\Корчевская Наталия Борисов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69" y="2875856"/>
            <a:ext cx="1630677" cy="19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.Saranina\Documents\Дмитриева Анна Владимиров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98" y="2692400"/>
            <a:ext cx="1625142" cy="216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.Saranina\Documents\апостиль вуаунг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"/>
          <a:stretch/>
        </p:blipFill>
        <p:spPr bwMode="auto">
          <a:xfrm>
            <a:off x="442915" y="379953"/>
            <a:ext cx="6586536" cy="45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05CB5-68BC-44C3-9496-8E00C67B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23" y="272566"/>
            <a:ext cx="6586016" cy="581764"/>
          </a:xfrm>
        </p:spPr>
        <p:txBody>
          <a:bodyPr/>
          <a:lstStyle/>
          <a:p>
            <a:pPr algn="l"/>
            <a:r>
              <a:rPr lang="ru-RU" sz="2400" dirty="0" smtClean="0">
                <a:cs typeface="Times New Roman" panose="02020603050405020304" pitchFamily="18" charset="0"/>
              </a:rPr>
              <a:t>Статистические данные по проставлению штампа «</a:t>
            </a:r>
            <a:r>
              <a:rPr lang="ru-RU" sz="2400" dirty="0" err="1" smtClean="0">
                <a:cs typeface="Times New Roman" panose="02020603050405020304" pitchFamily="18" charset="0"/>
              </a:rPr>
              <a:t>Апостиль</a:t>
            </a:r>
            <a:r>
              <a:rPr lang="ru-RU" sz="2400" dirty="0" smtClean="0">
                <a:cs typeface="Times New Roman" panose="02020603050405020304" pitchFamily="18" charset="0"/>
              </a:rPr>
              <a:t>»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847106" y="92214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00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154379"/>
            <a:ext cx="6561138" cy="607621"/>
          </a:xfrm>
        </p:spPr>
        <p:txBody>
          <a:bodyPr/>
          <a:lstStyle/>
          <a:p>
            <a:pPr fontAlgn="b"/>
            <a:r>
              <a:rPr lang="ru-RU" sz="2000" dirty="0"/>
              <a:t>Карта текущего состояния процесса по предоставлению государственной услуги по проставлению </a:t>
            </a:r>
            <a:r>
              <a:rPr lang="ru-RU" sz="2000" dirty="0" smtClean="0"/>
              <a:t>штампа </a:t>
            </a:r>
            <a:r>
              <a:rPr lang="ru-RU" sz="2000" dirty="0"/>
              <a:t>"</a:t>
            </a:r>
            <a:r>
              <a:rPr lang="ru-RU" sz="2000" dirty="0" err="1"/>
              <a:t>Апостиль</a:t>
            </a:r>
            <a:r>
              <a:rPr lang="ru-RU" sz="2000" dirty="0"/>
              <a:t>" на документах, выданных органами ЗАГС Забайкальского </a:t>
            </a:r>
            <a:r>
              <a:rPr lang="ru-RU" sz="2000" dirty="0" smtClean="0"/>
              <a:t>края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690709"/>
          <a:ext cx="8229600" cy="565412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6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86" marR="8386" marT="8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86" marR="8386" marT="8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000558"/>
              </p:ext>
            </p:extLst>
          </p:nvPr>
        </p:nvGraphicFramePr>
        <p:xfrm>
          <a:off x="538348" y="1229879"/>
          <a:ext cx="7910931" cy="3918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Лист" r:id="rId3" imgW="9343898" imgH="4629150" progId="Excel.Sheet.12">
                  <p:embed/>
                </p:oleObj>
              </mc:Choice>
              <mc:Fallback>
                <p:oleObj name="Лист" r:id="rId3" imgW="9343898" imgH="4629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348" y="1229879"/>
                        <a:ext cx="7910931" cy="3918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6553834" cy="458184"/>
          </a:xfrm>
        </p:spPr>
        <p:txBody>
          <a:bodyPr/>
          <a:lstStyle/>
          <a:p>
            <a:pPr fontAlgn="b"/>
            <a:r>
              <a:rPr lang="ru-RU" dirty="0"/>
              <a:t>Карта идеального состояния процесса по предоставлению государственной услуги по проставлению </a:t>
            </a:r>
            <a:r>
              <a:rPr lang="ru-RU" dirty="0" smtClean="0"/>
              <a:t>штампа </a:t>
            </a:r>
            <a:r>
              <a:rPr lang="ru-RU" dirty="0"/>
              <a:t>"</a:t>
            </a:r>
            <a:r>
              <a:rPr lang="ru-RU" dirty="0" err="1"/>
              <a:t>Апостиль</a:t>
            </a:r>
            <a:r>
              <a:rPr lang="ru-RU" dirty="0"/>
              <a:t>" на документах, выданных органами ЗАГС Забайкальского края</a:t>
            </a:r>
            <a:endParaRPr lang="ru-RU" b="0" dirty="0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62957"/>
            <a:ext cx="8763000" cy="308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3431577" y="6540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252662" y="931661"/>
            <a:ext cx="8457499" cy="3984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процесса оказания государственной услуги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635526" y="143215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5144839" y="1432156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1698769" y="1974365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автоматизирован процесс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1628864" y="245884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1628863" y="2895968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1732677" y="3242215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ЕГР ЗАГС не функционировала подсистема «проставление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Апостиля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5144839" y="2201993"/>
            <a:ext cx="2116287" cy="513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приказом Министерства юстиции РФ административный регламент по проставлению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Апостиля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5081595" y="187114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Пошаговое_составление_отчета_на_kick_off1 (1)</Template>
  <TotalTime>230</TotalTime>
  <Words>283</Words>
  <Application>Microsoft Office PowerPoint</Application>
  <PresentationFormat>Произвольный</PresentationFormat>
  <Paragraphs>55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Calibri</vt:lpstr>
      <vt:lpstr>PT Sans Bold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Лист</vt:lpstr>
      <vt:lpstr>Департамент записи актов гражданского состояния</vt:lpstr>
      <vt:lpstr>Оптимизация процесса по предоставлению государственной услуги по проставлению штампа «Апостиль» на документах, выданных органами ЗАГС Забайкальского края</vt:lpstr>
      <vt:lpstr>Организационно-распорядительные документы</vt:lpstr>
      <vt:lpstr>Команда проекта  Качковская Лариса Борисовна первый заместитель руководителя  Департамента ЗАГС Забайкальского  края      Корчевская   Наталия Борисовна Главный специалист-эксперт отдела  формирования, хранения  и выдачи документов</vt:lpstr>
      <vt:lpstr>Паспорт проекта</vt:lpstr>
      <vt:lpstr>Статистические данные по проставлению штампа «Апостиль»</vt:lpstr>
      <vt:lpstr>Карта текущего состояния процесса по предоставлению государственной услуги по проставлению штампа "Апостиль" на документах, выданных органами ЗАГС Забайкальского края   </vt:lpstr>
      <vt:lpstr>Карта идеального состояния процесса по предоставлению государственной услуги по проставлению штампа "Апостиль" на документах, выданных органами ЗАГС Забайкальского края</vt:lpstr>
      <vt:lpstr>Презентация PowerPoint</vt:lpstr>
      <vt:lpstr>Анализ проблем «Оптимизация процесса по предоставлению государственной услуги по проставлению штампа «Апостиль» на документах, выданных органами ЗАГС Забайкальского края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creator>Деревцова Ксения</dc:creator>
  <cp:lastModifiedBy>admin</cp:lastModifiedBy>
  <cp:revision>23</cp:revision>
  <cp:lastPrinted>2023-06-13T12:24:10Z</cp:lastPrinted>
  <dcterms:created xsi:type="dcterms:W3CDTF">2023-06-15T02:03:41Z</dcterms:created>
  <dcterms:modified xsi:type="dcterms:W3CDTF">2023-09-12T08:58:41Z</dcterms:modified>
</cp:coreProperties>
</file>