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2"/>
  </p:notesMasterIdLst>
  <p:sldIdLst>
    <p:sldId id="256" r:id="rId8"/>
    <p:sldId id="257" r:id="rId9"/>
    <p:sldId id="264" r:id="rId10"/>
    <p:sldId id="282" r:id="rId11"/>
    <p:sldId id="268" r:id="rId12"/>
    <p:sldId id="269" r:id="rId13"/>
    <p:sldId id="283" r:id="rId14"/>
    <p:sldId id="277" r:id="rId15"/>
    <p:sldId id="273" r:id="rId16"/>
    <p:sldId id="285" r:id="rId17"/>
    <p:sldId id="281" r:id="rId18"/>
    <p:sldId id="275" r:id="rId19"/>
    <p:sldId id="276" r:id="rId20"/>
    <p:sldId id="263" r:id="rId21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38" y="132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15.09.2023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22.emf"/><Relationship Id="rId4" Type="http://schemas.openxmlformats.org/officeDocument/2006/relationships/package" Target="../embeddings/_________Microsoft_Word3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package" Target="../embeddings/_________Microsoft_Word4.doc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11.emf"/><Relationship Id="rId4" Type="http://schemas.openxmlformats.org/officeDocument/2006/relationships/package" Target="../embeddings/_________Microsoft_Word2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59545" y="1799758"/>
            <a:ext cx="5711825" cy="118903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Губернатора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Забайкальского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559544" y="3351882"/>
            <a:ext cx="5711825" cy="284683"/>
          </a:xfr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dirty="0">
                <a:latin typeface="Arial" pitchFamily="34" charset="0"/>
                <a:cs typeface="Arial" pitchFamily="34" charset="0"/>
              </a:rPr>
              <a:t> Kick-off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539749" y="3999652"/>
            <a:ext cx="5711825" cy="218486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Мирхайдаров Марат Фатыхович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539749" y="4287290"/>
            <a:ext cx="5711825" cy="720263"/>
          </a:xfrm>
          <a:prstGeom prst="rect">
            <a:avLst/>
          </a:prstGeom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И.о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первого заместителя председателя Правительства Забайкальского края – руководитель Администрации Губернатора Забайкальского края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148" y="406612"/>
            <a:ext cx="845504" cy="10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19" y="1055048"/>
            <a:ext cx="6389162" cy="3749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800" y="279400"/>
            <a:ext cx="53975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Пирамида проблем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41" y="3498182"/>
            <a:ext cx="2962913" cy="6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098" y="2374486"/>
            <a:ext cx="1579001" cy="18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141" y="3941462"/>
            <a:ext cx="792319" cy="718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099" y="4182567"/>
            <a:ext cx="701101" cy="621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618" y="3774100"/>
            <a:ext cx="816935" cy="719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8882" y="308699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7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2002122" y="137999"/>
            <a:ext cx="4397861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</a:t>
            </a: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795049" y="692339"/>
            <a:ext cx="7227285" cy="54056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000" kern="0" dirty="0">
                <a:solidFill>
                  <a:prstClr val="black"/>
                </a:solidFill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  <a:endParaRPr lang="ru-RU" kern="0" dirty="0">
              <a:solidFill>
                <a:srgbClr val="414142"/>
              </a:solidFill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95265"/>
              </p:ext>
            </p:extLst>
          </p:nvPr>
        </p:nvGraphicFramePr>
        <p:xfrm>
          <a:off x="176502" y="1542702"/>
          <a:ext cx="8811100" cy="337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Проблема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полностью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частично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Решение</a:t>
                      </a:r>
                      <a:r>
                        <a:rPr lang="ru-RU" sz="1400" baseline="0" dirty="0"/>
                        <a:t> не планируется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Другое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 </a:t>
                      </a:r>
                      <a:r>
                        <a:rPr lang="ru-RU" sz="900" baseline="0" dirty="0"/>
                        <a:t>(н-р: проблема перенесена на др. процесс)</a:t>
                      </a:r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Проблема 1 - Ожидание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</a:t>
                      </a:r>
                      <a:r>
                        <a:rPr lang="ru-RU" sz="1400" dirty="0" smtClean="0"/>
                        <a:t>2 – лишние запасы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</a:t>
                      </a:r>
                      <a:r>
                        <a:rPr lang="ru-RU" sz="1400" dirty="0" smtClean="0"/>
                        <a:t>3 – ненужная обработка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Проблема</a:t>
                      </a:r>
                      <a:r>
                        <a:rPr lang="ru-RU" sz="1400" baseline="0" dirty="0" smtClean="0"/>
                        <a:t> 4 - перепроизводство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Проблема 5 - брак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Человеческий фактор</a:t>
                      </a:r>
                    </a:p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72" y="2326265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44" y="3810784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44" y="3368425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144" y="2927193"/>
            <a:ext cx="347502" cy="262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232" y="4417061"/>
            <a:ext cx="347502" cy="262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917" y="275362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951" y="308782"/>
            <a:ext cx="5642441" cy="458184"/>
          </a:xfrm>
        </p:spPr>
        <p:txBody>
          <a:bodyPr/>
          <a:lstStyle/>
          <a:p>
            <a:pPr algn="ctr"/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956663"/>
              </p:ext>
            </p:extLst>
          </p:nvPr>
        </p:nvGraphicFramePr>
        <p:xfrm>
          <a:off x="935754" y="907635"/>
          <a:ext cx="7352087" cy="372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Документ" r:id="rId4" imgW="10096085" imgH="6172745" progId="Word.Document.12">
                  <p:embed/>
                </p:oleObj>
              </mc:Choice>
              <mc:Fallback>
                <p:oleObj name="Документ" r:id="rId4" imgW="10096085" imgH="61727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5754" y="907635"/>
                        <a:ext cx="7352087" cy="372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576" y="308782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6492" y="145325"/>
            <a:ext cx="4926290" cy="700750"/>
          </a:xfrm>
        </p:spPr>
        <p:txBody>
          <a:bodyPr/>
          <a:lstStyle/>
          <a:p>
            <a:pPr lvl="0"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372222"/>
              </p:ext>
            </p:extLst>
          </p:nvPr>
        </p:nvGraphicFramePr>
        <p:xfrm>
          <a:off x="986903" y="1074696"/>
          <a:ext cx="7262112" cy="371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Документ" r:id="rId4" imgW="9919005" imgH="4648637" progId="Word.Document.12">
                  <p:embed/>
                </p:oleObj>
              </mc:Choice>
              <mc:Fallback>
                <p:oleObj name="Документ" r:id="rId4" imgW="9919005" imgH="46486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6903" y="1074696"/>
                        <a:ext cx="7262112" cy="371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045" y="334920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Благодарю</a:t>
            </a:r>
            <a:endParaRPr lang="ru-RU" dirty="0"/>
          </a:p>
          <a:p>
            <a:r>
              <a:rPr lang="ru-RU" dirty="0"/>
              <a:t>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15.09.2023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9748" y="3963774"/>
            <a:ext cx="4860925" cy="514190"/>
          </a:xfrm>
        </p:spPr>
        <p:txBody>
          <a:bodyPr/>
          <a:lstStyle/>
          <a:p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Тел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.: 8 (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3022) 233661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39750" y="3083605"/>
            <a:ext cx="4860925" cy="72542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Горлова Ольга Владимировна,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организационного отдела управления протокола Губернатора Забайкальского края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855983"/>
            <a:ext cx="6246532" cy="2621067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«Стандартизация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подготовки совещаний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Губернатора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Забайкальского края»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750" y="279919"/>
            <a:ext cx="5508152" cy="576064"/>
          </a:xfrm>
        </p:spPr>
        <p:txBody>
          <a:bodyPr/>
          <a:lstStyle/>
          <a:p>
            <a:r>
              <a:rPr lang="ru-RU" dirty="0"/>
              <a:t>Проект: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998" y="293100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545231" y="6232071"/>
            <a:ext cx="4014788" cy="14809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283708"/>
            <a:ext cx="6561138" cy="330200"/>
          </a:xfrm>
        </p:spPr>
        <p:txBody>
          <a:bodyPr/>
          <a:lstStyle/>
          <a:p>
            <a:r>
              <a:rPr lang="ru-RU" dirty="0"/>
              <a:t>Организационно-распорядительные 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33" y="846379"/>
            <a:ext cx="2981992" cy="419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41" y="899562"/>
            <a:ext cx="2813092" cy="414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087" y="313166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0321" y="369003"/>
            <a:ext cx="620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Команда проекта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258485"/>
              </p:ext>
            </p:extLst>
          </p:nvPr>
        </p:nvGraphicFramePr>
        <p:xfrm>
          <a:off x="914400" y="1042533"/>
          <a:ext cx="7839377" cy="24522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4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Горлова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Ольга Владимировна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организационного отдела управления протокола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Губернатора Забайкальского края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Ершова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Виктория Владимировна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Главный консультант организационного отдела управления протокола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Губернатора Забайкальского края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9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Старновская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Марина Сергеевна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Главный консультант организационного отдела управления протокола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Губернатора Забайкальского края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679" y="321358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8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2174" y="127000"/>
            <a:ext cx="6561138" cy="330200"/>
          </a:xfrm>
        </p:spPr>
        <p:txBody>
          <a:bodyPr/>
          <a:lstStyle/>
          <a:p>
            <a:r>
              <a:rPr lang="ru-RU" dirty="0"/>
              <a:t>                       Паспорт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407283"/>
              </p:ext>
            </p:extLst>
          </p:nvPr>
        </p:nvGraphicFramePr>
        <p:xfrm>
          <a:off x="902752" y="656718"/>
          <a:ext cx="7064760" cy="4315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окумент" r:id="rId3" imgW="10404175" imgH="6679941" progId="Word.Document.12">
                  <p:embed/>
                </p:oleObj>
              </mc:Choice>
              <mc:Fallback>
                <p:oleObj name="Документ" r:id="rId3" imgW="10404175" imgH="66799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2752" y="656718"/>
                        <a:ext cx="7064760" cy="4315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390" y="292100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75241"/>
            <a:ext cx="6561138" cy="330200"/>
          </a:xfrm>
        </p:spPr>
        <p:txBody>
          <a:bodyPr/>
          <a:lstStyle/>
          <a:p>
            <a:pPr algn="ctr"/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412187" y="5584826"/>
            <a:ext cx="4014788" cy="14809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062928"/>
              </p:ext>
            </p:extLst>
          </p:nvPr>
        </p:nvGraphicFramePr>
        <p:xfrm>
          <a:off x="832861" y="749373"/>
          <a:ext cx="7385091" cy="410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Документ" r:id="rId3" imgW="10077009" imgH="6321772" progId="Word.Document.12">
                  <p:embed/>
                </p:oleObj>
              </mc:Choice>
              <mc:Fallback>
                <p:oleObj name="Документ" r:id="rId3" imgW="10077009" imgH="63217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2861" y="749373"/>
                        <a:ext cx="7385091" cy="4108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0" y="310430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66700"/>
            <a:ext cx="58674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Текущие проблемы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500" y="1157278"/>
            <a:ext cx="81026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algn="just"/>
            <a:r>
              <a:rPr lang="ru-RU" sz="2400" b="1" u="sng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!!! Потеря времени:</a:t>
            </a:r>
            <a:endParaRPr lang="ru-RU" sz="2400" b="1" u="sng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450000" algn="just">
              <a:buFont typeface="Wingdings" pitchFamily="2" charset="2"/>
              <a:buChar char="ü"/>
            </a:pPr>
            <a:r>
              <a:rPr lang="ru-RU" sz="2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Длительное отсутствие обратной связи от исполнительных органов Забайкальского края</a:t>
            </a:r>
          </a:p>
          <a:p>
            <a:pPr marL="342900" lvl="0" indent="450000" algn="just"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Несвоевременное </a:t>
            </a:r>
            <a:r>
              <a:rPr lang="ru-RU" sz="2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предоставление материалов (докладов, справок, таблиц, презентаций)</a:t>
            </a:r>
          </a:p>
          <a:p>
            <a:pPr marL="342900" indent="450000" algn="just">
              <a:buFont typeface="Wingdings" pitchFamily="2" charset="2"/>
              <a:buChar char="ü"/>
            </a:pP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Неполнота </a:t>
            </a:r>
            <a:r>
              <a:rPr lang="ru-RU" sz="2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предоставленных материалов, </a:t>
            </a:r>
            <a:r>
              <a:rPr lang="ru-RU" sz="2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ошибки </a:t>
            </a:r>
            <a:endParaRPr lang="ru-RU" sz="23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269" y="309661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7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pPr algn="ctr"/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635372"/>
              </p:ext>
            </p:extLst>
          </p:nvPr>
        </p:nvGraphicFramePr>
        <p:xfrm>
          <a:off x="924107" y="745499"/>
          <a:ext cx="7101646" cy="401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Документ" r:id="rId4" imgW="10075209" imgH="6474039" progId="Word.Document.12">
                  <p:embed/>
                </p:oleObj>
              </mc:Choice>
              <mc:Fallback>
                <p:oleObj name="Документ" r:id="rId4" imgW="10075209" imgH="64740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4107" y="745499"/>
                        <a:ext cx="7101646" cy="4012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95" y="328522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61770" y="5626"/>
            <a:ext cx="6458847" cy="68482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причин </a:t>
            </a:r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методом</a:t>
            </a:r>
          </a:p>
          <a:p>
            <a:pPr algn="ctr"/>
            <a:r>
              <a:rPr lang="ru-RU" sz="2000" b="1" dirty="0" smtClean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«5 </a:t>
            </a:r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Почему?»</a:t>
            </a:r>
          </a:p>
        </p:txBody>
      </p:sp>
      <p:sp>
        <p:nvSpPr>
          <p:cNvPr id="22" name="Прямоугольник: скругленные углы 16">
            <a:extLst>
              <a:ext uri="{FF2B5EF4-FFF2-40B4-BE49-F238E27FC236}">
                <a16:creationId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2275115" y="722201"/>
            <a:ext cx="4185885" cy="4913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978665" y="1378523"/>
            <a:ext cx="1126767" cy="448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13519" y="1826987"/>
            <a:ext cx="2050120" cy="853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Длительное ожидание обратной связи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4507930" y="1723249"/>
            <a:ext cx="1" cy="2071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493058" y="1929994"/>
            <a:ext cx="2018087" cy="823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Несвоевременное предоставление материалов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643653" y="1366516"/>
            <a:ext cx="728025" cy="7134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313436" y="1826987"/>
            <a:ext cx="1939460" cy="823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Неполнота предоставленных материалов, ошибки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91533" y="1305170"/>
            <a:ext cx="2277264" cy="391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614685" y="2899012"/>
            <a:ext cx="1933635" cy="291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2178252" y="2530259"/>
            <a:ext cx="576596" cy="7138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226074" y="2650400"/>
            <a:ext cx="707641" cy="6708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507931" y="3190222"/>
            <a:ext cx="17471" cy="2620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513751" y="2753407"/>
            <a:ext cx="0" cy="1456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2406254" y="3452307"/>
            <a:ext cx="4391449" cy="413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Загруженность сотрудников</a:t>
            </a:r>
            <a:endParaRPr lang="ru-RU" sz="1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635162" y="3936691"/>
            <a:ext cx="1933635" cy="291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ПОЧЕМУ?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27648" y="4339032"/>
            <a:ext cx="4116255" cy="640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Большие </a:t>
            </a:r>
            <a:r>
              <a:rPr lang="ru-RU" sz="11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затраты времени и ресурсов на сбор и обработку </a:t>
            </a:r>
            <a:r>
              <a:rPr lang="ru-RU" sz="1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информации </a:t>
            </a:r>
            <a:endParaRPr lang="ru-RU" sz="11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flipH="1">
            <a:off x="2912102" y="4082296"/>
            <a:ext cx="702584" cy="2101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2" name="Стрелка вправо 61"/>
          <p:cNvSpPr/>
          <p:nvPr/>
        </p:nvSpPr>
        <p:spPr>
          <a:xfrm>
            <a:off x="4581501" y="4679746"/>
            <a:ext cx="1265999" cy="299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4647715" y="4365240"/>
            <a:ext cx="1359950" cy="294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ПОЧЕМУ</a:t>
            </a:r>
            <a:endParaRPr lang="ru-RU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" name="Скругленный прямоугольник 5119"/>
          <p:cNvSpPr/>
          <p:nvPr/>
        </p:nvSpPr>
        <p:spPr>
          <a:xfrm>
            <a:off x="6141621" y="4237108"/>
            <a:ext cx="2682047" cy="844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1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единого стандарта передачи информации (в онлайн-режиме)</a:t>
            </a:r>
            <a:endParaRPr lang="ru-RU" sz="11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6579894" y="3923445"/>
            <a:ext cx="1639516" cy="2639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100" b="1" i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94" y="290636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Пошаговое_составление_отчета_на_kick_off1 (1)</Template>
  <TotalTime>4815</TotalTime>
  <Words>258</Words>
  <Application>Microsoft Office PowerPoint</Application>
  <PresentationFormat>Произвольный</PresentationFormat>
  <Paragraphs>66</Paragraphs>
  <Slides>14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Calibri</vt:lpstr>
      <vt:lpstr>Rosatom Light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Документ</vt:lpstr>
      <vt:lpstr>Администрация Губернатора Забайкальского края</vt:lpstr>
      <vt:lpstr> «Стандартизация  подготовки совещаний  Губернатора  Забайкальского края»</vt:lpstr>
      <vt:lpstr>Организационно-распорядительные документы</vt:lpstr>
      <vt:lpstr>Презентация PowerPoint</vt:lpstr>
      <vt:lpstr>                       Паспорт проекта</vt:lpstr>
      <vt:lpstr>Текущая карта процесса</vt:lpstr>
      <vt:lpstr>Презентация PowerPoint</vt:lpstr>
      <vt:lpstr>Идеальная карта процесса</vt:lpstr>
      <vt:lpstr>Презентация PowerPoint</vt:lpstr>
      <vt:lpstr>Презентация PowerPoint</vt:lpstr>
      <vt:lpstr>Презентация PowerPoint</vt:lpstr>
      <vt:lpstr>Целевая карта процесса</vt:lpstr>
      <vt:lpstr>План мероприятий по реализации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Губернатора Забайкальского края</dc:title>
  <dc:creator>Ершова Виктория Владимировна</dc:creator>
  <cp:lastModifiedBy>admin</cp:lastModifiedBy>
  <cp:revision>61</cp:revision>
  <cp:lastPrinted>2023-09-11T03:16:39Z</cp:lastPrinted>
  <dcterms:created xsi:type="dcterms:W3CDTF">2023-06-15T02:03:41Z</dcterms:created>
  <dcterms:modified xsi:type="dcterms:W3CDTF">2023-09-15T06:36:52Z</dcterms:modified>
</cp:coreProperties>
</file>