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63" r:id="rId26"/>
  </p:sldIdLst>
  <p:sldSz cx="9144000" cy="5148263"/>
  <p:notesSz cx="6761163" cy="99425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0" autoAdjust="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</a:t>
          </a:r>
          <a:r>
            <a:rPr lang="ru-RU" dirty="0" smtClean="0"/>
            <a:t>и региональный уровень</a:t>
          </a:r>
          <a:endParaRPr lang="ru-RU" dirty="0"/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 smtClean="0"/>
            <a:t>Минприроды края</a:t>
          </a:r>
          <a:endParaRPr lang="ru-RU" dirty="0"/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 smtClean="0"/>
            <a:t>Заявитель</a:t>
          </a:r>
          <a:endParaRPr lang="ru-RU" dirty="0"/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7893" custLinFactNeighborY="-14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07CF05E8-EE15-4D41-8C1C-DBFDDAB92D0A}" type="presOf" srcId="{B26F7618-C915-462A-BFAF-8F1E5C379A4B}" destId="{8AB727E3-2AAC-4333-BE67-DDCC2DBAF903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C18FD833-BA61-4F10-8BB9-7B8148B5C489}" type="presOf" srcId="{CCD4CE0A-9387-4751-B631-756FA8B3A1B1}" destId="{F9F5084D-E7E2-4934-B9CC-4E50C1F41F90}" srcOrd="0" destOrd="0" presId="urn:microsoft.com/office/officeart/2005/8/layout/pyramid2"/>
    <dgm:cxn modelId="{4745DD46-CE96-4C50-B649-CBD218DBE29E}" type="presOf" srcId="{F2516AA0-42D0-4E9A-904E-E056068D8ADE}" destId="{4E388B56-311A-46E5-9570-0E5542DBCD84}" srcOrd="0" destOrd="0" presId="urn:microsoft.com/office/officeart/2005/8/layout/pyramid2"/>
    <dgm:cxn modelId="{1CE284A8-F016-49A7-A1B0-54176A55E435}" type="presOf" srcId="{3FF748B2-CC95-451B-8143-C5A03F1EB111}" destId="{500CF7D1-1636-4DEB-8CDC-2F7C02C42901}" srcOrd="0" destOrd="0" presId="urn:microsoft.com/office/officeart/2005/8/layout/pyramid2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B454BF69-9412-4C9B-B0B4-7741A6945BC4}" type="presParOf" srcId="{4E388B56-311A-46E5-9570-0E5542DBCD84}" destId="{B5D2158A-EB40-4D24-8CC8-B2BFED5A76F0}" srcOrd="0" destOrd="0" presId="urn:microsoft.com/office/officeart/2005/8/layout/pyramid2"/>
    <dgm:cxn modelId="{29F9C40E-4BB2-463E-BCCF-A47590332C12}" type="presParOf" srcId="{4E388B56-311A-46E5-9570-0E5542DBCD84}" destId="{9EAEA455-5A6E-410E-B4B7-AC856197C3E4}" srcOrd="1" destOrd="0" presId="urn:microsoft.com/office/officeart/2005/8/layout/pyramid2"/>
    <dgm:cxn modelId="{3532E63D-CA6D-4984-B8E6-6CD7EEE43FD4}" type="presParOf" srcId="{9EAEA455-5A6E-410E-B4B7-AC856197C3E4}" destId="{500CF7D1-1636-4DEB-8CDC-2F7C02C42901}" srcOrd="0" destOrd="0" presId="urn:microsoft.com/office/officeart/2005/8/layout/pyramid2"/>
    <dgm:cxn modelId="{9CF2C55F-0180-4CAF-B145-01B4A2CE7761}" type="presParOf" srcId="{9EAEA455-5A6E-410E-B4B7-AC856197C3E4}" destId="{A32BACF9-1EBF-4380-93A2-375886B886CF}" srcOrd="1" destOrd="0" presId="urn:microsoft.com/office/officeart/2005/8/layout/pyramid2"/>
    <dgm:cxn modelId="{4B7DC1B7-D228-43BF-BE7C-BF8524CB9725}" type="presParOf" srcId="{9EAEA455-5A6E-410E-B4B7-AC856197C3E4}" destId="{8AB727E3-2AAC-4333-BE67-DDCC2DBAF903}" srcOrd="2" destOrd="0" presId="urn:microsoft.com/office/officeart/2005/8/layout/pyramid2"/>
    <dgm:cxn modelId="{4C4D5AF5-0E95-4B94-BD8D-47216EDFD828}" type="presParOf" srcId="{9EAEA455-5A6E-410E-B4B7-AC856197C3E4}" destId="{29539D37-E751-4F81-B040-B9AF8800B9C2}" srcOrd="3" destOrd="0" presId="urn:microsoft.com/office/officeart/2005/8/layout/pyramid2"/>
    <dgm:cxn modelId="{60430087-C793-4467-B255-5FD60E42276E}" type="presParOf" srcId="{9EAEA455-5A6E-410E-B4B7-AC856197C3E4}" destId="{F9F5084D-E7E2-4934-B9CC-4E50C1F41F90}" srcOrd="4" destOrd="0" presId="urn:microsoft.com/office/officeart/2005/8/layout/pyramid2"/>
    <dgm:cxn modelId="{B3B9BFD4-F518-4993-9827-B0A566F9E368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66180" y="0"/>
          <a:ext cx="4640072" cy="372045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4236745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Федеральный </a:t>
          </a:r>
          <a:r>
            <a:rPr lang="ru-RU" sz="1600" kern="1200" dirty="0" smtClean="0"/>
            <a:t>и региональный уровень</a:t>
          </a:r>
          <a:endParaRPr lang="ru-RU" sz="1600" kern="1200" dirty="0"/>
        </a:p>
      </dsp:txBody>
      <dsp:txXfrm>
        <a:off x="4279737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4254543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Минприроды края</a:t>
          </a:r>
          <a:endParaRPr lang="ru-RU" sz="1600" kern="1200" dirty="0"/>
        </a:p>
      </dsp:txBody>
      <dsp:txXfrm>
        <a:off x="4297535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428421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Заявитель</a:t>
          </a:r>
          <a:endParaRPr lang="ru-RU" sz="1600" kern="1200" dirty="0"/>
        </a:p>
      </dsp:txBody>
      <dsp:txXfrm>
        <a:off x="432720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6125"/>
            <a:ext cx="6618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5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5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4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4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8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75058" y="574793"/>
            <a:ext cx="6810880" cy="2463682"/>
          </a:xfrm>
        </p:spPr>
        <p:txBody>
          <a:bodyPr/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природных ресурсов Забайкальского края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совещание по защите бережливых проектов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Немков Сергей Иванович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природных ресурсов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19371" y="381341"/>
            <a:ext cx="707934" cy="84185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5058" y="1694033"/>
            <a:ext cx="5711825" cy="88021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42040"/>
              </p:ext>
            </p:extLst>
          </p:nvPr>
        </p:nvGraphicFramePr>
        <p:xfrm>
          <a:off x="223666" y="791694"/>
          <a:ext cx="8736134" cy="3845395"/>
        </p:xfrm>
        <a:graphic>
          <a:graphicData uri="http://schemas.openxmlformats.org/drawingml/2006/table">
            <a:tbl>
              <a:tblPr/>
              <a:tblGrid>
                <a:gridCol w="108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4239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заключения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лесной декларации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4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договора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ынесение сведений в базу ЕГАИС, 6-ОИП, АВЕРС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звявления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проекта рекультива-ции и подготовка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внесение сведений в ЕГАИС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7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6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межвед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дня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день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6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текущее состояние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2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13+40+15+32+4+19+8+4=135 дней ОИВ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идеальное состояние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2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5+30+30+5+20+10+5=105 дней ОИВ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519780" y="693864"/>
            <a:ext cx="1947126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582167" y="69386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9" y="693865"/>
            <a:ext cx="1590838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2" y="1004876"/>
            <a:ext cx="2641841" cy="5115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1,2 - загруженность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endPara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документов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6321859" y="984117"/>
            <a:ext cx="2695403" cy="410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затягивание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согласования и подписания документов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226632" y="1004876"/>
            <a:ext cx="2832090" cy="8173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затягивание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подачи документов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невозможность проезда к месту проведения работ по погодным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несвоевременная оплата услуги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8 -ожидание реакции со стороны заявителя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519781" y="174600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619726" y="1525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3662983" y="204300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2" y="2291897"/>
            <a:ext cx="2641841" cy="427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количества входящей документации при неизменном штате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6307128" y="2125467"/>
            <a:ext cx="1328264" cy="636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согласования ОИВ (последовательное согласование руководителями отделов)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3350789" y="2675180"/>
            <a:ext cx="2661884" cy="3252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519780" y="300044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533507" y="295309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6339444" y="3875586"/>
            <a:ext cx="1295948" cy="435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Неиспользование электронного документооборота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482454" y="349077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494423" y="352634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300594" y="3938579"/>
            <a:ext cx="2473485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увеличение штатной численности государственных гражданских служащих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3662982" y="382325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3350789" y="4165238"/>
            <a:ext cx="2707933" cy="3109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заявителя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3631897" y="3270756"/>
            <a:ext cx="2099667" cy="44003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1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775689" y="2184992"/>
            <a:ext cx="1194808" cy="533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</a:p>
        </p:txBody>
      </p:sp>
      <p:sp>
        <p:nvSpPr>
          <p:cNvPr id="27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837521" y="3875586"/>
            <a:ext cx="1198760" cy="445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1013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078859" y="693864"/>
            <a:ext cx="1748555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5282469" y="693863"/>
            <a:ext cx="1894584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409240" y="1004879"/>
            <a:ext cx="3412819" cy="3776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потери времени на внесение информации в различные базы данных		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4946970" y="1004876"/>
            <a:ext cx="2914238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отказ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проблема (возврат на доработку)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6957242" y="3568492"/>
            <a:ext cx="1807931" cy="3576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специалистов у заявителей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019115" y="153367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5354255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409240" y="2037815"/>
            <a:ext cx="3319418" cy="404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законом ведения различных отчетов и баз данных (ЕГАИС, Аверс, 6-ОИП, 7-ГЛР)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5117220" y="2085115"/>
            <a:ext cx="2743988" cy="3075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документах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963131" y="262245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019115" y="3097399"/>
            <a:ext cx="1912114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760878" y="3481847"/>
            <a:ext cx="2709542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интеграции между базами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5354255" y="313992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614848" y="3481847"/>
            <a:ext cx="1973180" cy="5309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доработки в рабочем порядке  из-за загруженности специалистов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5354255" y="261514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2787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881645"/>
              </p:ext>
            </p:extLst>
          </p:nvPr>
        </p:nvGraphicFramePr>
        <p:xfrm>
          <a:off x="381000" y="1147763"/>
          <a:ext cx="685800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1879491" y="3604992"/>
            <a:ext cx="606124" cy="62050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729963"/>
            <a:ext cx="657661" cy="6109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625271" y="4320243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2721469" y="3628197"/>
            <a:ext cx="605034" cy="4736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414340" y="2742839"/>
            <a:ext cx="536083" cy="5537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15863" y="4262855"/>
            <a:ext cx="476842" cy="5203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266183" y="2825786"/>
            <a:ext cx="616224" cy="5994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340857" y="2043394"/>
            <a:ext cx="392568" cy="4406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045173" y="1601118"/>
            <a:ext cx="402128" cy="4234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732573" y="1994404"/>
            <a:ext cx="435700" cy="4709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21954"/>
              </p:ext>
            </p:extLst>
          </p:nvPr>
        </p:nvGraphicFramePr>
        <p:xfrm>
          <a:off x="539750" y="935312"/>
          <a:ext cx="7810500" cy="28834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3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1,2 - загруженность специалистов,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срочных документов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на увеличение штатной численности государственных гражданских служащих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финансирование на содержание аппарата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 затягивание сроков согласования и подписания документов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Неиспользование электронного документооборота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Производить согласования в СЭД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10 дней</a:t>
                      </a:r>
                    </a:p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потери времени на внесение информации в различные базы данных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интеграции между базами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интеграции и импорта между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базами данных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10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дублирования на 50%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43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отказ как проблема (возврат на доработку)</a:t>
                      </a:r>
                    </a:p>
                    <a:p>
                      <a:endParaRPr lang="ru-RU" dirty="0"/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возможности доработки в рабочем порядке  из-за загруженности специалистов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штатной численности и уровня квалификации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32 дня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79708"/>
              </p:ext>
            </p:extLst>
          </p:nvPr>
        </p:nvGraphicFramePr>
        <p:xfrm>
          <a:off x="349008" y="921381"/>
          <a:ext cx="8592567" cy="3121920"/>
        </p:xfrm>
        <a:graphic>
          <a:graphicData uri="http://schemas.openxmlformats.org/drawingml/2006/table">
            <a:tbl>
              <a:tblPr/>
              <a:tblGrid>
                <a:gridCol w="141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6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09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07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09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40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723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заявле-ние на отвод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выписки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7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подписание поручения в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выписки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и подготовка решения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отвод лесного участка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схемы ЛУ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4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исключен, передано на ГКУ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подается в электронном виде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08256"/>
              </p:ext>
            </p:extLst>
          </p:nvPr>
        </p:nvGraphicFramePr>
        <p:xfrm>
          <a:off x="390891" y="963261"/>
          <a:ext cx="8439002" cy="3147049"/>
        </p:xfrm>
        <a:graphic>
          <a:graphicData uri="http://schemas.openxmlformats.org/drawingml/2006/table">
            <a:tbl>
              <a:tblPr/>
              <a:tblGrid>
                <a:gridCol w="148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48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3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769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проекта договора аренды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согласование профильными отделами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подписание руководителем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выдача договора заявителю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договора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ынесение сведений в базу ЕГАИС, 6-ОИП, АВЕРС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звявления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проекта рекультива-ции и подготовка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2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57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межвед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53073"/>
              </p:ext>
            </p:extLst>
          </p:nvPr>
        </p:nvGraphicFramePr>
        <p:xfrm>
          <a:off x="439747" y="830604"/>
          <a:ext cx="8320349" cy="3806486"/>
        </p:xfrm>
        <a:graphic>
          <a:graphicData uri="http://schemas.openxmlformats.org/drawingml/2006/table">
            <a:tbl>
              <a:tblPr/>
              <a:tblGrid>
                <a:gridCol w="226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4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заключения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лесной декларации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внесение сведений в ЕГАИС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6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текущее состояние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13+40+15+32+4+19+8+4=135 дней ОИВ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81878"/>
              </p:ext>
            </p:extLst>
          </p:nvPr>
        </p:nvGraphicFramePr>
        <p:xfrm>
          <a:off x="756347" y="880266"/>
          <a:ext cx="7935266" cy="3280254"/>
        </p:xfrm>
        <a:graphic>
          <a:graphicData uri="http://schemas.openxmlformats.org/drawingml/2006/table">
            <a:tbl>
              <a:tblPr/>
              <a:tblGrid>
                <a:gridCol w="47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53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штатной численности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С.И.Немков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специалистов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С.С.Димова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 через СЭД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М.И.Суворов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20.06.2023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систем интеграции баз данных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М.И.Суворов</a:t>
                      </a: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Д.А.Сидунов</a:t>
                      </a: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987549" y="1952625"/>
            <a:ext cx="5365752" cy="127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8" y="3868925"/>
            <a:ext cx="4860925" cy="22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596007" cy="22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2104682"/>
            <a:ext cx="5927725" cy="103539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оформления договоров аренды лесных участков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недропользователями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33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506970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</a:t>
            </a:r>
            <a:r>
              <a:rPr lang="ru-RU" sz="2000" dirty="0" smtClean="0"/>
              <a:t>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5939"/>
              </p:ext>
            </p:extLst>
          </p:nvPr>
        </p:nvGraphicFramePr>
        <p:xfrm>
          <a:off x="2460306" y="165116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306" y="1651160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52251"/>
              </p:ext>
            </p:extLst>
          </p:nvPr>
        </p:nvGraphicFramePr>
        <p:xfrm>
          <a:off x="789388" y="1769572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DF" r:id="rId5" imgW="1080000" imgH="1080000" progId="FoxitPhantom.Document">
                  <p:embed/>
                </p:oleObj>
              </mc:Choice>
              <mc:Fallback>
                <p:oleObj name="PDF" r:id="rId5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388" y="1769572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65" y="809143"/>
            <a:ext cx="2989004" cy="4284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455" y="809143"/>
            <a:ext cx="2935709" cy="41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80559"/>
              </p:ext>
            </p:extLst>
          </p:nvPr>
        </p:nvGraphicFramePr>
        <p:xfrm>
          <a:off x="539750" y="910235"/>
          <a:ext cx="7104471" cy="234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768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592703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4941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ФИО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Должность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-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Первый заместитель министра природных ресурсов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585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Суворов Максим Иванович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управления лесопользования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rgbClr val="E4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6696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Хайрутдинова Наталья Аркадьевна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отдела арендных отношений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11599"/>
              </p:ext>
            </p:extLst>
          </p:nvPr>
        </p:nvGraphicFramePr>
        <p:xfrm>
          <a:off x="539750" y="3254654"/>
          <a:ext cx="7104471" cy="599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Лесникова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Елена Геннадьевна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отдела государственной экспертизы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7" y="734851"/>
            <a:ext cx="6406694" cy="44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77375"/>
              </p:ext>
            </p:extLst>
          </p:nvPr>
        </p:nvGraphicFramePr>
        <p:xfrm>
          <a:off x="486804" y="762002"/>
          <a:ext cx="8216441" cy="3806370"/>
        </p:xfrm>
        <a:graphic>
          <a:graphicData uri="http://schemas.openxmlformats.org/drawingml/2006/table">
            <a:tbl>
              <a:tblPr/>
              <a:tblGrid>
                <a:gridCol w="63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11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95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3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отвод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 из ГЛР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проектной документации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проектной документации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Поручение на отвод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ГЛР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утверждении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приказ об утверждении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сопроводительное письмо о подготовке ДА, приказ МПР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заключения договора аренды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ДА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лесного участка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22-03 КсПр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08.06.2021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22-41 Корякмайнинг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22-90 Витимгеопром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22-161 Альянс Майнинг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08.08.2022    28.09.2022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установлен ный НПА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дней с момента оплаты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 фактический 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6-41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проблемы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90165"/>
              </p:ext>
            </p:extLst>
          </p:nvPr>
        </p:nvGraphicFramePr>
        <p:xfrm>
          <a:off x="447332" y="762002"/>
          <a:ext cx="8387483" cy="3806370"/>
        </p:xfrm>
        <a:graphic>
          <a:graphicData uri="http://schemas.openxmlformats.org/drawingml/2006/table">
            <a:tbl>
              <a:tblPr/>
              <a:tblGrid>
                <a:gridCol w="73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88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88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3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согласование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направление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время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затраченное заявителем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затраченное ОИВ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утверждении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утверждение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Гос. экспертиза ПОЛ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приеме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22-03 КсПр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22-41 Корякмайнинг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16.05.2022   02.06.2022    28.06.2022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25.05.2022   10.06.2022    07.07.2022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22-90 Витимгеопром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22-161 Альянс Майнинг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установлен ный НПА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 фактический 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 время на оформление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проблемы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68006"/>
              </p:ext>
            </p:extLst>
          </p:nvPr>
        </p:nvGraphicFramePr>
        <p:xfrm>
          <a:off x="835459" y="861772"/>
          <a:ext cx="7395418" cy="3775316"/>
        </p:xfrm>
        <a:graphic>
          <a:graphicData uri="http://schemas.openxmlformats.org/drawingml/2006/table">
            <a:tbl>
              <a:tblPr/>
              <a:tblGrid>
                <a:gridCol w="126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проблемы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проблемы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загруженность специалистов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обработка срочных документов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затягивание сроков подачи документов заявителем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затягивание сроков согласования и подписания документов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невозможность проезда к месту проведения работ по погодным условиям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несвоевременная оплата услуги заявителем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потери времени на внесение информации в различные базы данных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ожидание реакции со стороны заявителя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отказ как проблема (возврат на доработку)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82169"/>
              </p:ext>
            </p:extLst>
          </p:nvPr>
        </p:nvGraphicFramePr>
        <p:xfrm>
          <a:off x="190768" y="920975"/>
          <a:ext cx="8762452" cy="2916208"/>
        </p:xfrm>
        <a:graphic>
          <a:graphicData uri="http://schemas.openxmlformats.org/drawingml/2006/table">
            <a:tbl>
              <a:tblPr/>
              <a:tblGrid>
                <a:gridCol w="72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7626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заявле-ние на отвод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выписки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подписание поручения в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выписки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и подготовка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проекта договора аренды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согласование профильными отделами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подписание руководителем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выдача договора заявителю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отвод лесного участка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схемы ЛУ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4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4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9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исключен, передано на ГКУ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подается в электронном виде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дней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день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день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дней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1483</Words>
  <Application>Microsoft Office PowerPoint</Application>
  <PresentationFormat>Произвольный</PresentationFormat>
  <Paragraphs>1229</Paragraphs>
  <Slides>19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PDF</vt:lpstr>
      <vt:lpstr>Министерство природных ресурсов Забайкальского края </vt:lpstr>
      <vt:lpstr>Оптимизация процесса оформления договоров аренды лесных участков  с недропользователями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Текущая карта процесса</vt:lpstr>
      <vt:lpstr>Список проблем</vt:lpstr>
      <vt:lpstr>Идеальная карта процесса</vt:lpstr>
      <vt:lpstr>Идеальная карта процесса</vt:lpstr>
      <vt:lpstr>Презентация PowerPoint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Целевая карта процесса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Сорокина Галина</dc:creator>
  <cp:lastModifiedBy>admin</cp:lastModifiedBy>
  <cp:revision>71</cp:revision>
  <cp:lastPrinted>2023-06-20T05:20:07Z</cp:lastPrinted>
  <dcterms:modified xsi:type="dcterms:W3CDTF">2023-09-15T10:13:00Z</dcterms:modified>
</cp:coreProperties>
</file>