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2"/>
  </p:notesMasterIdLst>
  <p:sldIdLst>
    <p:sldId id="256" r:id="rId8"/>
    <p:sldId id="257" r:id="rId9"/>
    <p:sldId id="264" r:id="rId10"/>
    <p:sldId id="265" r:id="rId11"/>
    <p:sldId id="268" r:id="rId12"/>
    <p:sldId id="269" r:id="rId13"/>
    <p:sldId id="270" r:id="rId14"/>
    <p:sldId id="277" r:id="rId15"/>
    <p:sldId id="273" r:id="rId16"/>
    <p:sldId id="274" r:id="rId17"/>
    <p:sldId id="282" r:id="rId18"/>
    <p:sldId id="275" r:id="rId19"/>
    <p:sldId id="276" r:id="rId20"/>
    <p:sldId id="263" r:id="rId21"/>
  </p:sldIdLst>
  <p:sldSz cx="9144000" cy="5148263"/>
  <p:notesSz cx="6858000" cy="9947275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8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3FF748B2-CC95-451B-8143-C5A03F1EB111}">
      <dgm:prSet phldrT="[Текст]"/>
      <dgm:spPr/>
      <dgm:t>
        <a:bodyPr/>
        <a:lstStyle/>
        <a:p>
          <a:r>
            <a:rPr lang="ru-RU" dirty="0"/>
            <a:t>Федеральный уровень</a:t>
          </a:r>
        </a:p>
      </dgm:t>
    </dgm:pt>
    <dgm:pt modelId="{F99DA536-E43B-4950-BA30-8CA9E427BA97}" type="parTrans" cxnId="{37DEBAA8-1957-44E0-95DB-E2FC8D891943}">
      <dgm:prSet/>
      <dgm:spPr/>
      <dgm:t>
        <a:bodyPr/>
        <a:lstStyle/>
        <a:p>
          <a:endParaRPr lang="ru-RU"/>
        </a:p>
      </dgm:t>
    </dgm:pt>
    <dgm:pt modelId="{674D32EE-29CD-44A6-957C-0715A8F487A7}" type="sibTrans" cxnId="{37DEBAA8-1957-44E0-95DB-E2FC8D891943}">
      <dgm:prSet/>
      <dgm:spPr/>
      <dgm:t>
        <a:bodyPr/>
        <a:lstStyle/>
        <a:p>
          <a:endParaRPr lang="ru-RU"/>
        </a:p>
      </dgm:t>
    </dgm:pt>
    <dgm:pt modelId="{B26F7618-C915-462A-BFAF-8F1E5C379A4B}">
      <dgm:prSet phldrT="[Текст]"/>
      <dgm:spPr/>
      <dgm:t>
        <a:bodyPr/>
        <a:lstStyle/>
        <a:p>
          <a:r>
            <a:rPr lang="ru-RU" dirty="0"/>
            <a:t>Региональный уровень</a:t>
          </a:r>
        </a:p>
      </dgm:t>
    </dgm:pt>
    <dgm:pt modelId="{F07A516F-C219-4A59-AB1C-9F9EC1B18B82}" type="parTrans" cxnId="{EBA86250-F7EF-4722-8D65-42F973FA4D18}">
      <dgm:prSet/>
      <dgm:spPr/>
      <dgm:t>
        <a:bodyPr/>
        <a:lstStyle/>
        <a:p>
          <a:endParaRPr lang="ru-RU"/>
        </a:p>
      </dgm:t>
    </dgm:pt>
    <dgm:pt modelId="{4A4D4BC3-FDE5-47A6-9F56-565CC7A1FFA0}" type="sibTrans" cxnId="{EBA86250-F7EF-4722-8D65-42F973FA4D18}">
      <dgm:prSet/>
      <dgm:spPr/>
      <dgm:t>
        <a:bodyPr/>
        <a:lstStyle/>
        <a:p>
          <a:endParaRPr lang="ru-RU"/>
        </a:p>
      </dgm:t>
    </dgm:pt>
    <dgm:pt modelId="{CCD4CE0A-9387-4751-B631-756FA8B3A1B1}">
      <dgm:prSet phldrT="[Текст]"/>
      <dgm:spPr/>
      <dgm:t>
        <a:bodyPr/>
        <a:lstStyle/>
        <a:p>
          <a:r>
            <a:rPr lang="ru-RU" dirty="0"/>
            <a:t>Местный уровень</a:t>
          </a:r>
        </a:p>
      </dgm:t>
    </dgm:pt>
    <dgm:pt modelId="{247F04F3-E4F3-4501-96E7-052FDA5D92EF}" type="parTrans" cxnId="{ED36D28C-0583-4DAF-A348-580FDDADAE86}">
      <dgm:prSet/>
      <dgm:spPr/>
      <dgm:t>
        <a:bodyPr/>
        <a:lstStyle/>
        <a:p>
          <a:endParaRPr lang="ru-RU"/>
        </a:p>
      </dgm:t>
    </dgm:pt>
    <dgm:pt modelId="{8DA91440-B118-49C5-B7A4-0D2DB838972C}" type="sibTrans" cxnId="{ED36D28C-0583-4DAF-A348-580FDDADAE86}">
      <dgm:prSet/>
      <dgm:spPr/>
      <dgm:t>
        <a:bodyPr/>
        <a:lstStyle/>
        <a:p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/>
        </dgm:presLayoutVars>
      </dgm:prSet>
      <dgm:spPr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315" custLinFactNeighborY="3588"/>
      <dgm:spPr/>
    </dgm:pt>
    <dgm:pt modelId="{9EAEA455-5A6E-410E-B4B7-AC856197C3E4}" type="pres">
      <dgm:prSet presAssocID="{F2516AA0-42D0-4E9A-904E-E056068D8ADE}" presName="theList" presStyleCnt="0"/>
      <dgm:spPr/>
    </dgm:pt>
    <dgm:pt modelId="{500CF7D1-1636-4DEB-8CDC-2F7C02C42901}" type="pres">
      <dgm:prSet presAssocID="{3FF748B2-CC95-451B-8143-C5A03F1EB111}" presName="aNode" presStyleLbl="fgAcc1" presStyleIdx="0" presStyleCnt="3" custLinFactNeighborX="35433" custLinFactNeighborY="-97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ACF9-1EBF-4380-93A2-375886B886CF}" type="pres">
      <dgm:prSet presAssocID="{3FF748B2-CC95-451B-8143-C5A03F1EB111}" presName="aSpace" presStyleCnt="0"/>
      <dgm:spPr/>
    </dgm:pt>
    <dgm:pt modelId="{8AB727E3-2AAC-4333-BE67-DDCC2DBAF903}" type="pres">
      <dgm:prSet presAssocID="{B26F7618-C915-462A-BFAF-8F1E5C379A4B}" presName="aNode" presStyleLbl="fgAcc1" presStyleIdx="1" presStyleCnt="3" custLinFactNeighborX="36169" custLinFactNeighborY="-56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39D37-E751-4F81-B040-B9AF8800B9C2}" type="pres">
      <dgm:prSet presAssocID="{B26F7618-C915-462A-BFAF-8F1E5C379A4B}" presName="aSpace" presStyleCnt="0"/>
      <dgm:spPr/>
    </dgm:pt>
    <dgm:pt modelId="{F9F5084D-E7E2-4934-B9CC-4E50C1F41F90}" type="pres">
      <dgm:prSet presAssocID="{CCD4CE0A-9387-4751-B631-756FA8B3A1B1}" presName="aNode" presStyleLbl="fgAcc1" presStyleIdx="2" presStyleCnt="3" custLinFactY="2066" custLinFactNeighborX="3926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3FF7C-F002-44B1-841D-E05154B2885F}" type="pres">
      <dgm:prSet presAssocID="{CCD4CE0A-9387-4751-B631-756FA8B3A1B1}" presName="aSpace" presStyleCnt="0"/>
      <dgm:spPr/>
    </dgm:pt>
  </dgm:ptLst>
  <dgm:cxnLst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EFD7AB33-D757-4CAA-8664-31C1C70B4255}" type="presOf" srcId="{3FF748B2-CC95-451B-8143-C5A03F1EB111}" destId="{500CF7D1-1636-4DEB-8CDC-2F7C02C42901}" srcOrd="0" destOrd="0" presId="urn:microsoft.com/office/officeart/2005/8/layout/pyramid2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DECE04FB-B69A-400B-8240-6D3E8E4B3DEB}" type="presOf" srcId="{F2516AA0-42D0-4E9A-904E-E056068D8ADE}" destId="{4E388B56-311A-46E5-9570-0E5542DBCD84}" srcOrd="0" destOrd="0" presId="urn:microsoft.com/office/officeart/2005/8/layout/pyramid2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D601EFBD-33F1-4C47-9149-2342DE5FE77E}" type="presOf" srcId="{B26F7618-C915-462A-BFAF-8F1E5C379A4B}" destId="{8AB727E3-2AAC-4333-BE67-DDCC2DBAF903}" srcOrd="0" destOrd="0" presId="urn:microsoft.com/office/officeart/2005/8/layout/pyramid2"/>
    <dgm:cxn modelId="{BAC2D72B-9236-4C55-AE1D-33B856F75230}" type="presOf" srcId="{CCD4CE0A-9387-4751-B631-756FA8B3A1B1}" destId="{F9F5084D-E7E2-4934-B9CC-4E50C1F41F90}" srcOrd="0" destOrd="0" presId="urn:microsoft.com/office/officeart/2005/8/layout/pyramid2"/>
    <dgm:cxn modelId="{85D7DDC5-D1BB-4024-A075-826685CC510D}" type="presParOf" srcId="{4E388B56-311A-46E5-9570-0E5542DBCD84}" destId="{B5D2158A-EB40-4D24-8CC8-B2BFED5A76F0}" srcOrd="0" destOrd="0" presId="urn:microsoft.com/office/officeart/2005/8/layout/pyramid2"/>
    <dgm:cxn modelId="{1AEB3816-C806-48D5-9B6C-69F3DEDFE15F}" type="presParOf" srcId="{4E388B56-311A-46E5-9570-0E5542DBCD84}" destId="{9EAEA455-5A6E-410E-B4B7-AC856197C3E4}" srcOrd="1" destOrd="0" presId="urn:microsoft.com/office/officeart/2005/8/layout/pyramid2"/>
    <dgm:cxn modelId="{8828A5A9-2136-4CC2-952A-5F756402CAB2}" type="presParOf" srcId="{9EAEA455-5A6E-410E-B4B7-AC856197C3E4}" destId="{500CF7D1-1636-4DEB-8CDC-2F7C02C42901}" srcOrd="0" destOrd="0" presId="urn:microsoft.com/office/officeart/2005/8/layout/pyramid2"/>
    <dgm:cxn modelId="{D327479D-CD0D-441B-BB4B-B6013E7EFEC6}" type="presParOf" srcId="{9EAEA455-5A6E-410E-B4B7-AC856197C3E4}" destId="{A32BACF9-1EBF-4380-93A2-375886B886CF}" srcOrd="1" destOrd="0" presId="urn:microsoft.com/office/officeart/2005/8/layout/pyramid2"/>
    <dgm:cxn modelId="{72ADEDA5-5C9B-46CA-8CBF-32C3FCD0B88D}" type="presParOf" srcId="{9EAEA455-5A6E-410E-B4B7-AC856197C3E4}" destId="{8AB727E3-2AAC-4333-BE67-DDCC2DBAF903}" srcOrd="2" destOrd="0" presId="urn:microsoft.com/office/officeart/2005/8/layout/pyramid2"/>
    <dgm:cxn modelId="{E5047B8C-B39D-4A02-9937-AD18D790BC32}" type="presParOf" srcId="{9EAEA455-5A6E-410E-B4B7-AC856197C3E4}" destId="{29539D37-E751-4F81-B040-B9AF8800B9C2}" srcOrd="3" destOrd="0" presId="urn:microsoft.com/office/officeart/2005/8/layout/pyramid2"/>
    <dgm:cxn modelId="{5DB017E1-4926-4348-A7EB-6693F7CE4427}" type="presParOf" srcId="{9EAEA455-5A6E-410E-B4B7-AC856197C3E4}" destId="{F9F5084D-E7E2-4934-B9CC-4E50C1F41F90}" srcOrd="4" destOrd="0" presId="urn:microsoft.com/office/officeart/2005/8/layout/pyramid2"/>
    <dgm:cxn modelId="{D189C39D-ED3C-4FC5-9D6F-ACD1CD3951BE}" type="presParOf" srcId="{9EAEA455-5A6E-410E-B4B7-AC856197C3E4}" destId="{F6B3FF7C-F002-44B1-841D-E05154B288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>
        <a:xfrm>
          <a:off x="827714" y="0"/>
          <a:ext cx="4640072" cy="372045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>
        <a:xfrm>
          <a:off x="3952026" y="267249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Федеральный уровень</a:t>
          </a:r>
        </a:p>
      </dsp:txBody>
      <dsp:txXfrm>
        <a:off x="3995018" y="310241"/>
        <a:ext cx="2332309" cy="794716"/>
      </dsp:txXfrm>
    </dsp:sp>
    <dsp:sp modelId="{8AB727E3-2AAC-4333-BE67-DDCC2DBAF903}">
      <dsp:nvSpPr>
        <dsp:cNvPr id="0" name=""/>
        <dsp:cNvSpPr/>
      </dsp:nvSpPr>
      <dsp:spPr>
        <a:xfrm>
          <a:off x="3952026" y="1302776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Региональный уровень</a:t>
          </a:r>
        </a:p>
      </dsp:txBody>
      <dsp:txXfrm>
        <a:off x="3995018" y="1345768"/>
        <a:ext cx="2332309" cy="794716"/>
      </dsp:txXfrm>
    </dsp:sp>
    <dsp:sp modelId="{F9F5084D-E7E2-4934-B9CC-4E50C1F41F90}">
      <dsp:nvSpPr>
        <dsp:cNvPr id="0" name=""/>
        <dsp:cNvSpPr/>
      </dsp:nvSpPr>
      <dsp:spPr>
        <a:xfrm>
          <a:off x="3952026" y="2483902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Местный уровень</a:t>
          </a:r>
        </a:p>
      </dsp:txBody>
      <dsp:txXfrm>
        <a:off x="3995018" y="2526894"/>
        <a:ext cx="2332309" cy="794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" y="746125"/>
            <a:ext cx="6623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5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23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46189" y="1895556"/>
            <a:ext cx="5711825" cy="1189037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Региональная служба по тарифам и ценообразованию Забайкальского края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>
          <a:xfrm>
            <a:off x="0" y="46803"/>
            <a:ext cx="5711825" cy="284683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Промежуточное совещание/</a:t>
            </a:r>
            <a:r>
              <a:rPr lang="en-US" dirty="0">
                <a:latin typeface="Arial" pitchFamily="34" charset="0"/>
                <a:cs typeface="Arial" pitchFamily="34" charset="0"/>
              </a:rPr>
              <a:t> Kick-off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xfrm>
            <a:off x="92558" y="4598301"/>
            <a:ext cx="6074633" cy="747118"/>
          </a:xfrm>
          <a:prstGeom prst="rect">
            <a:avLst/>
          </a:prstGeom>
        </p:spPr>
        <p:txBody>
          <a:bodyPr/>
          <a:lstStyle/>
          <a:p>
            <a:r>
              <a:rPr 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Дорожкова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Оксана Николаевна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xfrm>
            <a:off x="92558" y="4813092"/>
            <a:ext cx="5711826" cy="317536"/>
          </a:xfrm>
          <a:prstGeom prst="rect">
            <a:avLst/>
          </a:prstGeom>
        </p:spPr>
        <p:txBody>
          <a:bodyPr/>
          <a:lstStyle/>
          <a:p>
            <a:r>
              <a:rPr lang="ru-RU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И.о.руководителя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РСТ Забайкальского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</p:spPr>
        <p:txBody>
          <a:bodyPr/>
          <a:lstStyle/>
          <a:p>
            <a:r>
              <a:rPr lang="ru-RU" dirty="0">
                <a:latin typeface="+mn-lt"/>
              </a:rPr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53149540"/>
              </p:ext>
            </p:extLst>
          </p:nvPr>
        </p:nvGraphicFramePr>
        <p:xfrm>
          <a:off x="381000" y="1147763"/>
          <a:ext cx="6370320" cy="37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04060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>
          <a:xfrm>
            <a:off x="2004060" y="3678422"/>
            <a:ext cx="647409" cy="49747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166330" y="2744003"/>
            <a:ext cx="647410" cy="49747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3676648" y="3706861"/>
            <a:ext cx="584865" cy="49747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2492278" y="4217147"/>
            <a:ext cx="521293" cy="43862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3479060" y="4217149"/>
            <a:ext cx="521292" cy="497477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2530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929388" y="64311"/>
            <a:ext cx="5786181" cy="51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Вклад в цель проекта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9096435-F7A5-4106-A69C-ABF404B9A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89445"/>
              </p:ext>
            </p:extLst>
          </p:nvPr>
        </p:nvGraphicFramePr>
        <p:xfrm>
          <a:off x="347072" y="575939"/>
          <a:ext cx="6647754" cy="445248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40397">
                  <a:extLst>
                    <a:ext uri="{9D8B030D-6E8A-4147-A177-3AD203B41FA5}">
                      <a16:colId xmlns:a16="http://schemas.microsoft.com/office/drawing/2014/main" val="4274042377"/>
                    </a:ext>
                  </a:extLst>
                </a:gridCol>
                <a:gridCol w="1308192">
                  <a:extLst>
                    <a:ext uri="{9D8B030D-6E8A-4147-A177-3AD203B41FA5}">
                      <a16:colId xmlns:a16="http://schemas.microsoft.com/office/drawing/2014/main" val="1494528552"/>
                    </a:ext>
                  </a:extLst>
                </a:gridCol>
                <a:gridCol w="1581846">
                  <a:extLst>
                    <a:ext uri="{9D8B030D-6E8A-4147-A177-3AD203B41FA5}">
                      <a16:colId xmlns:a16="http://schemas.microsoft.com/office/drawing/2014/main" val="1580002656"/>
                    </a:ext>
                  </a:extLst>
                </a:gridCol>
                <a:gridCol w="1648589">
                  <a:extLst>
                    <a:ext uri="{9D8B030D-6E8A-4147-A177-3AD203B41FA5}">
                      <a16:colId xmlns:a16="http://schemas.microsoft.com/office/drawing/2014/main" val="1792127725"/>
                    </a:ext>
                  </a:extLst>
                </a:gridCol>
                <a:gridCol w="1768730">
                  <a:extLst>
                    <a:ext uri="{9D8B030D-6E8A-4147-A177-3AD203B41FA5}">
                      <a16:colId xmlns:a16="http://schemas.microsoft.com/office/drawing/2014/main" val="3358432103"/>
                    </a:ext>
                  </a:extLst>
                </a:gridCol>
              </a:tblGrid>
              <a:tr h="393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№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ПРОБЛЕМА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ПЕРВОПРИЧИНА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ПРЕДЛАГАЕМОЕ РЕШЕНИЕ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ВКЛАД В ДОСТИЖЕНИЕ ЦЕЛИ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%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223908"/>
                  </a:ext>
                </a:extLst>
              </a:tr>
              <a:tr h="40088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1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Затраты времени на напоминание, звонки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Человеческий фактор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</a:rPr>
                        <a:t>Создание группы в мессенджере</a:t>
                      </a:r>
                      <a:endParaRPr lang="ru-RU" sz="8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Сокращение ВПП на 1 день (14 %)</a:t>
                      </a:r>
                    </a:p>
                  </a:txBody>
                  <a:tcPr marL="2452" marR="2452" marT="2452" marB="0" anchor="ctr"/>
                </a:tc>
                <a:extLst>
                  <a:ext uri="{0D108BD9-81ED-4DB2-BD59-A6C34878D82A}">
                    <a16:rowId xmlns:a16="http://schemas.microsoft.com/office/drawing/2014/main" val="1511102509"/>
                  </a:ext>
                </a:extLst>
              </a:tr>
              <a:tr h="354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</a:rPr>
                        <a:t>Урегулирование отношений посредством заключения соглашения, с указанием сроков предоставления информации</a:t>
                      </a:r>
                      <a:endParaRPr lang="ru-RU" sz="8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741134"/>
                  </a:ext>
                </a:extLst>
              </a:tr>
              <a:tr h="10946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</a:rPr>
                        <a:t>2,3</a:t>
                      </a:r>
                      <a:endParaRPr lang="ru-RU" sz="8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Непредоставление информации, нарушение сроков предоставления информации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Отказ в предоставлении данных со стороны Миграционной службы, человеческий фактор</a:t>
                      </a:r>
                      <a:br>
                        <a:rPr lang="ru-RU" sz="850" dirty="0">
                          <a:effectLst/>
                        </a:rPr>
                      </a:b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Сокращение ВПП на 3 дня (43 %)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Сокращение районов направляющих информацию с нарушением срока </a:t>
                      </a:r>
                      <a:br>
                        <a:rPr lang="ru-RU" sz="850" dirty="0">
                          <a:effectLst/>
                        </a:rPr>
                      </a:br>
                      <a:r>
                        <a:rPr lang="ru-RU" sz="850" dirty="0">
                          <a:effectLst/>
                        </a:rPr>
                        <a:t>на 8 % (3 МО)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Сокращение времени на свод на 30 мин.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extLst>
                  <a:ext uri="{0D108BD9-81ED-4DB2-BD59-A6C34878D82A}">
                    <a16:rowId xmlns:a16="http://schemas.microsoft.com/office/drawing/2014/main" val="1784852626"/>
                  </a:ext>
                </a:extLst>
              </a:tr>
              <a:tr h="1173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</a:rPr>
                        <a:t>4</a:t>
                      </a:r>
                      <a:endParaRPr lang="ru-RU" sz="8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</a:rPr>
                        <a:t>Лишние движения на направление писем</a:t>
                      </a:r>
                      <a:endParaRPr lang="ru-RU" sz="8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Наличие официального запроса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(В запросе не указан конкретный способ направления информации для отчета)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Указать конкретный способ предоставления информации в запросе.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Сокращение ВПП на 2 </a:t>
                      </a:r>
                      <a:r>
                        <a:rPr lang="ru-RU" sz="850" dirty="0" err="1">
                          <a:effectLst/>
                        </a:rPr>
                        <a:t>дн</a:t>
                      </a:r>
                      <a:r>
                        <a:rPr lang="ru-RU" sz="850" dirty="0">
                          <a:effectLst/>
                        </a:rPr>
                        <a:t> (29%)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extLst>
                  <a:ext uri="{0D108BD9-81ED-4DB2-BD59-A6C34878D82A}">
                    <a16:rowId xmlns:a16="http://schemas.microsoft.com/office/drawing/2014/main" val="1022982480"/>
                  </a:ext>
                </a:extLst>
              </a:tr>
              <a:tr h="885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</a:rPr>
                        <a:t>5</a:t>
                      </a:r>
                      <a:endParaRPr lang="ru-RU" sz="8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</a:rPr>
                        <a:t>Лишние движения на согласование бумажного носителя</a:t>
                      </a:r>
                      <a:endParaRPr lang="ru-RU" sz="8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</a:rPr>
                        <a:t>Не предусмотрена возможность редактирования проекта в дело СЭД</a:t>
                      </a:r>
                      <a:endParaRPr lang="ru-RU" sz="8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</a:rPr>
                        <a:t>Решение вопроса о предоставлении информации в адрес </a:t>
                      </a:r>
                      <a:br>
                        <a:rPr lang="ru-RU" sz="850">
                          <a:effectLst/>
                        </a:rPr>
                      </a:br>
                      <a:r>
                        <a:rPr lang="ru-RU" sz="850">
                          <a:effectLst/>
                        </a:rPr>
                        <a:t>АО «Читаэнергосбыт» и филиала ПАО «Россети Сибирь – Читаэнерго» без официального письма</a:t>
                      </a:r>
                      <a:endParaRPr lang="ru-RU" sz="8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Сокращение ВПП на 1 день (14 %)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extLst>
                  <a:ext uri="{0D108BD9-81ED-4DB2-BD59-A6C34878D82A}">
                    <a16:rowId xmlns:a16="http://schemas.microsoft.com/office/drawing/2014/main" val="1959344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5991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372421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CE83FF-2F7A-4A22-84E9-368FE758B28D}"/>
              </a:ext>
            </a:extLst>
          </p:cNvPr>
          <p:cNvSpPr txBox="1"/>
          <p:nvPr/>
        </p:nvSpPr>
        <p:spPr>
          <a:xfrm>
            <a:off x="7455724" y="4745537"/>
            <a:ext cx="1561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ВПП = 4 дня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DBA1E5-711C-4C75-9CFD-326129265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55" y="770535"/>
            <a:ext cx="5940481" cy="42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2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024" y="102139"/>
            <a:ext cx="6750997" cy="3302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E1C5CA0-041A-4552-B93D-BAD2B9936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1212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9057B93B-139E-422F-9273-2AC724792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521178"/>
              </p:ext>
            </p:extLst>
          </p:nvPr>
        </p:nvGraphicFramePr>
        <p:xfrm>
          <a:off x="464024" y="620973"/>
          <a:ext cx="6066430" cy="43654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13898">
                  <a:extLst>
                    <a:ext uri="{9D8B030D-6E8A-4147-A177-3AD203B41FA5}">
                      <a16:colId xmlns:a16="http://schemas.microsoft.com/office/drawing/2014/main" val="2287333708"/>
                    </a:ext>
                  </a:extLst>
                </a:gridCol>
                <a:gridCol w="2552132">
                  <a:extLst>
                    <a:ext uri="{9D8B030D-6E8A-4147-A177-3AD203B41FA5}">
                      <a16:colId xmlns:a16="http://schemas.microsoft.com/office/drawing/2014/main" val="3153984084"/>
                    </a:ext>
                  </a:extLst>
                </a:gridCol>
                <a:gridCol w="1289713">
                  <a:extLst>
                    <a:ext uri="{9D8B030D-6E8A-4147-A177-3AD203B41FA5}">
                      <a16:colId xmlns:a16="http://schemas.microsoft.com/office/drawing/2014/main" val="1915411812"/>
                    </a:ext>
                  </a:extLst>
                </a:gridCol>
                <a:gridCol w="1153330">
                  <a:extLst>
                    <a:ext uri="{9D8B030D-6E8A-4147-A177-3AD203B41FA5}">
                      <a16:colId xmlns:a16="http://schemas.microsoft.com/office/drawing/2014/main" val="2099758456"/>
                    </a:ext>
                  </a:extLst>
                </a:gridCol>
                <a:gridCol w="757357">
                  <a:extLst>
                    <a:ext uri="{9D8B030D-6E8A-4147-A177-3AD203B41FA5}">
                      <a16:colId xmlns:a16="http://schemas.microsoft.com/office/drawing/2014/main" val="2947659470"/>
                    </a:ext>
                  </a:extLst>
                </a:gridCol>
              </a:tblGrid>
              <a:tr h="21836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Предлагаемое решение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Ответственные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Срок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Исполнение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extLst>
                  <a:ext uri="{0D108BD9-81ED-4DB2-BD59-A6C34878D82A}">
                    <a16:rowId xmlns:a16="http://schemas.microsoft.com/office/drawing/2014/main" val="3903290698"/>
                  </a:ext>
                </a:extLst>
              </a:tr>
              <a:tr h="86355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 dirty="0">
                          <a:effectLst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Проработка решения проблем между РСТ Забайкальского края и Управлением по вопросам миграции УМВД России по Забайкальскому краю по вопросу предоставления сведений о регистрации и снятии с регистрационного учета граждан по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местужительства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Дорожкова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О.Н.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14.09.2023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2600"/>
                        <a:buFont typeface="Wingdings" panose="05000000000000000000" pitchFamily="2" charset="2"/>
                        <a:buChar char="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extLst>
                  <a:ext uri="{0D108BD9-81ED-4DB2-BD59-A6C34878D82A}">
                    <a16:rowId xmlns:a16="http://schemas.microsoft.com/office/drawing/2014/main" val="137937369"/>
                  </a:ext>
                </a:extLst>
              </a:tr>
              <a:tr h="46291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 dirty="0">
                          <a:effectLst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Создание группы в мессенджере для напоминания о сроке предоставления информации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Чуприков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Р.Е.</a:t>
                      </a:r>
                      <a:endParaRPr lang="ru-RU" sz="700" dirty="0">
                        <a:effectLst/>
                      </a:endParaRPr>
                    </a:p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19.09.2023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extLst>
                  <a:ext uri="{0D108BD9-81ED-4DB2-BD59-A6C34878D82A}">
                    <a16:rowId xmlns:a16="http://schemas.microsoft.com/office/drawing/2014/main" val="396966481"/>
                  </a:ext>
                </a:extLst>
              </a:tr>
              <a:tr h="88776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500">
                        <a:effectLst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Составление запроса в адрес Администраций муниципальных образований с указанием конкретного способа и срока  направления информации в адрес РСТ Забайкальского края (загрузить информацию в облако, направление информации без сопроводительного письма)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Овчинникова А.О.</a:t>
                      </a:r>
                      <a:endParaRPr lang="ru-RU" sz="700" dirty="0">
                        <a:effectLst/>
                      </a:endParaRPr>
                    </a:p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25.09.2023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extLst>
                  <a:ext uri="{0D108BD9-81ED-4DB2-BD59-A6C34878D82A}">
                    <a16:rowId xmlns:a16="http://schemas.microsoft.com/office/drawing/2014/main" val="3269718495"/>
                  </a:ext>
                </a:extLst>
              </a:tr>
              <a:tr h="46291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 dirty="0">
                          <a:effectLst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Разработка единой формы для предоставления информации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Овчинникова А.О.</a:t>
                      </a:r>
                      <a:endParaRPr lang="ru-RU" sz="700" dirty="0">
                        <a:effectLst/>
                      </a:endParaRPr>
                    </a:p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Ким О.Е.</a:t>
                      </a:r>
                      <a:endParaRPr lang="ru-RU" sz="700" dirty="0">
                        <a:effectLst/>
                      </a:endParaRPr>
                    </a:p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21.09.-22.09.2023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extLst>
                  <a:ext uri="{0D108BD9-81ED-4DB2-BD59-A6C34878D82A}">
                    <a16:rowId xmlns:a16="http://schemas.microsoft.com/office/drawing/2014/main" val="2353240558"/>
                  </a:ext>
                </a:extLst>
              </a:tr>
              <a:tr h="2763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 dirty="0">
                          <a:effectLst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Создание «mail.ru Облако» или «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Yandex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Disk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»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Чуприков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Р.Е.</a:t>
                      </a:r>
                      <a:endParaRPr lang="ru-RU" sz="700" dirty="0">
                        <a:effectLst/>
                      </a:endParaRPr>
                    </a:p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Малюк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Б.Г.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25.09.-29.09.2023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extLst>
                  <a:ext uri="{0D108BD9-81ED-4DB2-BD59-A6C34878D82A}">
                    <a16:rowId xmlns:a16="http://schemas.microsoft.com/office/drawing/2014/main" val="3474866306"/>
                  </a:ext>
                </a:extLst>
              </a:tr>
              <a:tr h="2763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 dirty="0">
                          <a:effectLst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Разработка инструкции по работе с облаком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Чуприков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Р.Е.</a:t>
                      </a:r>
                      <a:endParaRPr lang="ru-RU" sz="700" dirty="0">
                        <a:effectLst/>
                      </a:endParaRPr>
                    </a:p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Малюк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Б.Г.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02.10.-05.10.2023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extLst>
                  <a:ext uri="{0D108BD9-81ED-4DB2-BD59-A6C34878D82A}">
                    <a16:rowId xmlns:a16="http://schemas.microsoft.com/office/drawing/2014/main" val="684582945"/>
                  </a:ext>
                </a:extLst>
              </a:tr>
              <a:tr h="2763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 dirty="0">
                          <a:effectLst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Разработка обучающего видео «загрузка информации в облако»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Чуприков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Р.Е.</a:t>
                      </a:r>
                      <a:endParaRPr lang="ru-RU" sz="700" dirty="0">
                        <a:effectLst/>
                      </a:endParaRPr>
                    </a:p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Малюк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Б.Г.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06.10.-12.10.2023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extLst>
                  <a:ext uri="{0D108BD9-81ED-4DB2-BD59-A6C34878D82A}">
                    <a16:rowId xmlns:a16="http://schemas.microsoft.com/office/drawing/2014/main" val="1204722786"/>
                  </a:ext>
                </a:extLst>
              </a:tr>
              <a:tr h="2763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8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000000"/>
                          </a:solidFill>
                          <a:effectLst/>
                        </a:rPr>
                        <a:t>Предоставление паролей для доступа к облаку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</a:rPr>
                        <a:t>Чуприков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 Р.Е.</a:t>
                      </a:r>
                      <a:endParaRPr lang="ru-RU" sz="800" dirty="0">
                        <a:effectLst/>
                      </a:endParaRPr>
                    </a:p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</a:rPr>
                        <a:t>Малюк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 Б.Г.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15.10.2023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extLst>
                  <a:ext uri="{0D108BD9-81ED-4DB2-BD59-A6C34878D82A}">
                    <a16:rowId xmlns:a16="http://schemas.microsoft.com/office/drawing/2014/main" val="4607341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AB591CD-AC6F-4741-9642-CA643CF7DCDF}"/>
              </a:ext>
            </a:extLst>
          </p:cNvPr>
          <p:cNvSpPr txBox="1"/>
          <p:nvPr/>
        </p:nvSpPr>
        <p:spPr>
          <a:xfrm>
            <a:off x="464024" y="1028184"/>
            <a:ext cx="24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42EED-BF62-437E-8556-0342609BBBBE}"/>
              </a:ext>
            </a:extLst>
          </p:cNvPr>
          <p:cNvSpPr txBox="1"/>
          <p:nvPr/>
        </p:nvSpPr>
        <p:spPr>
          <a:xfrm>
            <a:off x="464024" y="1754228"/>
            <a:ext cx="24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A223D7-8D61-4ACE-8A77-36F6A6E797D8}"/>
              </a:ext>
            </a:extLst>
          </p:cNvPr>
          <p:cNvSpPr txBox="1"/>
          <p:nvPr/>
        </p:nvSpPr>
        <p:spPr>
          <a:xfrm>
            <a:off x="464024" y="2418286"/>
            <a:ext cx="24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54E103-0626-45B8-84EE-DDD1F8D805D8}"/>
              </a:ext>
            </a:extLst>
          </p:cNvPr>
          <p:cNvSpPr txBox="1"/>
          <p:nvPr/>
        </p:nvSpPr>
        <p:spPr>
          <a:xfrm>
            <a:off x="464024" y="3161698"/>
            <a:ext cx="24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F40DC6-0818-4991-BE7B-7CE33095862E}"/>
              </a:ext>
            </a:extLst>
          </p:cNvPr>
          <p:cNvSpPr txBox="1"/>
          <p:nvPr/>
        </p:nvSpPr>
        <p:spPr>
          <a:xfrm>
            <a:off x="464024" y="3750747"/>
            <a:ext cx="24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A7BA36-4095-4C8A-AF7D-7B3423826CE3}"/>
              </a:ext>
            </a:extLst>
          </p:cNvPr>
          <p:cNvSpPr txBox="1"/>
          <p:nvPr/>
        </p:nvSpPr>
        <p:spPr>
          <a:xfrm>
            <a:off x="464024" y="4056150"/>
            <a:ext cx="24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42705E-FE2D-41FC-A082-6D9EEBF64CBA}"/>
              </a:ext>
            </a:extLst>
          </p:cNvPr>
          <p:cNvSpPr txBox="1"/>
          <p:nvPr/>
        </p:nvSpPr>
        <p:spPr>
          <a:xfrm>
            <a:off x="484496" y="4425482"/>
            <a:ext cx="24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D3AC01-5842-4203-A80A-9763EBACE364}"/>
              </a:ext>
            </a:extLst>
          </p:cNvPr>
          <p:cNvSpPr txBox="1"/>
          <p:nvPr/>
        </p:nvSpPr>
        <p:spPr>
          <a:xfrm>
            <a:off x="464024" y="4746440"/>
            <a:ext cx="24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1000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Спасибо</a:t>
            </a:r>
          </a:p>
          <a:p>
            <a:r>
              <a:rPr lang="ru-RU" dirty="0">
                <a:solidFill>
                  <a:srgbClr val="00B050"/>
                </a:solidFill>
              </a:rPr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19606" y="4920343"/>
            <a:ext cx="4860925" cy="227920"/>
          </a:xfrm>
        </p:spPr>
        <p:txBody>
          <a:bodyPr/>
          <a:lstStyle/>
          <a:p>
            <a:r>
              <a:rPr lang="ru-RU" sz="900" dirty="0"/>
              <a:t>19.09.2023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19607" y="4193992"/>
            <a:ext cx="4860925" cy="946377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Тел.: +7 (3022) 21-12-62</a:t>
            </a:r>
          </a:p>
          <a:p>
            <a:r>
              <a:rPr lang="ru-RU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Моб. тел.: +7 914-511-11-55</a:t>
            </a:r>
          </a:p>
          <a:p>
            <a:r>
              <a:rPr lang="ru-RU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E-</a:t>
            </a:r>
            <a:r>
              <a:rPr lang="ru-RU" dirty="0" err="1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mail</a:t>
            </a:r>
            <a:r>
              <a:rPr lang="ru-RU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kimoe@rst.e-zab.ru</a:t>
            </a:r>
            <a:endParaRPr lang="ru-RU" dirty="0">
              <a:solidFill>
                <a:srgbClr val="00B05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419608" y="3398396"/>
            <a:ext cx="4860925" cy="227920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Ким Оксана Евгеньевна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419609" y="3696834"/>
            <a:ext cx="4860925" cy="227920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Главный специалист-эксперт 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отдела тарифов 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на коммунальные услуги</a:t>
            </a:r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658" y="1520370"/>
            <a:ext cx="6808822" cy="2223997"/>
          </a:xfrm>
        </p:spPr>
        <p:txBody>
          <a:bodyPr/>
          <a:lstStyle/>
          <a:p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формирования сводного отчета по факту регистрации и снятии граждан Российской Федерации </a:t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Забайкальского края </a:t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регистрационного учета по месту жительства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033981" y="771931"/>
            <a:ext cx="5508152" cy="576064"/>
          </a:xfrm>
        </p:spPr>
        <p:txBody>
          <a:bodyPr/>
          <a:lstStyle/>
          <a:p>
            <a:r>
              <a:rPr lang="ru-RU" dirty="0"/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5893" y="166861"/>
            <a:ext cx="6561138" cy="330200"/>
          </a:xfrm>
        </p:spPr>
        <p:txBody>
          <a:bodyPr/>
          <a:lstStyle/>
          <a:p>
            <a:r>
              <a:rPr lang="ru-RU" dirty="0"/>
              <a:t>Организационно-распорядительные документы </a:t>
            </a:r>
            <a:r>
              <a:rPr lang="ru-RU" dirty="0">
                <a:solidFill>
                  <a:srgbClr val="00B050"/>
                </a:solidFill>
              </a:rPr>
              <a:t>(приказ № 163 от 29.08.2023 г.)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F6798B-3DD5-470E-B822-9F7076DE2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15" y="879717"/>
            <a:ext cx="3009739" cy="42685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C8711D-0618-46D0-955E-F56EC1F2F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484" y="904777"/>
            <a:ext cx="3509969" cy="42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0472" y="1912671"/>
            <a:ext cx="6561138" cy="330200"/>
          </a:xfrm>
        </p:spPr>
        <p:txBody>
          <a:bodyPr/>
          <a:lstStyle/>
          <a:p>
            <a:r>
              <a:rPr lang="ru-RU" dirty="0"/>
              <a:t>Команда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FC8CA-9CFC-4A0E-AAC9-856BBDBB166D}"/>
              </a:ext>
            </a:extLst>
          </p:cNvPr>
          <p:cNvSpPr txBox="1"/>
          <p:nvPr/>
        </p:nvSpPr>
        <p:spPr>
          <a:xfrm>
            <a:off x="106719" y="181415"/>
            <a:ext cx="2459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проекта:</a:t>
            </a:r>
          </a:p>
          <a:p>
            <a:r>
              <a:rPr lang="ru-RU" sz="1200" dirty="0" err="1">
                <a:latin typeface="Segoe Print" panose="02000600000000000000" pitchFamily="2" charset="0"/>
              </a:rPr>
              <a:t>Дорожкова</a:t>
            </a:r>
            <a:r>
              <a:rPr lang="ru-RU" sz="1200" dirty="0">
                <a:latin typeface="Segoe Print" panose="02000600000000000000" pitchFamily="2" charset="0"/>
              </a:rPr>
              <a:t> Оксана </a:t>
            </a:r>
            <a:r>
              <a:rPr lang="ru-RU" sz="1200" dirty="0" err="1">
                <a:latin typeface="Segoe Print" panose="02000600000000000000" pitchFamily="2" charset="0"/>
              </a:rPr>
              <a:t>Николаена</a:t>
            </a:r>
            <a:r>
              <a:rPr lang="ru-RU" sz="1200" dirty="0">
                <a:latin typeface="Segoe Print" panose="02000600000000000000" pitchFamily="2" charset="0"/>
              </a:rPr>
              <a:t>, </a:t>
            </a:r>
          </a:p>
          <a:p>
            <a:r>
              <a:rPr lang="ru-RU" sz="1200" dirty="0" err="1">
                <a:latin typeface="Segoe Print" panose="02000600000000000000" pitchFamily="2" charset="0"/>
              </a:rPr>
              <a:t>И.о.руководителя</a:t>
            </a:r>
            <a:endParaRPr lang="ru-RU" sz="1200" dirty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РСТ Забайкальского края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822C89-7053-432E-9072-881D0E075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163" y="143007"/>
            <a:ext cx="1333332" cy="15619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0E97D-3465-4F5A-B57F-182332308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400" y="193725"/>
            <a:ext cx="1155377" cy="152159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1877635-CF44-4989-B8C1-634C47AFF4C1}"/>
              </a:ext>
            </a:extLst>
          </p:cNvPr>
          <p:cNvSpPr/>
          <p:nvPr/>
        </p:nvSpPr>
        <p:spPr>
          <a:xfrm>
            <a:off x="3693553" y="181414"/>
            <a:ext cx="2142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r>
              <a:rPr lang="ru-RU" sz="1200" dirty="0">
                <a:latin typeface="Segoe Print" panose="02000600000000000000" pitchFamily="2" charset="0"/>
              </a:rPr>
              <a:t>Захарова Ольга Владимировна, </a:t>
            </a:r>
          </a:p>
          <a:p>
            <a:r>
              <a:rPr lang="ru-RU" sz="1200" dirty="0">
                <a:latin typeface="Segoe Print" panose="02000600000000000000" pitchFamily="2" charset="0"/>
              </a:rPr>
              <a:t>Начальник отдела энергобалансов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66791E-A53B-4D2F-88DC-72BA76335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40" y="2450632"/>
            <a:ext cx="1342857" cy="159047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DCEF4DD-5CB9-4834-BE37-374A1234E585}"/>
              </a:ext>
            </a:extLst>
          </p:cNvPr>
          <p:cNvSpPr/>
          <p:nvPr/>
        </p:nvSpPr>
        <p:spPr>
          <a:xfrm>
            <a:off x="961689" y="4206117"/>
            <a:ext cx="19611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Print" panose="02000600000000000000" pitchFamily="2" charset="0"/>
              </a:rPr>
              <a:t>Овчинникова </a:t>
            </a:r>
          </a:p>
          <a:p>
            <a:r>
              <a:rPr lang="ru-RU" sz="1400" dirty="0">
                <a:latin typeface="Segoe Print" panose="02000600000000000000" pitchFamily="2" charset="0"/>
              </a:rPr>
              <a:t>Анна Олеговна,</a:t>
            </a:r>
          </a:p>
          <a:p>
            <a:r>
              <a:rPr lang="ru-RU" sz="1100" dirty="0">
                <a:latin typeface="Segoe Print" panose="02000600000000000000" pitchFamily="2" charset="0"/>
              </a:rPr>
              <a:t>Начальник общего отдела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B6C127-E806-4B76-96F3-4C971852B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333" y="2545658"/>
            <a:ext cx="1333333" cy="158095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B11E797-4CF6-43C3-9B1A-3F714595C061}"/>
              </a:ext>
            </a:extLst>
          </p:cNvPr>
          <p:cNvSpPr/>
          <p:nvPr/>
        </p:nvSpPr>
        <p:spPr>
          <a:xfrm>
            <a:off x="3666963" y="4126610"/>
            <a:ext cx="25171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Segoe Print" panose="02000600000000000000" pitchFamily="2" charset="0"/>
              </a:rPr>
              <a:t>Юганец</a:t>
            </a:r>
            <a:endParaRPr lang="ru-RU" sz="1400" dirty="0">
              <a:latin typeface="Segoe Print" panose="02000600000000000000" pitchFamily="2" charset="0"/>
            </a:endParaRPr>
          </a:p>
          <a:p>
            <a:r>
              <a:rPr lang="ru-RU" sz="1400" dirty="0">
                <a:latin typeface="Segoe Print" panose="02000600000000000000" pitchFamily="2" charset="0"/>
              </a:rPr>
              <a:t>Татьяна Ивановна,</a:t>
            </a:r>
          </a:p>
          <a:p>
            <a:r>
              <a:rPr lang="ru-RU" sz="1100" dirty="0">
                <a:latin typeface="Segoe Print" panose="02000600000000000000" pitchFamily="2" charset="0"/>
              </a:rPr>
              <a:t>Начальник отдела правового обеспечения и кадров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065B544-97C2-44AE-BBB7-928D01E68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6952" y="2450632"/>
            <a:ext cx="1325558" cy="152159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B5B2C7F-63C3-4B3A-9E0C-D892F972C4E5}"/>
              </a:ext>
            </a:extLst>
          </p:cNvPr>
          <p:cNvSpPr/>
          <p:nvPr/>
        </p:nvSpPr>
        <p:spPr>
          <a:xfrm>
            <a:off x="6715584" y="4002055"/>
            <a:ext cx="251712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Print" panose="02000600000000000000" pitchFamily="2" charset="0"/>
              </a:rPr>
              <a:t>Ким</a:t>
            </a:r>
          </a:p>
          <a:p>
            <a:r>
              <a:rPr lang="ru-RU" sz="1400" dirty="0">
                <a:latin typeface="Segoe Print" panose="02000600000000000000" pitchFamily="2" charset="0"/>
              </a:rPr>
              <a:t>Оксана Евгеньевна,</a:t>
            </a:r>
          </a:p>
          <a:p>
            <a:r>
              <a:rPr lang="ru-RU" sz="1100" dirty="0">
                <a:latin typeface="Segoe Print" panose="02000600000000000000" pitchFamily="2" charset="0"/>
              </a:rPr>
              <a:t>Главный специалист-эксперт</a:t>
            </a:r>
          </a:p>
        </p:txBody>
      </p:sp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82862" y="160737"/>
            <a:ext cx="6561138" cy="330200"/>
          </a:xfrm>
        </p:spPr>
        <p:txBody>
          <a:bodyPr/>
          <a:lstStyle/>
          <a:p>
            <a:r>
              <a:rPr lang="ru-RU" dirty="0"/>
              <a:t>Паспорт 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A2D8CA-24F4-41B7-A97E-DCFB8C77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33" y="555107"/>
            <a:ext cx="6468370" cy="459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26208B8-CBB7-4048-AEC6-3DCFC8A3F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08" y="268937"/>
            <a:ext cx="6561138" cy="330200"/>
          </a:xfrm>
        </p:spPr>
        <p:txBody>
          <a:bodyPr/>
          <a:lstStyle/>
          <a:p>
            <a:r>
              <a:rPr lang="ru-RU" dirty="0"/>
              <a:t>Текущая карта процесса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128607-855E-43DC-AE96-A5BAF24E80DA}"/>
              </a:ext>
            </a:extLst>
          </p:cNvPr>
          <p:cNvSpPr txBox="1"/>
          <p:nvPr/>
        </p:nvSpPr>
        <p:spPr>
          <a:xfrm>
            <a:off x="7677445" y="4822922"/>
            <a:ext cx="1466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ВПП=5-11 дней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2F09A9-653F-4AE1-93A6-84D664C84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03" y="774548"/>
            <a:ext cx="7528782" cy="420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7800" y="302053"/>
            <a:ext cx="6561138" cy="330200"/>
          </a:xfrm>
        </p:spPr>
        <p:txBody>
          <a:bodyPr/>
          <a:lstStyle/>
          <a:p>
            <a:r>
              <a:rPr lang="ru-RU" dirty="0"/>
              <a:t>Текущие проблемы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5B88145-004C-4870-88F9-F4B350C8D9A4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-12846050"/>
          <a:ext cx="7886700" cy="2435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023">
                  <a:extLst>
                    <a:ext uri="{9D8B030D-6E8A-4147-A177-3AD203B41FA5}">
                      <a16:colId xmlns:a16="http://schemas.microsoft.com/office/drawing/2014/main" val="3488679598"/>
                    </a:ext>
                  </a:extLst>
                </a:gridCol>
                <a:gridCol w="791208">
                  <a:extLst>
                    <a:ext uri="{9D8B030D-6E8A-4147-A177-3AD203B41FA5}">
                      <a16:colId xmlns:a16="http://schemas.microsoft.com/office/drawing/2014/main" val="3690827844"/>
                    </a:ext>
                  </a:extLst>
                </a:gridCol>
                <a:gridCol w="367465">
                  <a:extLst>
                    <a:ext uri="{9D8B030D-6E8A-4147-A177-3AD203B41FA5}">
                      <a16:colId xmlns:a16="http://schemas.microsoft.com/office/drawing/2014/main" val="87717618"/>
                    </a:ext>
                  </a:extLst>
                </a:gridCol>
                <a:gridCol w="698514">
                  <a:extLst>
                    <a:ext uri="{9D8B030D-6E8A-4147-A177-3AD203B41FA5}">
                      <a16:colId xmlns:a16="http://schemas.microsoft.com/office/drawing/2014/main" val="526791153"/>
                    </a:ext>
                  </a:extLst>
                </a:gridCol>
                <a:gridCol w="619062">
                  <a:extLst>
                    <a:ext uri="{9D8B030D-6E8A-4147-A177-3AD203B41FA5}">
                      <a16:colId xmlns:a16="http://schemas.microsoft.com/office/drawing/2014/main" val="3782710601"/>
                    </a:ext>
                  </a:extLst>
                </a:gridCol>
                <a:gridCol w="619062">
                  <a:extLst>
                    <a:ext uri="{9D8B030D-6E8A-4147-A177-3AD203B41FA5}">
                      <a16:colId xmlns:a16="http://schemas.microsoft.com/office/drawing/2014/main" val="773707167"/>
                    </a:ext>
                  </a:extLst>
                </a:gridCol>
                <a:gridCol w="697411">
                  <a:extLst>
                    <a:ext uri="{9D8B030D-6E8A-4147-A177-3AD203B41FA5}">
                      <a16:colId xmlns:a16="http://schemas.microsoft.com/office/drawing/2014/main" val="2172538251"/>
                    </a:ext>
                  </a:extLst>
                </a:gridCol>
                <a:gridCol w="503195">
                  <a:extLst>
                    <a:ext uri="{9D8B030D-6E8A-4147-A177-3AD203B41FA5}">
                      <a16:colId xmlns:a16="http://schemas.microsoft.com/office/drawing/2014/main" val="4245965099"/>
                    </a:ext>
                  </a:extLst>
                </a:gridCol>
                <a:gridCol w="486643">
                  <a:extLst>
                    <a:ext uri="{9D8B030D-6E8A-4147-A177-3AD203B41FA5}">
                      <a16:colId xmlns:a16="http://schemas.microsoft.com/office/drawing/2014/main" val="984685387"/>
                    </a:ext>
                  </a:extLst>
                </a:gridCol>
                <a:gridCol w="685272">
                  <a:extLst>
                    <a:ext uri="{9D8B030D-6E8A-4147-A177-3AD203B41FA5}">
                      <a16:colId xmlns:a16="http://schemas.microsoft.com/office/drawing/2014/main" val="274317735"/>
                    </a:ext>
                  </a:extLst>
                </a:gridCol>
                <a:gridCol w="737137">
                  <a:extLst>
                    <a:ext uri="{9D8B030D-6E8A-4147-A177-3AD203B41FA5}">
                      <a16:colId xmlns:a16="http://schemas.microsoft.com/office/drawing/2014/main" val="308788680"/>
                    </a:ext>
                  </a:extLst>
                </a:gridCol>
                <a:gridCol w="538507">
                  <a:extLst>
                    <a:ext uri="{9D8B030D-6E8A-4147-A177-3AD203B41FA5}">
                      <a16:colId xmlns:a16="http://schemas.microsoft.com/office/drawing/2014/main" val="3931729835"/>
                    </a:ext>
                  </a:extLst>
                </a:gridCol>
                <a:gridCol w="631201">
                  <a:extLst>
                    <a:ext uri="{9D8B030D-6E8A-4147-A177-3AD203B41FA5}">
                      <a16:colId xmlns:a16="http://schemas.microsoft.com/office/drawing/2014/main" val="57637770"/>
                    </a:ext>
                  </a:extLst>
                </a:gridCol>
              </a:tblGrid>
              <a:tr h="52025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08021246"/>
                  </a:ext>
                </a:extLst>
              </a:tr>
              <a:tr h="1192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9645716"/>
                  </a:ext>
                </a:extLst>
              </a:tr>
              <a:tr h="2120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Затраты времени на напоминание об отчете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35285849"/>
                  </a:ext>
                </a:extLst>
              </a:tr>
              <a:tr h="1358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74014333"/>
                  </a:ext>
                </a:extLst>
              </a:tr>
              <a:tr h="178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Непредоставление информации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2643333"/>
                  </a:ext>
                </a:extLst>
              </a:tr>
              <a:tr h="1192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0072563"/>
                  </a:ext>
                </a:extLst>
              </a:tr>
              <a:tr h="1656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Нарушение срока предоставления информации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35740648"/>
                  </a:ext>
                </a:extLst>
              </a:tr>
              <a:tr h="1192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8964018"/>
                  </a:ext>
                </a:extLst>
              </a:tr>
              <a:tr h="218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Лишние движения на направление писем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99423213"/>
                  </a:ext>
                </a:extLst>
              </a:tr>
              <a:tr h="115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1014785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Лишние движения на согласование бумажного носителя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80942382"/>
                  </a:ext>
                </a:extLst>
              </a:tr>
              <a:tr h="115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63014816"/>
                  </a:ext>
                </a:extLst>
              </a:tr>
              <a:tr h="115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58530721"/>
                  </a:ext>
                </a:extLst>
              </a:tr>
              <a:tr h="115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595031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A2BFA8-2788-4952-8BBF-3B5AC5FDB7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14276388"/>
            <a:ext cx="1081088" cy="9604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E1B187-062B-4501-8A2B-4BADE8D9F1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3963" y="15171738"/>
            <a:ext cx="854075" cy="10858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50FA36-0EAE-45FB-A07B-3E942C0ED78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5838" y="16157575"/>
            <a:ext cx="1225550" cy="8763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A39D27-FA33-406A-B72D-02B5CAAB1E9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7900" y="17006888"/>
            <a:ext cx="1174750" cy="9874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8840D1-9464-466B-BF3B-AEF90642CCF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6150" y="13125450"/>
            <a:ext cx="1111250" cy="12969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8840D1-9464-466B-BF3B-AEF90642CCF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64925">
            <a:off x="529346" y="1214912"/>
            <a:ext cx="383256" cy="4471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A2BFA8-2788-4952-8BBF-3B5AC5FDB7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675" y="1839412"/>
            <a:ext cx="589931" cy="5225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2E1B187-062B-4501-8A2B-4BADE8D9F1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868" y="2504482"/>
            <a:ext cx="541543" cy="70941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450FA36-0EAE-45FB-A07B-3E942C0ED78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4099">
            <a:off x="356832" y="3363160"/>
            <a:ext cx="706530" cy="53008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EA39D27-FA33-406A-B72D-02B5CAAB1E9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1950" y="4098998"/>
            <a:ext cx="762420" cy="64130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55BD227-D578-4DF8-812B-553F0BA624AD}"/>
              </a:ext>
            </a:extLst>
          </p:cNvPr>
          <p:cNvSpPr/>
          <p:nvPr/>
        </p:nvSpPr>
        <p:spPr>
          <a:xfrm>
            <a:off x="1223963" y="1103926"/>
            <a:ext cx="396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Затраты времени на напоминание об отчете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6B15DC6-B082-45A5-A6B9-B190D12DF377}"/>
              </a:ext>
            </a:extLst>
          </p:cNvPr>
          <p:cNvSpPr/>
          <p:nvPr/>
        </p:nvSpPr>
        <p:spPr>
          <a:xfrm>
            <a:off x="1209676" y="1839412"/>
            <a:ext cx="3672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Непредоставление информации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DA1E2DB-BD8B-4709-BDF4-43F1CC8DDBC1}"/>
              </a:ext>
            </a:extLst>
          </p:cNvPr>
          <p:cNvSpPr/>
          <p:nvPr/>
        </p:nvSpPr>
        <p:spPr>
          <a:xfrm>
            <a:off x="1193624" y="25099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Нарушение срока предоставления информации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3F1E0C6-B71D-4DAA-96B6-A3A91B7F6542}"/>
              </a:ext>
            </a:extLst>
          </p:cNvPr>
          <p:cNvSpPr/>
          <p:nvPr/>
        </p:nvSpPr>
        <p:spPr>
          <a:xfrm>
            <a:off x="1209676" y="32998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Лишние движения на направление писем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E3A878D-4D35-4A8D-ABF0-FF6B171880FF}"/>
              </a:ext>
            </a:extLst>
          </p:cNvPr>
          <p:cNvSpPr/>
          <p:nvPr/>
        </p:nvSpPr>
        <p:spPr>
          <a:xfrm>
            <a:off x="1193624" y="41465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Лишние движения на согласование бумажного носителя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23227CB-6A7F-4B66-B601-BAA533B1F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620" y="1329509"/>
            <a:ext cx="2929224" cy="22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3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2610" y="313699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6AA17E-E2F3-48FE-A93C-B6C555AE3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99" y="919042"/>
            <a:ext cx="5865570" cy="38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793024" y="674364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DCE496-60D8-4715-9130-2088FE5428BC}"/>
              </a:ext>
            </a:extLst>
          </p:cNvPr>
          <p:cNvSpPr/>
          <p:nvPr/>
        </p:nvSpPr>
        <p:spPr>
          <a:xfrm>
            <a:off x="148846" y="1685220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2415082" y="1763212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CEC83E-A7E1-4F14-8D8A-9673C8EA81F0}"/>
              </a:ext>
            </a:extLst>
          </p:cNvPr>
          <p:cNvSpPr/>
          <p:nvPr/>
        </p:nvSpPr>
        <p:spPr>
          <a:xfrm>
            <a:off x="4565648" y="1427232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9FDB40-549C-408D-B8A9-9AA5CA5414F0}"/>
              </a:ext>
            </a:extLst>
          </p:cNvPr>
          <p:cNvSpPr/>
          <p:nvPr/>
        </p:nvSpPr>
        <p:spPr>
          <a:xfrm>
            <a:off x="6987418" y="1510116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50A87BD-F685-4B94-AB8D-17A0F412D906}"/>
              </a:ext>
            </a:extLst>
          </p:cNvPr>
          <p:cNvSpPr/>
          <p:nvPr/>
        </p:nvSpPr>
        <p:spPr>
          <a:xfrm>
            <a:off x="148847" y="1999375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времени на напоминание, звонки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F7F2B4E-DE1E-498B-B029-C798C1C7E1BC}"/>
              </a:ext>
            </a:extLst>
          </p:cNvPr>
          <p:cNvSpPr/>
          <p:nvPr/>
        </p:nvSpPr>
        <p:spPr>
          <a:xfrm>
            <a:off x="7050661" y="1821128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Лишние движения на согласование бумажного носителя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A86DCBB-9C76-4323-920E-287F6B52BCCD}"/>
              </a:ext>
            </a:extLst>
          </p:cNvPr>
          <p:cNvSpPr/>
          <p:nvPr/>
        </p:nvSpPr>
        <p:spPr>
          <a:xfrm>
            <a:off x="2532119" y="1990602"/>
            <a:ext cx="1985867" cy="4196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Непредоставление информации, нарушение сроков предоставления информации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0E0F6A6-1004-4EAC-A164-D5012621027C}"/>
              </a:ext>
            </a:extLst>
          </p:cNvPr>
          <p:cNvSpPr/>
          <p:nvPr/>
        </p:nvSpPr>
        <p:spPr>
          <a:xfrm>
            <a:off x="4833404" y="1748020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Лишние движения на направление писем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22360" y="2504063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E343DFEE-2486-46B1-A40C-EA00AD7A0F7A}"/>
              </a:ext>
            </a:extLst>
          </p:cNvPr>
          <p:cNvSpPr/>
          <p:nvPr/>
        </p:nvSpPr>
        <p:spPr>
          <a:xfrm>
            <a:off x="6987418" y="2260111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97F5AB72-A1FF-4C60-A951-388A04DC5BC8}"/>
              </a:ext>
            </a:extLst>
          </p:cNvPr>
          <p:cNvSpPr/>
          <p:nvPr/>
        </p:nvSpPr>
        <p:spPr>
          <a:xfrm>
            <a:off x="4771940" y="2187004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43C92D88-59D9-423A-9276-ADFEC26B1587}"/>
              </a:ext>
            </a:extLst>
          </p:cNvPr>
          <p:cNvSpPr/>
          <p:nvPr/>
        </p:nvSpPr>
        <p:spPr>
          <a:xfrm>
            <a:off x="2436489" y="2501009"/>
            <a:ext cx="2099667" cy="54118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148847" y="3153622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укладываются в предварительный срок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8460C02-B308-41BA-8D34-B44CDEFB161C}"/>
              </a:ext>
            </a:extLst>
          </p:cNvPr>
          <p:cNvSpPr/>
          <p:nvPr/>
        </p:nvSpPr>
        <p:spPr>
          <a:xfrm>
            <a:off x="7050661" y="2790614"/>
            <a:ext cx="1973180" cy="5537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возможности внести изменения в готовый проект в дело-СЭД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12737FC-8A5B-448E-B99B-7E6D9F6DF00E}"/>
              </a:ext>
            </a:extLst>
          </p:cNvPr>
          <p:cNvSpPr/>
          <p:nvPr/>
        </p:nvSpPr>
        <p:spPr>
          <a:xfrm>
            <a:off x="2514197" y="3133707"/>
            <a:ext cx="1973180" cy="4389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данных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4EDBBFB-8733-4F42-8019-B0DD81D88961}"/>
              </a:ext>
            </a:extLst>
          </p:cNvPr>
          <p:cNvSpPr/>
          <p:nvPr/>
        </p:nvSpPr>
        <p:spPr>
          <a:xfrm>
            <a:off x="4833404" y="2717506"/>
            <a:ext cx="1973180" cy="5537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официальный ответ на официальный запрос</a:t>
            </a: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49E30C0-58C2-4CE0-8E80-6E99602CC203}"/>
              </a:ext>
            </a:extLst>
          </p:cNvPr>
          <p:cNvSpPr/>
          <p:nvPr/>
        </p:nvSpPr>
        <p:spPr>
          <a:xfrm>
            <a:off x="74268" y="3598893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09529A7F-FC4D-401E-8739-783CB275214B}"/>
              </a:ext>
            </a:extLst>
          </p:cNvPr>
          <p:cNvSpPr/>
          <p:nvPr/>
        </p:nvSpPr>
        <p:spPr>
          <a:xfrm>
            <a:off x="4768102" y="3362775"/>
            <a:ext cx="2099667" cy="55375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52900BFD-6F40-4D97-B40D-315A15F1651B}"/>
              </a:ext>
            </a:extLst>
          </p:cNvPr>
          <p:cNvSpPr/>
          <p:nvPr/>
        </p:nvSpPr>
        <p:spPr>
          <a:xfrm>
            <a:off x="6987418" y="3435883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78C36970-6E2B-407C-A93B-FDCB3B3BEBDA}"/>
              </a:ext>
            </a:extLst>
          </p:cNvPr>
          <p:cNvSpPr/>
          <p:nvPr/>
        </p:nvSpPr>
        <p:spPr>
          <a:xfrm>
            <a:off x="2436489" y="3663408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2E9EF83-FBB6-4C9A-B01E-58D3807359B0}"/>
              </a:ext>
            </a:extLst>
          </p:cNvPr>
          <p:cNvSpPr/>
          <p:nvPr/>
        </p:nvSpPr>
        <p:spPr>
          <a:xfrm>
            <a:off x="7067321" y="4250468"/>
            <a:ext cx="1973180" cy="6541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предусмотрена возможность редактирования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410A315-A20D-466F-8B05-A43200023AD5}"/>
              </a:ext>
            </a:extLst>
          </p:cNvPr>
          <p:cNvSpPr/>
          <p:nvPr/>
        </p:nvSpPr>
        <p:spPr>
          <a:xfrm>
            <a:off x="6987418" y="3882901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AD5DCB1-8AE1-4A9C-9EB0-C1594729E605}"/>
              </a:ext>
            </a:extLst>
          </p:cNvPr>
          <p:cNvSpPr/>
          <p:nvPr/>
        </p:nvSpPr>
        <p:spPr>
          <a:xfrm>
            <a:off x="5038909" y="4225447"/>
            <a:ext cx="1828860" cy="7193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официальный запрос</a:t>
            </a:r>
          </a:p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запросе не указан конкретный способ направления информации для отчета)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58E8632-B6CF-4194-B028-8BFFE31049AF}"/>
              </a:ext>
            </a:extLst>
          </p:cNvPr>
          <p:cNvSpPr/>
          <p:nvPr/>
        </p:nvSpPr>
        <p:spPr>
          <a:xfrm>
            <a:off x="4848171" y="3891384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148847" y="4031589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252660" y="4349583"/>
            <a:ext cx="1869367" cy="5847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Человеческий фактор</a:t>
            </a:r>
          </a:p>
        </p:txBody>
      </p:sp>
      <p:sp>
        <p:nvSpPr>
          <p:cNvPr id="35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2321579" y="4290737"/>
            <a:ext cx="1061425" cy="7814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в предоставлении данных со стороны Миграционной службы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2450953" y="4008044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8" name="Пятно 1 8">
            <a:extLst>
              <a:ext uri="{FF2B5EF4-FFF2-40B4-BE49-F238E27FC236}">
                <a16:creationId xmlns:a16="http://schemas.microsoft.com/office/drawing/2014/main" id="{D80601F8-69B4-4192-89D8-55B2B62762AF}"/>
              </a:ext>
            </a:extLst>
          </p:cNvPr>
          <p:cNvSpPr/>
          <p:nvPr/>
        </p:nvSpPr>
        <p:spPr>
          <a:xfrm>
            <a:off x="432817" y="1656326"/>
            <a:ext cx="360207" cy="25415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9" name="Пятно 1 10">
            <a:extLst>
              <a:ext uri="{FF2B5EF4-FFF2-40B4-BE49-F238E27FC236}">
                <a16:creationId xmlns:a16="http://schemas.microsoft.com/office/drawing/2014/main" id="{0EF10737-64B1-4667-BB33-81199679DDF4}"/>
              </a:ext>
            </a:extLst>
          </p:cNvPr>
          <p:cNvSpPr/>
          <p:nvPr/>
        </p:nvSpPr>
        <p:spPr>
          <a:xfrm>
            <a:off x="2646299" y="1624978"/>
            <a:ext cx="384345" cy="36562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0" name="Пятно 1 9">
            <a:extLst>
              <a:ext uri="{FF2B5EF4-FFF2-40B4-BE49-F238E27FC236}">
                <a16:creationId xmlns:a16="http://schemas.microsoft.com/office/drawing/2014/main" id="{B863218C-3367-41E3-A16F-C91A7669D3CF}"/>
              </a:ext>
            </a:extLst>
          </p:cNvPr>
          <p:cNvSpPr/>
          <p:nvPr/>
        </p:nvSpPr>
        <p:spPr>
          <a:xfrm>
            <a:off x="3908037" y="1624978"/>
            <a:ext cx="476777" cy="36562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1" name="Пятно 1 11">
            <a:extLst>
              <a:ext uri="{FF2B5EF4-FFF2-40B4-BE49-F238E27FC236}">
                <a16:creationId xmlns:a16="http://schemas.microsoft.com/office/drawing/2014/main" id="{96F2A6D5-3291-4BB1-9385-31E307FC768F}"/>
              </a:ext>
            </a:extLst>
          </p:cNvPr>
          <p:cNvSpPr/>
          <p:nvPr/>
        </p:nvSpPr>
        <p:spPr>
          <a:xfrm>
            <a:off x="6061835" y="1366997"/>
            <a:ext cx="387873" cy="37813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2" name="Пятно 1 13">
            <a:extLst>
              <a:ext uri="{FF2B5EF4-FFF2-40B4-BE49-F238E27FC236}">
                <a16:creationId xmlns:a16="http://schemas.microsoft.com/office/drawing/2014/main" id="{CE170C25-3605-49C3-9C57-C1CE2FF6B430}"/>
              </a:ext>
            </a:extLst>
          </p:cNvPr>
          <p:cNvSpPr/>
          <p:nvPr/>
        </p:nvSpPr>
        <p:spPr>
          <a:xfrm>
            <a:off x="8518099" y="1467162"/>
            <a:ext cx="386167" cy="275983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9C921-A1D4-4EBF-8E19-896EA0FF93DC}"/>
              </a:ext>
            </a:extLst>
          </p:cNvPr>
          <p:cNvSpPr txBox="1"/>
          <p:nvPr/>
        </p:nvSpPr>
        <p:spPr>
          <a:xfrm>
            <a:off x="7869180" y="2994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2773DA-53AD-4651-8BC1-416659D08AF8}"/>
              </a:ext>
            </a:extLst>
          </p:cNvPr>
          <p:cNvSpPr txBox="1"/>
          <p:nvPr/>
        </p:nvSpPr>
        <p:spPr>
          <a:xfrm>
            <a:off x="6897626" y="3124259"/>
            <a:ext cx="788662" cy="251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: скругленные углы 31">
            <a:extLst>
              <a:ext uri="{FF2B5EF4-FFF2-40B4-BE49-F238E27FC236}">
                <a16:creationId xmlns:a16="http://schemas.microsoft.com/office/drawing/2014/main" id="{BEA5D8A9-DEF4-4EA2-82FD-A2F5434208B6}"/>
              </a:ext>
            </a:extLst>
          </p:cNvPr>
          <p:cNvSpPr/>
          <p:nvPr/>
        </p:nvSpPr>
        <p:spPr>
          <a:xfrm>
            <a:off x="3495361" y="4307383"/>
            <a:ext cx="1338043" cy="7193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Человеческий фактор</a:t>
            </a:r>
          </a:p>
        </p:txBody>
      </p:sp>
    </p:spTree>
    <p:extLst>
      <p:ext uri="{BB962C8B-B14F-4D97-AF65-F5344CB8AC3E}">
        <p14:creationId xmlns:p14="http://schemas.microsoft.com/office/powerpoint/2010/main" val="1513523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647</Words>
  <Application>Microsoft Office PowerPoint</Application>
  <PresentationFormat>Произвольный</PresentationFormat>
  <Paragraphs>309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Arial</vt:lpstr>
      <vt:lpstr>Calibri</vt:lpstr>
      <vt:lpstr>Rosatom Light</vt:lpstr>
      <vt:lpstr>Segoe Print</vt:lpstr>
      <vt:lpstr>Times New Roman</vt:lpstr>
      <vt:lpstr>Wingdings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Региональная служба по тарифам и ценообразованию Забайкальского края</vt:lpstr>
      <vt:lpstr>Оптимизация процесса формирования сводного отчета по факту регистрации и снятии граждан Российской Федерации  на территории Забайкальского края  с регистрационного учета по месту жительства</vt:lpstr>
      <vt:lpstr>Организационно-распорядительные документы (приказ № 163 от 29.08.2023 г.)</vt:lpstr>
      <vt:lpstr>Команда проекта</vt:lpstr>
      <vt:lpstr>Паспорт проекта</vt:lpstr>
      <vt:lpstr>Текущая карта процесса</vt:lpstr>
      <vt:lpstr>Текущие проблемы</vt:lpstr>
      <vt:lpstr>Идеальная карта процесса</vt:lpstr>
      <vt:lpstr>Презентация PowerPoint</vt:lpstr>
      <vt:lpstr>Пирамида проблем</vt:lpstr>
      <vt:lpstr>Презентация PowerPoint</vt:lpstr>
      <vt:lpstr>Целевая карта процесса</vt:lpstr>
      <vt:lpstr>План мероприятий по реализации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Ким Оксана</dc:creator>
  <cp:lastModifiedBy>admin</cp:lastModifiedBy>
  <cp:revision>43</cp:revision>
  <cp:lastPrinted>2023-09-18T02:19:01Z</cp:lastPrinted>
  <dcterms:modified xsi:type="dcterms:W3CDTF">2023-09-20T03:50:35Z</dcterms:modified>
</cp:coreProperties>
</file>