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824" r:id="rId8"/>
  </p:sldMasterIdLst>
  <p:notesMasterIdLst>
    <p:notesMasterId r:id="rId24"/>
  </p:notesMasterIdLst>
  <p:sldIdLst>
    <p:sldId id="256" r:id="rId9"/>
    <p:sldId id="257" r:id="rId10"/>
    <p:sldId id="291" r:id="rId11"/>
    <p:sldId id="265" r:id="rId12"/>
    <p:sldId id="288" r:id="rId13"/>
    <p:sldId id="269" r:id="rId14"/>
    <p:sldId id="289" r:id="rId15"/>
    <p:sldId id="270" r:id="rId16"/>
    <p:sldId id="285" r:id="rId17"/>
    <p:sldId id="287" r:id="rId18"/>
    <p:sldId id="277" r:id="rId19"/>
    <p:sldId id="274" r:id="rId20"/>
    <p:sldId id="282" r:id="rId21"/>
    <p:sldId id="272" r:id="rId22"/>
    <p:sldId id="263" r:id="rId23"/>
  </p:sldIdLst>
  <p:sldSz cx="9144000" cy="5148263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881"/>
    <a:srgbClr val="3F8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1" autoAdjust="0"/>
    <p:restoredTop sz="94622" autoAdjust="0"/>
  </p:normalViewPr>
  <p:slideViewPr>
    <p:cSldViewPr snapToGrid="0">
      <p:cViewPr varScale="1">
        <p:scale>
          <a:sx n="144" d="100"/>
          <a:sy n="144" d="100"/>
        </p:scale>
        <p:origin x="1176" y="114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1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970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6"/>
            <a:ext cx="9144000" cy="5154619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5070"/>
            <a:ext cx="5825202" cy="1235870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40939"/>
            <a:ext cx="5825202" cy="82343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136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7386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7527"/>
            <a:ext cx="6447501" cy="1371204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8730"/>
            <a:ext cx="6447501" cy="645898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1443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1942"/>
            <a:ext cx="3138026" cy="291327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1943"/>
            <a:ext cx="3138026" cy="2913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6888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2238"/>
            <a:ext cx="3139217" cy="4325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4835"/>
            <a:ext cx="3139217" cy="248038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2238"/>
            <a:ext cx="3139214" cy="4325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4835"/>
            <a:ext cx="3139213" cy="248038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948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624"/>
            <a:ext cx="6447501" cy="991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984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09481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4994"/>
            <a:ext cx="2890896" cy="959737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551"/>
            <a:ext cx="3385156" cy="41486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4731"/>
            <a:ext cx="2890896" cy="194013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0807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3784"/>
            <a:ext cx="6447500" cy="425447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624"/>
            <a:ext cx="6447501" cy="288695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9231"/>
            <a:ext cx="6447500" cy="505986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6782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623"/>
            <a:ext cx="6447501" cy="2555064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5905"/>
            <a:ext cx="6447501" cy="117931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8104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624"/>
            <a:ext cx="6070601" cy="2269049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6672"/>
            <a:ext cx="5418393" cy="28601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5905"/>
            <a:ext cx="6447501" cy="117931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3332"/>
            <a:ext cx="457200" cy="4389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6922"/>
            <a:ext cx="457200" cy="4389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128548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50333"/>
            <a:ext cx="6447501" cy="19483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8730"/>
            <a:ext cx="6447501" cy="113648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5236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624"/>
            <a:ext cx="6070601" cy="2269049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12687"/>
            <a:ext cx="6447502" cy="38604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8730"/>
            <a:ext cx="6447501" cy="113648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3332"/>
            <a:ext cx="457200" cy="4389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6922"/>
            <a:ext cx="457200" cy="4389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988361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624"/>
            <a:ext cx="6441152" cy="2269049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12687"/>
            <a:ext cx="6447502" cy="38604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8730"/>
            <a:ext cx="6447501" cy="113648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42696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1083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623"/>
            <a:ext cx="978557" cy="3942235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623"/>
            <a:ext cx="5295113" cy="39422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731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786191070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/>
              <a:t>Перебивочный</a:t>
            </a:r>
            <a:r>
              <a:rPr lang="ru-RU" dirty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rgbClr val="404040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324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24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97439245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476375"/>
            <a:ext cx="4860925" cy="1274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331152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9C4DD657-A62E-4141-A8ED-4D2EFA3A76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2E8852FB-C57F-0144-92DA-F7FDD31D9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3" r:id="rId2"/>
    <p:sldLayoutId id="214748384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244" y="359203"/>
            <a:ext cx="926594" cy="32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BFCFDCD3-0E65-BD46-B70A-BD77913A5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38037" cy="51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6"/>
            <a:ext cx="9144000" cy="5154619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624"/>
            <a:ext cx="6447501" cy="991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1943"/>
            <a:ext cx="6447501" cy="291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5218"/>
            <a:ext cx="683954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5218"/>
            <a:ext cx="4723209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5218"/>
            <a:ext cx="512504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6" descr="https://www.po-mayak.ru/upload/iblock/9ec/9ecb73e54779038d188628512a145e82.jpg">
            <a:extLst>
              <a:ext uri="{FF2B5EF4-FFF2-40B4-BE49-F238E27FC236}">
                <a16:creationId xmlns:a16="http://schemas.microsoft.com/office/drawing/2014/main" id="{E8816AC8-22FC-C5C3-617E-EBCF64B24EF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4ED7B0A8-E6D9-3C40-B8A9-446230BDD227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2" y="425269"/>
            <a:ext cx="2344312" cy="82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5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39" r:id="rId15"/>
    <p:sldLayoutId id="2147483840" r:id="rId16"/>
    <p:sldLayoutId id="2147483841" r:id="rId17"/>
    <p:sldLayoutId id="2147483842" r:id="rId18"/>
    <p:sldLayoutId id="2147483844" r:id="rId19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39749" y="2122487"/>
            <a:ext cx="6211095" cy="1189037"/>
          </a:xfrm>
        </p:spPr>
        <p:txBody>
          <a:bodyPr/>
          <a:lstStyle/>
          <a:p>
            <a:r>
              <a:rPr lang="ru-RU" dirty="0">
                <a:solidFill>
                  <a:srgbClr val="3F89C6"/>
                </a:solidFill>
                <a:latin typeface="Arial" pitchFamily="34" charset="0"/>
                <a:cs typeface="Arial" pitchFamily="34" charset="0"/>
              </a:rPr>
              <a:t>Министерство сельского хозяйства Забайкальского края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>
          <a:xfrm>
            <a:off x="505839" y="3798267"/>
            <a:ext cx="5745736" cy="37814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Промежуточное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совещание/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Kick-off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22.08.2023 г.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>
                <a:solidFill>
                  <a:srgbClr val="275881"/>
                </a:solidFill>
                <a:latin typeface="Arial" pitchFamily="34" charset="0"/>
                <a:cs typeface="Arial" pitchFamily="34" charset="0"/>
              </a:rPr>
              <a:t>Катников Роман Александрович</a:t>
            </a:r>
            <a:endParaRPr lang="ru-RU" b="1" dirty="0">
              <a:solidFill>
                <a:srgbClr val="2758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3F89C6"/>
                </a:solidFill>
                <a:latin typeface="Arial" pitchFamily="34" charset="0"/>
                <a:cs typeface="Arial" pitchFamily="34" charset="0"/>
              </a:rPr>
              <a:t>Начальник отдела растениеводства</a:t>
            </a:r>
            <a:endParaRPr lang="ru-RU" dirty="0">
              <a:solidFill>
                <a:srgbClr val="3F89C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43640" y="424070"/>
            <a:ext cx="707934" cy="84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6268" y="407184"/>
            <a:ext cx="6561138" cy="330200"/>
          </a:xfrm>
        </p:spPr>
        <p:txBody>
          <a:bodyPr/>
          <a:lstStyle/>
          <a:p>
            <a:r>
              <a:rPr lang="ru-RU" sz="2000" dirty="0"/>
              <a:t>Исследование проблем методом «5 почему?»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38333" y="382569"/>
            <a:ext cx="319073" cy="379431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5B0BC00-6C01-938D-296E-DB0C65116EF5}"/>
              </a:ext>
            </a:extLst>
          </p:cNvPr>
          <p:cNvGrpSpPr/>
          <p:nvPr/>
        </p:nvGrpSpPr>
        <p:grpSpPr>
          <a:xfrm>
            <a:off x="3389816" y="2751551"/>
            <a:ext cx="1126423" cy="707886"/>
            <a:chOff x="668199" y="930634"/>
            <a:chExt cx="1126423" cy="70788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FCBD2B-B51A-E8D0-A780-5022E1DF73A3}"/>
                </a:ext>
              </a:extLst>
            </p:cNvPr>
            <p:cNvSpPr txBox="1"/>
            <p:nvPr/>
          </p:nvSpPr>
          <p:spPr>
            <a:xfrm>
              <a:off x="863535" y="930634"/>
              <a:ext cx="931087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800" dirty="0"/>
                <a:t>Отдаленность хозяйств от районного и краевого центров</a:t>
              </a:r>
            </a:p>
          </p:txBody>
        </p:sp>
        <p:sp>
          <p:nvSpPr>
            <p:cNvPr id="6" name="Пятно 1 17">
              <a:extLst>
                <a:ext uri="{FF2B5EF4-FFF2-40B4-BE49-F238E27FC236}">
                  <a16:creationId xmlns:a16="http://schemas.microsoft.com/office/drawing/2014/main" id="{00000000-0008-0000-0100-000012000000}"/>
                </a:ext>
              </a:extLst>
            </p:cNvPr>
            <p:cNvSpPr/>
            <p:nvPr/>
          </p:nvSpPr>
          <p:spPr>
            <a:xfrm flipH="1">
              <a:off x="668199" y="939869"/>
              <a:ext cx="272257" cy="246788"/>
            </a:xfrm>
            <a:prstGeom prst="irregularSeal1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F7CA938-AEF9-D192-8367-E060E9C16FB2}"/>
              </a:ext>
            </a:extLst>
          </p:cNvPr>
          <p:cNvGrpSpPr/>
          <p:nvPr/>
        </p:nvGrpSpPr>
        <p:grpSpPr>
          <a:xfrm>
            <a:off x="192922" y="1545624"/>
            <a:ext cx="1338969" cy="461664"/>
            <a:chOff x="-529190" y="1413195"/>
            <a:chExt cx="9458878" cy="16171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1EB67E-4BD5-9F5C-949F-537A3B624D98}"/>
                </a:ext>
              </a:extLst>
            </p:cNvPr>
            <p:cNvSpPr txBox="1"/>
            <p:nvPr/>
          </p:nvSpPr>
          <p:spPr>
            <a:xfrm>
              <a:off x="988220" y="1413195"/>
              <a:ext cx="7941468" cy="1617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800" dirty="0"/>
                <a:t>Длительное ожидание ответов от ФНС и МЧС</a:t>
              </a:r>
            </a:p>
          </p:txBody>
        </p:sp>
        <p:sp>
          <p:nvSpPr>
            <p:cNvPr id="7" name="Пятно 1 18">
              <a:extLst>
                <a:ext uri="{FF2B5EF4-FFF2-40B4-BE49-F238E27FC236}">
                  <a16:creationId xmlns:a16="http://schemas.microsoft.com/office/drawing/2014/main" id="{00000000-0008-0000-0100-000013000000}"/>
                </a:ext>
              </a:extLst>
            </p:cNvPr>
            <p:cNvSpPr/>
            <p:nvPr/>
          </p:nvSpPr>
          <p:spPr>
            <a:xfrm flipH="1">
              <a:off x="-529190" y="1435594"/>
              <a:ext cx="1772687" cy="116911"/>
            </a:xfrm>
            <a:prstGeom prst="irregularSeal1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9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BAD81B2-226D-E013-09B1-1B29BB4D9294}"/>
              </a:ext>
            </a:extLst>
          </p:cNvPr>
          <p:cNvGrpSpPr/>
          <p:nvPr/>
        </p:nvGrpSpPr>
        <p:grpSpPr>
          <a:xfrm>
            <a:off x="1584684" y="1579316"/>
            <a:ext cx="1371750" cy="954107"/>
            <a:chOff x="715962" y="1866941"/>
            <a:chExt cx="1266375" cy="95410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" name="Пятно 1 19">
              <a:extLst>
                <a:ext uri="{FF2B5EF4-FFF2-40B4-BE49-F238E27FC236}">
                  <a16:creationId xmlns:a16="http://schemas.microsoft.com/office/drawing/2014/main" id="{00000000-0008-0000-0100-000014000000}"/>
                </a:ext>
              </a:extLst>
            </p:cNvPr>
            <p:cNvSpPr/>
            <p:nvPr/>
          </p:nvSpPr>
          <p:spPr>
            <a:xfrm flipH="1">
              <a:off x="715962" y="1926781"/>
              <a:ext cx="272257" cy="245910"/>
            </a:xfrm>
            <a:prstGeom prst="irregularSeal1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54FFD9-B01F-28AB-DF53-D61A2CA98BD5}"/>
                </a:ext>
              </a:extLst>
            </p:cNvPr>
            <p:cNvSpPr txBox="1"/>
            <p:nvPr/>
          </p:nvSpPr>
          <p:spPr>
            <a:xfrm>
              <a:off x="988218" y="1866941"/>
              <a:ext cx="994119" cy="9541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800" dirty="0"/>
                <a:t>Большое количество ошибок в пакетах документов, представленных хозяйствами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F133D42-6C56-A3E6-9920-188390860655}"/>
              </a:ext>
            </a:extLst>
          </p:cNvPr>
          <p:cNvGrpSpPr/>
          <p:nvPr/>
        </p:nvGrpSpPr>
        <p:grpSpPr>
          <a:xfrm>
            <a:off x="3062719" y="1579315"/>
            <a:ext cx="1085317" cy="633674"/>
            <a:chOff x="-383303" y="2511928"/>
            <a:chExt cx="6859099" cy="34484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EF5EDA-78E4-3DD6-30A3-FB712C293383}"/>
                </a:ext>
              </a:extLst>
            </p:cNvPr>
            <p:cNvSpPr txBox="1"/>
            <p:nvPr/>
          </p:nvSpPr>
          <p:spPr>
            <a:xfrm>
              <a:off x="947384" y="2538539"/>
              <a:ext cx="5528412" cy="3182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800" dirty="0"/>
                <a:t>Большая загруженность работников министерства</a:t>
              </a:r>
            </a:p>
          </p:txBody>
        </p:sp>
        <p:sp>
          <p:nvSpPr>
            <p:cNvPr id="9" name="Пятно 1 20">
              <a:extLst>
                <a:ext uri="{FF2B5EF4-FFF2-40B4-BE49-F238E27FC236}">
                  <a16:creationId xmlns:a16="http://schemas.microsoft.com/office/drawing/2014/main" id="{00000000-0008-0000-0100-000015000000}"/>
                </a:ext>
              </a:extLst>
            </p:cNvPr>
            <p:cNvSpPr/>
            <p:nvPr/>
          </p:nvSpPr>
          <p:spPr>
            <a:xfrm flipH="1">
              <a:off x="-383303" y="2511928"/>
              <a:ext cx="1898746" cy="192761"/>
            </a:xfrm>
            <a:prstGeom prst="irregularSeal1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8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FFBA709-0E2D-FA33-3C2E-543BB81424A3}"/>
              </a:ext>
            </a:extLst>
          </p:cNvPr>
          <p:cNvGrpSpPr/>
          <p:nvPr/>
        </p:nvGrpSpPr>
        <p:grpSpPr>
          <a:xfrm>
            <a:off x="5664763" y="1759617"/>
            <a:ext cx="1448539" cy="954107"/>
            <a:chOff x="603563" y="3589124"/>
            <a:chExt cx="1448539" cy="95410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B36E2A-C6B0-93E2-4429-938C0496DEF6}"/>
                </a:ext>
              </a:extLst>
            </p:cNvPr>
            <p:cNvSpPr txBox="1"/>
            <p:nvPr/>
          </p:nvSpPr>
          <p:spPr>
            <a:xfrm>
              <a:off x="814300" y="3589124"/>
              <a:ext cx="1237802" cy="95410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800" dirty="0"/>
                <a:t>Проблема работы электронного бюджета (частая перезагрузка программы (каждые 10-15 минут), медленно грузится)</a:t>
              </a:r>
            </a:p>
          </p:txBody>
        </p:sp>
        <p:sp>
          <p:nvSpPr>
            <p:cNvPr id="12" name="Пятно 1 23">
              <a:extLst>
                <a:ext uri="{FF2B5EF4-FFF2-40B4-BE49-F238E27FC236}">
                  <a16:creationId xmlns:a16="http://schemas.microsoft.com/office/drawing/2014/main" id="{00000000-0008-0000-0100-000018000000}"/>
                </a:ext>
              </a:extLst>
            </p:cNvPr>
            <p:cNvSpPr/>
            <p:nvPr/>
          </p:nvSpPr>
          <p:spPr>
            <a:xfrm flipH="1">
              <a:off x="603563" y="3618286"/>
              <a:ext cx="272257" cy="245910"/>
            </a:xfrm>
            <a:prstGeom prst="irregularSeal1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92AA70-C0A0-2133-9C47-C9DA8BC302E5}"/>
              </a:ext>
            </a:extLst>
          </p:cNvPr>
          <p:cNvGrpSpPr/>
          <p:nvPr/>
        </p:nvGrpSpPr>
        <p:grpSpPr>
          <a:xfrm>
            <a:off x="4601134" y="2670543"/>
            <a:ext cx="1185747" cy="830997"/>
            <a:chOff x="650313" y="4151341"/>
            <a:chExt cx="1185747" cy="83099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3BF9A12-77CC-BBC8-6B45-C0146F5C44C0}"/>
                </a:ext>
              </a:extLst>
            </p:cNvPr>
            <p:cNvSpPr txBox="1"/>
            <p:nvPr/>
          </p:nvSpPr>
          <p:spPr>
            <a:xfrm>
              <a:off x="862105" y="4151341"/>
              <a:ext cx="973955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800" dirty="0"/>
                <a:t>Отсутствие технической возможности у получателей для подписания соглашений</a:t>
              </a:r>
            </a:p>
          </p:txBody>
        </p:sp>
        <p:sp>
          <p:nvSpPr>
            <p:cNvPr id="13" name="Пятно 1 24">
              <a:extLst>
                <a:ext uri="{FF2B5EF4-FFF2-40B4-BE49-F238E27FC236}">
                  <a16:creationId xmlns:a16="http://schemas.microsoft.com/office/drawing/2014/main" id="{00000000-0008-0000-0100-000019000000}"/>
                </a:ext>
              </a:extLst>
            </p:cNvPr>
            <p:cNvSpPr/>
            <p:nvPr/>
          </p:nvSpPr>
          <p:spPr>
            <a:xfrm flipH="1">
              <a:off x="650313" y="4180312"/>
              <a:ext cx="272257" cy="246788"/>
            </a:xfrm>
            <a:prstGeom prst="irregularSeal1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1526D4D-4837-5C8C-1945-F63BC2D05D2D}"/>
              </a:ext>
            </a:extLst>
          </p:cNvPr>
          <p:cNvGrpSpPr/>
          <p:nvPr/>
        </p:nvGrpSpPr>
        <p:grpSpPr>
          <a:xfrm>
            <a:off x="7263978" y="2557426"/>
            <a:ext cx="1374138" cy="603346"/>
            <a:chOff x="588035" y="4586678"/>
            <a:chExt cx="1374138" cy="6033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9E37F3-4F4C-D66E-3B23-3FA47030654D}"/>
                </a:ext>
              </a:extLst>
            </p:cNvPr>
            <p:cNvSpPr txBox="1"/>
            <p:nvPr/>
          </p:nvSpPr>
          <p:spPr>
            <a:xfrm>
              <a:off x="793537" y="4605249"/>
              <a:ext cx="1168636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>
              <a:defPPr lvl="0">
                <a:defRPr lang="ru-RU"/>
              </a:defPPr>
              <a:lvl1pPr>
                <a:defRPr sz="800"/>
              </a:lvl1pPr>
            </a:lstStyle>
            <a:p>
              <a:r>
                <a:rPr lang="ru-RU" dirty="0"/>
                <a:t>Длительное согласование  документов в министерстве</a:t>
              </a:r>
            </a:p>
          </p:txBody>
        </p:sp>
        <p:sp>
          <p:nvSpPr>
            <p:cNvPr id="14" name="Пятно 1 26">
              <a:extLst>
                <a:ext uri="{FF2B5EF4-FFF2-40B4-BE49-F238E27FC236}">
                  <a16:creationId xmlns:a16="http://schemas.microsoft.com/office/drawing/2014/main" id="{00000000-0008-0000-0100-00001B000000}"/>
                </a:ext>
              </a:extLst>
            </p:cNvPr>
            <p:cNvSpPr/>
            <p:nvPr/>
          </p:nvSpPr>
          <p:spPr>
            <a:xfrm flipH="1">
              <a:off x="588035" y="4586678"/>
              <a:ext cx="272257" cy="246788"/>
            </a:xfrm>
            <a:prstGeom prst="irregularSeal1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9CBF2BB9-97BD-6AE6-480D-5387803E3AB6}"/>
              </a:ext>
            </a:extLst>
          </p:cNvPr>
          <p:cNvGrpSpPr/>
          <p:nvPr/>
        </p:nvGrpSpPr>
        <p:grpSpPr>
          <a:xfrm>
            <a:off x="7693491" y="1724115"/>
            <a:ext cx="1263980" cy="707886"/>
            <a:chOff x="430289" y="4941975"/>
            <a:chExt cx="1185634" cy="70788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1A1F37-FE40-F605-C42B-F28CA9820295}"/>
                </a:ext>
              </a:extLst>
            </p:cNvPr>
            <p:cNvSpPr txBox="1"/>
            <p:nvPr/>
          </p:nvSpPr>
          <p:spPr>
            <a:xfrm>
              <a:off x="809563" y="4941975"/>
              <a:ext cx="806360" cy="70788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800" dirty="0"/>
                <a:t>Сроки выплат федеральных средств ограниченны </a:t>
              </a:r>
            </a:p>
          </p:txBody>
        </p: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B6E0EA19-5911-CD62-075F-33E786C8C1ED}"/>
                </a:ext>
              </a:extLst>
            </p:cNvPr>
            <p:cNvGrpSpPr/>
            <p:nvPr/>
          </p:nvGrpSpPr>
          <p:grpSpPr>
            <a:xfrm>
              <a:off x="430289" y="4952668"/>
              <a:ext cx="435611" cy="258100"/>
              <a:chOff x="437512" y="5006581"/>
              <a:chExt cx="565150" cy="334852"/>
            </a:xfrm>
            <a:grpFill/>
          </p:grpSpPr>
          <p:sp>
            <p:nvSpPr>
              <p:cNvPr id="27" name="Пятно 1 26">
                <a:extLst>
                  <a:ext uri="{FF2B5EF4-FFF2-40B4-BE49-F238E27FC236}">
                    <a16:creationId xmlns:a16="http://schemas.microsoft.com/office/drawing/2014/main" id="{4E147CDB-2CBE-BCFC-8344-0AF8858265E1}"/>
                  </a:ext>
                </a:extLst>
              </p:cNvPr>
              <p:cNvSpPr/>
              <p:nvPr/>
            </p:nvSpPr>
            <p:spPr>
              <a:xfrm flipH="1">
                <a:off x="551619" y="5021257"/>
                <a:ext cx="353219" cy="320176"/>
              </a:xfrm>
              <a:prstGeom prst="irregularSeal1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C03CC4-EB5E-B5DD-BC68-6381C49538B8}"/>
                  </a:ext>
                </a:extLst>
              </p:cNvPr>
              <p:cNvSpPr txBox="1"/>
              <p:nvPr/>
            </p:nvSpPr>
            <p:spPr>
              <a:xfrm>
                <a:off x="437512" y="5006581"/>
                <a:ext cx="565150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000" b="1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A5C91A-4B41-4BF8-8434-C58D5739B27A}"/>
              </a:ext>
            </a:extLst>
          </p:cNvPr>
          <p:cNvSpPr/>
          <p:nvPr/>
        </p:nvSpPr>
        <p:spPr>
          <a:xfrm>
            <a:off x="1016001" y="874216"/>
            <a:ext cx="6767075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Длительное рассмотрение пакетов документов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B732BBB-CEA1-4784-BEC1-052D0A05A5FE}"/>
              </a:ext>
            </a:extLst>
          </p:cNvPr>
          <p:cNvCxnSpPr/>
          <p:nvPr/>
        </p:nvCxnSpPr>
        <p:spPr>
          <a:xfrm flipH="1">
            <a:off x="812007" y="1184943"/>
            <a:ext cx="584996" cy="360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9" idx="0"/>
          </p:cNvCxnSpPr>
          <p:nvPr/>
        </p:nvCxnSpPr>
        <p:spPr>
          <a:xfrm>
            <a:off x="2418014" y="1171291"/>
            <a:ext cx="0" cy="40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630" y="11416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84637" y="11597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3639484" y="1177685"/>
            <a:ext cx="12302" cy="43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359732" y="11500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3173" y="1489400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>
                <a:solidFill>
                  <a:srgbClr val="FF0000"/>
                </a:solidFill>
              </a:rPr>
              <a:t>КП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6234255" y="1184019"/>
            <a:ext cx="306723" cy="557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25" idx="0"/>
          </p:cNvCxnSpPr>
          <p:nvPr/>
        </p:nvCxnSpPr>
        <p:spPr>
          <a:xfrm>
            <a:off x="7221800" y="1153040"/>
            <a:ext cx="831998" cy="142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7585173" y="1192779"/>
            <a:ext cx="770436" cy="479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638116" y="1529050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>
                <a:solidFill>
                  <a:srgbClr val="FF0000"/>
                </a:solidFill>
              </a:rPr>
              <a:t>КП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25428" y="10962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118531" y="13078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4422" y="4743295"/>
            <a:ext cx="17155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>
                <a:solidFill>
                  <a:srgbClr val="FF0000"/>
                </a:solidFill>
              </a:rPr>
              <a:t>КП – коренная причина</a:t>
            </a: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8098150" y="3222906"/>
            <a:ext cx="0" cy="40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705120" y="31561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3BF9A12-77CC-BBC8-6B45-C0146F5C44C0}"/>
              </a:ext>
            </a:extLst>
          </p:cNvPr>
          <p:cNvSpPr txBox="1"/>
          <p:nvPr/>
        </p:nvSpPr>
        <p:spPr>
          <a:xfrm>
            <a:off x="7505174" y="3651694"/>
            <a:ext cx="13054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800" dirty="0"/>
              <a:t>Документы согласовываются в бумажном виде последовательно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220283" y="3520889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>
                <a:solidFill>
                  <a:srgbClr val="FF0000"/>
                </a:solidFill>
              </a:rPr>
              <a:t>КП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6626334" y="2751551"/>
            <a:ext cx="0" cy="40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308772" y="26995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BF9A12-77CC-BBC8-6B45-C0146F5C44C0}"/>
              </a:ext>
            </a:extLst>
          </p:cNvPr>
          <p:cNvSpPr txBox="1"/>
          <p:nvPr/>
        </p:nvSpPr>
        <p:spPr>
          <a:xfrm>
            <a:off x="6185148" y="3166946"/>
            <a:ext cx="86922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800" dirty="0"/>
              <a:t>Специалисты работают на устаревшей маломощной оргтехнике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725942" y="2997565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>
                <a:solidFill>
                  <a:srgbClr val="FF0000"/>
                </a:solidFill>
              </a:rPr>
              <a:t>КП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34766" y="12952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98916" y="11598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4892345" y="1171290"/>
            <a:ext cx="0" cy="408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054FFD9-B01F-28AB-DF53-D61A2CA98BD5}"/>
              </a:ext>
            </a:extLst>
          </p:cNvPr>
          <p:cNvSpPr txBox="1"/>
          <p:nvPr/>
        </p:nvSpPr>
        <p:spPr>
          <a:xfrm>
            <a:off x="4353925" y="1595321"/>
            <a:ext cx="107684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800" dirty="0"/>
              <a:t>Получатели поддержки долго подписывают соглашение</a:t>
            </a: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5012990" y="2212989"/>
            <a:ext cx="475794" cy="443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832832" y="22416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436536" y="2575997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>
                <a:solidFill>
                  <a:srgbClr val="FF0000"/>
                </a:solidFill>
              </a:rPr>
              <a:t>КП</a:t>
            </a:r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5B732BBB-CEA1-4784-BEC1-052D0A05A5FE}"/>
              </a:ext>
            </a:extLst>
          </p:cNvPr>
          <p:cNvCxnSpPr/>
          <p:nvPr/>
        </p:nvCxnSpPr>
        <p:spPr>
          <a:xfrm flipH="1">
            <a:off x="4199923" y="2192437"/>
            <a:ext cx="557451" cy="559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737038" y="2606774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>
                <a:solidFill>
                  <a:srgbClr val="FF0000"/>
                </a:solidFill>
              </a:rPr>
              <a:t>КП</a:t>
            </a:r>
          </a:p>
        </p:txBody>
      </p:sp>
      <p:cxnSp>
        <p:nvCxnSpPr>
          <p:cNvPr id="75" name="Прямая со стрелкой 74"/>
          <p:cNvCxnSpPr/>
          <p:nvPr/>
        </p:nvCxnSpPr>
        <p:spPr>
          <a:xfrm>
            <a:off x="2640347" y="2553876"/>
            <a:ext cx="911637" cy="669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359416" y="248367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2389003" y="2546240"/>
            <a:ext cx="19318" cy="807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3BF9A12-77CC-BBC8-6B45-C0146F5C44C0}"/>
              </a:ext>
            </a:extLst>
          </p:cNvPr>
          <p:cNvSpPr txBox="1"/>
          <p:nvPr/>
        </p:nvSpPr>
        <p:spPr>
          <a:xfrm>
            <a:off x="2111172" y="3390579"/>
            <a:ext cx="105834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800" dirty="0"/>
              <a:t>Нет четкого краткого  алгоритма подготовки пакета документов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597654" y="3239930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>
                <a:solidFill>
                  <a:srgbClr val="FF0000"/>
                </a:solidFill>
              </a:rPr>
              <a:t>КП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3BF9A12-77CC-BBC8-6B45-C0146F5C44C0}"/>
              </a:ext>
            </a:extLst>
          </p:cNvPr>
          <p:cNvSpPr txBox="1"/>
          <p:nvPr/>
        </p:nvSpPr>
        <p:spPr>
          <a:xfrm>
            <a:off x="80298" y="2410132"/>
            <a:ext cx="956151" cy="800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800" dirty="0"/>
              <a:t>Министерство в запросе устанавливает небольшой срок исполнения</a:t>
            </a:r>
          </a:p>
        </p:txBody>
      </p:sp>
      <p:cxnSp>
        <p:nvCxnSpPr>
          <p:cNvPr id="85" name="Прямая со стрелкой 84"/>
          <p:cNvCxnSpPr/>
          <p:nvPr/>
        </p:nvCxnSpPr>
        <p:spPr>
          <a:xfrm flipH="1">
            <a:off x="407722" y="2007288"/>
            <a:ext cx="277908" cy="419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79537" y="2020004"/>
            <a:ext cx="30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18390" y="4577395"/>
            <a:ext cx="1627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</a:rPr>
              <a:t>? – вопрос «почему?»</a:t>
            </a:r>
          </a:p>
        </p:txBody>
      </p:sp>
      <p:cxnSp>
        <p:nvCxnSpPr>
          <p:cNvPr id="89" name="Прямая со стрелкой 88"/>
          <p:cNvCxnSpPr/>
          <p:nvPr/>
        </p:nvCxnSpPr>
        <p:spPr>
          <a:xfrm flipH="1">
            <a:off x="1287887" y="2007288"/>
            <a:ext cx="32198" cy="1452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3BF9A12-77CC-BBC8-6B45-C0146F5C44C0}"/>
              </a:ext>
            </a:extLst>
          </p:cNvPr>
          <p:cNvSpPr txBox="1"/>
          <p:nvPr/>
        </p:nvSpPr>
        <p:spPr>
          <a:xfrm>
            <a:off x="774811" y="3501540"/>
            <a:ext cx="105834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800" dirty="0"/>
              <a:t>Обрабатывается большой объем информации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36027" y="2250925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>
                <a:solidFill>
                  <a:srgbClr val="FF0000"/>
                </a:solidFill>
              </a:rPr>
              <a:t>КП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501624" y="3346253"/>
            <a:ext cx="3674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dirty="0">
                <a:solidFill>
                  <a:srgbClr val="FF0000"/>
                </a:solidFill>
              </a:rPr>
              <a:t>КП</a:t>
            </a:r>
          </a:p>
        </p:txBody>
      </p:sp>
      <p:sp>
        <p:nvSpPr>
          <p:cNvPr id="93" name="Пятно 1 20">
            <a:extLst>
              <a:ext uri="{FF2B5EF4-FFF2-40B4-BE49-F238E27FC236}">
                <a16:creationId xmlns:a16="http://schemas.microsoft.com/office/drawing/2014/main" id="{00000000-0008-0000-0100-000015000000}"/>
              </a:ext>
            </a:extLst>
          </p:cNvPr>
          <p:cNvSpPr/>
          <p:nvPr/>
        </p:nvSpPr>
        <p:spPr>
          <a:xfrm flipH="1">
            <a:off x="3039535" y="1836409"/>
            <a:ext cx="300439" cy="354212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8325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716" y="333510"/>
            <a:ext cx="5642441" cy="458184"/>
          </a:xfrm>
        </p:spPr>
        <p:txBody>
          <a:bodyPr/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Идеальная карта процесса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91950" y="333510"/>
            <a:ext cx="319073" cy="3794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6D56B5-0731-9528-7F2E-0B21CD8C25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5" t="21481" r="39922" b="8935"/>
          <a:stretch/>
        </p:blipFill>
        <p:spPr>
          <a:xfrm>
            <a:off x="1000124" y="807045"/>
            <a:ext cx="6550820" cy="434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A82F078A-909C-CF32-FAC9-541639A54B08}"/>
              </a:ext>
            </a:extLst>
          </p:cNvPr>
          <p:cNvSpPr/>
          <p:nvPr/>
        </p:nvSpPr>
        <p:spPr>
          <a:xfrm>
            <a:off x="366377" y="576829"/>
            <a:ext cx="5941784" cy="4363154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171" y="373946"/>
            <a:ext cx="6561138" cy="330200"/>
          </a:xfrm>
        </p:spPr>
        <p:txBody>
          <a:bodyPr/>
          <a:lstStyle/>
          <a:p>
            <a:r>
              <a:rPr lang="ru-RU" dirty="0">
                <a:latin typeface="+mn-lt"/>
              </a:rPr>
              <a:t>Пирамида проблем</a:t>
            </a: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2551443" y="2506980"/>
            <a:ext cx="1571653" cy="762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>
            <a:off x="1861166" y="3493022"/>
            <a:ext cx="2952206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ятно 1 10"/>
          <p:cNvSpPr/>
          <p:nvPr/>
        </p:nvSpPr>
        <p:spPr>
          <a:xfrm>
            <a:off x="3277654" y="3551334"/>
            <a:ext cx="766307" cy="662446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2689860" y="3674594"/>
            <a:ext cx="647409" cy="567679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8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2897230" y="2648820"/>
            <a:ext cx="880079" cy="77438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</a:p>
        </p:txBody>
      </p:sp>
      <p:sp>
        <p:nvSpPr>
          <p:cNvPr id="14" name="Пятно 1 13"/>
          <p:cNvSpPr/>
          <p:nvPr/>
        </p:nvSpPr>
        <p:spPr>
          <a:xfrm>
            <a:off x="2252846" y="4323607"/>
            <a:ext cx="513479" cy="49748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3761410" y="4343714"/>
            <a:ext cx="508441" cy="462964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91783" y="324715"/>
            <a:ext cx="319073" cy="379431"/>
          </a:xfrm>
          <a:prstGeom prst="rect">
            <a:avLst/>
          </a:prstGeom>
        </p:spPr>
      </p:pic>
      <p:sp>
        <p:nvSpPr>
          <p:cNvPr id="2" name="Пятно 1 11">
            <a:extLst>
              <a:ext uri="{FF2B5EF4-FFF2-40B4-BE49-F238E27FC236}">
                <a16:creationId xmlns:a16="http://schemas.microsoft.com/office/drawing/2014/main" id="{2EDC5AD7-2366-3EC0-000A-09DC266A50CF}"/>
              </a:ext>
            </a:extLst>
          </p:cNvPr>
          <p:cNvSpPr/>
          <p:nvPr/>
        </p:nvSpPr>
        <p:spPr>
          <a:xfrm>
            <a:off x="2721469" y="1367817"/>
            <a:ext cx="880079" cy="77438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</a:p>
        </p:txBody>
      </p:sp>
      <p:sp>
        <p:nvSpPr>
          <p:cNvPr id="4" name="Пятно 1 11">
            <a:extLst>
              <a:ext uri="{FF2B5EF4-FFF2-40B4-BE49-F238E27FC236}">
                <a16:creationId xmlns:a16="http://schemas.microsoft.com/office/drawing/2014/main" id="{BCFF8E4F-1458-4F88-74D7-9864D270EB5E}"/>
              </a:ext>
            </a:extLst>
          </p:cNvPr>
          <p:cNvSpPr/>
          <p:nvPr/>
        </p:nvSpPr>
        <p:spPr>
          <a:xfrm>
            <a:off x="3609438" y="2728836"/>
            <a:ext cx="880079" cy="77438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</a:p>
        </p:txBody>
      </p:sp>
      <p:sp>
        <p:nvSpPr>
          <p:cNvPr id="5" name="Пятно 1 9">
            <a:extLst>
              <a:ext uri="{FF2B5EF4-FFF2-40B4-BE49-F238E27FC236}">
                <a16:creationId xmlns:a16="http://schemas.microsoft.com/office/drawing/2014/main" id="{B073F29D-24B7-B634-40DC-445D2E8472FF}"/>
              </a:ext>
            </a:extLst>
          </p:cNvPr>
          <p:cNvSpPr/>
          <p:nvPr/>
        </p:nvSpPr>
        <p:spPr>
          <a:xfrm>
            <a:off x="4083616" y="3649471"/>
            <a:ext cx="647409" cy="567679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7</a:t>
            </a:r>
          </a:p>
        </p:txBody>
      </p:sp>
      <p:sp>
        <p:nvSpPr>
          <p:cNvPr id="16" name="Пятно 1 13">
            <a:extLst>
              <a:ext uri="{FF2B5EF4-FFF2-40B4-BE49-F238E27FC236}">
                <a16:creationId xmlns:a16="http://schemas.microsoft.com/office/drawing/2014/main" id="{496BF3B1-878D-5367-8CF5-0FEE2C9E5DAB}"/>
              </a:ext>
            </a:extLst>
          </p:cNvPr>
          <p:cNvSpPr/>
          <p:nvPr/>
        </p:nvSpPr>
        <p:spPr>
          <a:xfrm>
            <a:off x="2969402" y="4323607"/>
            <a:ext cx="513479" cy="497483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93A040F-299E-A23B-EA94-DF7D820DB411}"/>
              </a:ext>
            </a:extLst>
          </p:cNvPr>
          <p:cNvGrpSpPr/>
          <p:nvPr/>
        </p:nvGrpSpPr>
        <p:grpSpPr>
          <a:xfrm>
            <a:off x="4729910" y="1249189"/>
            <a:ext cx="2706644" cy="985713"/>
            <a:chOff x="5917566" y="279845"/>
            <a:chExt cx="2706644" cy="985713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CDECF5BC-4ECE-B20F-6E1C-D99B2FC5E6E0}"/>
                </a:ext>
              </a:extLst>
            </p:cNvPr>
            <p:cNvSpPr/>
            <p:nvPr/>
          </p:nvSpPr>
          <p:spPr>
            <a:xfrm>
              <a:off x="5917566" y="279845"/>
              <a:ext cx="2706644" cy="985713"/>
            </a:xfrm>
            <a:prstGeom prst="roundRect">
              <a:avLst/>
            </a:prstGeom>
            <a:grpFill/>
            <a:ln>
              <a:noFill/>
            </a:ln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Прямоугольник: скругленные углы 4">
              <a:extLst>
                <a:ext uri="{FF2B5EF4-FFF2-40B4-BE49-F238E27FC236}">
                  <a16:creationId xmlns:a16="http://schemas.microsoft.com/office/drawing/2014/main" id="{9548FF2A-23F7-2354-C250-CEC26355D755}"/>
                </a:ext>
              </a:extLst>
            </p:cNvPr>
            <p:cNvSpPr txBox="1"/>
            <p:nvPr/>
          </p:nvSpPr>
          <p:spPr>
            <a:xfrm>
              <a:off x="5965685" y="327964"/>
              <a:ext cx="2610406" cy="889475"/>
            </a:xfrm>
            <a:prstGeom prst="rect">
              <a:avLst/>
            </a:prstGeom>
            <a:grpFill/>
            <a:ln>
              <a:noFill/>
            </a:ln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600" kern="1200" dirty="0"/>
                <a:t>Федеральный уровень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54BCE39-6920-AAA3-B9E6-ACABD85A79FF}"/>
              </a:ext>
            </a:extLst>
          </p:cNvPr>
          <p:cNvGrpSpPr/>
          <p:nvPr/>
        </p:nvGrpSpPr>
        <p:grpSpPr>
          <a:xfrm>
            <a:off x="5366693" y="2539815"/>
            <a:ext cx="2706644" cy="985713"/>
            <a:chOff x="5917566" y="1438846"/>
            <a:chExt cx="2706644" cy="985713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8FC17265-571E-F336-A04D-391021DF2CD3}"/>
                </a:ext>
              </a:extLst>
            </p:cNvPr>
            <p:cNvSpPr/>
            <p:nvPr/>
          </p:nvSpPr>
          <p:spPr>
            <a:xfrm>
              <a:off x="5917566" y="1438846"/>
              <a:ext cx="2706644" cy="985713"/>
            </a:xfrm>
            <a:prstGeom prst="roundRect">
              <a:avLst/>
            </a:prstGeom>
            <a:grpFill/>
            <a:ln>
              <a:noFill/>
            </a:ln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Прямоугольник: скругленные углы 6">
              <a:extLst>
                <a:ext uri="{FF2B5EF4-FFF2-40B4-BE49-F238E27FC236}">
                  <a16:creationId xmlns:a16="http://schemas.microsoft.com/office/drawing/2014/main" id="{63207025-D3ED-C1C3-811F-30536AFE1F4D}"/>
                </a:ext>
              </a:extLst>
            </p:cNvPr>
            <p:cNvSpPr txBox="1"/>
            <p:nvPr/>
          </p:nvSpPr>
          <p:spPr>
            <a:xfrm>
              <a:off x="5965685" y="1486965"/>
              <a:ext cx="2610406" cy="889475"/>
            </a:xfrm>
            <a:prstGeom prst="rect">
              <a:avLst/>
            </a:prstGeom>
            <a:grpFill/>
            <a:ln>
              <a:noFill/>
            </a:ln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600" kern="1200" dirty="0"/>
                <a:t>Региональный уровень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1EA2CCB-32A3-D341-E482-5143B61FC3AF}"/>
              </a:ext>
            </a:extLst>
          </p:cNvPr>
          <p:cNvGrpSpPr/>
          <p:nvPr/>
        </p:nvGrpSpPr>
        <p:grpSpPr>
          <a:xfrm>
            <a:off x="5858302" y="3842963"/>
            <a:ext cx="2706644" cy="985713"/>
            <a:chOff x="5917566" y="2571030"/>
            <a:chExt cx="2706644" cy="985713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54786AAE-E295-FBF4-8914-072C888DB4A7}"/>
                </a:ext>
              </a:extLst>
            </p:cNvPr>
            <p:cNvSpPr/>
            <p:nvPr/>
          </p:nvSpPr>
          <p:spPr>
            <a:xfrm>
              <a:off x="5917566" y="2571030"/>
              <a:ext cx="2706644" cy="985713"/>
            </a:xfrm>
            <a:prstGeom prst="roundRect">
              <a:avLst/>
            </a:prstGeom>
            <a:grpFill/>
            <a:ln>
              <a:noFill/>
            </a:ln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Прямоугольник: скругленные углы 8">
              <a:extLst>
                <a:ext uri="{FF2B5EF4-FFF2-40B4-BE49-F238E27FC236}">
                  <a16:creationId xmlns:a16="http://schemas.microsoft.com/office/drawing/2014/main" id="{57309880-810C-2699-6E8B-E55FF7B075FF}"/>
                </a:ext>
              </a:extLst>
            </p:cNvPr>
            <p:cNvSpPr txBox="1"/>
            <p:nvPr/>
          </p:nvSpPr>
          <p:spPr>
            <a:xfrm>
              <a:off x="5965685" y="2619149"/>
              <a:ext cx="2610406" cy="889475"/>
            </a:xfrm>
            <a:prstGeom prst="rect">
              <a:avLst/>
            </a:prstGeom>
            <a:grpFill/>
            <a:ln>
              <a:noFill/>
            </a:ln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600" kern="1200" dirty="0"/>
                <a:t>Уровень министерства</a:t>
              </a:r>
            </a:p>
          </p:txBody>
        </p:sp>
      </p:grpSp>
      <p:sp>
        <p:nvSpPr>
          <p:cNvPr id="6" name="Пятно 1 11">
            <a:extLst>
              <a:ext uri="{FF2B5EF4-FFF2-40B4-BE49-F238E27FC236}">
                <a16:creationId xmlns:a16="http://schemas.microsoft.com/office/drawing/2014/main" id="{604C8272-E772-0112-C050-D3B6990346D4}"/>
              </a:ext>
            </a:extLst>
          </p:cNvPr>
          <p:cNvSpPr/>
          <p:nvPr/>
        </p:nvSpPr>
        <p:spPr>
          <a:xfrm>
            <a:off x="1884347" y="2625937"/>
            <a:ext cx="880079" cy="774385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</a:p>
        </p:txBody>
      </p:sp>
      <p:sp>
        <p:nvSpPr>
          <p:cNvPr id="9" name="Пятно 1 9">
            <a:extLst>
              <a:ext uri="{FF2B5EF4-FFF2-40B4-BE49-F238E27FC236}">
                <a16:creationId xmlns:a16="http://schemas.microsoft.com/office/drawing/2014/main" id="{7EA3709F-2BFF-7D07-8427-2D71E292C090}"/>
              </a:ext>
            </a:extLst>
          </p:cNvPr>
          <p:cNvSpPr/>
          <p:nvPr/>
        </p:nvSpPr>
        <p:spPr>
          <a:xfrm>
            <a:off x="1719150" y="3732778"/>
            <a:ext cx="647409" cy="567679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2530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01055" y="244521"/>
            <a:ext cx="5786181" cy="51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Подготовка к плану действий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98577" y="376718"/>
            <a:ext cx="319073" cy="379431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36A2D57-9B1B-2218-64AD-36A988F06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761347"/>
              </p:ext>
            </p:extLst>
          </p:nvPr>
        </p:nvGraphicFramePr>
        <p:xfrm>
          <a:off x="539750" y="987076"/>
          <a:ext cx="8208964" cy="2800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674">
                  <a:extLst>
                    <a:ext uri="{9D8B030D-6E8A-4147-A177-3AD203B41FA5}">
                      <a16:colId xmlns:a16="http://schemas.microsoft.com/office/drawing/2014/main" val="2348802483"/>
                    </a:ext>
                  </a:extLst>
                </a:gridCol>
                <a:gridCol w="2360722">
                  <a:extLst>
                    <a:ext uri="{9D8B030D-6E8A-4147-A177-3AD203B41FA5}">
                      <a16:colId xmlns:a16="http://schemas.microsoft.com/office/drawing/2014/main" val="2380489408"/>
                    </a:ext>
                  </a:extLst>
                </a:gridCol>
                <a:gridCol w="1573630">
                  <a:extLst>
                    <a:ext uri="{9D8B030D-6E8A-4147-A177-3AD203B41FA5}">
                      <a16:colId xmlns:a16="http://schemas.microsoft.com/office/drawing/2014/main" val="1717241866"/>
                    </a:ext>
                  </a:extLst>
                </a:gridCol>
                <a:gridCol w="1890021">
                  <a:extLst>
                    <a:ext uri="{9D8B030D-6E8A-4147-A177-3AD203B41FA5}">
                      <a16:colId xmlns:a16="http://schemas.microsoft.com/office/drawing/2014/main" val="1229857384"/>
                    </a:ext>
                  </a:extLst>
                </a:gridCol>
                <a:gridCol w="1101263">
                  <a:extLst>
                    <a:ext uri="{9D8B030D-6E8A-4147-A177-3AD203B41FA5}">
                      <a16:colId xmlns:a16="http://schemas.microsoft.com/office/drawing/2014/main" val="2469316014"/>
                    </a:ext>
                  </a:extLst>
                </a:gridCol>
                <a:gridCol w="908654">
                  <a:extLst>
                    <a:ext uri="{9D8B030D-6E8A-4147-A177-3AD203B41FA5}">
                      <a16:colId xmlns:a16="http://schemas.microsoft.com/office/drawing/2014/main" val="1575449355"/>
                    </a:ext>
                  </a:extLst>
                </a:gridCol>
              </a:tblGrid>
              <a:tr h="392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4" marR="5759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Мероприятия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4" marR="5759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Ожидаемый результат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4" marR="5759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Ответственные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4" marR="5759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Срок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4" marR="5759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Исполнение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4" marR="5759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07102"/>
                  </a:ext>
                </a:extLst>
              </a:tr>
              <a:tr h="804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4" marR="5759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Разработка пошаговой инструкции по заполнению документов для предоставления субсидии для сельхозпредприятий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4" marR="57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Сокращение ВПП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4" marR="575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</a:rPr>
                        <a:t>Катников Р.А.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Козлова Н.Н.</a:t>
                      </a:r>
                    </a:p>
                  </a:txBody>
                  <a:tcPr marL="57594" marR="575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15.10.2023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4" marR="575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В работе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4" marR="575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515563"/>
                  </a:ext>
                </a:extLst>
              </a:tr>
              <a:tr h="798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2.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4" marR="5759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Направление инструкции в муниципальные районы для информирования сельхозпредприятий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4" marR="57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15.10.2023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4" marR="575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403274"/>
                  </a:ext>
                </a:extLst>
              </a:tr>
              <a:tr h="804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3.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4" marR="57594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Разработка единой таблицы для обмена информацией между структурными подразделениями министерства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4" marR="5759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</a:rPr>
                        <a:t>15.10.2023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4" marR="5759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55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59912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Вклад в цель проекта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58211" y="382569"/>
            <a:ext cx="319073" cy="379431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303219E-4707-7648-723F-FCED8CC1E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123611"/>
              </p:ext>
            </p:extLst>
          </p:nvPr>
        </p:nvGraphicFramePr>
        <p:xfrm>
          <a:off x="214319" y="800931"/>
          <a:ext cx="8686799" cy="4228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489">
                  <a:extLst>
                    <a:ext uri="{9D8B030D-6E8A-4147-A177-3AD203B41FA5}">
                      <a16:colId xmlns:a16="http://schemas.microsoft.com/office/drawing/2014/main" val="3101262653"/>
                    </a:ext>
                  </a:extLst>
                </a:gridCol>
                <a:gridCol w="2142425">
                  <a:extLst>
                    <a:ext uri="{9D8B030D-6E8A-4147-A177-3AD203B41FA5}">
                      <a16:colId xmlns:a16="http://schemas.microsoft.com/office/drawing/2014/main" val="469851215"/>
                    </a:ext>
                  </a:extLst>
                </a:gridCol>
                <a:gridCol w="2196233">
                  <a:extLst>
                    <a:ext uri="{9D8B030D-6E8A-4147-A177-3AD203B41FA5}">
                      <a16:colId xmlns:a16="http://schemas.microsoft.com/office/drawing/2014/main" val="4061153335"/>
                    </a:ext>
                  </a:extLst>
                </a:gridCol>
                <a:gridCol w="1871419">
                  <a:extLst>
                    <a:ext uri="{9D8B030D-6E8A-4147-A177-3AD203B41FA5}">
                      <a16:colId xmlns:a16="http://schemas.microsoft.com/office/drawing/2014/main" val="664578794"/>
                    </a:ext>
                  </a:extLst>
                </a:gridCol>
                <a:gridCol w="2196233">
                  <a:extLst>
                    <a:ext uri="{9D8B030D-6E8A-4147-A177-3AD203B41FA5}">
                      <a16:colId xmlns:a16="http://schemas.microsoft.com/office/drawing/2014/main" val="3278006604"/>
                    </a:ext>
                  </a:extLst>
                </a:gridCol>
              </a:tblGrid>
              <a:tr h="252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Проблема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Причина (почему?)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Последствия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Решения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64568"/>
                  </a:ext>
                </a:extLst>
              </a:tr>
              <a:tr h="382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Ошибки в пакетах документов, представленных заявителями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Невнимательность заявителей при подготовке документов. Предоставление неполного пакета документов.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Затягивание составления реестра на оказание господдержки заявителям.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Участие специалистов отделов (управлений) сельского хозяйства в подготовке документов заявителям.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56480"/>
                  </a:ext>
                </a:extLst>
              </a:tr>
              <a:tr h="382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Сверка данных, представленных заявителями на бумажном носителе с данными в программе 1С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Загруженность автоматизированных систем, слабые характеристики ПВМ.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Затягивание составления реестра на оказание господдержки заявителям.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Четкое распределение обязанностей между сотрудниками отдела.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/>
                </a:tc>
                <a:extLst>
                  <a:ext uri="{0D108BD9-81ED-4DB2-BD59-A6C34878D82A}">
                    <a16:rowId xmlns:a16="http://schemas.microsoft.com/office/drawing/2014/main" val="1688551960"/>
                  </a:ext>
                </a:extLst>
              </a:tr>
              <a:tr h="382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Затягивание сроков предоставления информации от МЧС, либо ее не предоставление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Затягивание составления реестра на оказание господдержки заявителям.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Запрос информации один раз в год на начало года.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335314"/>
                  </a:ext>
                </a:extLst>
              </a:tr>
              <a:tr h="643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Загруженность работников текущей деятельностью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Рассмотрение документов одновременно по нескольким видам государственной поддержки. Текущая работа по исполнению документов.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Нарушение сроков доведения господдержки до получателей. Ошибки при формировании документов.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Четкое распределение обязанностей между сотрудниками отдела. Разработка и формирование электронных реестров получателей господдержки и реестров заявителей.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/>
                </a:tc>
                <a:extLst>
                  <a:ext uri="{0D108BD9-81ED-4DB2-BD59-A6C34878D82A}">
                    <a16:rowId xmlns:a16="http://schemas.microsoft.com/office/drawing/2014/main" val="2309991261"/>
                  </a:ext>
                </a:extLst>
              </a:tr>
              <a:tr h="643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5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Длительное согласование на соответствие получателей требованиям НПА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Загруженность работников текущей деятельностью.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Затягивание составления реестра на оказание господдержки заявителям.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Разработка и формирование электронных реестров получателей господдержки и реестров заявителей с возможностью согласования в электронном виде ответственных отделов Министерства.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953433"/>
                  </a:ext>
                </a:extLst>
              </a:tr>
              <a:tr h="513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6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Регистрация уведомлений об отказе в предоставлении субсидии в СЭД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Загруженность работников текущей деятельностью. Рассмотрение документов одновременно по нескольким видам государственной поддержки.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Нарушение сроков подготовки отказов, установленных Порядком.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Качественная подготовка документов заявителями на предоставление субсидии.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/>
                </a:tc>
                <a:extLst>
                  <a:ext uri="{0D108BD9-81ED-4DB2-BD59-A6C34878D82A}">
                    <a16:rowId xmlns:a16="http://schemas.microsoft.com/office/drawing/2014/main" val="1701659974"/>
                  </a:ext>
                </a:extLst>
              </a:tr>
              <a:tr h="513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7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Длительное согласование шаблона соглашения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Загруженность работников текущей деятельностью.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Нарушение сроков доведения господдержки до получателей. Ошибки при формировании документов.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Определение сроков для согласования шаблона соглашения между структурными подразделениями министерства.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45881"/>
                  </a:ext>
                </a:extLst>
              </a:tr>
              <a:tr h="513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8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Ошибки в соглашениях, представленных заявителями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Невнимательность заявителей при подписании соглашений.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Затягивание выплаты субсидии получателям.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Участие специалистов отделов (управлений) сельского хозяйства в подготовке документов для предоставления господдержки заявителям.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43" marR="40043" marT="0" marB="0"/>
                </a:tc>
                <a:extLst>
                  <a:ext uri="{0D108BD9-81ED-4DB2-BD59-A6C34878D82A}">
                    <a16:rowId xmlns:a16="http://schemas.microsoft.com/office/drawing/2014/main" val="1340463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525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Спасибо</a:t>
            </a:r>
          </a:p>
          <a:p>
            <a:r>
              <a:rPr lang="ru-RU" dirty="0"/>
              <a:t>за </a:t>
            </a:r>
            <a:r>
              <a:rPr lang="ru-RU" dirty="0" smtClean="0"/>
              <a:t>внимание!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539750" y="4048578"/>
            <a:ext cx="4860925" cy="227920"/>
          </a:xfrm>
        </p:spPr>
        <p:txBody>
          <a:bodyPr/>
          <a:lstStyle/>
          <a:p>
            <a:r>
              <a:rPr lang="ru-RU" dirty="0"/>
              <a:t>Катников Роман Александрович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539750" y="4276498"/>
            <a:ext cx="4860925" cy="227920"/>
          </a:xfrm>
        </p:spPr>
        <p:txBody>
          <a:bodyPr/>
          <a:lstStyle/>
          <a:p>
            <a:r>
              <a:rPr lang="ru-RU" dirty="0"/>
              <a:t>Начальник отдела растениеводства</a:t>
            </a:r>
          </a:p>
        </p:txBody>
      </p:sp>
    </p:spTree>
    <p:extLst>
      <p:ext uri="{BB962C8B-B14F-4D97-AF65-F5344CB8AC3E}">
        <p14:creationId xmlns:p14="http://schemas.microsoft.com/office/powerpoint/2010/main" val="26404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298615"/>
            <a:ext cx="7651750" cy="1012910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Оптимизация процесса рассмотрения документов на предоставление государственной поддержки в отрасли растениеводства </a:t>
            </a:r>
            <a:r>
              <a:rPr lang="ru-RU" sz="2000">
                <a:solidFill>
                  <a:schemeClr val="accent6">
                    <a:lumMod val="75000"/>
                  </a:schemeClr>
                </a:solidFill>
              </a:rPr>
              <a:t>сельскохозяйственным товаропроизводителям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750" y="1596331"/>
            <a:ext cx="5508152" cy="5760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Проект:</a:t>
            </a:r>
          </a:p>
        </p:txBody>
      </p:sp>
    </p:spTree>
    <p:extLst>
      <p:ext uri="{BB962C8B-B14F-4D97-AF65-F5344CB8AC3E}">
        <p14:creationId xmlns:p14="http://schemas.microsoft.com/office/powerpoint/2010/main" val="324474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979" y="1225685"/>
            <a:ext cx="6561138" cy="389106"/>
          </a:xfrm>
        </p:spPr>
        <p:txBody>
          <a:bodyPr/>
          <a:lstStyle/>
          <a:p>
            <a:pPr algn="ctr"/>
            <a:r>
              <a:rPr lang="ru-RU" sz="2000" dirty="0"/>
              <a:t>Организационно-распорядительные документы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25037"/>
            <a:ext cx="2676525" cy="308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25037"/>
            <a:ext cx="2452449" cy="328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49" y="1614791"/>
            <a:ext cx="2675337" cy="339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89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84716" y="382569"/>
            <a:ext cx="319073" cy="379431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75E60D3-66E3-2BD9-D892-FE8FB32B9BCF}"/>
              </a:ext>
            </a:extLst>
          </p:cNvPr>
          <p:cNvSpPr txBox="1">
            <a:spLocks/>
          </p:cNvSpPr>
          <p:nvPr/>
        </p:nvSpPr>
        <p:spPr>
          <a:xfrm>
            <a:off x="1302539" y="1419225"/>
            <a:ext cx="3098006" cy="101291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Катников Роман Александрович</a:t>
            </a:r>
          </a:p>
          <a:p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начальник отдела растениеводства</a:t>
            </a:r>
          </a:p>
          <a:p>
            <a:endParaRPr lang="ru-RU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75400-903E-422B-D6AA-14AB881E6B23}"/>
              </a:ext>
            </a:extLst>
          </p:cNvPr>
          <p:cNvSpPr txBox="1"/>
          <p:nvPr/>
        </p:nvSpPr>
        <p:spPr>
          <a:xfrm>
            <a:off x="1202524" y="3262063"/>
            <a:ext cx="31837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Романенко Людмила Викторовна</a:t>
            </a:r>
          </a:p>
          <a:p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главный специалист-эксперт отдела растениеводства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40683" y="2905042"/>
            <a:ext cx="1158780" cy="154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2384" y="1196341"/>
            <a:ext cx="1143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CB628-5C14-085D-040A-CE02291238BD}"/>
              </a:ext>
            </a:extLst>
          </p:cNvPr>
          <p:cNvSpPr txBox="1">
            <a:spLocks/>
          </p:cNvSpPr>
          <p:nvPr/>
        </p:nvSpPr>
        <p:spPr>
          <a:xfrm>
            <a:off x="5882167" y="1419225"/>
            <a:ext cx="3183731" cy="101291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ru-RU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Тюкавкин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Александр Александрович</a:t>
            </a:r>
          </a:p>
          <a:p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заместитель министра</a:t>
            </a:r>
          </a:p>
          <a:p>
            <a:endParaRPr lang="ru-RU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DB2C52-D3A0-8664-2763-FEFDDDCC7F88}"/>
              </a:ext>
            </a:extLst>
          </p:cNvPr>
          <p:cNvSpPr txBox="1"/>
          <p:nvPr/>
        </p:nvSpPr>
        <p:spPr>
          <a:xfrm>
            <a:off x="5967891" y="3262063"/>
            <a:ext cx="31837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Козлова Нина Николаевна</a:t>
            </a:r>
          </a:p>
          <a:p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консультант отдела растениеводства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2B91DAC-0851-99EF-C6C6-C5E5FE087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570303" y="2932832"/>
            <a:ext cx="1158780" cy="148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4499F07-5B53-1527-B518-659069A1C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4602004" y="1216133"/>
            <a:ext cx="1143000" cy="148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071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" t="2461" r="17595" b="1456"/>
          <a:stretch/>
        </p:blipFill>
        <p:spPr>
          <a:xfrm rot="16200000">
            <a:off x="2689470" y="-939253"/>
            <a:ext cx="3986518" cy="7993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9532" y="609600"/>
            <a:ext cx="302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Паспорт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2335169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338137" y="4870441"/>
            <a:ext cx="4014788" cy="148092"/>
          </a:xfrm>
        </p:spPr>
        <p:txBody>
          <a:bodyPr/>
          <a:lstStyle/>
          <a:p>
            <a:r>
              <a:rPr lang="ru-RU" sz="900" b="1" dirty="0"/>
              <a:t>Время процесса: 32-82  рабочих дней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51586" y="382569"/>
            <a:ext cx="319073" cy="37943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1799980-666F-55B8-7201-471B3A26E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" t="21620" r="21797" b="8349"/>
          <a:stretch/>
        </p:blipFill>
        <p:spPr>
          <a:xfrm>
            <a:off x="516443" y="800887"/>
            <a:ext cx="7982960" cy="40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338137" y="4870441"/>
            <a:ext cx="4014788" cy="148092"/>
          </a:xfrm>
        </p:spPr>
        <p:txBody>
          <a:bodyPr/>
          <a:lstStyle/>
          <a:p>
            <a:r>
              <a:rPr lang="ru-RU" sz="900" b="1" dirty="0"/>
              <a:t>Время процесса: 10 рабочих дней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Карта целевого процесса</a:t>
            </a:r>
            <a:endParaRPr lang="ru-RU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51586" y="382569"/>
            <a:ext cx="319073" cy="3794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A57F31-A7CE-5DB7-A2F2-7F4B0DC2A8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" t="22454" r="25000" b="12824"/>
          <a:stretch/>
        </p:blipFill>
        <p:spPr>
          <a:xfrm>
            <a:off x="238872" y="792111"/>
            <a:ext cx="8083597" cy="397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76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Текущие проблемы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38333" y="382569"/>
            <a:ext cx="319073" cy="379431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5B0BC00-6C01-938D-296E-DB0C65116EF5}"/>
              </a:ext>
            </a:extLst>
          </p:cNvPr>
          <p:cNvGrpSpPr/>
          <p:nvPr/>
        </p:nvGrpSpPr>
        <p:grpSpPr>
          <a:xfrm>
            <a:off x="539750" y="973771"/>
            <a:ext cx="8417721" cy="276999"/>
            <a:chOff x="511967" y="948371"/>
            <a:chExt cx="8417721" cy="276999"/>
          </a:xfrm>
        </p:grpSpPr>
        <p:sp>
          <p:nvSpPr>
            <p:cNvPr id="6" name="Пятно 1 17">
              <a:extLst>
                <a:ext uri="{FF2B5EF4-FFF2-40B4-BE49-F238E27FC236}">
                  <a16:creationId xmlns:a16="http://schemas.microsoft.com/office/drawing/2014/main" id="{00000000-0008-0000-0100-000012000000}"/>
                </a:ext>
              </a:extLst>
            </p:cNvPr>
            <p:cNvSpPr/>
            <p:nvPr/>
          </p:nvSpPr>
          <p:spPr>
            <a:xfrm flipH="1">
              <a:off x="511967" y="963476"/>
              <a:ext cx="272257" cy="246788"/>
            </a:xfrm>
            <a:prstGeom prst="irregularSeal1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FCBD2B-B51A-E8D0-A780-5022E1DF73A3}"/>
                </a:ext>
              </a:extLst>
            </p:cNvPr>
            <p:cNvSpPr txBox="1"/>
            <p:nvPr/>
          </p:nvSpPr>
          <p:spPr>
            <a:xfrm>
              <a:off x="988218" y="948371"/>
              <a:ext cx="79414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/>
                <a:t>Ошибки в пакетах документов, представленных заявителями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F7CA938-AEF9-D192-8367-E060E9C16FB2}"/>
              </a:ext>
            </a:extLst>
          </p:cNvPr>
          <p:cNvGrpSpPr/>
          <p:nvPr/>
        </p:nvGrpSpPr>
        <p:grpSpPr>
          <a:xfrm>
            <a:off x="539750" y="1328661"/>
            <a:ext cx="8417721" cy="276999"/>
            <a:chOff x="511967" y="1413195"/>
            <a:chExt cx="8417721" cy="276999"/>
          </a:xfrm>
        </p:grpSpPr>
        <p:sp>
          <p:nvSpPr>
            <p:cNvPr id="7" name="Пятно 1 18">
              <a:extLst>
                <a:ext uri="{FF2B5EF4-FFF2-40B4-BE49-F238E27FC236}">
                  <a16:creationId xmlns:a16="http://schemas.microsoft.com/office/drawing/2014/main" id="{00000000-0008-0000-0100-000013000000}"/>
                </a:ext>
              </a:extLst>
            </p:cNvPr>
            <p:cNvSpPr/>
            <p:nvPr/>
          </p:nvSpPr>
          <p:spPr>
            <a:xfrm flipH="1">
              <a:off x="511967" y="1428300"/>
              <a:ext cx="272257" cy="246788"/>
            </a:xfrm>
            <a:prstGeom prst="irregularSeal1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1EB67E-4BD5-9F5C-949F-537A3B624D98}"/>
                </a:ext>
              </a:extLst>
            </p:cNvPr>
            <p:cNvSpPr txBox="1"/>
            <p:nvPr/>
          </p:nvSpPr>
          <p:spPr>
            <a:xfrm>
              <a:off x="988218" y="1413195"/>
              <a:ext cx="79414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/>
                <a:t>Сверка данных, представленных заявителями на бумажном носителе с данными в программе 1С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BAD81B2-226D-E013-09B1-1B29BB4D9294}"/>
              </a:ext>
            </a:extLst>
          </p:cNvPr>
          <p:cNvGrpSpPr/>
          <p:nvPr/>
        </p:nvGrpSpPr>
        <p:grpSpPr>
          <a:xfrm>
            <a:off x="539750" y="1683551"/>
            <a:ext cx="8417721" cy="276999"/>
            <a:chOff x="511967" y="1866941"/>
            <a:chExt cx="8417721" cy="276999"/>
          </a:xfrm>
        </p:grpSpPr>
        <p:sp>
          <p:nvSpPr>
            <p:cNvPr id="8" name="Пятно 1 19">
              <a:extLst>
                <a:ext uri="{FF2B5EF4-FFF2-40B4-BE49-F238E27FC236}">
                  <a16:creationId xmlns:a16="http://schemas.microsoft.com/office/drawing/2014/main" id="{00000000-0008-0000-0100-000014000000}"/>
                </a:ext>
              </a:extLst>
            </p:cNvPr>
            <p:cNvSpPr/>
            <p:nvPr/>
          </p:nvSpPr>
          <p:spPr>
            <a:xfrm flipH="1">
              <a:off x="511967" y="1882485"/>
              <a:ext cx="272257" cy="245910"/>
            </a:xfrm>
            <a:prstGeom prst="irregularSeal1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54FFD9-B01F-28AB-DF53-D61A2CA98BD5}"/>
                </a:ext>
              </a:extLst>
            </p:cNvPr>
            <p:cNvSpPr txBox="1"/>
            <p:nvPr/>
          </p:nvSpPr>
          <p:spPr>
            <a:xfrm>
              <a:off x="988218" y="1866941"/>
              <a:ext cx="79414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/>
                <a:t>Затягивание сроков предоставления информации от МЧС, либо ее не предоставление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4F133D42-6C56-A3E6-9920-188390860655}"/>
              </a:ext>
            </a:extLst>
          </p:cNvPr>
          <p:cNvGrpSpPr/>
          <p:nvPr/>
        </p:nvGrpSpPr>
        <p:grpSpPr>
          <a:xfrm>
            <a:off x="539750" y="2038441"/>
            <a:ext cx="8417721" cy="276999"/>
            <a:chOff x="511967" y="2320686"/>
            <a:chExt cx="8417721" cy="276999"/>
          </a:xfrm>
        </p:grpSpPr>
        <p:sp>
          <p:nvSpPr>
            <p:cNvPr id="9" name="Пятно 1 20">
              <a:extLst>
                <a:ext uri="{FF2B5EF4-FFF2-40B4-BE49-F238E27FC236}">
                  <a16:creationId xmlns:a16="http://schemas.microsoft.com/office/drawing/2014/main" id="{00000000-0008-0000-0100-000015000000}"/>
                </a:ext>
              </a:extLst>
            </p:cNvPr>
            <p:cNvSpPr/>
            <p:nvPr/>
          </p:nvSpPr>
          <p:spPr>
            <a:xfrm flipH="1">
              <a:off x="511967" y="2335791"/>
              <a:ext cx="272257" cy="246788"/>
            </a:xfrm>
            <a:prstGeom prst="irregularSeal1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EF5EDA-78E4-3DD6-30A3-FB712C293383}"/>
                </a:ext>
              </a:extLst>
            </p:cNvPr>
            <p:cNvSpPr txBox="1"/>
            <p:nvPr/>
          </p:nvSpPr>
          <p:spPr>
            <a:xfrm>
              <a:off x="988218" y="2320686"/>
              <a:ext cx="79414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/>
                <a:t>Загруженность работников текущей деятельностью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463972A-23FE-5037-66AA-CCAAB0C22DC8}"/>
              </a:ext>
            </a:extLst>
          </p:cNvPr>
          <p:cNvGrpSpPr/>
          <p:nvPr/>
        </p:nvGrpSpPr>
        <p:grpSpPr>
          <a:xfrm>
            <a:off x="539750" y="2393331"/>
            <a:ext cx="8417721" cy="276999"/>
            <a:chOff x="511967" y="2774716"/>
            <a:chExt cx="8417721" cy="276999"/>
          </a:xfrm>
        </p:grpSpPr>
        <p:sp>
          <p:nvSpPr>
            <p:cNvPr id="10" name="Пятно 1 21">
              <a:extLst>
                <a:ext uri="{FF2B5EF4-FFF2-40B4-BE49-F238E27FC236}">
                  <a16:creationId xmlns:a16="http://schemas.microsoft.com/office/drawing/2014/main" id="{00000000-0008-0000-0100-000016000000}"/>
                </a:ext>
              </a:extLst>
            </p:cNvPr>
            <p:cNvSpPr/>
            <p:nvPr/>
          </p:nvSpPr>
          <p:spPr>
            <a:xfrm flipH="1">
              <a:off x="511967" y="2789821"/>
              <a:ext cx="272257" cy="246788"/>
            </a:xfrm>
            <a:prstGeom prst="irregularSeal1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E7E334-38CB-7B49-C73F-629919CEBBA8}"/>
                </a:ext>
              </a:extLst>
            </p:cNvPr>
            <p:cNvSpPr txBox="1"/>
            <p:nvPr/>
          </p:nvSpPr>
          <p:spPr>
            <a:xfrm>
              <a:off x="988218" y="2774716"/>
              <a:ext cx="79414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/>
                <a:t>Длительное согласование на соответствие получателей требованиям НПА 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8033E5C-373B-9434-5810-18AB2CF41E6E}"/>
              </a:ext>
            </a:extLst>
          </p:cNvPr>
          <p:cNvGrpSpPr/>
          <p:nvPr/>
        </p:nvGrpSpPr>
        <p:grpSpPr>
          <a:xfrm>
            <a:off x="539750" y="2748221"/>
            <a:ext cx="8417721" cy="276999"/>
            <a:chOff x="511967" y="3228746"/>
            <a:chExt cx="8417721" cy="276999"/>
          </a:xfrm>
        </p:grpSpPr>
        <p:sp>
          <p:nvSpPr>
            <p:cNvPr id="11" name="Пятно 1 22">
              <a:extLst>
                <a:ext uri="{FF2B5EF4-FFF2-40B4-BE49-F238E27FC236}">
                  <a16:creationId xmlns:a16="http://schemas.microsoft.com/office/drawing/2014/main" id="{00000000-0008-0000-0100-000017000000}"/>
                </a:ext>
              </a:extLst>
            </p:cNvPr>
            <p:cNvSpPr/>
            <p:nvPr/>
          </p:nvSpPr>
          <p:spPr>
            <a:xfrm flipH="1">
              <a:off x="511967" y="3243851"/>
              <a:ext cx="272257" cy="246788"/>
            </a:xfrm>
            <a:prstGeom prst="irregularSeal1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110363-41E7-DD95-A2C6-699621DEAEF7}"/>
                </a:ext>
              </a:extLst>
            </p:cNvPr>
            <p:cNvSpPr txBox="1"/>
            <p:nvPr/>
          </p:nvSpPr>
          <p:spPr>
            <a:xfrm>
              <a:off x="988218" y="3228746"/>
              <a:ext cx="79414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/>
                <a:t>Регистрация уведомлений об отказе в предоставлении субсидии в СЭД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FFBA709-0E2D-FA33-3C2E-543BB81424A3}"/>
              </a:ext>
            </a:extLst>
          </p:cNvPr>
          <p:cNvGrpSpPr/>
          <p:nvPr/>
        </p:nvGrpSpPr>
        <p:grpSpPr>
          <a:xfrm>
            <a:off x="539750" y="3148811"/>
            <a:ext cx="8120065" cy="308087"/>
            <a:chOff x="511967" y="3646367"/>
            <a:chExt cx="8120065" cy="308087"/>
          </a:xfrm>
        </p:grpSpPr>
        <p:sp>
          <p:nvSpPr>
            <p:cNvPr id="12" name="Пятно 1 23">
              <a:extLst>
                <a:ext uri="{FF2B5EF4-FFF2-40B4-BE49-F238E27FC236}">
                  <a16:creationId xmlns:a16="http://schemas.microsoft.com/office/drawing/2014/main" id="{00000000-0008-0000-0100-000018000000}"/>
                </a:ext>
              </a:extLst>
            </p:cNvPr>
            <p:cNvSpPr/>
            <p:nvPr/>
          </p:nvSpPr>
          <p:spPr>
            <a:xfrm flipH="1">
              <a:off x="511967" y="3708544"/>
              <a:ext cx="272257" cy="245910"/>
            </a:xfrm>
            <a:prstGeom prst="irregularSeal1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B36E2A-C6B0-93E2-4429-938C0496DEF6}"/>
                </a:ext>
              </a:extLst>
            </p:cNvPr>
            <p:cNvSpPr txBox="1"/>
            <p:nvPr/>
          </p:nvSpPr>
          <p:spPr>
            <a:xfrm>
              <a:off x="988218" y="3646367"/>
              <a:ext cx="764381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/>
                <a:t>Длительное согласование шаблона соглашения 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C92AA70-C0A0-2133-9C47-C9DA8BC302E5}"/>
              </a:ext>
            </a:extLst>
          </p:cNvPr>
          <p:cNvGrpSpPr/>
          <p:nvPr/>
        </p:nvGrpSpPr>
        <p:grpSpPr>
          <a:xfrm>
            <a:off x="539750" y="3642667"/>
            <a:ext cx="8417721" cy="276999"/>
            <a:chOff x="511967" y="4136236"/>
            <a:chExt cx="8417721" cy="276999"/>
          </a:xfrm>
        </p:grpSpPr>
        <p:sp>
          <p:nvSpPr>
            <p:cNvPr id="13" name="Пятно 1 24">
              <a:extLst>
                <a:ext uri="{FF2B5EF4-FFF2-40B4-BE49-F238E27FC236}">
                  <a16:creationId xmlns:a16="http://schemas.microsoft.com/office/drawing/2014/main" id="{00000000-0008-0000-0100-000019000000}"/>
                </a:ext>
              </a:extLst>
            </p:cNvPr>
            <p:cNvSpPr/>
            <p:nvPr/>
          </p:nvSpPr>
          <p:spPr>
            <a:xfrm flipH="1">
              <a:off x="511967" y="4151341"/>
              <a:ext cx="272257" cy="246788"/>
            </a:xfrm>
            <a:prstGeom prst="irregularSeal1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3BF9A12-77CC-BBC8-6B45-C0146F5C44C0}"/>
                </a:ext>
              </a:extLst>
            </p:cNvPr>
            <p:cNvSpPr txBox="1"/>
            <p:nvPr/>
          </p:nvSpPr>
          <p:spPr>
            <a:xfrm>
              <a:off x="988218" y="4136236"/>
              <a:ext cx="794147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dirty="0"/>
                <a:t>Ошибки в соглашениях, представленных заявителями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1536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/>
              <a:t>Диаграф</a:t>
            </a:r>
            <a:r>
              <a:rPr lang="ru-RU" sz="2000" dirty="0"/>
              <a:t> связей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38333" y="382569"/>
            <a:ext cx="319073" cy="379431"/>
          </a:xfrm>
          <a:prstGeom prst="rect">
            <a:avLst/>
          </a:prstGeom>
        </p:spPr>
      </p:pic>
      <p:sp>
        <p:nvSpPr>
          <p:cNvPr id="6" name="Пятно 1 17">
            <a:extLst>
              <a:ext uri="{FF2B5EF4-FFF2-40B4-BE49-F238E27FC236}">
                <a16:creationId xmlns:a16="http://schemas.microsoft.com/office/drawing/2014/main" id="{00000000-0008-0000-0100-000012000000}"/>
              </a:ext>
            </a:extLst>
          </p:cNvPr>
          <p:cNvSpPr/>
          <p:nvPr/>
        </p:nvSpPr>
        <p:spPr>
          <a:xfrm flipH="1">
            <a:off x="1189632" y="1244268"/>
            <a:ext cx="800153" cy="401010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Пятно 1 18">
            <a:extLst>
              <a:ext uri="{FF2B5EF4-FFF2-40B4-BE49-F238E27FC236}">
                <a16:creationId xmlns:a16="http://schemas.microsoft.com/office/drawing/2014/main" id="{00000000-0008-0000-0100-000013000000}"/>
              </a:ext>
            </a:extLst>
          </p:cNvPr>
          <p:cNvSpPr/>
          <p:nvPr/>
        </p:nvSpPr>
        <p:spPr>
          <a:xfrm flipH="1">
            <a:off x="2355670" y="875762"/>
            <a:ext cx="954200" cy="368505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Пятно 1 19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SpPr/>
          <p:nvPr/>
        </p:nvSpPr>
        <p:spPr>
          <a:xfrm flipH="1">
            <a:off x="4348089" y="811231"/>
            <a:ext cx="849435" cy="433037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Пятно 1 20">
            <a:extLst>
              <a:ext uri="{FF2B5EF4-FFF2-40B4-BE49-F238E27FC236}">
                <a16:creationId xmlns:a16="http://schemas.microsoft.com/office/drawing/2014/main" id="{00000000-0008-0000-0100-000015000000}"/>
              </a:ext>
            </a:extLst>
          </p:cNvPr>
          <p:cNvSpPr/>
          <p:nvPr/>
        </p:nvSpPr>
        <p:spPr>
          <a:xfrm flipH="1">
            <a:off x="5658520" y="1244268"/>
            <a:ext cx="786774" cy="478695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Пятно 1 21">
            <a:extLst>
              <a:ext uri="{FF2B5EF4-FFF2-40B4-BE49-F238E27FC236}">
                <a16:creationId xmlns:a16="http://schemas.microsoft.com/office/drawing/2014/main" id="{00000000-0008-0000-0100-000016000000}"/>
              </a:ext>
            </a:extLst>
          </p:cNvPr>
          <p:cNvSpPr/>
          <p:nvPr/>
        </p:nvSpPr>
        <p:spPr>
          <a:xfrm flipH="1">
            <a:off x="6116302" y="2459865"/>
            <a:ext cx="657984" cy="412799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Пятно 1 22">
            <a:extLst>
              <a:ext uri="{FF2B5EF4-FFF2-40B4-BE49-F238E27FC236}">
                <a16:creationId xmlns:a16="http://schemas.microsoft.com/office/drawing/2014/main" id="{00000000-0008-0000-0100-000017000000}"/>
              </a:ext>
            </a:extLst>
          </p:cNvPr>
          <p:cNvSpPr/>
          <p:nvPr/>
        </p:nvSpPr>
        <p:spPr>
          <a:xfrm flipH="1">
            <a:off x="5767090" y="3734550"/>
            <a:ext cx="678204" cy="401506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Пятно 1 23">
            <a:extLst>
              <a:ext uri="{FF2B5EF4-FFF2-40B4-BE49-F238E27FC236}">
                <a16:creationId xmlns:a16="http://schemas.microsoft.com/office/drawing/2014/main" id="{00000000-0008-0000-0100-000018000000}"/>
              </a:ext>
            </a:extLst>
          </p:cNvPr>
          <p:cNvSpPr/>
          <p:nvPr/>
        </p:nvSpPr>
        <p:spPr>
          <a:xfrm flipH="1">
            <a:off x="4348089" y="4306298"/>
            <a:ext cx="700428" cy="369304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Пятно 1 24">
            <a:extLst>
              <a:ext uri="{FF2B5EF4-FFF2-40B4-BE49-F238E27FC236}">
                <a16:creationId xmlns:a16="http://schemas.microsoft.com/office/drawing/2014/main" id="{00000000-0008-0000-0100-000019000000}"/>
              </a:ext>
            </a:extLst>
          </p:cNvPr>
          <p:cNvSpPr/>
          <p:nvPr/>
        </p:nvSpPr>
        <p:spPr>
          <a:xfrm flipH="1">
            <a:off x="3050703" y="4490950"/>
            <a:ext cx="659883" cy="339603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Пятно 1 26">
            <a:extLst>
              <a:ext uri="{FF2B5EF4-FFF2-40B4-BE49-F238E27FC236}">
                <a16:creationId xmlns:a16="http://schemas.microsoft.com/office/drawing/2014/main" id="{00000000-0008-0000-0100-00001B000000}"/>
              </a:ext>
            </a:extLst>
          </p:cNvPr>
          <p:cNvSpPr/>
          <p:nvPr/>
        </p:nvSpPr>
        <p:spPr>
          <a:xfrm flipH="1">
            <a:off x="1318922" y="3778905"/>
            <a:ext cx="735258" cy="357151"/>
          </a:xfrm>
          <a:prstGeom prst="irregularSeal1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>
                <a:solidFill>
                  <a:schemeClr val="tx1"/>
                </a:solidFill>
              </a:rPr>
              <a:t>9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B6E0EA19-5911-CD62-075F-33E786C8C1ED}"/>
              </a:ext>
            </a:extLst>
          </p:cNvPr>
          <p:cNvGrpSpPr/>
          <p:nvPr/>
        </p:nvGrpSpPr>
        <p:grpSpPr>
          <a:xfrm>
            <a:off x="321946" y="2382593"/>
            <a:ext cx="1139944" cy="617188"/>
            <a:chOff x="437514" y="5021262"/>
            <a:chExt cx="565150" cy="341335"/>
          </a:xfrm>
        </p:grpSpPr>
        <p:sp>
          <p:nvSpPr>
            <p:cNvPr id="27" name="Пятно 1 26">
              <a:extLst>
                <a:ext uri="{FF2B5EF4-FFF2-40B4-BE49-F238E27FC236}">
                  <a16:creationId xmlns:a16="http://schemas.microsoft.com/office/drawing/2014/main" id="{4E147CDB-2CBE-BCFC-8344-0AF8858265E1}"/>
                </a:ext>
              </a:extLst>
            </p:cNvPr>
            <p:cNvSpPr/>
            <p:nvPr/>
          </p:nvSpPr>
          <p:spPr>
            <a:xfrm flipH="1">
              <a:off x="543479" y="5021262"/>
              <a:ext cx="353219" cy="320176"/>
            </a:xfrm>
            <a:prstGeom prst="irregularSeal1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C03CC4-EB5E-B5DD-BC68-6381C49538B8}"/>
                </a:ext>
              </a:extLst>
            </p:cNvPr>
            <p:cNvSpPr txBox="1"/>
            <p:nvPr/>
          </p:nvSpPr>
          <p:spPr>
            <a:xfrm>
              <a:off x="437514" y="5116376"/>
              <a:ext cx="56515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cxnSp>
        <p:nvCxnSpPr>
          <p:cNvPr id="5" name="Прямая со стрелкой 4"/>
          <p:cNvCxnSpPr/>
          <p:nvPr/>
        </p:nvCxnSpPr>
        <p:spPr>
          <a:xfrm>
            <a:off x="4732986" y="1294327"/>
            <a:ext cx="1165538" cy="24402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054180" y="1293499"/>
            <a:ext cx="2524259" cy="251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0" idx="0"/>
          </p:cNvCxnSpPr>
          <p:nvPr/>
        </p:nvCxnSpPr>
        <p:spPr>
          <a:xfrm>
            <a:off x="6106192" y="1790163"/>
            <a:ext cx="225722" cy="66970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369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ПСР">
      <a:dk1>
        <a:srgbClr val="414042"/>
      </a:dk1>
      <a:lt1>
        <a:srgbClr val="FFFFFF"/>
      </a:lt1>
      <a:dk2>
        <a:srgbClr val="FFFFFF"/>
      </a:dk2>
      <a:lt2>
        <a:srgbClr val="FFFFFF"/>
      </a:lt2>
      <a:accent1>
        <a:srgbClr val="468ABC"/>
      </a:accent1>
      <a:accent2>
        <a:srgbClr val="24367E"/>
      </a:accent2>
      <a:accent3>
        <a:srgbClr val="E2652C"/>
      </a:accent3>
      <a:accent4>
        <a:srgbClr val="E2A52D"/>
      </a:accent4>
      <a:accent5>
        <a:srgbClr val="1C54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726</Words>
  <Application>Microsoft Office PowerPoint</Application>
  <PresentationFormat>Произвольный</PresentationFormat>
  <Paragraphs>195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29" baseType="lpstr">
      <vt:lpstr>Arial</vt:lpstr>
      <vt:lpstr>Calibri</vt:lpstr>
      <vt:lpstr>Rosatom Light</vt:lpstr>
      <vt:lpstr>Times New Roman</vt:lpstr>
      <vt:lpstr>Trebuchet MS</vt:lpstr>
      <vt:lpstr>Wingdings 3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Аспект</vt:lpstr>
      <vt:lpstr>Министерство сельского хозяйства Забайкальского края</vt:lpstr>
      <vt:lpstr>Оптимизация процесса рассмотрения документов на предоставление государственной поддержки в отрасли растениеводства сельскохозяйственным товаропроизводителям</vt:lpstr>
      <vt:lpstr>Организационно-распорядительные документы</vt:lpstr>
      <vt:lpstr>Команда проекта</vt:lpstr>
      <vt:lpstr>Презентация PowerPoint</vt:lpstr>
      <vt:lpstr>Текущая карта процесса</vt:lpstr>
      <vt:lpstr>Карта целевого процесса</vt:lpstr>
      <vt:lpstr>Текущие проблемы</vt:lpstr>
      <vt:lpstr>Диаграф связей</vt:lpstr>
      <vt:lpstr>Исследование проблем методом «5 почему?»</vt:lpstr>
      <vt:lpstr>Идеальная карта процесса</vt:lpstr>
      <vt:lpstr>Пирамида проблем</vt:lpstr>
      <vt:lpstr>Презентация PowerPoint</vt:lpstr>
      <vt:lpstr>Вклад в цель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Дмитрий Григорьев</dc:creator>
  <cp:lastModifiedBy>admin</cp:lastModifiedBy>
  <cp:revision>63</cp:revision>
  <dcterms:modified xsi:type="dcterms:W3CDTF">2023-09-20T11:43:43Z</dcterms:modified>
</cp:coreProperties>
</file>