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9"/>
  </p:notesMasterIdLst>
  <p:sldIdLst>
    <p:sldId id="256" r:id="rId8"/>
    <p:sldId id="257" r:id="rId9"/>
    <p:sldId id="264" r:id="rId10"/>
    <p:sldId id="265" r:id="rId11"/>
    <p:sldId id="268" r:id="rId12"/>
    <p:sldId id="269" r:id="rId13"/>
    <p:sldId id="277" r:id="rId14"/>
    <p:sldId id="273" r:id="rId15"/>
    <p:sldId id="274" r:id="rId16"/>
    <p:sldId id="281" r:id="rId17"/>
    <p:sldId id="272" r:id="rId18"/>
    <p:sldId id="275" r:id="rId19"/>
    <p:sldId id="276" r:id="rId20"/>
    <p:sldId id="283" r:id="rId21"/>
    <p:sldId id="290" r:id="rId22"/>
    <p:sldId id="286" r:id="rId23"/>
    <p:sldId id="289" r:id="rId24"/>
    <p:sldId id="288" r:id="rId25"/>
    <p:sldId id="284" r:id="rId26"/>
    <p:sldId id="285" r:id="rId27"/>
    <p:sldId id="263" r:id="rId28"/>
  </p:sldIdLst>
  <p:sldSz cx="9144000" cy="5148263"/>
  <p:notesSz cx="6858000" cy="9144000"/>
  <p:custDataLst>
    <p:tags r:id="rId30"/>
  </p:custDataLst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2430" autoAdjust="0"/>
  </p:normalViewPr>
  <p:slideViewPr>
    <p:cSldViewPr snapToGrid="0">
      <p:cViewPr>
        <p:scale>
          <a:sx n="111" d="100"/>
          <a:sy n="111" d="100"/>
        </p:scale>
        <p:origin x="-90" y="-462"/>
      </p:cViewPr>
      <p:guideLst>
        <p:guide orient="horz" pos="261"/>
        <p:guide orient="horz" pos="3028"/>
        <p:guide orient="horz" pos="272"/>
        <p:guide orient="horz" pos="2971"/>
        <p:guide orient="horz" pos="930"/>
        <p:guide orient="horz" pos="1337"/>
        <p:guide orient="horz" pos="2086"/>
        <p:guide pos="340"/>
        <p:guide pos="5511"/>
        <p:guide pos="2331"/>
        <p:guide pos="726"/>
        <p:guide pos="875"/>
        <p:guide pos="1260"/>
        <p:guide pos="1410"/>
        <p:guide pos="17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11233789560686"/>
          <c:y val="0.22210506474998279"/>
          <c:w val="0.50943555330327639"/>
          <c:h val="0.42866512584497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Текущий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Лист1!$B$3:$B$3</c:f>
              <c:strCache>
                <c:ptCount val="1"/>
                <c:pt idx="0">
                  <c:v>Сокращение срока на рассмотрение и отправку обращения, дни
</c:v>
                </c:pt>
              </c:strCache>
            </c:strRef>
          </c:cat>
          <c:val>
            <c:numRef>
              <c:f>Лист1!$C$3:$C$3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B2-44DD-894D-0BFDAACED6F6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Целевой</c:v>
                </c:pt>
              </c:strCache>
            </c:strRef>
          </c:tx>
          <c:spPr>
            <a:solidFill>
              <a:srgbClr val="ED7D3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Лист1!$B$3:$B$3</c:f>
              <c:strCache>
                <c:ptCount val="1"/>
                <c:pt idx="0">
                  <c:v>Сокращение срока на рассмотрение и отправку обращения, дни
</c:v>
                </c:pt>
              </c:strCache>
            </c:strRef>
          </c:cat>
          <c:val>
            <c:numRef>
              <c:f>Лист1!$D$3:$D$3</c:f>
              <c:numCache>
                <c:formatCode>0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B2-44DD-894D-0BFDAACED6F6}"/>
            </c:ext>
          </c:extLst>
        </c:ser>
        <c:ser>
          <c:idx val="2"/>
          <c:order val="2"/>
          <c:tx>
            <c:strRef>
              <c:f>Лист1!$E$2</c:f>
              <c:strCache>
                <c:ptCount val="1"/>
                <c:pt idx="0">
                  <c:v>Фактический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Лист1!$B$3:$B$3</c:f>
              <c:strCache>
                <c:ptCount val="1"/>
                <c:pt idx="0">
                  <c:v>Сокращение срока на рассмотрение и отправку обращения, дни
</c:v>
                </c:pt>
              </c:strCache>
            </c:strRef>
          </c:cat>
          <c:val>
            <c:numRef>
              <c:f>Лист1!$E$3:$E$3</c:f>
              <c:numCache>
                <c:formatCode>0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B2-44DD-894D-0BFDAACED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942336"/>
        <c:axId val="158943872"/>
      </c:barChart>
      <c:catAx>
        <c:axId val="15894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8943872"/>
        <c:crosses val="autoZero"/>
        <c:auto val="1"/>
        <c:lblAlgn val="ctr"/>
        <c:lblOffset val="100"/>
        <c:noMultiLvlLbl val="0"/>
      </c:catAx>
      <c:valAx>
        <c:axId val="15894387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58942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Уровень организации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41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NeighborX="37396" custLinFactNeighborY="-37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80985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267249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Федеральный уровень</a:t>
          </a:r>
        </a:p>
      </dsp:txBody>
      <dsp:txXfrm>
        <a:off x="3995018" y="310241"/>
        <a:ext cx="2332309" cy="794716"/>
      </dsp:txXfrm>
    </dsp:sp>
    <dsp:sp modelId="{8AB727E3-2AAC-4333-BE67-DDCC2DBAF903}">
      <dsp:nvSpPr>
        <dsp:cNvPr id="0" name=""/>
        <dsp:cNvSpPr/>
      </dsp:nvSpPr>
      <dsp:spPr>
        <a:xfrm>
          <a:off x="3952026" y="1302776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Региональный уровень</a:t>
          </a:r>
        </a:p>
      </dsp:txBody>
      <dsp:txXfrm>
        <a:off x="3995018" y="1345768"/>
        <a:ext cx="2332309" cy="794716"/>
      </dsp:txXfrm>
    </dsp:sp>
    <dsp:sp modelId="{F9F5084D-E7E2-4934-B9CC-4E50C1F41F90}">
      <dsp:nvSpPr>
        <dsp:cNvPr id="0" name=""/>
        <dsp:cNvSpPr/>
      </dsp:nvSpPr>
      <dsp:spPr>
        <a:xfrm>
          <a:off x="3952026" y="2314343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Уровень организации</a:t>
          </a:r>
        </a:p>
      </dsp:txBody>
      <dsp:txXfrm>
        <a:off x="3995018" y="2357335"/>
        <a:ext cx="2332309" cy="79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5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7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887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>
                <a:solidFill>
                  <a:prstClr val="black"/>
                </a:solidFill>
              </a:rPr>
              <a:pPr/>
              <a:t>12.10.2023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3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xmlns="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24" r:id="rId2"/>
    <p:sldLayoutId id="214748382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ветеринарная служба Забайкальского края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Итоговое совещание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Андрей Анатольевич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Государственной ветеринарной службы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43640" y="424070"/>
            <a:ext cx="707934" cy="8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Подготовка к плану действий (1)</a:t>
            </a: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1046441" y="959647"/>
            <a:ext cx="7227285" cy="540560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FontTx/>
              <a:buNone/>
            </a:pPr>
            <a:r>
              <a:rPr lang="ru-RU" sz="2000" kern="0" dirty="0">
                <a:solidFill>
                  <a:prstClr val="black"/>
                </a:solidFill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  <a:endParaRPr lang="ru-RU" kern="0" dirty="0">
              <a:solidFill>
                <a:srgbClr val="414142"/>
              </a:solidFill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3353"/>
              </p:ext>
            </p:extLst>
          </p:nvPr>
        </p:nvGraphicFramePr>
        <p:xfrm>
          <a:off x="333580" y="1814612"/>
          <a:ext cx="8496945" cy="15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64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Проблема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Решить полностью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Решить частично 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Решение</a:t>
                      </a:r>
                      <a:r>
                        <a:rPr lang="ru-RU" sz="1400" baseline="0" dirty="0"/>
                        <a:t> не планируется</a:t>
                      </a:r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Другое</a:t>
                      </a:r>
                      <a:r>
                        <a:rPr lang="ru-RU" sz="1400" baseline="0" dirty="0"/>
                        <a:t>               </a:t>
                      </a:r>
                      <a:r>
                        <a:rPr lang="ru-RU" sz="900" baseline="0" dirty="0"/>
                        <a:t>(н-р: проблема перенесена на др. процесс)</a:t>
                      </a:r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388">
                <a:tc>
                  <a:txBody>
                    <a:bodyPr/>
                    <a:lstStyle/>
                    <a:p>
                      <a:r>
                        <a:rPr lang="ru-RU" sz="1400" dirty="0"/>
                        <a:t>Проблема 1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388">
                <a:tc>
                  <a:txBody>
                    <a:bodyPr/>
                    <a:lstStyle/>
                    <a:p>
                      <a:r>
                        <a:rPr lang="ru-RU" sz="1400" dirty="0"/>
                        <a:t>Проблема 2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388">
                <a:tc>
                  <a:txBody>
                    <a:bodyPr/>
                    <a:lstStyle/>
                    <a:p>
                      <a:r>
                        <a:rPr lang="ru-RU" sz="1400" dirty="0"/>
                        <a:t>Проблема </a:t>
                      </a:r>
                      <a:r>
                        <a:rPr lang="ru-RU" sz="1400" dirty="0" smtClean="0"/>
                        <a:t>3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43" y="2517341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43" y="2827416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43" y="3088859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638333" y="327568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94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Вклад в цель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869408"/>
              </p:ext>
            </p:extLst>
          </p:nvPr>
        </p:nvGraphicFramePr>
        <p:xfrm>
          <a:off x="896526" y="997891"/>
          <a:ext cx="6280635" cy="219068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86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7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50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2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9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ПЕРВОПРИЧИНА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ПРЕДЛАГАЕМОЕ РЕШЕНИЕ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ВКЛАД В ДОСТИЖЕНИЕ ЦЕЛИ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Потеря времени при передаче ответов на обращение вручную, в том числе при их подписании и регистрации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не регламентирована в СЭД-Дело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Регламентировать работу в СЭД-Дело (визирование, подписание электронной цифровой подписью)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срока до 14 дней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Длительное ожидание заявителем ответа на обращение, в связи с направлением ответа посредством Почтой России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не регламентирована в СЭД-Дело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Направление ответов на обращение электронной почтой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срока до14 дней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58211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72072" y="372421"/>
            <a:ext cx="319073" cy="37943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68634"/>
              </p:ext>
            </p:extLst>
          </p:nvPr>
        </p:nvGraphicFramePr>
        <p:xfrm>
          <a:off x="444510" y="1063152"/>
          <a:ext cx="8321354" cy="3061069"/>
        </p:xfrm>
        <a:graphic>
          <a:graphicData uri="http://schemas.openxmlformats.org/drawingml/2006/table">
            <a:tbl>
              <a:tblPr/>
              <a:tblGrid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  <a:gridCol w="180899"/>
              </a:tblGrid>
              <a:tr h="109758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32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дней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4532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32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43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дня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- 3дня,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max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- 7 дней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-3, min - 1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532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Поступление обращения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Регистрация обращения в СЭД ДЕЛО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Поручение ответственному отделу в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Сэд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Начальник ответственного отдела отписывает поручение специалисту (исполнителю</a:t>
                      </a:r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Получение исполнителем поручения, подготовка запроса в подведомственное учреждение для сбора необходимой информации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Согласование запроса с начальником отдела в СЭД ДЕЛО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Подписание запроса 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руководителем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СЭД ДЕЛО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Регистрация подписанного запроса в СЭД ДЕЛО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Отправка запроса в подведомственное учреждение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Ожидание ответа на запрос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Получение ответа на запрос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 ответа на обращение исполнителем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Согласование ответа на обращение с начальником отдела в СЭД ДЕЛО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Подписание ответа на обращение руководителем в СЭД ДЕЛО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Регистрация подписанного ответа на обращение в СЭД ДЕЛО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532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532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532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532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653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532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4532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32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Отправка ответа на обращение электронной почтой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32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32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32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32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32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32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H="1" flipV="1">
            <a:off x="28484513" y="5024438"/>
            <a:ext cx="14287" cy="238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066800" y="6530975"/>
            <a:ext cx="584200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183152" y="2641134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707027" y="2641134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30902" y="2641134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783352" y="2641134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331504" y="2641134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875552" y="2647018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389902" y="2647018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923302" y="2641134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463052" y="2647018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990102" y="2634318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569648" y="2634318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622052" y="2652902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082302" y="2647018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8155452" y="2658786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197380"/>
              </p:ext>
            </p:extLst>
          </p:nvPr>
        </p:nvGraphicFramePr>
        <p:xfrm>
          <a:off x="711200" y="814226"/>
          <a:ext cx="7545097" cy="2537682"/>
        </p:xfrm>
        <a:graphic>
          <a:graphicData uri="http://schemas.openxmlformats.org/drawingml/2006/table">
            <a:tbl>
              <a:tblPr/>
              <a:tblGrid>
                <a:gridCol w="486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0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62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15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6329">
                <a:tc gridSpan="5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6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2406" marR="2406" marT="24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Предлагаемое решение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Ответственные 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Разработать проект приказа о введении электронной цифровой подписи при подписании ответов на обращение граждан, подтверждающих наличие или отсутствие мест захоронений животных (скотомогильников и сибиреязвенных захоронений)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Богданов Д.А., Смолянская Н.А., Батоева Д.Б.,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Цырендоржиева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И.Б.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14.06.2023-21.06.2023 гг.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Согласовать проект приказа с руководителем Государственной ветеринарной службы Забайкальского края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" marR="254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21.06.2023 г.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Утвердить приказ и ознакомить с сотрудниками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" marR="254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23.06.2023 г.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78090" y="349330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A54E85-260C-45CE-8A0F-8586A58A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778008"/>
            <a:ext cx="5508152" cy="1012910"/>
          </a:xfrm>
        </p:spPr>
        <p:txBody>
          <a:bodyPr/>
          <a:lstStyle/>
          <a:p>
            <a:r>
              <a:rPr lang="ru-RU" sz="3200" dirty="0"/>
              <a:t>Реализация </a:t>
            </a:r>
            <a:r>
              <a:rPr lang="ru-RU" sz="3200" dirty="0" smtClean="0"/>
              <a:t>мероприятия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7807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4964" y="858320"/>
            <a:ext cx="1768980" cy="3555048"/>
          </a:xfrm>
        </p:spPr>
        <p:txBody>
          <a:bodyPr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подтверждающая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или отсутствие мест захоронений животных (скотомогильников и сибиреязвенных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захоронений), является значимой для инженерно-экологических изысканий для подготовки проектных решений в строительстве 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7380" y="1024960"/>
            <a:ext cx="2425641" cy="309357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6488"/>
            <a:ext cx="3048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29" y="427291"/>
            <a:ext cx="2811566" cy="440108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58922" y="730131"/>
            <a:ext cx="2324457" cy="36832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использования при подписании ответов на обращение граждан, подтверждающих наличие или отсутствие мест захоронений животных (скотомогильников и сибиреязвенных захоронений) усиленной квалифицированной электронной цифровой подписи является указанный на данном слайде Приказ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0911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05567" y="358925"/>
            <a:ext cx="5553402" cy="384560"/>
          </a:xfrm>
        </p:spPr>
        <p:txBody>
          <a:bodyPr/>
          <a:lstStyle/>
          <a:p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мероприятий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1160" y="905855"/>
            <a:ext cx="6501985" cy="4443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98" tIns="34299" rIns="68598" bIns="34299">
            <a:noAutofit/>
          </a:bodyPr>
          <a:lstStyle/>
          <a:p>
            <a:pPr marL="893763" indent="-893763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Неполучение заявителем требуемой информации в срок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/>
              <a:buNone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876" y="1552378"/>
            <a:ext cx="6170307" cy="348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98" tIns="34299" rIns="68598" bIns="34299">
            <a:noAutofit/>
          </a:bodyPr>
          <a:lstStyle/>
          <a:p>
            <a:pPr marL="893763" indent="-893763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Работа не регламентирована в СЭД-Дело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/>
              <a:buNone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912" y="2673921"/>
            <a:ext cx="1889481" cy="140242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Согласование/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ответа на обращение начальником/руководителем в течение 2 дней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442077" y="2219493"/>
            <a:ext cx="83686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		        	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Стало: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24173" y="2673921"/>
            <a:ext cx="1695339" cy="136597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подписание в течение 1 рабочего дня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82" y="2026474"/>
            <a:ext cx="1953454" cy="29386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88" y="2026474"/>
            <a:ext cx="2038173" cy="288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7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479" y="957130"/>
            <a:ext cx="1707794" cy="401856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2000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05567" y="358925"/>
            <a:ext cx="5553402" cy="3845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мероприятий</a:t>
            </a:r>
          </a:p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5567" y="1402865"/>
            <a:ext cx="1695339" cy="136597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подписание в течение 1 рабочего дня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5566" y="3144782"/>
            <a:ext cx="1695339" cy="136597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срока до 14 дней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16" y="1402865"/>
            <a:ext cx="2298820" cy="30764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26" y="1402865"/>
            <a:ext cx="2003990" cy="3076487"/>
          </a:xfrm>
          <a:prstGeom prst="rect">
            <a:avLst/>
          </a:prstGeom>
        </p:spPr>
      </p:pic>
      <p:sp>
        <p:nvSpPr>
          <p:cNvPr id="12" name="Равнобедренный треугольник 11"/>
          <p:cNvSpPr/>
          <p:nvPr/>
        </p:nvSpPr>
        <p:spPr>
          <a:xfrm rot="5400000">
            <a:off x="5208454" y="2792622"/>
            <a:ext cx="359104" cy="27646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6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475" y="683460"/>
            <a:ext cx="5508152" cy="1012910"/>
          </a:xfrm>
        </p:spPr>
        <p:txBody>
          <a:bodyPr/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сроков заявителя по подготовке проектно-сметной документации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43197" y="299106"/>
            <a:ext cx="5508152" cy="576064"/>
          </a:xfrm>
        </p:spPr>
        <p:txBody>
          <a:bodyPr/>
          <a:lstStyle/>
          <a:p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мероприятий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411562" y="709303"/>
            <a:ext cx="5508152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98" tIns="34299" rIns="68598" bIns="34299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3763" indent="-893763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Нарушение сроков заявителя по подготовке проектно-сметной документации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4949" y="1518124"/>
            <a:ext cx="5939873" cy="4373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 ответов на обращения посредством электронной почты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53" y="2119357"/>
            <a:ext cx="1849156" cy="28750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32" y="2191419"/>
            <a:ext cx="1920282" cy="2636956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3293566" y="3192111"/>
            <a:ext cx="359104" cy="27646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39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669164"/>
              </p:ext>
            </p:extLst>
          </p:nvPr>
        </p:nvGraphicFramePr>
        <p:xfrm>
          <a:off x="553072" y="1134657"/>
          <a:ext cx="6301590" cy="338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4330" y="281801"/>
            <a:ext cx="530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Мониторинг целевого показателя</a:t>
            </a:r>
          </a:p>
        </p:txBody>
      </p:sp>
    </p:spTree>
    <p:extLst>
      <p:ext uri="{BB962C8B-B14F-4D97-AF65-F5344CB8AC3E}">
        <p14:creationId xmlns:p14="http://schemas.microsoft.com/office/powerpoint/2010/main" val="305176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998133"/>
            <a:ext cx="5508152" cy="1313392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рассмотрения обращений граждан, подтверждающих наличие или отсутствие мест захоронения животных (скотомогильников и сибиреязвенных захоронений)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2"/>
          <p:cNvSpPr txBox="1">
            <a:spLocks/>
          </p:cNvSpPr>
          <p:nvPr/>
        </p:nvSpPr>
        <p:spPr>
          <a:xfrm>
            <a:off x="345253" y="404265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Достижение целевых показателей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09075"/>
              </p:ext>
            </p:extLst>
          </p:nvPr>
        </p:nvGraphicFramePr>
        <p:xfrm>
          <a:off x="527285" y="2118470"/>
          <a:ext cx="7688968" cy="73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23811">
                  <a:extLst>
                    <a:ext uri="{9D8B030D-6E8A-4147-A177-3AD203B41FA5}">
                      <a16:colId xmlns="" xmlns:a16="http://schemas.microsoft.com/office/drawing/2014/main" val="3483521618"/>
                    </a:ext>
                  </a:extLst>
                </a:gridCol>
                <a:gridCol w="1276406">
                  <a:extLst>
                    <a:ext uri="{9D8B030D-6E8A-4147-A177-3AD203B41FA5}">
                      <a16:colId xmlns="" xmlns:a16="http://schemas.microsoft.com/office/drawing/2014/main" val="3494378248"/>
                    </a:ext>
                  </a:extLst>
                </a:gridCol>
                <a:gridCol w="1203119">
                  <a:extLst>
                    <a:ext uri="{9D8B030D-6E8A-4147-A177-3AD203B41FA5}">
                      <a16:colId xmlns="" xmlns:a16="http://schemas.microsoft.com/office/drawing/2014/main" val="3156165601"/>
                    </a:ext>
                  </a:extLst>
                </a:gridCol>
                <a:gridCol w="1233655">
                  <a:extLst>
                    <a:ext uri="{9D8B030D-6E8A-4147-A177-3AD203B41FA5}">
                      <a16:colId xmlns="" xmlns:a16="http://schemas.microsoft.com/office/drawing/2014/main" val="3549743522"/>
                    </a:ext>
                  </a:extLst>
                </a:gridCol>
                <a:gridCol w="1251977">
                  <a:extLst>
                    <a:ext uri="{9D8B030D-6E8A-4147-A177-3AD203B41FA5}">
                      <a16:colId xmlns="" xmlns:a16="http://schemas.microsoft.com/office/drawing/2014/main" val="1737774298"/>
                    </a:ext>
                  </a:extLst>
                </a:gridCol>
              </a:tblGrid>
              <a:tr h="19285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/>
                        <a:t>Текущий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/>
                        <a:t>Целевой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/>
                        <a:t>Фактический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/>
                        <a:t>Эффективность, %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6226847"/>
                  </a:ext>
                </a:extLst>
              </a:tr>
              <a:tr h="321080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Сокращение</a:t>
                      </a:r>
                      <a:r>
                        <a:rPr lang="ru-RU" sz="900" baseline="0" dirty="0" smtClean="0"/>
                        <a:t> срока на рассмотрение и отправку обращения, </a:t>
                      </a:r>
                      <a:r>
                        <a:rPr lang="ru-RU" sz="900" baseline="0" dirty="0"/>
                        <a:t>дни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1-30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0-14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/>
                        <a:t>0-</a:t>
                      </a:r>
                      <a:r>
                        <a:rPr lang="ru-RU" sz="900" kern="1200" dirty="0"/>
                        <a:t>14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100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6726240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442689" y="3387300"/>
            <a:ext cx="2539217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prstClr val="black"/>
                </a:solidFill>
              </a:rPr>
              <a:t>Эффективность</a:t>
            </a:r>
            <a:r>
              <a:rPr lang="ru-RU" sz="1000" b="1" dirty="0">
                <a:solidFill>
                  <a:prstClr val="white"/>
                </a:solidFill>
              </a:rPr>
              <a:t> </a:t>
            </a:r>
            <a:r>
              <a:rPr lang="ru-RU" sz="1000" b="1" dirty="0">
                <a:solidFill>
                  <a:prstClr val="black"/>
                </a:solidFill>
              </a:rPr>
              <a:t>по проекту – </a:t>
            </a:r>
            <a:r>
              <a:rPr lang="ru-RU" sz="1000" b="1" dirty="0" smtClean="0">
                <a:solidFill>
                  <a:prstClr val="black"/>
                </a:solidFill>
              </a:rPr>
              <a:t>100%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54648" y="3387300"/>
            <a:ext cx="2523744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prstClr val="black"/>
                </a:solidFill>
              </a:rPr>
              <a:t>Выполнение плана мероприятий составило </a:t>
            </a:r>
            <a:r>
              <a:rPr lang="ru-RU" sz="1000" b="1" dirty="0" smtClean="0">
                <a:solidFill>
                  <a:prstClr val="black"/>
                </a:solidFill>
              </a:rPr>
              <a:t>100%</a:t>
            </a:r>
            <a:endParaRPr lang="ru-RU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61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12.10.2023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(3022) 31 00 34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ru-RU" dirty="0" smtClean="0"/>
              <a:t>924)271 83 79 </a:t>
            </a:r>
          </a:p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 smtClean="0"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vi.gosvetzk@yandex.ru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546425" y="2910070"/>
            <a:ext cx="4860925" cy="2279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Батоева Дарима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Баясхалановна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46425" y="3137990"/>
            <a:ext cx="4860925" cy="2279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начальника отдела по контролю в области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ветеринарии и обращения с животными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Организационно-распорядительные </a:t>
            </a:r>
            <a:r>
              <a:rPr lang="ru-RU" dirty="0" smtClean="0"/>
              <a:t>документы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3908"/>
            <a:ext cx="2773680" cy="364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1" y="916375"/>
            <a:ext cx="2949594" cy="42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проекта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Богданов                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Денис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Алексеевич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Заместитель руководителя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Батоева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Батоева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Дарима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Баясхалановна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начальника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контролю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ветеринарии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обращения с животными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84716" y="382569"/>
            <a:ext cx="319073" cy="379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86" y="1048172"/>
            <a:ext cx="1415614" cy="1905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91" y="1018538"/>
            <a:ext cx="1371178" cy="1905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50455" y="1018538"/>
            <a:ext cx="211441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Смолянская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Надежда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Анатольевна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Начальник отдела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правовой, кадровой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организационной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Цырендоржиева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Ирина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Баторовна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Главный специалист отдела правовой, кадровой и организационной работы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90" y="2923537"/>
            <a:ext cx="1371178" cy="1995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86" y="2923537"/>
            <a:ext cx="1415614" cy="19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78698" y="382569"/>
            <a:ext cx="319073" cy="3794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" y="845820"/>
            <a:ext cx="6854190" cy="404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51586" y="382569"/>
            <a:ext cx="319073" cy="37943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58694"/>
              </p:ext>
            </p:extLst>
          </p:nvPr>
        </p:nvGraphicFramePr>
        <p:xfrm>
          <a:off x="457204" y="904877"/>
          <a:ext cx="8253370" cy="4178584"/>
        </p:xfrm>
        <a:graphic>
          <a:graphicData uri="http://schemas.openxmlformats.org/drawingml/2006/table">
            <a:tbl>
              <a:tblPr/>
              <a:tblGrid>
                <a:gridCol w="156119"/>
                <a:gridCol w="156119"/>
                <a:gridCol w="173195"/>
                <a:gridCol w="156119"/>
                <a:gridCol w="156119"/>
                <a:gridCol w="156120"/>
                <a:gridCol w="156120"/>
                <a:gridCol w="156119"/>
                <a:gridCol w="156119"/>
                <a:gridCol w="299229"/>
                <a:gridCol w="153680"/>
                <a:gridCol w="156119"/>
                <a:gridCol w="240684"/>
                <a:gridCol w="156119"/>
                <a:gridCol w="251254"/>
                <a:gridCol w="191897"/>
                <a:gridCol w="152867"/>
                <a:gridCol w="156119"/>
                <a:gridCol w="204907"/>
                <a:gridCol w="156119"/>
                <a:gridCol w="192710"/>
                <a:gridCol w="154493"/>
                <a:gridCol w="25400"/>
                <a:gridCol w="152867"/>
                <a:gridCol w="156119"/>
                <a:gridCol w="251254"/>
                <a:gridCol w="156119"/>
                <a:gridCol w="191897"/>
                <a:gridCol w="156119"/>
                <a:gridCol w="152867"/>
                <a:gridCol w="156119"/>
                <a:gridCol w="156119"/>
                <a:gridCol w="156119"/>
                <a:gridCol w="156119"/>
                <a:gridCol w="156119"/>
                <a:gridCol w="156119"/>
                <a:gridCol w="156119"/>
                <a:gridCol w="156119"/>
                <a:gridCol w="156119"/>
                <a:gridCol w="156119"/>
                <a:gridCol w="156119"/>
                <a:gridCol w="156119"/>
                <a:gridCol w="156119"/>
                <a:gridCol w="156119"/>
                <a:gridCol w="156119"/>
                <a:gridCol w="156119"/>
                <a:gridCol w="156119"/>
                <a:gridCol w="156119"/>
                <a:gridCol w="156120"/>
                <a:gridCol w="156120"/>
              </a:tblGrid>
              <a:tr h="6048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3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776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3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дней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3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3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3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- 3дня,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max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- 7 дней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min. 1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дн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.- </a:t>
                      </a:r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max.  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11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- 3 дня,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-1 день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дня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 - 1 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день, </a:t>
                      </a:r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max - 7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- 3. min - 1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- 2 min-1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-3, min - 1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max- 2 min-2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3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Поступление обращения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Регистрация обращения в СЭД ДЕЛО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Поручение ответственному отделу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Начальник ответственного отдела отписывает поручение специалисту (исполнителю)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Получение исполнителем поручения, подготовка запроса в подведомственное учреждение для сбора необходимой информации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Согласование запроса с начальником отдела (получение визы</a:t>
                      </a:r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Подписание согласованного запроса 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руководителем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Регистрация подписанного запроса в СЭД ДЕЛО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Сканирование, копирование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Отправка запроса в подведомственное учреждение электронной почтой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Ожидание ответа на запрос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Получение ответа на запрос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 ответа на обращение исполнителем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Согласование ответа на обращение с начальником отдела (визирование</a:t>
                      </a:r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Подписание руководителем ответа на обращение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Регистрация подписанного ответа на обращение в СЭД ДЕЛО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3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3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258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290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04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853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max - 7 min- 2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0"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Основные проблемы, выявленные в ходе картирования потока создания ценностей:           1. ненужная транспортировка и перепроизводство (передача документов вручную = потеря времени);                                                    </a:t>
                      </a: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ожидание согласований с начальником отдела и при подписании руководителем вручную;                                                                               </a:t>
                      </a: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3. потеря времени на отправку ответов на обращение Почтой России.</a:t>
                      </a:r>
                    </a:p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3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Сканирование, копия ответа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Заполнение журнала почтовых отправлений исполнителем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 (накопление) писем для дальнейшей отправки на Почту Россия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Отправка ответа на обращение Почтой России (оригинал</a:t>
                      </a:r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68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48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3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208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327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26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58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 27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-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max 30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941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3" name="Пятно 1 42"/>
          <p:cNvSpPr/>
          <p:nvPr/>
        </p:nvSpPr>
        <p:spPr>
          <a:xfrm>
            <a:off x="5146805" y="1396299"/>
            <a:ext cx="215237" cy="345961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Пятно 1 43"/>
          <p:cNvSpPr/>
          <p:nvPr/>
        </p:nvSpPr>
        <p:spPr>
          <a:xfrm>
            <a:off x="6093933" y="1418070"/>
            <a:ext cx="215131" cy="304092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Пятно 1 44"/>
          <p:cNvSpPr/>
          <p:nvPr/>
        </p:nvSpPr>
        <p:spPr>
          <a:xfrm>
            <a:off x="4089073" y="1453618"/>
            <a:ext cx="212265" cy="288642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Пятно 1 45"/>
          <p:cNvSpPr/>
          <p:nvPr/>
        </p:nvSpPr>
        <p:spPr>
          <a:xfrm>
            <a:off x="754922" y="2837414"/>
            <a:ext cx="353328" cy="315978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Пятно 1 46"/>
          <p:cNvSpPr/>
          <p:nvPr/>
        </p:nvSpPr>
        <p:spPr>
          <a:xfrm>
            <a:off x="1657540" y="2832308"/>
            <a:ext cx="605441" cy="324213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Пятно 1 47"/>
          <p:cNvSpPr/>
          <p:nvPr/>
        </p:nvSpPr>
        <p:spPr>
          <a:xfrm>
            <a:off x="7479113" y="1458204"/>
            <a:ext cx="237338" cy="263958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Пятно 1 48"/>
          <p:cNvSpPr/>
          <p:nvPr/>
        </p:nvSpPr>
        <p:spPr>
          <a:xfrm>
            <a:off x="7931505" y="1491973"/>
            <a:ext cx="256997" cy="211932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Пятно 1 49"/>
          <p:cNvSpPr/>
          <p:nvPr/>
        </p:nvSpPr>
        <p:spPr>
          <a:xfrm>
            <a:off x="1261045" y="2837414"/>
            <a:ext cx="323280" cy="358519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Пятно 1 50"/>
          <p:cNvSpPr/>
          <p:nvPr/>
        </p:nvSpPr>
        <p:spPr>
          <a:xfrm>
            <a:off x="3533242" y="1484217"/>
            <a:ext cx="227680" cy="211931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Пятно 1 51"/>
          <p:cNvSpPr/>
          <p:nvPr/>
        </p:nvSpPr>
        <p:spPr>
          <a:xfrm>
            <a:off x="4586631" y="1430429"/>
            <a:ext cx="198552" cy="335021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Пятно 1 52"/>
          <p:cNvSpPr/>
          <p:nvPr/>
        </p:nvSpPr>
        <p:spPr>
          <a:xfrm>
            <a:off x="2262981" y="2871719"/>
            <a:ext cx="625685" cy="324213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endParaRPr lang="ru-RU" sz="1100" b="1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800" b="1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8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1109661" y="2066925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1584325" y="2066925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2196306" y="2062162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2743994" y="2055018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3341688" y="2064543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3851275" y="2066925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4366582" y="2074848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4938771" y="2069306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5445588" y="2069655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906696" y="2063743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6384711" y="2069306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6837309" y="2071687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7328017" y="2066925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7798155" y="2062162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8265518" y="2064543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1108250" y="3508703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1584325" y="3508703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2189766" y="3508703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91950" y="333510"/>
            <a:ext cx="319073" cy="379431"/>
          </a:xfrm>
          <a:prstGeom prst="rect">
            <a:avLst/>
          </a:prstGeom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87777"/>
              </p:ext>
            </p:extLst>
          </p:nvPr>
        </p:nvGraphicFramePr>
        <p:xfrm>
          <a:off x="531834" y="1206713"/>
          <a:ext cx="7871776" cy="2292296"/>
        </p:xfrm>
        <a:graphic>
          <a:graphicData uri="http://schemas.openxmlformats.org/drawingml/2006/table">
            <a:tbl>
              <a:tblPr/>
              <a:tblGrid>
                <a:gridCol w="332408"/>
                <a:gridCol w="25400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  <a:gridCol w="178904"/>
              </a:tblGrid>
              <a:tr h="178138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дней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647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993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 - 1 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день/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- 3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607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Поступление обращения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Регистрация обращения в СЭД ДЕЛО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Поручение ответственному отделу в СЭД ДЕЛО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Начальник ответственного отдела отписывает поручение специалисту (исполнителю) в СЭД ДЕЛО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Получение исполнителем поручения, подготовка запроса в подведомственное учреждение для сбора необходимой информации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Согласование запроса с начальником отдела в СЭД ДЕЛО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Подписание запроса 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руководителем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СЭД ДЕЛО и регистрация подписанного запроса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Отправка запроса в подведомственное учреждение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Получение ответа на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запрос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 ответа на обращение исполнителем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Согласование ответа на обращение с начальником отдела в СЭД ДЕЛО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Подписание ответа на обращение руководителем в СЭД ДЕЛО и регистрация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Отправка ответа на обращение электронной почтой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138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138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138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138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359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 flipH="1" flipV="1">
            <a:off x="24841200" y="5368925"/>
            <a:ext cx="14288" cy="238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724400" y="5141913"/>
            <a:ext cx="0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8745200" y="5141913"/>
            <a:ext cx="584200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0574000" y="5141913"/>
            <a:ext cx="584200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2402800" y="5141913"/>
            <a:ext cx="584200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4231600" y="5141913"/>
            <a:ext cx="584200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324613" y="3809767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801771" y="3809767"/>
            <a:ext cx="1333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263400" y="3809767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875606" y="3795356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09056" y="3795356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923356" y="3795356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57700" y="3795356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27759" y="3805891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37967" y="3808475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43613" y="3771304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646678" y="3801617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163896" y="3782038"/>
            <a:ext cx="13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  <a:endParaRPr lang="ru-RU" sz="2000" b="1" dirty="0">
              <a:ln w="0"/>
              <a:solidFill>
                <a:schemeClr val="bg2">
                  <a:lumMod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C49E750-99FC-4B28-AC1B-B60E2FFB973B}"/>
              </a:ext>
            </a:extLst>
          </p:cNvPr>
          <p:cNvSpPr/>
          <p:nvPr/>
        </p:nvSpPr>
        <p:spPr>
          <a:xfrm>
            <a:off x="3814475" y="666529"/>
            <a:ext cx="1811867" cy="315489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1395348" y="1443862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97F5AB72-A1FF-4C60-A951-388A04DC5BC8}"/>
              </a:ext>
            </a:extLst>
          </p:cNvPr>
          <p:cNvSpPr/>
          <p:nvPr/>
        </p:nvSpPr>
        <p:spPr>
          <a:xfrm>
            <a:off x="6036033" y="1443860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xmlns="" id="{43C92D88-59D9-423A-9276-ADFEC26B1587}"/>
              </a:ext>
            </a:extLst>
          </p:cNvPr>
          <p:cNvSpPr/>
          <p:nvPr/>
        </p:nvSpPr>
        <p:spPr>
          <a:xfrm>
            <a:off x="3670576" y="1443861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1395348" y="2040464"/>
            <a:ext cx="1973180" cy="6830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 при передаче ответов на обращение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612737FC-8A5B-448E-B99B-7E6D9F6DF00E}"/>
              </a:ext>
            </a:extLst>
          </p:cNvPr>
          <p:cNvSpPr/>
          <p:nvPr/>
        </p:nvSpPr>
        <p:spPr>
          <a:xfrm>
            <a:off x="3772068" y="2040466"/>
            <a:ext cx="1973180" cy="6830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 при визировании и подписании ответов на обращение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64EDBBFB-8733-4F42-8019-B0DD81D88961}"/>
              </a:ext>
            </a:extLst>
          </p:cNvPr>
          <p:cNvSpPr/>
          <p:nvPr/>
        </p:nvSpPr>
        <p:spPr>
          <a:xfrm>
            <a:off x="6028996" y="2040464"/>
            <a:ext cx="1973180" cy="6830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обращение направляется Почтой России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xmlns="" id="{A49E30C0-58C2-4CE0-8E80-6E99602CC203}"/>
              </a:ext>
            </a:extLst>
          </p:cNvPr>
          <p:cNvSpPr/>
          <p:nvPr/>
        </p:nvSpPr>
        <p:spPr>
          <a:xfrm>
            <a:off x="1332104" y="2905085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xmlns="" id="{09529A7F-FC4D-401E-8739-783CB275214B}"/>
              </a:ext>
            </a:extLst>
          </p:cNvPr>
          <p:cNvSpPr/>
          <p:nvPr/>
        </p:nvSpPr>
        <p:spPr>
          <a:xfrm>
            <a:off x="6042019" y="2896996"/>
            <a:ext cx="2099667" cy="37151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xmlns="" id="{78C36970-6E2B-407C-A93B-FDCB3B3BEBDA}"/>
              </a:ext>
            </a:extLst>
          </p:cNvPr>
          <p:cNvSpPr/>
          <p:nvPr/>
        </p:nvSpPr>
        <p:spPr>
          <a:xfrm>
            <a:off x="3684078" y="2936390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72E9EF83-FBB6-4C9A-B01E-58D3807359B0}"/>
              </a:ext>
            </a:extLst>
          </p:cNvPr>
          <p:cNvSpPr/>
          <p:nvPr/>
        </p:nvSpPr>
        <p:spPr>
          <a:xfrm>
            <a:off x="6718330" y="4443575"/>
            <a:ext cx="1973180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не регламентирована в СЭД Дело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4AD5DCB1-8AE1-4A9C-9EB0-C1594729E605}"/>
              </a:ext>
            </a:extLst>
          </p:cNvPr>
          <p:cNvSpPr/>
          <p:nvPr/>
        </p:nvSpPr>
        <p:spPr>
          <a:xfrm>
            <a:off x="6028996" y="3351498"/>
            <a:ext cx="2113743" cy="7381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тветы на обращение, подписанные вручную, направляются в оригинале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58E8632-B6CF-4194-B028-8BFFE31049AF}"/>
              </a:ext>
            </a:extLst>
          </p:cNvPr>
          <p:cNvSpPr/>
          <p:nvPr/>
        </p:nvSpPr>
        <p:spPr>
          <a:xfrm>
            <a:off x="6655087" y="4113547"/>
            <a:ext cx="2099667" cy="315489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7794A345-0853-4A20-8635-875C6BDD7F42}"/>
              </a:ext>
            </a:extLst>
          </p:cNvPr>
          <p:cNvSpPr/>
          <p:nvPr/>
        </p:nvSpPr>
        <p:spPr>
          <a:xfrm>
            <a:off x="1332104" y="3534470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распечатывается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xmlns="" id="{A97B039F-CD69-4989-BCF9-65C09F88CDCC}"/>
              </a:ext>
            </a:extLst>
          </p:cNvPr>
          <p:cNvSpPr/>
          <p:nvPr/>
        </p:nvSpPr>
        <p:spPr>
          <a:xfrm>
            <a:off x="2620742" y="4033783"/>
            <a:ext cx="2099667" cy="355929"/>
          </a:xfrm>
          <a:prstGeom prst="downArrow">
            <a:avLst>
              <a:gd name="adj1" fmla="val 78227"/>
              <a:gd name="adj2" fmla="val 4343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B8B9CAD8-7044-4CCE-893C-B5F10B731FFB}"/>
              </a:ext>
            </a:extLst>
          </p:cNvPr>
          <p:cNvSpPr/>
          <p:nvPr/>
        </p:nvSpPr>
        <p:spPr>
          <a:xfrm>
            <a:off x="2465163" y="4521961"/>
            <a:ext cx="1973180" cy="6012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подписывается вручную на бумажном носителе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: скругленные углы 31">
            <a:extLst>
              <a:ext uri="{FF2B5EF4-FFF2-40B4-BE49-F238E27FC236}">
                <a16:creationId xmlns:a16="http://schemas.microsoft.com/office/drawing/2014/main" xmlns="" id="{7794A345-0853-4A20-8635-875C6BDD7F42}"/>
              </a:ext>
            </a:extLst>
          </p:cNvPr>
          <p:cNvSpPr/>
          <p:nvPr/>
        </p:nvSpPr>
        <p:spPr>
          <a:xfrm>
            <a:off x="3630366" y="3494773"/>
            <a:ext cx="2114882" cy="4516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ожидает визирования/подписи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877714" y="66512"/>
            <a:ext cx="319073" cy="379431"/>
          </a:xfrm>
          <a:prstGeom prst="rect">
            <a:avLst/>
          </a:prstGeom>
        </p:spPr>
      </p:pic>
      <p:sp>
        <p:nvSpPr>
          <p:cNvPr id="39" name="Прямоугольник: скругленные углы 8">
            <a:extLst>
              <a:ext uri="{FF2B5EF4-FFF2-40B4-BE49-F238E27FC236}">
                <a16:creationId xmlns:a16="http://schemas.microsoft.com/office/drawing/2014/main" xmlns="" id="{E50A87BD-F685-4B94-AB8D-17A0F412D906}"/>
              </a:ext>
            </a:extLst>
          </p:cNvPr>
          <p:cNvSpPr/>
          <p:nvPr/>
        </p:nvSpPr>
        <p:spPr>
          <a:xfrm>
            <a:off x="872068" y="993215"/>
            <a:ext cx="7269618" cy="3445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1050" b="1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Длительное ожидание заявителем ответа на обращение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 стрелкой 138"/>
          <p:cNvCxnSpPr>
            <a:cxnSpLocks/>
          </p:cNvCxnSpPr>
          <p:nvPr/>
        </p:nvCxnSpPr>
        <p:spPr bwMode="auto">
          <a:xfrm>
            <a:off x="4687807" y="4822608"/>
            <a:ext cx="17974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138"/>
          <p:cNvCxnSpPr>
            <a:cxnSpLocks/>
          </p:cNvCxnSpPr>
          <p:nvPr/>
        </p:nvCxnSpPr>
        <p:spPr bwMode="auto">
          <a:xfrm>
            <a:off x="6186327" y="4174154"/>
            <a:ext cx="393730" cy="377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4157003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2770367" y="3547083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2004060" y="4011469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3174882" y="4181670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91783" y="324715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74d528f6132932a5b5b30c274831f3dc9d36"/>
</p:tagLst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1085</Words>
  <Application>Microsoft Office PowerPoint</Application>
  <PresentationFormat>Произвольный</PresentationFormat>
  <Paragraphs>253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Государственная ветеринарная служба Забайкальского края </vt:lpstr>
      <vt:lpstr>Оптимизация процесса рассмотрения обращений граждан, подтверждающих наличие или отсутствие мест захоронения животных (скотомогильников и сибиреязвенных захоронений)</vt:lpstr>
      <vt:lpstr>Организационно-распорядительные документы </vt:lpstr>
      <vt:lpstr>Команда проекта  Богданов                                   Денис  Алексеевич                      Заместитель руководителя Батоева   Батоева Дарима Баясхалановна Заместитель начальника отдела по контролю в области ветеринарии и обращения с животными                                                                                                                                                                                                            </vt:lpstr>
      <vt:lpstr>Паспорт проекта</vt:lpstr>
      <vt:lpstr>Текущая карта процесса</vt:lpstr>
      <vt:lpstr>Идеальная карта процесса</vt:lpstr>
      <vt:lpstr>Презентация PowerPoint</vt:lpstr>
      <vt:lpstr>Пирамида проблем</vt:lpstr>
      <vt:lpstr>Презентация PowerPoint</vt:lpstr>
      <vt:lpstr>Вклад в цель проекта</vt:lpstr>
      <vt:lpstr>Целевая карта процесса</vt:lpstr>
      <vt:lpstr>План мероприятий по реализации проекта</vt:lpstr>
      <vt:lpstr>Реализация мероприятия</vt:lpstr>
      <vt:lpstr> Информация подтверждающая наличие или отсутствие мест захоронений животных (скотомогильников и сибиреязвенных захоронений), является значимой для инженерно-экологических изысканий для подготовки проектных решений в строительстве </vt:lpstr>
      <vt:lpstr>Проблема: Неполучение заявителем требуемой информации в срок </vt:lpstr>
      <vt:lpstr>Стало:</vt:lpstr>
      <vt:lpstr>Нарушение сроков заявителя по подготовке проектно-сметной документации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Цырендоржиева Ирина Баторовна</dc:creator>
  <cp:lastModifiedBy>Батоева Дарима Баясхалановна</cp:lastModifiedBy>
  <cp:revision>96</cp:revision>
  <dcterms:modified xsi:type="dcterms:W3CDTF">2023-10-12T07:17:46Z</dcterms:modified>
</cp:coreProperties>
</file>