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822" r:id="rId8"/>
  </p:sldMasterIdLst>
  <p:notesMasterIdLst>
    <p:notesMasterId r:id="rId29"/>
  </p:notesMasterIdLst>
  <p:sldIdLst>
    <p:sldId id="256" r:id="rId9"/>
    <p:sldId id="257" r:id="rId10"/>
    <p:sldId id="264" r:id="rId11"/>
    <p:sldId id="265" r:id="rId12"/>
    <p:sldId id="268" r:id="rId13"/>
    <p:sldId id="269" r:id="rId14"/>
    <p:sldId id="270" r:id="rId15"/>
    <p:sldId id="277" r:id="rId16"/>
    <p:sldId id="285" r:id="rId17"/>
    <p:sldId id="274" r:id="rId18"/>
    <p:sldId id="275" r:id="rId19"/>
    <p:sldId id="276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63" r:id="rId28"/>
  </p:sldIdLst>
  <p:sldSz cx="9144000" cy="5148263"/>
  <p:notesSz cx="6858000" cy="9144000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">
          <p15:clr>
            <a:srgbClr val="A4A3A4"/>
          </p15:clr>
        </p15:guide>
        <p15:guide id="2" pos="340">
          <p15:clr>
            <a:srgbClr val="A4A3A4"/>
          </p15:clr>
        </p15:guide>
        <p15:guide id="3" orient="horz" pos="3028">
          <p15:clr>
            <a:srgbClr val="A4A3A4"/>
          </p15:clr>
        </p15:guide>
        <p15:guide id="4" pos="5511">
          <p15:clr>
            <a:srgbClr val="A4A3A4"/>
          </p15:clr>
        </p15:guide>
        <p15:guide id="5" orient="horz" pos="272">
          <p15:clr>
            <a:srgbClr val="A4A3A4"/>
          </p15:clr>
        </p15:guide>
        <p15:guide id="6" orient="horz" pos="2971">
          <p15:clr>
            <a:srgbClr val="A4A3A4"/>
          </p15:clr>
        </p15:guide>
        <p15:guide id="7" orient="horz" pos="930">
          <p15:clr>
            <a:srgbClr val="A4A3A4"/>
          </p15:clr>
        </p15:guide>
        <p15:guide id="8" orient="horz" pos="1337">
          <p15:clr>
            <a:srgbClr val="A4A3A4"/>
          </p15:clr>
        </p15:guide>
        <p15:guide id="9" orient="horz" pos="2086">
          <p15:clr>
            <a:srgbClr val="A4A3A4"/>
          </p15:clr>
        </p15:guide>
        <p15:guide id="10" pos="2331">
          <p15:clr>
            <a:srgbClr val="A4A3A4"/>
          </p15:clr>
        </p15:guide>
        <p15:guide id="11" pos="726">
          <p15:clr>
            <a:srgbClr val="A4A3A4"/>
          </p15:clr>
        </p15:guide>
        <p15:guide id="12" pos="875">
          <p15:clr>
            <a:srgbClr val="A4A3A4"/>
          </p15:clr>
        </p15:guide>
        <p15:guide id="13" pos="1260">
          <p15:clr>
            <a:srgbClr val="A4A3A4"/>
          </p15:clr>
        </p15:guide>
        <p15:guide id="14" pos="1410">
          <p15:clr>
            <a:srgbClr val="A4A3A4"/>
          </p15:clr>
        </p15:guide>
        <p15:guide id="15" pos="1796">
          <p15:clr>
            <a:srgbClr val="A4A3A4"/>
          </p15:clr>
        </p15:guide>
        <p15:guide id="16" pos="19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20"/>
      </p:cViewPr>
      <p:guideLst>
        <p:guide orient="horz" pos="261"/>
        <p:guide pos="340"/>
        <p:guide orient="horz" pos="3028"/>
        <p:guide pos="5511"/>
        <p:guide orient="horz" pos="272"/>
        <p:guide orient="horz" pos="2971"/>
        <p:guide orient="horz" pos="930"/>
        <p:guide orient="horz" pos="1337"/>
        <p:guide orient="horz" pos="2086"/>
        <p:guide pos="2331"/>
        <p:guide pos="726"/>
        <p:guide pos="875"/>
        <p:guide pos="1260"/>
        <p:guide pos="1410"/>
        <p:guide pos="1796"/>
        <p:guide pos="194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516AA0-42D0-4E9A-904E-E056068D8ADE}" type="doc">
      <dgm:prSet loTypeId="urn:microsoft.com/office/officeart/2005/8/layout/pyramid2" loCatId="pyramid" qsTypeId="urn:microsoft.com/office/officeart/2005/8/quickstyle/3d2" qsCatId="3D" csTypeId="urn:microsoft.com/office/officeart/2005/8/colors/accent1_2" csCatId="accent1" phldr="1"/>
      <dgm:spPr/>
    </dgm:pt>
    <dgm:pt modelId="{3FF748B2-CC95-451B-8143-C5A03F1EB111}">
      <dgm:prSet phldrT="[Текст]"/>
      <dgm:spPr/>
      <dgm:t>
        <a:bodyPr/>
        <a:lstStyle/>
        <a:p>
          <a:r>
            <a:rPr lang="ru-RU" dirty="0"/>
            <a:t>Федеральный уровень</a:t>
          </a:r>
        </a:p>
      </dgm:t>
    </dgm:pt>
    <dgm:pt modelId="{F99DA536-E43B-4950-BA30-8CA9E427BA97}" type="parTrans" cxnId="{37DEBAA8-1957-44E0-95DB-E2FC8D891943}">
      <dgm:prSet/>
      <dgm:spPr/>
      <dgm:t>
        <a:bodyPr/>
        <a:lstStyle/>
        <a:p>
          <a:endParaRPr lang="ru-RU"/>
        </a:p>
      </dgm:t>
    </dgm:pt>
    <dgm:pt modelId="{674D32EE-29CD-44A6-957C-0715A8F487A7}" type="sibTrans" cxnId="{37DEBAA8-1957-44E0-95DB-E2FC8D891943}">
      <dgm:prSet/>
      <dgm:spPr/>
      <dgm:t>
        <a:bodyPr/>
        <a:lstStyle/>
        <a:p>
          <a:endParaRPr lang="ru-RU"/>
        </a:p>
      </dgm:t>
    </dgm:pt>
    <dgm:pt modelId="{B26F7618-C915-462A-BFAF-8F1E5C379A4B}">
      <dgm:prSet phldrT="[Текст]"/>
      <dgm:spPr/>
      <dgm:t>
        <a:bodyPr/>
        <a:lstStyle/>
        <a:p>
          <a:r>
            <a:rPr lang="ru-RU" dirty="0"/>
            <a:t>Региональный уровень</a:t>
          </a:r>
        </a:p>
      </dgm:t>
    </dgm:pt>
    <dgm:pt modelId="{F07A516F-C219-4A59-AB1C-9F9EC1B18B82}" type="parTrans" cxnId="{EBA86250-F7EF-4722-8D65-42F973FA4D18}">
      <dgm:prSet/>
      <dgm:spPr/>
      <dgm:t>
        <a:bodyPr/>
        <a:lstStyle/>
        <a:p>
          <a:endParaRPr lang="ru-RU"/>
        </a:p>
      </dgm:t>
    </dgm:pt>
    <dgm:pt modelId="{4A4D4BC3-FDE5-47A6-9F56-565CC7A1FFA0}" type="sibTrans" cxnId="{EBA86250-F7EF-4722-8D65-42F973FA4D18}">
      <dgm:prSet/>
      <dgm:spPr/>
      <dgm:t>
        <a:bodyPr/>
        <a:lstStyle/>
        <a:p>
          <a:endParaRPr lang="ru-RU"/>
        </a:p>
      </dgm:t>
    </dgm:pt>
    <dgm:pt modelId="{CCD4CE0A-9387-4751-B631-756FA8B3A1B1}">
      <dgm:prSet phldrT="[Текст]"/>
      <dgm:spPr/>
      <dgm:t>
        <a:bodyPr/>
        <a:lstStyle/>
        <a:p>
          <a:r>
            <a:rPr lang="ru-RU" dirty="0"/>
            <a:t>Уровень организации</a:t>
          </a:r>
        </a:p>
      </dgm:t>
    </dgm:pt>
    <dgm:pt modelId="{247F04F3-E4F3-4501-96E7-052FDA5D92EF}" type="parTrans" cxnId="{ED36D28C-0583-4DAF-A348-580FDDADAE86}">
      <dgm:prSet/>
      <dgm:spPr/>
      <dgm:t>
        <a:bodyPr/>
        <a:lstStyle/>
        <a:p>
          <a:endParaRPr lang="ru-RU"/>
        </a:p>
      </dgm:t>
    </dgm:pt>
    <dgm:pt modelId="{8DA91440-B118-49C5-B7A4-0D2DB838972C}" type="sibTrans" cxnId="{ED36D28C-0583-4DAF-A348-580FDDADAE86}">
      <dgm:prSet/>
      <dgm:spPr/>
      <dgm:t>
        <a:bodyPr/>
        <a:lstStyle/>
        <a:p>
          <a:endParaRPr lang="ru-RU"/>
        </a:p>
      </dgm:t>
    </dgm:pt>
    <dgm:pt modelId="{4E388B56-311A-46E5-9570-0E5542DBCD84}" type="pres">
      <dgm:prSet presAssocID="{F2516AA0-42D0-4E9A-904E-E056068D8ADE}" presName="compositeShape" presStyleCnt="0">
        <dgm:presLayoutVars>
          <dgm:dir/>
          <dgm:resizeHandles/>
        </dgm:presLayoutVars>
      </dgm:prSet>
      <dgm:spPr/>
    </dgm:pt>
    <dgm:pt modelId="{B5D2158A-EB40-4D24-8CC8-B2BFED5A76F0}" type="pres">
      <dgm:prSet presAssocID="{F2516AA0-42D0-4E9A-904E-E056068D8ADE}" presName="pyramid" presStyleLbl="node1" presStyleIdx="0" presStyleCnt="1" custScaleX="124718" custScaleY="100000" custLinFactNeighborX="-941"/>
      <dgm:spPr/>
    </dgm:pt>
    <dgm:pt modelId="{9EAEA455-5A6E-410E-B4B7-AC856197C3E4}" type="pres">
      <dgm:prSet presAssocID="{F2516AA0-42D0-4E9A-904E-E056068D8ADE}" presName="theList" presStyleCnt="0"/>
      <dgm:spPr/>
    </dgm:pt>
    <dgm:pt modelId="{500CF7D1-1636-4DEB-8CDC-2F7C02C42901}" type="pres">
      <dgm:prSet presAssocID="{3FF748B2-CC95-451B-8143-C5A03F1EB111}" presName="aNode" presStyleLbl="fgAcc1" presStyleIdx="0" presStyleCnt="3" custLinFactNeighborX="35433" custLinFactNeighborY="-970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2BACF9-1EBF-4380-93A2-375886B886CF}" type="pres">
      <dgm:prSet presAssocID="{3FF748B2-CC95-451B-8143-C5A03F1EB111}" presName="aSpace" presStyleCnt="0"/>
      <dgm:spPr/>
    </dgm:pt>
    <dgm:pt modelId="{8AB727E3-2AAC-4333-BE67-DDCC2DBAF903}" type="pres">
      <dgm:prSet presAssocID="{B26F7618-C915-462A-BFAF-8F1E5C379A4B}" presName="aNode" presStyleLbl="fgAcc1" presStyleIdx="1" presStyleCnt="3" custLinFactNeighborX="36169" custLinFactNeighborY="-563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539D37-E751-4F81-B040-B9AF8800B9C2}" type="pres">
      <dgm:prSet presAssocID="{B26F7618-C915-462A-BFAF-8F1E5C379A4B}" presName="aSpace" presStyleCnt="0"/>
      <dgm:spPr/>
    </dgm:pt>
    <dgm:pt modelId="{F9F5084D-E7E2-4934-B9CC-4E50C1F41F90}" type="pres">
      <dgm:prSet presAssocID="{CCD4CE0A-9387-4751-B631-756FA8B3A1B1}" presName="aNode" presStyleLbl="fgAcc1" presStyleIdx="2" presStyleCnt="3" custLinFactNeighborX="37396" custLinFactNeighborY="-374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B3FF7C-F002-44B1-841D-E05154B2885F}" type="pres">
      <dgm:prSet presAssocID="{CCD4CE0A-9387-4751-B631-756FA8B3A1B1}" presName="aSpace" presStyleCnt="0"/>
      <dgm:spPr/>
    </dgm:pt>
  </dgm:ptLst>
  <dgm:cxnLst>
    <dgm:cxn modelId="{37DEBAA8-1957-44E0-95DB-E2FC8D891943}" srcId="{F2516AA0-42D0-4E9A-904E-E056068D8ADE}" destId="{3FF748B2-CC95-451B-8143-C5A03F1EB111}" srcOrd="0" destOrd="0" parTransId="{F99DA536-E43B-4950-BA30-8CA9E427BA97}" sibTransId="{674D32EE-29CD-44A6-957C-0715A8F487A7}"/>
    <dgm:cxn modelId="{EFD7AB33-D757-4CAA-8664-31C1C70B4255}" type="presOf" srcId="{3FF748B2-CC95-451B-8143-C5A03F1EB111}" destId="{500CF7D1-1636-4DEB-8CDC-2F7C02C42901}" srcOrd="0" destOrd="0" presId="urn:microsoft.com/office/officeart/2005/8/layout/pyramid2"/>
    <dgm:cxn modelId="{ED36D28C-0583-4DAF-A348-580FDDADAE86}" srcId="{F2516AA0-42D0-4E9A-904E-E056068D8ADE}" destId="{CCD4CE0A-9387-4751-B631-756FA8B3A1B1}" srcOrd="2" destOrd="0" parTransId="{247F04F3-E4F3-4501-96E7-052FDA5D92EF}" sibTransId="{8DA91440-B118-49C5-B7A4-0D2DB838972C}"/>
    <dgm:cxn modelId="{DECE04FB-B69A-400B-8240-6D3E8E4B3DEB}" type="presOf" srcId="{F2516AA0-42D0-4E9A-904E-E056068D8ADE}" destId="{4E388B56-311A-46E5-9570-0E5542DBCD84}" srcOrd="0" destOrd="0" presId="urn:microsoft.com/office/officeart/2005/8/layout/pyramid2"/>
    <dgm:cxn modelId="{EBA86250-F7EF-4722-8D65-42F973FA4D18}" srcId="{F2516AA0-42D0-4E9A-904E-E056068D8ADE}" destId="{B26F7618-C915-462A-BFAF-8F1E5C379A4B}" srcOrd="1" destOrd="0" parTransId="{F07A516F-C219-4A59-AB1C-9F9EC1B18B82}" sibTransId="{4A4D4BC3-FDE5-47A6-9F56-565CC7A1FFA0}"/>
    <dgm:cxn modelId="{D601EFBD-33F1-4C47-9149-2342DE5FE77E}" type="presOf" srcId="{B26F7618-C915-462A-BFAF-8F1E5C379A4B}" destId="{8AB727E3-2AAC-4333-BE67-DDCC2DBAF903}" srcOrd="0" destOrd="0" presId="urn:microsoft.com/office/officeart/2005/8/layout/pyramid2"/>
    <dgm:cxn modelId="{BAC2D72B-9236-4C55-AE1D-33B856F75230}" type="presOf" srcId="{CCD4CE0A-9387-4751-B631-756FA8B3A1B1}" destId="{F9F5084D-E7E2-4934-B9CC-4E50C1F41F90}" srcOrd="0" destOrd="0" presId="urn:microsoft.com/office/officeart/2005/8/layout/pyramid2"/>
    <dgm:cxn modelId="{85D7DDC5-D1BB-4024-A075-826685CC510D}" type="presParOf" srcId="{4E388B56-311A-46E5-9570-0E5542DBCD84}" destId="{B5D2158A-EB40-4D24-8CC8-B2BFED5A76F0}" srcOrd="0" destOrd="0" presId="urn:microsoft.com/office/officeart/2005/8/layout/pyramid2"/>
    <dgm:cxn modelId="{1AEB3816-C806-48D5-9B6C-69F3DEDFE15F}" type="presParOf" srcId="{4E388B56-311A-46E5-9570-0E5542DBCD84}" destId="{9EAEA455-5A6E-410E-B4B7-AC856197C3E4}" srcOrd="1" destOrd="0" presId="urn:microsoft.com/office/officeart/2005/8/layout/pyramid2"/>
    <dgm:cxn modelId="{8828A5A9-2136-4CC2-952A-5F756402CAB2}" type="presParOf" srcId="{9EAEA455-5A6E-410E-B4B7-AC856197C3E4}" destId="{500CF7D1-1636-4DEB-8CDC-2F7C02C42901}" srcOrd="0" destOrd="0" presId="urn:microsoft.com/office/officeart/2005/8/layout/pyramid2"/>
    <dgm:cxn modelId="{D327479D-CD0D-441B-BB4B-B6013E7EFEC6}" type="presParOf" srcId="{9EAEA455-5A6E-410E-B4B7-AC856197C3E4}" destId="{A32BACF9-1EBF-4380-93A2-375886B886CF}" srcOrd="1" destOrd="0" presId="urn:microsoft.com/office/officeart/2005/8/layout/pyramid2"/>
    <dgm:cxn modelId="{72ADEDA5-5C9B-46CA-8CBF-32C3FCD0B88D}" type="presParOf" srcId="{9EAEA455-5A6E-410E-B4B7-AC856197C3E4}" destId="{8AB727E3-2AAC-4333-BE67-DDCC2DBAF903}" srcOrd="2" destOrd="0" presId="urn:microsoft.com/office/officeart/2005/8/layout/pyramid2"/>
    <dgm:cxn modelId="{E5047B8C-B39D-4A02-9937-AD18D790BC32}" type="presParOf" srcId="{9EAEA455-5A6E-410E-B4B7-AC856197C3E4}" destId="{29539D37-E751-4F81-B040-B9AF8800B9C2}" srcOrd="3" destOrd="0" presId="urn:microsoft.com/office/officeart/2005/8/layout/pyramid2"/>
    <dgm:cxn modelId="{5DB017E1-4926-4348-A7EB-6693F7CE4427}" type="presParOf" srcId="{9EAEA455-5A6E-410E-B4B7-AC856197C3E4}" destId="{F9F5084D-E7E2-4934-B9CC-4E50C1F41F90}" srcOrd="4" destOrd="0" presId="urn:microsoft.com/office/officeart/2005/8/layout/pyramid2"/>
    <dgm:cxn modelId="{D189C39D-ED3C-4FC5-9D6F-ACD1CD3951BE}" type="presParOf" srcId="{9EAEA455-5A6E-410E-B4B7-AC856197C3E4}" destId="{F6B3FF7C-F002-44B1-841D-E05154B2885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D2158A-EB40-4D24-8CC8-B2BFED5A76F0}">
      <dsp:nvSpPr>
        <dsp:cNvPr id="0" name=""/>
        <dsp:cNvSpPr/>
      </dsp:nvSpPr>
      <dsp:spPr>
        <a:xfrm>
          <a:off x="780985" y="0"/>
          <a:ext cx="4640072" cy="3720451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0CF7D1-1636-4DEB-8CDC-2F7C02C42901}">
      <dsp:nvSpPr>
        <dsp:cNvPr id="0" name=""/>
        <dsp:cNvSpPr/>
      </dsp:nvSpPr>
      <dsp:spPr>
        <a:xfrm>
          <a:off x="3952026" y="267249"/>
          <a:ext cx="2418293" cy="880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Федеральный уровень</a:t>
          </a:r>
        </a:p>
      </dsp:txBody>
      <dsp:txXfrm>
        <a:off x="3995018" y="310241"/>
        <a:ext cx="2332309" cy="794716"/>
      </dsp:txXfrm>
    </dsp:sp>
    <dsp:sp modelId="{8AB727E3-2AAC-4333-BE67-DDCC2DBAF903}">
      <dsp:nvSpPr>
        <dsp:cNvPr id="0" name=""/>
        <dsp:cNvSpPr/>
      </dsp:nvSpPr>
      <dsp:spPr>
        <a:xfrm>
          <a:off x="3952026" y="1302776"/>
          <a:ext cx="2418293" cy="880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Региональный уровень</a:t>
          </a:r>
        </a:p>
      </dsp:txBody>
      <dsp:txXfrm>
        <a:off x="3995018" y="1345768"/>
        <a:ext cx="2332309" cy="794716"/>
      </dsp:txXfrm>
    </dsp:sp>
    <dsp:sp modelId="{F9F5084D-E7E2-4934-B9CC-4E50C1F41F90}">
      <dsp:nvSpPr>
        <dsp:cNvPr id="0" name=""/>
        <dsp:cNvSpPr/>
      </dsp:nvSpPr>
      <dsp:spPr>
        <a:xfrm>
          <a:off x="3952026" y="2314343"/>
          <a:ext cx="2418293" cy="880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Уровень организации</a:t>
          </a:r>
        </a:p>
      </dsp:txBody>
      <dsp:txXfrm>
        <a:off x="3995018" y="2357335"/>
        <a:ext cx="2332309" cy="7947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Relationship Id="rId6" Type="http://schemas.openxmlformats.org/officeDocument/2006/relationships/image" Target="../media/image24.w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image" Target="../media/image34.emf"/><Relationship Id="rId4" Type="http://schemas.openxmlformats.org/officeDocument/2006/relationships/image" Target="../media/image3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84D8A-822D-488E-8D1C-8C90CBE022BE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70B7F-3432-4DBE-B821-B38A127FB2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2022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140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182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167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14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853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969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906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824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635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069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2122487"/>
            <a:ext cx="5711825" cy="1189037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>
                <a:solidFill>
                  <a:srgbClr val="404040"/>
                </a:solidFill>
                <a:latin typeface="+mn-lt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</a:rPr>
              <a:t>Тема презентации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3798267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ru-RU" dirty="0">
                <a:latin typeface="Arial" pitchFamily="34" charset="0"/>
                <a:cs typeface="Arial" pitchFamily="34" charset="0"/>
              </a:rPr>
              <a:t>Наименование мероприятия </a:t>
            </a:r>
            <a:r>
              <a:rPr lang="en-US" dirty="0">
                <a:latin typeface="Arial" pitchFamily="34" charset="0"/>
                <a:cs typeface="Arial" pitchFamily="34" charset="0"/>
              </a:rPr>
              <a:t>/</a:t>
            </a:r>
            <a:r>
              <a:rPr lang="ru-RU" dirty="0">
                <a:latin typeface="Arial" pitchFamily="34" charset="0"/>
                <a:cs typeface="Arial" pitchFamily="34" charset="0"/>
              </a:rPr>
              <a:t> название площадки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4212000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ФИО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49" y="4428000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8705562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ере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2298615"/>
            <a:ext cx="5508152" cy="101291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4100" b="1" kern="1200" baseline="0" dirty="0">
                <a:solidFill>
                  <a:srgbClr val="404040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 err="1"/>
              <a:t>Перебивочный</a:t>
            </a:r>
            <a:r>
              <a:rPr lang="ru-RU" dirty="0"/>
              <a:t> слайд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239143"/>
            <a:ext cx="5508152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4100" b="1" kern="1200" dirty="0">
                <a:solidFill>
                  <a:srgbClr val="404040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Нумерация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2539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999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539750" y="1476375"/>
            <a:ext cx="4014788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6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8" y="1476375"/>
            <a:ext cx="3940175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3482975"/>
            <a:ext cx="4014788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4808538" y="3479346"/>
            <a:ext cx="3940174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645409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539750" y="1476375"/>
            <a:ext cx="4014788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808539" y="1476375"/>
            <a:ext cx="3940174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476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7" y="1476375"/>
            <a:ext cx="3940175" cy="2507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7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5"/>
            <a:ext cx="4014788" cy="24584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75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1476375"/>
            <a:ext cx="4860925" cy="12740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780"/>
              </a:lnSpc>
              <a:spcBef>
                <a:spcPts val="0"/>
              </a:spcBef>
              <a:buFontTx/>
              <a:buNone/>
              <a:defRPr sz="41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4488543"/>
            <a:ext cx="4860925" cy="22792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3537857"/>
            <a:ext cx="4860925" cy="94637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Основная информация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308360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331152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109050184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F24603-9A1B-F342-92E0-89DE32840F75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2781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9763" y="4840798"/>
            <a:ext cx="627062" cy="28363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6048B4-E1F6-4B7C-B5CF-B726961A650C}" type="slidenum">
              <a: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00327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00327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482757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38037" cy="5152838"/>
          </a:xfrm>
          <a:prstGeom prst="rect">
            <a:avLst/>
          </a:prstGeom>
        </p:spPr>
      </p:pic>
      <p:pic>
        <p:nvPicPr>
          <p:cNvPr id="6" name="Picture 6" descr="https://www.po-mayak.ru/upload/iblock/9ec/9ecb73e54779038d188628512a145e82.jpg">
            <a:extLst>
              <a:ext uri="{FF2B5EF4-FFF2-40B4-BE49-F238E27FC236}">
                <a16:creationId xmlns:a16="http://schemas.microsoft.com/office/drawing/2014/main" id="{9C4DD657-A62E-4141-A8ED-4D2EFA3A76C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2"/>
          <a:stretch/>
        </p:blipFill>
        <p:spPr bwMode="auto">
          <a:xfrm>
            <a:off x="3706801" y="434365"/>
            <a:ext cx="1137342" cy="81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9">
            <a:extLst>
              <a:ext uri="{FF2B5EF4-FFF2-40B4-BE49-F238E27FC236}">
                <a16:creationId xmlns:a16="http://schemas.microsoft.com/office/drawing/2014/main" id="{2E8852FB-C57F-0144-92DA-F7FDD31D99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52" y="425269"/>
            <a:ext cx="2344312" cy="82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1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1" y="0"/>
            <a:ext cx="9138037" cy="515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3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0" y="0"/>
            <a:ext cx="9138039" cy="5152838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BFCFDCD3-0E65-BD46-B70A-BD77913A52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38037" cy="515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3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761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oleObject" Target="../embeddings/oleObject6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2.emf"/><Relationship Id="rId17" Type="http://schemas.openxmlformats.org/officeDocument/2006/relationships/image" Target="../media/image25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24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21.emf"/><Relationship Id="rId4" Type="http://schemas.openxmlformats.org/officeDocument/2006/relationships/image" Target="../media/image6.pn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13" Type="http://schemas.openxmlformats.org/officeDocument/2006/relationships/image" Target="../media/image38.png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37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4.e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36.emf"/><Relationship Id="rId4" Type="http://schemas.openxmlformats.org/officeDocument/2006/relationships/image" Target="../media/image6.png"/><Relationship Id="rId9" Type="http://schemas.openxmlformats.org/officeDocument/2006/relationships/oleObject" Target="../embeddings/oleObject1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Министерство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строительства, дорожного хозяйства и транспорта Забайкальского края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543640" y="424070"/>
            <a:ext cx="707934" cy="8418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29565" y="3650456"/>
            <a:ext cx="3922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ahnschrift" panose="020B0502040204020203" pitchFamily="34" charset="0"/>
              </a:rPr>
              <a:t>Итоговая защита</a:t>
            </a:r>
            <a:endParaRPr lang="ru-RU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510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3171" y="373946"/>
            <a:ext cx="6561138" cy="330200"/>
          </a:xfrm>
        </p:spPr>
        <p:txBody>
          <a:bodyPr/>
          <a:lstStyle/>
          <a:p>
            <a:r>
              <a:rPr lang="ru-RU" dirty="0">
                <a:latin typeface="+mn-lt"/>
              </a:rPr>
              <a:t>Пирамида проблем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624157003"/>
              </p:ext>
            </p:extLst>
          </p:nvPr>
        </p:nvGraphicFramePr>
        <p:xfrm>
          <a:off x="381000" y="1147763"/>
          <a:ext cx="6370320" cy="3720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2689860" y="2430780"/>
            <a:ext cx="1571653" cy="76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004060" y="3547083"/>
            <a:ext cx="295220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Пятно 1 8"/>
          <p:cNvSpPr/>
          <p:nvPr/>
        </p:nvSpPr>
        <p:spPr>
          <a:xfrm>
            <a:off x="2004060" y="3678421"/>
            <a:ext cx="809030" cy="711515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" name="Пятно 1 10"/>
          <p:cNvSpPr/>
          <p:nvPr/>
        </p:nvSpPr>
        <p:spPr>
          <a:xfrm>
            <a:off x="3495206" y="2487746"/>
            <a:ext cx="766307" cy="66244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2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" name="Пятно 1 9"/>
          <p:cNvSpPr/>
          <p:nvPr/>
        </p:nvSpPr>
        <p:spPr>
          <a:xfrm>
            <a:off x="2721469" y="4193428"/>
            <a:ext cx="647409" cy="56767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3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6591783" y="324715"/>
            <a:ext cx="319073" cy="379431"/>
          </a:xfrm>
          <a:prstGeom prst="rect">
            <a:avLst/>
          </a:prstGeom>
        </p:spPr>
      </p:pic>
      <p:sp>
        <p:nvSpPr>
          <p:cNvPr id="16" name="Пятно 1 15"/>
          <p:cNvSpPr/>
          <p:nvPr/>
        </p:nvSpPr>
        <p:spPr>
          <a:xfrm>
            <a:off x="2143207" y="2652230"/>
            <a:ext cx="809030" cy="711515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7" name="Пятно 1 16"/>
          <p:cNvSpPr/>
          <p:nvPr/>
        </p:nvSpPr>
        <p:spPr>
          <a:xfrm>
            <a:off x="2952237" y="3007987"/>
            <a:ext cx="647409" cy="56767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3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8" name="Пятно 1 17"/>
          <p:cNvSpPr/>
          <p:nvPr/>
        </p:nvSpPr>
        <p:spPr>
          <a:xfrm>
            <a:off x="3475686" y="3862205"/>
            <a:ext cx="766307" cy="66244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2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304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3715" y="372421"/>
            <a:ext cx="5642441" cy="458184"/>
          </a:xfrm>
        </p:spPr>
        <p:txBody>
          <a:bodyPr/>
          <a:lstStyle/>
          <a:p>
            <a:r>
              <a:rPr lang="ru-RU" dirty="0">
                <a:latin typeface="+mj-lt"/>
                <a:cs typeface="Times New Roman" panose="02020603050405020304" pitchFamily="18" charset="0"/>
              </a:rPr>
              <a:t>Целевая карта процесса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572072" y="372421"/>
            <a:ext cx="319073" cy="37943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18" y="1283107"/>
            <a:ext cx="7606748" cy="313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526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556" y="373946"/>
            <a:ext cx="6750997" cy="330200"/>
          </a:xfrm>
        </p:spPr>
        <p:txBody>
          <a:bodyPr/>
          <a:lstStyle/>
          <a:p>
            <a:pPr lvl="0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План мероприятий по реализации проекта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28650" y="15319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678090" y="349330"/>
            <a:ext cx="319073" cy="37943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856546"/>
            <a:ext cx="6599072" cy="413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001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91902" y="354103"/>
            <a:ext cx="6205261" cy="330200"/>
          </a:xfrm>
        </p:spPr>
        <p:txBody>
          <a:bodyPr/>
          <a:lstStyle/>
          <a:p>
            <a:pPr lvl="0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Контрольное поручение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28650" y="15319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678090" y="349330"/>
            <a:ext cx="319073" cy="3794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13" y="867059"/>
            <a:ext cx="4786540" cy="3784247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027929"/>
              </p:ext>
            </p:extLst>
          </p:nvPr>
        </p:nvGraphicFramePr>
        <p:xfrm>
          <a:off x="5242196" y="867059"/>
          <a:ext cx="2871788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Acrobat Document" r:id="rId6" imgW="5667198" imgH="8020037" progId="AcroExch.Document.DC">
                  <p:embed/>
                </p:oleObj>
              </mc:Choice>
              <mc:Fallback>
                <p:oleObj name="Acrobat Document" r:id="rId6" imgW="5667198" imgH="802003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42196" y="867059"/>
                        <a:ext cx="2871788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1726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91902" y="349330"/>
            <a:ext cx="6205261" cy="330200"/>
          </a:xfrm>
        </p:spPr>
        <p:txBody>
          <a:bodyPr/>
          <a:lstStyle/>
          <a:p>
            <a:pPr lvl="0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Реализация плана мероприятий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28650" y="15319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678090" y="349330"/>
            <a:ext cx="319073" cy="379431"/>
          </a:xfrm>
          <a:prstGeom prst="rect">
            <a:avLst/>
          </a:prstGeom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2705703"/>
              </p:ext>
            </p:extLst>
          </p:nvPr>
        </p:nvGraphicFramePr>
        <p:xfrm>
          <a:off x="99539" y="679529"/>
          <a:ext cx="3112430" cy="4076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6" name="Acrobat Document" r:id="rId5" imgW="5667198" imgH="8020037" progId="AcroExch.Document.DC">
                  <p:embed/>
                </p:oleObj>
              </mc:Choice>
              <mc:Fallback>
                <p:oleObj name="Acrobat Document" r:id="rId5" imgW="5667198" imgH="802003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539" y="679529"/>
                        <a:ext cx="3112430" cy="40767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0083648"/>
              </p:ext>
            </p:extLst>
          </p:nvPr>
        </p:nvGraphicFramePr>
        <p:xfrm>
          <a:off x="3332090" y="847039"/>
          <a:ext cx="1686537" cy="2378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7" name="Acrobat Document" r:id="rId7" imgW="5667198" imgH="8010306" progId="AcroExch.Document.DC">
                  <p:embed/>
                </p:oleObj>
              </mc:Choice>
              <mc:Fallback>
                <p:oleObj name="Acrobat Document" r:id="rId7" imgW="5667198" imgH="8010306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32090" y="847039"/>
                        <a:ext cx="1686537" cy="23787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7254694"/>
              </p:ext>
            </p:extLst>
          </p:nvPr>
        </p:nvGraphicFramePr>
        <p:xfrm>
          <a:off x="5018627" y="795962"/>
          <a:ext cx="1740519" cy="24809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8" name="Acrobat Document" r:id="rId9" imgW="5505139" imgH="7848355" progId="AcroExch.Document.DC">
                  <p:embed/>
                </p:oleObj>
              </mc:Choice>
              <mc:Fallback>
                <p:oleObj name="Acrobat Document" r:id="rId9" imgW="5505139" imgH="784835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18627" y="795962"/>
                        <a:ext cx="1740519" cy="24809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8408545"/>
              </p:ext>
            </p:extLst>
          </p:nvPr>
        </p:nvGraphicFramePr>
        <p:xfrm>
          <a:off x="6759146" y="795962"/>
          <a:ext cx="1806658" cy="2551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9" name="Acrobat Document" r:id="rId11" imgW="5686284" imgH="8029421" progId="AcroExch.Document.DC">
                  <p:embed/>
                </p:oleObj>
              </mc:Choice>
              <mc:Fallback>
                <p:oleObj name="Acrobat Document" r:id="rId11" imgW="5686284" imgH="802942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759146" y="795962"/>
                        <a:ext cx="1806658" cy="25510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581893"/>
              </p:ext>
            </p:extLst>
          </p:nvPr>
        </p:nvGraphicFramePr>
        <p:xfrm>
          <a:off x="4439351" y="2084560"/>
          <a:ext cx="1474194" cy="20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0" name="Acrobat Document" r:id="rId13" imgW="5667198" imgH="8020037" progId="AcroExch.Document.DC">
                  <p:embed/>
                </p:oleObj>
              </mc:Choice>
              <mc:Fallback>
                <p:oleObj name="Acrobat Document" r:id="rId13" imgW="5667198" imgH="802003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439351" y="2084560"/>
                        <a:ext cx="1474194" cy="208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1728067"/>
              </p:ext>
            </p:extLst>
          </p:nvPr>
        </p:nvGraphicFramePr>
        <p:xfrm>
          <a:off x="5256438" y="1810594"/>
          <a:ext cx="1457025" cy="2061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1" name="Acrobat Document" r:id="rId15" imgW="5667480" imgH="8020080" progId="AcroExch.Document.DC">
                  <p:embed/>
                </p:oleObj>
              </mc:Choice>
              <mc:Fallback>
                <p:oleObj name="Acrobat Document" r:id="rId15" imgW="5667480" imgH="802008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256438" y="1810594"/>
                        <a:ext cx="1457025" cy="20619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6873443" y="3262819"/>
            <a:ext cx="207751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</a:rPr>
              <a:t>Решён вопрос взаимодействия – назначен ответственный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</a:rPr>
              <a:t>исполнитель от каждого муниципального образования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1FBDB8-B69D-482D-9774-77769C986CE4}"/>
              </a:ext>
            </a:extLst>
          </p:cNvPr>
          <p:cNvSpPr txBox="1"/>
          <p:nvPr/>
        </p:nvSpPr>
        <p:spPr>
          <a:xfrm>
            <a:off x="3544299" y="4363431"/>
            <a:ext cx="2234938" cy="5539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fontAlgn="ctr">
              <a:defRPr/>
            </a:pPr>
            <a:r>
              <a:rPr lang="ru-RU" sz="1000" b="1" dirty="0">
                <a:solidFill>
                  <a:srgbClr val="000000"/>
                </a:solidFill>
              </a:rPr>
              <a:t>Эффект:</a:t>
            </a:r>
          </a:p>
          <a:p>
            <a:pPr lvl="0" algn="ctr" fontAlgn="ctr">
              <a:defRPr/>
            </a:pPr>
            <a:r>
              <a:rPr lang="ru-RU" sz="1000" dirty="0">
                <a:solidFill>
                  <a:srgbClr val="000000"/>
                </a:solidFill>
              </a:rPr>
              <a:t>Сокращение времени </a:t>
            </a:r>
            <a:r>
              <a:rPr lang="ru-RU" sz="1000" dirty="0">
                <a:ea typeface="Calibri"/>
                <a:cs typeface="Times New Roman"/>
              </a:rPr>
              <a:t>на </a:t>
            </a:r>
            <a:r>
              <a:rPr lang="ru-RU" sz="1000" dirty="0" smtClean="0">
                <a:ea typeface="Calibri"/>
                <a:cs typeface="Times New Roman"/>
              </a:rPr>
              <a:t>направление запроса </a:t>
            </a:r>
            <a:r>
              <a:rPr lang="ru-RU" sz="1000" dirty="0">
                <a:solidFill>
                  <a:srgbClr val="000000"/>
                </a:solidFill>
              </a:rPr>
              <a:t>на </a:t>
            </a:r>
            <a:r>
              <a:rPr lang="ru-RU" sz="1000" dirty="0" smtClean="0">
                <a:solidFill>
                  <a:srgbClr val="000000"/>
                </a:solidFill>
              </a:rPr>
              <a:t>3 часа</a:t>
            </a:r>
            <a:endParaRPr lang="ru-RU" sz="1000" dirty="0">
              <a:solidFill>
                <a:srgbClr val="000000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143972" y="3970495"/>
            <a:ext cx="923331" cy="93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789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91902" y="349330"/>
            <a:ext cx="6205261" cy="330200"/>
          </a:xfrm>
        </p:spPr>
        <p:txBody>
          <a:bodyPr/>
          <a:lstStyle/>
          <a:p>
            <a:pPr lvl="0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Реализация плана мероприятий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28650" y="15319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678090" y="349330"/>
            <a:ext cx="319073" cy="3794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9" y="893067"/>
            <a:ext cx="6786577" cy="3511935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1049" y="4497871"/>
            <a:ext cx="68974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Bahnschrift" panose="020B0502040204020203" pitchFamily="34" charset="0"/>
              </a:rPr>
              <a:t>Разработан единый стандарт передачи информации (</a:t>
            </a:r>
            <a:r>
              <a:rPr lang="en-US" sz="1400" dirty="0" smtClean="0">
                <a:latin typeface="Bahnschrift" panose="020B0502040204020203" pitchFamily="34" charset="0"/>
              </a:rPr>
              <a:t>Google </a:t>
            </a:r>
            <a:r>
              <a:rPr lang="ru-RU" sz="1400" dirty="0" smtClean="0">
                <a:latin typeface="Bahnschrift" panose="020B0502040204020203" pitchFamily="34" charset="0"/>
              </a:rPr>
              <a:t>таблица) </a:t>
            </a:r>
            <a:endParaRPr lang="ru-RU" sz="1400" dirty="0">
              <a:latin typeface="Bahnschrift" panose="020B05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837626" y="1140609"/>
            <a:ext cx="20775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</a:rPr>
              <a:t>Устранена коренная причина – отсутствие единого формата передачи информации 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Bahnschrift" panose="020B0502040204020203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6096" y="2086362"/>
            <a:ext cx="920576" cy="93886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F1FBDB8-B69D-482D-9774-77769C986CE4}"/>
              </a:ext>
            </a:extLst>
          </p:cNvPr>
          <p:cNvSpPr txBox="1"/>
          <p:nvPr/>
        </p:nvSpPr>
        <p:spPr>
          <a:xfrm>
            <a:off x="6758916" y="3359633"/>
            <a:ext cx="2234938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fontAlgn="ctr">
              <a:defRPr/>
            </a:pPr>
            <a:r>
              <a:rPr lang="ru-RU" sz="1000" b="1" dirty="0">
                <a:solidFill>
                  <a:srgbClr val="000000"/>
                </a:solidFill>
              </a:rPr>
              <a:t>Эффект:</a:t>
            </a:r>
          </a:p>
          <a:p>
            <a:pPr lvl="0" algn="ctr" fontAlgn="ctr">
              <a:defRPr/>
            </a:pPr>
            <a:r>
              <a:rPr lang="ru-RU" sz="1000" dirty="0">
                <a:solidFill>
                  <a:srgbClr val="000000"/>
                </a:solidFill>
              </a:rPr>
              <a:t>Сокращение времени </a:t>
            </a:r>
            <a:r>
              <a:rPr lang="ru-RU" sz="1000" dirty="0">
                <a:ea typeface="Calibri"/>
                <a:cs typeface="Times New Roman"/>
              </a:rPr>
              <a:t>на </a:t>
            </a:r>
            <a:r>
              <a:rPr lang="ru-RU" sz="1000" dirty="0" smtClean="0">
                <a:ea typeface="Calibri"/>
                <a:cs typeface="Times New Roman"/>
              </a:rPr>
              <a:t>подготовку информации МО </a:t>
            </a:r>
          </a:p>
          <a:p>
            <a:pPr lvl="0" algn="ctr" fontAlgn="ctr">
              <a:defRPr/>
            </a:pPr>
            <a:r>
              <a:rPr lang="ru-RU" sz="1000" dirty="0" smtClean="0">
                <a:solidFill>
                  <a:srgbClr val="000000"/>
                </a:solidFill>
              </a:rPr>
              <a:t>на </a:t>
            </a:r>
            <a:r>
              <a:rPr lang="ru-RU" sz="1000" dirty="0">
                <a:solidFill>
                  <a:srgbClr val="000000"/>
                </a:solidFill>
              </a:rPr>
              <a:t>5</a:t>
            </a:r>
            <a:r>
              <a:rPr lang="ru-RU" sz="1000" dirty="0" smtClean="0">
                <a:solidFill>
                  <a:srgbClr val="000000"/>
                </a:solidFill>
              </a:rPr>
              <a:t> дней</a:t>
            </a:r>
            <a:endParaRPr lang="ru-RU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364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99046" y="260591"/>
            <a:ext cx="6205261" cy="330200"/>
          </a:xfrm>
        </p:spPr>
        <p:txBody>
          <a:bodyPr/>
          <a:lstStyle/>
          <a:p>
            <a:pPr lvl="0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Реализация плана мероприятий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28650" y="15319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499496" y="349330"/>
            <a:ext cx="319073" cy="379431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6030239"/>
              </p:ext>
            </p:extLst>
          </p:nvPr>
        </p:nvGraphicFramePr>
        <p:xfrm>
          <a:off x="556814" y="781030"/>
          <a:ext cx="3344862" cy="4205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Документ" r:id="rId5" imgW="7964444" imgH="9726589" progId="Word.Document.12">
                  <p:embed/>
                </p:oleObj>
              </mc:Choice>
              <mc:Fallback>
                <p:oleObj name="Документ" r:id="rId5" imgW="7964444" imgH="972658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6814" y="781030"/>
                        <a:ext cx="3344862" cy="42053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588204" y="3835593"/>
            <a:ext cx="55557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Bahnschrift" panose="020B0502040204020203" pitchFamily="34" charset="0"/>
              </a:rPr>
              <a:t>Разработана инструкция по работе с </a:t>
            </a:r>
            <a:r>
              <a:rPr lang="en-US" sz="1400" dirty="0" smtClean="0">
                <a:latin typeface="Bahnschrift" panose="020B0502040204020203" pitchFamily="34" charset="0"/>
              </a:rPr>
              <a:t>Google </a:t>
            </a:r>
            <a:r>
              <a:rPr lang="ru-RU" sz="1400" dirty="0" smtClean="0">
                <a:latin typeface="Bahnschrift" panose="020B0502040204020203" pitchFamily="34" charset="0"/>
              </a:rPr>
              <a:t>таблицей</a:t>
            </a:r>
            <a:endParaRPr lang="ru-RU" sz="1400" dirty="0">
              <a:latin typeface="Bahnschrift" panose="020B0502040204020203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4990" y="1205159"/>
            <a:ext cx="3147739" cy="253786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04307" y="1067189"/>
            <a:ext cx="1907956" cy="254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410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91902" y="349330"/>
            <a:ext cx="6205261" cy="330200"/>
          </a:xfrm>
        </p:spPr>
        <p:txBody>
          <a:bodyPr/>
          <a:lstStyle/>
          <a:p>
            <a:pPr lvl="0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Реализация плана мероприятий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28650" y="15319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678090" y="349330"/>
            <a:ext cx="319073" cy="37943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28" y="718424"/>
            <a:ext cx="1495366" cy="32375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0173" y="1444189"/>
            <a:ext cx="1448436" cy="31359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3979" y="1989138"/>
            <a:ext cx="1421105" cy="307681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678090" y="1747189"/>
            <a:ext cx="20209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solidFill>
                  <a:prstClr val="black"/>
                </a:solidFill>
                <a:latin typeface="Bahnschrift" panose="020B0502040204020203" pitchFamily="34" charset="0"/>
              </a:rPr>
              <a:t>Направлена </a:t>
            </a:r>
            <a:r>
              <a:rPr lang="en-US" dirty="0" smtClean="0">
                <a:solidFill>
                  <a:prstClr val="black"/>
                </a:solidFill>
                <a:latin typeface="Bahnschrift" panose="020B0502040204020203" pitchFamily="34" charset="0"/>
              </a:rPr>
              <a:t>Google </a:t>
            </a:r>
            <a:r>
              <a:rPr lang="ru-RU" dirty="0" smtClean="0">
                <a:solidFill>
                  <a:prstClr val="black"/>
                </a:solidFill>
                <a:latin typeface="Bahnschrift" panose="020B0502040204020203" pitchFamily="34" charset="0"/>
              </a:rPr>
              <a:t>таблица  муниципальным образованиям для заполнения </a:t>
            </a:r>
            <a:endParaRPr lang="ru-RU" dirty="0">
              <a:solidFill>
                <a:prstClr val="black"/>
              </a:solidFill>
              <a:latin typeface="Bahnschrift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50599" y="793274"/>
            <a:ext cx="20209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solidFill>
                  <a:prstClr val="black"/>
                </a:solidFill>
                <a:latin typeface="Bahnschrift" panose="020B0502040204020203" pitchFamily="34" charset="0"/>
              </a:rPr>
              <a:t>Создана группа в </a:t>
            </a:r>
            <a:r>
              <a:rPr lang="en-US" dirty="0" smtClean="0">
                <a:solidFill>
                  <a:prstClr val="black"/>
                </a:solidFill>
                <a:latin typeface="Bahnschrift" panose="020B0502040204020203" pitchFamily="34" charset="0"/>
              </a:rPr>
              <a:t>WhatsApp </a:t>
            </a:r>
            <a:r>
              <a:rPr lang="ru-RU" dirty="0" smtClean="0">
                <a:solidFill>
                  <a:prstClr val="black"/>
                </a:solidFill>
                <a:latin typeface="Bahnschrift" panose="020B0502040204020203" pitchFamily="34" charset="0"/>
              </a:rPr>
              <a:t>для оперативной передачи информации</a:t>
            </a:r>
            <a:endParaRPr lang="ru-RU" dirty="0">
              <a:solidFill>
                <a:prstClr val="black"/>
              </a:solidFill>
              <a:latin typeface="Bahnschrift" panose="020B0502040204020203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6113" y="2485853"/>
            <a:ext cx="1878741" cy="250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438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28650" y="15319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678090" y="349330"/>
            <a:ext cx="319073" cy="379431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4918709"/>
              </p:ext>
            </p:extLst>
          </p:nvPr>
        </p:nvGraphicFramePr>
        <p:xfrm>
          <a:off x="259809" y="1114524"/>
          <a:ext cx="2321133" cy="3284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8" name="Acrobat Document" r:id="rId5" imgW="5667198" imgH="8020037" progId="AcroExch.Document.DC">
                  <p:embed/>
                </p:oleObj>
              </mc:Choice>
              <mc:Fallback>
                <p:oleObj name="Acrobat Document" r:id="rId5" imgW="5667198" imgH="802003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9809" y="1114524"/>
                        <a:ext cx="2321133" cy="32847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558978"/>
              </p:ext>
            </p:extLst>
          </p:nvPr>
        </p:nvGraphicFramePr>
        <p:xfrm>
          <a:off x="5303418" y="894414"/>
          <a:ext cx="3674338" cy="2604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" name="Лист" r:id="rId7" imgW="11801486" imgH="10905958" progId="Excel.Sheet.12">
                  <p:embed/>
                </p:oleObj>
              </mc:Choice>
              <mc:Fallback>
                <p:oleObj name="Лист" r:id="rId7" imgW="11801486" imgH="1090595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03418" y="894414"/>
                        <a:ext cx="3674338" cy="26040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3990705"/>
              </p:ext>
            </p:extLst>
          </p:nvPr>
        </p:nvGraphicFramePr>
        <p:xfrm>
          <a:off x="2624299" y="711942"/>
          <a:ext cx="2357060" cy="3335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0" name="Acrobat Document" r:id="rId9" imgW="5667198" imgH="8020037" progId="AcroExch.Document.DC">
                  <p:embed/>
                </p:oleObj>
              </mc:Choice>
              <mc:Fallback>
                <p:oleObj name="Acrobat Document" r:id="rId9" imgW="5667198" imgH="802003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624299" y="711942"/>
                        <a:ext cx="2357060" cy="33355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8016054"/>
              </p:ext>
            </p:extLst>
          </p:nvPr>
        </p:nvGraphicFramePr>
        <p:xfrm>
          <a:off x="5663969" y="2602899"/>
          <a:ext cx="2953235" cy="23458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1" name="Лист" r:id="rId11" imgW="11801486" imgH="10905958" progId="Excel.Sheet.12">
                  <p:embed/>
                </p:oleObj>
              </mc:Choice>
              <mc:Fallback>
                <p:oleObj name="Лист" r:id="rId11" imgW="11801486" imgH="1090595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663969" y="2602899"/>
                        <a:ext cx="2953235" cy="23458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Рисунок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17537" y="3413917"/>
            <a:ext cx="1503075" cy="1507787"/>
          </a:xfrm>
          <a:prstGeom prst="rect">
            <a:avLst/>
          </a:prstGeom>
        </p:spPr>
      </p:pic>
      <p:sp>
        <p:nvSpPr>
          <p:cNvPr id="19" name="Заголовок 2"/>
          <p:cNvSpPr>
            <a:spLocks noGrp="1"/>
          </p:cNvSpPr>
          <p:nvPr>
            <p:ph type="title"/>
          </p:nvPr>
        </p:nvSpPr>
        <p:spPr>
          <a:xfrm>
            <a:off x="472829" y="310206"/>
            <a:ext cx="6205261" cy="330200"/>
          </a:xfrm>
        </p:spPr>
        <p:txBody>
          <a:bodyPr/>
          <a:lstStyle/>
          <a:p>
            <a:pPr lvl="0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Исполнены контрольные поручения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94472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Достижение целевых показателей</a:t>
            </a:r>
            <a:br>
              <a:rPr lang="ru-RU" dirty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4267" y="4508876"/>
            <a:ext cx="2523744" cy="4286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lvl="0">
              <a:defRPr lang="ru-RU"/>
            </a:defPPr>
            <a:lvl1pPr marL="0" lv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</a:rPr>
              <a:t>Выполнение плана мероприятий составило 100 %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89118" y="4508876"/>
            <a:ext cx="2539217" cy="4286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lvl="0">
              <a:defRPr lang="ru-RU"/>
            </a:defPPr>
            <a:lvl1pPr marL="0" lv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</a:rPr>
              <a:t>Эффективность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</a:rPr>
              <a:t>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</a:rPr>
              <a:t>по проекту – 100 %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97712"/>
              </p:ext>
            </p:extLst>
          </p:nvPr>
        </p:nvGraphicFramePr>
        <p:xfrm>
          <a:off x="368542" y="1096485"/>
          <a:ext cx="8403135" cy="89143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76804">
                  <a:extLst>
                    <a:ext uri="{9D8B030D-6E8A-4147-A177-3AD203B41FA5}">
                      <a16:colId xmlns:a16="http://schemas.microsoft.com/office/drawing/2014/main" val="3483521618"/>
                    </a:ext>
                  </a:extLst>
                </a:gridCol>
                <a:gridCol w="1394961">
                  <a:extLst>
                    <a:ext uri="{9D8B030D-6E8A-4147-A177-3AD203B41FA5}">
                      <a16:colId xmlns:a16="http://schemas.microsoft.com/office/drawing/2014/main" val="3494378248"/>
                    </a:ext>
                  </a:extLst>
                </a:gridCol>
                <a:gridCol w="1314867">
                  <a:extLst>
                    <a:ext uri="{9D8B030D-6E8A-4147-A177-3AD203B41FA5}">
                      <a16:colId xmlns:a16="http://schemas.microsoft.com/office/drawing/2014/main" val="3156165601"/>
                    </a:ext>
                  </a:extLst>
                </a:gridCol>
                <a:gridCol w="1348240">
                  <a:extLst>
                    <a:ext uri="{9D8B030D-6E8A-4147-A177-3AD203B41FA5}">
                      <a16:colId xmlns:a16="http://schemas.microsoft.com/office/drawing/2014/main" val="3549743522"/>
                    </a:ext>
                  </a:extLst>
                </a:gridCol>
                <a:gridCol w="1368263">
                  <a:extLst>
                    <a:ext uri="{9D8B030D-6E8A-4147-A177-3AD203B41FA5}">
                      <a16:colId xmlns:a16="http://schemas.microsoft.com/office/drawing/2014/main" val="1737774298"/>
                    </a:ext>
                  </a:extLst>
                </a:gridCol>
              </a:tblGrid>
              <a:tr h="33451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Bahnschrift" panose="020B0502040204020203" pitchFamily="34" charset="0"/>
                        </a:rPr>
                        <a:t>Наименование 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kern="1200" dirty="0">
                          <a:solidFill>
                            <a:schemeClr val="lt1"/>
                          </a:solidFill>
                          <a:latin typeface="Bahnschrift" panose="020B0502040204020203" pitchFamily="34" charset="0"/>
                        </a:rPr>
                        <a:t>Текущий</a:t>
                      </a:r>
                      <a:endParaRPr lang="ru-RU" sz="1000" b="1" kern="1200" dirty="0">
                        <a:solidFill>
                          <a:schemeClr val="lt1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kern="1200" dirty="0">
                          <a:solidFill>
                            <a:schemeClr val="lt1"/>
                          </a:solidFill>
                          <a:latin typeface="Bahnschrift" panose="020B0502040204020203" pitchFamily="34" charset="0"/>
                        </a:rPr>
                        <a:t>Целевой</a:t>
                      </a:r>
                      <a:endParaRPr lang="ru-RU" sz="1000" b="1" kern="1200" dirty="0">
                        <a:solidFill>
                          <a:schemeClr val="lt1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kern="1200" dirty="0">
                          <a:solidFill>
                            <a:schemeClr val="lt1"/>
                          </a:solidFill>
                          <a:latin typeface="Bahnschrift" panose="020B0502040204020203" pitchFamily="34" charset="0"/>
                        </a:rPr>
                        <a:t>Фактический</a:t>
                      </a:r>
                      <a:endParaRPr lang="ru-RU" sz="1000" b="1" kern="1200" dirty="0">
                        <a:solidFill>
                          <a:schemeClr val="lt1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kern="1200" dirty="0">
                          <a:solidFill>
                            <a:schemeClr val="lt1"/>
                          </a:solidFill>
                          <a:latin typeface="Bahnschrift" panose="020B0502040204020203" pitchFamily="34" charset="0"/>
                        </a:rPr>
                        <a:t>Эффективность, %</a:t>
                      </a:r>
                      <a:endParaRPr lang="ru-RU" sz="1000" b="1" kern="1200" dirty="0">
                        <a:solidFill>
                          <a:schemeClr val="lt1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226847"/>
                  </a:ext>
                </a:extLst>
              </a:tr>
              <a:tr h="556926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latin typeface="Bahnschrift" panose="020B0502040204020203" pitchFamily="34" charset="0"/>
                          <a:cs typeface="Times New Roman" panose="02020603050405020304" pitchFamily="18" charset="0"/>
                        </a:rPr>
                        <a:t>ВПП </a:t>
                      </a:r>
                      <a:r>
                        <a:rPr lang="ru-RU" sz="1000" b="1" dirty="0" smtClean="0">
                          <a:latin typeface="Bahnschrift" panose="020B0502040204020203" pitchFamily="34" charset="0"/>
                          <a:cs typeface="Times New Roman" panose="02020603050405020304" pitchFamily="18" charset="0"/>
                        </a:rPr>
                        <a:t>(часы)</a:t>
                      </a:r>
                      <a:endParaRPr lang="ru-RU" sz="1000" b="1" dirty="0">
                        <a:latin typeface="Bahnschrif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smtClean="0">
                          <a:latin typeface="Bahnschrift" panose="020B0502040204020203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000" b="1" smtClean="0">
                          <a:latin typeface="Bahnschrift" panose="020B0502040204020203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000" b="1" smtClean="0">
                          <a:latin typeface="Bahnschrift" panose="020B0502040204020203" pitchFamily="34" charset="0"/>
                          <a:cs typeface="Times New Roman" panose="02020603050405020304" pitchFamily="18" charset="0"/>
                        </a:rPr>
                        <a:t>-83</a:t>
                      </a:r>
                      <a:endParaRPr lang="ru-RU" sz="1000" b="1" dirty="0">
                        <a:latin typeface="Bahnschrif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Bahnschrif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10-34</a:t>
                      </a:r>
                      <a:endParaRPr lang="ru-RU" sz="1000" b="1" kern="1200" dirty="0">
                        <a:solidFill>
                          <a:schemeClr val="dk1"/>
                        </a:solidFill>
                        <a:latin typeface="Bahnschrif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Bahnschrif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b="1" kern="1200" dirty="0">
                        <a:solidFill>
                          <a:schemeClr val="dk1"/>
                        </a:solidFill>
                        <a:latin typeface="Bahnschrif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kern="1200" dirty="0">
                          <a:solidFill>
                            <a:schemeClr val="dk1"/>
                          </a:solidFill>
                          <a:latin typeface="Bahnschrif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7262405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2136" y="377919"/>
            <a:ext cx="323116" cy="3840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42" y="2122382"/>
            <a:ext cx="1945481" cy="20821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78881" y="2824888"/>
            <a:ext cx="6193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Bahnschrift" panose="020B0502040204020203" pitchFamily="34" charset="0"/>
              </a:rPr>
              <a:t>Решена основная проблема – потеря времени </a:t>
            </a:r>
            <a:endParaRPr lang="ru-RU" sz="20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328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latin typeface="Bahnschrift" panose="020B0502040204020203" pitchFamily="34" charset="0"/>
              </a:rPr>
              <a:t>Оптимизация работы с органами местного самоуправления по сбору актуальной информации по вводу жилья для исполнения контрольных поручений</a:t>
            </a:r>
            <a:endParaRPr lang="ru-RU" sz="24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latin typeface="Bahnschrift" panose="020B0502040204020203" pitchFamily="34" charset="0"/>
              </a:rPr>
              <a:t>Проект:</a:t>
            </a:r>
          </a:p>
        </p:txBody>
      </p:sp>
    </p:spTree>
    <p:extLst>
      <p:ext uri="{BB962C8B-B14F-4D97-AF65-F5344CB8AC3E}">
        <p14:creationId xmlns:p14="http://schemas.microsoft.com/office/powerpoint/2010/main" val="32447482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>
                <a:latin typeface="Bahnschrift" panose="020B0502040204020203" pitchFamily="34" charset="0"/>
              </a:rPr>
              <a:t>Спасибо</a:t>
            </a:r>
          </a:p>
          <a:p>
            <a:r>
              <a:rPr lang="ru-RU" dirty="0">
                <a:latin typeface="Bahnschrift" panose="020B0502040204020203" pitchFamily="34" charset="0"/>
              </a:rPr>
              <a:t>за внимание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539749" y="4722515"/>
            <a:ext cx="4860925" cy="227920"/>
          </a:xfrm>
        </p:spPr>
        <p:txBody>
          <a:bodyPr/>
          <a:lstStyle/>
          <a:p>
            <a:r>
              <a:rPr lang="ru-RU" dirty="0" smtClean="0"/>
              <a:t>09.10.2023 г.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>
                <a:latin typeface="Bahnschrift" panose="020B0502040204020203" pitchFamily="34" charset="0"/>
              </a:rPr>
              <a:t>Чернецкая Дарья Александровна</a:t>
            </a:r>
            <a:endParaRPr lang="ru-RU" dirty="0">
              <a:latin typeface="Bahnschrift" panose="020B0502040204020203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>
          <a:xfrm>
            <a:off x="539750" y="3311525"/>
            <a:ext cx="5596007" cy="227920"/>
          </a:xfrm>
        </p:spPr>
        <p:txBody>
          <a:bodyPr/>
          <a:lstStyle/>
          <a:p>
            <a:r>
              <a:rPr lang="ru-RU" dirty="0"/>
              <a:t>г</a:t>
            </a:r>
            <a:r>
              <a:rPr lang="ru-RU" dirty="0" smtClean="0"/>
              <a:t>лавный специалист-эксперт отдела жилищного строительства</a:t>
            </a:r>
            <a:endParaRPr lang="ru-RU" dirty="0"/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3"/>
          </p:nvPr>
        </p:nvSpPr>
        <p:spPr>
          <a:xfrm>
            <a:off x="539750" y="3891686"/>
            <a:ext cx="4860925" cy="592548"/>
          </a:xfrm>
        </p:spPr>
        <p:txBody>
          <a:bodyPr/>
          <a:lstStyle/>
          <a:p>
            <a:r>
              <a:rPr lang="ru-RU" dirty="0">
                <a:latin typeface="Bahnschrift" panose="020B0502040204020203" pitchFamily="34" charset="0"/>
                <a:ea typeface="Arial" charset="0"/>
                <a:cs typeface="Arial" charset="0"/>
              </a:rPr>
              <a:t>Тел.: +7 (3022) </a:t>
            </a:r>
            <a:r>
              <a:rPr lang="ru-RU" dirty="0" smtClean="0">
                <a:latin typeface="Bahnschrift" panose="020B0502040204020203" pitchFamily="34" charset="0"/>
                <a:ea typeface="Arial" charset="0"/>
                <a:cs typeface="Arial" charset="0"/>
              </a:rPr>
              <a:t>23 32 62</a:t>
            </a:r>
            <a:endParaRPr lang="ru-RU" dirty="0">
              <a:latin typeface="Bahnschrift" panose="020B0502040204020203" pitchFamily="34" charset="0"/>
              <a:ea typeface="Arial" charset="0"/>
              <a:cs typeface="Arial" charset="0"/>
            </a:endParaRPr>
          </a:p>
          <a:p>
            <a:r>
              <a:rPr lang="ru-RU" dirty="0">
                <a:latin typeface="Bahnschrift" panose="020B0502040204020203" pitchFamily="34" charset="0"/>
                <a:ea typeface="Arial" charset="0"/>
                <a:cs typeface="Arial" charset="0"/>
              </a:rPr>
              <a:t>E-</a:t>
            </a:r>
            <a:r>
              <a:rPr lang="ru-RU" dirty="0" err="1">
                <a:latin typeface="Bahnschrift" panose="020B0502040204020203" pitchFamily="34" charset="0"/>
                <a:ea typeface="Arial" charset="0"/>
                <a:cs typeface="Arial" charset="0"/>
              </a:rPr>
              <a:t>mail</a:t>
            </a:r>
            <a:r>
              <a:rPr lang="ru-RU" dirty="0">
                <a:latin typeface="Bahnschrift" panose="020B0502040204020203" pitchFamily="34" charset="0"/>
                <a:ea typeface="Arial" charset="0"/>
                <a:cs typeface="Arial" charset="0"/>
              </a:rPr>
              <a:t>: </a:t>
            </a:r>
            <a:r>
              <a:rPr lang="en-US" dirty="0">
                <a:latin typeface="Bahnschrift" panose="020B0502040204020203" pitchFamily="34" charset="0"/>
                <a:ea typeface="Arial" charset="0"/>
                <a:cs typeface="Arial" charset="0"/>
              </a:rPr>
              <a:t>c</a:t>
            </a:r>
            <a:r>
              <a:rPr lang="en-US" dirty="0" smtClean="0">
                <a:latin typeface="Bahnschrift" panose="020B0502040204020203" pitchFamily="34" charset="0"/>
                <a:ea typeface="Arial" charset="0"/>
                <a:cs typeface="Arial" charset="0"/>
              </a:rPr>
              <a:t>hernetskaya@minstroy.e-zab.ru</a:t>
            </a:r>
            <a:endParaRPr lang="ru-RU" dirty="0">
              <a:latin typeface="Bahnschrift" panose="020B0502040204020203" pitchFamily="34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43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63137" y="127000"/>
            <a:ext cx="6561138" cy="330200"/>
          </a:xfrm>
        </p:spPr>
        <p:txBody>
          <a:bodyPr/>
          <a:lstStyle/>
          <a:p>
            <a:r>
              <a:rPr lang="ru-RU" dirty="0"/>
              <a:t>Организационно-распорядительные </a:t>
            </a:r>
            <a:r>
              <a:rPr lang="ru-RU" dirty="0" smtClean="0"/>
              <a:t>документы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05202" y="382569"/>
            <a:ext cx="319073" cy="3794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0" y="960782"/>
            <a:ext cx="2730983" cy="38279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372" y="960782"/>
            <a:ext cx="2741650" cy="37634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536" y="960782"/>
            <a:ext cx="2971096" cy="411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663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Команда </a:t>
            </a:r>
            <a:r>
              <a:rPr lang="ru-RU" dirty="0" smtClean="0"/>
              <a:t>проекта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84716" y="382569"/>
            <a:ext cx="319073" cy="37943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151988" y="3431585"/>
            <a:ext cx="88193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Bahnschrift" panose="020B0502040204020203" pitchFamily="34" charset="0"/>
                <a:ea typeface="Times New Roman" panose="02020603050405020304" pitchFamily="18" charset="0"/>
              </a:rPr>
              <a:t>Нижегородцева </a:t>
            </a:r>
            <a:r>
              <a:rPr lang="ru-RU" b="1" dirty="0">
                <a:latin typeface="Bahnschrift" panose="020B0502040204020203" pitchFamily="34" charset="0"/>
                <a:ea typeface="Times New Roman" panose="02020603050405020304" pitchFamily="18" charset="0"/>
              </a:rPr>
              <a:t>Е.Ю</a:t>
            </a:r>
            <a:r>
              <a:rPr lang="ru-RU" b="1" dirty="0" smtClean="0">
                <a:latin typeface="Bahnschrift" panose="020B0502040204020203" pitchFamily="34" charset="0"/>
                <a:ea typeface="Times New Roman" panose="02020603050405020304" pitchFamily="18" charset="0"/>
              </a:rPr>
              <a:t>. – </a:t>
            </a:r>
            <a:r>
              <a:rPr lang="ru-RU" b="1" dirty="0" smtClean="0">
                <a:latin typeface="Bahnschrift" panose="020B0502040204020203" pitchFamily="34" charset="0"/>
                <a:ea typeface="Calibri" panose="020F0502020204030204" pitchFamily="34" charset="0"/>
              </a:rPr>
              <a:t>начальник </a:t>
            </a:r>
            <a:r>
              <a:rPr lang="ru-RU" b="1" dirty="0">
                <a:latin typeface="Bahnschrift" panose="020B0502040204020203" pitchFamily="34" charset="0"/>
                <a:ea typeface="Calibri" panose="020F0502020204030204" pitchFamily="34" charset="0"/>
              </a:rPr>
              <a:t>отдела жилищного </a:t>
            </a:r>
            <a:r>
              <a:rPr lang="ru-RU" b="1" dirty="0" smtClean="0">
                <a:latin typeface="Bahnschrift" panose="020B0502040204020203" pitchFamily="34" charset="0"/>
                <a:ea typeface="Calibri" panose="020F0502020204030204" pitchFamily="34" charset="0"/>
              </a:rPr>
              <a:t>строительства</a:t>
            </a:r>
          </a:p>
          <a:p>
            <a:r>
              <a:rPr lang="ru-RU" b="1" dirty="0" smtClean="0"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ru-RU" b="1" dirty="0" smtClean="0"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Bahnschrift" panose="020B0502040204020203" pitchFamily="34" charset="0"/>
                <a:ea typeface="Times New Roman" panose="02020603050405020304" pitchFamily="18" charset="0"/>
              </a:rPr>
              <a:t>Чернецкая Д.А</a:t>
            </a:r>
            <a:r>
              <a:rPr lang="ru-RU" b="1" dirty="0" smtClean="0">
                <a:latin typeface="Bahnschrift" panose="020B0502040204020203" pitchFamily="34" charset="0"/>
                <a:ea typeface="Times New Roman" panose="02020603050405020304" pitchFamily="18" charset="0"/>
              </a:rPr>
              <a:t>. – главный специалист-эксперт отдела жилищного строительства</a:t>
            </a:r>
          </a:p>
          <a:p>
            <a:endParaRPr lang="ru-RU" b="1" dirty="0" smtClean="0">
              <a:latin typeface="Bahnschrift" panose="020B0502040204020203" pitchFamily="34" charset="0"/>
              <a:ea typeface="Times New Roman" panose="02020603050405020304" pitchFamily="18" charset="0"/>
            </a:endParaRPr>
          </a:p>
          <a:p>
            <a:endParaRPr lang="ru-RU" b="1" dirty="0">
              <a:latin typeface="Bahnschrift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060" y="811231"/>
            <a:ext cx="3430842" cy="257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071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Паспорт </a:t>
            </a:r>
            <a:r>
              <a:rPr lang="ru-RU" dirty="0" smtClean="0"/>
              <a:t>проекта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578698" y="382569"/>
            <a:ext cx="319073" cy="37943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81" y="896230"/>
            <a:ext cx="5986946" cy="406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11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latin typeface="+mn-lt"/>
                <a:cs typeface="Times New Roman" panose="02020603050405020304" pitchFamily="18" charset="0"/>
              </a:rPr>
              <a:t>Текущая карта процесса</a:t>
            </a:r>
            <a:endParaRPr lang="ru-RU" dirty="0"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51586" y="382569"/>
            <a:ext cx="319073" cy="3794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61" y="1109840"/>
            <a:ext cx="8574156" cy="350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93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Текущие проблемы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38333" y="382569"/>
            <a:ext cx="319073" cy="37943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8350" y="1354571"/>
            <a:ext cx="7064416" cy="323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Потеря времени:</a:t>
            </a:r>
            <a:endParaRPr lang="ru-RU" sz="1100" dirty="0"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000000"/>
                </a:solidFill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подготовке и направлении запроса муниципальным образованиям;</a:t>
            </a:r>
            <a:endParaRPr lang="ru-RU" sz="1100" dirty="0"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000000"/>
                </a:solidFill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подготовке и направлении муниципальными образованиями информации в адрес Минстроя Забайкальского края;</a:t>
            </a:r>
            <a:endParaRPr lang="ru-RU" sz="1100" dirty="0"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000000"/>
                </a:solidFill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проверке и анализе информации от муниципальных образований;</a:t>
            </a:r>
            <a:endParaRPr lang="ru-RU" sz="1100" dirty="0"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000000"/>
                </a:solidFill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уточнении неверной информации;</a:t>
            </a:r>
            <a:endParaRPr lang="ru-RU" sz="1100" dirty="0"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000000"/>
                </a:solidFill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приведении информации в соответствие (исправление неточностей);</a:t>
            </a:r>
            <a:endParaRPr lang="ru-RU" sz="1100" dirty="0"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000000"/>
                </a:solidFill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своде и подсчете </a:t>
            </a:r>
            <a:r>
              <a:rPr lang="ru-RU" sz="1600" dirty="0" smtClean="0">
                <a:solidFill>
                  <a:srgbClr val="000000"/>
                </a:solidFill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данных;</a:t>
            </a:r>
            <a:endParaRPr lang="ru-RU" sz="1100" dirty="0" smtClean="0">
              <a:latin typeface="Bahnschrift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 smtClean="0">
                <a:solidFill>
                  <a:srgbClr val="000000"/>
                </a:solidFill>
                <a:latin typeface="Bahnschrift" panose="020B0502040204020203" pitchFamily="34" charset="0"/>
                <a:ea typeface="Times New Roman" panose="02020603050405020304" pitchFamily="18" charset="0"/>
              </a:rPr>
              <a:t>при </a:t>
            </a:r>
            <a:r>
              <a:rPr lang="ru-RU" sz="1600" dirty="0">
                <a:solidFill>
                  <a:srgbClr val="000000"/>
                </a:solidFill>
                <a:latin typeface="Bahnschrift" panose="020B0502040204020203" pitchFamily="34" charset="0"/>
                <a:ea typeface="Times New Roman" panose="02020603050405020304" pitchFamily="18" charset="0"/>
              </a:rPr>
              <a:t>исправлении после возврата поручения.</a:t>
            </a:r>
            <a:endParaRPr lang="ru-RU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536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3716" y="333510"/>
            <a:ext cx="5642441" cy="458184"/>
          </a:xfrm>
        </p:spPr>
        <p:txBody>
          <a:bodyPr/>
          <a:lstStyle/>
          <a:p>
            <a:r>
              <a:rPr lang="ru-RU" dirty="0">
                <a:latin typeface="+mj-lt"/>
                <a:cs typeface="Times New Roman" panose="02020603050405020304" pitchFamily="18" charset="0"/>
              </a:rPr>
              <a:t>Идеальная карта процесса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591950" y="333510"/>
            <a:ext cx="319073" cy="37943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97" y="966636"/>
            <a:ext cx="5926814" cy="375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708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029810" y="135008"/>
            <a:ext cx="319073" cy="37943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5CA5572-46EA-4D41-B4D3-D094FE775F99}"/>
              </a:ext>
            </a:extLst>
          </p:cNvPr>
          <p:cNvSpPr/>
          <p:nvPr/>
        </p:nvSpPr>
        <p:spPr>
          <a:xfrm>
            <a:off x="19180" y="333510"/>
            <a:ext cx="6732306" cy="377044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r>
              <a:rPr lang="ru-RU" sz="2000" b="1" dirty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Выявление коренных причин методом «5 Почему?»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191" y="785902"/>
            <a:ext cx="6024492" cy="409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311907"/>
      </p:ext>
    </p:extLst>
  </p:cSld>
  <p:clrMapOvr>
    <a:masterClrMapping/>
  </p:clrMapOvr>
</p:sld>
</file>

<file path=ppt/theme/theme1.xml><?xml version="1.0" encoding="utf-8"?>
<a:theme xmlns:a="http://schemas.openxmlformats.org/drawingml/2006/main" name="Титу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541B8C7B-4633-2E45-B746-A05B8E1543F8}"/>
    </a:ext>
  </a:extLst>
</a:theme>
</file>

<file path=ppt/theme/theme2.xml><?xml version="1.0" encoding="utf-8"?>
<a:theme xmlns:a="http://schemas.openxmlformats.org/drawingml/2006/main" name="Перебивочный слайд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6BE6B458-93C6-814D-A81B-47849E6A55A1}"/>
    </a:ext>
  </a:extLst>
</a:theme>
</file>

<file path=ppt/theme/theme3.xml><?xml version="1.0" encoding="utf-8"?>
<a:theme xmlns:a="http://schemas.openxmlformats.org/drawingml/2006/main" name="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4.xml><?xml version="1.0" encoding="utf-8"?>
<a:theme xmlns:a="http://schemas.openxmlformats.org/drawingml/2006/main" name="Текст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5.xml><?xml version="1.0" encoding="utf-8"?>
<a:theme xmlns:a="http://schemas.openxmlformats.org/drawingml/2006/main" name="Диаграммы">
  <a:themeElements>
    <a:clrScheme name="ПСР">
      <a:dk1>
        <a:srgbClr val="414042"/>
      </a:dk1>
      <a:lt1>
        <a:srgbClr val="FFFFFF"/>
      </a:lt1>
      <a:dk2>
        <a:srgbClr val="FFFFFF"/>
      </a:dk2>
      <a:lt2>
        <a:srgbClr val="FFFFFF"/>
      </a:lt2>
      <a:accent1>
        <a:srgbClr val="468ABC"/>
      </a:accent1>
      <a:accent2>
        <a:srgbClr val="24367E"/>
      </a:accent2>
      <a:accent3>
        <a:srgbClr val="E2652C"/>
      </a:accent3>
      <a:accent4>
        <a:srgbClr val="E2A52D"/>
      </a:accent4>
      <a:accent5>
        <a:srgbClr val="1C548D"/>
      </a:accent5>
      <a:accent6>
        <a:srgbClr val="7F7F7F"/>
      </a:accent6>
      <a:hlink>
        <a:srgbClr val="414042"/>
      </a:hlink>
      <a:folHlink>
        <a:srgbClr val="41404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6.xml><?xml version="1.0" encoding="utf-8"?>
<a:theme xmlns:a="http://schemas.openxmlformats.org/drawingml/2006/main" name="Текст диаграмма">
  <a:themeElements>
    <a:clrScheme name="тема для слайдов текст-диаграмма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EBA444"/>
      </a:accent1>
      <a:accent2>
        <a:srgbClr val="F06942"/>
      </a:accent2>
      <a:accent3>
        <a:srgbClr val="AD5483"/>
      </a:accent3>
      <a:accent4>
        <a:srgbClr val="456EA9"/>
      </a:accent4>
      <a:accent5>
        <a:srgbClr val="68B0E0"/>
      </a:accent5>
      <a:accent6>
        <a:srgbClr val="259789"/>
      </a:accent6>
      <a:hlink>
        <a:srgbClr val="414042"/>
      </a:hlink>
      <a:folHlink>
        <a:srgbClr val="41404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7.xml><?xml version="1.0" encoding="utf-8"?>
<a:theme xmlns:a="http://schemas.openxmlformats.org/drawingml/2006/main" name="Заключите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0DAE905-2894-9645-87E8-4A089C61D1E7}" vid="{BB001172-481D-5B4F-A54A-4F845D4C8301}"/>
    </a:ext>
  </a:extLst>
</a:theme>
</file>

<file path=ppt/theme/theme8.xml><?xml version="1.0" encoding="utf-8"?>
<a:theme xmlns:a="http://schemas.openxmlformats.org/drawingml/2006/main" name="1_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1684</TotalTime>
  <Words>318</Words>
  <Application>Microsoft Office PowerPoint</Application>
  <PresentationFormat>Произвольный</PresentationFormat>
  <Paragraphs>82</Paragraphs>
  <Slides>20</Slides>
  <Notes>10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8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37" baseType="lpstr">
      <vt:lpstr>Arial</vt:lpstr>
      <vt:lpstr>Bahnschrift</vt:lpstr>
      <vt:lpstr>Calibri</vt:lpstr>
      <vt:lpstr>Rosatom Light</vt:lpstr>
      <vt:lpstr>Symbol</vt:lpstr>
      <vt:lpstr>Times New Roman</vt:lpstr>
      <vt:lpstr>Титульный слайд</vt:lpstr>
      <vt:lpstr>Перебивочный слайд</vt:lpstr>
      <vt:lpstr>Текст картинка</vt:lpstr>
      <vt:lpstr>Текст</vt:lpstr>
      <vt:lpstr>Диаграммы</vt:lpstr>
      <vt:lpstr>Текст диаграмма</vt:lpstr>
      <vt:lpstr>Заключительный слайд</vt:lpstr>
      <vt:lpstr>1_Текст картинка</vt:lpstr>
      <vt:lpstr>Acrobat Document</vt:lpstr>
      <vt:lpstr>Документ</vt:lpstr>
      <vt:lpstr>Лист</vt:lpstr>
      <vt:lpstr>Министерство строительства, дорожного хозяйства и транспорта Забайкальского края</vt:lpstr>
      <vt:lpstr>Оптимизация работы с органами местного самоуправления по сбору актуальной информации по вводу жилья для исполнения контрольных поручений</vt:lpstr>
      <vt:lpstr>Организационно-распорядительные документы</vt:lpstr>
      <vt:lpstr>Команда проекта</vt:lpstr>
      <vt:lpstr>Паспорт проекта</vt:lpstr>
      <vt:lpstr>Текущая карта процесса</vt:lpstr>
      <vt:lpstr>Текущие проблемы</vt:lpstr>
      <vt:lpstr>Идеальная карта процесса</vt:lpstr>
      <vt:lpstr>Презентация PowerPoint</vt:lpstr>
      <vt:lpstr>Пирамида проблем</vt:lpstr>
      <vt:lpstr>Целевая карта процесса</vt:lpstr>
      <vt:lpstr>План мероприятий по реализации проекта</vt:lpstr>
      <vt:lpstr>Контрольное поручение</vt:lpstr>
      <vt:lpstr>Реализация плана мероприятий</vt:lpstr>
      <vt:lpstr>Реализация плана мероприятий</vt:lpstr>
      <vt:lpstr>Реализация плана мероприятий</vt:lpstr>
      <vt:lpstr>Реализация плана мероприятий</vt:lpstr>
      <vt:lpstr>Исполнены контрольные поручения</vt:lpstr>
      <vt:lpstr>Достижение целевых показателей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презентации</dc:title>
  <cp:lastModifiedBy>Ирина Геннадьевна Голубенко</cp:lastModifiedBy>
  <cp:revision>71</cp:revision>
  <dcterms:modified xsi:type="dcterms:W3CDTF">2023-10-09T23:49:40Z</dcterms:modified>
</cp:coreProperties>
</file>