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824" r:id="rId8"/>
  </p:sldMasterIdLst>
  <p:notesMasterIdLst>
    <p:notesMasterId r:id="rId20"/>
  </p:notesMasterIdLst>
  <p:sldIdLst>
    <p:sldId id="256" r:id="rId9"/>
    <p:sldId id="257" r:id="rId10"/>
    <p:sldId id="292" r:id="rId11"/>
    <p:sldId id="291" r:id="rId12"/>
    <p:sldId id="294" r:id="rId13"/>
    <p:sldId id="277" r:id="rId14"/>
    <p:sldId id="290" r:id="rId15"/>
    <p:sldId id="273" r:id="rId16"/>
    <p:sldId id="289" r:id="rId17"/>
    <p:sldId id="295" r:id="rId18"/>
    <p:sldId id="263" r:id="rId19"/>
  </p:sldIdLst>
  <p:sldSz cx="9144000" cy="5148263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">
          <p15:clr>
            <a:srgbClr val="A4A3A4"/>
          </p15:clr>
        </p15:guide>
        <p15:guide id="2" pos="340">
          <p15:clr>
            <a:srgbClr val="A4A3A4"/>
          </p15:clr>
        </p15:guide>
        <p15:guide id="3" orient="horz" pos="3028">
          <p15:clr>
            <a:srgbClr val="A4A3A4"/>
          </p15:clr>
        </p15:guide>
        <p15:guide id="4" pos="5511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297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86">
          <p15:clr>
            <a:srgbClr val="A4A3A4"/>
          </p15:clr>
        </p15:guide>
        <p15:guide id="10" pos="2331">
          <p15:clr>
            <a:srgbClr val="A4A3A4"/>
          </p15:clr>
        </p15:guide>
        <p15:guide id="11" pos="726">
          <p15:clr>
            <a:srgbClr val="A4A3A4"/>
          </p15:clr>
        </p15:guide>
        <p15:guide id="12" pos="875">
          <p15:clr>
            <a:srgbClr val="A4A3A4"/>
          </p15:clr>
        </p15:guide>
        <p15:guide id="13" pos="1260">
          <p15:clr>
            <a:srgbClr val="A4A3A4"/>
          </p15:clr>
        </p15:guide>
        <p15:guide id="14" pos="1410">
          <p15:clr>
            <a:srgbClr val="A4A3A4"/>
          </p15:clr>
        </p15:guide>
        <p15:guide id="15" pos="1796">
          <p15:clr>
            <a:srgbClr val="A4A3A4"/>
          </p15:clr>
        </p15:guide>
        <p15:guide id="16" pos="19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40" d="100"/>
          <a:sy n="140" d="100"/>
        </p:scale>
        <p:origin x="756" y="348"/>
      </p:cViewPr>
      <p:guideLst>
        <p:guide orient="horz" pos="261"/>
        <p:guide pos="340"/>
        <p:guide orient="horz" pos="3028"/>
        <p:guide pos="5511"/>
        <p:guide orient="horz" pos="272"/>
        <p:guide orient="horz" pos="2971"/>
        <p:guide orient="horz" pos="930"/>
        <p:guide orient="horz" pos="1337"/>
        <p:guide orient="horz" pos="2086"/>
        <p:guide pos="2331"/>
        <p:guide pos="726"/>
        <p:guide pos="875"/>
        <p:guide pos="1260"/>
        <p:guide pos="1410"/>
        <p:guide pos="1796"/>
        <p:guide pos="19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14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814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371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solidFill>
                  <a:prstClr val="black"/>
                </a:solidFill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1559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701A24-D417-4C2C-8678-193C1B633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DE8BE72-AE62-4A26-B023-3DFAB2B72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  <a:prstGeom prst="rect">
            <a:avLst/>
          </a:prstGeom>
        </p:spPr>
        <p:txBody>
          <a:bodyPr lIns="68598" tIns="34299" rIns="68598" bIns="34299"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40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F34FE84-9DD0-4F8C-AD06-2CCE4353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2DB00539-76DD-4291-9C68-45997AB8432E}" type="datetimeFigureOut">
              <a:rPr lang="ru-RU" smtClean="0">
                <a:solidFill>
                  <a:prstClr val="black"/>
                </a:solidFill>
              </a:rPr>
              <a:pPr/>
              <a:t>31.07.2023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697C6E8-82D6-46DC-9870-C4CB0BAC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E62BD4A-2090-46E1-92FD-5D40ABD7E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1DB53087-2C50-47AC-ACD0-434C56EF5E4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750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4840798"/>
            <a:ext cx="627062" cy="2836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66048B4-E1F6-4B7C-B5CF-B726961A650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17027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 kern="1200" baseline="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 err="1"/>
              <a:t>Перебивочный</a:t>
            </a:r>
            <a:r>
              <a:rPr lang="ru-RU" dirty="0"/>
              <a:t> слайд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4100" b="1" kern="120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Нумерация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2539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1438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701A24-D417-4C2C-8678-193C1B633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DE8BE72-AE62-4A26-B023-3DFAB2B72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  <a:prstGeom prst="rect">
            <a:avLst/>
          </a:prstGeom>
        </p:spPr>
        <p:txBody>
          <a:bodyPr lIns="68598" tIns="34299" rIns="68598" bIns="34299"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40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F34FE84-9DD0-4F8C-AD06-2CCE4353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2DB00539-76DD-4291-9C68-45997AB8432E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697C6E8-82D6-46DC-9870-C4CB0BAC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62BD4A-2090-46E1-92FD-5D40ABD7E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1DB53087-2C50-47AC-ACD0-434C56EF5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496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09050184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jp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  <p:pic>
        <p:nvPicPr>
          <p:cNvPr id="6" name="Picture 6" descr="https://www.po-mayak.ru/upload/iblock/9ec/9ecb73e54779038d188628512a145e82.jpg">
            <a:extLst>
              <a:ext uri="{FF2B5EF4-FFF2-40B4-BE49-F238E27FC236}">
                <a16:creationId xmlns:a16="http://schemas.microsoft.com/office/drawing/2014/main" xmlns="" id="{9C4DD657-A62E-4141-A8ED-4D2EFA3A76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2"/>
          <a:stretch/>
        </p:blipFill>
        <p:spPr bwMode="auto">
          <a:xfrm>
            <a:off x="3706801" y="434365"/>
            <a:ext cx="1137342" cy="81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9">
            <a:extLst>
              <a:ext uri="{FF2B5EF4-FFF2-40B4-BE49-F238E27FC236}">
                <a16:creationId xmlns:a16="http://schemas.microsoft.com/office/drawing/2014/main" xmlns="" id="{2E8852FB-C57F-0144-92DA-F7FDD31D99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52" y="425269"/>
            <a:ext cx="2344312" cy="82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82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0" y="0"/>
            <a:ext cx="9138039" cy="5152838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BFCFDCD3-0E65-BD46-B70A-BD77913A52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4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Департамент записи актов гражданского состояния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Промежуточное совещание/</a:t>
            </a:r>
            <a:r>
              <a:rPr lang="en-US" dirty="0">
                <a:latin typeface="Arial" pitchFamily="34" charset="0"/>
                <a:cs typeface="Arial" pitchFamily="34" charset="0"/>
              </a:rPr>
              <a:t> Kick-off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Корягина Ольга Юрьевна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Руководитель Департамента ЗАГС Забайкальского края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510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556" y="373946"/>
            <a:ext cx="6750997" cy="330200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План мероприятий по реализации проекта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28650" y="1531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4625" t="8996" r="51582" b="6712"/>
          <a:stretch/>
        </p:blipFill>
        <p:spPr>
          <a:xfrm rot="5400000">
            <a:off x="2454383" y="-1041625"/>
            <a:ext cx="3894996" cy="776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23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Спасибо</a:t>
            </a:r>
          </a:p>
          <a:p>
            <a:r>
              <a:rPr lang="ru-RU" dirty="0"/>
              <a:t>за внимание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08.08.2023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>
              <a:latin typeface="Arial" charset="0"/>
              <a:ea typeface="Arial" charset="0"/>
              <a:cs typeface="Arial" charset="0"/>
            </a:endParaRPr>
          </a:p>
          <a:p>
            <a:endParaRPr lang="ru-RU" dirty="0">
              <a:latin typeface="Arial" charset="0"/>
              <a:ea typeface="Arial" charset="0"/>
              <a:cs typeface="Arial" charset="0"/>
            </a:endParaRPr>
          </a:p>
          <a:p>
            <a:endParaRPr lang="ru-RU" dirty="0">
              <a:latin typeface="Arial" charset="0"/>
              <a:ea typeface="Arial" charset="0"/>
              <a:cs typeface="Arial" charset="0"/>
            </a:endParaRPr>
          </a:p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Тел.: 8 (3022)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35-94-82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Дмитриева Мария Сергеевна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PT Sans Bold"/>
              </a:rPr>
              <a:t>Начальник отдела </a:t>
            </a:r>
            <a:r>
              <a:rPr lang="ru-RU" dirty="0" smtClean="0">
                <a:latin typeface="PT Sans Bold"/>
              </a:rPr>
              <a:t>административной, правовой и кадровой работы</a:t>
            </a:r>
            <a:endParaRPr lang="ru-RU" dirty="0">
              <a:latin typeface="PT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264043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49" y="748145"/>
            <a:ext cx="8164863" cy="2563380"/>
          </a:xfrm>
        </p:spPr>
        <p:txBody>
          <a:bodyPr/>
          <a:lstStyle/>
          <a:p>
            <a:r>
              <a:rPr lang="ru-RU" sz="4000" dirty="0"/>
              <a:t>Оптимизация процесса по предоставлению отчетных данных отделами ЗАГС Забайкальского края в Департамент ЗАГС Забайкальского края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98763" y="182239"/>
            <a:ext cx="5489761" cy="576064"/>
          </a:xfrm>
        </p:spPr>
        <p:txBody>
          <a:bodyPr/>
          <a:lstStyle/>
          <a:p>
            <a:r>
              <a:rPr lang="ru-RU" dirty="0"/>
              <a:t>Проект:</a:t>
            </a:r>
          </a:p>
        </p:txBody>
      </p:sp>
    </p:spTree>
    <p:extLst>
      <p:ext uri="{BB962C8B-B14F-4D97-AF65-F5344CB8AC3E}">
        <p14:creationId xmlns:p14="http://schemas.microsoft.com/office/powerpoint/2010/main" val="3244748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750" y="283708"/>
            <a:ext cx="6561138" cy="330200"/>
          </a:xfrm>
        </p:spPr>
        <p:txBody>
          <a:bodyPr/>
          <a:lstStyle/>
          <a:p>
            <a:r>
              <a:rPr lang="ru-RU" sz="2000" dirty="0"/>
              <a:t>Организационно-распорядительные документы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613908"/>
            <a:ext cx="3064687" cy="43331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159" y="613908"/>
            <a:ext cx="3045613" cy="435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80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Команда проекта</a:t>
            </a:r>
            <a:br>
              <a:rPr lang="ru-RU" dirty="0"/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sz="2000" dirty="0" smtClean="0"/>
              <a:t>Качковская Лариса</a:t>
            </a:r>
            <a:br>
              <a:rPr lang="ru-RU" sz="2000" dirty="0" smtClean="0"/>
            </a:br>
            <a:r>
              <a:rPr lang="ru-RU" sz="2000" dirty="0" smtClean="0"/>
              <a:t>Борисовна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dirty="0" smtClean="0"/>
              <a:t>первый заместитель руководителя </a:t>
            </a:r>
            <a:br>
              <a:rPr lang="ru-RU" sz="1200" dirty="0" smtClean="0"/>
            </a:br>
            <a:r>
              <a:rPr lang="ru-RU" sz="1200" dirty="0" smtClean="0"/>
              <a:t>Департамента ЗАГС Забайкальского </a:t>
            </a:r>
            <a:br>
              <a:rPr lang="ru-RU" sz="1200" dirty="0" smtClean="0"/>
            </a:br>
            <a:r>
              <a:rPr lang="ru-RU" sz="1200" dirty="0" smtClean="0"/>
              <a:t>края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2000" dirty="0" smtClean="0"/>
              <a:t>Дмитриева </a:t>
            </a:r>
            <a:br>
              <a:rPr lang="ru-RU" sz="2000" dirty="0" smtClean="0"/>
            </a:br>
            <a:r>
              <a:rPr lang="ru-RU" sz="2000" dirty="0" smtClean="0"/>
              <a:t>Мария Сергеевна</a:t>
            </a:r>
            <a:r>
              <a:rPr lang="ru-RU" dirty="0"/>
              <a:t/>
            </a:r>
            <a:br>
              <a:rPr lang="ru-RU" dirty="0"/>
            </a:br>
            <a:r>
              <a:rPr lang="ru-RU" sz="1200" dirty="0" smtClean="0"/>
              <a:t>Начальник отдела </a:t>
            </a:r>
            <a:br>
              <a:rPr lang="ru-RU" sz="1200" dirty="0" smtClean="0"/>
            </a:br>
            <a:r>
              <a:rPr lang="ru-RU" sz="1200" dirty="0" smtClean="0"/>
              <a:t>административной, </a:t>
            </a:r>
            <a:br>
              <a:rPr lang="ru-RU" sz="1200" dirty="0" smtClean="0"/>
            </a:br>
            <a:r>
              <a:rPr lang="ru-RU" sz="1200" dirty="0" smtClean="0"/>
              <a:t>правовой и кадровой работы</a:t>
            </a:r>
            <a:endParaRPr lang="ru-RU" sz="12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D2D38AFB-E619-4DAC-B21B-7DA4768469AF}"/>
              </a:ext>
            </a:extLst>
          </p:cNvPr>
          <p:cNvSpPr/>
          <p:nvPr/>
        </p:nvSpPr>
        <p:spPr>
          <a:xfrm>
            <a:off x="4999546" y="2568345"/>
            <a:ext cx="22034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33333"/>
                </a:solidFill>
                <a:cs typeface="Arial" charset="0"/>
              </a:rPr>
              <a:t>Елгина Екатерина Алексеевна</a:t>
            </a:r>
            <a:endParaRPr lang="ru-RU" sz="2000" b="1" dirty="0">
              <a:solidFill>
                <a:srgbClr val="333333"/>
              </a:solidFill>
              <a:cs typeface="Arial" charset="0"/>
            </a:endParaRPr>
          </a:p>
          <a:p>
            <a:r>
              <a:rPr lang="ru-RU" sz="1200" b="1" dirty="0">
                <a:solidFill>
                  <a:srgbClr val="333333"/>
                </a:solidFill>
                <a:latin typeface="PT Sans Bold"/>
              </a:rPr>
              <a:t>Консультант отдела административной, </a:t>
            </a:r>
            <a:br>
              <a:rPr lang="ru-RU" sz="1200" b="1" dirty="0">
                <a:solidFill>
                  <a:srgbClr val="333333"/>
                </a:solidFill>
                <a:latin typeface="PT Sans Bold"/>
              </a:rPr>
            </a:br>
            <a:r>
              <a:rPr lang="ru-RU" sz="1200" b="1" dirty="0">
                <a:solidFill>
                  <a:srgbClr val="333333"/>
                </a:solidFill>
                <a:latin typeface="PT Sans Bold"/>
              </a:rPr>
              <a:t>правовой и кадровой работы</a:t>
            </a:r>
          </a:p>
          <a:p>
            <a:pPr algn="ctr"/>
            <a:endParaRPr lang="ru-RU" sz="2000" b="1" dirty="0">
              <a:solidFill>
                <a:srgbClr val="333333"/>
              </a:solidFill>
              <a:cs typeface="Arial" charset="0"/>
            </a:endParaRPr>
          </a:p>
        </p:txBody>
      </p:sp>
      <p:pic>
        <p:nvPicPr>
          <p:cNvPr id="4099" name="Picture 3" descr="C:\Users\A.Saranina\Documents\Качковск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615" y="431800"/>
            <a:ext cx="1630677" cy="191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4787" t="30398" r="53574" b="43406"/>
          <a:stretch/>
        </p:blipFill>
        <p:spPr>
          <a:xfrm>
            <a:off x="3033484" y="2568345"/>
            <a:ext cx="1562103" cy="15875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9" t="2798" r="14431" b="17221"/>
          <a:stretch/>
        </p:blipFill>
        <p:spPr>
          <a:xfrm>
            <a:off x="7202996" y="2496436"/>
            <a:ext cx="1399828" cy="174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16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9491" y="222250"/>
            <a:ext cx="6561138" cy="330200"/>
          </a:xfrm>
        </p:spPr>
        <p:txBody>
          <a:bodyPr/>
          <a:lstStyle/>
          <a:p>
            <a:r>
              <a:rPr lang="ru-RU" dirty="0" smtClean="0"/>
              <a:t>Паспорт </a:t>
            </a:r>
            <a:r>
              <a:rPr lang="ru-RU" dirty="0"/>
              <a:t>проекта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91" y="603250"/>
            <a:ext cx="6193259" cy="440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89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3716" y="154379"/>
            <a:ext cx="6777733" cy="637315"/>
          </a:xfrm>
        </p:spPr>
        <p:txBody>
          <a:bodyPr/>
          <a:lstStyle/>
          <a:p>
            <a:pPr fontAlgn="b"/>
            <a:r>
              <a:rPr lang="ru-RU" sz="2000" dirty="0"/>
              <a:t>Карта текущего </a:t>
            </a:r>
            <a:r>
              <a:rPr lang="ru-RU" sz="2000" dirty="0" smtClean="0"/>
              <a:t>состояния процесса </a:t>
            </a:r>
            <a:r>
              <a:rPr lang="ru-RU" sz="2000" dirty="0"/>
              <a:t>по предоставлению отчетных данных отделами ЗАГС Забайкальского края в Департамент ЗАГС Забайкальского края</a:t>
            </a:r>
            <a:endParaRPr lang="ru-RU" sz="2000" b="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230" t="25886" r="49371" b="46766"/>
          <a:stretch/>
        </p:blipFill>
        <p:spPr>
          <a:xfrm>
            <a:off x="513716" y="1629747"/>
            <a:ext cx="7433526" cy="231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08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750" y="154379"/>
            <a:ext cx="6561138" cy="607621"/>
          </a:xfrm>
        </p:spPr>
        <p:txBody>
          <a:bodyPr/>
          <a:lstStyle/>
          <a:p>
            <a:pPr fontAlgn="b"/>
            <a:r>
              <a:rPr lang="ru-RU" sz="2000" dirty="0"/>
              <a:t>Карта идеального состояния процесса по предоставлению отчетных данных </a:t>
            </a:r>
            <a:r>
              <a:rPr lang="ru-RU" sz="2000" dirty="0" smtClean="0"/>
              <a:t>отделами </a:t>
            </a:r>
            <a:r>
              <a:rPr lang="ru-RU" sz="2000" dirty="0"/>
              <a:t>ЗАГС Забайкальского края в Департамент ЗАГС Забайкальского края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7200" y="2690709"/>
          <a:ext cx="8229600" cy="565412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2096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86" marR="8386" marT="8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6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386" marR="8386" marT="8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384" t="26295" r="66933" b="46257"/>
          <a:stretch/>
        </p:blipFill>
        <p:spPr>
          <a:xfrm>
            <a:off x="914400" y="1612900"/>
            <a:ext cx="5689600" cy="277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04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5CA5572-46EA-4D41-B4D3-D094FE775F99}"/>
              </a:ext>
            </a:extLst>
          </p:cNvPr>
          <p:cNvSpPr/>
          <p:nvPr/>
        </p:nvSpPr>
        <p:spPr>
          <a:xfrm>
            <a:off x="178717" y="332501"/>
            <a:ext cx="6871944" cy="377044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r>
              <a:rPr lang="ru-RU" sz="2000" b="1" dirty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Выявление коренных причин методом «5 Почему?»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C49E750-99FC-4B28-AC1B-B60E2FFB973B}"/>
              </a:ext>
            </a:extLst>
          </p:cNvPr>
          <p:cNvSpPr/>
          <p:nvPr/>
        </p:nvSpPr>
        <p:spPr>
          <a:xfrm>
            <a:off x="3360751" y="624951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E50A87BD-F685-4B94-AB8D-17A0F412D906}"/>
              </a:ext>
            </a:extLst>
          </p:cNvPr>
          <p:cNvSpPr/>
          <p:nvPr/>
        </p:nvSpPr>
        <p:spPr>
          <a:xfrm>
            <a:off x="337723" y="922636"/>
            <a:ext cx="8457499" cy="3984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процесса </a:t>
            </a:r>
            <a:r>
              <a:rPr lang="ru-RU" sz="10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отчетных данных </a:t>
            </a:r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xmlns="" id="{FD2E184C-FAAF-46DA-B631-E3E3135816E0}"/>
              </a:ext>
            </a:extLst>
          </p:cNvPr>
          <p:cNvSpPr/>
          <p:nvPr/>
        </p:nvSpPr>
        <p:spPr>
          <a:xfrm>
            <a:off x="1237182" y="1472477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xmlns="" id="{43C92D88-59D9-423A-9276-ADFEC26B1587}"/>
              </a:ext>
            </a:extLst>
          </p:cNvPr>
          <p:cNvSpPr/>
          <p:nvPr/>
        </p:nvSpPr>
        <p:spPr>
          <a:xfrm>
            <a:off x="5574047" y="1535378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779C4175-9E14-4BAB-8A0A-8F9F00BD6D95}"/>
              </a:ext>
            </a:extLst>
          </p:cNvPr>
          <p:cNvSpPr/>
          <p:nvPr/>
        </p:nvSpPr>
        <p:spPr>
          <a:xfrm>
            <a:off x="1300424" y="1954998"/>
            <a:ext cx="1973180" cy="4227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Длительная доставка почтовой корреспонденции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xmlns="" id="{A49E30C0-58C2-4CE0-8E80-6E99602CC203}"/>
              </a:ext>
            </a:extLst>
          </p:cNvPr>
          <p:cNvSpPr/>
          <p:nvPr/>
        </p:nvSpPr>
        <p:spPr>
          <a:xfrm>
            <a:off x="1273063" y="2475869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1C304827-BE5A-49A7-8C66-6C6E8DB3AD9D}"/>
              </a:ext>
            </a:extLst>
          </p:cNvPr>
          <p:cNvSpPr/>
          <p:nvPr/>
        </p:nvSpPr>
        <p:spPr>
          <a:xfrm>
            <a:off x="1209820" y="2912864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7794A345-0853-4A20-8635-875C6BDD7F42}"/>
              </a:ext>
            </a:extLst>
          </p:cNvPr>
          <p:cNvSpPr/>
          <p:nvPr/>
        </p:nvSpPr>
        <p:spPr>
          <a:xfrm>
            <a:off x="1273064" y="3231783"/>
            <a:ext cx="2011878" cy="6844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штатных единиц на Почте России, в связи с чем отсутствует своевременная обработка почтовой корреспонденции  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: скругленные углы 31">
            <a:extLst>
              <a:ext uri="{FF2B5EF4-FFF2-40B4-BE49-F238E27FC236}">
                <a16:creationId xmlns:a16="http://schemas.microsoft.com/office/drawing/2014/main" xmlns="" id="{7794A345-0853-4A20-8635-875C6BDD7F42}"/>
              </a:ext>
            </a:extLst>
          </p:cNvPr>
          <p:cNvSpPr/>
          <p:nvPr/>
        </p:nvSpPr>
        <p:spPr>
          <a:xfrm>
            <a:off x="5677861" y="2289755"/>
            <a:ext cx="1995853" cy="3722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Отдаленность отделов ЗАГС от аппарата Департамента ЗАГС Забайкальского края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1C304827-BE5A-49A7-8C66-6C6E8DB3AD9D}"/>
              </a:ext>
            </a:extLst>
          </p:cNvPr>
          <p:cNvSpPr/>
          <p:nvPr/>
        </p:nvSpPr>
        <p:spPr>
          <a:xfrm>
            <a:off x="5574047" y="2009920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</p:spTree>
    <p:extLst>
      <p:ext uri="{BB962C8B-B14F-4D97-AF65-F5344CB8AC3E}">
        <p14:creationId xmlns:p14="http://schemas.microsoft.com/office/powerpoint/2010/main" val="1513523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3715" y="178130"/>
            <a:ext cx="6552103" cy="652475"/>
          </a:xfrm>
        </p:spPr>
        <p:txBody>
          <a:bodyPr/>
          <a:lstStyle/>
          <a:p>
            <a:r>
              <a:rPr lang="ru-RU" sz="2000" dirty="0"/>
              <a:t>Анализ проблем</a:t>
            </a:r>
            <a:br>
              <a:rPr lang="ru-RU" sz="2000" dirty="0"/>
            </a:br>
            <a:r>
              <a:rPr lang="ru-RU" sz="2000" dirty="0"/>
              <a:t>«Оптимизация процесса по предоставлению отчетных данных отделами ЗАГС Забайкальского края в Департамент ЗАГС Забайкальского края»</a:t>
            </a:r>
            <a:br>
              <a:rPr lang="ru-RU" sz="2000" dirty="0"/>
            </a:br>
            <a:endParaRPr lang="ru-RU" sz="20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025890"/>
              </p:ext>
            </p:extLst>
          </p:nvPr>
        </p:nvGraphicFramePr>
        <p:xfrm>
          <a:off x="340244" y="1707321"/>
          <a:ext cx="8346559" cy="1812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2969"/>
                <a:gridCol w="2067146"/>
                <a:gridCol w="1829298"/>
                <a:gridCol w="2067146"/>
              </a:tblGrid>
              <a:tr h="4871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Коренная причина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Предлагаемое решение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Вклад в цель проекта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/>
                </a:tc>
              </a:tr>
              <a:tr h="13249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Длительность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получения отчетных данных из отделов ЗАГС Забайкальского края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 Отдаленность отделов ЗАГС от аппарата Департамента ЗАГС Забайкальского края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 Длительная доставка почтовой корреспонденции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 Переход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некоторых отчетных форм в электронную форму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/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Сокращение срока ожидания отчетных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данных</a:t>
                      </a:r>
                    </a:p>
                    <a:p>
                      <a:pPr marL="228600" marR="0" indent="-22860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материальных расходов на бумагу в 2 раза</a:t>
                      </a:r>
                      <a:endParaRPr lang="ru-RU" sz="8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228600" indent="-2286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3573855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541B8C7B-4633-2E45-B746-A05B8E1543F8}"/>
    </a:ext>
  </a:extLst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Диаграммы">
  <a:themeElements>
    <a:clrScheme name="ПСР">
      <a:dk1>
        <a:srgbClr val="414042"/>
      </a:dk1>
      <a:lt1>
        <a:srgbClr val="FFFFFF"/>
      </a:lt1>
      <a:dk2>
        <a:srgbClr val="FFFFFF"/>
      </a:dk2>
      <a:lt2>
        <a:srgbClr val="FFFFFF"/>
      </a:lt2>
      <a:accent1>
        <a:srgbClr val="468ABC"/>
      </a:accent1>
      <a:accent2>
        <a:srgbClr val="24367E"/>
      </a:accent2>
      <a:accent3>
        <a:srgbClr val="E2652C"/>
      </a:accent3>
      <a:accent4>
        <a:srgbClr val="E2A52D"/>
      </a:accent4>
      <a:accent5>
        <a:srgbClr val="1C548D"/>
      </a:accent5>
      <a:accent6>
        <a:srgbClr val="7F7F7F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1_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Пошаговое_составление_отчета_на_kick_off1 (1)</Template>
  <TotalTime>289</TotalTime>
  <Words>223</Words>
  <Application>Microsoft Office PowerPoint</Application>
  <PresentationFormat>Произвольный</PresentationFormat>
  <Paragraphs>48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11</vt:i4>
      </vt:variant>
    </vt:vector>
  </HeadingPairs>
  <TitlesOfParts>
    <vt:vector size="24" baseType="lpstr">
      <vt:lpstr>Arial</vt:lpstr>
      <vt:lpstr>Calibri</vt:lpstr>
      <vt:lpstr>PT Sans Bold</vt:lpstr>
      <vt:lpstr>Rosatom Light</vt:lpstr>
      <vt:lpstr>Times New Roman</vt:lpstr>
      <vt:lpstr>Титульный слайд</vt:lpstr>
      <vt:lpstr>Перебивочный слайд</vt:lpstr>
      <vt:lpstr>Текст картинка</vt:lpstr>
      <vt:lpstr>Текст</vt:lpstr>
      <vt:lpstr>Диаграммы</vt:lpstr>
      <vt:lpstr>Текст диаграмма</vt:lpstr>
      <vt:lpstr>Заключительный слайд</vt:lpstr>
      <vt:lpstr>1_Текст картинка</vt:lpstr>
      <vt:lpstr>Департамент записи актов гражданского состояния</vt:lpstr>
      <vt:lpstr>Оптимизация процесса по предоставлению отчетных данных отделами ЗАГС Забайкальского края в Департамент ЗАГС Забайкальского края</vt:lpstr>
      <vt:lpstr>Организационно-распорядительные документы</vt:lpstr>
      <vt:lpstr>Команда проекта  Качковская Лариса Борисовна первый заместитель руководителя  Департамента ЗАГС Забайкальского  края     Дмитриева  Мария Сергеевна Начальник отдела  административной,  правовой и кадровой работы</vt:lpstr>
      <vt:lpstr>Паспорт проекта</vt:lpstr>
      <vt:lpstr>Карта текущего состояния процесса по предоставлению отчетных данных отделами ЗАГС Забайкальского края в Департамент ЗАГС Забайкальского края</vt:lpstr>
      <vt:lpstr>Карта идеального состояния процесса по предоставлению отчетных данных отделами ЗАГС Забайкальского края в Департамент ЗАГС Забайкальского края   </vt:lpstr>
      <vt:lpstr>Презентация PowerPoint</vt:lpstr>
      <vt:lpstr>Анализ проблем «Оптимизация процесса по предоставлению отчетных данных отделами ЗАГС Забайкальского края в Департамент ЗАГС Забайкальского края» </vt:lpstr>
      <vt:lpstr>План мероприятий по реализации проекта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Региональная служба по тарифам и ценообразованию Забайкальского края</dc:title>
  <dc:creator>Деревцова Ксения</dc:creator>
  <cp:lastModifiedBy>Елгина Екатерина Алексеевна</cp:lastModifiedBy>
  <cp:revision>28</cp:revision>
  <cp:lastPrinted>2023-06-13T12:24:10Z</cp:lastPrinted>
  <dcterms:created xsi:type="dcterms:W3CDTF">2023-06-15T02:03:41Z</dcterms:created>
  <dcterms:modified xsi:type="dcterms:W3CDTF">2023-07-31T01:54:09Z</dcterms:modified>
</cp:coreProperties>
</file>