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gif" ContentType="image/gi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0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6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40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843" r:id="rId8"/>
    <p:sldMasterId id="2147483853" r:id="rId9"/>
    <p:sldMasterId id="2147483865" r:id="rId10"/>
  </p:sldMasterIdLst>
  <p:notesMasterIdLst>
    <p:notesMasterId r:id="rId139"/>
  </p:notesMasterIdLst>
  <p:sldIdLst>
    <p:sldId id="256" r:id="rId11"/>
    <p:sldId id="370" r:id="rId12"/>
    <p:sldId id="818" r:id="rId13"/>
    <p:sldId id="819" r:id="rId14"/>
    <p:sldId id="813" r:id="rId15"/>
    <p:sldId id="741" r:id="rId16"/>
    <p:sldId id="740" r:id="rId17"/>
    <p:sldId id="847" r:id="rId18"/>
    <p:sldId id="814" r:id="rId19"/>
    <p:sldId id="815" r:id="rId20"/>
    <p:sldId id="834" r:id="rId21"/>
    <p:sldId id="816" r:id="rId22"/>
    <p:sldId id="849" r:id="rId23"/>
    <p:sldId id="817" r:id="rId24"/>
    <p:sldId id="880" r:id="rId25"/>
    <p:sldId id="906" r:id="rId26"/>
    <p:sldId id="907" r:id="rId27"/>
    <p:sldId id="908" r:id="rId28"/>
    <p:sldId id="909" r:id="rId29"/>
    <p:sldId id="879" r:id="rId30"/>
    <p:sldId id="881" r:id="rId31"/>
    <p:sldId id="882" r:id="rId32"/>
    <p:sldId id="883" r:id="rId33"/>
    <p:sldId id="884" r:id="rId34"/>
    <p:sldId id="885" r:id="rId35"/>
    <p:sldId id="886" r:id="rId36"/>
    <p:sldId id="887" r:id="rId37"/>
    <p:sldId id="888" r:id="rId38"/>
    <p:sldId id="889" r:id="rId39"/>
    <p:sldId id="890" r:id="rId40"/>
    <p:sldId id="891" r:id="rId41"/>
    <p:sldId id="892" r:id="rId42"/>
    <p:sldId id="893" r:id="rId43"/>
    <p:sldId id="894" r:id="rId44"/>
    <p:sldId id="895" r:id="rId45"/>
    <p:sldId id="896" r:id="rId46"/>
    <p:sldId id="897" r:id="rId47"/>
    <p:sldId id="898" r:id="rId48"/>
    <p:sldId id="899" r:id="rId49"/>
    <p:sldId id="900" r:id="rId50"/>
    <p:sldId id="901" r:id="rId51"/>
    <p:sldId id="902" r:id="rId52"/>
    <p:sldId id="903" r:id="rId53"/>
    <p:sldId id="904" r:id="rId54"/>
    <p:sldId id="905" r:id="rId55"/>
    <p:sldId id="910" r:id="rId56"/>
    <p:sldId id="453" r:id="rId57"/>
    <p:sldId id="866" r:id="rId58"/>
    <p:sldId id="872" r:id="rId59"/>
    <p:sldId id="873" r:id="rId60"/>
    <p:sldId id="874" r:id="rId61"/>
    <p:sldId id="875" r:id="rId62"/>
    <p:sldId id="876" r:id="rId63"/>
    <p:sldId id="867" r:id="rId64"/>
    <p:sldId id="869" r:id="rId65"/>
    <p:sldId id="868" r:id="rId66"/>
    <p:sldId id="870" r:id="rId67"/>
    <p:sldId id="871" r:id="rId68"/>
    <p:sldId id="270" r:id="rId69"/>
    <p:sldId id="282" r:id="rId70"/>
    <p:sldId id="319" r:id="rId71"/>
    <p:sldId id="281" r:id="rId72"/>
    <p:sldId id="280" r:id="rId73"/>
    <p:sldId id="878" r:id="rId74"/>
    <p:sldId id="369" r:id="rId75"/>
    <p:sldId id="323" r:id="rId76"/>
    <p:sldId id="324" r:id="rId77"/>
    <p:sldId id="325" r:id="rId78"/>
    <p:sldId id="279" r:id="rId79"/>
    <p:sldId id="809" r:id="rId80"/>
    <p:sldId id="312" r:id="rId81"/>
    <p:sldId id="313" r:id="rId82"/>
    <p:sldId id="314" r:id="rId83"/>
    <p:sldId id="315" r:id="rId84"/>
    <p:sldId id="316" r:id="rId85"/>
    <p:sldId id="317" r:id="rId86"/>
    <p:sldId id="310" r:id="rId87"/>
    <p:sldId id="372" r:id="rId88"/>
    <p:sldId id="722" r:id="rId89"/>
    <p:sldId id="455" r:id="rId90"/>
    <p:sldId id="850" r:id="rId91"/>
    <p:sldId id="723" r:id="rId92"/>
    <p:sldId id="368" r:id="rId93"/>
    <p:sldId id="373" r:id="rId94"/>
    <p:sldId id="367" r:id="rId95"/>
    <p:sldId id="856" r:id="rId96"/>
    <p:sldId id="857" r:id="rId97"/>
    <p:sldId id="858" r:id="rId98"/>
    <p:sldId id="859" r:id="rId99"/>
    <p:sldId id="860" r:id="rId100"/>
    <p:sldId id="861" r:id="rId101"/>
    <p:sldId id="862" r:id="rId102"/>
    <p:sldId id="863" r:id="rId103"/>
    <p:sldId id="374" r:id="rId104"/>
    <p:sldId id="375" r:id="rId105"/>
    <p:sldId id="725" r:id="rId106"/>
    <p:sldId id="376" r:id="rId107"/>
    <p:sldId id="730" r:id="rId108"/>
    <p:sldId id="726" r:id="rId109"/>
    <p:sldId id="727" r:id="rId110"/>
    <p:sldId id="728" r:id="rId111"/>
    <p:sldId id="729" r:id="rId112"/>
    <p:sldId id="386" r:id="rId113"/>
    <p:sldId id="852" r:id="rId114"/>
    <p:sldId id="853" r:id="rId115"/>
    <p:sldId id="851" r:id="rId116"/>
    <p:sldId id="854" r:id="rId117"/>
    <p:sldId id="383" r:id="rId118"/>
    <p:sldId id="731" r:id="rId119"/>
    <p:sldId id="732" r:id="rId120"/>
    <p:sldId id="733" r:id="rId121"/>
    <p:sldId id="734" r:id="rId122"/>
    <p:sldId id="736" r:id="rId123"/>
    <p:sldId id="810" r:id="rId124"/>
    <p:sldId id="835" r:id="rId125"/>
    <p:sldId id="836" r:id="rId126"/>
    <p:sldId id="848" r:id="rId127"/>
    <p:sldId id="838" r:id="rId128"/>
    <p:sldId id="839" r:id="rId129"/>
    <p:sldId id="837" r:id="rId130"/>
    <p:sldId id="841" r:id="rId131"/>
    <p:sldId id="840" r:id="rId132"/>
    <p:sldId id="842" r:id="rId133"/>
    <p:sldId id="843" r:id="rId134"/>
    <p:sldId id="844" r:id="rId135"/>
    <p:sldId id="845" r:id="rId136"/>
    <p:sldId id="846" r:id="rId137"/>
    <p:sldId id="263" r:id="rId138"/>
  </p:sldIdLst>
  <p:sldSz cx="9144000" cy="514826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624" y="114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38" Type="http://schemas.openxmlformats.org/officeDocument/2006/relationships/slide" Target="slides/slide128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slide" Target="slides/slide11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slide" Target="slides/slide124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6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F1D5D8-F183-4029-9D0C-D0B5CC8C0BE9}" type="doc">
      <dgm:prSet loTypeId="urn:microsoft.com/office/officeart/2005/8/layout/v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497C81A7-7C11-4B29-BE3E-8D8C0DF46706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b="1" dirty="0"/>
            <a:t>БЕРЕЖЛИВОЕ ПРОИЗВОДСТВО</a:t>
          </a:r>
        </a:p>
      </dgm:t>
    </dgm:pt>
    <dgm:pt modelId="{AF9E5820-847E-43F9-A1E3-612283E42ECE}" type="parTrans" cxnId="{6F9E83BA-69CD-44FC-A6CA-9C5852E7BD4D}">
      <dgm:prSet/>
      <dgm:spPr/>
      <dgm:t>
        <a:bodyPr/>
        <a:lstStyle/>
        <a:p>
          <a:pPr algn="just"/>
          <a:endParaRPr lang="ru-RU"/>
        </a:p>
      </dgm:t>
    </dgm:pt>
    <dgm:pt modelId="{9E878564-6DA9-45E6-9271-35F41B5EF737}" type="sibTrans" cxnId="{6F9E83BA-69CD-44FC-A6CA-9C5852E7BD4D}">
      <dgm:prSet/>
      <dgm:spPr/>
      <dgm:t>
        <a:bodyPr/>
        <a:lstStyle/>
        <a:p>
          <a:pPr algn="just"/>
          <a:endParaRPr lang="ru-RU"/>
        </a:p>
      </dgm:t>
    </dgm:pt>
    <dgm:pt modelId="{891406FA-CB04-4F32-8533-3C6B31D8A22A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 anchor="ctr" anchorCtr="0"/>
        <a:lstStyle/>
        <a:p>
          <a:pPr algn="l"/>
          <a:r>
            <a:rPr lang="ru-RU" sz="2000" dirty="0">
              <a:solidFill>
                <a:srgbClr val="000000"/>
              </a:solidFill>
            </a:rPr>
            <a:t>концепция управления </a:t>
          </a:r>
          <a:r>
            <a:rPr lang="ru-RU" sz="2000" b="1" dirty="0">
              <a:solidFill>
                <a:srgbClr val="000000"/>
              </a:solidFill>
            </a:rPr>
            <a:t>любым</a:t>
          </a:r>
          <a:r>
            <a:rPr lang="ru-RU" sz="2000" dirty="0">
              <a:solidFill>
                <a:srgbClr val="000000"/>
              </a:solidFill>
            </a:rPr>
            <a:t> видом деятельности, основанная на постоянном стремлении к устранению всех видов потерь.</a:t>
          </a:r>
          <a:endParaRPr lang="ru-RU" sz="2000" b="1" dirty="0"/>
        </a:p>
      </dgm:t>
    </dgm:pt>
    <dgm:pt modelId="{18694F27-4C63-4A5F-B9A2-A327EC89804F}" type="parTrans" cxnId="{3AAE2898-C64D-4B11-A645-0C04C5EDEE0D}">
      <dgm:prSet/>
      <dgm:spPr/>
      <dgm:t>
        <a:bodyPr/>
        <a:lstStyle/>
        <a:p>
          <a:endParaRPr lang="ru-RU"/>
        </a:p>
      </dgm:t>
    </dgm:pt>
    <dgm:pt modelId="{19849AD7-AB88-4316-844A-1297789D16CF}" type="sibTrans" cxnId="{3AAE2898-C64D-4B11-A645-0C04C5EDEE0D}">
      <dgm:prSet/>
      <dgm:spPr/>
      <dgm:t>
        <a:bodyPr/>
        <a:lstStyle/>
        <a:p>
          <a:endParaRPr lang="ru-RU"/>
        </a:p>
      </dgm:t>
    </dgm:pt>
    <dgm:pt modelId="{2F6243C6-7854-4820-8716-E19229D6913F}" type="pres">
      <dgm:prSet presAssocID="{FDF1D5D8-F183-4029-9D0C-D0B5CC8C0BE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8F5E605-171D-454F-A831-30A13348E383}" type="pres">
      <dgm:prSet presAssocID="{497C81A7-7C11-4B29-BE3E-8D8C0DF46706}" presName="linNode" presStyleCnt="0"/>
      <dgm:spPr/>
    </dgm:pt>
    <dgm:pt modelId="{8DEBE1A8-D118-4A69-B521-83377CE83BD3}" type="pres">
      <dgm:prSet presAssocID="{497C81A7-7C11-4B29-BE3E-8D8C0DF46706}" presName="parentShp" presStyleLbl="node1" presStyleIdx="0" presStyleCnt="1" custScaleX="93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07951-6725-4DCA-92AB-2F0E9F70C21D}" type="pres">
      <dgm:prSet presAssocID="{497C81A7-7C11-4B29-BE3E-8D8C0DF46706}" presName="childShp" presStyleLbl="bgAccFollowNode1" presStyleIdx="0" presStyleCnt="1" custScaleX="1089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6E719B-F721-410F-99B8-AE78265BB1A6}" type="presOf" srcId="{FDF1D5D8-F183-4029-9D0C-D0B5CC8C0BE9}" destId="{2F6243C6-7854-4820-8716-E19229D6913F}" srcOrd="0" destOrd="0" presId="urn:microsoft.com/office/officeart/2005/8/layout/vList6"/>
    <dgm:cxn modelId="{B63F8DF3-30DA-4417-BA6E-4336921E9644}" type="presOf" srcId="{497C81A7-7C11-4B29-BE3E-8D8C0DF46706}" destId="{8DEBE1A8-D118-4A69-B521-83377CE83BD3}" srcOrd="0" destOrd="0" presId="urn:microsoft.com/office/officeart/2005/8/layout/vList6"/>
    <dgm:cxn modelId="{DF790F57-3B94-4C7A-BE8E-02DF148E6097}" type="presOf" srcId="{891406FA-CB04-4F32-8533-3C6B31D8A22A}" destId="{83D07951-6725-4DCA-92AB-2F0E9F70C21D}" srcOrd="0" destOrd="0" presId="urn:microsoft.com/office/officeart/2005/8/layout/vList6"/>
    <dgm:cxn modelId="{6F9E83BA-69CD-44FC-A6CA-9C5852E7BD4D}" srcId="{FDF1D5D8-F183-4029-9D0C-D0B5CC8C0BE9}" destId="{497C81A7-7C11-4B29-BE3E-8D8C0DF46706}" srcOrd="0" destOrd="0" parTransId="{AF9E5820-847E-43F9-A1E3-612283E42ECE}" sibTransId="{9E878564-6DA9-45E6-9271-35F41B5EF737}"/>
    <dgm:cxn modelId="{3AAE2898-C64D-4B11-A645-0C04C5EDEE0D}" srcId="{497C81A7-7C11-4B29-BE3E-8D8C0DF46706}" destId="{891406FA-CB04-4F32-8533-3C6B31D8A22A}" srcOrd="0" destOrd="0" parTransId="{18694F27-4C63-4A5F-B9A2-A327EC89804F}" sibTransId="{19849AD7-AB88-4316-844A-1297789D16CF}"/>
    <dgm:cxn modelId="{95FC50C7-B0F7-4466-9548-C0DF8CF705BC}" type="presParOf" srcId="{2F6243C6-7854-4820-8716-E19229D6913F}" destId="{38F5E605-171D-454F-A831-30A13348E383}" srcOrd="0" destOrd="0" presId="urn:microsoft.com/office/officeart/2005/8/layout/vList6"/>
    <dgm:cxn modelId="{ACEF80AC-748C-4089-8270-B0BBA7D646F1}" type="presParOf" srcId="{38F5E605-171D-454F-A831-30A13348E383}" destId="{8DEBE1A8-D118-4A69-B521-83377CE83BD3}" srcOrd="0" destOrd="0" presId="urn:microsoft.com/office/officeart/2005/8/layout/vList6"/>
    <dgm:cxn modelId="{047D606A-2720-4903-939A-CA2FE76A42AC}" type="presParOf" srcId="{38F5E605-171D-454F-A831-30A13348E383}" destId="{83D07951-6725-4DCA-92AB-2F0E9F70C21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07951-6725-4DCA-92AB-2F0E9F70C21D}">
      <dsp:nvSpPr>
        <dsp:cNvPr id="0" name=""/>
        <dsp:cNvSpPr/>
      </dsp:nvSpPr>
      <dsp:spPr>
        <a:xfrm>
          <a:off x="3129522" y="0"/>
          <a:ext cx="5493296" cy="2935592"/>
        </a:xfrm>
        <a:prstGeom prst="rightArrow">
          <a:avLst>
            <a:gd name="adj1" fmla="val 75000"/>
            <a:gd name="adj2" fmla="val 50000"/>
          </a:avLst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>
              <a:solidFill>
                <a:srgbClr val="000000"/>
              </a:solidFill>
            </a:rPr>
            <a:t>концепция управления </a:t>
          </a:r>
          <a:r>
            <a:rPr lang="ru-RU" sz="2000" b="1" kern="1200" dirty="0">
              <a:solidFill>
                <a:srgbClr val="000000"/>
              </a:solidFill>
            </a:rPr>
            <a:t>любым</a:t>
          </a:r>
          <a:r>
            <a:rPr lang="ru-RU" sz="2000" kern="1200" dirty="0">
              <a:solidFill>
                <a:srgbClr val="000000"/>
              </a:solidFill>
            </a:rPr>
            <a:t> видом деятельности, основанная на постоянном стремлении к устранению всех видов потерь.</a:t>
          </a:r>
          <a:endParaRPr lang="ru-RU" sz="2000" b="1" kern="1200" dirty="0"/>
        </a:p>
      </dsp:txBody>
      <dsp:txXfrm>
        <a:off x="3129522" y="366949"/>
        <a:ext cx="4392449" cy="2201694"/>
      </dsp:txXfrm>
    </dsp:sp>
    <dsp:sp modelId="{8DEBE1A8-D118-4A69-B521-83377CE83BD3}">
      <dsp:nvSpPr>
        <dsp:cNvPr id="0" name=""/>
        <dsp:cNvSpPr/>
      </dsp:nvSpPr>
      <dsp:spPr>
        <a:xfrm>
          <a:off x="605" y="0"/>
          <a:ext cx="3128917" cy="2935592"/>
        </a:xfrm>
        <a:prstGeom prst="roundRect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БЕРЕЖЛИВОЕ ПРОИЗВОДСТВО</a:t>
          </a:r>
        </a:p>
      </dsp:txBody>
      <dsp:txXfrm>
        <a:off x="143909" y="143304"/>
        <a:ext cx="2842309" cy="26489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image" Target="../media/image166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A4A12-7E97-6B41-A77E-C635411915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91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676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141BB-C62F-4C97-B5A1-07A839BE0BF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837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0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16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65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124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73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kern="1200" dirty="0">
                <a:solidFill>
                  <a:schemeClr val="tx1"/>
                </a:solidFill>
                <a:effectLst/>
                <a:latin typeface="Microsoft Sans Serif"/>
                <a:ea typeface="+mn-ea"/>
                <a:cs typeface="+mn-cs"/>
              </a:rPr>
              <a:t>Поток создания ценности (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Microsoft Sans Serif"/>
                <a:ea typeface="+mn-ea"/>
                <a:cs typeface="+mn-cs"/>
              </a:rPr>
              <a:t>value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Microsoft Sans Serif"/>
                <a:ea typeface="+mn-ea"/>
                <a:cs typeface="+mn-cs"/>
              </a:rPr>
              <a:t> 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Microsoft Sans Serif"/>
                <a:ea typeface="+mn-ea"/>
                <a:cs typeface="+mn-cs"/>
              </a:rPr>
              <a:t>stream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Microsoft Sans Serif"/>
                <a:ea typeface="+mn-ea"/>
                <a:cs typeface="+mn-cs"/>
              </a:rPr>
              <a:t>)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Microsoft Sans Serif"/>
                <a:ea typeface="+mn-ea"/>
                <a:cs typeface="+mn-cs"/>
              </a:rPr>
              <a:t> — все действия, которые требуются в настоящее время, чтобы преобразовать сырье и информацию в готовое изделие или сервис.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kern="1200" dirty="0">
                <a:solidFill>
                  <a:schemeClr val="tx1"/>
                </a:solidFill>
                <a:effectLst/>
                <a:latin typeface="Microsoft Sans Serif"/>
                <a:ea typeface="+mn-ea"/>
                <a:cs typeface="+mn-cs"/>
              </a:rPr>
              <a:t>Процесс (</a:t>
            </a:r>
            <a:r>
              <a:rPr lang="ru-RU" sz="1200" b="1" u="sng" kern="1200" dirty="0" err="1">
                <a:solidFill>
                  <a:schemeClr val="tx1"/>
                </a:solidFill>
                <a:effectLst/>
                <a:latin typeface="Microsoft Sans Serif"/>
                <a:ea typeface="+mn-ea"/>
                <a:cs typeface="+mn-cs"/>
              </a:rPr>
              <a:t>process</a:t>
            </a:r>
            <a:r>
              <a:rPr lang="ru-RU" sz="1200" b="1" u="sng" kern="1200" dirty="0">
                <a:solidFill>
                  <a:schemeClr val="tx1"/>
                </a:solidFill>
                <a:effectLst/>
                <a:latin typeface="Microsoft Sans Serif"/>
                <a:ea typeface="+mn-ea"/>
                <a:cs typeface="+mn-cs"/>
              </a:rPr>
              <a:t>)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Microsoft Sans Serif"/>
                <a:ea typeface="+mn-ea"/>
                <a:cs typeface="+mn-cs"/>
              </a:rPr>
              <a:t> — серия отдельных операций (действий), посредством которых создается проект, оформляется заказ или производится продукция.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507724-AD1D-4A3C-9BBB-4D06978BDFA3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341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7:notes"/>
          <p:cNvSpPr txBox="1">
            <a:spLocks noGrp="1"/>
          </p:cNvSpPr>
          <p:nvPr>
            <p:ph type="body" idx="1"/>
          </p:nvPr>
        </p:nvSpPr>
        <p:spPr>
          <a:xfrm>
            <a:off x="992360" y="3228760"/>
            <a:ext cx="7943507" cy="3059225"/>
          </a:xfrm>
          <a:prstGeom prst="rect">
            <a:avLst/>
          </a:prstGeom>
        </p:spPr>
        <p:txBody>
          <a:bodyPr spcFirstLastPara="1" wrap="square" lIns="92050" tIns="46025" rIns="92050" bIns="460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09588"/>
            <a:ext cx="452437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7447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" y="739775"/>
            <a:ext cx="65706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575">
              <a:defRPr/>
            </a:pPr>
            <a:r>
              <a:rPr lang="ru-RU" sz="1000" b="1" dirty="0"/>
              <a:t>Любые передвижения </a:t>
            </a:r>
            <a:r>
              <a:rPr lang="ru-RU" sz="1000" dirty="0"/>
              <a:t>людей, документов и/или обмен электронными сообщениями, которые не создают ценность, являются потерями. Этот вид потерь возникает, например, из-за плохой планировки офиса, неисправного или устаревшего офисного оборудования и отсутствия необходимых материалов. Эти потери коварны и незаметны в тех офисных процессах, которые не анализировались на предмет возможных улучшений.</a:t>
            </a:r>
            <a:r>
              <a:rPr lang="ru-RU" sz="1000" i="1" dirty="0"/>
              <a:t> </a:t>
            </a:r>
            <a:endParaRPr lang="ru-RU" sz="1000" dirty="0"/>
          </a:p>
          <a:p>
            <a:r>
              <a:rPr lang="ru-RU" sz="1000" i="1" dirty="0"/>
              <a:t>Примеры:</a:t>
            </a:r>
            <a:endParaRPr lang="ru-RU" sz="1000" dirty="0"/>
          </a:p>
          <a:p>
            <a:pPr lvl="0"/>
            <a:r>
              <a:rPr lang="ru-RU" sz="1000" dirty="0"/>
              <a:t>Постоянное </a:t>
            </a:r>
            <a:r>
              <a:rPr lang="ru-RU" sz="1000" dirty="0" err="1"/>
              <a:t>пересчитывание</a:t>
            </a:r>
            <a:r>
              <a:rPr lang="ru-RU" sz="1000" dirty="0"/>
              <a:t> справочников / баз данных в поисках информации.</a:t>
            </a:r>
          </a:p>
          <a:p>
            <a:pPr lvl="0"/>
            <a:r>
              <a:rPr lang="ru-RU" sz="1000" dirty="0"/>
              <a:t>Передача документов на следующий этап работы вручную.</a:t>
            </a:r>
            <a:endParaRPr lang="en-US" sz="1000" dirty="0"/>
          </a:p>
          <a:p>
            <a:r>
              <a:rPr lang="ru-RU" sz="1000" dirty="0"/>
              <a:t>Поиск и сбор или сверка данных в различных системах учета.</a:t>
            </a:r>
          </a:p>
          <a:p>
            <a:r>
              <a:rPr lang="ru-RU" sz="1000" dirty="0"/>
              <a:t>Перемещение клавиатуры или монитора, расчистка рабочего места от папок.</a:t>
            </a:r>
          </a:p>
          <a:p>
            <a:r>
              <a:rPr lang="ru-RU" sz="1000" dirty="0"/>
              <a:t>Сотрудник тянется за необходимым предметом, например, </a:t>
            </a:r>
            <a:r>
              <a:rPr lang="ru-RU" sz="1000" dirty="0" err="1"/>
              <a:t>степлером</a:t>
            </a:r>
            <a:r>
              <a:rPr lang="ru-RU" sz="1000" dirty="0"/>
              <a:t>.</a:t>
            </a:r>
          </a:p>
          <a:p>
            <a:r>
              <a:rPr lang="ru-RU" sz="1000" dirty="0"/>
              <a:t>Сотрудник тянется или подходит к принтеру много раз, чтобы забрать распечатанный документ.</a:t>
            </a: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81DAF-F5CE-4637-981D-4164A4702FC3}" type="slidenum">
              <a:rPr lang="ru-RU" smtClean="0"/>
              <a:pPr>
                <a:defRPr/>
              </a:pPr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73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561975" y="200025"/>
            <a:ext cx="8278813" cy="46624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82042" y="5110882"/>
            <a:ext cx="6789991" cy="7225066"/>
          </a:xfrm>
        </p:spPr>
        <p:txBody>
          <a:bodyPr/>
          <a:lstStyle/>
          <a:p>
            <a:pPr indent="519752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2022 года:</a:t>
            </a:r>
          </a:p>
          <a:p>
            <a:pPr indent="519752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и реализовано 24 бережливых проекта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11 в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РОИВах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519752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Получены хорошие результаты для геометрического масштабирования деятельности.</a:t>
            </a:r>
          </a:p>
          <a:p>
            <a:pPr indent="519752"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примеры приведены на слайде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289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DC95A-E73C-4092-8ABF-AE007264C1A2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289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88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" y="739775"/>
            <a:ext cx="65706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575">
              <a:defRPr/>
            </a:pPr>
            <a:r>
              <a:rPr lang="ru-RU" sz="1000" dirty="0"/>
              <a:t>Ненужная транспортировка – это бесполезное перемещение чего-либо. Обратите внимание на отличие потерь транспортировки и движения. Лишние движения – это потери, связанные с движением людей, а ненужная транспортировка – это потери, связанные с перемещением материалов. </a:t>
            </a:r>
            <a:r>
              <a:rPr lang="ru-RU" dirty="0"/>
              <a:t>Для организации эффективной работы важно сократить или устранить этот вид потерь, для чего следует разделить всю работу на последовательные операции и расположить их как можно ближе друг к другу. Если от перемещения документов между процессами избавиться нельзя, то его нужно максимально автоматизировать.</a:t>
            </a:r>
          </a:p>
          <a:p>
            <a:pPr defTabSz="897575">
              <a:defRPr/>
            </a:pPr>
            <a:r>
              <a:rPr lang="ru-RU" sz="1000" i="1" dirty="0"/>
              <a:t>Примеры:</a:t>
            </a:r>
            <a:endParaRPr lang="ru-RU" sz="1000" dirty="0"/>
          </a:p>
          <a:p>
            <a:pPr lvl="0"/>
            <a:r>
              <a:rPr lang="ru-RU" sz="1000" dirty="0"/>
              <a:t>отправка ненужных документов;</a:t>
            </a:r>
          </a:p>
          <a:p>
            <a:pPr lvl="0"/>
            <a:r>
              <a:rPr lang="ru-RU" sz="1000" dirty="0"/>
              <a:t>слишком частая регистрация документов, находящихся в работе;</a:t>
            </a:r>
          </a:p>
          <a:p>
            <a:pPr lvl="0"/>
            <a:r>
              <a:rPr lang="ru-RU" sz="1000" dirty="0"/>
              <a:t>передача документов на следующий этап работы вручную;</a:t>
            </a:r>
          </a:p>
          <a:p>
            <a:pPr lvl="0"/>
            <a:r>
              <a:rPr lang="ru-RU" sz="1000" dirty="0"/>
              <a:t>выполнение одной задачи несколькими отделами;</a:t>
            </a:r>
          </a:p>
          <a:p>
            <a:pPr lvl="0"/>
            <a:r>
              <a:rPr lang="ru-RU" sz="1000" dirty="0"/>
              <a:t>неправильная расстановка приоритетов.</a:t>
            </a:r>
            <a:endParaRPr lang="en-US" sz="1000" dirty="0"/>
          </a:p>
          <a:p>
            <a:r>
              <a:rPr lang="ru-RU" sz="1000" dirty="0"/>
              <a:t>Ненужная электронная переписка.</a:t>
            </a:r>
          </a:p>
          <a:p>
            <a:r>
              <a:rPr lang="ru-RU" sz="1000" dirty="0"/>
              <a:t>Скачивание и закачивание файлов на различные носители и сервера без надобности.</a:t>
            </a:r>
          </a:p>
          <a:p>
            <a:r>
              <a:rPr lang="ru-RU" sz="1000" dirty="0"/>
              <a:t>Восстановление и сохранение файлов.</a:t>
            </a:r>
          </a:p>
          <a:p>
            <a:r>
              <a:rPr lang="ru-RU" sz="1000" dirty="0"/>
              <a:t>Передача файлов, папок с документами, сбор подписей.</a:t>
            </a:r>
          </a:p>
          <a:p>
            <a:r>
              <a:rPr lang="ru-RU" sz="1000" dirty="0"/>
              <a:t>Перемещение офисного оборудования</a:t>
            </a:r>
          </a:p>
          <a:p>
            <a:endParaRPr lang="ru-RU" sz="1000" dirty="0"/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81DAF-F5CE-4637-981D-4164A4702FC3}" type="slidenum">
              <a:rPr lang="ru-RU" smtClean="0"/>
              <a:pPr>
                <a:defRPr/>
              </a:pPr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04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" y="739775"/>
            <a:ext cx="65706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575">
              <a:defRPr/>
            </a:pPr>
            <a:r>
              <a:rPr lang="ru-RU" sz="1000" dirty="0"/>
              <a:t>Любые избыточные запасы, имеющиеся в организации — это потери. Хранение таких запасов требует дополнительных площадей, они могут отрицательно влиять на безопасность, загромождая проходы и производственные площади. Эти запасы могут оказаться вообще ненужными и устареть при изменении спроса. Например, неиспользуемые канцтовары – «замороженные деньги» - деньги потрачены, а пользоваться ими не начали и не факт, что начнем.</a:t>
            </a:r>
            <a:endParaRPr lang="en-US" sz="1000" dirty="0"/>
          </a:p>
          <a:p>
            <a:r>
              <a:rPr lang="ru-RU" sz="1000" dirty="0"/>
              <a:t>Помните пример с лишними передвижениями? Ходим за распечатанным листом в другой конец помещения, было бы логично установить принтер у каждого работника и тем самым устранить эту потерю. НО, возникает опасность создания другого вида потерь – запасы. Решая эту проблему необходимо оценить и проанализировать, что в данном конкретном случае целесообразнее. Устранить лишние движения, но использовать технику не на полную мощность или лишний раз пройтись за документом в другой конец офиса.</a:t>
            </a:r>
          </a:p>
          <a:p>
            <a:pPr lvl="0"/>
            <a:r>
              <a:rPr lang="ru-RU" sz="1000" dirty="0"/>
              <a:t>движением людей, а ненужная транспортировка – это потери, связанные с перемещением материалов.</a:t>
            </a:r>
          </a:p>
          <a:p>
            <a:pPr defTabSz="897575">
              <a:defRPr/>
            </a:pPr>
            <a:r>
              <a:rPr lang="ru-RU" sz="1000" i="1" dirty="0"/>
              <a:t>Примеры:</a:t>
            </a:r>
            <a:endParaRPr lang="ru-RU" sz="1000" dirty="0"/>
          </a:p>
          <a:p>
            <a:r>
              <a:rPr lang="ru-RU" sz="1000" dirty="0"/>
              <a:t>Показатели, которые рассчитывают, но не используют.</a:t>
            </a:r>
          </a:p>
          <a:p>
            <a:r>
              <a:rPr lang="ru-RU" sz="1000" dirty="0"/>
              <a:t>Документы и письма, с которыми никто не работает.</a:t>
            </a:r>
          </a:p>
          <a:p>
            <a:r>
              <a:rPr lang="ru-RU" sz="1000" dirty="0"/>
              <a:t>Незавершенные проекты.</a:t>
            </a:r>
          </a:p>
          <a:p>
            <a:r>
              <a:rPr lang="ru-RU" sz="1000" dirty="0"/>
              <a:t>Годовые запасы канцелярских принадлежностей.</a:t>
            </a:r>
          </a:p>
          <a:p>
            <a:r>
              <a:rPr lang="ru-RU" sz="1000" dirty="0"/>
              <a:t>Десятки открытых файлов и программ, необходимые для соблюдения “многозадачности” в работе.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81DAF-F5CE-4637-981D-4164A4702FC3}" type="slidenum">
              <a:rPr lang="ru-RU" smtClean="0"/>
              <a:pPr>
                <a:defRPr/>
              </a:pPr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649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" y="739775"/>
            <a:ext cx="65706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575">
              <a:defRPr/>
            </a:pPr>
            <a:r>
              <a:rPr lang="ru-RU" sz="1000" dirty="0"/>
              <a:t>Лишняя обработка подразумевает то, что вы выполняете работу сверх той, которую заказывал потребитель. Часто это связанно с тем, что мы не достаточно четко представляем потребности нашего клиента. Задайте себе вопрос: «Какие потребности у нашего клиента? Какие операции необходимо выполнить, чтобы удовлетворить эти потребности?». Если вы не смогли четко ответить на этот вопрос, то данный вид потерь присутствует в вашем офисе.</a:t>
            </a:r>
            <a:endParaRPr lang="en-US" sz="1000" dirty="0"/>
          </a:p>
          <a:p>
            <a:r>
              <a:rPr lang="ru-RU" i="1" dirty="0"/>
              <a:t>Примеры:</a:t>
            </a:r>
          </a:p>
          <a:p>
            <a:r>
              <a:rPr lang="ru-RU" dirty="0"/>
              <a:t>Повторное внесение данных или заполнение похожих отчетов.</a:t>
            </a:r>
          </a:p>
          <a:p>
            <a:r>
              <a:rPr lang="ru-RU" dirty="0"/>
              <a:t>Инспекции или проверки документов.</a:t>
            </a:r>
          </a:p>
          <a:p>
            <a:r>
              <a:rPr lang="ru-RU" dirty="0"/>
              <a:t>Многочисленные согласования и утверждения документов.</a:t>
            </a:r>
          </a:p>
          <a:p>
            <a:r>
              <a:rPr lang="ru-RU" dirty="0"/>
              <a:t>Предварительные сверки результатов или проверки отчетов.</a:t>
            </a: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81DAF-F5CE-4637-981D-4164A4702FC3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886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" y="739775"/>
            <a:ext cx="65706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575">
              <a:defRPr/>
            </a:pPr>
            <a:r>
              <a:rPr lang="ru-RU" dirty="0"/>
              <a:t>Часто мы не считаем источником потерь бумаги, лежащие в лотке для поступающих документов. Однако вспомните, сколько раз мы перебираем этот лоток, пытаясь найти что-то нужное? Сколько раз вы принимаетесь за какое-либо дело перед тем, как закончите его? Чтобы избавиться от этого вида потерь, необходимо следовать принципу </a:t>
            </a:r>
            <a:r>
              <a:rPr lang="ru-RU" i="1" dirty="0"/>
              <a:t>«закончили — подшили (или выбросили)»</a:t>
            </a:r>
            <a:r>
              <a:rPr lang="ru-RU" dirty="0"/>
              <a:t>.</a:t>
            </a:r>
          </a:p>
          <a:p>
            <a:r>
              <a:rPr lang="ru-RU" sz="1000" i="1" dirty="0"/>
              <a:t>Примеры:</a:t>
            </a:r>
          </a:p>
          <a:p>
            <a:r>
              <a:rPr lang="ru-RU" sz="1000" dirty="0"/>
              <a:t>большое количество обязательных подписей и разрешений;</a:t>
            </a:r>
          </a:p>
          <a:p>
            <a:r>
              <a:rPr lang="ru-RU" sz="1000" dirty="0"/>
              <a:t>зависимость от остальных сотрудников при выполнении каких-либо задачи;</a:t>
            </a:r>
          </a:p>
          <a:p>
            <a:r>
              <a:rPr lang="ru-RU" sz="1000" dirty="0"/>
              <a:t>задержки в получении информации;</a:t>
            </a:r>
          </a:p>
          <a:p>
            <a:r>
              <a:rPr lang="ru-RU" sz="1000" dirty="0"/>
              <a:t>проблемы с программным обеспечением;</a:t>
            </a:r>
          </a:p>
          <a:p>
            <a:r>
              <a:rPr lang="ru-RU" sz="1000" dirty="0"/>
              <a:t>выполнение задачи разными отделами;</a:t>
            </a:r>
          </a:p>
          <a:p>
            <a:r>
              <a:rPr lang="ru-RU" sz="1000" dirty="0"/>
              <a:t>отсутствие ответственных за выполнение какой-либо задачи. Ожидание тех, кто опаздывает на совещание.</a:t>
            </a:r>
          </a:p>
          <a:p>
            <a:r>
              <a:rPr lang="ru-RU" sz="1000" dirty="0"/>
              <a:t>Ожидание звонка или сообщения по электронной почте.</a:t>
            </a:r>
          </a:p>
          <a:p>
            <a:r>
              <a:rPr lang="ru-RU" sz="1000" dirty="0"/>
              <a:t>Ожидание данных для подготовки или закрытия отчета. </a:t>
            </a:r>
          </a:p>
          <a:p>
            <a:r>
              <a:rPr lang="ru-RU" sz="1000" dirty="0"/>
              <a:t>Ожидание у принтера или копировального аппарата.</a:t>
            </a: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81DAF-F5CE-4637-981D-4164A4702FC3}" type="slidenum">
              <a:rPr lang="ru-RU" smtClean="0"/>
              <a:pPr>
                <a:defRPr/>
              </a:pPr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9947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" y="739775"/>
            <a:ext cx="65706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 потерям в результате брака относится л</a:t>
            </a:r>
            <a:r>
              <a:rPr lang="ru-RU" i="1" dirty="0"/>
              <a:t>юбое действие, которое привело к появлению дефектов, и дополнительная обработка, необходимая для их устранения</a:t>
            </a:r>
            <a:r>
              <a:rPr lang="ru-RU" dirty="0"/>
              <a:t>. </a:t>
            </a:r>
            <a:r>
              <a:rPr lang="ru-RU" sz="1000" dirty="0"/>
              <a:t>Затраты на переделывание, или повторное выполнение уже сделанной работы, в которой обнаружены дефекты, безусловно, относятся к категории потерь, поскольку любая работа сверх необходимой является лишней, увеличивающей потери организации. Потери от дефектов включают в себя также снижение производительности, обусловленное прерыванием нормального течения рабочего процесса для исправления дефектов или переделывания продукции. Этот вид непроизводительных затрат намного проще выявить, чем потери других видов.</a:t>
            </a:r>
          </a:p>
          <a:p>
            <a:r>
              <a:rPr lang="ru-RU" sz="1000" i="1" dirty="0"/>
              <a:t> Примеры :</a:t>
            </a:r>
            <a:endParaRPr lang="ru-RU" sz="1000" dirty="0"/>
          </a:p>
          <a:p>
            <a:r>
              <a:rPr lang="ru-RU" sz="1000" dirty="0"/>
              <a:t>ошибки при вводе данных;</a:t>
            </a:r>
          </a:p>
          <a:p>
            <a:r>
              <a:rPr lang="ru-RU" sz="1000" dirty="0"/>
              <a:t>ошибки при установлении цен;</a:t>
            </a:r>
          </a:p>
          <a:p>
            <a:r>
              <a:rPr lang="ru-RU" sz="1000" dirty="0"/>
              <a:t>передача неполной документации на следующие этапы обработки;</a:t>
            </a:r>
          </a:p>
          <a:p>
            <a:r>
              <a:rPr lang="ru-RU" sz="1000" dirty="0"/>
              <a:t>утеря документов или информации;</a:t>
            </a:r>
          </a:p>
          <a:p>
            <a:r>
              <a:rPr lang="ru-RU" sz="1000" dirty="0"/>
              <a:t>некорректная информация в документе;</a:t>
            </a:r>
          </a:p>
          <a:p>
            <a:r>
              <a:rPr lang="ru-RU" sz="1000" dirty="0"/>
              <a:t>неэффективная организация файлов в компьютере или папок в картотеке;</a:t>
            </a:r>
          </a:p>
          <a:p>
            <a:r>
              <a:rPr lang="ru-RU" sz="1000" dirty="0"/>
              <a:t>неправильный подбор сотрудников для обслуживания клиента. Редактирование и правка документов.</a:t>
            </a:r>
          </a:p>
          <a:p>
            <a:r>
              <a:rPr lang="ru-RU" sz="1000" dirty="0"/>
              <a:t>Ошибки при внесении данных.</a:t>
            </a:r>
          </a:p>
          <a:p>
            <a:r>
              <a:rPr lang="ru-RU" sz="1000" dirty="0"/>
              <a:t>Отсутствующие записи или утерянные документы.</a:t>
            </a:r>
          </a:p>
          <a:p>
            <a:r>
              <a:rPr lang="ru-RU" sz="1000" dirty="0"/>
              <a:t>Повторная подготовка утерянных или испорченных документов.</a:t>
            </a:r>
          </a:p>
          <a:p>
            <a:r>
              <a:rPr lang="ru-RU" sz="1000" dirty="0"/>
              <a:t>Переделывание презентаций или текстов докладов.</a:t>
            </a:r>
          </a:p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81DAF-F5CE-4637-981D-4164A4702FC3}" type="slidenum">
              <a:rPr lang="ru-RU" smtClean="0"/>
              <a:pPr>
                <a:defRPr/>
              </a:pPr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19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" y="739775"/>
            <a:ext cx="6570663" cy="37004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04886" indent="-504886"/>
            <a:r>
              <a:rPr lang="ru-RU" b="1" dirty="0"/>
              <a:t>Самый опасный вид потерь, так как влечет за собой все остальные виды. </a:t>
            </a:r>
            <a:endParaRPr lang="ru-RU" dirty="0"/>
          </a:p>
          <a:p>
            <a:r>
              <a:rPr lang="ru-RU" dirty="0"/>
              <a:t>Выполнение определенного типа работы до того, как это потребуется - самый худший из всех видов, поскольку перепроизводство приводит к другим потерям.</a:t>
            </a:r>
          </a:p>
          <a:p>
            <a:r>
              <a:rPr lang="ru-RU" dirty="0"/>
              <a:t>К примеру, если подготовить оферту для клиента до того, как он сделает запрос, возникают потери следующих видов: </a:t>
            </a:r>
            <a:r>
              <a:rPr lang="ru-RU" i="1" dirty="0"/>
              <a:t>излишняя обработка, перемещение, движение</a:t>
            </a:r>
            <a:r>
              <a:rPr lang="ru-RU" dirty="0"/>
              <a:t> и т.д. Чтобы понять, какие операции вам необходимы, а от каких следует отказаться, вы должны четко представлять, что вы производите и что нужно вашему клиенту.</a:t>
            </a:r>
          </a:p>
          <a:p>
            <a:r>
              <a:rPr lang="ru-RU" i="1" dirty="0"/>
              <a:t>Примеры:</a:t>
            </a:r>
          </a:p>
          <a:p>
            <a:r>
              <a:rPr lang="ru-RU" dirty="0"/>
              <a:t>Составление нескольких вариантов презентаций.</a:t>
            </a:r>
          </a:p>
          <a:p>
            <a:r>
              <a:rPr lang="ru-RU" dirty="0"/>
              <a:t>Изготовление лишних копий документов.</a:t>
            </a:r>
          </a:p>
          <a:p>
            <a:r>
              <a:rPr lang="ru-RU" dirty="0"/>
              <a:t>Предоставление информации в количестве большем, чем того требует клиент или последующий процесс.</a:t>
            </a:r>
          </a:p>
          <a:p>
            <a:r>
              <a:rPr lang="ru-RU" dirty="0"/>
              <a:t>составление отчетов, которые никто не читает и которые никому не   нужны;</a:t>
            </a:r>
          </a:p>
          <a:p>
            <a:r>
              <a:rPr lang="ru-RU" dirty="0"/>
              <a:t>изготовление лишних копий документов;</a:t>
            </a:r>
          </a:p>
          <a:p>
            <a:r>
              <a:rPr lang="ru-RU" dirty="0"/>
              <a:t>пересылка одного и того же документа по электронной почте или факсу несколько раз;</a:t>
            </a:r>
          </a:p>
          <a:p>
            <a:r>
              <a:rPr lang="ru-RU" dirty="0"/>
              <a:t>ввод повторяющейся информации во множество документов;</a:t>
            </a:r>
            <a:endParaRPr lang="en-US" dirty="0"/>
          </a:p>
          <a:p>
            <a:r>
              <a:rPr lang="ru-RU" dirty="0"/>
              <a:t>Составление ненужных отчетов.</a:t>
            </a:r>
          </a:p>
          <a:p>
            <a:pPr algn="l"/>
            <a:r>
              <a:rPr lang="ru-RU" dirty="0"/>
              <a:t>Составление отчета, который никто не читает</a:t>
            </a:r>
          </a:p>
          <a:p>
            <a:pPr algn="l"/>
            <a:r>
              <a:rPr lang="ru-RU" dirty="0"/>
              <a:t>Дублирование работы</a:t>
            </a:r>
          </a:p>
          <a:p>
            <a:pPr algn="l"/>
            <a:r>
              <a:rPr lang="ru-RU" dirty="0"/>
              <a:t>Подготовка материалов заранее</a:t>
            </a:r>
          </a:p>
          <a:p>
            <a:pPr algn="l"/>
            <a:r>
              <a:rPr lang="ru-RU" dirty="0"/>
              <a:t>Повторная работа с документами на всякий случай  </a:t>
            </a:r>
          </a:p>
          <a:p>
            <a:pPr algn="l"/>
            <a:r>
              <a:rPr lang="ru-RU" dirty="0"/>
              <a:t>Подготовка ежемесячных отчетов раньше срока</a:t>
            </a:r>
          </a:p>
          <a:p>
            <a:pPr algn="l"/>
            <a:r>
              <a:rPr lang="ru-RU" dirty="0"/>
              <a:t>Сохраненная, но не используемая  в дальнейшем информация и т.п.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281DAF-F5CE-4637-981D-4164A4702FC3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46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647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74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141BB-C62F-4C97-B5A1-07A839BE0BFB}" type="slidenum">
              <a:rPr lang="ru-RU" smtClean="0"/>
              <a:pPr/>
              <a:t>84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0621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0663" y="812800"/>
            <a:ext cx="711835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380D4-2922-4153-861F-3B1BE055CD3F}" type="slidenum">
              <a:rPr kumimoji="0" lang="ru-RU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35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ru-RU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649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44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A4A12-7E97-6B41-A77E-C635411915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933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513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1431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968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78140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602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7273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4267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74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141BB-C62F-4C97-B5A1-07A839BE0BFB}" type="slidenum">
              <a:rPr lang="ru-RU" smtClean="0"/>
              <a:pPr/>
              <a:t>94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2279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74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141BB-C62F-4C97-B5A1-07A839BE0BFB}" type="slidenum">
              <a:rPr lang="ru-RU" smtClean="0"/>
              <a:pPr/>
              <a:t>95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11612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5763" y="685800"/>
            <a:ext cx="6086475" cy="34274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141BB-C62F-4C97-B5A1-07A839BE0BFB}" type="slidenum">
              <a:rPr lang="ru-RU" smtClean="0"/>
              <a:pPr/>
              <a:t>96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733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438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141BB-C62F-4C97-B5A1-07A839BE0BFB}" type="slidenum">
              <a:rPr lang="ru-RU" smtClean="0"/>
              <a:pPr/>
              <a:t>108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7340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96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750888" y="300038"/>
            <a:ext cx="8232776" cy="46355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062" y="4935538"/>
            <a:ext cx="6518030" cy="4712554"/>
          </a:xfrm>
        </p:spPr>
        <p:txBody>
          <a:bodyPr/>
          <a:lstStyle/>
          <a:p>
            <a:pPr marL="0" lvl="1" indent="0" defTabSz="339025">
              <a:buClr>
                <a:srgbClr val="000000"/>
              </a:buClr>
              <a:buSzPts val="1300"/>
              <a:buNone/>
            </a:pPr>
            <a:endParaRPr lang="ru-RU" sz="1200" i="1" dirty="0">
              <a:solidFill>
                <a:srgbClr val="000000"/>
              </a:solidFill>
              <a:latin typeface="Arial Nova" panose="020B05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FDC95A-E73C-4092-8ABF-AE007264C1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827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209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87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57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6FE74-B8C5-4A42-A69F-F91632D7D608}" type="slidenum"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578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07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9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0.bin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3.v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10" Type="http://schemas.openxmlformats.org/officeDocument/2006/relationships/image" Target="../media/image6.emf"/><Relationship Id="rId4" Type="http://schemas.openxmlformats.org/officeDocument/2006/relationships/tags" Target="../tags/tag39.xml"/><Relationship Id="rId9" Type="http://schemas.openxmlformats.org/officeDocument/2006/relationships/oleObject" Target="../embeddings/oleObject23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52.xml"/><Relationship Id="rId7" Type="http://schemas.openxmlformats.org/officeDocument/2006/relationships/oleObject" Target="../embeddings/oleObject28.bin"/><Relationship Id="rId2" Type="http://schemas.openxmlformats.org/officeDocument/2006/relationships/tags" Target="../tags/tag51.xml"/><Relationship Id="rId1" Type="http://schemas.openxmlformats.org/officeDocument/2006/relationships/vmlDrawing" Target="../drawings/vmlDrawing28.vml"/><Relationship Id="rId6" Type="http://schemas.openxmlformats.org/officeDocument/2006/relationships/slideMaster" Target="../slideMasters/slideMaster10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9" Type="http://schemas.openxmlformats.org/officeDocument/2006/relationships/oleObject" Target="../embeddings/oleObject29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59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2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32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6335935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60432" y="4790429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B4AB1-B8EC-415D-AE03-A9C01327FD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2090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6335935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2"/>
          </a:xfrm>
          <a:prstGeom prst="rect">
            <a:avLst/>
          </a:prstGeom>
        </p:spPr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60432" y="4790429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148DC-A899-4108-80E1-A8AA815492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33096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13" y="844935"/>
            <a:ext cx="8424862" cy="3864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24919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CB6B1FD-981D-4358-A366-EFE302B1E7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851" y="851"/>
          <a:ext cx="851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Слайд think-cell" r:id="rId4" imgW="473" imgH="476" progId="TCLayout.ActiveDocument.1">
                  <p:embed/>
                </p:oleObj>
              </mc:Choice>
              <mc:Fallback>
                <p:oleObj name="Слайд think-cell" r:id="rId4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CB6B1FD-981D-4358-A366-EFE302B1E7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1" y="851"/>
                        <a:ext cx="851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36" y="1127757"/>
            <a:ext cx="8792308" cy="310994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08151" y="1127758"/>
            <a:ext cx="6026257" cy="2118374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7" b="0" i="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5151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5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Слайд think-cell" r:id="rId4" imgW="473" imgH="476" progId="TCLayout.ActiveDocument.1">
                  <p:embed/>
                </p:oleObj>
              </mc:Choice>
              <mc:Fallback>
                <p:oleObj name="Слайд think-cell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C72BD76-BA37-4C78-98B4-94AEB5215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5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flipH="1">
            <a:off x="394421" y="692850"/>
            <a:ext cx="8519500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394421" y="692850"/>
            <a:ext cx="8519500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163" y="86550"/>
            <a:ext cx="472500" cy="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599CD-7E86-40D8-ADFB-BB90567BF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2121" y="4893604"/>
            <a:ext cx="471879" cy="254659"/>
          </a:xfrm>
          <a:prstGeom prst="rect">
            <a:avLst/>
          </a:prstGeom>
        </p:spPr>
        <p:txBody>
          <a:bodyPr anchor="ctr"/>
          <a:lstStyle>
            <a:lvl1pPr algn="r">
              <a:defRPr sz="1286" b="1"/>
            </a:lvl1pPr>
          </a:lstStyle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8EE0B5-C437-40A5-869B-FE151F9E94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004" y="73470"/>
            <a:ext cx="7272355" cy="59341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defRPr sz="192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70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5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Слайд think-cell" r:id="rId4" imgW="473" imgH="476" progId="TCLayout.ActiveDocument.1">
                  <p:embed/>
                </p:oleObj>
              </mc:Choice>
              <mc:Fallback>
                <p:oleObj name="Слайд think-cell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C72BD76-BA37-4C78-98B4-94AEB5215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5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163" y="86550"/>
            <a:ext cx="472500" cy="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338BB70-D611-4046-9922-D0DBAB4CC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2121" y="4893604"/>
            <a:ext cx="471879" cy="254659"/>
          </a:xfrm>
          <a:prstGeom prst="rect">
            <a:avLst/>
          </a:prstGeom>
        </p:spPr>
        <p:txBody>
          <a:bodyPr anchor="ctr"/>
          <a:lstStyle>
            <a:lvl1pPr algn="r">
              <a:defRPr sz="1286" b="1"/>
            </a:lvl1pPr>
          </a:lstStyle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D920E7-4B04-40E2-B5AF-FD0B74465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004" y="73470"/>
            <a:ext cx="7272355" cy="59341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defRPr sz="192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236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5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Слайд think-cell" r:id="rId4" imgW="473" imgH="476" progId="TCLayout.ActiveDocument.1">
                  <p:embed/>
                </p:oleObj>
              </mc:Choice>
              <mc:Fallback>
                <p:oleObj name="Слайд think-cell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C72BD76-BA37-4C78-98B4-94AEB5215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5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163" y="86550"/>
            <a:ext cx="472500" cy="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639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5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Слайд think-cell" r:id="rId4" imgW="473" imgH="476" progId="TCLayout.ActiveDocument.1">
                  <p:embed/>
                </p:oleObj>
              </mc:Choice>
              <mc:Fallback>
                <p:oleObj name="Слайд think-cell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C72BD76-BA37-4C78-98B4-94AEB5215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5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394421" y="692850"/>
            <a:ext cx="8519500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58DB1E-D3EC-4374-958C-20EA22EDC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2121" y="4893604"/>
            <a:ext cx="471879" cy="254659"/>
          </a:xfrm>
          <a:prstGeom prst="rect">
            <a:avLst/>
          </a:prstGeom>
        </p:spPr>
        <p:txBody>
          <a:bodyPr anchor="ctr"/>
          <a:lstStyle>
            <a:lvl1pPr algn="r">
              <a:defRPr sz="1286" b="1"/>
            </a:lvl1pPr>
          </a:lstStyle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D34B70-227B-4ADF-99C8-FAECC2472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004" y="73470"/>
            <a:ext cx="7272355" cy="59341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defRPr sz="192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895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Заголовок и объект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5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Слайд think-cell" r:id="rId4" imgW="473" imgH="476" progId="TCLayout.ActiveDocument.1">
                  <p:embed/>
                </p:oleObj>
              </mc:Choice>
              <mc:Fallback>
                <p:oleObj name="Слайд think-cell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C72BD76-BA37-4C78-98B4-94AEB5215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5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163" y="86550"/>
            <a:ext cx="472500" cy="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394421" y="692850"/>
            <a:ext cx="8519500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9E3B00-3809-4877-B917-F502DC54E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2121" y="4893604"/>
            <a:ext cx="471879" cy="254659"/>
          </a:xfrm>
          <a:prstGeom prst="rect">
            <a:avLst/>
          </a:prstGeom>
        </p:spPr>
        <p:txBody>
          <a:bodyPr anchor="ctr"/>
          <a:lstStyle>
            <a:lvl1pPr algn="r">
              <a:defRPr sz="1286" b="1"/>
            </a:lvl1pPr>
          </a:lstStyle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DDBB56-9A1B-49BC-B379-F9CC43684A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004" y="73470"/>
            <a:ext cx="7272355" cy="59341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defRPr sz="192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338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5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Слайд think-cell" r:id="rId4" imgW="473" imgH="476" progId="TCLayout.ActiveDocument.1">
                  <p:embed/>
                </p:oleObj>
              </mc:Choice>
              <mc:Fallback>
                <p:oleObj name="Слайд think-cell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C72BD76-BA37-4C78-98B4-94AEB5215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5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163" y="86550"/>
            <a:ext cx="472500" cy="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394421" y="692850"/>
            <a:ext cx="8519500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8FCF37-E67C-46AB-98F5-AE19288D9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2121" y="4893604"/>
            <a:ext cx="471879" cy="254659"/>
          </a:xfrm>
          <a:prstGeom prst="rect">
            <a:avLst/>
          </a:prstGeom>
        </p:spPr>
        <p:txBody>
          <a:bodyPr anchor="ctr"/>
          <a:lstStyle>
            <a:lvl1pPr algn="r">
              <a:defRPr sz="1286" b="1"/>
            </a:lvl1pPr>
          </a:lstStyle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833169-E0E8-4530-BE3C-22B8FC7450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004" y="73470"/>
            <a:ext cx="7272355" cy="59341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defRPr sz="192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65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Заголовок и объект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5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9" name="Слайд think-cell" r:id="rId4" imgW="473" imgH="476" progId="TCLayout.ActiveDocument.1">
                  <p:embed/>
                </p:oleObj>
              </mc:Choice>
              <mc:Fallback>
                <p:oleObj name="Слайд think-cell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C72BD76-BA37-4C78-98B4-94AEB5215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5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163" y="86550"/>
            <a:ext cx="472500" cy="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394421" y="692850"/>
            <a:ext cx="8519500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F01A8F-43DD-47A3-A1BB-14EAAB0B0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2121" y="4893604"/>
            <a:ext cx="471879" cy="254659"/>
          </a:xfrm>
          <a:prstGeom prst="rect">
            <a:avLst/>
          </a:prstGeom>
        </p:spPr>
        <p:txBody>
          <a:bodyPr anchor="ctr"/>
          <a:lstStyle>
            <a:lvl1pPr algn="r">
              <a:defRPr sz="1286" b="1"/>
            </a:lvl1pPr>
          </a:lstStyle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F9A42D-FDE6-4CE8-A6CC-804FECC33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004" y="73470"/>
            <a:ext cx="7272355" cy="59341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defRPr sz="192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21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Заголовок и объект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35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Слайд think-cell" r:id="rId4" imgW="473" imgH="476" progId="TCLayout.ActiveDocument.1">
                  <p:embed/>
                </p:oleObj>
              </mc:Choice>
              <mc:Fallback>
                <p:oleObj name="Слайд think-cell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C72BD76-BA37-4C78-98B4-94AEB5215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5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0163" y="86550"/>
            <a:ext cx="472500" cy="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394421" y="692850"/>
            <a:ext cx="8519500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ADC93F-86E0-4CFF-8D0F-91A1D261D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2121" y="4893604"/>
            <a:ext cx="471879" cy="254659"/>
          </a:xfrm>
          <a:prstGeom prst="rect">
            <a:avLst/>
          </a:prstGeom>
        </p:spPr>
        <p:txBody>
          <a:bodyPr anchor="ctr"/>
          <a:lstStyle>
            <a:lvl1pPr algn="r">
              <a:defRPr sz="1286" b="1"/>
            </a:lvl1pPr>
          </a:lstStyle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A44C24-F0F0-42BF-AFD0-78CC4FF603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9004" y="73470"/>
            <a:ext cx="7272355" cy="59341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>
              <a:defRPr sz="1929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09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266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B7AF39-B8E7-4AB4-BD1C-202B63EE9A50}" type="slidenum">
              <a:rPr lang="ru-RU">
                <a:solidFill>
                  <a:srgbClr val="414142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414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95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204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628650" y="1370486"/>
            <a:ext cx="3886200" cy="326652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29150" y="1370486"/>
            <a:ext cx="3886200" cy="326652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87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841" y="274098"/>
            <a:ext cx="7886700" cy="99509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29842" y="1880546"/>
            <a:ext cx="3868340" cy="2766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29150" y="1880546"/>
            <a:ext cx="3887391" cy="2766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4996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936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02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284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8037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458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543675" y="274097"/>
            <a:ext cx="1971675" cy="436291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628650" y="274097"/>
            <a:ext cx="5800725" cy="436291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921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23736" y="1127756"/>
            <a:ext cx="8792308" cy="3109947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308151" y="1127758"/>
            <a:ext cx="6026257" cy="2118374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48" b="0" i="0" dirty="0"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151" y="1127760"/>
            <a:ext cx="6026257" cy="1413006"/>
          </a:xfrm>
        </p:spPr>
        <p:txBody>
          <a:bodyPr bIns="234000" anchor="b">
            <a:normAutofit/>
          </a:bodyPr>
          <a:lstStyle>
            <a:lvl1pPr marL="308017" indent="0" algn="l">
              <a:defRPr sz="1248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1040" y="1370487"/>
            <a:ext cx="8543925" cy="326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605" indent="-171605" algn="l" defTabSz="686422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Char char="•"/>
              <a:defRPr sz="901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14816" indent="-171605" algn="l" defTabSz="68642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1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858027" indent="-171605" algn="l" defTabSz="68642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1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201238" indent="-171605" algn="l" defTabSz="68642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1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544449" indent="-171605" algn="l" defTabSz="68642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901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1887660" indent="-171605" algn="l" defTabSz="68642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30871" indent="-171605" algn="l" defTabSz="68642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4082" indent="-171605" algn="l" defTabSz="68642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7293" indent="-171605" algn="l" defTabSz="686422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1038" y="4771681"/>
            <a:ext cx="222885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343211" rtl="0" eaLnBrk="1" latinLnBrk="0" hangingPunct="1">
              <a:defRPr sz="901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343211" lvl="1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22" lvl="2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633" lvl="3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844" lvl="4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6054" lvl="5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9265" lvl="6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2476" lvl="7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5687" lvl="8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365" y="4771681"/>
            <a:ext cx="3343275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343211" rtl="0" eaLnBrk="1" latinLnBrk="0" hangingPunct="1">
              <a:defRPr sz="901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343211" lvl="1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6422" lvl="2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9633" lvl="3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844" lvl="4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6054" lvl="5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9265" lvl="6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2476" lvl="7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5687" lvl="8" algn="l" defTabSz="343211" rtl="0" eaLnBrk="1" latinLnBrk="0" hangingPunct="1"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4193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5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7EFF642-20F4-43F9-9B6B-68ED660D2E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504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2552"/>
            <a:ext cx="7772400" cy="1792358"/>
          </a:xfrm>
        </p:spPr>
        <p:txBody>
          <a:bodyPr anchor="b"/>
          <a:lstStyle>
            <a:lvl1pPr algn="ctr">
              <a:defRPr sz="45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2"/>
          </a:xfrm>
        </p:spPr>
        <p:txBody>
          <a:bodyPr/>
          <a:lstStyle>
            <a:lvl1pPr marL="0" indent="0" algn="ctr">
              <a:buNone/>
              <a:defRPr sz="1802"/>
            </a:lvl1pPr>
            <a:lvl2pPr marL="343211" indent="0" algn="ctr">
              <a:buNone/>
              <a:defRPr sz="1501"/>
            </a:lvl2pPr>
            <a:lvl3pPr marL="686422" indent="0" algn="ctr">
              <a:buNone/>
              <a:defRPr sz="1351"/>
            </a:lvl3pPr>
            <a:lvl4pPr marL="1029633" indent="0" algn="ctr">
              <a:buNone/>
              <a:defRPr sz="1201"/>
            </a:lvl4pPr>
            <a:lvl5pPr marL="1372844" indent="0" algn="ctr">
              <a:buNone/>
              <a:defRPr sz="1201"/>
            </a:lvl5pPr>
            <a:lvl6pPr marL="1716054" indent="0" algn="ctr">
              <a:buNone/>
              <a:defRPr sz="1201"/>
            </a:lvl6pPr>
            <a:lvl7pPr marL="2059265" indent="0" algn="ctr">
              <a:buNone/>
              <a:defRPr sz="1201"/>
            </a:lvl7pPr>
            <a:lvl8pPr marL="2402476" indent="0" algn="ctr">
              <a:buNone/>
              <a:defRPr sz="1201"/>
            </a:lvl8pPr>
            <a:lvl9pPr marL="2745687" indent="0" algn="ctr">
              <a:buNone/>
              <a:defRPr sz="12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157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9B9A0953-CAED-46B0-BBA0-F51CEA9BB6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303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534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4D98D875-4506-4EF9-AC4D-C7227BD44F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504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3492"/>
            <a:ext cx="7886700" cy="2141534"/>
          </a:xfrm>
        </p:spPr>
        <p:txBody>
          <a:bodyPr anchor="b"/>
          <a:lstStyle>
            <a:lvl1pPr>
              <a:defRPr sz="450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5286"/>
            <a:ext cx="7886700" cy="1126182"/>
          </a:xfrm>
        </p:spPr>
        <p:txBody>
          <a:bodyPr/>
          <a:lstStyle>
            <a:lvl1pPr marL="0" indent="0">
              <a:buNone/>
              <a:defRPr sz="1802">
                <a:solidFill>
                  <a:schemeClr val="tx1"/>
                </a:solidFill>
              </a:defRPr>
            </a:lvl1pPr>
            <a:lvl2pPr marL="343211" indent="0">
              <a:buNone/>
              <a:defRPr sz="1501">
                <a:solidFill>
                  <a:schemeClr val="tx1">
                    <a:tint val="75000"/>
                  </a:schemeClr>
                </a:solidFill>
              </a:defRPr>
            </a:lvl2pPr>
            <a:lvl3pPr marL="686422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9633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2844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6054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9265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2476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5687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312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69BC1D92-599B-4977-B95A-8EE86AA372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303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487"/>
            <a:ext cx="3886200" cy="3266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0487"/>
            <a:ext cx="3886200" cy="3266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97488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9A3C61B4-FF3F-4828-9CD6-C9FC5DC42B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303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11" indent="0">
              <a:buNone/>
              <a:defRPr sz="1501" b="1"/>
            </a:lvl2pPr>
            <a:lvl3pPr marL="686422" indent="0">
              <a:buNone/>
              <a:defRPr sz="1351" b="1"/>
            </a:lvl3pPr>
            <a:lvl4pPr marL="1029633" indent="0">
              <a:buNone/>
              <a:defRPr sz="1201" b="1"/>
            </a:lvl4pPr>
            <a:lvl5pPr marL="1372844" indent="0">
              <a:buNone/>
              <a:defRPr sz="1201" b="1"/>
            </a:lvl5pPr>
            <a:lvl6pPr marL="1716054" indent="0">
              <a:buNone/>
              <a:defRPr sz="1201" b="1"/>
            </a:lvl6pPr>
            <a:lvl7pPr marL="2059265" indent="0">
              <a:buNone/>
              <a:defRPr sz="1201" b="1"/>
            </a:lvl7pPr>
            <a:lvl8pPr marL="2402476" indent="0">
              <a:buNone/>
              <a:defRPr sz="1201" b="1"/>
            </a:lvl8pPr>
            <a:lvl9pPr marL="2745687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2040"/>
            <a:ext cx="3887391" cy="618506"/>
          </a:xfrm>
        </p:spPr>
        <p:txBody>
          <a:bodyPr anchor="b"/>
          <a:lstStyle>
            <a:lvl1pPr marL="0" indent="0">
              <a:buNone/>
              <a:defRPr sz="1802" b="1"/>
            </a:lvl1pPr>
            <a:lvl2pPr marL="343211" indent="0">
              <a:buNone/>
              <a:defRPr sz="1501" b="1"/>
            </a:lvl2pPr>
            <a:lvl3pPr marL="686422" indent="0">
              <a:buNone/>
              <a:defRPr sz="1351" b="1"/>
            </a:lvl3pPr>
            <a:lvl4pPr marL="1029633" indent="0">
              <a:buNone/>
              <a:defRPr sz="1201" b="1"/>
            </a:lvl4pPr>
            <a:lvl5pPr marL="1372844" indent="0">
              <a:buNone/>
              <a:defRPr sz="1201" b="1"/>
            </a:lvl5pPr>
            <a:lvl6pPr marL="1716054" indent="0">
              <a:buNone/>
              <a:defRPr sz="1201" b="1"/>
            </a:lvl6pPr>
            <a:lvl7pPr marL="2059265" indent="0">
              <a:buNone/>
              <a:defRPr sz="1201" b="1"/>
            </a:lvl7pPr>
            <a:lvl8pPr marL="2402476" indent="0">
              <a:buNone/>
              <a:defRPr sz="1201" b="1"/>
            </a:lvl8pPr>
            <a:lvl9pPr marL="2745687" indent="0">
              <a:buNone/>
              <a:defRPr sz="12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34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"/>
            <a:ext cx="7632700" cy="722187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844935"/>
            <a:ext cx="8424862" cy="38647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7AF39-B8E7-4AB4-BD1C-202B63EE9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6523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5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6D3532C-FF66-44AF-8A4F-7C1BF253EF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303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1302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344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9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1502608-29AA-412F-88A8-68CF67D282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2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3218"/>
            <a:ext cx="2949178" cy="1201261"/>
          </a:xfrm>
        </p:spPr>
        <p:txBody>
          <a:bodyPr anchor="b"/>
          <a:lstStyle>
            <a:lvl1pPr>
              <a:defRPr sz="2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1256"/>
            <a:ext cx="4629150" cy="3658604"/>
          </a:xfrm>
        </p:spPr>
        <p:txBody>
          <a:bodyPr/>
          <a:lstStyle>
            <a:lvl1pPr>
              <a:defRPr sz="2402"/>
            </a:lvl1pPr>
            <a:lvl2pPr>
              <a:defRPr sz="2102"/>
            </a:lvl2pPr>
            <a:lvl3pPr>
              <a:defRPr sz="1802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4479"/>
            <a:ext cx="2949178" cy="2861338"/>
          </a:xfrm>
        </p:spPr>
        <p:txBody>
          <a:bodyPr/>
          <a:lstStyle>
            <a:lvl1pPr marL="0" indent="0">
              <a:buNone/>
              <a:defRPr sz="1201"/>
            </a:lvl1pPr>
            <a:lvl2pPr marL="343211" indent="0">
              <a:buNone/>
              <a:defRPr sz="1051"/>
            </a:lvl2pPr>
            <a:lvl3pPr marL="686422" indent="0">
              <a:buNone/>
              <a:defRPr sz="901"/>
            </a:lvl3pPr>
            <a:lvl4pPr marL="1029633" indent="0">
              <a:buNone/>
              <a:defRPr sz="751"/>
            </a:lvl4pPr>
            <a:lvl5pPr marL="1372844" indent="0">
              <a:buNone/>
              <a:defRPr sz="751"/>
            </a:lvl5pPr>
            <a:lvl6pPr marL="1716054" indent="0">
              <a:buNone/>
              <a:defRPr sz="751"/>
            </a:lvl6pPr>
            <a:lvl7pPr marL="2059265" indent="0">
              <a:buNone/>
              <a:defRPr sz="751"/>
            </a:lvl7pPr>
            <a:lvl8pPr marL="2402476" indent="0">
              <a:buNone/>
              <a:defRPr sz="751"/>
            </a:lvl8pPr>
            <a:lvl9pPr marL="2745687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8389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3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F28EEC7D-D475-4436-A848-458D9259D3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2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3218"/>
            <a:ext cx="2949178" cy="1201261"/>
          </a:xfrm>
        </p:spPr>
        <p:txBody>
          <a:bodyPr anchor="b"/>
          <a:lstStyle>
            <a:lvl1pPr>
              <a:defRPr sz="2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1256"/>
            <a:ext cx="4629150" cy="3658604"/>
          </a:xfrm>
        </p:spPr>
        <p:txBody>
          <a:bodyPr anchor="t"/>
          <a:lstStyle>
            <a:lvl1pPr marL="0" indent="0">
              <a:buNone/>
              <a:defRPr sz="2402"/>
            </a:lvl1pPr>
            <a:lvl2pPr marL="343211" indent="0">
              <a:buNone/>
              <a:defRPr sz="2102"/>
            </a:lvl2pPr>
            <a:lvl3pPr marL="686422" indent="0">
              <a:buNone/>
              <a:defRPr sz="1802"/>
            </a:lvl3pPr>
            <a:lvl4pPr marL="1029633" indent="0">
              <a:buNone/>
              <a:defRPr sz="1501"/>
            </a:lvl4pPr>
            <a:lvl5pPr marL="1372844" indent="0">
              <a:buNone/>
              <a:defRPr sz="1501"/>
            </a:lvl5pPr>
            <a:lvl6pPr marL="1716054" indent="0">
              <a:buNone/>
              <a:defRPr sz="1501"/>
            </a:lvl6pPr>
            <a:lvl7pPr marL="2059265" indent="0">
              <a:buNone/>
              <a:defRPr sz="1501"/>
            </a:lvl7pPr>
            <a:lvl8pPr marL="2402476" indent="0">
              <a:buNone/>
              <a:defRPr sz="1501"/>
            </a:lvl8pPr>
            <a:lvl9pPr marL="2745687" indent="0">
              <a:buNone/>
              <a:defRPr sz="1501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4479"/>
            <a:ext cx="2949178" cy="2861338"/>
          </a:xfrm>
        </p:spPr>
        <p:txBody>
          <a:bodyPr/>
          <a:lstStyle>
            <a:lvl1pPr marL="0" indent="0">
              <a:buNone/>
              <a:defRPr sz="1201"/>
            </a:lvl1pPr>
            <a:lvl2pPr marL="343211" indent="0">
              <a:buNone/>
              <a:defRPr sz="1051"/>
            </a:lvl2pPr>
            <a:lvl3pPr marL="686422" indent="0">
              <a:buNone/>
              <a:defRPr sz="901"/>
            </a:lvl3pPr>
            <a:lvl4pPr marL="1029633" indent="0">
              <a:buNone/>
              <a:defRPr sz="751"/>
            </a:lvl4pPr>
            <a:lvl5pPr marL="1372844" indent="0">
              <a:buNone/>
              <a:defRPr sz="751"/>
            </a:lvl5pPr>
            <a:lvl6pPr marL="1716054" indent="0">
              <a:buNone/>
              <a:defRPr sz="751"/>
            </a:lvl6pPr>
            <a:lvl7pPr marL="2059265" indent="0">
              <a:buNone/>
              <a:defRPr sz="751"/>
            </a:lvl7pPr>
            <a:lvl8pPr marL="2402476" indent="0">
              <a:buNone/>
              <a:defRPr sz="751"/>
            </a:lvl8pPr>
            <a:lvl9pPr marL="2745687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7626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7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35E1A7AD-2527-475A-82C1-DED1ABE384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303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989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37438DA-B1E4-46FA-938E-06317D45C7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303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4098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4098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477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192"/>
          <a:ext cx="1588" cy="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5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22128A-991B-44AC-98C4-E9935DF1D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192"/>
                        <a:ext cx="1588" cy="1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303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2928"/>
            <a:ext cx="7886700" cy="457433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392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192"/>
          <a:ext cx="1588" cy="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9"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22128A-991B-44AC-98C4-E9935DF1D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192"/>
                        <a:ext cx="1588" cy="1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303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062" y="78292"/>
            <a:ext cx="8483878" cy="457433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69561B3-FAB2-4007-AA76-CB3C394BF358}"/>
              </a:ext>
            </a:extLst>
          </p:cNvPr>
          <p:cNvSpPr/>
          <p:nvPr userDrawn="1"/>
        </p:nvSpPr>
        <p:spPr>
          <a:xfrm>
            <a:off x="330061" y="1008468"/>
            <a:ext cx="2088000" cy="329462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2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4D07B5-566E-4515-A5A8-F79198E694C5}"/>
              </a:ext>
            </a:extLst>
          </p:cNvPr>
          <p:cNvSpPr/>
          <p:nvPr userDrawn="1"/>
        </p:nvSpPr>
        <p:spPr>
          <a:xfrm>
            <a:off x="2462019" y="1008468"/>
            <a:ext cx="2088000" cy="329462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2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D7A9EE-EB0D-41F0-BCC1-E88FB072D8BE}"/>
              </a:ext>
            </a:extLst>
          </p:cNvPr>
          <p:cNvSpPr/>
          <p:nvPr userDrawn="1"/>
        </p:nvSpPr>
        <p:spPr>
          <a:xfrm>
            <a:off x="4593979" y="1008468"/>
            <a:ext cx="2088000" cy="329462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2" dirty="0"/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id="{28D66816-F49F-420A-80B8-A5B5C3BEE0E3}"/>
              </a:ext>
            </a:extLst>
          </p:cNvPr>
          <p:cNvSpPr/>
          <p:nvPr userDrawn="1"/>
        </p:nvSpPr>
        <p:spPr>
          <a:xfrm>
            <a:off x="2462020" y="800503"/>
            <a:ext cx="2088000" cy="275985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6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26" b="1" dirty="0"/>
              <a:t>Заделы региона</a:t>
            </a:r>
            <a:endParaRPr lang="en-GB" sz="826" b="1" dirty="0"/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id="{E07FA0D0-FDD0-4377-9DB0-F3CBAE70D70D}"/>
              </a:ext>
            </a:extLst>
          </p:cNvPr>
          <p:cNvSpPr/>
          <p:nvPr userDrawn="1"/>
        </p:nvSpPr>
        <p:spPr>
          <a:xfrm>
            <a:off x="4593979" y="800411"/>
            <a:ext cx="2088000" cy="275985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6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26" b="1" dirty="0"/>
              <a:t>Тренды отрасли</a:t>
            </a:r>
            <a:endParaRPr lang="en-GB" sz="826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7C60D1-80B4-41DB-AA21-2CE360D541FC}"/>
              </a:ext>
            </a:extLst>
          </p:cNvPr>
          <p:cNvSpPr txBox="1"/>
          <p:nvPr userDrawn="1"/>
        </p:nvSpPr>
        <p:spPr>
          <a:xfrm>
            <a:off x="330061" y="1112706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lvl="0"/>
            <a:r>
              <a:rPr lang="ru-RU" sz="751" dirty="0">
                <a:solidFill>
                  <a:schemeClr val="bg1"/>
                </a:solidFill>
              </a:rPr>
              <a:t>1.1. Ключевые показатели:</a:t>
            </a:r>
            <a:endParaRPr lang="en-GB" sz="75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9BDAA5-0D55-4965-BE80-611BCDD35943}"/>
              </a:ext>
            </a:extLst>
          </p:cNvPr>
          <p:cNvSpPr txBox="1"/>
          <p:nvPr userDrawn="1"/>
        </p:nvSpPr>
        <p:spPr>
          <a:xfrm>
            <a:off x="330061" y="2776227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lvl="0"/>
            <a:r>
              <a:rPr lang="ru-RU" sz="751" dirty="0">
                <a:solidFill>
                  <a:schemeClr val="bg1"/>
                </a:solidFill>
              </a:rPr>
              <a:t>1.2. Связанные отрасли:</a:t>
            </a:r>
            <a:endParaRPr lang="en-GB" sz="75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30E44A-F6BB-417D-9524-7882D765A5A3}"/>
              </a:ext>
            </a:extLst>
          </p:cNvPr>
          <p:cNvSpPr txBox="1"/>
          <p:nvPr userDrawn="1"/>
        </p:nvSpPr>
        <p:spPr>
          <a:xfrm>
            <a:off x="2462019" y="1112705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/>
          <a:p>
            <a:r>
              <a:rPr lang="ru-RU" sz="751" b="1" dirty="0">
                <a:solidFill>
                  <a:schemeClr val="bg1"/>
                </a:solidFill>
              </a:rPr>
              <a:t>2.1. Топ</a:t>
            </a:r>
            <a:r>
              <a:rPr lang="en-US" sz="751" b="1" dirty="0">
                <a:solidFill>
                  <a:schemeClr val="bg1"/>
                </a:solidFill>
              </a:rPr>
              <a:t>-5 </a:t>
            </a:r>
            <a:r>
              <a:rPr lang="ru-RU" sz="751" b="1" dirty="0">
                <a:solidFill>
                  <a:schemeClr val="bg1"/>
                </a:solidFill>
              </a:rPr>
              <a:t>орг-ий </a:t>
            </a:r>
            <a:r>
              <a:rPr lang="en-GB" sz="751" b="1" dirty="0">
                <a:solidFill>
                  <a:schemeClr val="bg1"/>
                </a:solidFill>
              </a:rPr>
              <a:t>(&gt;50 </a:t>
            </a:r>
            <a:r>
              <a:rPr lang="ru-RU" sz="751" b="1" dirty="0">
                <a:solidFill>
                  <a:schemeClr val="bg1"/>
                </a:solidFill>
              </a:rPr>
              <a:t>млн р.):</a:t>
            </a:r>
            <a:endParaRPr lang="en-GB" sz="751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29677F-9541-4B58-A994-7789B4A2D903}"/>
              </a:ext>
            </a:extLst>
          </p:cNvPr>
          <p:cNvSpPr txBox="1"/>
          <p:nvPr userDrawn="1"/>
        </p:nvSpPr>
        <p:spPr>
          <a:xfrm>
            <a:off x="2462019" y="2062516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/>
          <a:p>
            <a:r>
              <a:rPr lang="ru-RU" sz="751" b="1" dirty="0">
                <a:solidFill>
                  <a:schemeClr val="bg1"/>
                </a:solidFill>
              </a:rPr>
              <a:t>2.2 Ключевые продукты:</a:t>
            </a:r>
            <a:endParaRPr lang="en-GB" sz="751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3A38C1-819E-442D-A981-F92095CDDB04}"/>
              </a:ext>
            </a:extLst>
          </p:cNvPr>
          <p:cNvSpPr/>
          <p:nvPr userDrawn="1"/>
        </p:nvSpPr>
        <p:spPr>
          <a:xfrm>
            <a:off x="6725938" y="1008468"/>
            <a:ext cx="2088000" cy="3294624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2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43D717-5750-4A50-B80D-EB8ED5949210}"/>
              </a:ext>
            </a:extLst>
          </p:cNvPr>
          <p:cNvSpPr txBox="1"/>
          <p:nvPr userDrawn="1"/>
        </p:nvSpPr>
        <p:spPr>
          <a:xfrm>
            <a:off x="2462019" y="2776226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/>
          <a:p>
            <a:r>
              <a:rPr lang="ru-RU" sz="751" b="1" dirty="0">
                <a:solidFill>
                  <a:schemeClr val="bg1"/>
                </a:solidFill>
              </a:rPr>
              <a:t>2.3. Ресурсы:</a:t>
            </a:r>
            <a:endParaRPr lang="en-GB" sz="751" b="1" dirty="0">
              <a:solidFill>
                <a:schemeClr val="bg1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id="{2CE9C76C-303A-4ECD-AB51-5A64A2D19385}"/>
              </a:ext>
            </a:extLst>
          </p:cNvPr>
          <p:cNvSpPr/>
          <p:nvPr userDrawn="1"/>
        </p:nvSpPr>
        <p:spPr>
          <a:xfrm>
            <a:off x="6725938" y="800411"/>
            <a:ext cx="2088000" cy="275985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125" rIns="0" rtlCol="0" anchor="ctr"/>
          <a:lstStyle/>
          <a:p>
            <a:pPr marL="0" marR="0" lvl="0" indent="0" algn="ctr" defTabSz="686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26" b="1" dirty="0"/>
              <a:t>Возможности локализации</a:t>
            </a:r>
            <a:endParaRPr lang="en-GB" sz="826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F8E3F3-6914-4270-A0AD-5B44F5087B00}"/>
              </a:ext>
            </a:extLst>
          </p:cNvPr>
          <p:cNvSpPr txBox="1"/>
          <p:nvPr userDrawn="1"/>
        </p:nvSpPr>
        <p:spPr>
          <a:xfrm>
            <a:off x="4593979" y="1112706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lvl="0"/>
            <a:r>
              <a:rPr lang="ru-RU" sz="751" dirty="0">
                <a:solidFill>
                  <a:schemeClr val="bg1"/>
                </a:solidFill>
              </a:rPr>
              <a:t>3.1. Мировые тренды:</a:t>
            </a:r>
            <a:endParaRPr lang="en-GB" sz="75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82D6EF-2EED-4E6B-9790-BCCC79355A2C}"/>
              </a:ext>
            </a:extLst>
          </p:cNvPr>
          <p:cNvSpPr txBox="1"/>
          <p:nvPr userDrawn="1"/>
        </p:nvSpPr>
        <p:spPr>
          <a:xfrm>
            <a:off x="4610960" y="1268721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lvl="0"/>
            <a:r>
              <a:rPr lang="ru-RU" sz="751" dirty="0"/>
              <a:t>Новые продукты:</a:t>
            </a:r>
            <a:endParaRPr lang="en-GB" sz="75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FD6F12-9AEB-4391-8B05-E135DF74E141}"/>
              </a:ext>
            </a:extLst>
          </p:cNvPr>
          <p:cNvSpPr txBox="1"/>
          <p:nvPr userDrawn="1"/>
        </p:nvSpPr>
        <p:spPr>
          <a:xfrm>
            <a:off x="4593979" y="2776227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lvl="0"/>
            <a:r>
              <a:rPr lang="ru-RU" sz="751" dirty="0">
                <a:solidFill>
                  <a:schemeClr val="bg1"/>
                </a:solidFill>
              </a:rPr>
              <a:t>3.2. Российские тренды:</a:t>
            </a:r>
            <a:endParaRPr lang="en-GB" sz="75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0BB5A7-D2F0-4F40-9674-C0964C6B2F38}"/>
              </a:ext>
            </a:extLst>
          </p:cNvPr>
          <p:cNvSpPr txBox="1"/>
          <p:nvPr userDrawn="1"/>
        </p:nvSpPr>
        <p:spPr>
          <a:xfrm>
            <a:off x="340221" y="1268721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lvl="0"/>
            <a:r>
              <a:rPr lang="ru-RU" sz="751" dirty="0"/>
              <a:t>Производство</a:t>
            </a:r>
            <a:r>
              <a:rPr lang="en-US" sz="751" dirty="0"/>
              <a:t> (2017)</a:t>
            </a:r>
            <a:r>
              <a:rPr lang="ru-RU" sz="751" dirty="0"/>
              <a:t>, млрд руб.</a:t>
            </a:r>
            <a:endParaRPr lang="en-GB" sz="75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A42B93-B43E-4E6C-9BCB-19E1E4AC32F9}"/>
              </a:ext>
            </a:extLst>
          </p:cNvPr>
          <p:cNvSpPr txBox="1"/>
          <p:nvPr userDrawn="1"/>
        </p:nvSpPr>
        <p:spPr>
          <a:xfrm>
            <a:off x="340221" y="2062517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lvl="0"/>
            <a:r>
              <a:rPr lang="ru-RU" sz="751" dirty="0"/>
              <a:t>Рабочие места</a:t>
            </a:r>
            <a:r>
              <a:rPr lang="en-US" sz="751" dirty="0"/>
              <a:t> (2017)</a:t>
            </a:r>
            <a:r>
              <a:rPr lang="ru-RU" sz="751" dirty="0"/>
              <a:t>, тыс. ед.</a:t>
            </a:r>
            <a:endParaRPr lang="en-GB" sz="75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1BFC6ED-6182-4E41-A5B6-EDDFF2D60AFD}"/>
              </a:ext>
            </a:extLst>
          </p:cNvPr>
          <p:cNvSpPr txBox="1"/>
          <p:nvPr userDrawn="1"/>
        </p:nvSpPr>
        <p:spPr>
          <a:xfrm>
            <a:off x="2479003" y="1268721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lvl="0"/>
            <a:r>
              <a:rPr lang="ru-RU" sz="751" dirty="0"/>
              <a:t>Выручка (2017), млрд руб.</a:t>
            </a:r>
            <a:endParaRPr lang="en-GB" sz="75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D1950D-F894-4DB3-8841-B2BF9C42394E}"/>
              </a:ext>
            </a:extLst>
          </p:cNvPr>
          <p:cNvSpPr txBox="1"/>
          <p:nvPr userDrawn="1"/>
        </p:nvSpPr>
        <p:spPr>
          <a:xfrm>
            <a:off x="2479003" y="2943147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lvl="0"/>
            <a:r>
              <a:rPr lang="ru-RU" sz="751" dirty="0"/>
              <a:t>Природные ресурсы:</a:t>
            </a:r>
            <a:endParaRPr lang="en-GB" sz="75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C613A2-75F8-406E-92EC-012D7FA1560C}"/>
              </a:ext>
            </a:extLst>
          </p:cNvPr>
          <p:cNvSpPr txBox="1"/>
          <p:nvPr userDrawn="1"/>
        </p:nvSpPr>
        <p:spPr>
          <a:xfrm>
            <a:off x="2479003" y="3609868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lvl="0"/>
            <a:r>
              <a:rPr lang="ru-RU" sz="751" dirty="0"/>
              <a:t>Человеческий потенциал:</a:t>
            </a:r>
            <a:endParaRPr lang="en-GB" sz="75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EE9890-4137-4E49-A9D1-85B3FFA0F215}"/>
              </a:ext>
            </a:extLst>
          </p:cNvPr>
          <p:cNvSpPr txBox="1"/>
          <p:nvPr userDrawn="1"/>
        </p:nvSpPr>
        <p:spPr>
          <a:xfrm>
            <a:off x="4610960" y="2057823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lvl="0"/>
            <a:r>
              <a:rPr lang="ru-RU" sz="751" dirty="0"/>
              <a:t>Растущие рынки:</a:t>
            </a:r>
            <a:endParaRPr lang="en-GB" sz="75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330712-B427-4B6B-981D-7018632ED74E}"/>
              </a:ext>
            </a:extLst>
          </p:cNvPr>
          <p:cNvSpPr txBox="1"/>
          <p:nvPr userDrawn="1"/>
        </p:nvSpPr>
        <p:spPr>
          <a:xfrm>
            <a:off x="4610963" y="2943147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lvl="0"/>
            <a:r>
              <a:rPr lang="ru-RU" sz="751" dirty="0"/>
              <a:t>Госполитика:</a:t>
            </a:r>
            <a:endParaRPr lang="en-GB" sz="75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CF2BA5-FBF5-449A-86A7-041D489918C1}"/>
              </a:ext>
            </a:extLst>
          </p:cNvPr>
          <p:cNvSpPr txBox="1"/>
          <p:nvPr userDrawn="1"/>
        </p:nvSpPr>
        <p:spPr>
          <a:xfrm>
            <a:off x="4610963" y="3609867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lvl="0"/>
            <a:r>
              <a:rPr lang="ru-RU" sz="751" dirty="0"/>
              <a:t>Импортозамещение:</a:t>
            </a:r>
            <a:endParaRPr lang="en-GB" sz="751" dirty="0"/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462018" y="2222157"/>
            <a:ext cx="2056342" cy="516879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751" dirty="0"/>
            </a:lvl1pPr>
          </a:lstStyle>
          <a:p>
            <a:pPr marL="0" lvl="0" indent="132279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477850" y="3077502"/>
            <a:ext cx="2056342" cy="516879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751" dirty="0"/>
            </a:lvl1pPr>
          </a:lstStyle>
          <a:p>
            <a:pPr marL="0" lvl="0" indent="132279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604136" y="3077502"/>
            <a:ext cx="2046185" cy="516879"/>
          </a:xfrm>
          <a:prstGeom prst="rect">
            <a:avLst/>
          </a:prstGeom>
        </p:spPr>
        <p:txBody>
          <a:bodyPr lIns="54000" tIns="0" rIns="0" bIns="0"/>
          <a:lstStyle>
            <a:lvl1pPr marL="0" indent="270517">
              <a:lnSpc>
                <a:spcPct val="100000"/>
              </a:lnSpc>
              <a:defRPr lang="en-GB" sz="751" dirty="0"/>
            </a:lvl1pPr>
          </a:lstStyle>
          <a:p>
            <a:pPr marL="0" lvl="0" indent="132279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477846" y="3740879"/>
            <a:ext cx="2056342" cy="516879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751" dirty="0"/>
            </a:lvl1pPr>
          </a:lstStyle>
          <a:p>
            <a:pPr marL="0" lvl="0" indent="132279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593976" y="3740879"/>
            <a:ext cx="2056342" cy="516879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751" dirty="0"/>
            </a:lvl1pPr>
          </a:lstStyle>
          <a:p>
            <a:pPr marL="0" lvl="0" indent="132279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93980" y="1413877"/>
            <a:ext cx="2056342" cy="592548"/>
          </a:xfrm>
          <a:prstGeom prst="rect">
            <a:avLst/>
          </a:prstGeom>
        </p:spPr>
        <p:txBody>
          <a:bodyPr lIns="54000" tIns="0" rIns="0" bIns="0"/>
          <a:lstStyle>
            <a:lvl1pPr marL="0" indent="132279">
              <a:lnSpc>
                <a:spcPct val="100000"/>
              </a:lnSpc>
              <a:spcBef>
                <a:spcPts val="0"/>
              </a:spcBef>
              <a:defRPr sz="751"/>
            </a:lvl1pPr>
            <a:lvl2pPr>
              <a:defRPr sz="826"/>
            </a:lvl2pPr>
            <a:lvl3pPr>
              <a:defRPr sz="826"/>
            </a:lvl3pPr>
            <a:lvl4pPr>
              <a:defRPr sz="826"/>
            </a:lvl4pPr>
            <a:lvl5pPr>
              <a:defRPr sz="826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93976" y="2222157"/>
            <a:ext cx="2056342" cy="516879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751" dirty="0"/>
            </a:lvl1pPr>
          </a:lstStyle>
          <a:p>
            <a:pPr marL="0" lvl="0" indent="132279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7FEB27-E06D-47F5-9333-9F056D8F0E48}"/>
              </a:ext>
            </a:extLst>
          </p:cNvPr>
          <p:cNvSpPr txBox="1"/>
          <p:nvPr userDrawn="1"/>
        </p:nvSpPr>
        <p:spPr>
          <a:xfrm>
            <a:off x="340221" y="2943148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lvl="0"/>
            <a:r>
              <a:rPr lang="ru-RU" sz="751" dirty="0"/>
              <a:t>Отрасли-поставщики:</a:t>
            </a:r>
            <a:endParaRPr lang="en-GB" sz="75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3825005-436C-4545-B4D0-8BC4E59424E8}"/>
              </a:ext>
            </a:extLst>
          </p:cNvPr>
          <p:cNvSpPr txBox="1"/>
          <p:nvPr userDrawn="1"/>
        </p:nvSpPr>
        <p:spPr>
          <a:xfrm>
            <a:off x="340221" y="3609868"/>
            <a:ext cx="1980000" cy="115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lvl="0"/>
            <a:r>
              <a:rPr lang="ru-RU" sz="751" dirty="0"/>
              <a:t>Отрасли-потребители:</a:t>
            </a:r>
            <a:endParaRPr lang="en-GB" sz="751" dirty="0"/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221" y="3077502"/>
            <a:ext cx="2056342" cy="516879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751" dirty="0"/>
            </a:lvl1pPr>
          </a:lstStyle>
          <a:p>
            <a:pPr marL="0" lvl="0" indent="132279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221" y="3740879"/>
            <a:ext cx="2056342" cy="516879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751" dirty="0"/>
            </a:lvl1pPr>
          </a:lstStyle>
          <a:p>
            <a:pPr marL="0" lvl="0" indent="132279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887BA7B-DADA-4596-BECC-AF78E98BF3BE}"/>
              </a:ext>
            </a:extLst>
          </p:cNvPr>
          <p:cNvSpPr txBox="1"/>
          <p:nvPr userDrawn="1"/>
        </p:nvSpPr>
        <p:spPr>
          <a:xfrm>
            <a:off x="6725938" y="1112705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lvl="0"/>
            <a:r>
              <a:rPr lang="ru-RU" sz="751" dirty="0">
                <a:solidFill>
                  <a:schemeClr val="bg1"/>
                </a:solidFill>
              </a:rPr>
              <a:t>4.1. Поставщики:</a:t>
            </a:r>
            <a:endParaRPr lang="en-GB" sz="751" dirty="0">
              <a:solidFill>
                <a:schemeClr val="bg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5F63E86-66DE-4D60-B813-3603572FE3D1}"/>
              </a:ext>
            </a:extLst>
          </p:cNvPr>
          <p:cNvSpPr txBox="1"/>
          <p:nvPr userDrawn="1"/>
        </p:nvSpPr>
        <p:spPr>
          <a:xfrm>
            <a:off x="6725938" y="2057823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lvl="0"/>
            <a:r>
              <a:rPr lang="ru-RU" sz="751" dirty="0">
                <a:solidFill>
                  <a:schemeClr val="bg1"/>
                </a:solidFill>
              </a:rPr>
              <a:t>4.2. Потребители:</a:t>
            </a:r>
            <a:endParaRPr lang="en-GB" sz="751" dirty="0">
              <a:solidFill>
                <a:schemeClr val="bg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62233C-22F4-4829-B590-005DCCDC3D73}"/>
              </a:ext>
            </a:extLst>
          </p:cNvPr>
          <p:cNvSpPr txBox="1"/>
          <p:nvPr userDrawn="1"/>
        </p:nvSpPr>
        <p:spPr>
          <a:xfrm>
            <a:off x="6725938" y="2769863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lvl="0"/>
            <a:r>
              <a:rPr lang="ru-RU" sz="751" dirty="0">
                <a:solidFill>
                  <a:schemeClr val="bg1"/>
                </a:solidFill>
              </a:rPr>
              <a:t>4.3. Ремонт/монтаж оборуд-ия:</a:t>
            </a:r>
            <a:endParaRPr lang="en-GB" sz="751" dirty="0">
              <a:solidFill>
                <a:schemeClr val="bg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5AA4475-76ED-4B98-A801-B2D8B68A51C1}"/>
              </a:ext>
            </a:extLst>
          </p:cNvPr>
          <p:cNvSpPr txBox="1"/>
          <p:nvPr userDrawn="1"/>
        </p:nvSpPr>
        <p:spPr>
          <a:xfrm>
            <a:off x="6725938" y="3609867"/>
            <a:ext cx="2052000" cy="115544"/>
          </a:xfrm>
          <a:prstGeom prst="rect">
            <a:avLst/>
          </a:prstGeom>
          <a:solidFill>
            <a:schemeClr val="tx1"/>
          </a:solidFill>
        </p:spPr>
        <p:txBody>
          <a:bodyPr wrap="square" lIns="4053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lvl="0"/>
            <a:r>
              <a:rPr lang="ru-RU" sz="751" dirty="0">
                <a:solidFill>
                  <a:schemeClr val="bg1"/>
                </a:solidFill>
              </a:rPr>
              <a:t>4.4. Новые продукты:</a:t>
            </a:r>
            <a:endParaRPr lang="en-GB" sz="751" dirty="0">
              <a:solidFill>
                <a:schemeClr val="bg1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25938" y="1268722"/>
            <a:ext cx="2056342" cy="737704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32279">
              <a:lnSpc>
                <a:spcPct val="100000"/>
              </a:lnSpc>
              <a:spcBef>
                <a:spcPts val="0"/>
              </a:spcBef>
              <a:defRPr sz="751">
                <a:solidFill>
                  <a:schemeClr val="tx1"/>
                </a:solidFill>
              </a:defRPr>
            </a:lvl1pPr>
            <a:lvl2pPr>
              <a:defRPr sz="826"/>
            </a:lvl2pPr>
            <a:lvl3pPr>
              <a:defRPr sz="826"/>
            </a:lvl3pPr>
            <a:lvl4pPr>
              <a:defRPr sz="826"/>
            </a:lvl4pPr>
            <a:lvl5pPr>
              <a:defRPr sz="826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5938" y="2222155"/>
            <a:ext cx="2056342" cy="53222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32279">
              <a:lnSpc>
                <a:spcPct val="100000"/>
              </a:lnSpc>
              <a:spcBef>
                <a:spcPts val="0"/>
              </a:spcBef>
              <a:defRPr sz="751">
                <a:solidFill>
                  <a:schemeClr val="tx1"/>
                </a:solidFill>
              </a:defRPr>
            </a:lvl1pPr>
            <a:lvl2pPr>
              <a:defRPr sz="826"/>
            </a:lvl2pPr>
            <a:lvl3pPr>
              <a:defRPr sz="826"/>
            </a:lvl3pPr>
            <a:lvl4pPr>
              <a:defRPr sz="826"/>
            </a:lvl4pPr>
            <a:lvl5pPr>
              <a:defRPr sz="826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5938" y="2943148"/>
            <a:ext cx="2056342" cy="651233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32279">
              <a:lnSpc>
                <a:spcPct val="100000"/>
              </a:lnSpc>
              <a:spcBef>
                <a:spcPts val="0"/>
              </a:spcBef>
              <a:defRPr sz="751">
                <a:solidFill>
                  <a:schemeClr val="tx1"/>
                </a:solidFill>
              </a:defRPr>
            </a:lvl1pPr>
            <a:lvl2pPr>
              <a:defRPr sz="826"/>
            </a:lvl2pPr>
            <a:lvl3pPr>
              <a:defRPr sz="826"/>
            </a:lvl3pPr>
            <a:lvl4pPr>
              <a:defRPr sz="826"/>
            </a:lvl4pPr>
            <a:lvl5pPr>
              <a:defRPr sz="826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25938" y="3740879"/>
            <a:ext cx="2056342" cy="516879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32279">
              <a:lnSpc>
                <a:spcPct val="100000"/>
              </a:lnSpc>
              <a:spcBef>
                <a:spcPts val="0"/>
              </a:spcBef>
              <a:defRPr sz="751">
                <a:solidFill>
                  <a:schemeClr val="tx1"/>
                </a:solidFill>
              </a:defRPr>
            </a:lvl1pPr>
            <a:lvl2pPr>
              <a:defRPr sz="826"/>
            </a:lvl2pPr>
            <a:lvl3pPr>
              <a:defRPr sz="826"/>
            </a:lvl3pPr>
            <a:lvl4pPr>
              <a:defRPr sz="826"/>
            </a:lvl4pPr>
            <a:lvl5pPr>
              <a:defRPr sz="826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2F6412C7-FD96-4EFD-822B-771200689979}"/>
              </a:ext>
            </a:extLst>
          </p:cNvPr>
          <p:cNvSpPr/>
          <p:nvPr userDrawn="1"/>
        </p:nvSpPr>
        <p:spPr>
          <a:xfrm flipV="1">
            <a:off x="340221" y="4326460"/>
            <a:ext cx="2077840" cy="77794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2" dirty="0"/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B5278AAB-3F83-4C84-9057-FA1E13AFC460}"/>
              </a:ext>
            </a:extLst>
          </p:cNvPr>
          <p:cNvSpPr/>
          <p:nvPr userDrawn="1"/>
        </p:nvSpPr>
        <p:spPr>
          <a:xfrm flipV="1">
            <a:off x="2472180" y="4326460"/>
            <a:ext cx="2077840" cy="77794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2" dirty="0"/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id="{A8F6E8FC-73F1-4F6A-B56B-78899C24163F}"/>
              </a:ext>
            </a:extLst>
          </p:cNvPr>
          <p:cNvSpPr/>
          <p:nvPr userDrawn="1"/>
        </p:nvSpPr>
        <p:spPr>
          <a:xfrm flipV="1">
            <a:off x="4604139" y="4326460"/>
            <a:ext cx="2077840" cy="77794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2" dirty="0"/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id="{FE4994C9-346B-42EC-B400-578C5F625FA2}"/>
              </a:ext>
            </a:extLst>
          </p:cNvPr>
          <p:cNvSpPr/>
          <p:nvPr userDrawn="1"/>
        </p:nvSpPr>
        <p:spPr>
          <a:xfrm flipV="1">
            <a:off x="6736098" y="4326460"/>
            <a:ext cx="2077840" cy="77794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2" dirty="0"/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4393" y="4436428"/>
            <a:ext cx="2087999" cy="516879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32279">
              <a:lnSpc>
                <a:spcPct val="100000"/>
              </a:lnSpc>
              <a:spcBef>
                <a:spcPts val="0"/>
              </a:spcBef>
              <a:defRPr sz="751">
                <a:solidFill>
                  <a:schemeClr val="bg1"/>
                </a:solidFill>
              </a:defRPr>
            </a:lvl1pPr>
            <a:lvl2pPr>
              <a:defRPr sz="826"/>
            </a:lvl2pPr>
            <a:lvl3pPr>
              <a:defRPr sz="826"/>
            </a:lvl3pPr>
            <a:lvl4pPr>
              <a:defRPr sz="826"/>
            </a:lvl4pPr>
            <a:lvl5pPr>
              <a:defRPr sz="826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58242" y="4436428"/>
            <a:ext cx="2087999" cy="516879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32279">
              <a:lnSpc>
                <a:spcPct val="100000"/>
              </a:lnSpc>
              <a:spcBef>
                <a:spcPts val="0"/>
              </a:spcBef>
              <a:defRPr sz="751">
                <a:solidFill>
                  <a:schemeClr val="bg1"/>
                </a:solidFill>
              </a:defRPr>
            </a:lvl1pPr>
            <a:lvl2pPr>
              <a:defRPr sz="826"/>
            </a:lvl2pPr>
            <a:lvl3pPr>
              <a:defRPr sz="826"/>
            </a:lvl3pPr>
            <a:lvl4pPr>
              <a:defRPr sz="826"/>
            </a:lvl4pPr>
            <a:lvl5pPr>
              <a:defRPr sz="826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92091" y="4436428"/>
            <a:ext cx="2087999" cy="516879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32279">
              <a:lnSpc>
                <a:spcPct val="100000"/>
              </a:lnSpc>
              <a:spcBef>
                <a:spcPts val="0"/>
              </a:spcBef>
              <a:defRPr sz="751">
                <a:solidFill>
                  <a:schemeClr val="bg1"/>
                </a:solidFill>
              </a:defRPr>
            </a:lvl1pPr>
            <a:lvl2pPr>
              <a:defRPr sz="826"/>
            </a:lvl2pPr>
            <a:lvl3pPr>
              <a:defRPr sz="826"/>
            </a:lvl3pPr>
            <a:lvl4pPr>
              <a:defRPr sz="826"/>
            </a:lvl4pPr>
            <a:lvl5pPr>
              <a:defRPr sz="826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25940" y="4436428"/>
            <a:ext cx="2087999" cy="516879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32279" algn="l" defTabSz="686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751">
                <a:solidFill>
                  <a:schemeClr val="bg1"/>
                </a:solidFill>
              </a:defRPr>
            </a:lvl1pPr>
            <a:lvl2pPr>
              <a:defRPr sz="826"/>
            </a:lvl2pPr>
            <a:lvl3pPr>
              <a:defRPr sz="826"/>
            </a:lvl3pPr>
            <a:lvl4pPr>
              <a:defRPr sz="826"/>
            </a:lvl4pPr>
            <a:lvl5pPr>
              <a:defRPr sz="826"/>
            </a:lvl5pPr>
          </a:lstStyle>
          <a:p>
            <a:pPr marL="0" marR="0" lvl="0" indent="132279" algn="l" defTabSz="686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id="{0ADF419E-11AE-42C5-9126-38E2537E8FE1}"/>
              </a:ext>
            </a:extLst>
          </p:cNvPr>
          <p:cNvSpPr/>
          <p:nvPr userDrawn="1"/>
        </p:nvSpPr>
        <p:spPr>
          <a:xfrm>
            <a:off x="330061" y="800411"/>
            <a:ext cx="2088000" cy="275985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64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26" b="1" dirty="0"/>
              <a:t>Описание отрасли</a:t>
            </a:r>
            <a:endParaRPr lang="en-GB" sz="826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2431540" y="732619"/>
            <a:ext cx="180000" cy="135125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826" b="1" dirty="0">
                <a:solidFill>
                  <a:schemeClr val="bg1"/>
                </a:solidFill>
              </a:rPr>
              <a:t>2</a:t>
            </a:r>
            <a:endParaRPr lang="en-GB" sz="826" b="1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4563499" y="732619"/>
            <a:ext cx="180000" cy="135125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826" b="1" dirty="0">
                <a:solidFill>
                  <a:schemeClr val="bg1"/>
                </a:solidFill>
              </a:rPr>
              <a:t>3</a:t>
            </a:r>
            <a:endParaRPr lang="en-GB" sz="826" b="1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299581" y="732619"/>
            <a:ext cx="180000" cy="135125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826" b="1" dirty="0">
                <a:solidFill>
                  <a:schemeClr val="bg1"/>
                </a:solidFill>
              </a:rPr>
              <a:t>1</a:t>
            </a:r>
            <a:endParaRPr lang="en-GB" sz="826" b="1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6695458" y="732619"/>
            <a:ext cx="180000" cy="135125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lang="ru-RU" sz="826" b="1" dirty="0">
                <a:solidFill>
                  <a:schemeClr val="bg1"/>
                </a:solidFill>
              </a:rPr>
              <a:t>4</a:t>
            </a:r>
            <a:endParaRPr lang="en-GB" sz="826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07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3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32E3AD5-F316-4DEB-BEC3-46FB12184E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3393" cy="8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303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381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192"/>
          <a:ext cx="1588" cy="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7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22128A-991B-44AC-98C4-E9935DF1DA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192"/>
                        <a:ext cx="1588" cy="11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1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2928"/>
            <a:ext cx="7886700" cy="457433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757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91509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192"/>
          <a:ext cx="1588" cy="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1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22128A-991B-44AC-98C4-E9935DF1DA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192"/>
                        <a:ext cx="1588" cy="11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1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2928"/>
            <a:ext cx="7886700" cy="457433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649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192"/>
          <a:ext cx="1588" cy="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22128A-991B-44AC-98C4-E9935DF1DA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192"/>
                        <a:ext cx="1588" cy="11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1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2928"/>
            <a:ext cx="7886700" cy="457433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308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193"/>
          <a:ext cx="1587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0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3" name="Object 60">
                        <a:extLst>
                          <a:ext uri="{FF2B5EF4-FFF2-40B4-BE49-F238E27FC236}">
                            <a16:creationId xmlns:a16="http://schemas.microsoft.com/office/drawing/2014/main" id="{CFF2E660-F9F5-4898-B8D9-A54E49206A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3"/>
                        <a:ext cx="1587" cy="11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lnSpc>
                <a:spcPct val="90000"/>
              </a:lnSpc>
              <a:defRPr/>
            </a:pPr>
            <a:endParaRPr lang="en-US" sz="1501" b="1" dirty="0"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89" y="1193"/>
          <a:ext cx="1587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1" name="think-cell Slide" r:id="rId9" imgW="360" imgH="360" progId="TCLayout.ActiveDocument.1">
                  <p:embed/>
                </p:oleObj>
              </mc:Choice>
              <mc:Fallback>
                <p:oleObj name="think-cell Slide" r:id="rId9" imgW="360" imgH="360" progId="TCLayout.ActiveDocument.1">
                  <p:embed/>
                  <p:pic>
                    <p:nvPicPr>
                      <p:cNvPr id="5" name="Object 61">
                        <a:extLst>
                          <a:ext uri="{FF2B5EF4-FFF2-40B4-BE49-F238E27FC236}">
                            <a16:creationId xmlns:a16="http://schemas.microsoft.com/office/drawing/2014/main" id="{4B55F087-F3B2-4D93-8EBE-0274D94534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3"/>
                        <a:ext cx="1587" cy="11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lnSpc>
                <a:spcPct val="90000"/>
              </a:lnSpc>
              <a:defRPr/>
            </a:pPr>
            <a:endParaRPr lang="en-US" sz="1501" b="1" dirty="0"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17049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192"/>
          <a:ext cx="1588" cy="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3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22128A-991B-44AC-98C4-E9935DF1DA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192"/>
                        <a:ext cx="1588" cy="1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1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542928"/>
            <a:ext cx="7886700" cy="457433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045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192"/>
          <a:ext cx="1191" cy="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7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F6EC3707-3324-4B05-9A8C-66E2826136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2" y="1192"/>
                        <a:ext cx="1191" cy="1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19063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1802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4405F-DE0C-4185-B568-DD1FB5DA5FC4}"/>
              </a:ext>
            </a:extLst>
          </p:cNvPr>
          <p:cNvSpPr txBox="1"/>
          <p:nvPr userDrawn="1"/>
        </p:nvSpPr>
        <p:spPr>
          <a:xfrm>
            <a:off x="317898" y="135858"/>
            <a:ext cx="8508206" cy="5707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ru-RU" sz="1351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896" y="145952"/>
            <a:ext cx="8508206" cy="594550"/>
          </a:xfrm>
        </p:spPr>
        <p:txBody>
          <a:bodyPr lIns="0" tIns="0" rIns="0" bIns="0">
            <a:noAutofit/>
          </a:bodyPr>
          <a:lstStyle>
            <a:lvl1pPr>
              <a:defRPr sz="1802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4865263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1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0" y="972450"/>
            <a:ext cx="8605838" cy="2528846"/>
          </a:xfrm>
        </p:spPr>
        <p:txBody>
          <a:bodyPr>
            <a:normAutofit/>
          </a:bodyPr>
          <a:lstStyle>
            <a:lvl1pPr>
              <a:defRPr sz="1802"/>
            </a:lvl1pPr>
            <a:lvl2pPr marL="514816" indent="-171605">
              <a:buFont typeface="Arial" panose="020B0604020202020204" pitchFamily="34" charset="0"/>
              <a:buChar char="−"/>
              <a:defRPr sz="1501"/>
            </a:lvl2pPr>
            <a:lvl3pPr marL="858027" indent="-171605">
              <a:buFont typeface="Wingdings" panose="05000000000000000000" pitchFamily="2" charset="2"/>
              <a:buChar char="§"/>
              <a:defRPr sz="1351"/>
            </a:lvl3pPr>
            <a:lvl4pPr marL="1201238" indent="-171605">
              <a:buFont typeface="Courier New" panose="02070309020205020404" pitchFamily="49" charset="0"/>
              <a:buChar char="o"/>
              <a:defRPr sz="1201"/>
            </a:lvl4pPr>
            <a:lvl5pPr marL="1544449" indent="-171605">
              <a:buFont typeface="Wingdings" panose="05000000000000000000" pitchFamily="2" charset="2"/>
              <a:buChar char="ü"/>
              <a:defRPr sz="120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219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851"/>
          <a:ext cx="1134" cy="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1" name="Слайд think-cell" r:id="rId4" imgW="473" imgH="476" progId="TCLayout.ActiveDocument.1">
                  <p:embed/>
                </p:oleObj>
              </mc:Choice>
              <mc:Fallback>
                <p:oleObj name="Слайд think-cell" r:id="rId4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C72BD76-BA37-4C78-98B4-94AEB52151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4" y="851"/>
                        <a:ext cx="1134" cy="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003" y="73470"/>
            <a:ext cx="7836846" cy="593416"/>
          </a:xfrm>
        </p:spPr>
        <p:txBody>
          <a:bodyPr vert="horz">
            <a:normAutofit/>
          </a:bodyPr>
          <a:lstStyle>
            <a:lvl1pPr>
              <a:defRPr sz="1501" b="1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663" y="4932153"/>
            <a:ext cx="471879" cy="212166"/>
          </a:xfrm>
        </p:spPr>
        <p:txBody>
          <a:bodyPr/>
          <a:lstStyle>
            <a:lvl1pPr>
              <a:defRPr b="1">
                <a:latin typeface="Arial Nova" panose="020B0504020202020204" pitchFamily="34" charset="0"/>
              </a:defRPr>
            </a:lvl1pPr>
          </a:lstStyle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394421" y="692850"/>
            <a:ext cx="8519500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662" y="86549"/>
            <a:ext cx="630000" cy="56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51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808538" y="1476375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815318"/>
            <a:ext cx="4014788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8538" y="2815318"/>
            <a:ext cx="3940175" cy="123053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Arial" pitchFamily="34" charset="0"/>
              <a:buChar char="•"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98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tags" Target="../tags/tag14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tags" Target="../tags/tag1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vmlDrawing" Target="../drawings/vmlDrawing11.v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10.xml"/><Relationship Id="rId28" Type="http://schemas.openxmlformats.org/officeDocument/2006/relationships/image" Target="../media/image6.emf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oleObject" Target="../embeddings/oleObject11.bin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18.xml"/><Relationship Id="rId15" Type="http://schemas.openxmlformats.org/officeDocument/2006/relationships/oleObject" Target="../embeddings/oleObject1.bin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ags" Target="../tags/tag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487"/>
            <a:ext cx="7886700" cy="3266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1679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1679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1679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590EA2D-5BB2-461D-A7BC-35F89E83A5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/>
          </p:nvPr>
        </p:nvGraphicFramePr>
        <p:xfrm>
          <a:off x="1588" y="1192"/>
          <a:ext cx="1588" cy="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think-cell Slide" r:id="rId27" imgW="473" imgH="476" progId="TCLayout.ActiveDocument.1">
                  <p:embed/>
                </p:oleObj>
              </mc:Choice>
              <mc:Fallback>
                <p:oleObj name="think-cell Slide" r:id="rId27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590EA2D-5BB2-461D-A7BC-35F89E83A5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192"/>
                        <a:ext cx="1588" cy="1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BAD41EC6-78D9-4512-B2AB-FBB941FA054C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303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7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</p:sldLayoutIdLst>
  <p:hf hdr="0" ftr="0" dt="0"/>
  <p:txStyles>
    <p:titleStyle>
      <a:lvl1pPr algn="l" defTabSz="686422" rtl="0" eaLnBrk="1" latinLnBrk="0" hangingPunct="1">
        <a:lnSpc>
          <a:spcPct val="90000"/>
        </a:lnSpc>
        <a:spcBef>
          <a:spcPct val="0"/>
        </a:spcBef>
        <a:buNone/>
        <a:defRPr sz="330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605" indent="-171605" algn="l" defTabSz="686422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14816" indent="-171605" algn="l" defTabSz="686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2" kern="1200">
          <a:solidFill>
            <a:schemeClr val="tx1"/>
          </a:solidFill>
          <a:latin typeface="+mn-lt"/>
          <a:ea typeface="+mn-ea"/>
          <a:cs typeface="+mn-cs"/>
        </a:defRPr>
      </a:lvl2pPr>
      <a:lvl3pPr marL="858027" indent="-171605" algn="l" defTabSz="686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201238" indent="-171605" algn="l" defTabSz="686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4449" indent="-171605" algn="l" defTabSz="686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7660" indent="-171605" algn="l" defTabSz="686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30871" indent="-171605" algn="l" defTabSz="686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4082" indent="-171605" algn="l" defTabSz="686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7293" indent="-171605" algn="l" defTabSz="6864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64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211" algn="l" defTabSz="6864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6422" algn="l" defTabSz="6864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9633" algn="l" defTabSz="6864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2844" algn="l" defTabSz="6864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6054" algn="l" defTabSz="6864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9265" algn="l" defTabSz="6864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2476" algn="l" defTabSz="6864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5687" algn="l" defTabSz="6864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6" r:id="rId2"/>
    <p:sldLayoutId id="2147483828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2" r:id="rId2"/>
    <p:sldLayoutId id="2147483823" r:id="rId3"/>
    <p:sldLayoutId id="2147483824" r:id="rId4"/>
    <p:sldLayoutId id="2147483829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12"/>
            </p:custDataLst>
            <p:extLst/>
          </p:nvPr>
        </p:nvGraphicFramePr>
        <p:xfrm>
          <a:off x="1588" y="1193"/>
          <a:ext cx="1588" cy="1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Слайд think-cell" r:id="rId15" imgW="473" imgH="476" progId="TCLayout.ActiveDocument.1">
                  <p:embed/>
                </p:oleObj>
              </mc:Choice>
              <mc:Fallback>
                <p:oleObj name="Слайд think-cell" r:id="rId15" imgW="473" imgH="47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590EA2D-5BB2-461D-A7BC-35F89E83A5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193"/>
                        <a:ext cx="1588" cy="1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BAD41EC6-78D9-4512-B2AB-FBB941FA054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3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7D9467BC-9EF3-4A96-AC15-1286272915E9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191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300" b="0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EF868D-AA69-4032-A281-6B8A968AC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2121" y="4893604"/>
            <a:ext cx="471879" cy="254659"/>
          </a:xfrm>
          <a:prstGeom prst="rect">
            <a:avLst/>
          </a:prstGeom>
        </p:spPr>
        <p:txBody>
          <a:bodyPr anchor="ctr"/>
          <a:lstStyle>
            <a:lvl1pPr algn="r">
              <a:defRPr sz="1286" b="1"/>
            </a:lvl1pPr>
          </a:lstStyle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62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</p:sldLayoutIdLst>
  <p:hf hdr="0" ftr="0" dt="0"/>
  <p:txStyles>
    <p:titleStyle>
      <a:lvl1pPr algn="l" defTabSz="68578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5" indent="-171445" algn="l" defTabSz="6857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6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7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18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09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0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1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1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2" indent="-171445" algn="l" defTabSz="68578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2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3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3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4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5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36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27" algn="l" defTabSz="68578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1D528C-D931-4428-84AB-236422663DD4}" type="datetimeFigureOut">
              <a:rPr lang="ru-RU"/>
              <a:pPr>
                <a:defRPr/>
              </a:pPr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A0B87D-2EAD-4626-AC8B-44DECC4BA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13" cstate="print"/>
          <a:stretch/>
        </p:blipFill>
        <p:spPr bwMode="auto">
          <a:xfrm>
            <a:off x="1" y="0"/>
            <a:ext cx="9135879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1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50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5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214.emf"/><Relationship Id="rId4" Type="http://schemas.openxmlformats.org/officeDocument/2006/relationships/package" Target="../embeddings/_________Microsoft_Word.docx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tags" Target="../tags/tag71.xml"/><Relationship Id="rId7" Type="http://schemas.openxmlformats.org/officeDocument/2006/relationships/oleObject" Target="../embeddings/oleObject36.bin"/><Relationship Id="rId2" Type="http://schemas.openxmlformats.org/officeDocument/2006/relationships/tags" Target="../tags/tag70.xml"/><Relationship Id="rId1" Type="http://schemas.openxmlformats.org/officeDocument/2006/relationships/vmlDrawing" Target="../drawings/vmlDrawing37.vml"/><Relationship Id="rId6" Type="http://schemas.openxmlformats.org/officeDocument/2006/relationships/notesSlide" Target="../notesSlides/notesSlide40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03.wmf"/><Relationship Id="rId4" Type="http://schemas.openxmlformats.org/officeDocument/2006/relationships/tags" Target="../tags/tag72.xml"/><Relationship Id="rId9" Type="http://schemas.openxmlformats.org/officeDocument/2006/relationships/image" Target="../media/image3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62.xml"/><Relationship Id="rId7" Type="http://schemas.openxmlformats.org/officeDocument/2006/relationships/image" Target="../media/image6.emf"/><Relationship Id="rId12" Type="http://schemas.openxmlformats.org/officeDocument/2006/relationships/image" Target="../media/image30.jpg"/><Relationship Id="rId2" Type="http://schemas.openxmlformats.org/officeDocument/2006/relationships/tags" Target="../tags/tag61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29.jp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8.jp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2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5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jpg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tags" Target="../tags/tag64.xml"/><Relationship Id="rId7" Type="http://schemas.openxmlformats.org/officeDocument/2006/relationships/oleObject" Target="../embeddings/oleObject35.bin"/><Relationship Id="rId2" Type="http://schemas.openxmlformats.org/officeDocument/2006/relationships/tags" Target="../tags/tag63.xml"/><Relationship Id="rId1" Type="http://schemas.openxmlformats.org/officeDocument/2006/relationships/vmlDrawing" Target="../drawings/vmlDrawing34.v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4.png"/><Relationship Id="rId4" Type="http://schemas.openxmlformats.org/officeDocument/2006/relationships/tags" Target="../tags/tag65.xm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13" Type="http://schemas.openxmlformats.org/officeDocument/2006/relationships/image" Target="../media/image88.jpeg"/><Relationship Id="rId3" Type="http://schemas.openxmlformats.org/officeDocument/2006/relationships/image" Target="../media/image79.png"/><Relationship Id="rId7" Type="http://schemas.openxmlformats.org/officeDocument/2006/relationships/image" Target="../media/image82.jpeg"/><Relationship Id="rId12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14.png"/><Relationship Id="rId10" Type="http://schemas.openxmlformats.org/officeDocument/2006/relationships/image" Target="../media/image85.png"/><Relationship Id="rId4" Type="http://schemas.microsoft.com/office/2007/relationships/hdphoto" Target="../media/hdphoto1.wdp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23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6.jpeg"/><Relationship Id="rId2" Type="http://schemas.openxmlformats.org/officeDocument/2006/relationships/tags" Target="../tags/tag60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3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f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2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7.xml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f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2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0.jpg"/><Relationship Id="rId4" Type="http://schemas.openxmlformats.org/officeDocument/2006/relationships/image" Target="../media/image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5.jpg"/><Relationship Id="rId5" Type="http://schemas.openxmlformats.org/officeDocument/2006/relationships/image" Target="../media/image31.jpg"/><Relationship Id="rId4" Type="http://schemas.openxmlformats.org/officeDocument/2006/relationships/image" Target="../media/image13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notesSlide" Target="../notesSlides/notesSlide2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3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1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6.png"/><Relationship Id="rId5" Type="http://schemas.openxmlformats.org/officeDocument/2006/relationships/image" Target="../media/image155.jpg"/><Relationship Id="rId4" Type="http://schemas.openxmlformats.org/officeDocument/2006/relationships/image" Target="../media/image1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1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3.png"/><Relationship Id="rId9" Type="http://schemas.openxmlformats.org/officeDocument/2006/relationships/image" Target="../media/image16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Microsoft_Excel1.xlsx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66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5.vml"/><Relationship Id="rId6" Type="http://schemas.openxmlformats.org/officeDocument/2006/relationships/package" Target="../embeddings/_____Microsoft_Excel.xlsx"/><Relationship Id="rId5" Type="http://schemas.openxmlformats.org/officeDocument/2006/relationships/image" Target="../media/image13.png"/><Relationship Id="rId10" Type="http://schemas.openxmlformats.org/officeDocument/2006/relationships/image" Target="../media/image168.emf"/><Relationship Id="rId4" Type="http://schemas.openxmlformats.org/officeDocument/2006/relationships/image" Target="../media/image151.png"/><Relationship Id="rId9" Type="http://schemas.openxmlformats.org/officeDocument/2006/relationships/image" Target="../media/image16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nvest.75.ru/berezhlivoe-upravlenie/prezentacii-berezhlivyh-proektov-zabaykal-skogo-kray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18" Type="http://schemas.openxmlformats.org/officeDocument/2006/relationships/image" Target="../media/image18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19" Type="http://schemas.openxmlformats.org/officeDocument/2006/relationships/image" Target="../media/image185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Relationship Id="rId9" Type="http://schemas.openxmlformats.org/officeDocument/2006/relationships/image" Target="../media/image1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2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1.png"/><Relationship Id="rId5" Type="http://schemas.openxmlformats.org/officeDocument/2006/relationships/image" Target="../media/image194.png"/><Relationship Id="rId10" Type="http://schemas.openxmlformats.org/officeDocument/2006/relationships/image" Target="../media/image13.png"/><Relationship Id="rId4" Type="http://schemas.openxmlformats.org/officeDocument/2006/relationships/image" Target="../media/image193.png"/><Relationship Id="rId9" Type="http://schemas.openxmlformats.org/officeDocument/2006/relationships/image" Target="../media/image19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203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71038" y="1671913"/>
            <a:ext cx="6879119" cy="182666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Приоритетный региональный проект «Эффективный регион»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водная информация</a:t>
            </a:r>
            <a:b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Часть </a:t>
            </a:r>
            <a:r>
              <a:rPr lang="en-US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1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Открытие бережливых проектов</a:t>
            </a:r>
            <a:endParaRPr lang="ru-RU" sz="1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810" y="433982"/>
            <a:ext cx="734029" cy="876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038" y="3789603"/>
            <a:ext cx="68162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Проектный офис Министерства планирования и развития Забайкальского </a:t>
            </a:r>
            <a:r>
              <a:rPr lang="ru-RU" sz="1400" dirty="0" smtClean="0"/>
              <a:t>края</a:t>
            </a:r>
          </a:p>
          <a:p>
            <a:r>
              <a:rPr lang="ru-RU" sz="1400" dirty="0" smtClean="0"/>
              <a:t>и Государственной корпорации «Росатом»</a:t>
            </a:r>
          </a:p>
          <a:p>
            <a:endParaRPr lang="ru-RU" sz="1400" dirty="0" smtClean="0"/>
          </a:p>
          <a:p>
            <a:r>
              <a:rPr lang="ru-RU" sz="1400" dirty="0" smtClean="0"/>
              <a:t>2023 год: 1-я волна бережливых проектов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316420" y="4842388"/>
            <a:ext cx="630068" cy="273844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70C5E-52D3-4E8C-AE3A-848E6660B203}" type="slidenum"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Заголовок 3"/>
          <p:cNvSpPr>
            <a:spLocks noGrp="1"/>
          </p:cNvSpPr>
          <p:nvPr>
            <p:ph type="title"/>
          </p:nvPr>
        </p:nvSpPr>
        <p:spPr>
          <a:xfrm>
            <a:off x="467544" y="724470"/>
            <a:ext cx="8352928" cy="466179"/>
          </a:xfrm>
        </p:spPr>
        <p:txBody>
          <a:bodyPr anchor="ctr">
            <a:noAutofit/>
          </a:bodyPr>
          <a:lstStyle/>
          <a:p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Основные параметры итогов работы по перезагрузке системы бережливого управления в Забайкальском крае с января по октябрь 2023 года (с нарастающим итогом)</a:t>
            </a:r>
            <a:r>
              <a:rPr lang="ru-RU" sz="15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:</a:t>
            </a: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endParaRPr lang="ru-RU" altLang="ru-RU" sz="1500" b="1" dirty="0">
              <a:solidFill>
                <a:srgbClr val="333333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pic>
        <p:nvPicPr>
          <p:cNvPr id="72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284478"/>
            <a:ext cx="945825" cy="4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278288"/>
            <a:ext cx="349218" cy="41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64" y="1342029"/>
            <a:ext cx="1850293" cy="138772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763" y="2854261"/>
            <a:ext cx="1131889" cy="113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231" y="1247238"/>
            <a:ext cx="5940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1. Плановое задание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90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бережливых проектов в исполнительных органах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власти;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231" y="1621095"/>
            <a:ext cx="2358338" cy="338554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2. На 01.10.2023 г. открыто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–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87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;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231" y="1994952"/>
            <a:ext cx="4389378" cy="3077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3. Прошли предварительную защиту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- 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44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бережливых проекта;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231" y="2350386"/>
            <a:ext cx="7033186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4. Прошли итоговую защиту и закрыты с достижением целевых показателей -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6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бережливых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проектов;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230" y="2729749"/>
            <a:ext cx="7033187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5. Обучено технологиям и инструментам бережливого управления -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319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государственных гражданских служащих Забайкальского края, членов проектных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команд; 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231" y="3293778"/>
            <a:ext cx="7033186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6. Совместно с </a:t>
            </a:r>
            <a:r>
              <a:rPr kumimoji="0" lang="ru-RU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Госкорпорацией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«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Росатом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»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проведено две фабрики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процессов, обучено </a:t>
            </a: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19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представителей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проектных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команд;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3232" y="3860955"/>
            <a:ext cx="7033185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7. Утверждено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Положение о внедрении принципов бережливого управления в исполнительных органах Забайкальского края (распоряжение Правительства Забайкальского края от 04.10.2023 г., № 388-р).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402" y="4346684"/>
            <a:ext cx="91295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ВЫВОД: рост эффективности работы по запуску и сопровождению бережливых проектов - в 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29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раз, по сравнению за аналогичный период 2022 года (с января по октябрь, с нарастающим итогом</a:t>
            </a: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).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3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442" y="864622"/>
            <a:ext cx="3471934" cy="1828800"/>
          </a:xfrm>
          <a:prstGeom prst="rect">
            <a:avLst/>
          </a:prstGeom>
        </p:spPr>
      </p:pic>
      <p:pic>
        <p:nvPicPr>
          <p:cNvPr id="15" name="Picture 2" descr="http://lantorg.com/files/pictures/blogs/2014/rassylky/01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8449" y="2924475"/>
            <a:ext cx="1918103" cy="195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-318374" y="716982"/>
            <a:ext cx="5472195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marR="0" lvl="0" indent="449580" algn="just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40385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данном блоке  указываются: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прямые и косвенные негативные последствия, если выбранный процесс не будет оптимизирован.</a:t>
            </a:r>
          </a:p>
          <a:p>
            <a:pPr marL="54038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4038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блоке рекомендуется отразить следующие аспекты:</a:t>
            </a:r>
          </a:p>
          <a:p>
            <a:pPr marL="54038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Влияние на цели/задачи.</a:t>
            </a:r>
          </a:p>
          <a:p>
            <a:pPr marL="54038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Масштаб процесса (кросс-функциональность).</a:t>
            </a:r>
          </a:p>
          <a:p>
            <a:pPr marL="54038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Трудоемкость процесса.</a:t>
            </a:r>
          </a:p>
          <a:p>
            <a:pPr marL="54038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Неудовлетворенность заказчиков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540385" lvl="0" algn="just">
              <a:lnSpc>
                <a:spcPct val="115000"/>
              </a:lnSpc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endParaRPr lang="ru-RU" sz="12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40385" lvl="0" algn="just">
              <a:lnSpc>
                <a:spcPct val="115000"/>
              </a:lnSpc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По возможности обоснование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должно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включать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цифровые показатели, выраженные в натуральных величинах (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возможности их оценки)</a:t>
            </a:r>
          </a:p>
          <a:p>
            <a:pPr marL="540385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8395" y="264237"/>
            <a:ext cx="5269443" cy="369332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j-lt"/>
                <a:ea typeface="+mj-ea"/>
                <a:cs typeface="+mj-cs"/>
              </a:rPr>
              <a:t>Блок 2: «Обоснование выбора»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1741" y="4019548"/>
            <a:ext cx="4631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Информация в блоке должна быть логически связана с целями Блока 3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32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3ba5ffaa-8db0-4b2b-816a-6139fb4fbb6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http://lantorg.com/files/pictures/blogs/2014/rassylky/01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3284" y="3359047"/>
            <a:ext cx="1356442" cy="13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439343" y="919420"/>
            <a:ext cx="8469130" cy="250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данном блоке  указываются цели, текущие и целевые показатели: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Цели должны быть: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Актуальными, конкретными, достижимыми, ограниченными во времени, измеримыми 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(указываться с соответствующими единицами измерений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в формате «минимум – максимум».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Направлены на решение негативных последствий для процесса, указанных  в Блоке 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том числе: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Допускается указать также Эффекты - которые невозможно, или затратно оцифровать.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Цели не должны содержать: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Мероприятий, направленных на улучшение процесса (например, разгрузка регистратуры, оптимизация работы специалиста, выделение дополнительного времени на обслуживание клиента и т.п.).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«Лозунгов» (например, повысить эффективность работы персонала, разработать планы по увеличению дозвона в Call-центр и т.п.).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39465" y="386618"/>
            <a:ext cx="6889127" cy="369332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latin typeface="+mj-lt"/>
                <a:ea typeface="+mj-ea"/>
                <a:cs typeface="+mj-cs"/>
              </a:rPr>
              <a:t>Блок 3: «Цели и плановый эффект»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09726" y="3172246"/>
            <a:ext cx="33987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200" b="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Целевые</a:t>
            </a:r>
            <a:r>
              <a:rPr lang="ru-RU" altLang="ru-RU" sz="1200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показатели </a:t>
            </a:r>
            <a:r>
              <a:rPr lang="ru-RU" altLang="ru-RU" sz="1200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могут уточняться до проведения</a:t>
            </a:r>
            <a:r>
              <a:rPr lang="ru-RU" altLang="ru-RU" sz="1200" spc="-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200" spc="-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kick-off</a:t>
            </a:r>
            <a:r>
              <a:rPr lang="ru-RU" sz="1200" spc="-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только по согласованию с </a:t>
            </a:r>
            <a:r>
              <a:rPr lang="ru-RU" sz="1200" spc="-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Заказчиком.</a:t>
            </a:r>
          </a:p>
          <a:p>
            <a:pPr algn="just"/>
            <a:r>
              <a:rPr lang="ru-RU" sz="1200" spc="-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При невозможности указания в карточке </a:t>
            </a:r>
            <a:r>
              <a:rPr lang="ru-RU" sz="1200" spc="-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значений </a:t>
            </a:r>
            <a:r>
              <a:rPr lang="ru-RU" sz="1200" b="1" spc="-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текущих</a:t>
            </a:r>
            <a:r>
              <a:rPr lang="ru-RU" sz="1200" spc="-1" dirty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показателей на момент утверждения в таблице проставляется «Значения будут уточнены в рамках хронометража» с последующей корректировкой карточки </a:t>
            </a:r>
            <a:r>
              <a:rPr lang="ru-RU" sz="1200" spc="-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проекта</a:t>
            </a:r>
            <a:endParaRPr lang="ru-RU" sz="1200" spc="-1" dirty="0">
              <a:solidFill>
                <a:srgbClr val="0070C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65" y="3512795"/>
            <a:ext cx="3844366" cy="15437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3194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lantorg.com/files/pictures/blogs/2014/rassylky/01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1485" y="3599856"/>
            <a:ext cx="1356442" cy="13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201578" y="798451"/>
            <a:ext cx="8814724" cy="268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449263" algn="r"/>
                <a:tab pos="539750" algn="l"/>
                <a:tab pos="6300788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данном блоке  указываются: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Ключевые события этапов проекта с длительностью: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marR="0" lvl="0" indent="-171450" algn="l" defTabSz="932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Старт проекта  ~ 0,5 месяца</a:t>
            </a:r>
          </a:p>
          <a:p>
            <a:pPr marL="171450" marR="0" lvl="0" indent="-171450" algn="l" defTabSz="932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Диагностика и целевое состояние ~ 1,5 месяца</a:t>
            </a:r>
          </a:p>
          <a:p>
            <a:pPr marL="171450" marR="0" lvl="0" indent="-171450" algn="l" defTabSz="932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Внедрение улучшений ~ 3,5 месяца</a:t>
            </a:r>
          </a:p>
          <a:p>
            <a:pPr marL="171450" marR="0" lvl="0" indent="-171450" algn="l" defTabSz="932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Закрепление результатов и закрытие проекта ~ 0,5 месяца</a:t>
            </a:r>
          </a:p>
          <a:p>
            <a:pPr marL="0" marR="0" lvl="0" indent="0" algn="l" defTabSz="932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Внимание:</a:t>
            </a:r>
          </a:p>
          <a:p>
            <a:pPr lvl="0" indent="0" defTabSz="932863"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Ключевые события этапов проекта – типовые шаги проекта, не являющиеся мероприятиями по улучшению процесса. </a:t>
            </a:r>
            <a:r>
              <a:rPr lang="ru-RU" altLang="ru-RU" sz="1200" dirty="0">
                <a:solidFill>
                  <a:srgbClr val="21212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Они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 входят в план мероприятий по улучшению процесса, но могут использоваться для</a:t>
            </a:r>
            <a:r>
              <a:rPr lang="ru-RU" altLang="ru-RU" sz="1200" dirty="0">
                <a:solidFill>
                  <a:srgbClr val="21212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дорожной карты проекта 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32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Даты необходимо указывать в формате с ... до ... для возможности последующего мониторинга.</a:t>
            </a:r>
          </a:p>
          <a:p>
            <a:pPr marL="0" marR="0" lvl="0" indent="0" algn="l" defTabSz="932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екомендованная длительность проекта 6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±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месяцев, в зависимости от масштабности его периметра и границ.</a:t>
            </a:r>
          </a:p>
          <a:p>
            <a:pPr marL="0" marR="0" lvl="0" indent="0" algn="l" defTabSz="9328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449263" algn="r"/>
                <a:tab pos="539750" algn="l"/>
                <a:tab pos="6300788" algn="r"/>
              </a:tabLst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продолжительности работ по проекту более 12 месяцев, необходимо разделить проект на полугодия с расчетом и постановкой целей на каждые 6 месяцев реализации проекта.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9467" y="3451604"/>
            <a:ext cx="2998691" cy="165648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-344773" y="4146220"/>
            <a:ext cx="303550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lnSpc>
                <a:spcPct val="115000"/>
              </a:lnSpc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Формулировки этапов могут </a:t>
            </a:r>
          </a:p>
          <a:p>
            <a:pPr marL="540385" algn="just">
              <a:lnSpc>
                <a:spcPct val="115000"/>
              </a:lnSpc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отличаться от представленных, без потери смысла.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9294" y="262738"/>
            <a:ext cx="7600741" cy="369332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j-lt"/>
                <a:ea typeface="+mj-ea"/>
                <a:cs typeface="+mj-cs"/>
              </a:rPr>
              <a:t>Блок 4: «Ключевые события проекта»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344773" y="3583507"/>
            <a:ext cx="421367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Эффективная/рекомендуемая продолжительность проекта – 6 мес. (+/- 2 </a:t>
            </a:r>
            <a:r>
              <a:rPr lang="ru-RU" sz="1200" dirty="0" err="1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мес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sp>
        <p:nvSpPr>
          <p:cNvPr id="20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25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4"/>
          <p:cNvSpPr>
            <a:spLocks noGrp="1"/>
          </p:cNvSpPr>
          <p:nvPr>
            <p:ph type="title"/>
          </p:nvPr>
        </p:nvSpPr>
        <p:spPr>
          <a:xfrm>
            <a:off x="442407" y="404380"/>
            <a:ext cx="5437221" cy="259591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Паспорт проекта</a:t>
            </a:r>
            <a:b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ru-RU" sz="2000" b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AF0B7C-E8FF-4DC2-A00D-AE4B819856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t="15902" r="3952" b="11591"/>
          <a:stretch/>
        </p:blipFill>
        <p:spPr>
          <a:xfrm>
            <a:off x="343730" y="1006499"/>
            <a:ext cx="8053759" cy="4028867"/>
          </a:xfrm>
          <a:prstGeom prst="rect">
            <a:avLst/>
          </a:prstGeom>
        </p:spPr>
      </p:pic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id="{8EF8D636-2F53-4EC9-9957-A0B661109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158724"/>
              </p:ext>
            </p:extLst>
          </p:nvPr>
        </p:nvGraphicFramePr>
        <p:xfrm>
          <a:off x="726675" y="1317976"/>
          <a:ext cx="7454479" cy="3201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54479">
                  <a:extLst>
                    <a:ext uri="{9D8B030D-6E8A-4147-A177-3AD203B41FA5}">
                      <a16:colId xmlns:a16="http://schemas.microsoft.com/office/drawing/2014/main" val="29670382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600" kern="1200" dirty="0">
                          <a:solidFill>
                            <a:schemeClr val="tx1"/>
                          </a:solidFill>
                          <a:effectLst/>
                        </a:rPr>
                        <a:t>Министерство труда и социальной защиты населения Забайкальского края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4" marR="68644" marT="34322" marB="3432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6158963"/>
                  </a:ext>
                </a:extLst>
              </a:tr>
              <a:tr h="1347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dirty="0"/>
                        <a:t>Паспорт проекта</a:t>
                      </a:r>
                      <a:r>
                        <a:rPr lang="ru-RU" sz="600" baseline="0" dirty="0"/>
                        <a:t> </a:t>
                      </a:r>
                      <a:r>
                        <a:rPr lang="ru-RU" sz="500" dirty="0"/>
                        <a:t>«</a:t>
                      </a:r>
                      <a:r>
                        <a:rPr lang="ru-RU" sz="600" b="1" kern="1200" dirty="0">
                          <a:solidFill>
                            <a:schemeClr val="tx1"/>
                          </a:solidFill>
                          <a:effectLst/>
                        </a:rPr>
                        <a:t>Совершенствование процесса оказания государственной услуги «Уведомительная регистрация региональных, территориальных соглашений и коллективных договоров</a:t>
                      </a:r>
                      <a:r>
                        <a:rPr lang="ru-RU" sz="500" dirty="0"/>
                        <a:t>»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644" marR="68644" marT="34322" marB="34322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022950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1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4"/>
          <p:cNvSpPr>
            <a:spLocks noGrp="1"/>
          </p:cNvSpPr>
          <p:nvPr>
            <p:ph type="title"/>
          </p:nvPr>
        </p:nvSpPr>
        <p:spPr>
          <a:xfrm>
            <a:off x="442407" y="404380"/>
            <a:ext cx="5437221" cy="259591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Паспорт проекта</a:t>
            </a:r>
            <a:b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ru-RU" sz="2000" b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084541"/>
              </p:ext>
            </p:extLst>
          </p:nvPr>
        </p:nvGraphicFramePr>
        <p:xfrm>
          <a:off x="1239078" y="829791"/>
          <a:ext cx="6781442" cy="414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6" name="Документ" r:id="rId4" imgW="10404175" imgH="6679941" progId="Word.Document.12">
                  <p:embed/>
                </p:oleObj>
              </mc:Choice>
              <mc:Fallback>
                <p:oleObj name="Документ" r:id="rId4" imgW="10404175" imgH="6679941" progId="Word.Document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9078" y="829791"/>
                        <a:ext cx="6781442" cy="4142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377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4"/>
          <p:cNvSpPr>
            <a:spLocks noGrp="1"/>
          </p:cNvSpPr>
          <p:nvPr>
            <p:ph type="title"/>
          </p:nvPr>
        </p:nvSpPr>
        <p:spPr>
          <a:xfrm>
            <a:off x="442407" y="404380"/>
            <a:ext cx="5437221" cy="259591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Паспорт проекта</a:t>
            </a:r>
            <a:b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ru-RU" sz="2000" b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60" y="808383"/>
            <a:ext cx="6325927" cy="421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0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4"/>
          <p:cNvSpPr>
            <a:spLocks noGrp="1"/>
          </p:cNvSpPr>
          <p:nvPr>
            <p:ph type="title"/>
          </p:nvPr>
        </p:nvSpPr>
        <p:spPr>
          <a:xfrm>
            <a:off x="442407" y="404380"/>
            <a:ext cx="5437221" cy="259591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Паспорт проекта</a:t>
            </a:r>
            <a:b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ru-RU" sz="2000" b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" t="16930" r="2948" b="6251"/>
          <a:stretch/>
        </p:blipFill>
        <p:spPr bwMode="auto">
          <a:xfrm>
            <a:off x="1474109" y="904602"/>
            <a:ext cx="6235538" cy="412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6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4"/>
          <p:cNvSpPr>
            <a:spLocks noGrp="1"/>
          </p:cNvSpPr>
          <p:nvPr>
            <p:ph type="title"/>
          </p:nvPr>
        </p:nvSpPr>
        <p:spPr>
          <a:xfrm>
            <a:off x="309885" y="93477"/>
            <a:ext cx="2121889" cy="259591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Паспорт проекта</a:t>
            </a:r>
            <a:b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ru-RU" sz="2000" b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10" name="Рисунок 9" descr="Паспорт подписанны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24682" y="-85781"/>
            <a:ext cx="4181651" cy="5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8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39825" y="0"/>
          <a:ext cx="104369" cy="108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0"/>
                        <a:ext cx="104369" cy="1080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47817" y="180236"/>
            <a:ext cx="6335935" cy="722187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Практическое задание «Заполнение шаблона паспорта ПСР-проекта»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8493049" y="4748709"/>
            <a:ext cx="465600" cy="253912"/>
          </a:xfrm>
          <a:prstGeom prst="rect">
            <a:avLst/>
          </a:prstGeom>
        </p:spPr>
        <p:txBody>
          <a:bodyPr lIns="61010" tIns="30505" rIns="61010" bIns="30505"/>
          <a:lstStyle/>
          <a:p>
            <a:fld id="{FC3F8BEE-CD74-4E49-9991-6A4EEEAC08F6}" type="slidenum">
              <a:rPr lang="ru-RU" sz="800" smtClean="0"/>
              <a:pPr/>
              <a:t>108</a:t>
            </a:fld>
            <a:endParaRPr lang="ru-RU" sz="800" dirty="0"/>
          </a:p>
        </p:txBody>
      </p:sp>
      <p:sp>
        <p:nvSpPr>
          <p:cNvPr id="8" name="Текст 8"/>
          <p:cNvSpPr txBox="1">
            <a:spLocks/>
          </p:cNvSpPr>
          <p:nvPr/>
        </p:nvSpPr>
        <p:spPr>
          <a:xfrm>
            <a:off x="945682" y="1598774"/>
            <a:ext cx="4885174" cy="2103371"/>
          </a:xfrm>
          <a:prstGeom prst="roundRect">
            <a:avLst/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1010" tIns="30505" rIns="61010" bIns="30505" anchor="ctr"/>
          <a:lstStyle>
            <a:lvl1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 rtl="0" eaLnBrk="1" latinLnBrk="0" hangingPunct="1"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67" indent="-180067"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16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Заполните шаблон карточки ПСР-проекта </a:t>
            </a:r>
          </a:p>
          <a:p>
            <a:pPr marL="180067" indent="-180067"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16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Будьте готовы аргументировать выбор темы для открытия своего ПСР-проекта</a:t>
            </a:r>
          </a:p>
          <a:p>
            <a:pPr marL="180067" indent="-180067">
              <a:spcAft>
                <a:spcPts val="400"/>
              </a:spcAft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ru-RU" sz="1600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Представьте результат работы группы другим участникам</a:t>
            </a:r>
          </a:p>
        </p:txBody>
      </p:sp>
      <p:sp>
        <p:nvSpPr>
          <p:cNvPr id="9" name="Текст 9"/>
          <p:cNvSpPr txBox="1">
            <a:spLocks/>
          </p:cNvSpPr>
          <p:nvPr/>
        </p:nvSpPr>
        <p:spPr>
          <a:xfrm>
            <a:off x="5917138" y="1908460"/>
            <a:ext cx="1770098" cy="1642610"/>
          </a:xfrm>
          <a:prstGeom prst="roundRect">
            <a:avLst/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1010" tIns="30505" rIns="61010" bIns="30505" anchor="ctr"/>
          <a:lstStyle>
            <a:lvl1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 rtl="0" eaLnBrk="1" latinLnBrk="0" hangingPunct="1"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1" b="0" dirty="0">
                <a:solidFill>
                  <a:schemeClr val="accent5">
                    <a:lumMod val="50000"/>
                  </a:schemeClr>
                </a:solidFill>
                <a:latin typeface="Arial"/>
              </a:rPr>
              <a:t>10 мин.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51" y="1132804"/>
            <a:ext cx="710117" cy="915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908" y="3108912"/>
            <a:ext cx="791577" cy="15489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64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fld id="{5D9369CA-25C1-4200-8FD4-9D37F592EEB4}" type="slidenum">
              <a:rPr lang="ru-RU" altLang="ru-RU" sz="800"/>
              <a:pPr/>
              <a:t>109</a:t>
            </a:fld>
            <a:endParaRPr lang="ru-RU" altLang="ru-RU" sz="800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09186" y="321049"/>
            <a:ext cx="5289858" cy="681807"/>
          </a:xfrm>
          <a:prstGeom prst="rect">
            <a:avLst/>
          </a:prstGeom>
        </p:spPr>
        <p:txBody>
          <a:bodyPr/>
          <a:lstStyle>
            <a:lvl1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sz="2000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Проект или предложение по улучшению?</a:t>
            </a:r>
          </a:p>
          <a:p>
            <a:r>
              <a:rPr lang="ru-RU" dirty="0"/>
              <a:t>Нужно ли открывать проект?</a:t>
            </a:r>
            <a:endParaRPr lang="en-GB" dirty="0"/>
          </a:p>
        </p:txBody>
      </p:sp>
      <p:pic>
        <p:nvPicPr>
          <p:cNvPr id="4" name="Picture 2" descr="http://launchify.com.au/wp-content/uploads/2014/08/FAQ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9768" y="1770174"/>
            <a:ext cx="1314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8828" y="1770174"/>
            <a:ext cx="6696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Как определить необходимость открытия проекта по улучшениям? Можно ли решить</a:t>
            </a:r>
            <a:r>
              <a:rPr kumimoji="0" lang="ru-RU" sz="1600" b="0" u="none" strike="noStrike" kern="1200" cap="none" spc="0" normalizeH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проблему быстрым способом?  Обязательно ли растягивать проект на полгода?</a:t>
            </a:r>
          </a:p>
          <a:p>
            <a:pPr marL="0" marR="0" lvl="0" indent="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aseline="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Этими вопросами задаются все, кто начинает деятельность</a:t>
            </a:r>
            <a:r>
              <a:rPr lang="ru-RU" sz="1600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улучшениям.</a:t>
            </a:r>
          </a:p>
          <a:p>
            <a:pPr marL="0" marR="0" lvl="0" indent="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Одним</a:t>
            </a:r>
            <a:r>
              <a:rPr kumimoji="0" lang="ru-RU" sz="1600" b="0" u="none" strike="noStrike" kern="1200" cap="none" spc="0" normalizeH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из возможных способов помощи для ответа на этот вопрос является чек-лист, приведенный ниже</a:t>
            </a:r>
            <a:r>
              <a:rPr kumimoji="0" lang="ru-RU" sz="1600" b="0" u="none" strike="noStrike" kern="1200" cap="none" spc="0" normalizeH="0" noProof="0" dirty="0" smtClean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baseline="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3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u="none" strike="noStrike" kern="1200" cap="none" spc="0" normalizeH="0" baseline="0" noProof="0" dirty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444193" y="3824985"/>
            <a:ext cx="473347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1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</a:t>
            </a:r>
            <a:r>
              <a:rPr kumimoji="0" lang="ru-RU" altLang="ru-RU" sz="1400" b="1" i="1" u="none" strike="noStrike" cap="none" normalizeH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результатам чек-листа: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Предложение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 улучшению –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баллов и менее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Бережливый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проект - 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более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баллов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21049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37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EAC4781-456F-478B-B0A5-74814EB39A0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998507" y="644171"/>
          <a:ext cx="639" cy="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name="Слайд think-cell" r:id="rId6" imgW="473" imgH="476" progId="TCLayout.ActiveDocument.1">
                  <p:embed/>
                </p:oleObj>
              </mc:Choice>
              <mc:Fallback>
                <p:oleObj name="Слайд think-cell" r:id="rId6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EAC4781-456F-478B-B0A5-74814EB39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98507" y="644171"/>
                        <a:ext cx="639" cy="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A61ADFC-61B4-422B-BB74-F16AE85C7AB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997869" y="643533"/>
            <a:ext cx="63843" cy="63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245151"/>
            <a:endParaRPr lang="ru-RU" sz="1126" dirty="0">
              <a:solidFill>
                <a:prstClr val="white"/>
              </a:solidFill>
              <a:latin typeface="Arial Nova" panose="020B0504020202020204" pitchFamily="34" charset="0"/>
              <a:sym typeface="Arial Nova" panose="020B05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1E9738C-DAEF-4728-B80E-D8667CDF2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825" y="68851"/>
            <a:ext cx="5453765" cy="528775"/>
          </a:xfrm>
        </p:spPr>
        <p:txBody>
          <a:bodyPr vert="horz">
            <a:noAutofit/>
          </a:bodyPr>
          <a:lstStyle/>
          <a:p>
            <a:r>
              <a:rPr lang="ru-RU" spc="-1" dirty="0">
                <a:solidFill>
                  <a:srgbClr val="404040"/>
                </a:solidFill>
              </a:rPr>
              <a:t>ВНЕДРЕНИЕ ПРИНЦИПОВ БЕРЕЖЛИВОГО УПРАВЛЕНИЯ В ИСПОЛНИТЕЛЬНЫХ ОРГАНАХ КРАЯ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AF3D997-C719-489E-ACA5-B543C6692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89505" y="4992910"/>
            <a:ext cx="796309" cy="110214"/>
          </a:xfrm>
        </p:spPr>
        <p:txBody>
          <a:bodyPr/>
          <a:lstStyle/>
          <a:p>
            <a:pPr defTabSz="245151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97565" y="2781157"/>
            <a:ext cx="6416108" cy="30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3">
            <a:extLst>
              <a:ext uri="{FF2B5EF4-FFF2-40B4-BE49-F238E27FC236}">
                <a16:creationId xmlns:a16="http://schemas.microsoft.com/office/drawing/2014/main" id="{5CF1D48C-C99E-4F2C-9A70-F843E29D86B6}"/>
              </a:ext>
            </a:extLst>
          </p:cNvPr>
          <p:cNvSpPr txBox="1"/>
          <p:nvPr/>
        </p:nvSpPr>
        <p:spPr>
          <a:xfrm>
            <a:off x="696932" y="4522402"/>
            <a:ext cx="5607955" cy="4222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 defTabSz="183863">
              <a:buClr>
                <a:srgbClr val="000000"/>
              </a:buClr>
              <a:buSzPts val="1300"/>
            </a:pP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3. Итоговые защиты проектов в Минстрое Забайкальского края</a:t>
            </a:r>
          </a:p>
          <a:p>
            <a:pPr marL="0" lvl="1" algn="ctr" defTabSz="183863">
              <a:buClr>
                <a:srgbClr val="000000"/>
              </a:buClr>
              <a:buSzPts val="1300"/>
            </a:pP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и в </a:t>
            </a:r>
            <a:r>
              <a:rPr lang="ru-RU" sz="1072" b="1" dirty="0" smtClean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Администрации Агинского </a:t>
            </a: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Бурятского округа Забайкальского края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CF1D48C-C99E-4F2C-9A70-F843E29D86B6}"/>
              </a:ext>
            </a:extLst>
          </p:cNvPr>
          <p:cNvSpPr txBox="1"/>
          <p:nvPr/>
        </p:nvSpPr>
        <p:spPr>
          <a:xfrm>
            <a:off x="171360" y="1476740"/>
            <a:ext cx="4146073" cy="752450"/>
          </a:xfrm>
          <a:prstGeom prst="rect">
            <a:avLst/>
          </a:prstGeom>
          <a:solidFill>
            <a:srgbClr val="99FF99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3863">
              <a:buClr>
                <a:srgbClr val="000000"/>
              </a:buClr>
              <a:buSzPts val="1300"/>
            </a:pP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Обучено 319 гражданских служащих;</a:t>
            </a:r>
          </a:p>
          <a:p>
            <a:pPr marL="0" lvl="1" defTabSz="183863">
              <a:buClr>
                <a:srgbClr val="000000"/>
              </a:buClr>
              <a:buSzPts val="1300"/>
            </a:pPr>
            <a:endParaRPr lang="ru-RU" sz="429" b="1" dirty="0">
              <a:solidFill>
                <a:srgbClr val="000000"/>
              </a:solidFill>
              <a:latin typeface="Arial" panose="020B0604020202020204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lvl="1" defTabSz="183863">
              <a:buClr>
                <a:srgbClr val="000000"/>
              </a:buClr>
              <a:buSzPts val="1300"/>
            </a:pP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Открыто – </a:t>
            </a:r>
            <a:r>
              <a:rPr lang="ru-RU" sz="1287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87</a:t>
            </a: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 бережливых проектов;</a:t>
            </a:r>
          </a:p>
          <a:p>
            <a:pPr marL="0" lvl="1" defTabSz="183863">
              <a:buClr>
                <a:srgbClr val="000000"/>
              </a:buClr>
              <a:buSzPts val="1300"/>
            </a:pPr>
            <a:endParaRPr lang="ru-RU" sz="429" b="1" dirty="0">
              <a:solidFill>
                <a:srgbClr val="000000"/>
              </a:solidFill>
              <a:latin typeface="Arial" panose="020B0604020202020204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lvl="1" defTabSz="183863">
              <a:buClr>
                <a:srgbClr val="000000"/>
              </a:buClr>
              <a:buSzPts val="1300"/>
            </a:pP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Прошли предзащиту – 44 проекта;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1D48C-C99E-4F2C-9A70-F843E29D86B6}"/>
              </a:ext>
            </a:extLst>
          </p:cNvPr>
          <p:cNvSpPr txBox="1"/>
          <p:nvPr/>
        </p:nvSpPr>
        <p:spPr>
          <a:xfrm>
            <a:off x="4488072" y="773561"/>
            <a:ext cx="2393619" cy="752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3863">
              <a:buClr>
                <a:srgbClr val="000000"/>
              </a:buClr>
              <a:buSzPts val="1300"/>
            </a:pP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2. Открытая система управления знаниями и мониторинга проектов в сфере бережливого управления: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428679" y="766698"/>
            <a:ext cx="10799" cy="19237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9505" y="31713"/>
            <a:ext cx="728818" cy="603049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6813673" y="2995896"/>
            <a:ext cx="0" cy="21072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37" y="759638"/>
            <a:ext cx="1794635" cy="418505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47564"/>
            <a:ext cx="1748104" cy="1311078"/>
          </a:xfrm>
          <a:prstGeom prst="rect">
            <a:avLst/>
          </a:prstGeom>
        </p:spPr>
      </p:pic>
      <p:sp>
        <p:nvSpPr>
          <p:cNvPr id="31" name="TextBox 13">
            <a:extLst>
              <a:ext uri="{FF2B5EF4-FFF2-40B4-BE49-F238E27FC236}">
                <a16:creationId xmlns:a16="http://schemas.microsoft.com/office/drawing/2014/main" id="{5CF1D48C-C99E-4F2C-9A70-F843E29D86B6}"/>
              </a:ext>
            </a:extLst>
          </p:cNvPr>
          <p:cNvSpPr txBox="1"/>
          <p:nvPr/>
        </p:nvSpPr>
        <p:spPr>
          <a:xfrm>
            <a:off x="171360" y="2334024"/>
            <a:ext cx="4146073" cy="35644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3863">
              <a:buClr>
                <a:srgbClr val="000000"/>
              </a:buClr>
              <a:buSzPts val="1300"/>
            </a:pP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Закрыто – </a:t>
            </a:r>
            <a:r>
              <a:rPr lang="ru-RU" sz="1287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6</a:t>
            </a: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 бережливых проектов.  </a:t>
            </a:r>
          </a:p>
          <a:p>
            <a:pPr marL="0" lvl="1" defTabSz="183863">
              <a:buClr>
                <a:srgbClr val="000000"/>
              </a:buClr>
              <a:buSzPts val="1300"/>
            </a:pPr>
            <a:endParaRPr lang="ru-RU" sz="429" b="1" dirty="0">
              <a:solidFill>
                <a:srgbClr val="000000"/>
              </a:solidFill>
              <a:latin typeface="Arial" panose="020B0604020202020204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5CF1D48C-C99E-4F2C-9A70-F843E29D86B6}"/>
              </a:ext>
            </a:extLst>
          </p:cNvPr>
          <p:cNvSpPr txBox="1"/>
          <p:nvPr/>
        </p:nvSpPr>
        <p:spPr>
          <a:xfrm>
            <a:off x="178904" y="759638"/>
            <a:ext cx="4146073" cy="6864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3863">
              <a:buClr>
                <a:srgbClr val="000000"/>
              </a:buClr>
              <a:buSzPts val="1300"/>
            </a:pPr>
            <a:r>
              <a:rPr lang="ru-RU" sz="1072" b="1" dirty="0">
                <a:solidFill>
                  <a:srgbClr val="C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1. ДАШБОРД, ИТОГИ ОКТЯБРЬ 2023:</a:t>
            </a:r>
          </a:p>
          <a:p>
            <a:pPr marL="0" lvl="1" defTabSz="183863">
              <a:buClr>
                <a:srgbClr val="000000"/>
              </a:buClr>
              <a:buSzPts val="1300"/>
            </a:pPr>
            <a:endParaRPr lang="ru-RU" sz="429" b="1" dirty="0">
              <a:solidFill>
                <a:srgbClr val="000000"/>
              </a:solidFill>
              <a:latin typeface="Arial" panose="020B0604020202020204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lvl="1" defTabSz="183863">
              <a:buClr>
                <a:srgbClr val="000000"/>
              </a:buClr>
              <a:buSzPts val="1300"/>
            </a:pP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План – </a:t>
            </a:r>
            <a:r>
              <a:rPr lang="ru-RU" sz="1287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90</a:t>
            </a:r>
            <a:r>
              <a:rPr lang="ru-RU" sz="1072" b="1" dirty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 бережливых проектов (из них 45 закрыто к 30.12.2023 года);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5CF1D48C-C99E-4F2C-9A70-F843E29D86B6}"/>
              </a:ext>
            </a:extLst>
          </p:cNvPr>
          <p:cNvSpPr txBox="1"/>
          <p:nvPr/>
        </p:nvSpPr>
        <p:spPr>
          <a:xfrm>
            <a:off x="4513997" y="1717421"/>
            <a:ext cx="2341767" cy="48833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183863">
              <a:buClr>
                <a:srgbClr val="000000"/>
              </a:buClr>
              <a:buSzPts val="1300"/>
            </a:pPr>
            <a:r>
              <a:rPr lang="ru-RU" sz="1072" b="1" dirty="0" smtClean="0">
                <a:solidFill>
                  <a:srgbClr val="000000"/>
                </a:solidFill>
                <a:latin typeface="Arial" panose="020B0604020202020204"/>
                <a:ea typeface="Arial"/>
                <a:cs typeface="Times New Roman" panose="02020603050405020304" pitchFamily="18" charset="0"/>
                <a:sym typeface="Arial"/>
              </a:rPr>
              <a:t>Отставание от утвержденных показателей: в Мин…</a:t>
            </a:r>
            <a:endParaRPr lang="ru-RU" sz="1072" b="1" dirty="0">
              <a:solidFill>
                <a:srgbClr val="000000"/>
              </a:solidFill>
              <a:latin typeface="Arial" panose="020B0604020202020204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lvl="1" defTabSz="183863">
              <a:buClr>
                <a:srgbClr val="000000"/>
              </a:buClr>
              <a:buSzPts val="1300"/>
            </a:pPr>
            <a:endParaRPr lang="ru-RU" sz="429" b="1" dirty="0">
              <a:solidFill>
                <a:srgbClr val="000000"/>
              </a:solidFill>
              <a:latin typeface="Arial" panose="020B0604020202020204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2" y="2985650"/>
            <a:ext cx="1696003" cy="127200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29" y="2971443"/>
            <a:ext cx="956563" cy="127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1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fld id="{5D9369CA-25C1-4200-8FD4-9D37F592EEB4}" type="slidenum">
              <a:rPr lang="ru-RU" altLang="ru-RU" sz="800"/>
              <a:pPr/>
              <a:t>110</a:t>
            </a:fld>
            <a:endParaRPr lang="ru-RU" altLang="ru-RU" sz="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62086" y="119270"/>
            <a:ext cx="4965897" cy="115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j-lt"/>
                <a:ea typeface="+mj-ea"/>
                <a:cs typeface="+mj-cs"/>
              </a:rPr>
              <a:t>ПРИМЕР :  Критерии разграничения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j-lt"/>
                <a:ea typeface="+mj-ea"/>
                <a:cs typeface="+mj-cs"/>
              </a:rPr>
              <a:t>«Бережливых </a:t>
            </a:r>
            <a:r>
              <a:rPr lang="ru-RU" sz="2000" dirty="0" smtClean="0">
                <a:latin typeface="+mj-lt"/>
                <a:ea typeface="+mj-ea"/>
                <a:cs typeface="+mj-cs"/>
              </a:rPr>
              <a:t>проектов»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+mj-lt"/>
                <a:ea typeface="+mj-ea"/>
                <a:cs typeface="+mj-cs"/>
              </a:rPr>
              <a:t>и </a:t>
            </a:r>
            <a:r>
              <a:rPr lang="ru-RU" sz="2000" dirty="0">
                <a:latin typeface="+mj-lt"/>
                <a:ea typeface="+mj-ea"/>
                <a:cs typeface="+mj-cs"/>
              </a:rPr>
              <a:t>«Предложений по улучшениям»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899544"/>
              </p:ext>
            </p:extLst>
          </p:nvPr>
        </p:nvGraphicFramePr>
        <p:xfrm>
          <a:off x="143825" y="1418699"/>
          <a:ext cx="8131945" cy="363783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63983">
                  <a:extLst>
                    <a:ext uri="{9D8B030D-6E8A-4147-A177-3AD203B41FA5}">
                      <a16:colId xmlns:a16="http://schemas.microsoft.com/office/drawing/2014/main" val="2107120945"/>
                    </a:ext>
                  </a:extLst>
                </a:gridCol>
                <a:gridCol w="1944210">
                  <a:extLst>
                    <a:ext uri="{9D8B030D-6E8A-4147-A177-3AD203B41FA5}">
                      <a16:colId xmlns:a16="http://schemas.microsoft.com/office/drawing/2014/main" val="1757387743"/>
                    </a:ext>
                  </a:extLst>
                </a:gridCol>
                <a:gridCol w="4696288">
                  <a:extLst>
                    <a:ext uri="{9D8B030D-6E8A-4147-A177-3AD203B41FA5}">
                      <a16:colId xmlns:a16="http://schemas.microsoft.com/office/drawing/2014/main" val="1538609037"/>
                    </a:ext>
                  </a:extLst>
                </a:gridCol>
                <a:gridCol w="594804">
                  <a:extLst>
                    <a:ext uri="{9D8B030D-6E8A-4147-A177-3AD203B41FA5}">
                      <a16:colId xmlns:a16="http://schemas.microsoft.com/office/drawing/2014/main" val="1941109082"/>
                    </a:ext>
                  </a:extLst>
                </a:gridCol>
                <a:gridCol w="532660">
                  <a:extLst>
                    <a:ext uri="{9D8B030D-6E8A-4147-A177-3AD203B41FA5}">
                      <a16:colId xmlns:a16="http://schemas.microsoft.com/office/drawing/2014/main" val="1738243368"/>
                    </a:ext>
                  </a:extLst>
                </a:gridCol>
              </a:tblGrid>
              <a:tr h="2041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 п/п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Критерий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Показатель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вес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балл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86578556"/>
                  </a:ext>
                </a:extLst>
              </a:tr>
              <a:tr h="245031"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Основные критерии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79276"/>
                  </a:ext>
                </a:extLst>
              </a:tr>
              <a:tr h="245031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Влияние на достижение минимум одного целевого показателя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влияет на достижение целевых показателей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9244135"/>
                  </a:ext>
                </a:extLst>
              </a:tr>
              <a:tr h="2450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Национальных целей развития РФ 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7534115"/>
                  </a:ext>
                </a:extLst>
              </a:tr>
              <a:tr h="2450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Стратегии социально-экономического развития области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1,5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2906694"/>
                  </a:ext>
                </a:extLst>
              </a:tr>
              <a:tr h="142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Отраслевой </a:t>
                      </a:r>
                      <a:r>
                        <a:rPr lang="ru-RU" sz="1100" dirty="0" err="1">
                          <a:effectLst/>
                        </a:rPr>
                        <a:t>гос.программы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8501438"/>
                  </a:ext>
                </a:extLst>
              </a:tr>
              <a:tr h="142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КПЭ органа власти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1,5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6602422"/>
                  </a:ext>
                </a:extLst>
              </a:tr>
              <a:tr h="2450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Иных утвержденных федеральных оценок и рейтингов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3887693"/>
                  </a:ext>
                </a:extLst>
              </a:tr>
              <a:tr h="14293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Длительность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Свыше </a:t>
                      </a:r>
                      <a:r>
                        <a:rPr lang="ru-RU" sz="1100" dirty="0" smtClean="0">
                          <a:effectLst/>
                        </a:rPr>
                        <a:t>3 </a:t>
                      </a:r>
                      <a:r>
                        <a:rPr lang="ru-RU" sz="1100" dirty="0">
                          <a:effectLst/>
                        </a:rPr>
                        <a:t>месяцев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99088674"/>
                  </a:ext>
                </a:extLst>
              </a:tr>
              <a:tr h="142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До </a:t>
                      </a:r>
                      <a:r>
                        <a:rPr lang="ru-RU" sz="1100" dirty="0" smtClean="0">
                          <a:effectLst/>
                        </a:rPr>
                        <a:t>3-х  </a:t>
                      </a:r>
                      <a:r>
                        <a:rPr lang="ru-RU" sz="1100" dirty="0">
                          <a:effectLst/>
                        </a:rPr>
                        <a:t>месяцев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1923332"/>
                  </a:ext>
                </a:extLst>
              </a:tr>
              <a:tr h="142935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 row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Источники проблематики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Обращение гражданина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6195220"/>
                  </a:ext>
                </a:extLst>
              </a:tr>
              <a:tr h="367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Социальная значимость (участие населения в процессе, либо влияние на население)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148577"/>
                  </a:ext>
                </a:extLst>
              </a:tr>
              <a:tr h="367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Межведомственное </a:t>
                      </a:r>
                      <a:r>
                        <a:rPr lang="ru-RU" sz="1100" dirty="0" smtClean="0">
                          <a:effectLst/>
                        </a:rPr>
                        <a:t>горизонтальное </a:t>
                      </a:r>
                      <a:r>
                        <a:rPr lang="ru-RU" sz="1100" dirty="0">
                          <a:effectLst/>
                        </a:rPr>
                        <a:t>и вертикальное взаимодействие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9865876"/>
                  </a:ext>
                </a:extLst>
              </a:tr>
              <a:tr h="2450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Реализация процесса оказания услуги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2778465"/>
                  </a:ext>
                </a:extLst>
              </a:tr>
              <a:tr h="1429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Ничего из вышеперечисленного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943" marR="4594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9732929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99" y="387310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6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fld id="{5D9369CA-25C1-4200-8FD4-9D37F592EEB4}" type="slidenum">
              <a:rPr lang="ru-RU" altLang="ru-RU" sz="800"/>
              <a:pPr/>
              <a:t>111</a:t>
            </a:fld>
            <a:endParaRPr lang="ru-RU" altLang="ru-RU" sz="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196349"/>
              </p:ext>
            </p:extLst>
          </p:nvPr>
        </p:nvGraphicFramePr>
        <p:xfrm>
          <a:off x="182572" y="1146181"/>
          <a:ext cx="8256232" cy="381443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603680">
                  <a:extLst>
                    <a:ext uri="{9D8B030D-6E8A-4147-A177-3AD203B41FA5}">
                      <a16:colId xmlns:a16="http://schemas.microsoft.com/office/drawing/2014/main" val="3079616685"/>
                    </a:ext>
                  </a:extLst>
                </a:gridCol>
                <a:gridCol w="1926455">
                  <a:extLst>
                    <a:ext uri="{9D8B030D-6E8A-4147-A177-3AD203B41FA5}">
                      <a16:colId xmlns:a16="http://schemas.microsoft.com/office/drawing/2014/main" val="3832801166"/>
                    </a:ext>
                  </a:extLst>
                </a:gridCol>
                <a:gridCol w="4749553">
                  <a:extLst>
                    <a:ext uri="{9D8B030D-6E8A-4147-A177-3AD203B41FA5}">
                      <a16:colId xmlns:a16="http://schemas.microsoft.com/office/drawing/2014/main" val="62503457"/>
                    </a:ext>
                  </a:extLst>
                </a:gridCol>
                <a:gridCol w="426128">
                  <a:extLst>
                    <a:ext uri="{9D8B030D-6E8A-4147-A177-3AD203B41FA5}">
                      <a16:colId xmlns:a16="http://schemas.microsoft.com/office/drawing/2014/main" val="1740115248"/>
                    </a:ext>
                  </a:extLst>
                </a:gridCol>
                <a:gridCol w="550416">
                  <a:extLst>
                    <a:ext uri="{9D8B030D-6E8A-4147-A177-3AD203B41FA5}">
                      <a16:colId xmlns:a16="http://schemas.microsoft.com/office/drawing/2014/main" val="242369287"/>
                    </a:ext>
                  </a:extLst>
                </a:gridCol>
              </a:tblGrid>
              <a:tr h="25771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4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 row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Вид процесса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Процесс, специфический для органа власти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164917669"/>
                  </a:ext>
                </a:extLst>
              </a:tr>
              <a:tr h="386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Процесс из семейства процессов (оптимизируются все процессы семейства)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3202401219"/>
                  </a:ext>
                </a:extLst>
              </a:tr>
              <a:tr h="386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Типовой процесс (в оптимизации участвуют все органы власти, у которых есть этот процесс)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3094177779"/>
                  </a:ext>
                </a:extLst>
              </a:tr>
              <a:tr h="151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Иной вид процесса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0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405913085"/>
                  </a:ext>
                </a:extLst>
              </a:tr>
              <a:tr h="2577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5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Границы процесса для проекта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От входа до выхода в целом по процессу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3130388200"/>
                  </a:ext>
                </a:extLst>
              </a:tr>
              <a:tr h="151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Оптимизация участка процесса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1164528264"/>
                  </a:ext>
                </a:extLst>
              </a:tr>
              <a:tr h="51543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6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Оценка результатов проекта 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Проводится оценка населением достигнутых результатов (для проектов с эффектом для населения)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1214542375"/>
                  </a:ext>
                </a:extLst>
              </a:tr>
              <a:tr h="3865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Проводится оценка достигнутых результатов участниками процесса (для внутренних процессов)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3875427861"/>
                  </a:ext>
                </a:extLst>
              </a:tr>
              <a:tr h="257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Не проводится оценка достигнутых результатов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</a:t>
                      </a:r>
                      <a:endParaRPr lang="ru-RU" sz="1100" b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4133833014"/>
                  </a:ext>
                </a:extLst>
              </a:tr>
              <a:tr h="2577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7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Цели на сокращение </a:t>
                      </a:r>
                      <a:r>
                        <a:rPr lang="ru-RU" sz="1100" dirty="0" smtClean="0">
                          <a:effectLst/>
                        </a:rPr>
                        <a:t>времени протекания </a:t>
                      </a:r>
                      <a:r>
                        <a:rPr lang="ru-RU" sz="1100" dirty="0">
                          <a:effectLst/>
                        </a:rPr>
                        <a:t>процесса </a:t>
                      </a:r>
                      <a:r>
                        <a:rPr lang="ru-RU" sz="1100" dirty="0" smtClean="0">
                          <a:effectLst/>
                        </a:rPr>
                        <a:t>(ВПП)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Сокращение ВПП </a:t>
                      </a:r>
                      <a:r>
                        <a:rPr lang="ru-RU" sz="1100" dirty="0">
                          <a:effectLst/>
                        </a:rPr>
                        <a:t>процесса менее чем на 30 %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0,5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3189676780"/>
                  </a:ext>
                </a:extLst>
              </a:tr>
              <a:tr h="257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Сокращение ВПП процесса </a:t>
                      </a:r>
                      <a:r>
                        <a:rPr lang="ru-RU" sz="1100" dirty="0">
                          <a:effectLst/>
                        </a:rPr>
                        <a:t>на 30% и более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</a:t>
                      </a: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1449222187"/>
                  </a:ext>
                </a:extLst>
              </a:tr>
              <a:tr h="2577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</a:rPr>
                        <a:t>8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22" marR="48322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</a:rPr>
                        <a:t>Цели на качество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</a:rPr>
                        <a:t>Цели на качество отсутствуют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</a:rPr>
                        <a:t>0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715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22" marR="48322" marT="0" marB="0" anchor="ctr"/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</a:rPr>
                        <a:t>Имеется 1 и более целей на качество</a:t>
                      </a:r>
                      <a:endParaRPr lang="ru-RU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22" marR="4832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effectLst/>
                        </a:rPr>
                        <a:t>1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22" marR="4832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322" marR="48322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99" y="367432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46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655531" y="4770438"/>
            <a:ext cx="627062" cy="377825"/>
          </a:xfrm>
        </p:spPr>
        <p:txBody>
          <a:bodyPr/>
          <a:lstStyle/>
          <a:p>
            <a:fld id="{5D9369CA-25C1-4200-8FD4-9D37F592EEB4}" type="slidenum">
              <a:rPr lang="ru-RU" altLang="ru-RU" sz="800"/>
              <a:pPr/>
              <a:t>112</a:t>
            </a:fld>
            <a:endParaRPr lang="ru-RU" altLang="ru-RU" sz="8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812826"/>
              </p:ext>
            </p:extLst>
          </p:nvPr>
        </p:nvGraphicFramePr>
        <p:xfrm>
          <a:off x="85589" y="775444"/>
          <a:ext cx="8344440" cy="430078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538154">
                  <a:extLst>
                    <a:ext uri="{9D8B030D-6E8A-4147-A177-3AD203B41FA5}">
                      <a16:colId xmlns:a16="http://schemas.microsoft.com/office/drawing/2014/main" val="1530489063"/>
                    </a:ext>
                  </a:extLst>
                </a:gridCol>
                <a:gridCol w="2972242">
                  <a:extLst>
                    <a:ext uri="{9D8B030D-6E8A-4147-A177-3AD203B41FA5}">
                      <a16:colId xmlns:a16="http://schemas.microsoft.com/office/drawing/2014/main" val="2613577147"/>
                    </a:ext>
                  </a:extLst>
                </a:gridCol>
                <a:gridCol w="4112776">
                  <a:extLst>
                    <a:ext uri="{9D8B030D-6E8A-4147-A177-3AD203B41FA5}">
                      <a16:colId xmlns:a16="http://schemas.microsoft.com/office/drawing/2014/main" val="33538594"/>
                    </a:ext>
                  </a:extLst>
                </a:gridCol>
                <a:gridCol w="89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5693">
                  <a:extLst>
                    <a:ext uri="{9D8B030D-6E8A-4147-A177-3AD203B41FA5}">
                      <a16:colId xmlns:a16="http://schemas.microsoft.com/office/drawing/2014/main" val="4171683574"/>
                    </a:ext>
                  </a:extLst>
                </a:gridCol>
                <a:gridCol w="315693">
                  <a:extLst>
                    <a:ext uri="{9D8B030D-6E8A-4147-A177-3AD203B41FA5}">
                      <a16:colId xmlns:a16="http://schemas.microsoft.com/office/drawing/2014/main" val="1034708886"/>
                    </a:ext>
                  </a:extLst>
                </a:gridCol>
              </a:tblGrid>
              <a:tr h="137561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9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Обоснование выбора процесса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В обосновании представлены: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- количественные характеристики процесса, статистика по процессу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- качественные характеристики процесса (количество возвратов, ошибок и т.д.)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- удовлетворенность населения/участников процесса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1</a:t>
                      </a: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3887264567"/>
                  </a:ext>
                </a:extLst>
              </a:tr>
              <a:tr h="3439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В обосновании не представлены позиции предыдущего пункта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0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1415963851"/>
                  </a:ext>
                </a:extLst>
              </a:tr>
              <a:tr h="343903">
                <a:tc gridSpan="6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Дополнительные критерии</a:t>
                      </a: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903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Экономический эффект</a:t>
                      </a:r>
                    </a:p>
                  </a:txBody>
                  <a:tcPr marL="64482" marR="64482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Ожидается экономия денежных средств, трудовых ресурсов</a:t>
                      </a:r>
                    </a:p>
                  </a:txBody>
                  <a:tcPr marL="64482" marR="64482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65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 экономии денежных средств, трудовых ресурсов</a:t>
                      </a:r>
                    </a:p>
                  </a:txBody>
                  <a:tcPr marL="64482" marR="64482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666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Тиражирование</a:t>
                      </a:r>
                    </a:p>
                  </a:txBody>
                  <a:tcPr marL="64482" marR="64482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уникальный</a:t>
                      </a:r>
                      <a:r>
                        <a:rPr lang="ru-RU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одноразовый</a:t>
                      </a:r>
                    </a:p>
                  </a:txBody>
                  <a:tcPr marL="64482" marR="64482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667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Возможен тираж на подведомственные организации</a:t>
                      </a:r>
                    </a:p>
                  </a:txBody>
                  <a:tcPr marL="64482" marR="64482" marT="0" marB="0" anchor="ctr"/>
                </a:tc>
                <a:tc gridSpan="2"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903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Возможен тираж на весь регион и/или не только по профилю, но и на другие организации</a:t>
                      </a:r>
                    </a:p>
                  </a:txBody>
                  <a:tcPr marL="64482" marR="64482" marT="0" marB="0" anchor="ctr"/>
                </a:tc>
                <a:tc gridSpan="2"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770">
                <a:tc row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Учебный (методический) эффект</a:t>
                      </a:r>
                    </a:p>
                  </a:txBody>
                  <a:tcPr marL="64482" marR="644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реализуется по типовым лекалам</a:t>
                      </a:r>
                    </a:p>
                  </a:txBody>
                  <a:tcPr marL="64482" marR="64482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0,5</a:t>
                      </a:r>
                      <a:endParaRPr lang="ru-RU" sz="1100" dirty="0"/>
                    </a:p>
                  </a:txBody>
                  <a:tcPr marL="64482" marR="64482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903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результатам проекта планируется подготовить сценарий для фабрики процессов</a:t>
                      </a:r>
                    </a:p>
                  </a:txBody>
                  <a:tcPr marL="64482" marR="64482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1</a:t>
                      </a:r>
                      <a:endParaRPr lang="ru-RU" sz="1100" dirty="0"/>
                    </a:p>
                  </a:txBody>
                  <a:tcPr marL="64482" marR="644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3903"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реализуется в рамках разработки или актуализации методических рекомендаций уровня региона и выше</a:t>
                      </a:r>
                    </a:p>
                  </a:txBody>
                  <a:tcPr marL="64482" marR="64482" marT="0" marB="0" anchor="ctr"/>
                </a:tc>
                <a:tc gridSpan="2">
                  <a:txBody>
                    <a:bodyPr/>
                    <a:lstStyle/>
                    <a:p>
                      <a:r>
                        <a:rPr lang="ru-RU" sz="1100" dirty="0" smtClean="0"/>
                        <a:t>1,5</a:t>
                      </a:r>
                      <a:endParaRPr lang="ru-RU" sz="1100" dirty="0"/>
                    </a:p>
                  </a:txBody>
                  <a:tcPr marL="64482" marR="6448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82" marR="64482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751" y="3409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92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fld id="{5D9369CA-25C1-4200-8FD4-9D37F592EEB4}" type="slidenum">
              <a:rPr lang="ru-RU" altLang="ru-RU" sz="800"/>
              <a:pPr/>
              <a:t>113</a:t>
            </a:fld>
            <a:endParaRPr lang="ru-RU" altLang="ru-RU" sz="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4972" y="1512157"/>
            <a:ext cx="73950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j-lt"/>
                <a:ea typeface="+mj-ea"/>
                <a:cs typeface="+mj-cs"/>
              </a:rPr>
              <a:t>ПРИМЕР :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j-lt"/>
                <a:ea typeface="+mj-ea"/>
                <a:cs typeface="+mj-cs"/>
              </a:rPr>
              <a:t>Другие возможные наборы критериев для разграничения проектов и предложений по улучшению: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5474" y="2971767"/>
            <a:ext cx="85191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Ставропольский край</a:t>
            </a:r>
          </a:p>
          <a:p>
            <a:r>
              <a:rPr lang="en-US" sz="1200" u="sng" dirty="0" smtClean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</a:t>
            </a:r>
            <a:r>
              <a:rPr lang="en-US" sz="1200" u="sng" dirty="0">
                <a:solidFill>
                  <a:srgbClr val="0000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://stavregion.ru/programms/proektnyj-ofis/proekt-effektivnyj-region/standarty-i-formy-stavropolskij-kraj/otkrytie-proekta/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36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fld id="{5D9369CA-25C1-4200-8FD4-9D37F592EEB4}" type="slidenum">
              <a:rPr lang="ru-RU" altLang="ru-RU" sz="800"/>
              <a:pPr/>
              <a:t>114</a:t>
            </a:fld>
            <a:endParaRPr lang="ru-RU" altLang="ru-RU" sz="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7" name="Picture 2" descr="Биография У. Эдвардса Деминга. W. Edwards Deming biograph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641" y="1020417"/>
            <a:ext cx="2752890" cy="318191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81669" y="1020417"/>
            <a:ext cx="4797138" cy="3165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6440"/>
            <a:r>
              <a:rPr lang="ru-RU" sz="4054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ru-RU" sz="3303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«Вы можете не изменяться.</a:t>
            </a:r>
          </a:p>
          <a:p>
            <a:pPr algn="r" defTabSz="686440"/>
            <a:r>
              <a:rPr lang="ru-RU" sz="3303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Выживание не является обязанностью»</a:t>
            </a:r>
          </a:p>
          <a:p>
            <a:pPr algn="r" defTabSz="686440"/>
            <a:endParaRPr lang="ru-RU" sz="1802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r" defTabSz="686440"/>
            <a:r>
              <a:rPr lang="ru-RU" sz="2102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Эдвард </a:t>
            </a:r>
          </a:p>
          <a:p>
            <a:pPr algn="r" defTabSz="686440"/>
            <a:r>
              <a:rPr lang="ru-RU" sz="2102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Деминг</a:t>
            </a:r>
            <a:endParaRPr lang="ru-RU" sz="2102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30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9" name="Picture 2" descr="C:\Users\Гость\Desktop\Школа для Е.Н.Тимошенко\ржд бп\Стив-Джоб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77" y="1099738"/>
            <a:ext cx="8027493" cy="3273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1619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5" name="Picture 2" descr="D:\Школа для Е.Н.Тимошенко\Речь\№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02" y="79829"/>
            <a:ext cx="3917630" cy="506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793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40962" name="Picture 2" descr="https://karabanov-coach.ru/uploads/s/v/z/r/vzrmwseruy0f/img/full_UUfPRaq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482" y="1258809"/>
            <a:ext cx="4605233" cy="314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https://avatars.mds.yandex.net/i?id=b104a3821d2123376b20f3b37fa9246b12c9d5dc-9699789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2" y="718713"/>
            <a:ext cx="4148910" cy="414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i.gr-assets.com/images/S/compressed.photo.goodreads.com/books/1628670171i/58748055._UY2048_SS204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8526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4" name="Picture 2" descr="D:\Школа для Е.Н.Тимошенко\Речь\бех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2" y="202293"/>
            <a:ext cx="6412828" cy="480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Школа для Е.Н.Тимошенко\Речь\бех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873" y="974292"/>
            <a:ext cx="2385545" cy="325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322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5" name="Picture 2" descr="D:\Школа для Е.Н.Тимошенко\Речь\cover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8" y="359210"/>
            <a:ext cx="3081192" cy="443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59186" y="1099956"/>
            <a:ext cx="4070423" cy="2864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6440"/>
            <a:endParaRPr lang="ru-RU" sz="2402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defTabSz="686440"/>
            <a:r>
              <a:rPr lang="ru-RU" sz="2402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1. Повышение производительности.</a:t>
            </a:r>
          </a:p>
          <a:p>
            <a:pPr algn="r" defTabSz="686440"/>
            <a:endParaRPr lang="ru-RU" sz="1201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defTabSz="686440"/>
            <a:r>
              <a:rPr lang="ru-RU" sz="2402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2. Наведение порядка.</a:t>
            </a:r>
          </a:p>
          <a:p>
            <a:pPr algn="r" defTabSz="686440"/>
            <a:endParaRPr lang="ru-RU" sz="1201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defTabSz="686440"/>
            <a:r>
              <a:rPr lang="ru-RU" sz="2402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3. Визуализация задач.</a:t>
            </a:r>
          </a:p>
          <a:p>
            <a:pPr algn="r" defTabSz="686440"/>
            <a:endParaRPr lang="ru-RU" sz="1201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defTabSz="686440"/>
            <a:r>
              <a:rPr lang="ru-RU" sz="2402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4. Оптимизация процесса.</a:t>
            </a:r>
            <a:r>
              <a:rPr lang="ru-RU" sz="2102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33893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316420" y="4842388"/>
            <a:ext cx="630068" cy="273844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70C5E-52D3-4E8C-AE3A-848E6660B203}" type="slidenum"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2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7" y="306093"/>
            <a:ext cx="945825" cy="4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09180"/>
            <a:ext cx="349218" cy="4169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981" y="788504"/>
            <a:ext cx="4696779" cy="426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4" name="Picture 2" descr="D:\Школа для Е.Н.Тимошенко\Речь\1_9jqVUgDxmY2ERdxlZj7fow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742" y="0"/>
            <a:ext cx="35814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34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4" name="Picture 2" descr="D:\Школа для Е.Н.Тимошенко\Речь\299c4948632964379bf9c343e975917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04" y="0"/>
            <a:ext cx="383873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789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4" name="Picture 2" descr="D:\Школа для Е.Н.Тимошенко\Речь\8037-680x1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040" y="7884"/>
            <a:ext cx="3405528" cy="511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120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5" name="Picture 2" descr="D:\Школа для Е.Н.Тимошенко\Речь\978-5-9614-6145-9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04" y="688"/>
            <a:ext cx="4426914" cy="514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79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4" name="Picture 2" descr="D:\Школа для Е.Н.Тимошенко\Речь\1014034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12" y="0"/>
            <a:ext cx="2741481" cy="512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495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4" name="Picture 2" descr="D:\Школа для Е.Н.Тимошенко\Речь\12099728-dzheyms-vumek-berezhlivoe-proizvodstvo-kak-izbavitsya-ot-poter-i-dobitsya-procvetaniya-vashey-kompanii-12099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652" y="0"/>
            <a:ext cx="4063704" cy="50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35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4" name="Picture 2" descr="Джеффри Лайкер, Аудиокнига Лидерство на всех уровнях бережливого  производства. Практическое руководство – слушать онлайн или скачать mp3 на  ЛитРе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2100" y="0"/>
            <a:ext cx="5148263" cy="5148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5159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9369CA-25C1-4200-8FD4-9D37F592EEB4}" type="slidenum">
              <a:rPr kumimoji="0" lang="ru-RU" altLang="ru-RU" sz="800" b="0" i="0" u="none" strike="noStrike" kern="1200" cap="none" spc="0" normalizeH="0" baseline="0" noProof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ru-RU" altLang="ru-RU" sz="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73" y="359210"/>
            <a:ext cx="319073" cy="379431"/>
          </a:xfrm>
          <a:prstGeom prst="rect">
            <a:avLst/>
          </a:prstGeom>
        </p:spPr>
      </p:pic>
      <p:pic>
        <p:nvPicPr>
          <p:cNvPr id="4" name="Picture 2" descr="D:\Школа для Е.Н.Тимошенко\Речь\0014011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0" y="422002"/>
            <a:ext cx="6378609" cy="436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952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612635" y="224045"/>
            <a:ext cx="3720825" cy="1274082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Спасибо</a:t>
            </a:r>
          </a:p>
          <a:p>
            <a:r>
              <a:rPr lang="ru-RU" dirty="0">
                <a:solidFill>
                  <a:srgbClr val="002060"/>
                </a:solidFill>
              </a:rPr>
              <a:t>за внимание!</a:t>
            </a:r>
          </a:p>
        </p:txBody>
      </p:sp>
      <p:pic>
        <p:nvPicPr>
          <p:cNvPr id="3" name="Picture 2" descr="C:\Users\Гость\Desktop\Школа для Е.Н.Тимошенко\Речь\отды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635" y="1611381"/>
            <a:ext cx="4702550" cy="2935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316420" y="4842388"/>
            <a:ext cx="630068" cy="273844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70C5E-52D3-4E8C-AE3A-848E6660B203}" type="slidenum"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Заголовок 3"/>
          <p:cNvSpPr>
            <a:spLocks noGrp="1"/>
          </p:cNvSpPr>
          <p:nvPr>
            <p:ph type="title"/>
          </p:nvPr>
        </p:nvSpPr>
        <p:spPr>
          <a:xfrm>
            <a:off x="5566972" y="917946"/>
            <a:ext cx="3469524" cy="3924441"/>
          </a:xfrm>
        </p:spPr>
        <p:txBody>
          <a:bodyPr anchor="ctr">
            <a:noAutofit/>
          </a:bodyPr>
          <a:lstStyle/>
          <a:p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Положение о внедрении принципов бережливого управления в исполнительных органах Забайкальского края</a:t>
            </a: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, утвержденное распоряжением Правительства Забайкальского края от 04 октября 2023 года </a:t>
            </a:r>
            <a:b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№ 388-р, устанавливает понятия и определения, ценности и принципы бережливого управления, организационную структуру и порядок внедрения бережливого управления в исполнительных органах Забайкальского края. </a:t>
            </a:r>
            <a:b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endParaRPr lang="ru-RU" altLang="ru-RU" sz="1500" b="1" dirty="0">
              <a:solidFill>
                <a:srgbClr val="333333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pic>
        <p:nvPicPr>
          <p:cNvPr id="72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7" y="306093"/>
            <a:ext cx="945825" cy="4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09180"/>
            <a:ext cx="349218" cy="4169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3578" y="107857"/>
            <a:ext cx="399644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1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316420" y="4842388"/>
            <a:ext cx="630068" cy="273844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70C5E-52D3-4E8C-AE3A-848E6660B203}" type="slidenum"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Заголовок 3"/>
          <p:cNvSpPr>
            <a:spLocks noGrp="1"/>
          </p:cNvSpPr>
          <p:nvPr>
            <p:ph type="title"/>
          </p:nvPr>
        </p:nvSpPr>
        <p:spPr>
          <a:xfrm>
            <a:off x="611560" y="1197718"/>
            <a:ext cx="3469524" cy="325633"/>
          </a:xfrm>
        </p:spPr>
        <p:txBody>
          <a:bodyPr anchor="ctr">
            <a:noAutofit/>
          </a:bodyPr>
          <a:lstStyle/>
          <a:p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1. Обучающие </a:t>
            </a:r>
            <a:r>
              <a:rPr lang="ru-RU" sz="1600" b="1" dirty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материалы</a:t>
            </a:r>
            <a:endParaRPr lang="ru-RU" altLang="ru-RU" sz="1500" b="1" dirty="0">
              <a:solidFill>
                <a:srgbClr val="333333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pic>
        <p:nvPicPr>
          <p:cNvPr id="72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7" y="306093"/>
            <a:ext cx="945825" cy="4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09180"/>
            <a:ext cx="349218" cy="4169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716880"/>
            <a:ext cx="1125693" cy="963280"/>
          </a:xfrm>
          <a:prstGeom prst="rect">
            <a:avLst/>
          </a:prstGeom>
        </p:spPr>
      </p:pic>
      <p:sp>
        <p:nvSpPr>
          <p:cNvPr id="8" name="Заголовок 3"/>
          <p:cNvSpPr txBox="1">
            <a:spLocks/>
          </p:cNvSpPr>
          <p:nvPr/>
        </p:nvSpPr>
        <p:spPr bwMode="auto">
          <a:xfrm>
            <a:off x="611560" y="2398183"/>
            <a:ext cx="5328592" cy="32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2. Реестр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бережливых проектов Забайкальского края</a:t>
            </a:r>
            <a:endParaRPr kumimoji="0" lang="ru-RU" altLang="ru-RU" sz="15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 bwMode="auto">
          <a:xfrm>
            <a:off x="611560" y="3462486"/>
            <a:ext cx="5832648" cy="32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3. Презентации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бережливых проектов Забайкальского края</a:t>
            </a:r>
            <a:endParaRPr kumimoji="0" lang="ru-RU" altLang="ru-RU" sz="15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 bwMode="auto">
          <a:xfrm>
            <a:off x="611560" y="4505423"/>
            <a:ext cx="6280610" cy="325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4. Шаблоны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документов для работы с бережливыми проектами</a:t>
            </a:r>
            <a:endParaRPr kumimoji="0" lang="ru-RU" altLang="ru-RU" sz="15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6240" y="1734497"/>
            <a:ext cx="1137717" cy="989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170" y="2790155"/>
            <a:ext cx="1181787" cy="9957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4584" y="3782525"/>
            <a:ext cx="1063800" cy="1048531"/>
          </a:xfrm>
          <a:prstGeom prst="rect">
            <a:avLst/>
          </a:prstGeom>
        </p:spPr>
      </p:pic>
      <p:sp>
        <p:nvSpPr>
          <p:cNvPr id="14" name="Заголовок 3"/>
          <p:cNvSpPr txBox="1">
            <a:spLocks/>
          </p:cNvSpPr>
          <p:nvPr/>
        </p:nvSpPr>
        <p:spPr bwMode="auto">
          <a:xfrm>
            <a:off x="1361074" y="183692"/>
            <a:ext cx="4867110" cy="613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Открытая система знаний и проектов бережливого управления Забайкальского края: </a:t>
            </a:r>
            <a:endParaRPr kumimoji="0" lang="ru-RU" altLang="ru-RU" sz="15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0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Рисунок 1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82" y="354360"/>
            <a:ext cx="319073" cy="379431"/>
          </a:xfrm>
          <a:prstGeom prst="rect">
            <a:avLst/>
          </a:prstGeom>
        </p:spPr>
      </p:pic>
      <p:pic>
        <p:nvPicPr>
          <p:cNvPr id="111" name="Picture 7" descr="F:\Школа для Е.Н.Тимошенко\Речь\компас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2287" y="733791"/>
            <a:ext cx="2648744" cy="1669725"/>
          </a:xfrm>
          <a:prstGeom prst="rect">
            <a:avLst/>
          </a:prstGeom>
          <a:noFill/>
        </p:spPr>
      </p:pic>
      <p:sp>
        <p:nvSpPr>
          <p:cNvPr id="113" name="Прямоугольник 112"/>
          <p:cNvSpPr/>
          <p:nvPr/>
        </p:nvSpPr>
        <p:spPr>
          <a:xfrm>
            <a:off x="2951720" y="0"/>
            <a:ext cx="3144653" cy="739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РАЗНИЦА В ПОДХОДАХ РЕШЕНИЯ ПРОБЛЕМ   </a:t>
            </a:r>
          </a:p>
        </p:txBody>
      </p:sp>
      <p:sp>
        <p:nvSpPr>
          <p:cNvPr id="114" name="Прямоугольник 113"/>
          <p:cNvSpPr/>
          <p:nvPr/>
        </p:nvSpPr>
        <p:spPr>
          <a:xfrm>
            <a:off x="134897" y="2389285"/>
            <a:ext cx="2687702" cy="189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Запад</a:t>
            </a: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 </a:t>
            </a: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Что надо ещё сделать, чтобы улучшить результат?   </a:t>
            </a:r>
          </a:p>
        </p:txBody>
      </p:sp>
      <p:sp>
        <p:nvSpPr>
          <p:cNvPr id="115" name="Прямоугольник 114"/>
          <p:cNvSpPr/>
          <p:nvPr/>
        </p:nvSpPr>
        <p:spPr>
          <a:xfrm>
            <a:off x="6278511" y="2389285"/>
            <a:ext cx="2687702" cy="189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Восток</a:t>
            </a: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:</a:t>
            </a:r>
          </a:p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Чего не надо делать, чтобы улучшить результат?  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3557154" y="2437343"/>
            <a:ext cx="2079010" cy="50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- </a:t>
            </a:r>
            <a:r>
              <a:rPr kumimoji="0" lang="ru-RU" sz="270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ДЕЙСТВИЕ</a:t>
            </a: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-</a:t>
            </a: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  </a:t>
            </a:r>
          </a:p>
        </p:txBody>
      </p:sp>
      <p:sp>
        <p:nvSpPr>
          <p:cNvPr id="117" name="Прямоугольник 116"/>
          <p:cNvSpPr/>
          <p:nvPr/>
        </p:nvSpPr>
        <p:spPr>
          <a:xfrm>
            <a:off x="3183478" y="2945624"/>
            <a:ext cx="2916293" cy="203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2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Россия – максимальная эффективность в условиях ЧС</a:t>
            </a:r>
          </a:p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102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(культура образцов, шаблонов)</a:t>
            </a:r>
            <a:endParaRPr kumimoji="0" lang="ru-RU" sz="210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742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017504" y="0"/>
          <a:ext cx="108089" cy="108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5" name="Объект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7504" y="0"/>
                        <a:ext cx="108089" cy="1080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521110" y="303615"/>
            <a:ext cx="3918302" cy="429830"/>
          </a:xfrm>
        </p:spPr>
        <p:txBody>
          <a:bodyPr/>
          <a:lstStyle/>
          <a:p>
            <a:r>
              <a:rPr lang="ru-RU" sz="2000" dirty="0">
                <a:cs typeface="Arial" panose="020B0604020202020204" pitchFamily="34" charset="0"/>
              </a:rPr>
              <a:t>Упражнение «Поиск семерок»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8100868" y="6841029"/>
            <a:ext cx="1980253" cy="372921"/>
          </a:xfrm>
          <a:prstGeom prst="rect">
            <a:avLst/>
          </a:prstGeom>
          <a:solidFill>
            <a:schemeClr val="accent5"/>
          </a:solidFill>
        </p:spPr>
        <p:txBody>
          <a:bodyPr vert="horz" lIns="102767" tIns="51381" rIns="102767" bIns="51381" rtlCol="0" anchor="ctr"/>
          <a:lstStyle>
            <a:defPPr>
              <a:defRPr lang="ru-RU"/>
            </a:defPPr>
            <a:lvl1pPr marL="0" algn="r" defTabSz="102764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3819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76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5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7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909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292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67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555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27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BEE-CD74-4E49-9991-6A4EEEAC08F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27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Текст 8"/>
          <p:cNvSpPr txBox="1">
            <a:spLocks/>
          </p:cNvSpPr>
          <p:nvPr/>
        </p:nvSpPr>
        <p:spPr>
          <a:xfrm>
            <a:off x="1508227" y="1593564"/>
            <a:ext cx="3931185" cy="2160355"/>
          </a:xfrm>
          <a:prstGeom prst="roundRect">
            <a:avLst/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 rtl="0" eaLnBrk="1" latinLnBrk="0" hangingPunct="1"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1307" marR="0" lvl="0" indent="-311307" algn="l" defTabSz="102764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362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Индивидуально сосчитайте количество семерок в тексте на следующем слайде</a:t>
            </a:r>
          </a:p>
          <a:p>
            <a:pPr marL="311307" marR="0" lvl="0" indent="-311307" algn="l" defTabSz="102764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ru-RU" sz="1362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1307" marR="0" lvl="0" indent="-311307" algn="l" defTabSz="102764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362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Подайте знак, когда у вас будет готов ответ</a:t>
            </a:r>
          </a:p>
        </p:txBody>
      </p:sp>
      <p:sp>
        <p:nvSpPr>
          <p:cNvPr id="9" name="Текст 9"/>
          <p:cNvSpPr txBox="1">
            <a:spLocks/>
          </p:cNvSpPr>
          <p:nvPr/>
        </p:nvSpPr>
        <p:spPr>
          <a:xfrm>
            <a:off x="5595059" y="1593565"/>
            <a:ext cx="1833184" cy="2160354"/>
          </a:xfrm>
          <a:prstGeom prst="roundRect">
            <a:avLst/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 rtl="0" eaLnBrk="1" latinLnBrk="0" hangingPunct="1"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2764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62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r>
              <a:rPr kumimoji="0" lang="en-US" sz="1362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0</a:t>
            </a:r>
            <a:r>
              <a:rPr kumimoji="0" lang="ru-RU" sz="1362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сек.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58" y="1129829"/>
            <a:ext cx="735425" cy="9158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810" y="328815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10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603" y="304533"/>
            <a:ext cx="4077328" cy="391207"/>
          </a:xfrm>
        </p:spPr>
        <p:txBody>
          <a:bodyPr/>
          <a:lstStyle/>
          <a:p>
            <a:r>
              <a:rPr lang="ru-RU" sz="2000" dirty="0">
                <a:cs typeface="Arial" pitchFamily="34" charset="0"/>
              </a:rPr>
              <a:t>Сосчитайте количество семерок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100868" y="6841029"/>
            <a:ext cx="1980253" cy="372921"/>
          </a:xfrm>
          <a:prstGeom prst="rect">
            <a:avLst/>
          </a:prstGeom>
          <a:solidFill>
            <a:schemeClr val="accent5"/>
          </a:solidFill>
        </p:spPr>
        <p:txBody>
          <a:bodyPr vert="horz" lIns="102767" tIns="51381" rIns="102767" bIns="51381" rtlCol="0" anchor="ctr"/>
          <a:lstStyle>
            <a:defPPr>
              <a:defRPr lang="ru-RU"/>
            </a:defPPr>
            <a:lvl1pPr marL="0" algn="r" defTabSz="102764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3819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76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5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7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909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292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67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555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27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BEE-CD74-4E49-9991-6A4EEEAC08F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27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56905" y="1160163"/>
            <a:ext cx="4881901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051407048454070515497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065412389705378703157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687056470513484704386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051407048454070515497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065412389705378703157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687056470513484704386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90" y="377661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1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100868" y="6841029"/>
            <a:ext cx="1980253" cy="372921"/>
          </a:xfrm>
          <a:prstGeom prst="rect">
            <a:avLst/>
          </a:prstGeom>
          <a:solidFill>
            <a:schemeClr val="accent5"/>
          </a:solidFill>
        </p:spPr>
        <p:txBody>
          <a:bodyPr vert="horz" lIns="102767" tIns="51381" rIns="102767" bIns="51381" rtlCol="0" anchor="ctr"/>
          <a:lstStyle>
            <a:defPPr>
              <a:defRPr lang="ru-RU"/>
            </a:defPPr>
            <a:lvl1pPr marL="0" algn="r" defTabSz="102764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3819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76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5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7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909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292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67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555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27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BEE-CD74-4E49-9991-6A4EEEAC08F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27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56905" y="1159024"/>
            <a:ext cx="4881901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05140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0484540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051549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065412389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053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0315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68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0564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0513484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04386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573BD7C-7F41-489B-BE1D-0AA69EE7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33" y="271402"/>
            <a:ext cx="4011067" cy="411086"/>
          </a:xfrm>
        </p:spPr>
        <p:txBody>
          <a:bodyPr/>
          <a:lstStyle/>
          <a:p>
            <a:r>
              <a:rPr lang="ru-RU" sz="2000" dirty="0">
                <a:cs typeface="Arial" pitchFamily="34" charset="0"/>
              </a:rPr>
              <a:t>Сосчитайте количество семерок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77" y="371035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92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100868" y="6841029"/>
            <a:ext cx="1980253" cy="372921"/>
          </a:xfrm>
          <a:prstGeom prst="rect">
            <a:avLst/>
          </a:prstGeom>
          <a:solidFill>
            <a:schemeClr val="accent5"/>
          </a:solidFill>
        </p:spPr>
        <p:txBody>
          <a:bodyPr vert="horz" lIns="102767" tIns="51381" rIns="102767" bIns="51381" rtlCol="0" anchor="ctr"/>
          <a:lstStyle>
            <a:defPPr>
              <a:defRPr lang="ru-RU"/>
            </a:defPPr>
            <a:lvl1pPr marL="0" algn="r" defTabSz="102764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3819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76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5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7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909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292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67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555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27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BEE-CD74-4E49-9991-6A4EEEAC08F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27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56905" y="1159024"/>
            <a:ext cx="4881901" cy="285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051407048454070515497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065412389705378703157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687056470513484704386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051407048454070515497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065412389705378703157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9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687056470513484704386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83A8138-C78B-4EFA-8ABB-4013D108C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68" y="278028"/>
            <a:ext cx="4044197" cy="377955"/>
          </a:xfrm>
        </p:spPr>
        <p:txBody>
          <a:bodyPr/>
          <a:lstStyle/>
          <a:p>
            <a:r>
              <a:rPr lang="ru-RU" sz="2000" dirty="0">
                <a:cs typeface="Arial" pitchFamily="34" charset="0"/>
              </a:rPr>
              <a:t>Сосчитайте количество семерок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04" y="371036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31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Rounded Rectangle 186"/>
          <p:cNvSpPr/>
          <p:nvPr/>
        </p:nvSpPr>
        <p:spPr>
          <a:xfrm>
            <a:off x="5545008" y="3060635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88" name="Rounded Rectangle 187"/>
          <p:cNvSpPr/>
          <p:nvPr/>
        </p:nvSpPr>
        <p:spPr>
          <a:xfrm>
            <a:off x="3815216" y="3060635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89" name="Rounded Rectangle 188"/>
          <p:cNvSpPr/>
          <p:nvPr/>
        </p:nvSpPr>
        <p:spPr>
          <a:xfrm>
            <a:off x="2085424" y="3060635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86" name="Rounded Rectangle 185"/>
          <p:cNvSpPr/>
          <p:nvPr/>
        </p:nvSpPr>
        <p:spPr>
          <a:xfrm>
            <a:off x="5545008" y="1114619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85" name="Rounded Rectangle 184"/>
          <p:cNvSpPr/>
          <p:nvPr/>
        </p:nvSpPr>
        <p:spPr>
          <a:xfrm>
            <a:off x="3815216" y="1114619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84" name="Rounded Rectangle 183"/>
          <p:cNvSpPr/>
          <p:nvPr/>
        </p:nvSpPr>
        <p:spPr>
          <a:xfrm>
            <a:off x="2085424" y="1114619"/>
            <a:ext cx="1351400" cy="1729792"/>
          </a:xfrm>
          <a:prstGeom prst="roundRect">
            <a:avLst>
              <a:gd name="adj" fmla="val 5946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5F091-A418-48E2-B21B-9DD2A9739E1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grpSp>
        <p:nvGrpSpPr>
          <p:cNvPr id="216" name="Группа 50"/>
          <p:cNvGrpSpPr/>
          <p:nvPr/>
        </p:nvGrpSpPr>
        <p:grpSpPr>
          <a:xfrm>
            <a:off x="2193537" y="1283681"/>
            <a:ext cx="1075768" cy="1540132"/>
            <a:chOff x="1455575" y="1953862"/>
            <a:chExt cx="1619375" cy="2154189"/>
          </a:xfrm>
        </p:grpSpPr>
        <p:grpSp>
          <p:nvGrpSpPr>
            <p:cNvPr id="217" name="Группа 166"/>
            <p:cNvGrpSpPr>
              <a:grpSpLocks noChangeAspect="1"/>
            </p:cNvGrpSpPr>
            <p:nvPr/>
          </p:nvGrpSpPr>
          <p:grpSpPr>
            <a:xfrm>
              <a:off x="1639797" y="1953862"/>
              <a:ext cx="1368000" cy="1265899"/>
              <a:chOff x="1417102" y="2958836"/>
              <a:chExt cx="2420615" cy="2330282"/>
            </a:xfrm>
          </p:grpSpPr>
          <p:grpSp>
            <p:nvGrpSpPr>
              <p:cNvPr id="219" name="Группа 114"/>
              <p:cNvGrpSpPr/>
              <p:nvPr/>
            </p:nvGrpSpPr>
            <p:grpSpPr>
              <a:xfrm>
                <a:off x="1726604" y="2958836"/>
                <a:ext cx="1801613" cy="768893"/>
                <a:chOff x="1726604" y="2958836"/>
                <a:chExt cx="1801613" cy="768893"/>
              </a:xfrm>
            </p:grpSpPr>
            <p:grpSp>
              <p:nvGrpSpPr>
                <p:cNvPr id="264" name="Группа 53"/>
                <p:cNvGrpSpPr>
                  <a:grpSpLocks noChangeAspect="1"/>
                </p:cNvGrpSpPr>
                <p:nvPr/>
              </p:nvGrpSpPr>
              <p:grpSpPr>
                <a:xfrm>
                  <a:off x="1726604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80" name="Овал 54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81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5" name="Группа 56"/>
                <p:cNvGrpSpPr>
                  <a:grpSpLocks noChangeAspect="1"/>
                </p:cNvGrpSpPr>
                <p:nvPr/>
              </p:nvGrpSpPr>
              <p:grpSpPr>
                <a:xfrm>
                  <a:off x="2036106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8" name="Овал 277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9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6" name="Группа 59"/>
                <p:cNvGrpSpPr>
                  <a:grpSpLocks noChangeAspect="1"/>
                </p:cNvGrpSpPr>
                <p:nvPr/>
              </p:nvGrpSpPr>
              <p:grpSpPr>
                <a:xfrm>
                  <a:off x="2345608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6" name="Овал 275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7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7" name="Группа 62"/>
                <p:cNvGrpSpPr>
                  <a:grpSpLocks noChangeAspect="1"/>
                </p:cNvGrpSpPr>
                <p:nvPr/>
              </p:nvGrpSpPr>
              <p:grpSpPr>
                <a:xfrm>
                  <a:off x="2655110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4" name="Овал 273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5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8" name="Группа 65"/>
                <p:cNvGrpSpPr>
                  <a:grpSpLocks noChangeAspect="1"/>
                </p:cNvGrpSpPr>
                <p:nvPr/>
              </p:nvGrpSpPr>
              <p:grpSpPr>
                <a:xfrm>
                  <a:off x="296461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72" name="Овал 271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3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69" name="Группа 112"/>
                <p:cNvGrpSpPr/>
                <p:nvPr/>
              </p:nvGrpSpPr>
              <p:grpSpPr>
                <a:xfrm>
                  <a:off x="3274114" y="2958836"/>
                  <a:ext cx="254103" cy="768893"/>
                  <a:chOff x="3295582" y="2968707"/>
                  <a:chExt cx="254103" cy="768893"/>
                </a:xfrm>
              </p:grpSpPr>
              <p:sp>
                <p:nvSpPr>
                  <p:cNvPr id="270" name="Овал 269"/>
                  <p:cNvSpPr/>
                  <p:nvPr/>
                </p:nvSpPr>
                <p:spPr>
                  <a:xfrm>
                    <a:off x="3366012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71" name="Скругленный прямоугольник 51"/>
                  <p:cNvSpPr/>
                  <p:nvPr/>
                </p:nvSpPr>
                <p:spPr>
                  <a:xfrm>
                    <a:off x="3295582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  <p:grpSp>
            <p:nvGrpSpPr>
              <p:cNvPr id="220" name="Группа 115"/>
              <p:cNvGrpSpPr/>
              <p:nvPr/>
            </p:nvGrpSpPr>
            <p:grpSpPr>
              <a:xfrm>
                <a:off x="1417102" y="3739530"/>
                <a:ext cx="2420615" cy="768893"/>
                <a:chOff x="1417102" y="2958836"/>
                <a:chExt cx="2420615" cy="768893"/>
              </a:xfrm>
            </p:grpSpPr>
            <p:grpSp>
              <p:nvGrpSpPr>
                <p:cNvPr id="240" name="Группа 116"/>
                <p:cNvGrpSpPr>
                  <a:grpSpLocks noChangeAspect="1"/>
                </p:cNvGrpSpPr>
                <p:nvPr/>
              </p:nvGrpSpPr>
              <p:grpSpPr>
                <a:xfrm>
                  <a:off x="141710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62" name="Овал 261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63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1" name="Группа 117"/>
                <p:cNvGrpSpPr>
                  <a:grpSpLocks noChangeAspect="1"/>
                </p:cNvGrpSpPr>
                <p:nvPr/>
              </p:nvGrpSpPr>
              <p:grpSpPr>
                <a:xfrm>
                  <a:off x="1726604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60" name="Овал 259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61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2" name="Группа 118"/>
                <p:cNvGrpSpPr>
                  <a:grpSpLocks noChangeAspect="1"/>
                </p:cNvGrpSpPr>
                <p:nvPr/>
              </p:nvGrpSpPr>
              <p:grpSpPr>
                <a:xfrm>
                  <a:off x="2036106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8" name="Овал 257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9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3" name="Группа 119"/>
                <p:cNvGrpSpPr>
                  <a:grpSpLocks noChangeAspect="1"/>
                </p:cNvGrpSpPr>
                <p:nvPr/>
              </p:nvGrpSpPr>
              <p:grpSpPr>
                <a:xfrm>
                  <a:off x="2345608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6" name="Овал 255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A6433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7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A64333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4" name="Группа 120"/>
                <p:cNvGrpSpPr>
                  <a:grpSpLocks noChangeAspect="1"/>
                </p:cNvGrpSpPr>
                <p:nvPr/>
              </p:nvGrpSpPr>
              <p:grpSpPr>
                <a:xfrm>
                  <a:off x="2655110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4" name="Овал 253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5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5" name="Группа 121"/>
                <p:cNvGrpSpPr>
                  <a:grpSpLocks noChangeAspect="1"/>
                </p:cNvGrpSpPr>
                <p:nvPr/>
              </p:nvGrpSpPr>
              <p:grpSpPr>
                <a:xfrm>
                  <a:off x="296461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52" name="Овал 251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3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6" name="Группа 122"/>
                <p:cNvGrpSpPr/>
                <p:nvPr/>
              </p:nvGrpSpPr>
              <p:grpSpPr>
                <a:xfrm>
                  <a:off x="3274114" y="2958836"/>
                  <a:ext cx="254103" cy="768893"/>
                  <a:chOff x="3295582" y="2968707"/>
                  <a:chExt cx="254103" cy="768893"/>
                </a:xfrm>
              </p:grpSpPr>
              <p:sp>
                <p:nvSpPr>
                  <p:cNvPr id="250" name="Овал 249"/>
                  <p:cNvSpPr/>
                  <p:nvPr/>
                </p:nvSpPr>
                <p:spPr>
                  <a:xfrm>
                    <a:off x="3366012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51" name="Скругленный прямоугольник 51"/>
                  <p:cNvSpPr/>
                  <p:nvPr/>
                </p:nvSpPr>
                <p:spPr>
                  <a:xfrm>
                    <a:off x="3295582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47" name="Группа 123"/>
                <p:cNvGrpSpPr/>
                <p:nvPr/>
              </p:nvGrpSpPr>
              <p:grpSpPr>
                <a:xfrm>
                  <a:off x="3583614" y="2958836"/>
                  <a:ext cx="254103" cy="768893"/>
                  <a:chOff x="3583614" y="2968707"/>
                  <a:chExt cx="254103" cy="768893"/>
                </a:xfrm>
              </p:grpSpPr>
              <p:sp>
                <p:nvSpPr>
                  <p:cNvPr id="248" name="Овал 247"/>
                  <p:cNvSpPr/>
                  <p:nvPr/>
                </p:nvSpPr>
                <p:spPr>
                  <a:xfrm>
                    <a:off x="3654044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49" name="Скругленный прямоугольник 51"/>
                  <p:cNvSpPr/>
                  <p:nvPr/>
                </p:nvSpPr>
                <p:spPr>
                  <a:xfrm>
                    <a:off x="3583614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  <p:grpSp>
            <p:nvGrpSpPr>
              <p:cNvPr id="221" name="Группа 140"/>
              <p:cNvGrpSpPr/>
              <p:nvPr/>
            </p:nvGrpSpPr>
            <p:grpSpPr>
              <a:xfrm>
                <a:off x="1726604" y="4520225"/>
                <a:ext cx="1801613" cy="768893"/>
                <a:chOff x="1726604" y="2958836"/>
                <a:chExt cx="1801613" cy="768893"/>
              </a:xfrm>
            </p:grpSpPr>
            <p:grpSp>
              <p:nvGrpSpPr>
                <p:cNvPr id="222" name="Группа 142"/>
                <p:cNvGrpSpPr>
                  <a:grpSpLocks noChangeAspect="1"/>
                </p:cNvGrpSpPr>
                <p:nvPr/>
              </p:nvGrpSpPr>
              <p:grpSpPr>
                <a:xfrm>
                  <a:off x="1726604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8" name="Овал 237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9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3" name="Группа 143"/>
                <p:cNvGrpSpPr>
                  <a:grpSpLocks noChangeAspect="1"/>
                </p:cNvGrpSpPr>
                <p:nvPr/>
              </p:nvGrpSpPr>
              <p:grpSpPr>
                <a:xfrm>
                  <a:off x="2036106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6" name="Овал 235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7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4" name="Группа 144"/>
                <p:cNvGrpSpPr>
                  <a:grpSpLocks noChangeAspect="1"/>
                </p:cNvGrpSpPr>
                <p:nvPr/>
              </p:nvGrpSpPr>
              <p:grpSpPr>
                <a:xfrm>
                  <a:off x="2345608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4" name="Овал 233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5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5" name="Группа 145"/>
                <p:cNvGrpSpPr>
                  <a:grpSpLocks noChangeAspect="1"/>
                </p:cNvGrpSpPr>
                <p:nvPr/>
              </p:nvGrpSpPr>
              <p:grpSpPr>
                <a:xfrm>
                  <a:off x="2655110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2" name="Овал 231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3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6" name="Группа 146"/>
                <p:cNvGrpSpPr>
                  <a:grpSpLocks noChangeAspect="1"/>
                </p:cNvGrpSpPr>
                <p:nvPr/>
              </p:nvGrpSpPr>
              <p:grpSpPr>
                <a:xfrm>
                  <a:off x="2964612" y="2958836"/>
                  <a:ext cx="254103" cy="768893"/>
                  <a:chOff x="1943099" y="2742024"/>
                  <a:chExt cx="828675" cy="2507492"/>
                </a:xfrm>
              </p:grpSpPr>
              <p:sp>
                <p:nvSpPr>
                  <p:cNvPr id="230" name="Овал 229"/>
                  <p:cNvSpPr/>
                  <p:nvPr/>
                </p:nvSpPr>
                <p:spPr>
                  <a:xfrm>
                    <a:off x="2172785" y="2742024"/>
                    <a:ext cx="360000" cy="396000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31" name="Скругленный прямоугольник 51"/>
                  <p:cNvSpPr/>
                  <p:nvPr/>
                </p:nvSpPr>
                <p:spPr>
                  <a:xfrm>
                    <a:off x="1943099" y="3195638"/>
                    <a:ext cx="828675" cy="205387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227" name="Группа 147"/>
                <p:cNvGrpSpPr/>
                <p:nvPr/>
              </p:nvGrpSpPr>
              <p:grpSpPr>
                <a:xfrm>
                  <a:off x="3274114" y="2958836"/>
                  <a:ext cx="254103" cy="768893"/>
                  <a:chOff x="3295582" y="2968707"/>
                  <a:chExt cx="254103" cy="768893"/>
                </a:xfrm>
              </p:grpSpPr>
              <p:sp>
                <p:nvSpPr>
                  <p:cNvPr id="228" name="Овал 227"/>
                  <p:cNvSpPr/>
                  <p:nvPr/>
                </p:nvSpPr>
                <p:spPr>
                  <a:xfrm>
                    <a:off x="3366012" y="2968707"/>
                    <a:ext cx="110390" cy="121429"/>
                  </a:xfrm>
                  <a:prstGeom prst="ellipse">
                    <a:avLst/>
                  </a:pr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229" name="Скругленный прямоугольник 51"/>
                  <p:cNvSpPr/>
                  <p:nvPr/>
                </p:nvSpPr>
                <p:spPr>
                  <a:xfrm>
                    <a:off x="3295582" y="3107802"/>
                    <a:ext cx="254103" cy="629798"/>
                  </a:xfrm>
                  <a:custGeom>
                    <a:avLst/>
                    <a:gdLst>
                      <a:gd name="connsiteX0" fmla="*/ 0 w 819150"/>
                      <a:gd name="connsiteY0" fmla="*/ 169867 h 2060996"/>
                      <a:gd name="connsiteX1" fmla="*/ 169867 w 819150"/>
                      <a:gd name="connsiteY1" fmla="*/ 0 h 2060996"/>
                      <a:gd name="connsiteX2" fmla="*/ 649283 w 819150"/>
                      <a:gd name="connsiteY2" fmla="*/ 0 h 2060996"/>
                      <a:gd name="connsiteX3" fmla="*/ 819150 w 819150"/>
                      <a:gd name="connsiteY3" fmla="*/ 169867 h 2060996"/>
                      <a:gd name="connsiteX4" fmla="*/ 819150 w 819150"/>
                      <a:gd name="connsiteY4" fmla="*/ 1891129 h 2060996"/>
                      <a:gd name="connsiteX5" fmla="*/ 649283 w 819150"/>
                      <a:gd name="connsiteY5" fmla="*/ 2060996 h 2060996"/>
                      <a:gd name="connsiteX6" fmla="*/ 169867 w 819150"/>
                      <a:gd name="connsiteY6" fmla="*/ 2060996 h 2060996"/>
                      <a:gd name="connsiteX7" fmla="*/ 0 w 819150"/>
                      <a:gd name="connsiteY7" fmla="*/ 1891129 h 2060996"/>
                      <a:gd name="connsiteX8" fmla="*/ 0 w 819150"/>
                      <a:gd name="connsiteY8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0 w 823913"/>
                      <a:gd name="connsiteY8" fmla="*/ 1023937 h 2060996"/>
                      <a:gd name="connsiteX9" fmla="*/ 4763 w 823913"/>
                      <a:gd name="connsiteY9" fmla="*/ 169867 h 2060996"/>
                      <a:gd name="connsiteX0" fmla="*/ 4775 w 823925"/>
                      <a:gd name="connsiteY0" fmla="*/ 169867 h 2060996"/>
                      <a:gd name="connsiteX1" fmla="*/ 174642 w 823925"/>
                      <a:gd name="connsiteY1" fmla="*/ 0 h 2060996"/>
                      <a:gd name="connsiteX2" fmla="*/ 654058 w 823925"/>
                      <a:gd name="connsiteY2" fmla="*/ 0 h 2060996"/>
                      <a:gd name="connsiteX3" fmla="*/ 823925 w 823925"/>
                      <a:gd name="connsiteY3" fmla="*/ 169867 h 2060996"/>
                      <a:gd name="connsiteX4" fmla="*/ 823925 w 823925"/>
                      <a:gd name="connsiteY4" fmla="*/ 1891129 h 2060996"/>
                      <a:gd name="connsiteX5" fmla="*/ 654058 w 823925"/>
                      <a:gd name="connsiteY5" fmla="*/ 2060996 h 2060996"/>
                      <a:gd name="connsiteX6" fmla="*/ 174642 w 823925"/>
                      <a:gd name="connsiteY6" fmla="*/ 2060996 h 2060996"/>
                      <a:gd name="connsiteX7" fmla="*/ 4775 w 823925"/>
                      <a:gd name="connsiteY7" fmla="*/ 1891129 h 2060996"/>
                      <a:gd name="connsiteX8" fmla="*/ 152413 w 823925"/>
                      <a:gd name="connsiteY8" fmla="*/ 1033462 h 2060996"/>
                      <a:gd name="connsiteX9" fmla="*/ 12 w 823925"/>
                      <a:gd name="connsiteY9" fmla="*/ 1023937 h 2060996"/>
                      <a:gd name="connsiteX10" fmla="*/ 4775 w 823925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4763 w 823913"/>
                      <a:gd name="connsiteY7" fmla="*/ 1891129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52401 w 823913"/>
                      <a:gd name="connsiteY8" fmla="*/ 1033462 h 2060996"/>
                      <a:gd name="connsiteX9" fmla="*/ 0 w 823913"/>
                      <a:gd name="connsiteY9" fmla="*/ 1023937 h 2060996"/>
                      <a:gd name="connsiteX10" fmla="*/ 4763 w 823913"/>
                      <a:gd name="connsiteY10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2401 w 823913"/>
                      <a:gd name="connsiteY9" fmla="*/ 1033462 h 2060996"/>
                      <a:gd name="connsiteX10" fmla="*/ 0 w 823913"/>
                      <a:gd name="connsiteY10" fmla="*/ 1023937 h 2060996"/>
                      <a:gd name="connsiteX11" fmla="*/ 4763 w 823913"/>
                      <a:gd name="connsiteY11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57164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6689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71451 w 823913"/>
                      <a:gd name="connsiteY9" fmla="*/ 304800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174630 w 823913"/>
                      <a:gd name="connsiteY6" fmla="*/ 2060996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4788 w 823913"/>
                      <a:gd name="connsiteY7" fmla="*/ 1914942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241305 w 823913"/>
                      <a:gd name="connsiteY6" fmla="*/ 2051471 h 2060996"/>
                      <a:gd name="connsiteX7" fmla="*/ 200025 w 823913"/>
                      <a:gd name="connsiteY7" fmla="*/ 1905417 h 2060996"/>
                      <a:gd name="connsiteX8" fmla="*/ 195264 w 823913"/>
                      <a:gd name="connsiteY8" fmla="*/ 300037 h 2060996"/>
                      <a:gd name="connsiteX9" fmla="*/ 161926 w 823913"/>
                      <a:gd name="connsiteY9" fmla="*/ 295275 h 2060996"/>
                      <a:gd name="connsiteX10" fmla="*/ 152401 w 823913"/>
                      <a:gd name="connsiteY10" fmla="*/ 1033462 h 2060996"/>
                      <a:gd name="connsiteX11" fmla="*/ 0 w 823913"/>
                      <a:gd name="connsiteY11" fmla="*/ 1023937 h 2060996"/>
                      <a:gd name="connsiteX12" fmla="*/ 4763 w 823913"/>
                      <a:gd name="connsiteY12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381001 w 823913"/>
                      <a:gd name="connsiteY6" fmla="*/ 957262 h 2060996"/>
                      <a:gd name="connsiteX7" fmla="*/ 241305 w 823913"/>
                      <a:gd name="connsiteY7" fmla="*/ 2051471 h 2060996"/>
                      <a:gd name="connsiteX8" fmla="*/ 200025 w 823913"/>
                      <a:gd name="connsiteY8" fmla="*/ 1905417 h 2060996"/>
                      <a:gd name="connsiteX9" fmla="*/ 195264 w 823913"/>
                      <a:gd name="connsiteY9" fmla="*/ 300037 h 2060996"/>
                      <a:gd name="connsiteX10" fmla="*/ 161926 w 823913"/>
                      <a:gd name="connsiteY10" fmla="*/ 295275 h 2060996"/>
                      <a:gd name="connsiteX11" fmla="*/ 152401 w 823913"/>
                      <a:gd name="connsiteY11" fmla="*/ 1033462 h 2060996"/>
                      <a:gd name="connsiteX12" fmla="*/ 0 w 823913"/>
                      <a:gd name="connsiteY12" fmla="*/ 1023937 h 2060996"/>
                      <a:gd name="connsiteX13" fmla="*/ 4763 w 823913"/>
                      <a:gd name="connsiteY13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57262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1001 w 823913"/>
                      <a:gd name="connsiteY7" fmla="*/ 962024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241305 w 823913"/>
                      <a:gd name="connsiteY8" fmla="*/ 2051471 h 2060996"/>
                      <a:gd name="connsiteX9" fmla="*/ 200025 w 823913"/>
                      <a:gd name="connsiteY9" fmla="*/ 1905417 h 2060996"/>
                      <a:gd name="connsiteX10" fmla="*/ 195264 w 823913"/>
                      <a:gd name="connsiteY10" fmla="*/ 300037 h 2060996"/>
                      <a:gd name="connsiteX11" fmla="*/ 161926 w 823913"/>
                      <a:gd name="connsiteY11" fmla="*/ 295275 h 2060996"/>
                      <a:gd name="connsiteX12" fmla="*/ 152401 w 823913"/>
                      <a:gd name="connsiteY12" fmla="*/ 1033462 h 2060996"/>
                      <a:gd name="connsiteX13" fmla="*/ 0 w 823913"/>
                      <a:gd name="connsiteY13" fmla="*/ 1023937 h 2060996"/>
                      <a:gd name="connsiteX14" fmla="*/ 4763 w 823913"/>
                      <a:gd name="connsiteY14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61951 w 823913"/>
                      <a:gd name="connsiteY8" fmla="*/ 2043112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0996"/>
                      <a:gd name="connsiteX1" fmla="*/ 174630 w 823913"/>
                      <a:gd name="connsiteY1" fmla="*/ 0 h 2060996"/>
                      <a:gd name="connsiteX2" fmla="*/ 654046 w 823913"/>
                      <a:gd name="connsiteY2" fmla="*/ 0 h 2060996"/>
                      <a:gd name="connsiteX3" fmla="*/ 823913 w 823913"/>
                      <a:gd name="connsiteY3" fmla="*/ 169867 h 2060996"/>
                      <a:gd name="connsiteX4" fmla="*/ 823913 w 823913"/>
                      <a:gd name="connsiteY4" fmla="*/ 1891129 h 2060996"/>
                      <a:gd name="connsiteX5" fmla="*/ 654046 w 823913"/>
                      <a:gd name="connsiteY5" fmla="*/ 2060996 h 2060996"/>
                      <a:gd name="connsiteX6" fmla="*/ 447676 w 823913"/>
                      <a:gd name="connsiteY6" fmla="*/ 971550 h 2060996"/>
                      <a:gd name="connsiteX7" fmla="*/ 385764 w 823913"/>
                      <a:gd name="connsiteY7" fmla="*/ 976311 h 2060996"/>
                      <a:gd name="connsiteX8" fmla="*/ 381001 w 823913"/>
                      <a:gd name="connsiteY8" fmla="*/ 2009774 h 2060996"/>
                      <a:gd name="connsiteX9" fmla="*/ 241305 w 823913"/>
                      <a:gd name="connsiteY9" fmla="*/ 2051471 h 2060996"/>
                      <a:gd name="connsiteX10" fmla="*/ 200025 w 823913"/>
                      <a:gd name="connsiteY10" fmla="*/ 1905417 h 2060996"/>
                      <a:gd name="connsiteX11" fmla="*/ 195264 w 823913"/>
                      <a:gd name="connsiteY11" fmla="*/ 300037 h 2060996"/>
                      <a:gd name="connsiteX12" fmla="*/ 161926 w 823913"/>
                      <a:gd name="connsiteY12" fmla="*/ 295275 h 2060996"/>
                      <a:gd name="connsiteX13" fmla="*/ 152401 w 823913"/>
                      <a:gd name="connsiteY13" fmla="*/ 1033462 h 2060996"/>
                      <a:gd name="connsiteX14" fmla="*/ 0 w 823913"/>
                      <a:gd name="connsiteY14" fmla="*/ 1023937 h 2060996"/>
                      <a:gd name="connsiteX15" fmla="*/ 4763 w 823913"/>
                      <a:gd name="connsiteY15" fmla="*/ 169867 h 2060996"/>
                      <a:gd name="connsiteX0" fmla="*/ 4763 w 823913"/>
                      <a:gd name="connsiteY0" fmla="*/ 169867 h 2064565"/>
                      <a:gd name="connsiteX1" fmla="*/ 174630 w 823913"/>
                      <a:gd name="connsiteY1" fmla="*/ 0 h 2064565"/>
                      <a:gd name="connsiteX2" fmla="*/ 654046 w 823913"/>
                      <a:gd name="connsiteY2" fmla="*/ 0 h 2064565"/>
                      <a:gd name="connsiteX3" fmla="*/ 823913 w 823913"/>
                      <a:gd name="connsiteY3" fmla="*/ 169867 h 2064565"/>
                      <a:gd name="connsiteX4" fmla="*/ 823913 w 823913"/>
                      <a:gd name="connsiteY4" fmla="*/ 1891129 h 2064565"/>
                      <a:gd name="connsiteX5" fmla="*/ 654046 w 823913"/>
                      <a:gd name="connsiteY5" fmla="*/ 2060996 h 2064565"/>
                      <a:gd name="connsiteX6" fmla="*/ 447676 w 823913"/>
                      <a:gd name="connsiteY6" fmla="*/ 971550 h 2064565"/>
                      <a:gd name="connsiteX7" fmla="*/ 385764 w 823913"/>
                      <a:gd name="connsiteY7" fmla="*/ 976311 h 2064565"/>
                      <a:gd name="connsiteX8" fmla="*/ 381001 w 823913"/>
                      <a:gd name="connsiteY8" fmla="*/ 2009774 h 2064565"/>
                      <a:gd name="connsiteX9" fmla="*/ 241305 w 823913"/>
                      <a:gd name="connsiteY9" fmla="*/ 2051471 h 2064565"/>
                      <a:gd name="connsiteX10" fmla="*/ 200025 w 823913"/>
                      <a:gd name="connsiteY10" fmla="*/ 1905417 h 2064565"/>
                      <a:gd name="connsiteX11" fmla="*/ 195264 w 823913"/>
                      <a:gd name="connsiteY11" fmla="*/ 300037 h 2064565"/>
                      <a:gd name="connsiteX12" fmla="*/ 161926 w 823913"/>
                      <a:gd name="connsiteY12" fmla="*/ 295275 h 2064565"/>
                      <a:gd name="connsiteX13" fmla="*/ 152401 w 823913"/>
                      <a:gd name="connsiteY13" fmla="*/ 1033462 h 2064565"/>
                      <a:gd name="connsiteX14" fmla="*/ 0 w 823913"/>
                      <a:gd name="connsiteY14" fmla="*/ 1023937 h 2064565"/>
                      <a:gd name="connsiteX15" fmla="*/ 4763 w 823913"/>
                      <a:gd name="connsiteY15" fmla="*/ 169867 h 2064565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54046 w 823913"/>
                      <a:gd name="connsiteY5" fmla="*/ 2060996 h 2066404"/>
                      <a:gd name="connsiteX6" fmla="*/ 447676 w 823913"/>
                      <a:gd name="connsiteY6" fmla="*/ 971550 h 2066404"/>
                      <a:gd name="connsiteX7" fmla="*/ 385764 w 823913"/>
                      <a:gd name="connsiteY7" fmla="*/ 976311 h 2066404"/>
                      <a:gd name="connsiteX8" fmla="*/ 381001 w 823913"/>
                      <a:gd name="connsiteY8" fmla="*/ 2009774 h 2066404"/>
                      <a:gd name="connsiteX9" fmla="*/ 241305 w 823913"/>
                      <a:gd name="connsiteY9" fmla="*/ 2051471 h 2066404"/>
                      <a:gd name="connsiteX10" fmla="*/ 200025 w 823913"/>
                      <a:gd name="connsiteY10" fmla="*/ 1905417 h 2066404"/>
                      <a:gd name="connsiteX11" fmla="*/ 195264 w 823913"/>
                      <a:gd name="connsiteY11" fmla="*/ 300037 h 2066404"/>
                      <a:gd name="connsiteX12" fmla="*/ 161926 w 823913"/>
                      <a:gd name="connsiteY12" fmla="*/ 295275 h 2066404"/>
                      <a:gd name="connsiteX13" fmla="*/ 152401 w 823913"/>
                      <a:gd name="connsiteY13" fmla="*/ 1033462 h 2066404"/>
                      <a:gd name="connsiteX14" fmla="*/ 0 w 823913"/>
                      <a:gd name="connsiteY14" fmla="*/ 1023937 h 2066404"/>
                      <a:gd name="connsiteX15" fmla="*/ 4763 w 823913"/>
                      <a:gd name="connsiteY15" fmla="*/ 169867 h 206640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6984"/>
                      <a:gd name="connsiteX1" fmla="*/ 174630 w 823913"/>
                      <a:gd name="connsiteY1" fmla="*/ 0 h 2076984"/>
                      <a:gd name="connsiteX2" fmla="*/ 654046 w 823913"/>
                      <a:gd name="connsiteY2" fmla="*/ 0 h 2076984"/>
                      <a:gd name="connsiteX3" fmla="*/ 823913 w 823913"/>
                      <a:gd name="connsiteY3" fmla="*/ 169867 h 2076984"/>
                      <a:gd name="connsiteX4" fmla="*/ 823913 w 823913"/>
                      <a:gd name="connsiteY4" fmla="*/ 1891129 h 2076984"/>
                      <a:gd name="connsiteX5" fmla="*/ 654046 w 823913"/>
                      <a:gd name="connsiteY5" fmla="*/ 2060996 h 2076984"/>
                      <a:gd name="connsiteX6" fmla="*/ 447676 w 823913"/>
                      <a:gd name="connsiteY6" fmla="*/ 1966911 h 2076984"/>
                      <a:gd name="connsiteX7" fmla="*/ 447676 w 823913"/>
                      <a:gd name="connsiteY7" fmla="*/ 971550 h 2076984"/>
                      <a:gd name="connsiteX8" fmla="*/ 385764 w 823913"/>
                      <a:gd name="connsiteY8" fmla="*/ 976311 h 2076984"/>
                      <a:gd name="connsiteX9" fmla="*/ 381001 w 823913"/>
                      <a:gd name="connsiteY9" fmla="*/ 2009774 h 2076984"/>
                      <a:gd name="connsiteX10" fmla="*/ 241305 w 823913"/>
                      <a:gd name="connsiteY10" fmla="*/ 2051471 h 2076984"/>
                      <a:gd name="connsiteX11" fmla="*/ 200025 w 823913"/>
                      <a:gd name="connsiteY11" fmla="*/ 1905417 h 2076984"/>
                      <a:gd name="connsiteX12" fmla="*/ 195264 w 823913"/>
                      <a:gd name="connsiteY12" fmla="*/ 300037 h 2076984"/>
                      <a:gd name="connsiteX13" fmla="*/ 161926 w 823913"/>
                      <a:gd name="connsiteY13" fmla="*/ 295275 h 2076984"/>
                      <a:gd name="connsiteX14" fmla="*/ 152401 w 823913"/>
                      <a:gd name="connsiteY14" fmla="*/ 1033462 h 2076984"/>
                      <a:gd name="connsiteX15" fmla="*/ 0 w 823913"/>
                      <a:gd name="connsiteY15" fmla="*/ 1023937 h 2076984"/>
                      <a:gd name="connsiteX16" fmla="*/ 4763 w 823913"/>
                      <a:gd name="connsiteY16" fmla="*/ 169867 h 2076984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47676 w 823913"/>
                      <a:gd name="connsiteY7" fmla="*/ 971550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4580"/>
                      <a:gd name="connsiteX1" fmla="*/ 174630 w 823913"/>
                      <a:gd name="connsiteY1" fmla="*/ 0 h 2074580"/>
                      <a:gd name="connsiteX2" fmla="*/ 654046 w 823913"/>
                      <a:gd name="connsiteY2" fmla="*/ 0 h 2074580"/>
                      <a:gd name="connsiteX3" fmla="*/ 823913 w 823913"/>
                      <a:gd name="connsiteY3" fmla="*/ 169867 h 2074580"/>
                      <a:gd name="connsiteX4" fmla="*/ 823913 w 823913"/>
                      <a:gd name="connsiteY4" fmla="*/ 1891129 h 2074580"/>
                      <a:gd name="connsiteX5" fmla="*/ 654046 w 823913"/>
                      <a:gd name="connsiteY5" fmla="*/ 2060996 h 2074580"/>
                      <a:gd name="connsiteX6" fmla="*/ 447676 w 823913"/>
                      <a:gd name="connsiteY6" fmla="*/ 1962149 h 2074580"/>
                      <a:gd name="connsiteX7" fmla="*/ 438151 w 823913"/>
                      <a:gd name="connsiteY7" fmla="*/ 962025 h 2074580"/>
                      <a:gd name="connsiteX8" fmla="*/ 385764 w 823913"/>
                      <a:gd name="connsiteY8" fmla="*/ 976311 h 2074580"/>
                      <a:gd name="connsiteX9" fmla="*/ 381001 w 823913"/>
                      <a:gd name="connsiteY9" fmla="*/ 2009774 h 2074580"/>
                      <a:gd name="connsiteX10" fmla="*/ 241305 w 823913"/>
                      <a:gd name="connsiteY10" fmla="*/ 2051471 h 2074580"/>
                      <a:gd name="connsiteX11" fmla="*/ 200025 w 823913"/>
                      <a:gd name="connsiteY11" fmla="*/ 1905417 h 2074580"/>
                      <a:gd name="connsiteX12" fmla="*/ 195264 w 823913"/>
                      <a:gd name="connsiteY12" fmla="*/ 300037 h 2074580"/>
                      <a:gd name="connsiteX13" fmla="*/ 161926 w 823913"/>
                      <a:gd name="connsiteY13" fmla="*/ 295275 h 2074580"/>
                      <a:gd name="connsiteX14" fmla="*/ 152401 w 823913"/>
                      <a:gd name="connsiteY14" fmla="*/ 1033462 h 2074580"/>
                      <a:gd name="connsiteX15" fmla="*/ 0 w 823913"/>
                      <a:gd name="connsiteY15" fmla="*/ 1023937 h 2074580"/>
                      <a:gd name="connsiteX16" fmla="*/ 4763 w 823913"/>
                      <a:gd name="connsiteY16" fmla="*/ 169867 h 2074580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70088"/>
                      <a:gd name="connsiteX1" fmla="*/ 174630 w 823913"/>
                      <a:gd name="connsiteY1" fmla="*/ 0 h 2070088"/>
                      <a:gd name="connsiteX2" fmla="*/ 654046 w 823913"/>
                      <a:gd name="connsiteY2" fmla="*/ 0 h 2070088"/>
                      <a:gd name="connsiteX3" fmla="*/ 823913 w 823913"/>
                      <a:gd name="connsiteY3" fmla="*/ 169867 h 2070088"/>
                      <a:gd name="connsiteX4" fmla="*/ 823913 w 823913"/>
                      <a:gd name="connsiteY4" fmla="*/ 1891129 h 2070088"/>
                      <a:gd name="connsiteX5" fmla="*/ 654046 w 823913"/>
                      <a:gd name="connsiteY5" fmla="*/ 2060996 h 2070088"/>
                      <a:gd name="connsiteX6" fmla="*/ 442914 w 823913"/>
                      <a:gd name="connsiteY6" fmla="*/ 1952624 h 2070088"/>
                      <a:gd name="connsiteX7" fmla="*/ 438151 w 823913"/>
                      <a:gd name="connsiteY7" fmla="*/ 962025 h 2070088"/>
                      <a:gd name="connsiteX8" fmla="*/ 385764 w 823913"/>
                      <a:gd name="connsiteY8" fmla="*/ 976311 h 2070088"/>
                      <a:gd name="connsiteX9" fmla="*/ 381001 w 823913"/>
                      <a:gd name="connsiteY9" fmla="*/ 2009774 h 2070088"/>
                      <a:gd name="connsiteX10" fmla="*/ 241305 w 823913"/>
                      <a:gd name="connsiteY10" fmla="*/ 2051471 h 2070088"/>
                      <a:gd name="connsiteX11" fmla="*/ 200025 w 823913"/>
                      <a:gd name="connsiteY11" fmla="*/ 1905417 h 2070088"/>
                      <a:gd name="connsiteX12" fmla="*/ 195264 w 823913"/>
                      <a:gd name="connsiteY12" fmla="*/ 300037 h 2070088"/>
                      <a:gd name="connsiteX13" fmla="*/ 161926 w 823913"/>
                      <a:gd name="connsiteY13" fmla="*/ 295275 h 2070088"/>
                      <a:gd name="connsiteX14" fmla="*/ 152401 w 823913"/>
                      <a:gd name="connsiteY14" fmla="*/ 1033462 h 2070088"/>
                      <a:gd name="connsiteX15" fmla="*/ 0 w 823913"/>
                      <a:gd name="connsiteY15" fmla="*/ 1023937 h 2070088"/>
                      <a:gd name="connsiteX16" fmla="*/ 4763 w 823913"/>
                      <a:gd name="connsiteY16" fmla="*/ 169867 h 2070088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39759 w 823913"/>
                      <a:gd name="connsiteY5" fmla="*/ 2003846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66404"/>
                      <a:gd name="connsiteX1" fmla="*/ 174630 w 823913"/>
                      <a:gd name="connsiteY1" fmla="*/ 0 h 2066404"/>
                      <a:gd name="connsiteX2" fmla="*/ 654046 w 823913"/>
                      <a:gd name="connsiteY2" fmla="*/ 0 h 2066404"/>
                      <a:gd name="connsiteX3" fmla="*/ 823913 w 823913"/>
                      <a:gd name="connsiteY3" fmla="*/ 169867 h 2066404"/>
                      <a:gd name="connsiteX4" fmla="*/ 823913 w 823913"/>
                      <a:gd name="connsiteY4" fmla="*/ 1891129 h 2066404"/>
                      <a:gd name="connsiteX5" fmla="*/ 625471 w 823913"/>
                      <a:gd name="connsiteY5" fmla="*/ 1989558 h 2066404"/>
                      <a:gd name="connsiteX6" fmla="*/ 442914 w 823913"/>
                      <a:gd name="connsiteY6" fmla="*/ 1952624 h 2066404"/>
                      <a:gd name="connsiteX7" fmla="*/ 438151 w 823913"/>
                      <a:gd name="connsiteY7" fmla="*/ 962025 h 2066404"/>
                      <a:gd name="connsiteX8" fmla="*/ 385764 w 823913"/>
                      <a:gd name="connsiteY8" fmla="*/ 976311 h 2066404"/>
                      <a:gd name="connsiteX9" fmla="*/ 381001 w 823913"/>
                      <a:gd name="connsiteY9" fmla="*/ 2009774 h 2066404"/>
                      <a:gd name="connsiteX10" fmla="*/ 241305 w 823913"/>
                      <a:gd name="connsiteY10" fmla="*/ 2051471 h 2066404"/>
                      <a:gd name="connsiteX11" fmla="*/ 200025 w 823913"/>
                      <a:gd name="connsiteY11" fmla="*/ 1905417 h 2066404"/>
                      <a:gd name="connsiteX12" fmla="*/ 195264 w 823913"/>
                      <a:gd name="connsiteY12" fmla="*/ 300037 h 2066404"/>
                      <a:gd name="connsiteX13" fmla="*/ 161926 w 823913"/>
                      <a:gd name="connsiteY13" fmla="*/ 295275 h 2066404"/>
                      <a:gd name="connsiteX14" fmla="*/ 152401 w 823913"/>
                      <a:gd name="connsiteY14" fmla="*/ 1033462 h 2066404"/>
                      <a:gd name="connsiteX15" fmla="*/ 0 w 823913"/>
                      <a:gd name="connsiteY15" fmla="*/ 1023937 h 2066404"/>
                      <a:gd name="connsiteX16" fmla="*/ 4763 w 823913"/>
                      <a:gd name="connsiteY16" fmla="*/ 169867 h 2066404"/>
                      <a:gd name="connsiteX0" fmla="*/ 4763 w 823913"/>
                      <a:gd name="connsiteY0" fmla="*/ 169867 h 2058856"/>
                      <a:gd name="connsiteX1" fmla="*/ 174630 w 823913"/>
                      <a:gd name="connsiteY1" fmla="*/ 0 h 2058856"/>
                      <a:gd name="connsiteX2" fmla="*/ 654046 w 823913"/>
                      <a:gd name="connsiteY2" fmla="*/ 0 h 2058856"/>
                      <a:gd name="connsiteX3" fmla="*/ 823913 w 823913"/>
                      <a:gd name="connsiteY3" fmla="*/ 169867 h 2058856"/>
                      <a:gd name="connsiteX4" fmla="*/ 823913 w 823913"/>
                      <a:gd name="connsiteY4" fmla="*/ 1891129 h 2058856"/>
                      <a:gd name="connsiteX5" fmla="*/ 625471 w 823913"/>
                      <a:gd name="connsiteY5" fmla="*/ 1989558 h 2058856"/>
                      <a:gd name="connsiteX6" fmla="*/ 442914 w 823913"/>
                      <a:gd name="connsiteY6" fmla="*/ 1952624 h 2058856"/>
                      <a:gd name="connsiteX7" fmla="*/ 438151 w 823913"/>
                      <a:gd name="connsiteY7" fmla="*/ 962025 h 2058856"/>
                      <a:gd name="connsiteX8" fmla="*/ 385764 w 823913"/>
                      <a:gd name="connsiteY8" fmla="*/ 976311 h 2058856"/>
                      <a:gd name="connsiteX9" fmla="*/ 381001 w 823913"/>
                      <a:gd name="connsiteY9" fmla="*/ 2009774 h 2058856"/>
                      <a:gd name="connsiteX10" fmla="*/ 241305 w 823913"/>
                      <a:gd name="connsiteY10" fmla="*/ 2051471 h 2058856"/>
                      <a:gd name="connsiteX11" fmla="*/ 200025 w 823913"/>
                      <a:gd name="connsiteY11" fmla="*/ 1905417 h 2058856"/>
                      <a:gd name="connsiteX12" fmla="*/ 195264 w 823913"/>
                      <a:gd name="connsiteY12" fmla="*/ 300037 h 2058856"/>
                      <a:gd name="connsiteX13" fmla="*/ 161926 w 823913"/>
                      <a:gd name="connsiteY13" fmla="*/ 295275 h 2058856"/>
                      <a:gd name="connsiteX14" fmla="*/ 152401 w 823913"/>
                      <a:gd name="connsiteY14" fmla="*/ 1033462 h 2058856"/>
                      <a:gd name="connsiteX15" fmla="*/ 0 w 823913"/>
                      <a:gd name="connsiteY15" fmla="*/ 1023937 h 2058856"/>
                      <a:gd name="connsiteX16" fmla="*/ 4763 w 823913"/>
                      <a:gd name="connsiteY16" fmla="*/ 169867 h 2058856"/>
                      <a:gd name="connsiteX0" fmla="*/ 4763 w 823913"/>
                      <a:gd name="connsiteY0" fmla="*/ 169867 h 2054685"/>
                      <a:gd name="connsiteX1" fmla="*/ 174630 w 823913"/>
                      <a:gd name="connsiteY1" fmla="*/ 0 h 2054685"/>
                      <a:gd name="connsiteX2" fmla="*/ 654046 w 823913"/>
                      <a:gd name="connsiteY2" fmla="*/ 0 h 2054685"/>
                      <a:gd name="connsiteX3" fmla="*/ 823913 w 823913"/>
                      <a:gd name="connsiteY3" fmla="*/ 169867 h 2054685"/>
                      <a:gd name="connsiteX4" fmla="*/ 823913 w 823913"/>
                      <a:gd name="connsiteY4" fmla="*/ 1891129 h 2054685"/>
                      <a:gd name="connsiteX5" fmla="*/ 625471 w 823913"/>
                      <a:gd name="connsiteY5" fmla="*/ 1989558 h 2054685"/>
                      <a:gd name="connsiteX6" fmla="*/ 442914 w 823913"/>
                      <a:gd name="connsiteY6" fmla="*/ 1952624 h 2054685"/>
                      <a:gd name="connsiteX7" fmla="*/ 438151 w 823913"/>
                      <a:gd name="connsiteY7" fmla="*/ 962025 h 2054685"/>
                      <a:gd name="connsiteX8" fmla="*/ 385764 w 823913"/>
                      <a:gd name="connsiteY8" fmla="*/ 976311 h 2054685"/>
                      <a:gd name="connsiteX9" fmla="*/ 381001 w 823913"/>
                      <a:gd name="connsiteY9" fmla="*/ 2009774 h 2054685"/>
                      <a:gd name="connsiteX10" fmla="*/ 241305 w 823913"/>
                      <a:gd name="connsiteY10" fmla="*/ 2051471 h 2054685"/>
                      <a:gd name="connsiteX11" fmla="*/ 200025 w 823913"/>
                      <a:gd name="connsiteY11" fmla="*/ 1905417 h 2054685"/>
                      <a:gd name="connsiteX12" fmla="*/ 195264 w 823913"/>
                      <a:gd name="connsiteY12" fmla="*/ 300037 h 2054685"/>
                      <a:gd name="connsiteX13" fmla="*/ 161926 w 823913"/>
                      <a:gd name="connsiteY13" fmla="*/ 295275 h 2054685"/>
                      <a:gd name="connsiteX14" fmla="*/ 152401 w 823913"/>
                      <a:gd name="connsiteY14" fmla="*/ 1033462 h 2054685"/>
                      <a:gd name="connsiteX15" fmla="*/ 0 w 823913"/>
                      <a:gd name="connsiteY15" fmla="*/ 1023937 h 2054685"/>
                      <a:gd name="connsiteX16" fmla="*/ 4763 w 823913"/>
                      <a:gd name="connsiteY16" fmla="*/ 169867 h 2054685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2283"/>
                      <a:gd name="connsiteX1" fmla="*/ 174630 w 823913"/>
                      <a:gd name="connsiteY1" fmla="*/ 0 h 2052283"/>
                      <a:gd name="connsiteX2" fmla="*/ 654046 w 823913"/>
                      <a:gd name="connsiteY2" fmla="*/ 0 h 2052283"/>
                      <a:gd name="connsiteX3" fmla="*/ 823913 w 823913"/>
                      <a:gd name="connsiteY3" fmla="*/ 169867 h 2052283"/>
                      <a:gd name="connsiteX4" fmla="*/ 823913 w 823913"/>
                      <a:gd name="connsiteY4" fmla="*/ 1891129 h 2052283"/>
                      <a:gd name="connsiteX5" fmla="*/ 625471 w 823913"/>
                      <a:gd name="connsiteY5" fmla="*/ 1989558 h 2052283"/>
                      <a:gd name="connsiteX6" fmla="*/ 442914 w 823913"/>
                      <a:gd name="connsiteY6" fmla="*/ 1952624 h 2052283"/>
                      <a:gd name="connsiteX7" fmla="*/ 438151 w 823913"/>
                      <a:gd name="connsiteY7" fmla="*/ 962025 h 2052283"/>
                      <a:gd name="connsiteX8" fmla="*/ 385764 w 823913"/>
                      <a:gd name="connsiteY8" fmla="*/ 976311 h 2052283"/>
                      <a:gd name="connsiteX9" fmla="*/ 381001 w 823913"/>
                      <a:gd name="connsiteY9" fmla="*/ 2000249 h 2052283"/>
                      <a:gd name="connsiteX10" fmla="*/ 241305 w 823913"/>
                      <a:gd name="connsiteY10" fmla="*/ 2051471 h 2052283"/>
                      <a:gd name="connsiteX11" fmla="*/ 200025 w 823913"/>
                      <a:gd name="connsiteY11" fmla="*/ 1905417 h 2052283"/>
                      <a:gd name="connsiteX12" fmla="*/ 195264 w 823913"/>
                      <a:gd name="connsiteY12" fmla="*/ 300037 h 2052283"/>
                      <a:gd name="connsiteX13" fmla="*/ 161926 w 823913"/>
                      <a:gd name="connsiteY13" fmla="*/ 295275 h 2052283"/>
                      <a:gd name="connsiteX14" fmla="*/ 152401 w 823913"/>
                      <a:gd name="connsiteY14" fmla="*/ 1033462 h 2052283"/>
                      <a:gd name="connsiteX15" fmla="*/ 0 w 823913"/>
                      <a:gd name="connsiteY15" fmla="*/ 1023937 h 2052283"/>
                      <a:gd name="connsiteX16" fmla="*/ 4763 w 823913"/>
                      <a:gd name="connsiteY16" fmla="*/ 169867 h 2052283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400051 w 823913"/>
                      <a:gd name="connsiteY9" fmla="*/ 198119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1636"/>
                      <a:gd name="connsiteX1" fmla="*/ 174630 w 823913"/>
                      <a:gd name="connsiteY1" fmla="*/ 0 h 2051636"/>
                      <a:gd name="connsiteX2" fmla="*/ 654046 w 823913"/>
                      <a:gd name="connsiteY2" fmla="*/ 0 h 2051636"/>
                      <a:gd name="connsiteX3" fmla="*/ 823913 w 823913"/>
                      <a:gd name="connsiteY3" fmla="*/ 169867 h 2051636"/>
                      <a:gd name="connsiteX4" fmla="*/ 823913 w 823913"/>
                      <a:gd name="connsiteY4" fmla="*/ 1891129 h 2051636"/>
                      <a:gd name="connsiteX5" fmla="*/ 625471 w 823913"/>
                      <a:gd name="connsiteY5" fmla="*/ 1989558 h 2051636"/>
                      <a:gd name="connsiteX6" fmla="*/ 442914 w 823913"/>
                      <a:gd name="connsiteY6" fmla="*/ 1952624 h 2051636"/>
                      <a:gd name="connsiteX7" fmla="*/ 438151 w 823913"/>
                      <a:gd name="connsiteY7" fmla="*/ 962025 h 2051636"/>
                      <a:gd name="connsiteX8" fmla="*/ 385764 w 823913"/>
                      <a:gd name="connsiteY8" fmla="*/ 976311 h 2051636"/>
                      <a:gd name="connsiteX9" fmla="*/ 385763 w 823913"/>
                      <a:gd name="connsiteY9" fmla="*/ 1962149 h 2051636"/>
                      <a:gd name="connsiteX10" fmla="*/ 241305 w 823913"/>
                      <a:gd name="connsiteY10" fmla="*/ 2051471 h 2051636"/>
                      <a:gd name="connsiteX11" fmla="*/ 200025 w 823913"/>
                      <a:gd name="connsiteY11" fmla="*/ 1905417 h 2051636"/>
                      <a:gd name="connsiteX12" fmla="*/ 195264 w 823913"/>
                      <a:gd name="connsiteY12" fmla="*/ 300037 h 2051636"/>
                      <a:gd name="connsiteX13" fmla="*/ 161926 w 823913"/>
                      <a:gd name="connsiteY13" fmla="*/ 295275 h 2051636"/>
                      <a:gd name="connsiteX14" fmla="*/ 152401 w 823913"/>
                      <a:gd name="connsiteY14" fmla="*/ 1033462 h 2051636"/>
                      <a:gd name="connsiteX15" fmla="*/ 0 w 823913"/>
                      <a:gd name="connsiteY15" fmla="*/ 1023937 h 2051636"/>
                      <a:gd name="connsiteX16" fmla="*/ 4763 w 823913"/>
                      <a:gd name="connsiteY16" fmla="*/ 169867 h 2051636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3878"/>
                      <a:gd name="connsiteX1" fmla="*/ 174630 w 823913"/>
                      <a:gd name="connsiteY1" fmla="*/ 0 h 2053878"/>
                      <a:gd name="connsiteX2" fmla="*/ 654046 w 823913"/>
                      <a:gd name="connsiteY2" fmla="*/ 0 h 2053878"/>
                      <a:gd name="connsiteX3" fmla="*/ 823913 w 823913"/>
                      <a:gd name="connsiteY3" fmla="*/ 169867 h 2053878"/>
                      <a:gd name="connsiteX4" fmla="*/ 823913 w 823913"/>
                      <a:gd name="connsiteY4" fmla="*/ 1891129 h 2053878"/>
                      <a:gd name="connsiteX5" fmla="*/ 625471 w 823913"/>
                      <a:gd name="connsiteY5" fmla="*/ 1989558 h 2053878"/>
                      <a:gd name="connsiteX6" fmla="*/ 442914 w 823913"/>
                      <a:gd name="connsiteY6" fmla="*/ 1952624 h 2053878"/>
                      <a:gd name="connsiteX7" fmla="*/ 438151 w 823913"/>
                      <a:gd name="connsiteY7" fmla="*/ 962025 h 2053878"/>
                      <a:gd name="connsiteX8" fmla="*/ 385764 w 823913"/>
                      <a:gd name="connsiteY8" fmla="*/ 976311 h 2053878"/>
                      <a:gd name="connsiteX9" fmla="*/ 385763 w 823913"/>
                      <a:gd name="connsiteY9" fmla="*/ 1962149 h 2053878"/>
                      <a:gd name="connsiteX10" fmla="*/ 241305 w 823913"/>
                      <a:gd name="connsiteY10" fmla="*/ 2051471 h 2053878"/>
                      <a:gd name="connsiteX11" fmla="*/ 200025 w 823913"/>
                      <a:gd name="connsiteY11" fmla="*/ 1905417 h 2053878"/>
                      <a:gd name="connsiteX12" fmla="*/ 195264 w 823913"/>
                      <a:gd name="connsiteY12" fmla="*/ 300037 h 2053878"/>
                      <a:gd name="connsiteX13" fmla="*/ 161926 w 823913"/>
                      <a:gd name="connsiteY13" fmla="*/ 295275 h 2053878"/>
                      <a:gd name="connsiteX14" fmla="*/ 152401 w 823913"/>
                      <a:gd name="connsiteY14" fmla="*/ 1033462 h 2053878"/>
                      <a:gd name="connsiteX15" fmla="*/ 0 w 823913"/>
                      <a:gd name="connsiteY15" fmla="*/ 1023937 h 2053878"/>
                      <a:gd name="connsiteX16" fmla="*/ 4763 w 823913"/>
                      <a:gd name="connsiteY16" fmla="*/ 169867 h 2053878"/>
                      <a:gd name="connsiteX0" fmla="*/ 4763 w 823913"/>
                      <a:gd name="connsiteY0" fmla="*/ 169867 h 2057131"/>
                      <a:gd name="connsiteX1" fmla="*/ 174630 w 823913"/>
                      <a:gd name="connsiteY1" fmla="*/ 0 h 2057131"/>
                      <a:gd name="connsiteX2" fmla="*/ 654046 w 823913"/>
                      <a:gd name="connsiteY2" fmla="*/ 0 h 2057131"/>
                      <a:gd name="connsiteX3" fmla="*/ 823913 w 823913"/>
                      <a:gd name="connsiteY3" fmla="*/ 169867 h 2057131"/>
                      <a:gd name="connsiteX4" fmla="*/ 823913 w 823913"/>
                      <a:gd name="connsiteY4" fmla="*/ 1891129 h 2057131"/>
                      <a:gd name="connsiteX5" fmla="*/ 625471 w 823913"/>
                      <a:gd name="connsiteY5" fmla="*/ 1989558 h 2057131"/>
                      <a:gd name="connsiteX6" fmla="*/ 442914 w 823913"/>
                      <a:gd name="connsiteY6" fmla="*/ 1952624 h 2057131"/>
                      <a:gd name="connsiteX7" fmla="*/ 438151 w 823913"/>
                      <a:gd name="connsiteY7" fmla="*/ 962025 h 2057131"/>
                      <a:gd name="connsiteX8" fmla="*/ 385764 w 823913"/>
                      <a:gd name="connsiteY8" fmla="*/ 976311 h 2057131"/>
                      <a:gd name="connsiteX9" fmla="*/ 385763 w 823913"/>
                      <a:gd name="connsiteY9" fmla="*/ 1962149 h 2057131"/>
                      <a:gd name="connsiteX10" fmla="*/ 241305 w 823913"/>
                      <a:gd name="connsiteY10" fmla="*/ 2051471 h 2057131"/>
                      <a:gd name="connsiteX11" fmla="*/ 200025 w 823913"/>
                      <a:gd name="connsiteY11" fmla="*/ 1905417 h 2057131"/>
                      <a:gd name="connsiteX12" fmla="*/ 195264 w 823913"/>
                      <a:gd name="connsiteY12" fmla="*/ 300037 h 2057131"/>
                      <a:gd name="connsiteX13" fmla="*/ 161926 w 823913"/>
                      <a:gd name="connsiteY13" fmla="*/ 295275 h 2057131"/>
                      <a:gd name="connsiteX14" fmla="*/ 152401 w 823913"/>
                      <a:gd name="connsiteY14" fmla="*/ 1033462 h 2057131"/>
                      <a:gd name="connsiteX15" fmla="*/ 0 w 823913"/>
                      <a:gd name="connsiteY15" fmla="*/ 1023937 h 2057131"/>
                      <a:gd name="connsiteX16" fmla="*/ 4763 w 823913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25471 w 828675"/>
                      <a:gd name="connsiteY5" fmla="*/ 1989558 h 2057131"/>
                      <a:gd name="connsiteX6" fmla="*/ 442914 w 828675"/>
                      <a:gd name="connsiteY6" fmla="*/ 1952624 h 2057131"/>
                      <a:gd name="connsiteX7" fmla="*/ 438151 w 828675"/>
                      <a:gd name="connsiteY7" fmla="*/ 962025 h 2057131"/>
                      <a:gd name="connsiteX8" fmla="*/ 385764 w 828675"/>
                      <a:gd name="connsiteY8" fmla="*/ 976311 h 2057131"/>
                      <a:gd name="connsiteX9" fmla="*/ 385763 w 828675"/>
                      <a:gd name="connsiteY9" fmla="*/ 1962149 h 2057131"/>
                      <a:gd name="connsiteX10" fmla="*/ 241305 w 828675"/>
                      <a:gd name="connsiteY10" fmla="*/ 2051471 h 2057131"/>
                      <a:gd name="connsiteX11" fmla="*/ 200025 w 828675"/>
                      <a:gd name="connsiteY11" fmla="*/ 1905417 h 2057131"/>
                      <a:gd name="connsiteX12" fmla="*/ 195264 w 828675"/>
                      <a:gd name="connsiteY12" fmla="*/ 300037 h 2057131"/>
                      <a:gd name="connsiteX13" fmla="*/ 161926 w 828675"/>
                      <a:gd name="connsiteY13" fmla="*/ 295275 h 2057131"/>
                      <a:gd name="connsiteX14" fmla="*/ 152401 w 828675"/>
                      <a:gd name="connsiteY14" fmla="*/ 1033462 h 2057131"/>
                      <a:gd name="connsiteX15" fmla="*/ 0 w 828675"/>
                      <a:gd name="connsiteY15" fmla="*/ 1023937 h 2057131"/>
                      <a:gd name="connsiteX16" fmla="*/ 4763 w 828675"/>
                      <a:gd name="connsiteY16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25471 w 828675"/>
                      <a:gd name="connsiteY6" fmla="*/ 1989558 h 2057131"/>
                      <a:gd name="connsiteX7" fmla="*/ 442914 w 828675"/>
                      <a:gd name="connsiteY7" fmla="*/ 1952624 h 2057131"/>
                      <a:gd name="connsiteX8" fmla="*/ 438151 w 828675"/>
                      <a:gd name="connsiteY8" fmla="*/ 962025 h 2057131"/>
                      <a:gd name="connsiteX9" fmla="*/ 385764 w 828675"/>
                      <a:gd name="connsiteY9" fmla="*/ 976311 h 2057131"/>
                      <a:gd name="connsiteX10" fmla="*/ 385763 w 828675"/>
                      <a:gd name="connsiteY10" fmla="*/ 1962149 h 2057131"/>
                      <a:gd name="connsiteX11" fmla="*/ 241305 w 828675"/>
                      <a:gd name="connsiteY11" fmla="*/ 2051471 h 2057131"/>
                      <a:gd name="connsiteX12" fmla="*/ 200025 w 828675"/>
                      <a:gd name="connsiteY12" fmla="*/ 1905417 h 2057131"/>
                      <a:gd name="connsiteX13" fmla="*/ 195264 w 828675"/>
                      <a:gd name="connsiteY13" fmla="*/ 300037 h 2057131"/>
                      <a:gd name="connsiteX14" fmla="*/ 161926 w 828675"/>
                      <a:gd name="connsiteY14" fmla="*/ 295275 h 2057131"/>
                      <a:gd name="connsiteX15" fmla="*/ 152401 w 828675"/>
                      <a:gd name="connsiteY15" fmla="*/ 1033462 h 2057131"/>
                      <a:gd name="connsiteX16" fmla="*/ 0 w 828675"/>
                      <a:gd name="connsiteY16" fmla="*/ 1023937 h 2057131"/>
                      <a:gd name="connsiteX17" fmla="*/ 4763 w 828675"/>
                      <a:gd name="connsiteY17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33414 w 828675"/>
                      <a:gd name="connsiteY6" fmla="*/ 290512 h 2057131"/>
                      <a:gd name="connsiteX7" fmla="*/ 625471 w 828675"/>
                      <a:gd name="connsiteY7" fmla="*/ 1989558 h 2057131"/>
                      <a:gd name="connsiteX8" fmla="*/ 442914 w 828675"/>
                      <a:gd name="connsiteY8" fmla="*/ 1952624 h 2057131"/>
                      <a:gd name="connsiteX9" fmla="*/ 438151 w 828675"/>
                      <a:gd name="connsiteY9" fmla="*/ 962025 h 2057131"/>
                      <a:gd name="connsiteX10" fmla="*/ 385764 w 828675"/>
                      <a:gd name="connsiteY10" fmla="*/ 976311 h 2057131"/>
                      <a:gd name="connsiteX11" fmla="*/ 385763 w 828675"/>
                      <a:gd name="connsiteY11" fmla="*/ 1962149 h 2057131"/>
                      <a:gd name="connsiteX12" fmla="*/ 241305 w 828675"/>
                      <a:gd name="connsiteY12" fmla="*/ 2051471 h 2057131"/>
                      <a:gd name="connsiteX13" fmla="*/ 200025 w 828675"/>
                      <a:gd name="connsiteY13" fmla="*/ 1905417 h 2057131"/>
                      <a:gd name="connsiteX14" fmla="*/ 195264 w 828675"/>
                      <a:gd name="connsiteY14" fmla="*/ 300037 h 2057131"/>
                      <a:gd name="connsiteX15" fmla="*/ 161926 w 828675"/>
                      <a:gd name="connsiteY15" fmla="*/ 295275 h 2057131"/>
                      <a:gd name="connsiteX16" fmla="*/ 152401 w 828675"/>
                      <a:gd name="connsiteY16" fmla="*/ 1033462 h 2057131"/>
                      <a:gd name="connsiteX17" fmla="*/ 0 w 828675"/>
                      <a:gd name="connsiteY17" fmla="*/ 1023937 h 2057131"/>
                      <a:gd name="connsiteX18" fmla="*/ 4763 w 828675"/>
                      <a:gd name="connsiteY18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81039 w 828675"/>
                      <a:gd name="connsiteY5" fmla="*/ 1009650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7131"/>
                      <a:gd name="connsiteX1" fmla="*/ 174630 w 828675"/>
                      <a:gd name="connsiteY1" fmla="*/ 0 h 2057131"/>
                      <a:gd name="connsiteX2" fmla="*/ 654046 w 828675"/>
                      <a:gd name="connsiteY2" fmla="*/ 0 h 2057131"/>
                      <a:gd name="connsiteX3" fmla="*/ 823913 w 828675"/>
                      <a:gd name="connsiteY3" fmla="*/ 169867 h 2057131"/>
                      <a:gd name="connsiteX4" fmla="*/ 828675 w 828675"/>
                      <a:gd name="connsiteY4" fmla="*/ 995779 h 2057131"/>
                      <a:gd name="connsiteX5" fmla="*/ 676276 w 828675"/>
                      <a:gd name="connsiteY5" fmla="*/ 1004887 h 2057131"/>
                      <a:gd name="connsiteX6" fmla="*/ 666751 w 828675"/>
                      <a:gd name="connsiteY6" fmla="*/ 290512 h 2057131"/>
                      <a:gd name="connsiteX7" fmla="*/ 633414 w 828675"/>
                      <a:gd name="connsiteY7" fmla="*/ 290512 h 2057131"/>
                      <a:gd name="connsiteX8" fmla="*/ 625471 w 828675"/>
                      <a:gd name="connsiteY8" fmla="*/ 1989558 h 2057131"/>
                      <a:gd name="connsiteX9" fmla="*/ 442914 w 828675"/>
                      <a:gd name="connsiteY9" fmla="*/ 1952624 h 2057131"/>
                      <a:gd name="connsiteX10" fmla="*/ 438151 w 828675"/>
                      <a:gd name="connsiteY10" fmla="*/ 962025 h 2057131"/>
                      <a:gd name="connsiteX11" fmla="*/ 385764 w 828675"/>
                      <a:gd name="connsiteY11" fmla="*/ 976311 h 2057131"/>
                      <a:gd name="connsiteX12" fmla="*/ 385763 w 828675"/>
                      <a:gd name="connsiteY12" fmla="*/ 1962149 h 2057131"/>
                      <a:gd name="connsiteX13" fmla="*/ 241305 w 828675"/>
                      <a:gd name="connsiteY13" fmla="*/ 2051471 h 2057131"/>
                      <a:gd name="connsiteX14" fmla="*/ 200025 w 828675"/>
                      <a:gd name="connsiteY14" fmla="*/ 1905417 h 2057131"/>
                      <a:gd name="connsiteX15" fmla="*/ 195264 w 828675"/>
                      <a:gd name="connsiteY15" fmla="*/ 300037 h 2057131"/>
                      <a:gd name="connsiteX16" fmla="*/ 161926 w 828675"/>
                      <a:gd name="connsiteY16" fmla="*/ 295275 h 2057131"/>
                      <a:gd name="connsiteX17" fmla="*/ 152401 w 828675"/>
                      <a:gd name="connsiteY17" fmla="*/ 1033462 h 2057131"/>
                      <a:gd name="connsiteX18" fmla="*/ 0 w 828675"/>
                      <a:gd name="connsiteY18" fmla="*/ 1023937 h 2057131"/>
                      <a:gd name="connsiteX19" fmla="*/ 4763 w 828675"/>
                      <a:gd name="connsiteY19" fmla="*/ 169867 h 2057131"/>
                      <a:gd name="connsiteX0" fmla="*/ 4763 w 828675"/>
                      <a:gd name="connsiteY0" fmla="*/ 169867 h 2058671"/>
                      <a:gd name="connsiteX1" fmla="*/ 174630 w 828675"/>
                      <a:gd name="connsiteY1" fmla="*/ 0 h 2058671"/>
                      <a:gd name="connsiteX2" fmla="*/ 654046 w 828675"/>
                      <a:gd name="connsiteY2" fmla="*/ 0 h 2058671"/>
                      <a:gd name="connsiteX3" fmla="*/ 823913 w 828675"/>
                      <a:gd name="connsiteY3" fmla="*/ 169867 h 2058671"/>
                      <a:gd name="connsiteX4" fmla="*/ 828675 w 828675"/>
                      <a:gd name="connsiteY4" fmla="*/ 995779 h 2058671"/>
                      <a:gd name="connsiteX5" fmla="*/ 676276 w 828675"/>
                      <a:gd name="connsiteY5" fmla="*/ 1004887 h 2058671"/>
                      <a:gd name="connsiteX6" fmla="*/ 666751 w 828675"/>
                      <a:gd name="connsiteY6" fmla="*/ 290512 h 2058671"/>
                      <a:gd name="connsiteX7" fmla="*/ 633414 w 828675"/>
                      <a:gd name="connsiteY7" fmla="*/ 290512 h 2058671"/>
                      <a:gd name="connsiteX8" fmla="*/ 625471 w 828675"/>
                      <a:gd name="connsiteY8" fmla="*/ 1989558 h 2058671"/>
                      <a:gd name="connsiteX9" fmla="*/ 442914 w 828675"/>
                      <a:gd name="connsiteY9" fmla="*/ 1952624 h 2058671"/>
                      <a:gd name="connsiteX10" fmla="*/ 438151 w 828675"/>
                      <a:gd name="connsiteY10" fmla="*/ 962025 h 2058671"/>
                      <a:gd name="connsiteX11" fmla="*/ 385764 w 828675"/>
                      <a:gd name="connsiteY11" fmla="*/ 976311 h 2058671"/>
                      <a:gd name="connsiteX12" fmla="*/ 385763 w 828675"/>
                      <a:gd name="connsiteY12" fmla="*/ 1962149 h 2058671"/>
                      <a:gd name="connsiteX13" fmla="*/ 241305 w 828675"/>
                      <a:gd name="connsiteY13" fmla="*/ 2051471 h 2058671"/>
                      <a:gd name="connsiteX14" fmla="*/ 200025 w 828675"/>
                      <a:gd name="connsiteY14" fmla="*/ 1905417 h 2058671"/>
                      <a:gd name="connsiteX15" fmla="*/ 195264 w 828675"/>
                      <a:gd name="connsiteY15" fmla="*/ 300037 h 2058671"/>
                      <a:gd name="connsiteX16" fmla="*/ 161926 w 828675"/>
                      <a:gd name="connsiteY16" fmla="*/ 295275 h 2058671"/>
                      <a:gd name="connsiteX17" fmla="*/ 152401 w 828675"/>
                      <a:gd name="connsiteY17" fmla="*/ 1033462 h 2058671"/>
                      <a:gd name="connsiteX18" fmla="*/ 0 w 828675"/>
                      <a:gd name="connsiteY18" fmla="*/ 1023937 h 2058671"/>
                      <a:gd name="connsiteX19" fmla="*/ 4763 w 828675"/>
                      <a:gd name="connsiteY19" fmla="*/ 169867 h 2058671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9558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5309"/>
                      <a:gd name="connsiteX1" fmla="*/ 174630 w 828675"/>
                      <a:gd name="connsiteY1" fmla="*/ 0 h 2055309"/>
                      <a:gd name="connsiteX2" fmla="*/ 654046 w 828675"/>
                      <a:gd name="connsiteY2" fmla="*/ 0 h 2055309"/>
                      <a:gd name="connsiteX3" fmla="*/ 823913 w 828675"/>
                      <a:gd name="connsiteY3" fmla="*/ 169867 h 2055309"/>
                      <a:gd name="connsiteX4" fmla="*/ 828675 w 828675"/>
                      <a:gd name="connsiteY4" fmla="*/ 995779 h 2055309"/>
                      <a:gd name="connsiteX5" fmla="*/ 676276 w 828675"/>
                      <a:gd name="connsiteY5" fmla="*/ 1004887 h 2055309"/>
                      <a:gd name="connsiteX6" fmla="*/ 666751 w 828675"/>
                      <a:gd name="connsiteY6" fmla="*/ 290512 h 2055309"/>
                      <a:gd name="connsiteX7" fmla="*/ 633414 w 828675"/>
                      <a:gd name="connsiteY7" fmla="*/ 290512 h 2055309"/>
                      <a:gd name="connsiteX8" fmla="*/ 625471 w 828675"/>
                      <a:gd name="connsiteY8" fmla="*/ 1984795 h 2055309"/>
                      <a:gd name="connsiteX9" fmla="*/ 442914 w 828675"/>
                      <a:gd name="connsiteY9" fmla="*/ 1952624 h 2055309"/>
                      <a:gd name="connsiteX10" fmla="*/ 438151 w 828675"/>
                      <a:gd name="connsiteY10" fmla="*/ 962025 h 2055309"/>
                      <a:gd name="connsiteX11" fmla="*/ 385764 w 828675"/>
                      <a:gd name="connsiteY11" fmla="*/ 976311 h 2055309"/>
                      <a:gd name="connsiteX12" fmla="*/ 385763 w 828675"/>
                      <a:gd name="connsiteY12" fmla="*/ 1962149 h 2055309"/>
                      <a:gd name="connsiteX13" fmla="*/ 241305 w 828675"/>
                      <a:gd name="connsiteY13" fmla="*/ 2051471 h 2055309"/>
                      <a:gd name="connsiteX14" fmla="*/ 200025 w 828675"/>
                      <a:gd name="connsiteY14" fmla="*/ 1905417 h 2055309"/>
                      <a:gd name="connsiteX15" fmla="*/ 195264 w 828675"/>
                      <a:gd name="connsiteY15" fmla="*/ 300037 h 2055309"/>
                      <a:gd name="connsiteX16" fmla="*/ 161926 w 828675"/>
                      <a:gd name="connsiteY16" fmla="*/ 295275 h 2055309"/>
                      <a:gd name="connsiteX17" fmla="*/ 152401 w 828675"/>
                      <a:gd name="connsiteY17" fmla="*/ 1033462 h 2055309"/>
                      <a:gd name="connsiteX18" fmla="*/ 0 w 828675"/>
                      <a:gd name="connsiteY18" fmla="*/ 1023937 h 2055309"/>
                      <a:gd name="connsiteX19" fmla="*/ 4763 w 828675"/>
                      <a:gd name="connsiteY19" fmla="*/ 169867 h 2055309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  <a:gd name="connsiteX0" fmla="*/ 4763 w 828675"/>
                      <a:gd name="connsiteY0" fmla="*/ 169867 h 2053878"/>
                      <a:gd name="connsiteX1" fmla="*/ 174630 w 828675"/>
                      <a:gd name="connsiteY1" fmla="*/ 0 h 2053878"/>
                      <a:gd name="connsiteX2" fmla="*/ 654046 w 828675"/>
                      <a:gd name="connsiteY2" fmla="*/ 0 h 2053878"/>
                      <a:gd name="connsiteX3" fmla="*/ 823913 w 828675"/>
                      <a:gd name="connsiteY3" fmla="*/ 169867 h 2053878"/>
                      <a:gd name="connsiteX4" fmla="*/ 828675 w 828675"/>
                      <a:gd name="connsiteY4" fmla="*/ 995779 h 2053878"/>
                      <a:gd name="connsiteX5" fmla="*/ 676276 w 828675"/>
                      <a:gd name="connsiteY5" fmla="*/ 1004887 h 2053878"/>
                      <a:gd name="connsiteX6" fmla="*/ 666751 w 828675"/>
                      <a:gd name="connsiteY6" fmla="*/ 290512 h 2053878"/>
                      <a:gd name="connsiteX7" fmla="*/ 633414 w 828675"/>
                      <a:gd name="connsiteY7" fmla="*/ 290512 h 2053878"/>
                      <a:gd name="connsiteX8" fmla="*/ 625471 w 828675"/>
                      <a:gd name="connsiteY8" fmla="*/ 1984795 h 2053878"/>
                      <a:gd name="connsiteX9" fmla="*/ 442914 w 828675"/>
                      <a:gd name="connsiteY9" fmla="*/ 1952624 h 2053878"/>
                      <a:gd name="connsiteX10" fmla="*/ 438151 w 828675"/>
                      <a:gd name="connsiteY10" fmla="*/ 962025 h 2053878"/>
                      <a:gd name="connsiteX11" fmla="*/ 385764 w 828675"/>
                      <a:gd name="connsiteY11" fmla="*/ 976311 h 2053878"/>
                      <a:gd name="connsiteX12" fmla="*/ 385763 w 828675"/>
                      <a:gd name="connsiteY12" fmla="*/ 1962149 h 2053878"/>
                      <a:gd name="connsiteX13" fmla="*/ 241305 w 828675"/>
                      <a:gd name="connsiteY13" fmla="*/ 2051471 h 2053878"/>
                      <a:gd name="connsiteX14" fmla="*/ 200025 w 828675"/>
                      <a:gd name="connsiteY14" fmla="*/ 1905417 h 2053878"/>
                      <a:gd name="connsiteX15" fmla="*/ 195264 w 828675"/>
                      <a:gd name="connsiteY15" fmla="*/ 300037 h 2053878"/>
                      <a:gd name="connsiteX16" fmla="*/ 161926 w 828675"/>
                      <a:gd name="connsiteY16" fmla="*/ 295275 h 2053878"/>
                      <a:gd name="connsiteX17" fmla="*/ 152401 w 828675"/>
                      <a:gd name="connsiteY17" fmla="*/ 1033462 h 2053878"/>
                      <a:gd name="connsiteX18" fmla="*/ 0 w 828675"/>
                      <a:gd name="connsiteY18" fmla="*/ 1023937 h 2053878"/>
                      <a:gd name="connsiteX19" fmla="*/ 4763 w 828675"/>
                      <a:gd name="connsiteY19" fmla="*/ 169867 h 205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828675" h="2053878">
                        <a:moveTo>
                          <a:pt x="4763" y="169867"/>
                        </a:moveTo>
                        <a:cubicBezTo>
                          <a:pt x="4763" y="76052"/>
                          <a:pt x="80815" y="0"/>
                          <a:pt x="174630" y="0"/>
                        </a:cubicBezTo>
                        <a:lnTo>
                          <a:pt x="654046" y="0"/>
                        </a:lnTo>
                        <a:cubicBezTo>
                          <a:pt x="747861" y="0"/>
                          <a:pt x="823913" y="76052"/>
                          <a:pt x="823913" y="169867"/>
                        </a:cubicBezTo>
                        <a:cubicBezTo>
                          <a:pt x="825500" y="445171"/>
                          <a:pt x="827088" y="720475"/>
                          <a:pt x="828675" y="995779"/>
                        </a:cubicBezTo>
                        <a:cubicBezTo>
                          <a:pt x="809625" y="1127806"/>
                          <a:pt x="667281" y="1086907"/>
                          <a:pt x="676276" y="1004887"/>
                        </a:cubicBezTo>
                        <a:cubicBezTo>
                          <a:pt x="660402" y="868293"/>
                          <a:pt x="669926" y="500855"/>
                          <a:pt x="666751" y="290512"/>
                        </a:cubicBezTo>
                        <a:cubicBezTo>
                          <a:pt x="658814" y="280194"/>
                          <a:pt x="656169" y="283562"/>
                          <a:pt x="633414" y="290512"/>
                        </a:cubicBezTo>
                        <a:cubicBezTo>
                          <a:pt x="629709" y="559399"/>
                          <a:pt x="634203" y="1810964"/>
                          <a:pt x="625471" y="1984795"/>
                        </a:cubicBezTo>
                        <a:cubicBezTo>
                          <a:pt x="633410" y="2052194"/>
                          <a:pt x="443972" y="2100860"/>
                          <a:pt x="442914" y="1952624"/>
                        </a:cubicBezTo>
                        <a:cubicBezTo>
                          <a:pt x="437093" y="1723425"/>
                          <a:pt x="442913" y="1153318"/>
                          <a:pt x="438151" y="962025"/>
                        </a:cubicBezTo>
                        <a:cubicBezTo>
                          <a:pt x="383119" y="963807"/>
                          <a:pt x="415397" y="973330"/>
                          <a:pt x="385764" y="976311"/>
                        </a:cubicBezTo>
                        <a:cubicBezTo>
                          <a:pt x="387351" y="1281111"/>
                          <a:pt x="388938" y="1795460"/>
                          <a:pt x="385763" y="1962149"/>
                        </a:cubicBezTo>
                        <a:cubicBezTo>
                          <a:pt x="382061" y="2076061"/>
                          <a:pt x="278344" y="2051859"/>
                          <a:pt x="241305" y="2051471"/>
                        </a:cubicBezTo>
                        <a:cubicBezTo>
                          <a:pt x="204640" y="1994321"/>
                          <a:pt x="204787" y="2032569"/>
                          <a:pt x="200025" y="1905417"/>
                        </a:cubicBezTo>
                        <a:cubicBezTo>
                          <a:pt x="192350" y="1750830"/>
                          <a:pt x="203995" y="446950"/>
                          <a:pt x="195264" y="300037"/>
                        </a:cubicBezTo>
                        <a:cubicBezTo>
                          <a:pt x="191295" y="296793"/>
                          <a:pt x="159545" y="301625"/>
                          <a:pt x="161926" y="295275"/>
                        </a:cubicBezTo>
                        <a:cubicBezTo>
                          <a:pt x="154782" y="417513"/>
                          <a:pt x="163514" y="912018"/>
                          <a:pt x="152401" y="1033462"/>
                        </a:cubicBezTo>
                        <a:cubicBezTo>
                          <a:pt x="156369" y="1060381"/>
                          <a:pt x="50800" y="1136119"/>
                          <a:pt x="0" y="1023937"/>
                        </a:cubicBezTo>
                        <a:cubicBezTo>
                          <a:pt x="0" y="737659"/>
                          <a:pt x="4763" y="456145"/>
                          <a:pt x="4763" y="169867"/>
                        </a:cubicBezTo>
                        <a:close/>
                      </a:path>
                    </a:pathLst>
                  </a:custGeom>
                  <a:solidFill>
                    <a:srgbClr val="00206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</p:grpSp>
        <p:sp>
          <p:nvSpPr>
            <p:cNvPr id="218" name="TextBox 217"/>
            <p:cNvSpPr txBox="1"/>
            <p:nvPr/>
          </p:nvSpPr>
          <p:spPr>
            <a:xfrm>
              <a:off x="1455575" y="3225550"/>
              <a:ext cx="1619375" cy="882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26" kern="0" dirty="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Участвуют все – говорит один</a:t>
              </a:r>
            </a:p>
          </p:txBody>
        </p:sp>
      </p:grpSp>
      <p:grpSp>
        <p:nvGrpSpPr>
          <p:cNvPr id="282" name="Группа 76"/>
          <p:cNvGrpSpPr/>
          <p:nvPr/>
        </p:nvGrpSpPr>
        <p:grpSpPr>
          <a:xfrm>
            <a:off x="2109563" y="3146001"/>
            <a:ext cx="1289124" cy="1451471"/>
            <a:chOff x="1459765" y="4120273"/>
            <a:chExt cx="1940543" cy="2030180"/>
          </a:xfrm>
        </p:grpSpPr>
        <p:grpSp>
          <p:nvGrpSpPr>
            <p:cNvPr id="283" name="Группа 198"/>
            <p:cNvGrpSpPr>
              <a:grpSpLocks noChangeAspect="1"/>
            </p:cNvGrpSpPr>
            <p:nvPr/>
          </p:nvGrpSpPr>
          <p:grpSpPr>
            <a:xfrm>
              <a:off x="2036647" y="4120273"/>
              <a:ext cx="886995" cy="1400497"/>
              <a:chOff x="1254948" y="4193794"/>
              <a:chExt cx="992863" cy="1535034"/>
            </a:xfrm>
          </p:grpSpPr>
          <p:grpSp>
            <p:nvGrpSpPr>
              <p:cNvPr id="285" name="Группа 196"/>
              <p:cNvGrpSpPr>
                <a:grpSpLocks noChangeAspect="1"/>
              </p:cNvGrpSpPr>
              <p:nvPr/>
            </p:nvGrpSpPr>
            <p:grpSpPr>
              <a:xfrm>
                <a:off x="1254948" y="4656215"/>
                <a:ext cx="321918" cy="1072613"/>
                <a:chOff x="1776800" y="3663677"/>
                <a:chExt cx="153915" cy="512837"/>
              </a:xfrm>
              <a:solidFill>
                <a:srgbClr val="002060"/>
              </a:solidFill>
            </p:grpSpPr>
            <p:sp>
              <p:nvSpPr>
                <p:cNvPr id="287" name="Овал 286"/>
                <p:cNvSpPr/>
                <p:nvPr/>
              </p:nvSpPr>
              <p:spPr>
                <a:xfrm>
                  <a:off x="1820521" y="3717716"/>
                  <a:ext cx="68526" cy="72456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88" name="Скругленный прямоугольник 51"/>
                <p:cNvSpPr/>
                <p:nvPr/>
              </p:nvSpPr>
              <p:spPr>
                <a:xfrm>
                  <a:off x="1776800" y="3663677"/>
                  <a:ext cx="153915" cy="512837"/>
                </a:xfrm>
                <a:custGeom>
                  <a:avLst/>
                  <a:gdLst>
                    <a:gd name="connsiteX0" fmla="*/ 0 w 819150"/>
                    <a:gd name="connsiteY0" fmla="*/ 169867 h 2060996"/>
                    <a:gd name="connsiteX1" fmla="*/ 169867 w 819150"/>
                    <a:gd name="connsiteY1" fmla="*/ 0 h 2060996"/>
                    <a:gd name="connsiteX2" fmla="*/ 649283 w 819150"/>
                    <a:gd name="connsiteY2" fmla="*/ 0 h 2060996"/>
                    <a:gd name="connsiteX3" fmla="*/ 819150 w 819150"/>
                    <a:gd name="connsiteY3" fmla="*/ 169867 h 2060996"/>
                    <a:gd name="connsiteX4" fmla="*/ 819150 w 819150"/>
                    <a:gd name="connsiteY4" fmla="*/ 1891129 h 2060996"/>
                    <a:gd name="connsiteX5" fmla="*/ 649283 w 819150"/>
                    <a:gd name="connsiteY5" fmla="*/ 2060996 h 2060996"/>
                    <a:gd name="connsiteX6" fmla="*/ 169867 w 819150"/>
                    <a:gd name="connsiteY6" fmla="*/ 2060996 h 2060996"/>
                    <a:gd name="connsiteX7" fmla="*/ 0 w 819150"/>
                    <a:gd name="connsiteY7" fmla="*/ 1891129 h 2060996"/>
                    <a:gd name="connsiteX8" fmla="*/ 0 w 819150"/>
                    <a:gd name="connsiteY8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0 w 823913"/>
                    <a:gd name="connsiteY8" fmla="*/ 1023937 h 2060996"/>
                    <a:gd name="connsiteX9" fmla="*/ 4763 w 823913"/>
                    <a:gd name="connsiteY9" fmla="*/ 169867 h 2060996"/>
                    <a:gd name="connsiteX0" fmla="*/ 4775 w 823925"/>
                    <a:gd name="connsiteY0" fmla="*/ 169867 h 2060996"/>
                    <a:gd name="connsiteX1" fmla="*/ 174642 w 823925"/>
                    <a:gd name="connsiteY1" fmla="*/ 0 h 2060996"/>
                    <a:gd name="connsiteX2" fmla="*/ 654058 w 823925"/>
                    <a:gd name="connsiteY2" fmla="*/ 0 h 2060996"/>
                    <a:gd name="connsiteX3" fmla="*/ 823925 w 823925"/>
                    <a:gd name="connsiteY3" fmla="*/ 169867 h 2060996"/>
                    <a:gd name="connsiteX4" fmla="*/ 823925 w 823925"/>
                    <a:gd name="connsiteY4" fmla="*/ 1891129 h 2060996"/>
                    <a:gd name="connsiteX5" fmla="*/ 654058 w 823925"/>
                    <a:gd name="connsiteY5" fmla="*/ 2060996 h 2060996"/>
                    <a:gd name="connsiteX6" fmla="*/ 174642 w 823925"/>
                    <a:gd name="connsiteY6" fmla="*/ 2060996 h 2060996"/>
                    <a:gd name="connsiteX7" fmla="*/ 4775 w 823925"/>
                    <a:gd name="connsiteY7" fmla="*/ 1891129 h 2060996"/>
                    <a:gd name="connsiteX8" fmla="*/ 152413 w 823925"/>
                    <a:gd name="connsiteY8" fmla="*/ 1033462 h 2060996"/>
                    <a:gd name="connsiteX9" fmla="*/ 12 w 823925"/>
                    <a:gd name="connsiteY9" fmla="*/ 1023937 h 2060996"/>
                    <a:gd name="connsiteX10" fmla="*/ 4775 w 823925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4763 w 823913"/>
                    <a:gd name="connsiteY7" fmla="*/ 1891129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52401 w 823913"/>
                    <a:gd name="connsiteY8" fmla="*/ 1033462 h 2060996"/>
                    <a:gd name="connsiteX9" fmla="*/ 0 w 823913"/>
                    <a:gd name="connsiteY9" fmla="*/ 1023937 h 2060996"/>
                    <a:gd name="connsiteX10" fmla="*/ 4763 w 823913"/>
                    <a:gd name="connsiteY10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2401 w 823913"/>
                    <a:gd name="connsiteY9" fmla="*/ 1033462 h 2060996"/>
                    <a:gd name="connsiteX10" fmla="*/ 0 w 823913"/>
                    <a:gd name="connsiteY10" fmla="*/ 1023937 h 2060996"/>
                    <a:gd name="connsiteX11" fmla="*/ 4763 w 823913"/>
                    <a:gd name="connsiteY11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57164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6689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71451 w 823913"/>
                    <a:gd name="connsiteY9" fmla="*/ 304800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174630 w 823913"/>
                    <a:gd name="connsiteY6" fmla="*/ 2060996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4788 w 823913"/>
                    <a:gd name="connsiteY7" fmla="*/ 1914942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241305 w 823913"/>
                    <a:gd name="connsiteY6" fmla="*/ 2051471 h 2060996"/>
                    <a:gd name="connsiteX7" fmla="*/ 200025 w 823913"/>
                    <a:gd name="connsiteY7" fmla="*/ 1905417 h 2060996"/>
                    <a:gd name="connsiteX8" fmla="*/ 195264 w 823913"/>
                    <a:gd name="connsiteY8" fmla="*/ 300037 h 2060996"/>
                    <a:gd name="connsiteX9" fmla="*/ 161926 w 823913"/>
                    <a:gd name="connsiteY9" fmla="*/ 295275 h 2060996"/>
                    <a:gd name="connsiteX10" fmla="*/ 152401 w 823913"/>
                    <a:gd name="connsiteY10" fmla="*/ 1033462 h 2060996"/>
                    <a:gd name="connsiteX11" fmla="*/ 0 w 823913"/>
                    <a:gd name="connsiteY11" fmla="*/ 1023937 h 2060996"/>
                    <a:gd name="connsiteX12" fmla="*/ 4763 w 823913"/>
                    <a:gd name="connsiteY12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381001 w 823913"/>
                    <a:gd name="connsiteY6" fmla="*/ 957262 h 2060996"/>
                    <a:gd name="connsiteX7" fmla="*/ 241305 w 823913"/>
                    <a:gd name="connsiteY7" fmla="*/ 2051471 h 2060996"/>
                    <a:gd name="connsiteX8" fmla="*/ 200025 w 823913"/>
                    <a:gd name="connsiteY8" fmla="*/ 1905417 h 2060996"/>
                    <a:gd name="connsiteX9" fmla="*/ 195264 w 823913"/>
                    <a:gd name="connsiteY9" fmla="*/ 300037 h 2060996"/>
                    <a:gd name="connsiteX10" fmla="*/ 161926 w 823913"/>
                    <a:gd name="connsiteY10" fmla="*/ 295275 h 2060996"/>
                    <a:gd name="connsiteX11" fmla="*/ 152401 w 823913"/>
                    <a:gd name="connsiteY11" fmla="*/ 1033462 h 2060996"/>
                    <a:gd name="connsiteX12" fmla="*/ 0 w 823913"/>
                    <a:gd name="connsiteY12" fmla="*/ 1023937 h 2060996"/>
                    <a:gd name="connsiteX13" fmla="*/ 4763 w 823913"/>
                    <a:gd name="connsiteY13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57262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1001 w 823913"/>
                    <a:gd name="connsiteY7" fmla="*/ 962024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241305 w 823913"/>
                    <a:gd name="connsiteY8" fmla="*/ 2051471 h 2060996"/>
                    <a:gd name="connsiteX9" fmla="*/ 200025 w 823913"/>
                    <a:gd name="connsiteY9" fmla="*/ 1905417 h 2060996"/>
                    <a:gd name="connsiteX10" fmla="*/ 195264 w 823913"/>
                    <a:gd name="connsiteY10" fmla="*/ 300037 h 2060996"/>
                    <a:gd name="connsiteX11" fmla="*/ 161926 w 823913"/>
                    <a:gd name="connsiteY11" fmla="*/ 295275 h 2060996"/>
                    <a:gd name="connsiteX12" fmla="*/ 152401 w 823913"/>
                    <a:gd name="connsiteY12" fmla="*/ 1033462 h 2060996"/>
                    <a:gd name="connsiteX13" fmla="*/ 0 w 823913"/>
                    <a:gd name="connsiteY13" fmla="*/ 1023937 h 2060996"/>
                    <a:gd name="connsiteX14" fmla="*/ 4763 w 823913"/>
                    <a:gd name="connsiteY14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61951 w 823913"/>
                    <a:gd name="connsiteY8" fmla="*/ 2043112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0996"/>
                    <a:gd name="connsiteX1" fmla="*/ 174630 w 823913"/>
                    <a:gd name="connsiteY1" fmla="*/ 0 h 2060996"/>
                    <a:gd name="connsiteX2" fmla="*/ 654046 w 823913"/>
                    <a:gd name="connsiteY2" fmla="*/ 0 h 2060996"/>
                    <a:gd name="connsiteX3" fmla="*/ 823913 w 823913"/>
                    <a:gd name="connsiteY3" fmla="*/ 169867 h 2060996"/>
                    <a:gd name="connsiteX4" fmla="*/ 823913 w 823913"/>
                    <a:gd name="connsiteY4" fmla="*/ 1891129 h 2060996"/>
                    <a:gd name="connsiteX5" fmla="*/ 654046 w 823913"/>
                    <a:gd name="connsiteY5" fmla="*/ 2060996 h 2060996"/>
                    <a:gd name="connsiteX6" fmla="*/ 447676 w 823913"/>
                    <a:gd name="connsiteY6" fmla="*/ 971550 h 2060996"/>
                    <a:gd name="connsiteX7" fmla="*/ 385764 w 823913"/>
                    <a:gd name="connsiteY7" fmla="*/ 976311 h 2060996"/>
                    <a:gd name="connsiteX8" fmla="*/ 381001 w 823913"/>
                    <a:gd name="connsiteY8" fmla="*/ 2009774 h 2060996"/>
                    <a:gd name="connsiteX9" fmla="*/ 241305 w 823913"/>
                    <a:gd name="connsiteY9" fmla="*/ 2051471 h 2060996"/>
                    <a:gd name="connsiteX10" fmla="*/ 200025 w 823913"/>
                    <a:gd name="connsiteY10" fmla="*/ 1905417 h 2060996"/>
                    <a:gd name="connsiteX11" fmla="*/ 195264 w 823913"/>
                    <a:gd name="connsiteY11" fmla="*/ 300037 h 2060996"/>
                    <a:gd name="connsiteX12" fmla="*/ 161926 w 823913"/>
                    <a:gd name="connsiteY12" fmla="*/ 295275 h 2060996"/>
                    <a:gd name="connsiteX13" fmla="*/ 152401 w 823913"/>
                    <a:gd name="connsiteY13" fmla="*/ 1033462 h 2060996"/>
                    <a:gd name="connsiteX14" fmla="*/ 0 w 823913"/>
                    <a:gd name="connsiteY14" fmla="*/ 1023937 h 2060996"/>
                    <a:gd name="connsiteX15" fmla="*/ 4763 w 823913"/>
                    <a:gd name="connsiteY15" fmla="*/ 169867 h 2060996"/>
                    <a:gd name="connsiteX0" fmla="*/ 4763 w 823913"/>
                    <a:gd name="connsiteY0" fmla="*/ 169867 h 2064565"/>
                    <a:gd name="connsiteX1" fmla="*/ 174630 w 823913"/>
                    <a:gd name="connsiteY1" fmla="*/ 0 h 2064565"/>
                    <a:gd name="connsiteX2" fmla="*/ 654046 w 823913"/>
                    <a:gd name="connsiteY2" fmla="*/ 0 h 2064565"/>
                    <a:gd name="connsiteX3" fmla="*/ 823913 w 823913"/>
                    <a:gd name="connsiteY3" fmla="*/ 169867 h 2064565"/>
                    <a:gd name="connsiteX4" fmla="*/ 823913 w 823913"/>
                    <a:gd name="connsiteY4" fmla="*/ 1891129 h 2064565"/>
                    <a:gd name="connsiteX5" fmla="*/ 654046 w 823913"/>
                    <a:gd name="connsiteY5" fmla="*/ 2060996 h 2064565"/>
                    <a:gd name="connsiteX6" fmla="*/ 447676 w 823913"/>
                    <a:gd name="connsiteY6" fmla="*/ 971550 h 2064565"/>
                    <a:gd name="connsiteX7" fmla="*/ 385764 w 823913"/>
                    <a:gd name="connsiteY7" fmla="*/ 976311 h 2064565"/>
                    <a:gd name="connsiteX8" fmla="*/ 381001 w 823913"/>
                    <a:gd name="connsiteY8" fmla="*/ 2009774 h 2064565"/>
                    <a:gd name="connsiteX9" fmla="*/ 241305 w 823913"/>
                    <a:gd name="connsiteY9" fmla="*/ 2051471 h 2064565"/>
                    <a:gd name="connsiteX10" fmla="*/ 200025 w 823913"/>
                    <a:gd name="connsiteY10" fmla="*/ 1905417 h 2064565"/>
                    <a:gd name="connsiteX11" fmla="*/ 195264 w 823913"/>
                    <a:gd name="connsiteY11" fmla="*/ 300037 h 2064565"/>
                    <a:gd name="connsiteX12" fmla="*/ 161926 w 823913"/>
                    <a:gd name="connsiteY12" fmla="*/ 295275 h 2064565"/>
                    <a:gd name="connsiteX13" fmla="*/ 152401 w 823913"/>
                    <a:gd name="connsiteY13" fmla="*/ 1033462 h 2064565"/>
                    <a:gd name="connsiteX14" fmla="*/ 0 w 823913"/>
                    <a:gd name="connsiteY14" fmla="*/ 1023937 h 2064565"/>
                    <a:gd name="connsiteX15" fmla="*/ 4763 w 823913"/>
                    <a:gd name="connsiteY15" fmla="*/ 169867 h 2064565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54046 w 823913"/>
                    <a:gd name="connsiteY5" fmla="*/ 2060996 h 2066404"/>
                    <a:gd name="connsiteX6" fmla="*/ 447676 w 823913"/>
                    <a:gd name="connsiteY6" fmla="*/ 971550 h 2066404"/>
                    <a:gd name="connsiteX7" fmla="*/ 385764 w 823913"/>
                    <a:gd name="connsiteY7" fmla="*/ 976311 h 2066404"/>
                    <a:gd name="connsiteX8" fmla="*/ 381001 w 823913"/>
                    <a:gd name="connsiteY8" fmla="*/ 2009774 h 2066404"/>
                    <a:gd name="connsiteX9" fmla="*/ 241305 w 823913"/>
                    <a:gd name="connsiteY9" fmla="*/ 2051471 h 2066404"/>
                    <a:gd name="connsiteX10" fmla="*/ 200025 w 823913"/>
                    <a:gd name="connsiteY10" fmla="*/ 1905417 h 2066404"/>
                    <a:gd name="connsiteX11" fmla="*/ 195264 w 823913"/>
                    <a:gd name="connsiteY11" fmla="*/ 300037 h 2066404"/>
                    <a:gd name="connsiteX12" fmla="*/ 161926 w 823913"/>
                    <a:gd name="connsiteY12" fmla="*/ 295275 h 2066404"/>
                    <a:gd name="connsiteX13" fmla="*/ 152401 w 823913"/>
                    <a:gd name="connsiteY13" fmla="*/ 1033462 h 2066404"/>
                    <a:gd name="connsiteX14" fmla="*/ 0 w 823913"/>
                    <a:gd name="connsiteY14" fmla="*/ 1023937 h 2066404"/>
                    <a:gd name="connsiteX15" fmla="*/ 4763 w 823913"/>
                    <a:gd name="connsiteY15" fmla="*/ 169867 h 2066404"/>
                    <a:gd name="connsiteX0" fmla="*/ 4763 w 823913"/>
                    <a:gd name="connsiteY0" fmla="*/ 169867 h 2076984"/>
                    <a:gd name="connsiteX1" fmla="*/ 174630 w 823913"/>
                    <a:gd name="connsiteY1" fmla="*/ 0 h 2076984"/>
                    <a:gd name="connsiteX2" fmla="*/ 654046 w 823913"/>
                    <a:gd name="connsiteY2" fmla="*/ 0 h 2076984"/>
                    <a:gd name="connsiteX3" fmla="*/ 823913 w 823913"/>
                    <a:gd name="connsiteY3" fmla="*/ 169867 h 2076984"/>
                    <a:gd name="connsiteX4" fmla="*/ 823913 w 823913"/>
                    <a:gd name="connsiteY4" fmla="*/ 1891129 h 2076984"/>
                    <a:gd name="connsiteX5" fmla="*/ 654046 w 823913"/>
                    <a:gd name="connsiteY5" fmla="*/ 2060996 h 2076984"/>
                    <a:gd name="connsiteX6" fmla="*/ 447676 w 823913"/>
                    <a:gd name="connsiteY6" fmla="*/ 1966911 h 2076984"/>
                    <a:gd name="connsiteX7" fmla="*/ 447676 w 823913"/>
                    <a:gd name="connsiteY7" fmla="*/ 971550 h 2076984"/>
                    <a:gd name="connsiteX8" fmla="*/ 385764 w 823913"/>
                    <a:gd name="connsiteY8" fmla="*/ 976311 h 2076984"/>
                    <a:gd name="connsiteX9" fmla="*/ 381001 w 823913"/>
                    <a:gd name="connsiteY9" fmla="*/ 2009774 h 2076984"/>
                    <a:gd name="connsiteX10" fmla="*/ 241305 w 823913"/>
                    <a:gd name="connsiteY10" fmla="*/ 2051471 h 2076984"/>
                    <a:gd name="connsiteX11" fmla="*/ 200025 w 823913"/>
                    <a:gd name="connsiteY11" fmla="*/ 1905417 h 2076984"/>
                    <a:gd name="connsiteX12" fmla="*/ 195264 w 823913"/>
                    <a:gd name="connsiteY12" fmla="*/ 300037 h 2076984"/>
                    <a:gd name="connsiteX13" fmla="*/ 161926 w 823913"/>
                    <a:gd name="connsiteY13" fmla="*/ 295275 h 2076984"/>
                    <a:gd name="connsiteX14" fmla="*/ 152401 w 823913"/>
                    <a:gd name="connsiteY14" fmla="*/ 1033462 h 2076984"/>
                    <a:gd name="connsiteX15" fmla="*/ 0 w 823913"/>
                    <a:gd name="connsiteY15" fmla="*/ 1023937 h 2076984"/>
                    <a:gd name="connsiteX16" fmla="*/ 4763 w 823913"/>
                    <a:gd name="connsiteY16" fmla="*/ 169867 h 2076984"/>
                    <a:gd name="connsiteX0" fmla="*/ 4763 w 823913"/>
                    <a:gd name="connsiteY0" fmla="*/ 169867 h 2076984"/>
                    <a:gd name="connsiteX1" fmla="*/ 174630 w 823913"/>
                    <a:gd name="connsiteY1" fmla="*/ 0 h 2076984"/>
                    <a:gd name="connsiteX2" fmla="*/ 654046 w 823913"/>
                    <a:gd name="connsiteY2" fmla="*/ 0 h 2076984"/>
                    <a:gd name="connsiteX3" fmla="*/ 823913 w 823913"/>
                    <a:gd name="connsiteY3" fmla="*/ 169867 h 2076984"/>
                    <a:gd name="connsiteX4" fmla="*/ 823913 w 823913"/>
                    <a:gd name="connsiteY4" fmla="*/ 1891129 h 2076984"/>
                    <a:gd name="connsiteX5" fmla="*/ 654046 w 823913"/>
                    <a:gd name="connsiteY5" fmla="*/ 2060996 h 2076984"/>
                    <a:gd name="connsiteX6" fmla="*/ 447676 w 823913"/>
                    <a:gd name="connsiteY6" fmla="*/ 1966911 h 2076984"/>
                    <a:gd name="connsiteX7" fmla="*/ 447676 w 823913"/>
                    <a:gd name="connsiteY7" fmla="*/ 971550 h 2076984"/>
                    <a:gd name="connsiteX8" fmla="*/ 385764 w 823913"/>
                    <a:gd name="connsiteY8" fmla="*/ 976311 h 2076984"/>
                    <a:gd name="connsiteX9" fmla="*/ 381001 w 823913"/>
                    <a:gd name="connsiteY9" fmla="*/ 2009774 h 2076984"/>
                    <a:gd name="connsiteX10" fmla="*/ 241305 w 823913"/>
                    <a:gd name="connsiteY10" fmla="*/ 2051471 h 2076984"/>
                    <a:gd name="connsiteX11" fmla="*/ 200025 w 823913"/>
                    <a:gd name="connsiteY11" fmla="*/ 1905417 h 2076984"/>
                    <a:gd name="connsiteX12" fmla="*/ 195264 w 823913"/>
                    <a:gd name="connsiteY12" fmla="*/ 300037 h 2076984"/>
                    <a:gd name="connsiteX13" fmla="*/ 161926 w 823913"/>
                    <a:gd name="connsiteY13" fmla="*/ 295275 h 2076984"/>
                    <a:gd name="connsiteX14" fmla="*/ 152401 w 823913"/>
                    <a:gd name="connsiteY14" fmla="*/ 1033462 h 2076984"/>
                    <a:gd name="connsiteX15" fmla="*/ 0 w 823913"/>
                    <a:gd name="connsiteY15" fmla="*/ 1023937 h 2076984"/>
                    <a:gd name="connsiteX16" fmla="*/ 4763 w 823913"/>
                    <a:gd name="connsiteY16" fmla="*/ 169867 h 2076984"/>
                    <a:gd name="connsiteX0" fmla="*/ 4763 w 823913"/>
                    <a:gd name="connsiteY0" fmla="*/ 169867 h 2076984"/>
                    <a:gd name="connsiteX1" fmla="*/ 174630 w 823913"/>
                    <a:gd name="connsiteY1" fmla="*/ 0 h 2076984"/>
                    <a:gd name="connsiteX2" fmla="*/ 654046 w 823913"/>
                    <a:gd name="connsiteY2" fmla="*/ 0 h 2076984"/>
                    <a:gd name="connsiteX3" fmla="*/ 823913 w 823913"/>
                    <a:gd name="connsiteY3" fmla="*/ 169867 h 2076984"/>
                    <a:gd name="connsiteX4" fmla="*/ 823913 w 823913"/>
                    <a:gd name="connsiteY4" fmla="*/ 1891129 h 2076984"/>
                    <a:gd name="connsiteX5" fmla="*/ 654046 w 823913"/>
                    <a:gd name="connsiteY5" fmla="*/ 2060996 h 2076984"/>
                    <a:gd name="connsiteX6" fmla="*/ 447676 w 823913"/>
                    <a:gd name="connsiteY6" fmla="*/ 1966911 h 2076984"/>
                    <a:gd name="connsiteX7" fmla="*/ 447676 w 823913"/>
                    <a:gd name="connsiteY7" fmla="*/ 971550 h 2076984"/>
                    <a:gd name="connsiteX8" fmla="*/ 385764 w 823913"/>
                    <a:gd name="connsiteY8" fmla="*/ 976311 h 2076984"/>
                    <a:gd name="connsiteX9" fmla="*/ 381001 w 823913"/>
                    <a:gd name="connsiteY9" fmla="*/ 2009774 h 2076984"/>
                    <a:gd name="connsiteX10" fmla="*/ 241305 w 823913"/>
                    <a:gd name="connsiteY10" fmla="*/ 2051471 h 2076984"/>
                    <a:gd name="connsiteX11" fmla="*/ 200025 w 823913"/>
                    <a:gd name="connsiteY11" fmla="*/ 1905417 h 2076984"/>
                    <a:gd name="connsiteX12" fmla="*/ 195264 w 823913"/>
                    <a:gd name="connsiteY12" fmla="*/ 300037 h 2076984"/>
                    <a:gd name="connsiteX13" fmla="*/ 161926 w 823913"/>
                    <a:gd name="connsiteY13" fmla="*/ 295275 h 2076984"/>
                    <a:gd name="connsiteX14" fmla="*/ 152401 w 823913"/>
                    <a:gd name="connsiteY14" fmla="*/ 1033462 h 2076984"/>
                    <a:gd name="connsiteX15" fmla="*/ 0 w 823913"/>
                    <a:gd name="connsiteY15" fmla="*/ 1023937 h 2076984"/>
                    <a:gd name="connsiteX16" fmla="*/ 4763 w 823913"/>
                    <a:gd name="connsiteY16" fmla="*/ 169867 h 2076984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47676 w 823913"/>
                    <a:gd name="connsiteY7" fmla="*/ 971550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47676 w 823913"/>
                    <a:gd name="connsiteY7" fmla="*/ 971550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47676 w 823913"/>
                    <a:gd name="connsiteY7" fmla="*/ 971550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4580"/>
                    <a:gd name="connsiteX1" fmla="*/ 174630 w 823913"/>
                    <a:gd name="connsiteY1" fmla="*/ 0 h 2074580"/>
                    <a:gd name="connsiteX2" fmla="*/ 654046 w 823913"/>
                    <a:gd name="connsiteY2" fmla="*/ 0 h 2074580"/>
                    <a:gd name="connsiteX3" fmla="*/ 823913 w 823913"/>
                    <a:gd name="connsiteY3" fmla="*/ 169867 h 2074580"/>
                    <a:gd name="connsiteX4" fmla="*/ 823913 w 823913"/>
                    <a:gd name="connsiteY4" fmla="*/ 1891129 h 2074580"/>
                    <a:gd name="connsiteX5" fmla="*/ 654046 w 823913"/>
                    <a:gd name="connsiteY5" fmla="*/ 2060996 h 2074580"/>
                    <a:gd name="connsiteX6" fmla="*/ 447676 w 823913"/>
                    <a:gd name="connsiteY6" fmla="*/ 1962149 h 2074580"/>
                    <a:gd name="connsiteX7" fmla="*/ 438151 w 823913"/>
                    <a:gd name="connsiteY7" fmla="*/ 962025 h 2074580"/>
                    <a:gd name="connsiteX8" fmla="*/ 385764 w 823913"/>
                    <a:gd name="connsiteY8" fmla="*/ 976311 h 2074580"/>
                    <a:gd name="connsiteX9" fmla="*/ 381001 w 823913"/>
                    <a:gd name="connsiteY9" fmla="*/ 2009774 h 2074580"/>
                    <a:gd name="connsiteX10" fmla="*/ 241305 w 823913"/>
                    <a:gd name="connsiteY10" fmla="*/ 2051471 h 2074580"/>
                    <a:gd name="connsiteX11" fmla="*/ 200025 w 823913"/>
                    <a:gd name="connsiteY11" fmla="*/ 1905417 h 2074580"/>
                    <a:gd name="connsiteX12" fmla="*/ 195264 w 823913"/>
                    <a:gd name="connsiteY12" fmla="*/ 300037 h 2074580"/>
                    <a:gd name="connsiteX13" fmla="*/ 161926 w 823913"/>
                    <a:gd name="connsiteY13" fmla="*/ 295275 h 2074580"/>
                    <a:gd name="connsiteX14" fmla="*/ 152401 w 823913"/>
                    <a:gd name="connsiteY14" fmla="*/ 1033462 h 2074580"/>
                    <a:gd name="connsiteX15" fmla="*/ 0 w 823913"/>
                    <a:gd name="connsiteY15" fmla="*/ 1023937 h 2074580"/>
                    <a:gd name="connsiteX16" fmla="*/ 4763 w 823913"/>
                    <a:gd name="connsiteY16" fmla="*/ 169867 h 2074580"/>
                    <a:gd name="connsiteX0" fmla="*/ 4763 w 823913"/>
                    <a:gd name="connsiteY0" fmla="*/ 169867 h 2070088"/>
                    <a:gd name="connsiteX1" fmla="*/ 174630 w 823913"/>
                    <a:gd name="connsiteY1" fmla="*/ 0 h 2070088"/>
                    <a:gd name="connsiteX2" fmla="*/ 654046 w 823913"/>
                    <a:gd name="connsiteY2" fmla="*/ 0 h 2070088"/>
                    <a:gd name="connsiteX3" fmla="*/ 823913 w 823913"/>
                    <a:gd name="connsiteY3" fmla="*/ 169867 h 2070088"/>
                    <a:gd name="connsiteX4" fmla="*/ 823913 w 823913"/>
                    <a:gd name="connsiteY4" fmla="*/ 1891129 h 2070088"/>
                    <a:gd name="connsiteX5" fmla="*/ 654046 w 823913"/>
                    <a:gd name="connsiteY5" fmla="*/ 2060996 h 2070088"/>
                    <a:gd name="connsiteX6" fmla="*/ 442914 w 823913"/>
                    <a:gd name="connsiteY6" fmla="*/ 1952624 h 2070088"/>
                    <a:gd name="connsiteX7" fmla="*/ 438151 w 823913"/>
                    <a:gd name="connsiteY7" fmla="*/ 962025 h 2070088"/>
                    <a:gd name="connsiteX8" fmla="*/ 385764 w 823913"/>
                    <a:gd name="connsiteY8" fmla="*/ 976311 h 2070088"/>
                    <a:gd name="connsiteX9" fmla="*/ 381001 w 823913"/>
                    <a:gd name="connsiteY9" fmla="*/ 2009774 h 2070088"/>
                    <a:gd name="connsiteX10" fmla="*/ 241305 w 823913"/>
                    <a:gd name="connsiteY10" fmla="*/ 2051471 h 2070088"/>
                    <a:gd name="connsiteX11" fmla="*/ 200025 w 823913"/>
                    <a:gd name="connsiteY11" fmla="*/ 1905417 h 2070088"/>
                    <a:gd name="connsiteX12" fmla="*/ 195264 w 823913"/>
                    <a:gd name="connsiteY12" fmla="*/ 300037 h 2070088"/>
                    <a:gd name="connsiteX13" fmla="*/ 161926 w 823913"/>
                    <a:gd name="connsiteY13" fmla="*/ 295275 h 2070088"/>
                    <a:gd name="connsiteX14" fmla="*/ 152401 w 823913"/>
                    <a:gd name="connsiteY14" fmla="*/ 1033462 h 2070088"/>
                    <a:gd name="connsiteX15" fmla="*/ 0 w 823913"/>
                    <a:gd name="connsiteY15" fmla="*/ 1023937 h 2070088"/>
                    <a:gd name="connsiteX16" fmla="*/ 4763 w 823913"/>
                    <a:gd name="connsiteY16" fmla="*/ 169867 h 2070088"/>
                    <a:gd name="connsiteX0" fmla="*/ 4763 w 823913"/>
                    <a:gd name="connsiteY0" fmla="*/ 169867 h 2070088"/>
                    <a:gd name="connsiteX1" fmla="*/ 174630 w 823913"/>
                    <a:gd name="connsiteY1" fmla="*/ 0 h 2070088"/>
                    <a:gd name="connsiteX2" fmla="*/ 654046 w 823913"/>
                    <a:gd name="connsiteY2" fmla="*/ 0 h 2070088"/>
                    <a:gd name="connsiteX3" fmla="*/ 823913 w 823913"/>
                    <a:gd name="connsiteY3" fmla="*/ 169867 h 2070088"/>
                    <a:gd name="connsiteX4" fmla="*/ 823913 w 823913"/>
                    <a:gd name="connsiteY4" fmla="*/ 1891129 h 2070088"/>
                    <a:gd name="connsiteX5" fmla="*/ 654046 w 823913"/>
                    <a:gd name="connsiteY5" fmla="*/ 2060996 h 2070088"/>
                    <a:gd name="connsiteX6" fmla="*/ 442914 w 823913"/>
                    <a:gd name="connsiteY6" fmla="*/ 1952624 h 2070088"/>
                    <a:gd name="connsiteX7" fmla="*/ 438151 w 823913"/>
                    <a:gd name="connsiteY7" fmla="*/ 962025 h 2070088"/>
                    <a:gd name="connsiteX8" fmla="*/ 385764 w 823913"/>
                    <a:gd name="connsiteY8" fmla="*/ 976311 h 2070088"/>
                    <a:gd name="connsiteX9" fmla="*/ 381001 w 823913"/>
                    <a:gd name="connsiteY9" fmla="*/ 2009774 h 2070088"/>
                    <a:gd name="connsiteX10" fmla="*/ 241305 w 823913"/>
                    <a:gd name="connsiteY10" fmla="*/ 2051471 h 2070088"/>
                    <a:gd name="connsiteX11" fmla="*/ 200025 w 823913"/>
                    <a:gd name="connsiteY11" fmla="*/ 1905417 h 2070088"/>
                    <a:gd name="connsiteX12" fmla="*/ 195264 w 823913"/>
                    <a:gd name="connsiteY12" fmla="*/ 300037 h 2070088"/>
                    <a:gd name="connsiteX13" fmla="*/ 161926 w 823913"/>
                    <a:gd name="connsiteY13" fmla="*/ 295275 h 2070088"/>
                    <a:gd name="connsiteX14" fmla="*/ 152401 w 823913"/>
                    <a:gd name="connsiteY14" fmla="*/ 1033462 h 2070088"/>
                    <a:gd name="connsiteX15" fmla="*/ 0 w 823913"/>
                    <a:gd name="connsiteY15" fmla="*/ 1023937 h 2070088"/>
                    <a:gd name="connsiteX16" fmla="*/ 4763 w 823913"/>
                    <a:gd name="connsiteY16" fmla="*/ 169867 h 2070088"/>
                    <a:gd name="connsiteX0" fmla="*/ 4763 w 823913"/>
                    <a:gd name="connsiteY0" fmla="*/ 169867 h 2070088"/>
                    <a:gd name="connsiteX1" fmla="*/ 174630 w 823913"/>
                    <a:gd name="connsiteY1" fmla="*/ 0 h 2070088"/>
                    <a:gd name="connsiteX2" fmla="*/ 654046 w 823913"/>
                    <a:gd name="connsiteY2" fmla="*/ 0 h 2070088"/>
                    <a:gd name="connsiteX3" fmla="*/ 823913 w 823913"/>
                    <a:gd name="connsiteY3" fmla="*/ 169867 h 2070088"/>
                    <a:gd name="connsiteX4" fmla="*/ 823913 w 823913"/>
                    <a:gd name="connsiteY4" fmla="*/ 1891129 h 2070088"/>
                    <a:gd name="connsiteX5" fmla="*/ 654046 w 823913"/>
                    <a:gd name="connsiteY5" fmla="*/ 2060996 h 2070088"/>
                    <a:gd name="connsiteX6" fmla="*/ 442914 w 823913"/>
                    <a:gd name="connsiteY6" fmla="*/ 1952624 h 2070088"/>
                    <a:gd name="connsiteX7" fmla="*/ 438151 w 823913"/>
                    <a:gd name="connsiteY7" fmla="*/ 962025 h 2070088"/>
                    <a:gd name="connsiteX8" fmla="*/ 385764 w 823913"/>
                    <a:gd name="connsiteY8" fmla="*/ 976311 h 2070088"/>
                    <a:gd name="connsiteX9" fmla="*/ 381001 w 823913"/>
                    <a:gd name="connsiteY9" fmla="*/ 2009774 h 2070088"/>
                    <a:gd name="connsiteX10" fmla="*/ 241305 w 823913"/>
                    <a:gd name="connsiteY10" fmla="*/ 2051471 h 2070088"/>
                    <a:gd name="connsiteX11" fmla="*/ 200025 w 823913"/>
                    <a:gd name="connsiteY11" fmla="*/ 1905417 h 2070088"/>
                    <a:gd name="connsiteX12" fmla="*/ 195264 w 823913"/>
                    <a:gd name="connsiteY12" fmla="*/ 300037 h 2070088"/>
                    <a:gd name="connsiteX13" fmla="*/ 161926 w 823913"/>
                    <a:gd name="connsiteY13" fmla="*/ 295275 h 2070088"/>
                    <a:gd name="connsiteX14" fmla="*/ 152401 w 823913"/>
                    <a:gd name="connsiteY14" fmla="*/ 1033462 h 2070088"/>
                    <a:gd name="connsiteX15" fmla="*/ 0 w 823913"/>
                    <a:gd name="connsiteY15" fmla="*/ 1023937 h 2070088"/>
                    <a:gd name="connsiteX16" fmla="*/ 4763 w 823913"/>
                    <a:gd name="connsiteY16" fmla="*/ 169867 h 2070088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39759 w 823913"/>
                    <a:gd name="connsiteY5" fmla="*/ 2003846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25471 w 823913"/>
                    <a:gd name="connsiteY5" fmla="*/ 1989558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25471 w 823913"/>
                    <a:gd name="connsiteY5" fmla="*/ 1989558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66404"/>
                    <a:gd name="connsiteX1" fmla="*/ 174630 w 823913"/>
                    <a:gd name="connsiteY1" fmla="*/ 0 h 2066404"/>
                    <a:gd name="connsiteX2" fmla="*/ 654046 w 823913"/>
                    <a:gd name="connsiteY2" fmla="*/ 0 h 2066404"/>
                    <a:gd name="connsiteX3" fmla="*/ 823913 w 823913"/>
                    <a:gd name="connsiteY3" fmla="*/ 169867 h 2066404"/>
                    <a:gd name="connsiteX4" fmla="*/ 823913 w 823913"/>
                    <a:gd name="connsiteY4" fmla="*/ 1891129 h 2066404"/>
                    <a:gd name="connsiteX5" fmla="*/ 625471 w 823913"/>
                    <a:gd name="connsiteY5" fmla="*/ 1989558 h 2066404"/>
                    <a:gd name="connsiteX6" fmla="*/ 442914 w 823913"/>
                    <a:gd name="connsiteY6" fmla="*/ 1952624 h 2066404"/>
                    <a:gd name="connsiteX7" fmla="*/ 438151 w 823913"/>
                    <a:gd name="connsiteY7" fmla="*/ 962025 h 2066404"/>
                    <a:gd name="connsiteX8" fmla="*/ 385764 w 823913"/>
                    <a:gd name="connsiteY8" fmla="*/ 976311 h 2066404"/>
                    <a:gd name="connsiteX9" fmla="*/ 381001 w 823913"/>
                    <a:gd name="connsiteY9" fmla="*/ 2009774 h 2066404"/>
                    <a:gd name="connsiteX10" fmla="*/ 241305 w 823913"/>
                    <a:gd name="connsiteY10" fmla="*/ 2051471 h 2066404"/>
                    <a:gd name="connsiteX11" fmla="*/ 200025 w 823913"/>
                    <a:gd name="connsiteY11" fmla="*/ 1905417 h 2066404"/>
                    <a:gd name="connsiteX12" fmla="*/ 195264 w 823913"/>
                    <a:gd name="connsiteY12" fmla="*/ 300037 h 2066404"/>
                    <a:gd name="connsiteX13" fmla="*/ 161926 w 823913"/>
                    <a:gd name="connsiteY13" fmla="*/ 295275 h 2066404"/>
                    <a:gd name="connsiteX14" fmla="*/ 152401 w 823913"/>
                    <a:gd name="connsiteY14" fmla="*/ 1033462 h 2066404"/>
                    <a:gd name="connsiteX15" fmla="*/ 0 w 823913"/>
                    <a:gd name="connsiteY15" fmla="*/ 1023937 h 2066404"/>
                    <a:gd name="connsiteX16" fmla="*/ 4763 w 823913"/>
                    <a:gd name="connsiteY16" fmla="*/ 169867 h 2066404"/>
                    <a:gd name="connsiteX0" fmla="*/ 4763 w 823913"/>
                    <a:gd name="connsiteY0" fmla="*/ 169867 h 2058856"/>
                    <a:gd name="connsiteX1" fmla="*/ 174630 w 823913"/>
                    <a:gd name="connsiteY1" fmla="*/ 0 h 2058856"/>
                    <a:gd name="connsiteX2" fmla="*/ 654046 w 823913"/>
                    <a:gd name="connsiteY2" fmla="*/ 0 h 2058856"/>
                    <a:gd name="connsiteX3" fmla="*/ 823913 w 823913"/>
                    <a:gd name="connsiteY3" fmla="*/ 169867 h 2058856"/>
                    <a:gd name="connsiteX4" fmla="*/ 823913 w 823913"/>
                    <a:gd name="connsiteY4" fmla="*/ 1891129 h 2058856"/>
                    <a:gd name="connsiteX5" fmla="*/ 625471 w 823913"/>
                    <a:gd name="connsiteY5" fmla="*/ 1989558 h 2058856"/>
                    <a:gd name="connsiteX6" fmla="*/ 442914 w 823913"/>
                    <a:gd name="connsiteY6" fmla="*/ 1952624 h 2058856"/>
                    <a:gd name="connsiteX7" fmla="*/ 438151 w 823913"/>
                    <a:gd name="connsiteY7" fmla="*/ 962025 h 2058856"/>
                    <a:gd name="connsiteX8" fmla="*/ 385764 w 823913"/>
                    <a:gd name="connsiteY8" fmla="*/ 976311 h 2058856"/>
                    <a:gd name="connsiteX9" fmla="*/ 381001 w 823913"/>
                    <a:gd name="connsiteY9" fmla="*/ 2009774 h 2058856"/>
                    <a:gd name="connsiteX10" fmla="*/ 241305 w 823913"/>
                    <a:gd name="connsiteY10" fmla="*/ 2051471 h 2058856"/>
                    <a:gd name="connsiteX11" fmla="*/ 200025 w 823913"/>
                    <a:gd name="connsiteY11" fmla="*/ 1905417 h 2058856"/>
                    <a:gd name="connsiteX12" fmla="*/ 195264 w 823913"/>
                    <a:gd name="connsiteY12" fmla="*/ 300037 h 2058856"/>
                    <a:gd name="connsiteX13" fmla="*/ 161926 w 823913"/>
                    <a:gd name="connsiteY13" fmla="*/ 295275 h 2058856"/>
                    <a:gd name="connsiteX14" fmla="*/ 152401 w 823913"/>
                    <a:gd name="connsiteY14" fmla="*/ 1033462 h 2058856"/>
                    <a:gd name="connsiteX15" fmla="*/ 0 w 823913"/>
                    <a:gd name="connsiteY15" fmla="*/ 1023937 h 2058856"/>
                    <a:gd name="connsiteX16" fmla="*/ 4763 w 823913"/>
                    <a:gd name="connsiteY16" fmla="*/ 169867 h 2058856"/>
                    <a:gd name="connsiteX0" fmla="*/ 4763 w 823913"/>
                    <a:gd name="connsiteY0" fmla="*/ 169867 h 2054685"/>
                    <a:gd name="connsiteX1" fmla="*/ 174630 w 823913"/>
                    <a:gd name="connsiteY1" fmla="*/ 0 h 2054685"/>
                    <a:gd name="connsiteX2" fmla="*/ 654046 w 823913"/>
                    <a:gd name="connsiteY2" fmla="*/ 0 h 2054685"/>
                    <a:gd name="connsiteX3" fmla="*/ 823913 w 823913"/>
                    <a:gd name="connsiteY3" fmla="*/ 169867 h 2054685"/>
                    <a:gd name="connsiteX4" fmla="*/ 823913 w 823913"/>
                    <a:gd name="connsiteY4" fmla="*/ 1891129 h 2054685"/>
                    <a:gd name="connsiteX5" fmla="*/ 625471 w 823913"/>
                    <a:gd name="connsiteY5" fmla="*/ 1989558 h 2054685"/>
                    <a:gd name="connsiteX6" fmla="*/ 442914 w 823913"/>
                    <a:gd name="connsiteY6" fmla="*/ 1952624 h 2054685"/>
                    <a:gd name="connsiteX7" fmla="*/ 438151 w 823913"/>
                    <a:gd name="connsiteY7" fmla="*/ 962025 h 2054685"/>
                    <a:gd name="connsiteX8" fmla="*/ 385764 w 823913"/>
                    <a:gd name="connsiteY8" fmla="*/ 976311 h 2054685"/>
                    <a:gd name="connsiteX9" fmla="*/ 381001 w 823913"/>
                    <a:gd name="connsiteY9" fmla="*/ 2009774 h 2054685"/>
                    <a:gd name="connsiteX10" fmla="*/ 241305 w 823913"/>
                    <a:gd name="connsiteY10" fmla="*/ 2051471 h 2054685"/>
                    <a:gd name="connsiteX11" fmla="*/ 200025 w 823913"/>
                    <a:gd name="connsiteY11" fmla="*/ 1905417 h 2054685"/>
                    <a:gd name="connsiteX12" fmla="*/ 195264 w 823913"/>
                    <a:gd name="connsiteY12" fmla="*/ 300037 h 2054685"/>
                    <a:gd name="connsiteX13" fmla="*/ 161926 w 823913"/>
                    <a:gd name="connsiteY13" fmla="*/ 295275 h 2054685"/>
                    <a:gd name="connsiteX14" fmla="*/ 152401 w 823913"/>
                    <a:gd name="connsiteY14" fmla="*/ 1033462 h 2054685"/>
                    <a:gd name="connsiteX15" fmla="*/ 0 w 823913"/>
                    <a:gd name="connsiteY15" fmla="*/ 1023937 h 2054685"/>
                    <a:gd name="connsiteX16" fmla="*/ 4763 w 823913"/>
                    <a:gd name="connsiteY16" fmla="*/ 169867 h 2054685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2283"/>
                    <a:gd name="connsiteX1" fmla="*/ 174630 w 823913"/>
                    <a:gd name="connsiteY1" fmla="*/ 0 h 2052283"/>
                    <a:gd name="connsiteX2" fmla="*/ 654046 w 823913"/>
                    <a:gd name="connsiteY2" fmla="*/ 0 h 2052283"/>
                    <a:gd name="connsiteX3" fmla="*/ 823913 w 823913"/>
                    <a:gd name="connsiteY3" fmla="*/ 169867 h 2052283"/>
                    <a:gd name="connsiteX4" fmla="*/ 823913 w 823913"/>
                    <a:gd name="connsiteY4" fmla="*/ 1891129 h 2052283"/>
                    <a:gd name="connsiteX5" fmla="*/ 625471 w 823913"/>
                    <a:gd name="connsiteY5" fmla="*/ 1989558 h 2052283"/>
                    <a:gd name="connsiteX6" fmla="*/ 442914 w 823913"/>
                    <a:gd name="connsiteY6" fmla="*/ 1952624 h 2052283"/>
                    <a:gd name="connsiteX7" fmla="*/ 438151 w 823913"/>
                    <a:gd name="connsiteY7" fmla="*/ 962025 h 2052283"/>
                    <a:gd name="connsiteX8" fmla="*/ 385764 w 823913"/>
                    <a:gd name="connsiteY8" fmla="*/ 976311 h 2052283"/>
                    <a:gd name="connsiteX9" fmla="*/ 381001 w 823913"/>
                    <a:gd name="connsiteY9" fmla="*/ 2000249 h 2052283"/>
                    <a:gd name="connsiteX10" fmla="*/ 241305 w 823913"/>
                    <a:gd name="connsiteY10" fmla="*/ 2051471 h 2052283"/>
                    <a:gd name="connsiteX11" fmla="*/ 200025 w 823913"/>
                    <a:gd name="connsiteY11" fmla="*/ 1905417 h 2052283"/>
                    <a:gd name="connsiteX12" fmla="*/ 195264 w 823913"/>
                    <a:gd name="connsiteY12" fmla="*/ 300037 h 2052283"/>
                    <a:gd name="connsiteX13" fmla="*/ 161926 w 823913"/>
                    <a:gd name="connsiteY13" fmla="*/ 295275 h 2052283"/>
                    <a:gd name="connsiteX14" fmla="*/ 152401 w 823913"/>
                    <a:gd name="connsiteY14" fmla="*/ 1033462 h 2052283"/>
                    <a:gd name="connsiteX15" fmla="*/ 0 w 823913"/>
                    <a:gd name="connsiteY15" fmla="*/ 1023937 h 2052283"/>
                    <a:gd name="connsiteX16" fmla="*/ 4763 w 823913"/>
                    <a:gd name="connsiteY16" fmla="*/ 169867 h 2052283"/>
                    <a:gd name="connsiteX0" fmla="*/ 4763 w 823913"/>
                    <a:gd name="connsiteY0" fmla="*/ 169867 h 2051636"/>
                    <a:gd name="connsiteX1" fmla="*/ 174630 w 823913"/>
                    <a:gd name="connsiteY1" fmla="*/ 0 h 2051636"/>
                    <a:gd name="connsiteX2" fmla="*/ 654046 w 823913"/>
                    <a:gd name="connsiteY2" fmla="*/ 0 h 2051636"/>
                    <a:gd name="connsiteX3" fmla="*/ 823913 w 823913"/>
                    <a:gd name="connsiteY3" fmla="*/ 169867 h 2051636"/>
                    <a:gd name="connsiteX4" fmla="*/ 823913 w 823913"/>
                    <a:gd name="connsiteY4" fmla="*/ 1891129 h 2051636"/>
                    <a:gd name="connsiteX5" fmla="*/ 625471 w 823913"/>
                    <a:gd name="connsiteY5" fmla="*/ 1989558 h 2051636"/>
                    <a:gd name="connsiteX6" fmla="*/ 442914 w 823913"/>
                    <a:gd name="connsiteY6" fmla="*/ 1952624 h 2051636"/>
                    <a:gd name="connsiteX7" fmla="*/ 438151 w 823913"/>
                    <a:gd name="connsiteY7" fmla="*/ 962025 h 2051636"/>
                    <a:gd name="connsiteX8" fmla="*/ 385764 w 823913"/>
                    <a:gd name="connsiteY8" fmla="*/ 976311 h 2051636"/>
                    <a:gd name="connsiteX9" fmla="*/ 400051 w 823913"/>
                    <a:gd name="connsiteY9" fmla="*/ 1981199 h 2051636"/>
                    <a:gd name="connsiteX10" fmla="*/ 241305 w 823913"/>
                    <a:gd name="connsiteY10" fmla="*/ 2051471 h 2051636"/>
                    <a:gd name="connsiteX11" fmla="*/ 200025 w 823913"/>
                    <a:gd name="connsiteY11" fmla="*/ 1905417 h 2051636"/>
                    <a:gd name="connsiteX12" fmla="*/ 195264 w 823913"/>
                    <a:gd name="connsiteY12" fmla="*/ 300037 h 2051636"/>
                    <a:gd name="connsiteX13" fmla="*/ 161926 w 823913"/>
                    <a:gd name="connsiteY13" fmla="*/ 295275 h 2051636"/>
                    <a:gd name="connsiteX14" fmla="*/ 152401 w 823913"/>
                    <a:gd name="connsiteY14" fmla="*/ 1033462 h 2051636"/>
                    <a:gd name="connsiteX15" fmla="*/ 0 w 823913"/>
                    <a:gd name="connsiteY15" fmla="*/ 1023937 h 2051636"/>
                    <a:gd name="connsiteX16" fmla="*/ 4763 w 823913"/>
                    <a:gd name="connsiteY16" fmla="*/ 169867 h 2051636"/>
                    <a:gd name="connsiteX0" fmla="*/ 4763 w 823913"/>
                    <a:gd name="connsiteY0" fmla="*/ 169867 h 2051636"/>
                    <a:gd name="connsiteX1" fmla="*/ 174630 w 823913"/>
                    <a:gd name="connsiteY1" fmla="*/ 0 h 2051636"/>
                    <a:gd name="connsiteX2" fmla="*/ 654046 w 823913"/>
                    <a:gd name="connsiteY2" fmla="*/ 0 h 2051636"/>
                    <a:gd name="connsiteX3" fmla="*/ 823913 w 823913"/>
                    <a:gd name="connsiteY3" fmla="*/ 169867 h 2051636"/>
                    <a:gd name="connsiteX4" fmla="*/ 823913 w 823913"/>
                    <a:gd name="connsiteY4" fmla="*/ 1891129 h 2051636"/>
                    <a:gd name="connsiteX5" fmla="*/ 625471 w 823913"/>
                    <a:gd name="connsiteY5" fmla="*/ 1989558 h 2051636"/>
                    <a:gd name="connsiteX6" fmla="*/ 442914 w 823913"/>
                    <a:gd name="connsiteY6" fmla="*/ 1952624 h 2051636"/>
                    <a:gd name="connsiteX7" fmla="*/ 438151 w 823913"/>
                    <a:gd name="connsiteY7" fmla="*/ 962025 h 2051636"/>
                    <a:gd name="connsiteX8" fmla="*/ 385764 w 823913"/>
                    <a:gd name="connsiteY8" fmla="*/ 976311 h 2051636"/>
                    <a:gd name="connsiteX9" fmla="*/ 385763 w 823913"/>
                    <a:gd name="connsiteY9" fmla="*/ 1962149 h 2051636"/>
                    <a:gd name="connsiteX10" fmla="*/ 241305 w 823913"/>
                    <a:gd name="connsiteY10" fmla="*/ 2051471 h 2051636"/>
                    <a:gd name="connsiteX11" fmla="*/ 200025 w 823913"/>
                    <a:gd name="connsiteY11" fmla="*/ 1905417 h 2051636"/>
                    <a:gd name="connsiteX12" fmla="*/ 195264 w 823913"/>
                    <a:gd name="connsiteY12" fmla="*/ 300037 h 2051636"/>
                    <a:gd name="connsiteX13" fmla="*/ 161926 w 823913"/>
                    <a:gd name="connsiteY13" fmla="*/ 295275 h 2051636"/>
                    <a:gd name="connsiteX14" fmla="*/ 152401 w 823913"/>
                    <a:gd name="connsiteY14" fmla="*/ 1033462 h 2051636"/>
                    <a:gd name="connsiteX15" fmla="*/ 0 w 823913"/>
                    <a:gd name="connsiteY15" fmla="*/ 1023937 h 2051636"/>
                    <a:gd name="connsiteX16" fmla="*/ 4763 w 823913"/>
                    <a:gd name="connsiteY16" fmla="*/ 169867 h 2051636"/>
                    <a:gd name="connsiteX0" fmla="*/ 4763 w 823913"/>
                    <a:gd name="connsiteY0" fmla="*/ 169867 h 2051636"/>
                    <a:gd name="connsiteX1" fmla="*/ 174630 w 823913"/>
                    <a:gd name="connsiteY1" fmla="*/ 0 h 2051636"/>
                    <a:gd name="connsiteX2" fmla="*/ 654046 w 823913"/>
                    <a:gd name="connsiteY2" fmla="*/ 0 h 2051636"/>
                    <a:gd name="connsiteX3" fmla="*/ 823913 w 823913"/>
                    <a:gd name="connsiteY3" fmla="*/ 169867 h 2051636"/>
                    <a:gd name="connsiteX4" fmla="*/ 823913 w 823913"/>
                    <a:gd name="connsiteY4" fmla="*/ 1891129 h 2051636"/>
                    <a:gd name="connsiteX5" fmla="*/ 625471 w 823913"/>
                    <a:gd name="connsiteY5" fmla="*/ 1989558 h 2051636"/>
                    <a:gd name="connsiteX6" fmla="*/ 442914 w 823913"/>
                    <a:gd name="connsiteY6" fmla="*/ 1952624 h 2051636"/>
                    <a:gd name="connsiteX7" fmla="*/ 438151 w 823913"/>
                    <a:gd name="connsiteY7" fmla="*/ 962025 h 2051636"/>
                    <a:gd name="connsiteX8" fmla="*/ 385764 w 823913"/>
                    <a:gd name="connsiteY8" fmla="*/ 976311 h 2051636"/>
                    <a:gd name="connsiteX9" fmla="*/ 385763 w 823913"/>
                    <a:gd name="connsiteY9" fmla="*/ 1962149 h 2051636"/>
                    <a:gd name="connsiteX10" fmla="*/ 241305 w 823913"/>
                    <a:gd name="connsiteY10" fmla="*/ 2051471 h 2051636"/>
                    <a:gd name="connsiteX11" fmla="*/ 200025 w 823913"/>
                    <a:gd name="connsiteY11" fmla="*/ 1905417 h 2051636"/>
                    <a:gd name="connsiteX12" fmla="*/ 195264 w 823913"/>
                    <a:gd name="connsiteY12" fmla="*/ 300037 h 2051636"/>
                    <a:gd name="connsiteX13" fmla="*/ 161926 w 823913"/>
                    <a:gd name="connsiteY13" fmla="*/ 295275 h 2051636"/>
                    <a:gd name="connsiteX14" fmla="*/ 152401 w 823913"/>
                    <a:gd name="connsiteY14" fmla="*/ 1033462 h 2051636"/>
                    <a:gd name="connsiteX15" fmla="*/ 0 w 823913"/>
                    <a:gd name="connsiteY15" fmla="*/ 1023937 h 2051636"/>
                    <a:gd name="connsiteX16" fmla="*/ 4763 w 823913"/>
                    <a:gd name="connsiteY16" fmla="*/ 169867 h 2051636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3878"/>
                    <a:gd name="connsiteX1" fmla="*/ 174630 w 823913"/>
                    <a:gd name="connsiteY1" fmla="*/ 0 h 2053878"/>
                    <a:gd name="connsiteX2" fmla="*/ 654046 w 823913"/>
                    <a:gd name="connsiteY2" fmla="*/ 0 h 2053878"/>
                    <a:gd name="connsiteX3" fmla="*/ 823913 w 823913"/>
                    <a:gd name="connsiteY3" fmla="*/ 169867 h 2053878"/>
                    <a:gd name="connsiteX4" fmla="*/ 823913 w 823913"/>
                    <a:gd name="connsiteY4" fmla="*/ 1891129 h 2053878"/>
                    <a:gd name="connsiteX5" fmla="*/ 625471 w 823913"/>
                    <a:gd name="connsiteY5" fmla="*/ 1989558 h 2053878"/>
                    <a:gd name="connsiteX6" fmla="*/ 442914 w 823913"/>
                    <a:gd name="connsiteY6" fmla="*/ 1952624 h 2053878"/>
                    <a:gd name="connsiteX7" fmla="*/ 438151 w 823913"/>
                    <a:gd name="connsiteY7" fmla="*/ 962025 h 2053878"/>
                    <a:gd name="connsiteX8" fmla="*/ 385764 w 823913"/>
                    <a:gd name="connsiteY8" fmla="*/ 976311 h 2053878"/>
                    <a:gd name="connsiteX9" fmla="*/ 385763 w 823913"/>
                    <a:gd name="connsiteY9" fmla="*/ 1962149 h 2053878"/>
                    <a:gd name="connsiteX10" fmla="*/ 241305 w 823913"/>
                    <a:gd name="connsiteY10" fmla="*/ 2051471 h 2053878"/>
                    <a:gd name="connsiteX11" fmla="*/ 200025 w 823913"/>
                    <a:gd name="connsiteY11" fmla="*/ 1905417 h 2053878"/>
                    <a:gd name="connsiteX12" fmla="*/ 195264 w 823913"/>
                    <a:gd name="connsiteY12" fmla="*/ 300037 h 2053878"/>
                    <a:gd name="connsiteX13" fmla="*/ 161926 w 823913"/>
                    <a:gd name="connsiteY13" fmla="*/ 295275 h 2053878"/>
                    <a:gd name="connsiteX14" fmla="*/ 152401 w 823913"/>
                    <a:gd name="connsiteY14" fmla="*/ 1033462 h 2053878"/>
                    <a:gd name="connsiteX15" fmla="*/ 0 w 823913"/>
                    <a:gd name="connsiteY15" fmla="*/ 1023937 h 2053878"/>
                    <a:gd name="connsiteX16" fmla="*/ 4763 w 823913"/>
                    <a:gd name="connsiteY16" fmla="*/ 169867 h 2053878"/>
                    <a:gd name="connsiteX0" fmla="*/ 4763 w 823913"/>
                    <a:gd name="connsiteY0" fmla="*/ 169867 h 2057131"/>
                    <a:gd name="connsiteX1" fmla="*/ 174630 w 823913"/>
                    <a:gd name="connsiteY1" fmla="*/ 0 h 2057131"/>
                    <a:gd name="connsiteX2" fmla="*/ 654046 w 823913"/>
                    <a:gd name="connsiteY2" fmla="*/ 0 h 2057131"/>
                    <a:gd name="connsiteX3" fmla="*/ 823913 w 823913"/>
                    <a:gd name="connsiteY3" fmla="*/ 169867 h 2057131"/>
                    <a:gd name="connsiteX4" fmla="*/ 823913 w 823913"/>
                    <a:gd name="connsiteY4" fmla="*/ 1891129 h 2057131"/>
                    <a:gd name="connsiteX5" fmla="*/ 625471 w 823913"/>
                    <a:gd name="connsiteY5" fmla="*/ 1989558 h 2057131"/>
                    <a:gd name="connsiteX6" fmla="*/ 442914 w 823913"/>
                    <a:gd name="connsiteY6" fmla="*/ 1952624 h 2057131"/>
                    <a:gd name="connsiteX7" fmla="*/ 438151 w 823913"/>
                    <a:gd name="connsiteY7" fmla="*/ 962025 h 2057131"/>
                    <a:gd name="connsiteX8" fmla="*/ 385764 w 823913"/>
                    <a:gd name="connsiteY8" fmla="*/ 976311 h 2057131"/>
                    <a:gd name="connsiteX9" fmla="*/ 385763 w 823913"/>
                    <a:gd name="connsiteY9" fmla="*/ 1962149 h 2057131"/>
                    <a:gd name="connsiteX10" fmla="*/ 241305 w 823913"/>
                    <a:gd name="connsiteY10" fmla="*/ 2051471 h 2057131"/>
                    <a:gd name="connsiteX11" fmla="*/ 200025 w 823913"/>
                    <a:gd name="connsiteY11" fmla="*/ 1905417 h 2057131"/>
                    <a:gd name="connsiteX12" fmla="*/ 195264 w 823913"/>
                    <a:gd name="connsiteY12" fmla="*/ 300037 h 2057131"/>
                    <a:gd name="connsiteX13" fmla="*/ 161926 w 823913"/>
                    <a:gd name="connsiteY13" fmla="*/ 295275 h 2057131"/>
                    <a:gd name="connsiteX14" fmla="*/ 152401 w 823913"/>
                    <a:gd name="connsiteY14" fmla="*/ 1033462 h 2057131"/>
                    <a:gd name="connsiteX15" fmla="*/ 0 w 823913"/>
                    <a:gd name="connsiteY15" fmla="*/ 1023937 h 2057131"/>
                    <a:gd name="connsiteX16" fmla="*/ 4763 w 823913"/>
                    <a:gd name="connsiteY16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25471 w 828675"/>
                    <a:gd name="connsiteY5" fmla="*/ 1989558 h 2057131"/>
                    <a:gd name="connsiteX6" fmla="*/ 442914 w 828675"/>
                    <a:gd name="connsiteY6" fmla="*/ 1952624 h 2057131"/>
                    <a:gd name="connsiteX7" fmla="*/ 438151 w 828675"/>
                    <a:gd name="connsiteY7" fmla="*/ 962025 h 2057131"/>
                    <a:gd name="connsiteX8" fmla="*/ 385764 w 828675"/>
                    <a:gd name="connsiteY8" fmla="*/ 976311 h 2057131"/>
                    <a:gd name="connsiteX9" fmla="*/ 385763 w 828675"/>
                    <a:gd name="connsiteY9" fmla="*/ 1962149 h 2057131"/>
                    <a:gd name="connsiteX10" fmla="*/ 241305 w 828675"/>
                    <a:gd name="connsiteY10" fmla="*/ 2051471 h 2057131"/>
                    <a:gd name="connsiteX11" fmla="*/ 200025 w 828675"/>
                    <a:gd name="connsiteY11" fmla="*/ 1905417 h 2057131"/>
                    <a:gd name="connsiteX12" fmla="*/ 195264 w 828675"/>
                    <a:gd name="connsiteY12" fmla="*/ 300037 h 2057131"/>
                    <a:gd name="connsiteX13" fmla="*/ 161926 w 828675"/>
                    <a:gd name="connsiteY13" fmla="*/ 295275 h 2057131"/>
                    <a:gd name="connsiteX14" fmla="*/ 152401 w 828675"/>
                    <a:gd name="connsiteY14" fmla="*/ 1033462 h 2057131"/>
                    <a:gd name="connsiteX15" fmla="*/ 0 w 828675"/>
                    <a:gd name="connsiteY15" fmla="*/ 1023937 h 2057131"/>
                    <a:gd name="connsiteX16" fmla="*/ 4763 w 828675"/>
                    <a:gd name="connsiteY16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25471 w 828675"/>
                    <a:gd name="connsiteY6" fmla="*/ 1989558 h 2057131"/>
                    <a:gd name="connsiteX7" fmla="*/ 442914 w 828675"/>
                    <a:gd name="connsiteY7" fmla="*/ 1952624 h 2057131"/>
                    <a:gd name="connsiteX8" fmla="*/ 438151 w 828675"/>
                    <a:gd name="connsiteY8" fmla="*/ 962025 h 2057131"/>
                    <a:gd name="connsiteX9" fmla="*/ 385764 w 828675"/>
                    <a:gd name="connsiteY9" fmla="*/ 976311 h 2057131"/>
                    <a:gd name="connsiteX10" fmla="*/ 385763 w 828675"/>
                    <a:gd name="connsiteY10" fmla="*/ 1962149 h 2057131"/>
                    <a:gd name="connsiteX11" fmla="*/ 241305 w 828675"/>
                    <a:gd name="connsiteY11" fmla="*/ 2051471 h 2057131"/>
                    <a:gd name="connsiteX12" fmla="*/ 200025 w 828675"/>
                    <a:gd name="connsiteY12" fmla="*/ 1905417 h 2057131"/>
                    <a:gd name="connsiteX13" fmla="*/ 195264 w 828675"/>
                    <a:gd name="connsiteY13" fmla="*/ 300037 h 2057131"/>
                    <a:gd name="connsiteX14" fmla="*/ 161926 w 828675"/>
                    <a:gd name="connsiteY14" fmla="*/ 295275 h 2057131"/>
                    <a:gd name="connsiteX15" fmla="*/ 152401 w 828675"/>
                    <a:gd name="connsiteY15" fmla="*/ 1033462 h 2057131"/>
                    <a:gd name="connsiteX16" fmla="*/ 0 w 828675"/>
                    <a:gd name="connsiteY16" fmla="*/ 1023937 h 2057131"/>
                    <a:gd name="connsiteX17" fmla="*/ 4763 w 828675"/>
                    <a:gd name="connsiteY17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33414 w 828675"/>
                    <a:gd name="connsiteY6" fmla="*/ 290512 h 2057131"/>
                    <a:gd name="connsiteX7" fmla="*/ 625471 w 828675"/>
                    <a:gd name="connsiteY7" fmla="*/ 1989558 h 2057131"/>
                    <a:gd name="connsiteX8" fmla="*/ 442914 w 828675"/>
                    <a:gd name="connsiteY8" fmla="*/ 1952624 h 2057131"/>
                    <a:gd name="connsiteX9" fmla="*/ 438151 w 828675"/>
                    <a:gd name="connsiteY9" fmla="*/ 962025 h 2057131"/>
                    <a:gd name="connsiteX10" fmla="*/ 385764 w 828675"/>
                    <a:gd name="connsiteY10" fmla="*/ 976311 h 2057131"/>
                    <a:gd name="connsiteX11" fmla="*/ 385763 w 828675"/>
                    <a:gd name="connsiteY11" fmla="*/ 1962149 h 2057131"/>
                    <a:gd name="connsiteX12" fmla="*/ 241305 w 828675"/>
                    <a:gd name="connsiteY12" fmla="*/ 2051471 h 2057131"/>
                    <a:gd name="connsiteX13" fmla="*/ 200025 w 828675"/>
                    <a:gd name="connsiteY13" fmla="*/ 1905417 h 2057131"/>
                    <a:gd name="connsiteX14" fmla="*/ 195264 w 828675"/>
                    <a:gd name="connsiteY14" fmla="*/ 300037 h 2057131"/>
                    <a:gd name="connsiteX15" fmla="*/ 161926 w 828675"/>
                    <a:gd name="connsiteY15" fmla="*/ 295275 h 2057131"/>
                    <a:gd name="connsiteX16" fmla="*/ 152401 w 828675"/>
                    <a:gd name="connsiteY16" fmla="*/ 1033462 h 2057131"/>
                    <a:gd name="connsiteX17" fmla="*/ 0 w 828675"/>
                    <a:gd name="connsiteY17" fmla="*/ 1023937 h 2057131"/>
                    <a:gd name="connsiteX18" fmla="*/ 4763 w 828675"/>
                    <a:gd name="connsiteY18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81039 w 828675"/>
                    <a:gd name="connsiteY5" fmla="*/ 1009650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7131"/>
                    <a:gd name="connsiteX1" fmla="*/ 174630 w 828675"/>
                    <a:gd name="connsiteY1" fmla="*/ 0 h 2057131"/>
                    <a:gd name="connsiteX2" fmla="*/ 654046 w 828675"/>
                    <a:gd name="connsiteY2" fmla="*/ 0 h 2057131"/>
                    <a:gd name="connsiteX3" fmla="*/ 823913 w 828675"/>
                    <a:gd name="connsiteY3" fmla="*/ 169867 h 2057131"/>
                    <a:gd name="connsiteX4" fmla="*/ 828675 w 828675"/>
                    <a:gd name="connsiteY4" fmla="*/ 995779 h 2057131"/>
                    <a:gd name="connsiteX5" fmla="*/ 676276 w 828675"/>
                    <a:gd name="connsiteY5" fmla="*/ 1004887 h 2057131"/>
                    <a:gd name="connsiteX6" fmla="*/ 666751 w 828675"/>
                    <a:gd name="connsiteY6" fmla="*/ 290512 h 2057131"/>
                    <a:gd name="connsiteX7" fmla="*/ 633414 w 828675"/>
                    <a:gd name="connsiteY7" fmla="*/ 290512 h 2057131"/>
                    <a:gd name="connsiteX8" fmla="*/ 625471 w 828675"/>
                    <a:gd name="connsiteY8" fmla="*/ 1989558 h 2057131"/>
                    <a:gd name="connsiteX9" fmla="*/ 442914 w 828675"/>
                    <a:gd name="connsiteY9" fmla="*/ 1952624 h 2057131"/>
                    <a:gd name="connsiteX10" fmla="*/ 438151 w 828675"/>
                    <a:gd name="connsiteY10" fmla="*/ 962025 h 2057131"/>
                    <a:gd name="connsiteX11" fmla="*/ 385764 w 828675"/>
                    <a:gd name="connsiteY11" fmla="*/ 976311 h 2057131"/>
                    <a:gd name="connsiteX12" fmla="*/ 385763 w 828675"/>
                    <a:gd name="connsiteY12" fmla="*/ 1962149 h 2057131"/>
                    <a:gd name="connsiteX13" fmla="*/ 241305 w 828675"/>
                    <a:gd name="connsiteY13" fmla="*/ 2051471 h 2057131"/>
                    <a:gd name="connsiteX14" fmla="*/ 200025 w 828675"/>
                    <a:gd name="connsiteY14" fmla="*/ 1905417 h 2057131"/>
                    <a:gd name="connsiteX15" fmla="*/ 195264 w 828675"/>
                    <a:gd name="connsiteY15" fmla="*/ 300037 h 2057131"/>
                    <a:gd name="connsiteX16" fmla="*/ 161926 w 828675"/>
                    <a:gd name="connsiteY16" fmla="*/ 295275 h 2057131"/>
                    <a:gd name="connsiteX17" fmla="*/ 152401 w 828675"/>
                    <a:gd name="connsiteY17" fmla="*/ 1033462 h 2057131"/>
                    <a:gd name="connsiteX18" fmla="*/ 0 w 828675"/>
                    <a:gd name="connsiteY18" fmla="*/ 1023937 h 2057131"/>
                    <a:gd name="connsiteX19" fmla="*/ 4763 w 828675"/>
                    <a:gd name="connsiteY19" fmla="*/ 169867 h 2057131"/>
                    <a:gd name="connsiteX0" fmla="*/ 4763 w 828675"/>
                    <a:gd name="connsiteY0" fmla="*/ 169867 h 2058671"/>
                    <a:gd name="connsiteX1" fmla="*/ 174630 w 828675"/>
                    <a:gd name="connsiteY1" fmla="*/ 0 h 2058671"/>
                    <a:gd name="connsiteX2" fmla="*/ 654046 w 828675"/>
                    <a:gd name="connsiteY2" fmla="*/ 0 h 2058671"/>
                    <a:gd name="connsiteX3" fmla="*/ 823913 w 828675"/>
                    <a:gd name="connsiteY3" fmla="*/ 169867 h 2058671"/>
                    <a:gd name="connsiteX4" fmla="*/ 828675 w 828675"/>
                    <a:gd name="connsiteY4" fmla="*/ 995779 h 2058671"/>
                    <a:gd name="connsiteX5" fmla="*/ 676276 w 828675"/>
                    <a:gd name="connsiteY5" fmla="*/ 1004887 h 2058671"/>
                    <a:gd name="connsiteX6" fmla="*/ 666751 w 828675"/>
                    <a:gd name="connsiteY6" fmla="*/ 290512 h 2058671"/>
                    <a:gd name="connsiteX7" fmla="*/ 633414 w 828675"/>
                    <a:gd name="connsiteY7" fmla="*/ 290512 h 2058671"/>
                    <a:gd name="connsiteX8" fmla="*/ 625471 w 828675"/>
                    <a:gd name="connsiteY8" fmla="*/ 1989558 h 2058671"/>
                    <a:gd name="connsiteX9" fmla="*/ 442914 w 828675"/>
                    <a:gd name="connsiteY9" fmla="*/ 1952624 h 2058671"/>
                    <a:gd name="connsiteX10" fmla="*/ 438151 w 828675"/>
                    <a:gd name="connsiteY10" fmla="*/ 962025 h 2058671"/>
                    <a:gd name="connsiteX11" fmla="*/ 385764 w 828675"/>
                    <a:gd name="connsiteY11" fmla="*/ 976311 h 2058671"/>
                    <a:gd name="connsiteX12" fmla="*/ 385763 w 828675"/>
                    <a:gd name="connsiteY12" fmla="*/ 1962149 h 2058671"/>
                    <a:gd name="connsiteX13" fmla="*/ 241305 w 828675"/>
                    <a:gd name="connsiteY13" fmla="*/ 2051471 h 2058671"/>
                    <a:gd name="connsiteX14" fmla="*/ 200025 w 828675"/>
                    <a:gd name="connsiteY14" fmla="*/ 1905417 h 2058671"/>
                    <a:gd name="connsiteX15" fmla="*/ 195264 w 828675"/>
                    <a:gd name="connsiteY15" fmla="*/ 300037 h 2058671"/>
                    <a:gd name="connsiteX16" fmla="*/ 161926 w 828675"/>
                    <a:gd name="connsiteY16" fmla="*/ 295275 h 2058671"/>
                    <a:gd name="connsiteX17" fmla="*/ 152401 w 828675"/>
                    <a:gd name="connsiteY17" fmla="*/ 1033462 h 2058671"/>
                    <a:gd name="connsiteX18" fmla="*/ 0 w 828675"/>
                    <a:gd name="connsiteY18" fmla="*/ 1023937 h 2058671"/>
                    <a:gd name="connsiteX19" fmla="*/ 4763 w 828675"/>
                    <a:gd name="connsiteY19" fmla="*/ 169867 h 2058671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9558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5309"/>
                    <a:gd name="connsiteX1" fmla="*/ 174630 w 828675"/>
                    <a:gd name="connsiteY1" fmla="*/ 0 h 2055309"/>
                    <a:gd name="connsiteX2" fmla="*/ 654046 w 828675"/>
                    <a:gd name="connsiteY2" fmla="*/ 0 h 2055309"/>
                    <a:gd name="connsiteX3" fmla="*/ 823913 w 828675"/>
                    <a:gd name="connsiteY3" fmla="*/ 169867 h 2055309"/>
                    <a:gd name="connsiteX4" fmla="*/ 828675 w 828675"/>
                    <a:gd name="connsiteY4" fmla="*/ 995779 h 2055309"/>
                    <a:gd name="connsiteX5" fmla="*/ 676276 w 828675"/>
                    <a:gd name="connsiteY5" fmla="*/ 1004887 h 2055309"/>
                    <a:gd name="connsiteX6" fmla="*/ 666751 w 828675"/>
                    <a:gd name="connsiteY6" fmla="*/ 290512 h 2055309"/>
                    <a:gd name="connsiteX7" fmla="*/ 633414 w 828675"/>
                    <a:gd name="connsiteY7" fmla="*/ 290512 h 2055309"/>
                    <a:gd name="connsiteX8" fmla="*/ 625471 w 828675"/>
                    <a:gd name="connsiteY8" fmla="*/ 1984795 h 2055309"/>
                    <a:gd name="connsiteX9" fmla="*/ 442914 w 828675"/>
                    <a:gd name="connsiteY9" fmla="*/ 1952624 h 2055309"/>
                    <a:gd name="connsiteX10" fmla="*/ 438151 w 828675"/>
                    <a:gd name="connsiteY10" fmla="*/ 962025 h 2055309"/>
                    <a:gd name="connsiteX11" fmla="*/ 385764 w 828675"/>
                    <a:gd name="connsiteY11" fmla="*/ 976311 h 2055309"/>
                    <a:gd name="connsiteX12" fmla="*/ 385763 w 828675"/>
                    <a:gd name="connsiteY12" fmla="*/ 1962149 h 2055309"/>
                    <a:gd name="connsiteX13" fmla="*/ 241305 w 828675"/>
                    <a:gd name="connsiteY13" fmla="*/ 2051471 h 2055309"/>
                    <a:gd name="connsiteX14" fmla="*/ 200025 w 828675"/>
                    <a:gd name="connsiteY14" fmla="*/ 1905417 h 2055309"/>
                    <a:gd name="connsiteX15" fmla="*/ 195264 w 828675"/>
                    <a:gd name="connsiteY15" fmla="*/ 300037 h 2055309"/>
                    <a:gd name="connsiteX16" fmla="*/ 161926 w 828675"/>
                    <a:gd name="connsiteY16" fmla="*/ 295275 h 2055309"/>
                    <a:gd name="connsiteX17" fmla="*/ 152401 w 828675"/>
                    <a:gd name="connsiteY17" fmla="*/ 1033462 h 2055309"/>
                    <a:gd name="connsiteX18" fmla="*/ 0 w 828675"/>
                    <a:gd name="connsiteY18" fmla="*/ 1023937 h 2055309"/>
                    <a:gd name="connsiteX19" fmla="*/ 4763 w 828675"/>
                    <a:gd name="connsiteY19" fmla="*/ 169867 h 2055309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28675"/>
                    <a:gd name="connsiteY0" fmla="*/ 169867 h 2053878"/>
                    <a:gd name="connsiteX1" fmla="*/ 174630 w 828675"/>
                    <a:gd name="connsiteY1" fmla="*/ 0 h 2053878"/>
                    <a:gd name="connsiteX2" fmla="*/ 654046 w 828675"/>
                    <a:gd name="connsiteY2" fmla="*/ 0 h 2053878"/>
                    <a:gd name="connsiteX3" fmla="*/ 823913 w 828675"/>
                    <a:gd name="connsiteY3" fmla="*/ 169867 h 2053878"/>
                    <a:gd name="connsiteX4" fmla="*/ 828675 w 828675"/>
                    <a:gd name="connsiteY4" fmla="*/ 995779 h 2053878"/>
                    <a:gd name="connsiteX5" fmla="*/ 676276 w 828675"/>
                    <a:gd name="connsiteY5" fmla="*/ 1004887 h 2053878"/>
                    <a:gd name="connsiteX6" fmla="*/ 666751 w 828675"/>
                    <a:gd name="connsiteY6" fmla="*/ 290512 h 2053878"/>
                    <a:gd name="connsiteX7" fmla="*/ 633414 w 828675"/>
                    <a:gd name="connsiteY7" fmla="*/ 290512 h 2053878"/>
                    <a:gd name="connsiteX8" fmla="*/ 625471 w 828675"/>
                    <a:gd name="connsiteY8" fmla="*/ 1984795 h 2053878"/>
                    <a:gd name="connsiteX9" fmla="*/ 442914 w 828675"/>
                    <a:gd name="connsiteY9" fmla="*/ 1952624 h 2053878"/>
                    <a:gd name="connsiteX10" fmla="*/ 438151 w 828675"/>
                    <a:gd name="connsiteY10" fmla="*/ 962025 h 2053878"/>
                    <a:gd name="connsiteX11" fmla="*/ 385764 w 828675"/>
                    <a:gd name="connsiteY11" fmla="*/ 976311 h 2053878"/>
                    <a:gd name="connsiteX12" fmla="*/ 385763 w 828675"/>
                    <a:gd name="connsiteY12" fmla="*/ 1962149 h 2053878"/>
                    <a:gd name="connsiteX13" fmla="*/ 241305 w 828675"/>
                    <a:gd name="connsiteY13" fmla="*/ 2051471 h 2053878"/>
                    <a:gd name="connsiteX14" fmla="*/ 200025 w 828675"/>
                    <a:gd name="connsiteY14" fmla="*/ 1905417 h 2053878"/>
                    <a:gd name="connsiteX15" fmla="*/ 195264 w 828675"/>
                    <a:gd name="connsiteY15" fmla="*/ 300037 h 2053878"/>
                    <a:gd name="connsiteX16" fmla="*/ 161926 w 828675"/>
                    <a:gd name="connsiteY16" fmla="*/ 295275 h 2053878"/>
                    <a:gd name="connsiteX17" fmla="*/ 152401 w 828675"/>
                    <a:gd name="connsiteY17" fmla="*/ 1033462 h 2053878"/>
                    <a:gd name="connsiteX18" fmla="*/ 0 w 828675"/>
                    <a:gd name="connsiteY18" fmla="*/ 1023937 h 2053878"/>
                    <a:gd name="connsiteX19" fmla="*/ 4763 w 828675"/>
                    <a:gd name="connsiteY19" fmla="*/ 169867 h 2053878"/>
                    <a:gd name="connsiteX0" fmla="*/ 4763 w 865824"/>
                    <a:gd name="connsiteY0" fmla="*/ 255163 h 2139174"/>
                    <a:gd name="connsiteX1" fmla="*/ 174630 w 865824"/>
                    <a:gd name="connsiteY1" fmla="*/ 85296 h 2139174"/>
                    <a:gd name="connsiteX2" fmla="*/ 654046 w 865824"/>
                    <a:gd name="connsiteY2" fmla="*/ 85296 h 2139174"/>
                    <a:gd name="connsiteX3" fmla="*/ 865780 w 865824"/>
                    <a:gd name="connsiteY3" fmla="*/ 31155 h 2139174"/>
                    <a:gd name="connsiteX4" fmla="*/ 828675 w 865824"/>
                    <a:gd name="connsiteY4" fmla="*/ 1081075 h 2139174"/>
                    <a:gd name="connsiteX5" fmla="*/ 676276 w 865824"/>
                    <a:gd name="connsiteY5" fmla="*/ 1090183 h 2139174"/>
                    <a:gd name="connsiteX6" fmla="*/ 666751 w 865824"/>
                    <a:gd name="connsiteY6" fmla="*/ 375808 h 2139174"/>
                    <a:gd name="connsiteX7" fmla="*/ 633414 w 865824"/>
                    <a:gd name="connsiteY7" fmla="*/ 375808 h 2139174"/>
                    <a:gd name="connsiteX8" fmla="*/ 625471 w 865824"/>
                    <a:gd name="connsiteY8" fmla="*/ 2070091 h 2139174"/>
                    <a:gd name="connsiteX9" fmla="*/ 442914 w 865824"/>
                    <a:gd name="connsiteY9" fmla="*/ 2037920 h 2139174"/>
                    <a:gd name="connsiteX10" fmla="*/ 438151 w 865824"/>
                    <a:gd name="connsiteY10" fmla="*/ 1047321 h 2139174"/>
                    <a:gd name="connsiteX11" fmla="*/ 385764 w 865824"/>
                    <a:gd name="connsiteY11" fmla="*/ 1061607 h 2139174"/>
                    <a:gd name="connsiteX12" fmla="*/ 385763 w 865824"/>
                    <a:gd name="connsiteY12" fmla="*/ 2047445 h 2139174"/>
                    <a:gd name="connsiteX13" fmla="*/ 241305 w 865824"/>
                    <a:gd name="connsiteY13" fmla="*/ 2136767 h 2139174"/>
                    <a:gd name="connsiteX14" fmla="*/ 200025 w 865824"/>
                    <a:gd name="connsiteY14" fmla="*/ 1990713 h 2139174"/>
                    <a:gd name="connsiteX15" fmla="*/ 195264 w 865824"/>
                    <a:gd name="connsiteY15" fmla="*/ 385333 h 2139174"/>
                    <a:gd name="connsiteX16" fmla="*/ 161926 w 865824"/>
                    <a:gd name="connsiteY16" fmla="*/ 380571 h 2139174"/>
                    <a:gd name="connsiteX17" fmla="*/ 152401 w 865824"/>
                    <a:gd name="connsiteY17" fmla="*/ 1118758 h 2139174"/>
                    <a:gd name="connsiteX18" fmla="*/ 0 w 865824"/>
                    <a:gd name="connsiteY18" fmla="*/ 1109233 h 2139174"/>
                    <a:gd name="connsiteX19" fmla="*/ 4763 w 865824"/>
                    <a:gd name="connsiteY19" fmla="*/ 255163 h 2139174"/>
                    <a:gd name="connsiteX0" fmla="*/ 4763 w 828674"/>
                    <a:gd name="connsiteY0" fmla="*/ 928189 h 2812200"/>
                    <a:gd name="connsiteX1" fmla="*/ 174630 w 828674"/>
                    <a:gd name="connsiteY1" fmla="*/ 758322 h 2812200"/>
                    <a:gd name="connsiteX2" fmla="*/ 654046 w 828674"/>
                    <a:gd name="connsiteY2" fmla="*/ 758322 h 2812200"/>
                    <a:gd name="connsiteX3" fmla="*/ 692325 w 828674"/>
                    <a:gd name="connsiteY3" fmla="*/ 7271 h 2812200"/>
                    <a:gd name="connsiteX4" fmla="*/ 828675 w 828674"/>
                    <a:gd name="connsiteY4" fmla="*/ 1754101 h 2812200"/>
                    <a:gd name="connsiteX5" fmla="*/ 676276 w 828674"/>
                    <a:gd name="connsiteY5" fmla="*/ 1763209 h 2812200"/>
                    <a:gd name="connsiteX6" fmla="*/ 666751 w 828674"/>
                    <a:gd name="connsiteY6" fmla="*/ 1048834 h 2812200"/>
                    <a:gd name="connsiteX7" fmla="*/ 633414 w 828674"/>
                    <a:gd name="connsiteY7" fmla="*/ 1048834 h 2812200"/>
                    <a:gd name="connsiteX8" fmla="*/ 625471 w 828674"/>
                    <a:gd name="connsiteY8" fmla="*/ 2743117 h 2812200"/>
                    <a:gd name="connsiteX9" fmla="*/ 442914 w 828674"/>
                    <a:gd name="connsiteY9" fmla="*/ 2710946 h 2812200"/>
                    <a:gd name="connsiteX10" fmla="*/ 438151 w 828674"/>
                    <a:gd name="connsiteY10" fmla="*/ 1720347 h 2812200"/>
                    <a:gd name="connsiteX11" fmla="*/ 385764 w 828674"/>
                    <a:gd name="connsiteY11" fmla="*/ 1734633 h 2812200"/>
                    <a:gd name="connsiteX12" fmla="*/ 385763 w 828674"/>
                    <a:gd name="connsiteY12" fmla="*/ 2720471 h 2812200"/>
                    <a:gd name="connsiteX13" fmla="*/ 241305 w 828674"/>
                    <a:gd name="connsiteY13" fmla="*/ 2809793 h 2812200"/>
                    <a:gd name="connsiteX14" fmla="*/ 200025 w 828674"/>
                    <a:gd name="connsiteY14" fmla="*/ 2663739 h 2812200"/>
                    <a:gd name="connsiteX15" fmla="*/ 195264 w 828674"/>
                    <a:gd name="connsiteY15" fmla="*/ 1058359 h 2812200"/>
                    <a:gd name="connsiteX16" fmla="*/ 161926 w 828674"/>
                    <a:gd name="connsiteY16" fmla="*/ 1053597 h 2812200"/>
                    <a:gd name="connsiteX17" fmla="*/ 152401 w 828674"/>
                    <a:gd name="connsiteY17" fmla="*/ 1791784 h 2812200"/>
                    <a:gd name="connsiteX18" fmla="*/ 0 w 828674"/>
                    <a:gd name="connsiteY18" fmla="*/ 1782259 h 2812200"/>
                    <a:gd name="connsiteX19" fmla="*/ 4763 w 828674"/>
                    <a:gd name="connsiteY19" fmla="*/ 928189 h 2812200"/>
                    <a:gd name="connsiteX0" fmla="*/ 4763 w 828675"/>
                    <a:gd name="connsiteY0" fmla="*/ 931023 h 2815034"/>
                    <a:gd name="connsiteX1" fmla="*/ 174630 w 828675"/>
                    <a:gd name="connsiteY1" fmla="*/ 761156 h 2815034"/>
                    <a:gd name="connsiteX2" fmla="*/ 654046 w 828675"/>
                    <a:gd name="connsiteY2" fmla="*/ 761156 h 2815034"/>
                    <a:gd name="connsiteX3" fmla="*/ 692325 w 828675"/>
                    <a:gd name="connsiteY3" fmla="*/ 10105 h 2815034"/>
                    <a:gd name="connsiteX4" fmla="*/ 828675 w 828675"/>
                    <a:gd name="connsiteY4" fmla="*/ 1756935 h 2815034"/>
                    <a:gd name="connsiteX5" fmla="*/ 676276 w 828675"/>
                    <a:gd name="connsiteY5" fmla="*/ 1766043 h 2815034"/>
                    <a:gd name="connsiteX6" fmla="*/ 666751 w 828675"/>
                    <a:gd name="connsiteY6" fmla="*/ 1051668 h 2815034"/>
                    <a:gd name="connsiteX7" fmla="*/ 633414 w 828675"/>
                    <a:gd name="connsiteY7" fmla="*/ 1051668 h 2815034"/>
                    <a:gd name="connsiteX8" fmla="*/ 625471 w 828675"/>
                    <a:gd name="connsiteY8" fmla="*/ 2745951 h 2815034"/>
                    <a:gd name="connsiteX9" fmla="*/ 442914 w 828675"/>
                    <a:gd name="connsiteY9" fmla="*/ 2713780 h 2815034"/>
                    <a:gd name="connsiteX10" fmla="*/ 438151 w 828675"/>
                    <a:gd name="connsiteY10" fmla="*/ 1723181 h 2815034"/>
                    <a:gd name="connsiteX11" fmla="*/ 385764 w 828675"/>
                    <a:gd name="connsiteY11" fmla="*/ 1737467 h 2815034"/>
                    <a:gd name="connsiteX12" fmla="*/ 385763 w 828675"/>
                    <a:gd name="connsiteY12" fmla="*/ 2723305 h 2815034"/>
                    <a:gd name="connsiteX13" fmla="*/ 241305 w 828675"/>
                    <a:gd name="connsiteY13" fmla="*/ 2812627 h 2815034"/>
                    <a:gd name="connsiteX14" fmla="*/ 200025 w 828675"/>
                    <a:gd name="connsiteY14" fmla="*/ 2666573 h 2815034"/>
                    <a:gd name="connsiteX15" fmla="*/ 195264 w 828675"/>
                    <a:gd name="connsiteY15" fmla="*/ 1061193 h 2815034"/>
                    <a:gd name="connsiteX16" fmla="*/ 161926 w 828675"/>
                    <a:gd name="connsiteY16" fmla="*/ 1056431 h 2815034"/>
                    <a:gd name="connsiteX17" fmla="*/ 152401 w 828675"/>
                    <a:gd name="connsiteY17" fmla="*/ 1794618 h 2815034"/>
                    <a:gd name="connsiteX18" fmla="*/ 0 w 828675"/>
                    <a:gd name="connsiteY18" fmla="*/ 1785093 h 2815034"/>
                    <a:gd name="connsiteX19" fmla="*/ 4763 w 828675"/>
                    <a:gd name="connsiteY19" fmla="*/ 931023 h 2815034"/>
                    <a:gd name="connsiteX0" fmla="*/ 4763 w 828675"/>
                    <a:gd name="connsiteY0" fmla="*/ 961681 h 2845692"/>
                    <a:gd name="connsiteX1" fmla="*/ 174630 w 828675"/>
                    <a:gd name="connsiteY1" fmla="*/ 791814 h 2845692"/>
                    <a:gd name="connsiteX2" fmla="*/ 654046 w 828675"/>
                    <a:gd name="connsiteY2" fmla="*/ 791814 h 2845692"/>
                    <a:gd name="connsiteX3" fmla="*/ 656437 w 828675"/>
                    <a:gd name="connsiteY3" fmla="*/ 9651 h 2845692"/>
                    <a:gd name="connsiteX4" fmla="*/ 828675 w 828675"/>
                    <a:gd name="connsiteY4" fmla="*/ 1787593 h 2845692"/>
                    <a:gd name="connsiteX5" fmla="*/ 676276 w 828675"/>
                    <a:gd name="connsiteY5" fmla="*/ 1796701 h 2845692"/>
                    <a:gd name="connsiteX6" fmla="*/ 666751 w 828675"/>
                    <a:gd name="connsiteY6" fmla="*/ 1082326 h 2845692"/>
                    <a:gd name="connsiteX7" fmla="*/ 633414 w 828675"/>
                    <a:gd name="connsiteY7" fmla="*/ 1082326 h 2845692"/>
                    <a:gd name="connsiteX8" fmla="*/ 625471 w 828675"/>
                    <a:gd name="connsiteY8" fmla="*/ 2776609 h 2845692"/>
                    <a:gd name="connsiteX9" fmla="*/ 442914 w 828675"/>
                    <a:gd name="connsiteY9" fmla="*/ 2744438 h 2845692"/>
                    <a:gd name="connsiteX10" fmla="*/ 438151 w 828675"/>
                    <a:gd name="connsiteY10" fmla="*/ 1753839 h 2845692"/>
                    <a:gd name="connsiteX11" fmla="*/ 385764 w 828675"/>
                    <a:gd name="connsiteY11" fmla="*/ 1768125 h 2845692"/>
                    <a:gd name="connsiteX12" fmla="*/ 385763 w 828675"/>
                    <a:gd name="connsiteY12" fmla="*/ 2753963 h 2845692"/>
                    <a:gd name="connsiteX13" fmla="*/ 241305 w 828675"/>
                    <a:gd name="connsiteY13" fmla="*/ 2843285 h 2845692"/>
                    <a:gd name="connsiteX14" fmla="*/ 200025 w 828675"/>
                    <a:gd name="connsiteY14" fmla="*/ 2697231 h 2845692"/>
                    <a:gd name="connsiteX15" fmla="*/ 195264 w 828675"/>
                    <a:gd name="connsiteY15" fmla="*/ 1091851 h 2845692"/>
                    <a:gd name="connsiteX16" fmla="*/ 161926 w 828675"/>
                    <a:gd name="connsiteY16" fmla="*/ 1087089 h 2845692"/>
                    <a:gd name="connsiteX17" fmla="*/ 152401 w 828675"/>
                    <a:gd name="connsiteY17" fmla="*/ 1825276 h 2845692"/>
                    <a:gd name="connsiteX18" fmla="*/ 0 w 828675"/>
                    <a:gd name="connsiteY18" fmla="*/ 1815751 h 2845692"/>
                    <a:gd name="connsiteX19" fmla="*/ 4763 w 828675"/>
                    <a:gd name="connsiteY19" fmla="*/ 961681 h 2845692"/>
                    <a:gd name="connsiteX0" fmla="*/ 4763 w 828675"/>
                    <a:gd name="connsiteY0" fmla="*/ 973282 h 2857293"/>
                    <a:gd name="connsiteX1" fmla="*/ 174630 w 828675"/>
                    <a:gd name="connsiteY1" fmla="*/ 803415 h 2857293"/>
                    <a:gd name="connsiteX2" fmla="*/ 654046 w 828675"/>
                    <a:gd name="connsiteY2" fmla="*/ 803415 h 2857293"/>
                    <a:gd name="connsiteX3" fmla="*/ 656437 w 828675"/>
                    <a:gd name="connsiteY3" fmla="*/ 21252 h 2857293"/>
                    <a:gd name="connsiteX4" fmla="*/ 828675 w 828675"/>
                    <a:gd name="connsiteY4" fmla="*/ 88034 h 2857293"/>
                    <a:gd name="connsiteX5" fmla="*/ 676276 w 828675"/>
                    <a:gd name="connsiteY5" fmla="*/ 1808302 h 2857293"/>
                    <a:gd name="connsiteX6" fmla="*/ 666751 w 828675"/>
                    <a:gd name="connsiteY6" fmla="*/ 1093927 h 2857293"/>
                    <a:gd name="connsiteX7" fmla="*/ 633414 w 828675"/>
                    <a:gd name="connsiteY7" fmla="*/ 1093927 h 2857293"/>
                    <a:gd name="connsiteX8" fmla="*/ 625471 w 828675"/>
                    <a:gd name="connsiteY8" fmla="*/ 2788210 h 2857293"/>
                    <a:gd name="connsiteX9" fmla="*/ 442914 w 828675"/>
                    <a:gd name="connsiteY9" fmla="*/ 2756039 h 2857293"/>
                    <a:gd name="connsiteX10" fmla="*/ 438151 w 828675"/>
                    <a:gd name="connsiteY10" fmla="*/ 1765440 h 2857293"/>
                    <a:gd name="connsiteX11" fmla="*/ 385764 w 828675"/>
                    <a:gd name="connsiteY11" fmla="*/ 1779726 h 2857293"/>
                    <a:gd name="connsiteX12" fmla="*/ 385763 w 828675"/>
                    <a:gd name="connsiteY12" fmla="*/ 2765564 h 2857293"/>
                    <a:gd name="connsiteX13" fmla="*/ 241305 w 828675"/>
                    <a:gd name="connsiteY13" fmla="*/ 2854886 h 2857293"/>
                    <a:gd name="connsiteX14" fmla="*/ 200025 w 828675"/>
                    <a:gd name="connsiteY14" fmla="*/ 2708832 h 2857293"/>
                    <a:gd name="connsiteX15" fmla="*/ 195264 w 828675"/>
                    <a:gd name="connsiteY15" fmla="*/ 1103452 h 2857293"/>
                    <a:gd name="connsiteX16" fmla="*/ 161926 w 828675"/>
                    <a:gd name="connsiteY16" fmla="*/ 1098690 h 2857293"/>
                    <a:gd name="connsiteX17" fmla="*/ 152401 w 828675"/>
                    <a:gd name="connsiteY17" fmla="*/ 1836877 h 2857293"/>
                    <a:gd name="connsiteX18" fmla="*/ 0 w 828675"/>
                    <a:gd name="connsiteY18" fmla="*/ 1827352 h 2857293"/>
                    <a:gd name="connsiteX19" fmla="*/ 4763 w 828675"/>
                    <a:gd name="connsiteY19" fmla="*/ 973282 h 2857293"/>
                    <a:gd name="connsiteX0" fmla="*/ 4763 w 860128"/>
                    <a:gd name="connsiteY0" fmla="*/ 973282 h 2857293"/>
                    <a:gd name="connsiteX1" fmla="*/ 174630 w 860128"/>
                    <a:gd name="connsiteY1" fmla="*/ 803415 h 2857293"/>
                    <a:gd name="connsiteX2" fmla="*/ 654046 w 860128"/>
                    <a:gd name="connsiteY2" fmla="*/ 803415 h 2857293"/>
                    <a:gd name="connsiteX3" fmla="*/ 656437 w 860128"/>
                    <a:gd name="connsiteY3" fmla="*/ 21252 h 2857293"/>
                    <a:gd name="connsiteX4" fmla="*/ 828675 w 860128"/>
                    <a:gd name="connsiteY4" fmla="*/ 88034 h 2857293"/>
                    <a:gd name="connsiteX5" fmla="*/ 676276 w 860128"/>
                    <a:gd name="connsiteY5" fmla="*/ 1808302 h 2857293"/>
                    <a:gd name="connsiteX6" fmla="*/ 666751 w 860128"/>
                    <a:gd name="connsiteY6" fmla="*/ 1093927 h 2857293"/>
                    <a:gd name="connsiteX7" fmla="*/ 633414 w 860128"/>
                    <a:gd name="connsiteY7" fmla="*/ 1093927 h 2857293"/>
                    <a:gd name="connsiteX8" fmla="*/ 625471 w 860128"/>
                    <a:gd name="connsiteY8" fmla="*/ 2788210 h 2857293"/>
                    <a:gd name="connsiteX9" fmla="*/ 442914 w 860128"/>
                    <a:gd name="connsiteY9" fmla="*/ 2756039 h 2857293"/>
                    <a:gd name="connsiteX10" fmla="*/ 438151 w 860128"/>
                    <a:gd name="connsiteY10" fmla="*/ 1765440 h 2857293"/>
                    <a:gd name="connsiteX11" fmla="*/ 385764 w 860128"/>
                    <a:gd name="connsiteY11" fmla="*/ 1779726 h 2857293"/>
                    <a:gd name="connsiteX12" fmla="*/ 385763 w 860128"/>
                    <a:gd name="connsiteY12" fmla="*/ 2765564 h 2857293"/>
                    <a:gd name="connsiteX13" fmla="*/ 241305 w 860128"/>
                    <a:gd name="connsiteY13" fmla="*/ 2854886 h 2857293"/>
                    <a:gd name="connsiteX14" fmla="*/ 200025 w 860128"/>
                    <a:gd name="connsiteY14" fmla="*/ 2708832 h 2857293"/>
                    <a:gd name="connsiteX15" fmla="*/ 195264 w 860128"/>
                    <a:gd name="connsiteY15" fmla="*/ 1103452 h 2857293"/>
                    <a:gd name="connsiteX16" fmla="*/ 161926 w 860128"/>
                    <a:gd name="connsiteY16" fmla="*/ 1098690 h 2857293"/>
                    <a:gd name="connsiteX17" fmla="*/ 152401 w 860128"/>
                    <a:gd name="connsiteY17" fmla="*/ 1836877 h 2857293"/>
                    <a:gd name="connsiteX18" fmla="*/ 0 w 860128"/>
                    <a:gd name="connsiteY18" fmla="*/ 1827352 h 2857293"/>
                    <a:gd name="connsiteX19" fmla="*/ 4763 w 860128"/>
                    <a:gd name="connsiteY19" fmla="*/ 973282 h 2857293"/>
                    <a:gd name="connsiteX0" fmla="*/ 4763 w 860128"/>
                    <a:gd name="connsiteY0" fmla="*/ 1074977 h 2958988"/>
                    <a:gd name="connsiteX1" fmla="*/ 174630 w 860128"/>
                    <a:gd name="connsiteY1" fmla="*/ 905110 h 2958988"/>
                    <a:gd name="connsiteX2" fmla="*/ 654046 w 860128"/>
                    <a:gd name="connsiteY2" fmla="*/ 905110 h 2958988"/>
                    <a:gd name="connsiteX3" fmla="*/ 656437 w 860128"/>
                    <a:gd name="connsiteY3" fmla="*/ 122947 h 2958988"/>
                    <a:gd name="connsiteX4" fmla="*/ 828675 w 860128"/>
                    <a:gd name="connsiteY4" fmla="*/ 189729 h 2958988"/>
                    <a:gd name="connsiteX5" fmla="*/ 676276 w 860128"/>
                    <a:gd name="connsiteY5" fmla="*/ 1909997 h 2958988"/>
                    <a:gd name="connsiteX6" fmla="*/ 666751 w 860128"/>
                    <a:gd name="connsiteY6" fmla="*/ 1195622 h 2958988"/>
                    <a:gd name="connsiteX7" fmla="*/ 633414 w 860128"/>
                    <a:gd name="connsiteY7" fmla="*/ 1195622 h 2958988"/>
                    <a:gd name="connsiteX8" fmla="*/ 625471 w 860128"/>
                    <a:gd name="connsiteY8" fmla="*/ 2889905 h 2958988"/>
                    <a:gd name="connsiteX9" fmla="*/ 442914 w 860128"/>
                    <a:gd name="connsiteY9" fmla="*/ 2857734 h 2958988"/>
                    <a:gd name="connsiteX10" fmla="*/ 438151 w 860128"/>
                    <a:gd name="connsiteY10" fmla="*/ 1867135 h 2958988"/>
                    <a:gd name="connsiteX11" fmla="*/ 385764 w 860128"/>
                    <a:gd name="connsiteY11" fmla="*/ 1881421 h 2958988"/>
                    <a:gd name="connsiteX12" fmla="*/ 385763 w 860128"/>
                    <a:gd name="connsiteY12" fmla="*/ 2867259 h 2958988"/>
                    <a:gd name="connsiteX13" fmla="*/ 241305 w 860128"/>
                    <a:gd name="connsiteY13" fmla="*/ 2956581 h 2958988"/>
                    <a:gd name="connsiteX14" fmla="*/ 200025 w 860128"/>
                    <a:gd name="connsiteY14" fmla="*/ 2810527 h 2958988"/>
                    <a:gd name="connsiteX15" fmla="*/ 195264 w 860128"/>
                    <a:gd name="connsiteY15" fmla="*/ 1205147 h 2958988"/>
                    <a:gd name="connsiteX16" fmla="*/ 161926 w 860128"/>
                    <a:gd name="connsiteY16" fmla="*/ 1200385 h 2958988"/>
                    <a:gd name="connsiteX17" fmla="*/ 152401 w 860128"/>
                    <a:gd name="connsiteY17" fmla="*/ 1938572 h 2958988"/>
                    <a:gd name="connsiteX18" fmla="*/ 0 w 860128"/>
                    <a:gd name="connsiteY18" fmla="*/ 1929047 h 2958988"/>
                    <a:gd name="connsiteX19" fmla="*/ 4763 w 860128"/>
                    <a:gd name="connsiteY19" fmla="*/ 1074977 h 2958988"/>
                    <a:gd name="connsiteX0" fmla="*/ 4763 w 875111"/>
                    <a:gd name="connsiteY0" fmla="*/ 1074977 h 2958988"/>
                    <a:gd name="connsiteX1" fmla="*/ 174630 w 875111"/>
                    <a:gd name="connsiteY1" fmla="*/ 905110 h 2958988"/>
                    <a:gd name="connsiteX2" fmla="*/ 654046 w 875111"/>
                    <a:gd name="connsiteY2" fmla="*/ 905110 h 2958988"/>
                    <a:gd name="connsiteX3" fmla="*/ 656437 w 875111"/>
                    <a:gd name="connsiteY3" fmla="*/ 122947 h 2958988"/>
                    <a:gd name="connsiteX4" fmla="*/ 828675 w 875111"/>
                    <a:gd name="connsiteY4" fmla="*/ 189729 h 2958988"/>
                    <a:gd name="connsiteX5" fmla="*/ 795900 w 875111"/>
                    <a:gd name="connsiteY5" fmla="*/ 1206867 h 2958988"/>
                    <a:gd name="connsiteX6" fmla="*/ 666751 w 875111"/>
                    <a:gd name="connsiteY6" fmla="*/ 1195622 h 2958988"/>
                    <a:gd name="connsiteX7" fmla="*/ 633414 w 875111"/>
                    <a:gd name="connsiteY7" fmla="*/ 1195622 h 2958988"/>
                    <a:gd name="connsiteX8" fmla="*/ 625471 w 875111"/>
                    <a:gd name="connsiteY8" fmla="*/ 2889905 h 2958988"/>
                    <a:gd name="connsiteX9" fmla="*/ 442914 w 875111"/>
                    <a:gd name="connsiteY9" fmla="*/ 2857734 h 2958988"/>
                    <a:gd name="connsiteX10" fmla="*/ 438151 w 875111"/>
                    <a:gd name="connsiteY10" fmla="*/ 1867135 h 2958988"/>
                    <a:gd name="connsiteX11" fmla="*/ 385764 w 875111"/>
                    <a:gd name="connsiteY11" fmla="*/ 1881421 h 2958988"/>
                    <a:gd name="connsiteX12" fmla="*/ 385763 w 875111"/>
                    <a:gd name="connsiteY12" fmla="*/ 2867259 h 2958988"/>
                    <a:gd name="connsiteX13" fmla="*/ 241305 w 875111"/>
                    <a:gd name="connsiteY13" fmla="*/ 2956581 h 2958988"/>
                    <a:gd name="connsiteX14" fmla="*/ 200025 w 875111"/>
                    <a:gd name="connsiteY14" fmla="*/ 2810527 h 2958988"/>
                    <a:gd name="connsiteX15" fmla="*/ 195264 w 875111"/>
                    <a:gd name="connsiteY15" fmla="*/ 1205147 h 2958988"/>
                    <a:gd name="connsiteX16" fmla="*/ 161926 w 875111"/>
                    <a:gd name="connsiteY16" fmla="*/ 1200385 h 2958988"/>
                    <a:gd name="connsiteX17" fmla="*/ 152401 w 875111"/>
                    <a:gd name="connsiteY17" fmla="*/ 1938572 h 2958988"/>
                    <a:gd name="connsiteX18" fmla="*/ 0 w 875111"/>
                    <a:gd name="connsiteY18" fmla="*/ 1929047 h 2958988"/>
                    <a:gd name="connsiteX19" fmla="*/ 4763 w 875111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795900 w 828675"/>
                    <a:gd name="connsiteY5" fmla="*/ 1206867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49876"/>
                    <a:gd name="connsiteY0" fmla="*/ 1074977 h 2958988"/>
                    <a:gd name="connsiteX1" fmla="*/ 174630 w 849876"/>
                    <a:gd name="connsiteY1" fmla="*/ 905110 h 2958988"/>
                    <a:gd name="connsiteX2" fmla="*/ 654046 w 849876"/>
                    <a:gd name="connsiteY2" fmla="*/ 905110 h 2958988"/>
                    <a:gd name="connsiteX3" fmla="*/ 656437 w 849876"/>
                    <a:gd name="connsiteY3" fmla="*/ 122947 h 2958988"/>
                    <a:gd name="connsiteX4" fmla="*/ 828675 w 849876"/>
                    <a:gd name="connsiteY4" fmla="*/ 189729 h 2958988"/>
                    <a:gd name="connsiteX5" fmla="*/ 795900 w 849876"/>
                    <a:gd name="connsiteY5" fmla="*/ 1206867 h 2958988"/>
                    <a:gd name="connsiteX6" fmla="*/ 666751 w 849876"/>
                    <a:gd name="connsiteY6" fmla="*/ 1195622 h 2958988"/>
                    <a:gd name="connsiteX7" fmla="*/ 633414 w 849876"/>
                    <a:gd name="connsiteY7" fmla="*/ 1195622 h 2958988"/>
                    <a:gd name="connsiteX8" fmla="*/ 625471 w 849876"/>
                    <a:gd name="connsiteY8" fmla="*/ 2889905 h 2958988"/>
                    <a:gd name="connsiteX9" fmla="*/ 442914 w 849876"/>
                    <a:gd name="connsiteY9" fmla="*/ 2857734 h 2958988"/>
                    <a:gd name="connsiteX10" fmla="*/ 438151 w 849876"/>
                    <a:gd name="connsiteY10" fmla="*/ 1867135 h 2958988"/>
                    <a:gd name="connsiteX11" fmla="*/ 385764 w 849876"/>
                    <a:gd name="connsiteY11" fmla="*/ 1881421 h 2958988"/>
                    <a:gd name="connsiteX12" fmla="*/ 385763 w 849876"/>
                    <a:gd name="connsiteY12" fmla="*/ 2867259 h 2958988"/>
                    <a:gd name="connsiteX13" fmla="*/ 241305 w 849876"/>
                    <a:gd name="connsiteY13" fmla="*/ 2956581 h 2958988"/>
                    <a:gd name="connsiteX14" fmla="*/ 200025 w 849876"/>
                    <a:gd name="connsiteY14" fmla="*/ 2810527 h 2958988"/>
                    <a:gd name="connsiteX15" fmla="*/ 195264 w 849876"/>
                    <a:gd name="connsiteY15" fmla="*/ 1205147 h 2958988"/>
                    <a:gd name="connsiteX16" fmla="*/ 161926 w 849876"/>
                    <a:gd name="connsiteY16" fmla="*/ 1200385 h 2958988"/>
                    <a:gd name="connsiteX17" fmla="*/ 152401 w 849876"/>
                    <a:gd name="connsiteY17" fmla="*/ 1938572 h 2958988"/>
                    <a:gd name="connsiteX18" fmla="*/ 0 w 849876"/>
                    <a:gd name="connsiteY18" fmla="*/ 1929047 h 2958988"/>
                    <a:gd name="connsiteX19" fmla="*/ 4763 w 849876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795900 w 828675"/>
                    <a:gd name="connsiteY5" fmla="*/ 1206867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775"/>
                    <a:gd name="connsiteY0" fmla="*/ 1074977 h 2958988"/>
                    <a:gd name="connsiteX1" fmla="*/ 174630 w 828775"/>
                    <a:gd name="connsiteY1" fmla="*/ 905110 h 2958988"/>
                    <a:gd name="connsiteX2" fmla="*/ 654046 w 828775"/>
                    <a:gd name="connsiteY2" fmla="*/ 905110 h 2958988"/>
                    <a:gd name="connsiteX3" fmla="*/ 656437 w 828775"/>
                    <a:gd name="connsiteY3" fmla="*/ 122947 h 2958988"/>
                    <a:gd name="connsiteX4" fmla="*/ 828675 w 828775"/>
                    <a:gd name="connsiteY4" fmla="*/ 189729 h 2958988"/>
                    <a:gd name="connsiteX5" fmla="*/ 807862 w 828775"/>
                    <a:gd name="connsiteY5" fmla="*/ 1188200 h 2958988"/>
                    <a:gd name="connsiteX6" fmla="*/ 666751 w 828775"/>
                    <a:gd name="connsiteY6" fmla="*/ 1195622 h 2958988"/>
                    <a:gd name="connsiteX7" fmla="*/ 633414 w 828775"/>
                    <a:gd name="connsiteY7" fmla="*/ 1195622 h 2958988"/>
                    <a:gd name="connsiteX8" fmla="*/ 625471 w 828775"/>
                    <a:gd name="connsiteY8" fmla="*/ 2889905 h 2958988"/>
                    <a:gd name="connsiteX9" fmla="*/ 442914 w 828775"/>
                    <a:gd name="connsiteY9" fmla="*/ 2857734 h 2958988"/>
                    <a:gd name="connsiteX10" fmla="*/ 438151 w 828775"/>
                    <a:gd name="connsiteY10" fmla="*/ 1867135 h 2958988"/>
                    <a:gd name="connsiteX11" fmla="*/ 385764 w 828775"/>
                    <a:gd name="connsiteY11" fmla="*/ 1881421 h 2958988"/>
                    <a:gd name="connsiteX12" fmla="*/ 385763 w 828775"/>
                    <a:gd name="connsiteY12" fmla="*/ 2867259 h 2958988"/>
                    <a:gd name="connsiteX13" fmla="*/ 241305 w 828775"/>
                    <a:gd name="connsiteY13" fmla="*/ 2956581 h 2958988"/>
                    <a:gd name="connsiteX14" fmla="*/ 200025 w 828775"/>
                    <a:gd name="connsiteY14" fmla="*/ 2810527 h 2958988"/>
                    <a:gd name="connsiteX15" fmla="*/ 195264 w 828775"/>
                    <a:gd name="connsiteY15" fmla="*/ 1205147 h 2958988"/>
                    <a:gd name="connsiteX16" fmla="*/ 161926 w 828775"/>
                    <a:gd name="connsiteY16" fmla="*/ 1200385 h 2958988"/>
                    <a:gd name="connsiteX17" fmla="*/ 152401 w 828775"/>
                    <a:gd name="connsiteY17" fmla="*/ 1938572 h 2958988"/>
                    <a:gd name="connsiteX18" fmla="*/ 0 w 828775"/>
                    <a:gd name="connsiteY18" fmla="*/ 1929047 h 2958988"/>
                    <a:gd name="connsiteX19" fmla="*/ 4763 w 8287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07862 w 828675"/>
                    <a:gd name="connsiteY5" fmla="*/ 1188200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19825 w 828675"/>
                    <a:gd name="connsiteY5" fmla="*/ 1169532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25807 w 828675"/>
                    <a:gd name="connsiteY5" fmla="*/ 1188199 h 2958988"/>
                    <a:gd name="connsiteX6" fmla="*/ 666751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25807 w 828675"/>
                    <a:gd name="connsiteY5" fmla="*/ 1188199 h 2958988"/>
                    <a:gd name="connsiteX6" fmla="*/ 756468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13844 w 828675"/>
                    <a:gd name="connsiteY5" fmla="*/ 1163309 h 2958988"/>
                    <a:gd name="connsiteX6" fmla="*/ 756468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8675"/>
                    <a:gd name="connsiteY0" fmla="*/ 1074977 h 2958988"/>
                    <a:gd name="connsiteX1" fmla="*/ 174630 w 828675"/>
                    <a:gd name="connsiteY1" fmla="*/ 905110 h 2958988"/>
                    <a:gd name="connsiteX2" fmla="*/ 654046 w 828675"/>
                    <a:gd name="connsiteY2" fmla="*/ 905110 h 2958988"/>
                    <a:gd name="connsiteX3" fmla="*/ 656437 w 828675"/>
                    <a:gd name="connsiteY3" fmla="*/ 122947 h 2958988"/>
                    <a:gd name="connsiteX4" fmla="*/ 828675 w 828675"/>
                    <a:gd name="connsiteY4" fmla="*/ 189729 h 2958988"/>
                    <a:gd name="connsiteX5" fmla="*/ 813844 w 828675"/>
                    <a:gd name="connsiteY5" fmla="*/ 1163309 h 2958988"/>
                    <a:gd name="connsiteX6" fmla="*/ 756468 w 828675"/>
                    <a:gd name="connsiteY6" fmla="*/ 1195622 h 2958988"/>
                    <a:gd name="connsiteX7" fmla="*/ 633414 w 828675"/>
                    <a:gd name="connsiteY7" fmla="*/ 1195622 h 2958988"/>
                    <a:gd name="connsiteX8" fmla="*/ 625471 w 828675"/>
                    <a:gd name="connsiteY8" fmla="*/ 2889905 h 2958988"/>
                    <a:gd name="connsiteX9" fmla="*/ 442914 w 828675"/>
                    <a:gd name="connsiteY9" fmla="*/ 2857734 h 2958988"/>
                    <a:gd name="connsiteX10" fmla="*/ 438151 w 828675"/>
                    <a:gd name="connsiteY10" fmla="*/ 1867135 h 2958988"/>
                    <a:gd name="connsiteX11" fmla="*/ 385764 w 828675"/>
                    <a:gd name="connsiteY11" fmla="*/ 1881421 h 2958988"/>
                    <a:gd name="connsiteX12" fmla="*/ 385763 w 828675"/>
                    <a:gd name="connsiteY12" fmla="*/ 2867259 h 2958988"/>
                    <a:gd name="connsiteX13" fmla="*/ 241305 w 828675"/>
                    <a:gd name="connsiteY13" fmla="*/ 2956581 h 2958988"/>
                    <a:gd name="connsiteX14" fmla="*/ 200025 w 828675"/>
                    <a:gd name="connsiteY14" fmla="*/ 2810527 h 2958988"/>
                    <a:gd name="connsiteX15" fmla="*/ 195264 w 828675"/>
                    <a:gd name="connsiteY15" fmla="*/ 1205147 h 2958988"/>
                    <a:gd name="connsiteX16" fmla="*/ 161926 w 828675"/>
                    <a:gd name="connsiteY16" fmla="*/ 1200385 h 2958988"/>
                    <a:gd name="connsiteX17" fmla="*/ 152401 w 828675"/>
                    <a:gd name="connsiteY17" fmla="*/ 1938572 h 2958988"/>
                    <a:gd name="connsiteX18" fmla="*/ 0 w 828675"/>
                    <a:gd name="connsiteY18" fmla="*/ 1929047 h 2958988"/>
                    <a:gd name="connsiteX19" fmla="*/ 4763 w 828675"/>
                    <a:gd name="connsiteY19" fmla="*/ 1074977 h 2958988"/>
                    <a:gd name="connsiteX0" fmla="*/ 4763 w 829010"/>
                    <a:gd name="connsiteY0" fmla="*/ 1074977 h 2958988"/>
                    <a:gd name="connsiteX1" fmla="*/ 174630 w 829010"/>
                    <a:gd name="connsiteY1" fmla="*/ 905110 h 2958988"/>
                    <a:gd name="connsiteX2" fmla="*/ 654046 w 829010"/>
                    <a:gd name="connsiteY2" fmla="*/ 905110 h 2958988"/>
                    <a:gd name="connsiteX3" fmla="*/ 656437 w 829010"/>
                    <a:gd name="connsiteY3" fmla="*/ 122947 h 2958988"/>
                    <a:gd name="connsiteX4" fmla="*/ 828675 w 829010"/>
                    <a:gd name="connsiteY4" fmla="*/ 189729 h 2958988"/>
                    <a:gd name="connsiteX5" fmla="*/ 813844 w 829010"/>
                    <a:gd name="connsiteY5" fmla="*/ 1163309 h 2958988"/>
                    <a:gd name="connsiteX6" fmla="*/ 756468 w 829010"/>
                    <a:gd name="connsiteY6" fmla="*/ 1195622 h 2958988"/>
                    <a:gd name="connsiteX7" fmla="*/ 633414 w 829010"/>
                    <a:gd name="connsiteY7" fmla="*/ 1195622 h 2958988"/>
                    <a:gd name="connsiteX8" fmla="*/ 625471 w 829010"/>
                    <a:gd name="connsiteY8" fmla="*/ 2889905 h 2958988"/>
                    <a:gd name="connsiteX9" fmla="*/ 442914 w 829010"/>
                    <a:gd name="connsiteY9" fmla="*/ 2857734 h 2958988"/>
                    <a:gd name="connsiteX10" fmla="*/ 438151 w 829010"/>
                    <a:gd name="connsiteY10" fmla="*/ 1867135 h 2958988"/>
                    <a:gd name="connsiteX11" fmla="*/ 385764 w 829010"/>
                    <a:gd name="connsiteY11" fmla="*/ 1881421 h 2958988"/>
                    <a:gd name="connsiteX12" fmla="*/ 385763 w 829010"/>
                    <a:gd name="connsiteY12" fmla="*/ 2867259 h 2958988"/>
                    <a:gd name="connsiteX13" fmla="*/ 241305 w 829010"/>
                    <a:gd name="connsiteY13" fmla="*/ 2956581 h 2958988"/>
                    <a:gd name="connsiteX14" fmla="*/ 200025 w 829010"/>
                    <a:gd name="connsiteY14" fmla="*/ 2810527 h 2958988"/>
                    <a:gd name="connsiteX15" fmla="*/ 195264 w 829010"/>
                    <a:gd name="connsiteY15" fmla="*/ 1205147 h 2958988"/>
                    <a:gd name="connsiteX16" fmla="*/ 161926 w 829010"/>
                    <a:gd name="connsiteY16" fmla="*/ 1200385 h 2958988"/>
                    <a:gd name="connsiteX17" fmla="*/ 152401 w 829010"/>
                    <a:gd name="connsiteY17" fmla="*/ 1938572 h 2958988"/>
                    <a:gd name="connsiteX18" fmla="*/ 0 w 829010"/>
                    <a:gd name="connsiteY18" fmla="*/ 1929047 h 2958988"/>
                    <a:gd name="connsiteX19" fmla="*/ 4763 w 829010"/>
                    <a:gd name="connsiteY19" fmla="*/ 1074977 h 2958988"/>
                    <a:gd name="connsiteX0" fmla="*/ 4763 w 829010"/>
                    <a:gd name="connsiteY0" fmla="*/ 1027985 h 2911996"/>
                    <a:gd name="connsiteX1" fmla="*/ 174630 w 829010"/>
                    <a:gd name="connsiteY1" fmla="*/ 858118 h 2911996"/>
                    <a:gd name="connsiteX2" fmla="*/ 654046 w 829010"/>
                    <a:gd name="connsiteY2" fmla="*/ 858118 h 2911996"/>
                    <a:gd name="connsiteX3" fmla="*/ 656437 w 829010"/>
                    <a:gd name="connsiteY3" fmla="*/ 75955 h 2911996"/>
                    <a:gd name="connsiteX4" fmla="*/ 828675 w 829010"/>
                    <a:gd name="connsiteY4" fmla="*/ 142737 h 2911996"/>
                    <a:gd name="connsiteX5" fmla="*/ 813844 w 829010"/>
                    <a:gd name="connsiteY5" fmla="*/ 1116317 h 2911996"/>
                    <a:gd name="connsiteX6" fmla="*/ 756468 w 829010"/>
                    <a:gd name="connsiteY6" fmla="*/ 1148630 h 2911996"/>
                    <a:gd name="connsiteX7" fmla="*/ 633414 w 829010"/>
                    <a:gd name="connsiteY7" fmla="*/ 1148630 h 2911996"/>
                    <a:gd name="connsiteX8" fmla="*/ 625471 w 829010"/>
                    <a:gd name="connsiteY8" fmla="*/ 2842913 h 2911996"/>
                    <a:gd name="connsiteX9" fmla="*/ 442914 w 829010"/>
                    <a:gd name="connsiteY9" fmla="*/ 2810742 h 2911996"/>
                    <a:gd name="connsiteX10" fmla="*/ 438151 w 829010"/>
                    <a:gd name="connsiteY10" fmla="*/ 1820143 h 2911996"/>
                    <a:gd name="connsiteX11" fmla="*/ 385764 w 829010"/>
                    <a:gd name="connsiteY11" fmla="*/ 1834429 h 2911996"/>
                    <a:gd name="connsiteX12" fmla="*/ 385763 w 829010"/>
                    <a:gd name="connsiteY12" fmla="*/ 2820267 h 2911996"/>
                    <a:gd name="connsiteX13" fmla="*/ 241305 w 829010"/>
                    <a:gd name="connsiteY13" fmla="*/ 2909589 h 2911996"/>
                    <a:gd name="connsiteX14" fmla="*/ 200025 w 829010"/>
                    <a:gd name="connsiteY14" fmla="*/ 2763535 h 2911996"/>
                    <a:gd name="connsiteX15" fmla="*/ 195264 w 829010"/>
                    <a:gd name="connsiteY15" fmla="*/ 1158155 h 2911996"/>
                    <a:gd name="connsiteX16" fmla="*/ 161926 w 829010"/>
                    <a:gd name="connsiteY16" fmla="*/ 1153393 h 2911996"/>
                    <a:gd name="connsiteX17" fmla="*/ 152401 w 829010"/>
                    <a:gd name="connsiteY17" fmla="*/ 1891580 h 2911996"/>
                    <a:gd name="connsiteX18" fmla="*/ 0 w 829010"/>
                    <a:gd name="connsiteY18" fmla="*/ 1882055 h 2911996"/>
                    <a:gd name="connsiteX19" fmla="*/ 4763 w 829010"/>
                    <a:gd name="connsiteY19" fmla="*/ 1027985 h 2911996"/>
                    <a:gd name="connsiteX0" fmla="*/ 4763 w 829010"/>
                    <a:gd name="connsiteY0" fmla="*/ 983989 h 2868000"/>
                    <a:gd name="connsiteX1" fmla="*/ 174630 w 829010"/>
                    <a:gd name="connsiteY1" fmla="*/ 814122 h 2868000"/>
                    <a:gd name="connsiteX2" fmla="*/ 654046 w 829010"/>
                    <a:gd name="connsiteY2" fmla="*/ 814122 h 2868000"/>
                    <a:gd name="connsiteX3" fmla="*/ 644475 w 829010"/>
                    <a:gd name="connsiteY3" fmla="*/ 106627 h 2868000"/>
                    <a:gd name="connsiteX4" fmla="*/ 828675 w 829010"/>
                    <a:gd name="connsiteY4" fmla="*/ 98741 h 2868000"/>
                    <a:gd name="connsiteX5" fmla="*/ 813844 w 829010"/>
                    <a:gd name="connsiteY5" fmla="*/ 1072321 h 2868000"/>
                    <a:gd name="connsiteX6" fmla="*/ 756468 w 829010"/>
                    <a:gd name="connsiteY6" fmla="*/ 1104634 h 2868000"/>
                    <a:gd name="connsiteX7" fmla="*/ 633414 w 829010"/>
                    <a:gd name="connsiteY7" fmla="*/ 1104634 h 2868000"/>
                    <a:gd name="connsiteX8" fmla="*/ 625471 w 829010"/>
                    <a:gd name="connsiteY8" fmla="*/ 2798917 h 2868000"/>
                    <a:gd name="connsiteX9" fmla="*/ 442914 w 829010"/>
                    <a:gd name="connsiteY9" fmla="*/ 2766746 h 2868000"/>
                    <a:gd name="connsiteX10" fmla="*/ 438151 w 829010"/>
                    <a:gd name="connsiteY10" fmla="*/ 1776147 h 2868000"/>
                    <a:gd name="connsiteX11" fmla="*/ 385764 w 829010"/>
                    <a:gd name="connsiteY11" fmla="*/ 1790433 h 2868000"/>
                    <a:gd name="connsiteX12" fmla="*/ 385763 w 829010"/>
                    <a:gd name="connsiteY12" fmla="*/ 2776271 h 2868000"/>
                    <a:gd name="connsiteX13" fmla="*/ 241305 w 829010"/>
                    <a:gd name="connsiteY13" fmla="*/ 2865593 h 2868000"/>
                    <a:gd name="connsiteX14" fmla="*/ 200025 w 829010"/>
                    <a:gd name="connsiteY14" fmla="*/ 2719539 h 2868000"/>
                    <a:gd name="connsiteX15" fmla="*/ 195264 w 829010"/>
                    <a:gd name="connsiteY15" fmla="*/ 1114159 h 2868000"/>
                    <a:gd name="connsiteX16" fmla="*/ 161926 w 829010"/>
                    <a:gd name="connsiteY16" fmla="*/ 1109397 h 2868000"/>
                    <a:gd name="connsiteX17" fmla="*/ 152401 w 829010"/>
                    <a:gd name="connsiteY17" fmla="*/ 1847584 h 2868000"/>
                    <a:gd name="connsiteX18" fmla="*/ 0 w 829010"/>
                    <a:gd name="connsiteY18" fmla="*/ 1838059 h 2868000"/>
                    <a:gd name="connsiteX19" fmla="*/ 4763 w 829010"/>
                    <a:gd name="connsiteY19" fmla="*/ 983989 h 2868000"/>
                    <a:gd name="connsiteX0" fmla="*/ 4763 w 829010"/>
                    <a:gd name="connsiteY0" fmla="*/ 979434 h 2863445"/>
                    <a:gd name="connsiteX1" fmla="*/ 174630 w 829010"/>
                    <a:gd name="connsiteY1" fmla="*/ 809567 h 2863445"/>
                    <a:gd name="connsiteX2" fmla="*/ 654046 w 829010"/>
                    <a:gd name="connsiteY2" fmla="*/ 809567 h 2863445"/>
                    <a:gd name="connsiteX3" fmla="*/ 644475 w 829010"/>
                    <a:gd name="connsiteY3" fmla="*/ 102072 h 2863445"/>
                    <a:gd name="connsiteX4" fmla="*/ 828675 w 829010"/>
                    <a:gd name="connsiteY4" fmla="*/ 94186 h 2863445"/>
                    <a:gd name="connsiteX5" fmla="*/ 813844 w 829010"/>
                    <a:gd name="connsiteY5" fmla="*/ 1067766 h 2863445"/>
                    <a:gd name="connsiteX6" fmla="*/ 756468 w 829010"/>
                    <a:gd name="connsiteY6" fmla="*/ 1100079 h 2863445"/>
                    <a:gd name="connsiteX7" fmla="*/ 633414 w 829010"/>
                    <a:gd name="connsiteY7" fmla="*/ 1100079 h 2863445"/>
                    <a:gd name="connsiteX8" fmla="*/ 625471 w 829010"/>
                    <a:gd name="connsiteY8" fmla="*/ 2794362 h 2863445"/>
                    <a:gd name="connsiteX9" fmla="*/ 442914 w 829010"/>
                    <a:gd name="connsiteY9" fmla="*/ 2762191 h 2863445"/>
                    <a:gd name="connsiteX10" fmla="*/ 438151 w 829010"/>
                    <a:gd name="connsiteY10" fmla="*/ 1771592 h 2863445"/>
                    <a:gd name="connsiteX11" fmla="*/ 385764 w 829010"/>
                    <a:gd name="connsiteY11" fmla="*/ 1785878 h 2863445"/>
                    <a:gd name="connsiteX12" fmla="*/ 385763 w 829010"/>
                    <a:gd name="connsiteY12" fmla="*/ 2771716 h 2863445"/>
                    <a:gd name="connsiteX13" fmla="*/ 241305 w 829010"/>
                    <a:gd name="connsiteY13" fmla="*/ 2861038 h 2863445"/>
                    <a:gd name="connsiteX14" fmla="*/ 200025 w 829010"/>
                    <a:gd name="connsiteY14" fmla="*/ 2714984 h 2863445"/>
                    <a:gd name="connsiteX15" fmla="*/ 195264 w 829010"/>
                    <a:gd name="connsiteY15" fmla="*/ 1109604 h 2863445"/>
                    <a:gd name="connsiteX16" fmla="*/ 161926 w 829010"/>
                    <a:gd name="connsiteY16" fmla="*/ 1104842 h 2863445"/>
                    <a:gd name="connsiteX17" fmla="*/ 152401 w 829010"/>
                    <a:gd name="connsiteY17" fmla="*/ 1843029 h 2863445"/>
                    <a:gd name="connsiteX18" fmla="*/ 0 w 829010"/>
                    <a:gd name="connsiteY18" fmla="*/ 1833504 h 2863445"/>
                    <a:gd name="connsiteX19" fmla="*/ 4763 w 829010"/>
                    <a:gd name="connsiteY19" fmla="*/ 979434 h 2863445"/>
                    <a:gd name="connsiteX0" fmla="*/ 4763 w 829010"/>
                    <a:gd name="connsiteY0" fmla="*/ 985543 h 2869554"/>
                    <a:gd name="connsiteX1" fmla="*/ 174630 w 829010"/>
                    <a:gd name="connsiteY1" fmla="*/ 815676 h 2869554"/>
                    <a:gd name="connsiteX2" fmla="*/ 654046 w 829010"/>
                    <a:gd name="connsiteY2" fmla="*/ 815676 h 2869554"/>
                    <a:gd name="connsiteX3" fmla="*/ 656437 w 829010"/>
                    <a:gd name="connsiteY3" fmla="*/ 95736 h 2869554"/>
                    <a:gd name="connsiteX4" fmla="*/ 828675 w 829010"/>
                    <a:gd name="connsiteY4" fmla="*/ 100295 h 2869554"/>
                    <a:gd name="connsiteX5" fmla="*/ 813844 w 829010"/>
                    <a:gd name="connsiteY5" fmla="*/ 1073875 h 2869554"/>
                    <a:gd name="connsiteX6" fmla="*/ 756468 w 829010"/>
                    <a:gd name="connsiteY6" fmla="*/ 1106188 h 2869554"/>
                    <a:gd name="connsiteX7" fmla="*/ 633414 w 829010"/>
                    <a:gd name="connsiteY7" fmla="*/ 1106188 h 2869554"/>
                    <a:gd name="connsiteX8" fmla="*/ 625471 w 829010"/>
                    <a:gd name="connsiteY8" fmla="*/ 2800471 h 2869554"/>
                    <a:gd name="connsiteX9" fmla="*/ 442914 w 829010"/>
                    <a:gd name="connsiteY9" fmla="*/ 2768300 h 2869554"/>
                    <a:gd name="connsiteX10" fmla="*/ 438151 w 829010"/>
                    <a:gd name="connsiteY10" fmla="*/ 1777701 h 2869554"/>
                    <a:gd name="connsiteX11" fmla="*/ 385764 w 829010"/>
                    <a:gd name="connsiteY11" fmla="*/ 1791987 h 2869554"/>
                    <a:gd name="connsiteX12" fmla="*/ 385763 w 829010"/>
                    <a:gd name="connsiteY12" fmla="*/ 2777825 h 2869554"/>
                    <a:gd name="connsiteX13" fmla="*/ 241305 w 829010"/>
                    <a:gd name="connsiteY13" fmla="*/ 2867147 h 2869554"/>
                    <a:gd name="connsiteX14" fmla="*/ 200025 w 829010"/>
                    <a:gd name="connsiteY14" fmla="*/ 2721093 h 2869554"/>
                    <a:gd name="connsiteX15" fmla="*/ 195264 w 829010"/>
                    <a:gd name="connsiteY15" fmla="*/ 1115713 h 2869554"/>
                    <a:gd name="connsiteX16" fmla="*/ 161926 w 829010"/>
                    <a:gd name="connsiteY16" fmla="*/ 1110951 h 2869554"/>
                    <a:gd name="connsiteX17" fmla="*/ 152401 w 829010"/>
                    <a:gd name="connsiteY17" fmla="*/ 1849138 h 2869554"/>
                    <a:gd name="connsiteX18" fmla="*/ 0 w 829010"/>
                    <a:gd name="connsiteY18" fmla="*/ 1839613 h 2869554"/>
                    <a:gd name="connsiteX19" fmla="*/ 4763 w 829010"/>
                    <a:gd name="connsiteY19" fmla="*/ 985543 h 2869554"/>
                    <a:gd name="connsiteX0" fmla="*/ 4763 w 829010"/>
                    <a:gd name="connsiteY0" fmla="*/ 969791 h 2853802"/>
                    <a:gd name="connsiteX1" fmla="*/ 174630 w 829010"/>
                    <a:gd name="connsiteY1" fmla="*/ 799924 h 2853802"/>
                    <a:gd name="connsiteX2" fmla="*/ 654046 w 829010"/>
                    <a:gd name="connsiteY2" fmla="*/ 799924 h 2853802"/>
                    <a:gd name="connsiteX3" fmla="*/ 656437 w 829010"/>
                    <a:gd name="connsiteY3" fmla="*/ 79984 h 2853802"/>
                    <a:gd name="connsiteX4" fmla="*/ 828675 w 829010"/>
                    <a:gd name="connsiteY4" fmla="*/ 84543 h 2853802"/>
                    <a:gd name="connsiteX5" fmla="*/ 813844 w 829010"/>
                    <a:gd name="connsiteY5" fmla="*/ 1058123 h 2853802"/>
                    <a:gd name="connsiteX6" fmla="*/ 756468 w 829010"/>
                    <a:gd name="connsiteY6" fmla="*/ 1090436 h 2853802"/>
                    <a:gd name="connsiteX7" fmla="*/ 633414 w 829010"/>
                    <a:gd name="connsiteY7" fmla="*/ 1090436 h 2853802"/>
                    <a:gd name="connsiteX8" fmla="*/ 625471 w 829010"/>
                    <a:gd name="connsiteY8" fmla="*/ 2784719 h 2853802"/>
                    <a:gd name="connsiteX9" fmla="*/ 442914 w 829010"/>
                    <a:gd name="connsiteY9" fmla="*/ 2752548 h 2853802"/>
                    <a:gd name="connsiteX10" fmla="*/ 438151 w 829010"/>
                    <a:gd name="connsiteY10" fmla="*/ 1761949 h 2853802"/>
                    <a:gd name="connsiteX11" fmla="*/ 385764 w 829010"/>
                    <a:gd name="connsiteY11" fmla="*/ 1776235 h 2853802"/>
                    <a:gd name="connsiteX12" fmla="*/ 385763 w 829010"/>
                    <a:gd name="connsiteY12" fmla="*/ 2762073 h 2853802"/>
                    <a:gd name="connsiteX13" fmla="*/ 241305 w 829010"/>
                    <a:gd name="connsiteY13" fmla="*/ 2851395 h 2853802"/>
                    <a:gd name="connsiteX14" fmla="*/ 200025 w 829010"/>
                    <a:gd name="connsiteY14" fmla="*/ 2705341 h 2853802"/>
                    <a:gd name="connsiteX15" fmla="*/ 195264 w 829010"/>
                    <a:gd name="connsiteY15" fmla="*/ 1099961 h 2853802"/>
                    <a:gd name="connsiteX16" fmla="*/ 161926 w 829010"/>
                    <a:gd name="connsiteY16" fmla="*/ 1095199 h 2853802"/>
                    <a:gd name="connsiteX17" fmla="*/ 152401 w 829010"/>
                    <a:gd name="connsiteY17" fmla="*/ 1833386 h 2853802"/>
                    <a:gd name="connsiteX18" fmla="*/ 0 w 829010"/>
                    <a:gd name="connsiteY18" fmla="*/ 1823861 h 2853802"/>
                    <a:gd name="connsiteX19" fmla="*/ 4763 w 829010"/>
                    <a:gd name="connsiteY19" fmla="*/ 969791 h 2853802"/>
                    <a:gd name="connsiteX0" fmla="*/ 4763 w 829010"/>
                    <a:gd name="connsiteY0" fmla="*/ 948394 h 2832405"/>
                    <a:gd name="connsiteX1" fmla="*/ 174630 w 829010"/>
                    <a:gd name="connsiteY1" fmla="*/ 778527 h 2832405"/>
                    <a:gd name="connsiteX2" fmla="*/ 654046 w 829010"/>
                    <a:gd name="connsiteY2" fmla="*/ 778527 h 2832405"/>
                    <a:gd name="connsiteX3" fmla="*/ 656437 w 829010"/>
                    <a:gd name="connsiteY3" fmla="*/ 58587 h 2832405"/>
                    <a:gd name="connsiteX4" fmla="*/ 828675 w 829010"/>
                    <a:gd name="connsiteY4" fmla="*/ 63146 h 2832405"/>
                    <a:gd name="connsiteX5" fmla="*/ 813844 w 829010"/>
                    <a:gd name="connsiteY5" fmla="*/ 1036726 h 2832405"/>
                    <a:gd name="connsiteX6" fmla="*/ 756468 w 829010"/>
                    <a:gd name="connsiteY6" fmla="*/ 1069039 h 2832405"/>
                    <a:gd name="connsiteX7" fmla="*/ 633414 w 829010"/>
                    <a:gd name="connsiteY7" fmla="*/ 1069039 h 2832405"/>
                    <a:gd name="connsiteX8" fmla="*/ 625471 w 829010"/>
                    <a:gd name="connsiteY8" fmla="*/ 2763322 h 2832405"/>
                    <a:gd name="connsiteX9" fmla="*/ 442914 w 829010"/>
                    <a:gd name="connsiteY9" fmla="*/ 2731151 h 2832405"/>
                    <a:gd name="connsiteX10" fmla="*/ 438151 w 829010"/>
                    <a:gd name="connsiteY10" fmla="*/ 1740552 h 2832405"/>
                    <a:gd name="connsiteX11" fmla="*/ 385764 w 829010"/>
                    <a:gd name="connsiteY11" fmla="*/ 1754838 h 2832405"/>
                    <a:gd name="connsiteX12" fmla="*/ 385763 w 829010"/>
                    <a:gd name="connsiteY12" fmla="*/ 2740676 h 2832405"/>
                    <a:gd name="connsiteX13" fmla="*/ 241305 w 829010"/>
                    <a:gd name="connsiteY13" fmla="*/ 2829998 h 2832405"/>
                    <a:gd name="connsiteX14" fmla="*/ 200025 w 829010"/>
                    <a:gd name="connsiteY14" fmla="*/ 2683944 h 2832405"/>
                    <a:gd name="connsiteX15" fmla="*/ 195264 w 829010"/>
                    <a:gd name="connsiteY15" fmla="*/ 1078564 h 2832405"/>
                    <a:gd name="connsiteX16" fmla="*/ 161926 w 829010"/>
                    <a:gd name="connsiteY16" fmla="*/ 1073802 h 2832405"/>
                    <a:gd name="connsiteX17" fmla="*/ 152401 w 829010"/>
                    <a:gd name="connsiteY17" fmla="*/ 1811989 h 2832405"/>
                    <a:gd name="connsiteX18" fmla="*/ 0 w 829010"/>
                    <a:gd name="connsiteY18" fmla="*/ 1802464 h 2832405"/>
                    <a:gd name="connsiteX19" fmla="*/ 4763 w 829010"/>
                    <a:gd name="connsiteY19" fmla="*/ 948394 h 2832405"/>
                    <a:gd name="connsiteX0" fmla="*/ 4763 w 829010"/>
                    <a:gd name="connsiteY0" fmla="*/ 962361 h 2846372"/>
                    <a:gd name="connsiteX1" fmla="*/ 174630 w 829010"/>
                    <a:gd name="connsiteY1" fmla="*/ 792494 h 2846372"/>
                    <a:gd name="connsiteX2" fmla="*/ 654046 w 829010"/>
                    <a:gd name="connsiteY2" fmla="*/ 792494 h 2846372"/>
                    <a:gd name="connsiteX3" fmla="*/ 656437 w 829010"/>
                    <a:gd name="connsiteY3" fmla="*/ 72554 h 2846372"/>
                    <a:gd name="connsiteX4" fmla="*/ 828675 w 829010"/>
                    <a:gd name="connsiteY4" fmla="*/ 77113 h 2846372"/>
                    <a:gd name="connsiteX5" fmla="*/ 813844 w 829010"/>
                    <a:gd name="connsiteY5" fmla="*/ 1050693 h 2846372"/>
                    <a:gd name="connsiteX6" fmla="*/ 756468 w 829010"/>
                    <a:gd name="connsiteY6" fmla="*/ 1083006 h 2846372"/>
                    <a:gd name="connsiteX7" fmla="*/ 633414 w 829010"/>
                    <a:gd name="connsiteY7" fmla="*/ 1083006 h 2846372"/>
                    <a:gd name="connsiteX8" fmla="*/ 625471 w 829010"/>
                    <a:gd name="connsiteY8" fmla="*/ 2777289 h 2846372"/>
                    <a:gd name="connsiteX9" fmla="*/ 442914 w 829010"/>
                    <a:gd name="connsiteY9" fmla="*/ 2745118 h 2846372"/>
                    <a:gd name="connsiteX10" fmla="*/ 438151 w 829010"/>
                    <a:gd name="connsiteY10" fmla="*/ 1754519 h 2846372"/>
                    <a:gd name="connsiteX11" fmla="*/ 385764 w 829010"/>
                    <a:gd name="connsiteY11" fmla="*/ 1768805 h 2846372"/>
                    <a:gd name="connsiteX12" fmla="*/ 385763 w 829010"/>
                    <a:gd name="connsiteY12" fmla="*/ 2754643 h 2846372"/>
                    <a:gd name="connsiteX13" fmla="*/ 241305 w 829010"/>
                    <a:gd name="connsiteY13" fmla="*/ 2843965 h 2846372"/>
                    <a:gd name="connsiteX14" fmla="*/ 200025 w 829010"/>
                    <a:gd name="connsiteY14" fmla="*/ 2697911 h 2846372"/>
                    <a:gd name="connsiteX15" fmla="*/ 195264 w 829010"/>
                    <a:gd name="connsiteY15" fmla="*/ 1092531 h 2846372"/>
                    <a:gd name="connsiteX16" fmla="*/ 161926 w 829010"/>
                    <a:gd name="connsiteY16" fmla="*/ 1087769 h 2846372"/>
                    <a:gd name="connsiteX17" fmla="*/ 152401 w 829010"/>
                    <a:gd name="connsiteY17" fmla="*/ 1825956 h 2846372"/>
                    <a:gd name="connsiteX18" fmla="*/ 0 w 829010"/>
                    <a:gd name="connsiteY18" fmla="*/ 1816431 h 2846372"/>
                    <a:gd name="connsiteX19" fmla="*/ 4763 w 829010"/>
                    <a:gd name="connsiteY19" fmla="*/ 962361 h 2846372"/>
                    <a:gd name="connsiteX0" fmla="*/ 4763 w 831760"/>
                    <a:gd name="connsiteY0" fmla="*/ 962361 h 2846372"/>
                    <a:gd name="connsiteX1" fmla="*/ 174630 w 831760"/>
                    <a:gd name="connsiteY1" fmla="*/ 792494 h 2846372"/>
                    <a:gd name="connsiteX2" fmla="*/ 654046 w 831760"/>
                    <a:gd name="connsiteY2" fmla="*/ 792494 h 2846372"/>
                    <a:gd name="connsiteX3" fmla="*/ 656437 w 831760"/>
                    <a:gd name="connsiteY3" fmla="*/ 72554 h 2846372"/>
                    <a:gd name="connsiteX4" fmla="*/ 828675 w 831760"/>
                    <a:gd name="connsiteY4" fmla="*/ 77113 h 2846372"/>
                    <a:gd name="connsiteX5" fmla="*/ 819826 w 831760"/>
                    <a:gd name="connsiteY5" fmla="*/ 1019580 h 2846372"/>
                    <a:gd name="connsiteX6" fmla="*/ 756468 w 831760"/>
                    <a:gd name="connsiteY6" fmla="*/ 1083006 h 2846372"/>
                    <a:gd name="connsiteX7" fmla="*/ 633414 w 831760"/>
                    <a:gd name="connsiteY7" fmla="*/ 1083006 h 2846372"/>
                    <a:gd name="connsiteX8" fmla="*/ 625471 w 831760"/>
                    <a:gd name="connsiteY8" fmla="*/ 2777289 h 2846372"/>
                    <a:gd name="connsiteX9" fmla="*/ 442914 w 831760"/>
                    <a:gd name="connsiteY9" fmla="*/ 2745118 h 2846372"/>
                    <a:gd name="connsiteX10" fmla="*/ 438151 w 831760"/>
                    <a:gd name="connsiteY10" fmla="*/ 1754519 h 2846372"/>
                    <a:gd name="connsiteX11" fmla="*/ 385764 w 831760"/>
                    <a:gd name="connsiteY11" fmla="*/ 1768805 h 2846372"/>
                    <a:gd name="connsiteX12" fmla="*/ 385763 w 831760"/>
                    <a:gd name="connsiteY12" fmla="*/ 2754643 h 2846372"/>
                    <a:gd name="connsiteX13" fmla="*/ 241305 w 831760"/>
                    <a:gd name="connsiteY13" fmla="*/ 2843965 h 2846372"/>
                    <a:gd name="connsiteX14" fmla="*/ 200025 w 831760"/>
                    <a:gd name="connsiteY14" fmla="*/ 2697911 h 2846372"/>
                    <a:gd name="connsiteX15" fmla="*/ 195264 w 831760"/>
                    <a:gd name="connsiteY15" fmla="*/ 1092531 h 2846372"/>
                    <a:gd name="connsiteX16" fmla="*/ 161926 w 831760"/>
                    <a:gd name="connsiteY16" fmla="*/ 1087769 h 2846372"/>
                    <a:gd name="connsiteX17" fmla="*/ 152401 w 831760"/>
                    <a:gd name="connsiteY17" fmla="*/ 1825956 h 2846372"/>
                    <a:gd name="connsiteX18" fmla="*/ 0 w 831760"/>
                    <a:gd name="connsiteY18" fmla="*/ 1816431 h 2846372"/>
                    <a:gd name="connsiteX19" fmla="*/ 4763 w 831760"/>
                    <a:gd name="connsiteY19" fmla="*/ 962361 h 2846372"/>
                    <a:gd name="connsiteX0" fmla="*/ 4763 w 828676"/>
                    <a:gd name="connsiteY0" fmla="*/ 962361 h 2846372"/>
                    <a:gd name="connsiteX1" fmla="*/ 174630 w 828676"/>
                    <a:gd name="connsiteY1" fmla="*/ 792494 h 2846372"/>
                    <a:gd name="connsiteX2" fmla="*/ 654046 w 828676"/>
                    <a:gd name="connsiteY2" fmla="*/ 792494 h 2846372"/>
                    <a:gd name="connsiteX3" fmla="*/ 656437 w 828676"/>
                    <a:gd name="connsiteY3" fmla="*/ 72554 h 2846372"/>
                    <a:gd name="connsiteX4" fmla="*/ 828675 w 828676"/>
                    <a:gd name="connsiteY4" fmla="*/ 77113 h 2846372"/>
                    <a:gd name="connsiteX5" fmla="*/ 819826 w 828676"/>
                    <a:gd name="connsiteY5" fmla="*/ 1019580 h 2846372"/>
                    <a:gd name="connsiteX6" fmla="*/ 756468 w 828676"/>
                    <a:gd name="connsiteY6" fmla="*/ 1083006 h 2846372"/>
                    <a:gd name="connsiteX7" fmla="*/ 633414 w 828676"/>
                    <a:gd name="connsiteY7" fmla="*/ 1083006 h 2846372"/>
                    <a:gd name="connsiteX8" fmla="*/ 625471 w 828676"/>
                    <a:gd name="connsiteY8" fmla="*/ 2777289 h 2846372"/>
                    <a:gd name="connsiteX9" fmla="*/ 442914 w 828676"/>
                    <a:gd name="connsiteY9" fmla="*/ 2745118 h 2846372"/>
                    <a:gd name="connsiteX10" fmla="*/ 438151 w 828676"/>
                    <a:gd name="connsiteY10" fmla="*/ 1754519 h 2846372"/>
                    <a:gd name="connsiteX11" fmla="*/ 385764 w 828676"/>
                    <a:gd name="connsiteY11" fmla="*/ 1768805 h 2846372"/>
                    <a:gd name="connsiteX12" fmla="*/ 385763 w 828676"/>
                    <a:gd name="connsiteY12" fmla="*/ 2754643 h 2846372"/>
                    <a:gd name="connsiteX13" fmla="*/ 241305 w 828676"/>
                    <a:gd name="connsiteY13" fmla="*/ 2843965 h 2846372"/>
                    <a:gd name="connsiteX14" fmla="*/ 200025 w 828676"/>
                    <a:gd name="connsiteY14" fmla="*/ 2697911 h 2846372"/>
                    <a:gd name="connsiteX15" fmla="*/ 195264 w 828676"/>
                    <a:gd name="connsiteY15" fmla="*/ 1092531 h 2846372"/>
                    <a:gd name="connsiteX16" fmla="*/ 161926 w 828676"/>
                    <a:gd name="connsiteY16" fmla="*/ 1087769 h 2846372"/>
                    <a:gd name="connsiteX17" fmla="*/ 152401 w 828676"/>
                    <a:gd name="connsiteY17" fmla="*/ 1825956 h 2846372"/>
                    <a:gd name="connsiteX18" fmla="*/ 0 w 828676"/>
                    <a:gd name="connsiteY18" fmla="*/ 1816431 h 2846372"/>
                    <a:gd name="connsiteX19" fmla="*/ 4763 w 828676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19826 w 828675"/>
                    <a:gd name="connsiteY5" fmla="*/ 1019580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19826 w 828675"/>
                    <a:gd name="connsiteY5" fmla="*/ 1007135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25808 w 828675"/>
                    <a:gd name="connsiteY5" fmla="*/ 1013357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8675"/>
                    <a:gd name="connsiteY0" fmla="*/ 962361 h 2846372"/>
                    <a:gd name="connsiteX1" fmla="*/ 174630 w 828675"/>
                    <a:gd name="connsiteY1" fmla="*/ 792494 h 2846372"/>
                    <a:gd name="connsiteX2" fmla="*/ 654046 w 828675"/>
                    <a:gd name="connsiteY2" fmla="*/ 792494 h 2846372"/>
                    <a:gd name="connsiteX3" fmla="*/ 656437 w 828675"/>
                    <a:gd name="connsiteY3" fmla="*/ 72554 h 2846372"/>
                    <a:gd name="connsiteX4" fmla="*/ 828675 w 828675"/>
                    <a:gd name="connsiteY4" fmla="*/ 77113 h 2846372"/>
                    <a:gd name="connsiteX5" fmla="*/ 819826 w 828675"/>
                    <a:gd name="connsiteY5" fmla="*/ 1007135 h 2846372"/>
                    <a:gd name="connsiteX6" fmla="*/ 756468 w 828675"/>
                    <a:gd name="connsiteY6" fmla="*/ 1083006 h 2846372"/>
                    <a:gd name="connsiteX7" fmla="*/ 633414 w 828675"/>
                    <a:gd name="connsiteY7" fmla="*/ 1083006 h 2846372"/>
                    <a:gd name="connsiteX8" fmla="*/ 625471 w 828675"/>
                    <a:gd name="connsiteY8" fmla="*/ 2777289 h 2846372"/>
                    <a:gd name="connsiteX9" fmla="*/ 442914 w 828675"/>
                    <a:gd name="connsiteY9" fmla="*/ 2745118 h 2846372"/>
                    <a:gd name="connsiteX10" fmla="*/ 438151 w 828675"/>
                    <a:gd name="connsiteY10" fmla="*/ 1754519 h 2846372"/>
                    <a:gd name="connsiteX11" fmla="*/ 385764 w 828675"/>
                    <a:gd name="connsiteY11" fmla="*/ 1768805 h 2846372"/>
                    <a:gd name="connsiteX12" fmla="*/ 385763 w 828675"/>
                    <a:gd name="connsiteY12" fmla="*/ 2754643 h 2846372"/>
                    <a:gd name="connsiteX13" fmla="*/ 241305 w 828675"/>
                    <a:gd name="connsiteY13" fmla="*/ 2843965 h 2846372"/>
                    <a:gd name="connsiteX14" fmla="*/ 200025 w 828675"/>
                    <a:gd name="connsiteY14" fmla="*/ 2697911 h 2846372"/>
                    <a:gd name="connsiteX15" fmla="*/ 195264 w 828675"/>
                    <a:gd name="connsiteY15" fmla="*/ 1092531 h 2846372"/>
                    <a:gd name="connsiteX16" fmla="*/ 161926 w 828675"/>
                    <a:gd name="connsiteY16" fmla="*/ 1087769 h 2846372"/>
                    <a:gd name="connsiteX17" fmla="*/ 152401 w 828675"/>
                    <a:gd name="connsiteY17" fmla="*/ 1825956 h 2846372"/>
                    <a:gd name="connsiteX18" fmla="*/ 0 w 828675"/>
                    <a:gd name="connsiteY18" fmla="*/ 1816431 h 2846372"/>
                    <a:gd name="connsiteX19" fmla="*/ 4763 w 828675"/>
                    <a:gd name="connsiteY19" fmla="*/ 962361 h 2846372"/>
                    <a:gd name="connsiteX0" fmla="*/ 4763 w 829454"/>
                    <a:gd name="connsiteY0" fmla="*/ 962361 h 2846372"/>
                    <a:gd name="connsiteX1" fmla="*/ 174630 w 829454"/>
                    <a:gd name="connsiteY1" fmla="*/ 792494 h 2846372"/>
                    <a:gd name="connsiteX2" fmla="*/ 654046 w 829454"/>
                    <a:gd name="connsiteY2" fmla="*/ 792494 h 2846372"/>
                    <a:gd name="connsiteX3" fmla="*/ 656437 w 829454"/>
                    <a:gd name="connsiteY3" fmla="*/ 72554 h 2846372"/>
                    <a:gd name="connsiteX4" fmla="*/ 828675 w 829454"/>
                    <a:gd name="connsiteY4" fmla="*/ 77113 h 2846372"/>
                    <a:gd name="connsiteX5" fmla="*/ 819826 w 829454"/>
                    <a:gd name="connsiteY5" fmla="*/ 1007135 h 2846372"/>
                    <a:gd name="connsiteX6" fmla="*/ 756468 w 829454"/>
                    <a:gd name="connsiteY6" fmla="*/ 1083006 h 2846372"/>
                    <a:gd name="connsiteX7" fmla="*/ 633414 w 829454"/>
                    <a:gd name="connsiteY7" fmla="*/ 1083006 h 2846372"/>
                    <a:gd name="connsiteX8" fmla="*/ 625471 w 829454"/>
                    <a:gd name="connsiteY8" fmla="*/ 2777289 h 2846372"/>
                    <a:gd name="connsiteX9" fmla="*/ 442914 w 829454"/>
                    <a:gd name="connsiteY9" fmla="*/ 2745118 h 2846372"/>
                    <a:gd name="connsiteX10" fmla="*/ 438151 w 829454"/>
                    <a:gd name="connsiteY10" fmla="*/ 1754519 h 2846372"/>
                    <a:gd name="connsiteX11" fmla="*/ 385764 w 829454"/>
                    <a:gd name="connsiteY11" fmla="*/ 1768805 h 2846372"/>
                    <a:gd name="connsiteX12" fmla="*/ 385763 w 829454"/>
                    <a:gd name="connsiteY12" fmla="*/ 2754643 h 2846372"/>
                    <a:gd name="connsiteX13" fmla="*/ 241305 w 829454"/>
                    <a:gd name="connsiteY13" fmla="*/ 2843965 h 2846372"/>
                    <a:gd name="connsiteX14" fmla="*/ 200025 w 829454"/>
                    <a:gd name="connsiteY14" fmla="*/ 2697911 h 2846372"/>
                    <a:gd name="connsiteX15" fmla="*/ 195264 w 829454"/>
                    <a:gd name="connsiteY15" fmla="*/ 1092531 h 2846372"/>
                    <a:gd name="connsiteX16" fmla="*/ 161926 w 829454"/>
                    <a:gd name="connsiteY16" fmla="*/ 1087769 h 2846372"/>
                    <a:gd name="connsiteX17" fmla="*/ 152401 w 829454"/>
                    <a:gd name="connsiteY17" fmla="*/ 1825956 h 2846372"/>
                    <a:gd name="connsiteX18" fmla="*/ 0 w 829454"/>
                    <a:gd name="connsiteY18" fmla="*/ 1816431 h 2846372"/>
                    <a:gd name="connsiteX19" fmla="*/ 4763 w 829454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56468 w 837508"/>
                    <a:gd name="connsiteY6" fmla="*/ 1083006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56468 w 837508"/>
                    <a:gd name="connsiteY6" fmla="*/ 1083006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56437 w 837508"/>
                    <a:gd name="connsiteY3" fmla="*/ 72554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54046 w 837508"/>
                    <a:gd name="connsiteY2" fmla="*/ 792494 h 2846372"/>
                    <a:gd name="connsiteX3" fmla="*/ 638495 w 837508"/>
                    <a:gd name="connsiteY3" fmla="*/ 72555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62361 h 2846372"/>
                    <a:gd name="connsiteX1" fmla="*/ 174630 w 837508"/>
                    <a:gd name="connsiteY1" fmla="*/ 792494 h 2846372"/>
                    <a:gd name="connsiteX2" fmla="*/ 624140 w 837508"/>
                    <a:gd name="connsiteY2" fmla="*/ 792493 h 2846372"/>
                    <a:gd name="connsiteX3" fmla="*/ 638495 w 837508"/>
                    <a:gd name="connsiteY3" fmla="*/ 72555 h 2846372"/>
                    <a:gd name="connsiteX4" fmla="*/ 828675 w 837508"/>
                    <a:gd name="connsiteY4" fmla="*/ 77113 h 2846372"/>
                    <a:gd name="connsiteX5" fmla="*/ 831789 w 837508"/>
                    <a:gd name="connsiteY5" fmla="*/ 1007135 h 2846372"/>
                    <a:gd name="connsiteX6" fmla="*/ 732543 w 837508"/>
                    <a:gd name="connsiteY6" fmla="*/ 1089229 h 2846372"/>
                    <a:gd name="connsiteX7" fmla="*/ 633414 w 837508"/>
                    <a:gd name="connsiteY7" fmla="*/ 1083006 h 2846372"/>
                    <a:gd name="connsiteX8" fmla="*/ 625471 w 837508"/>
                    <a:gd name="connsiteY8" fmla="*/ 2777289 h 2846372"/>
                    <a:gd name="connsiteX9" fmla="*/ 442914 w 837508"/>
                    <a:gd name="connsiteY9" fmla="*/ 2745118 h 2846372"/>
                    <a:gd name="connsiteX10" fmla="*/ 438151 w 837508"/>
                    <a:gd name="connsiteY10" fmla="*/ 1754519 h 2846372"/>
                    <a:gd name="connsiteX11" fmla="*/ 385764 w 837508"/>
                    <a:gd name="connsiteY11" fmla="*/ 1768805 h 2846372"/>
                    <a:gd name="connsiteX12" fmla="*/ 385763 w 837508"/>
                    <a:gd name="connsiteY12" fmla="*/ 2754643 h 2846372"/>
                    <a:gd name="connsiteX13" fmla="*/ 241305 w 837508"/>
                    <a:gd name="connsiteY13" fmla="*/ 2843965 h 2846372"/>
                    <a:gd name="connsiteX14" fmla="*/ 200025 w 837508"/>
                    <a:gd name="connsiteY14" fmla="*/ 2697911 h 2846372"/>
                    <a:gd name="connsiteX15" fmla="*/ 195264 w 837508"/>
                    <a:gd name="connsiteY15" fmla="*/ 1092531 h 2846372"/>
                    <a:gd name="connsiteX16" fmla="*/ 161926 w 837508"/>
                    <a:gd name="connsiteY16" fmla="*/ 1087769 h 2846372"/>
                    <a:gd name="connsiteX17" fmla="*/ 152401 w 837508"/>
                    <a:gd name="connsiteY17" fmla="*/ 1825956 h 2846372"/>
                    <a:gd name="connsiteX18" fmla="*/ 0 w 837508"/>
                    <a:gd name="connsiteY18" fmla="*/ 1816431 h 2846372"/>
                    <a:gd name="connsiteX19" fmla="*/ 4763 w 837508"/>
                    <a:gd name="connsiteY19" fmla="*/ 962361 h 2846372"/>
                    <a:gd name="connsiteX0" fmla="*/ 4763 w 837508"/>
                    <a:gd name="connsiteY0" fmla="*/ 956857 h 2840868"/>
                    <a:gd name="connsiteX1" fmla="*/ 174630 w 837508"/>
                    <a:gd name="connsiteY1" fmla="*/ 786990 h 2840868"/>
                    <a:gd name="connsiteX2" fmla="*/ 624140 w 837508"/>
                    <a:gd name="connsiteY2" fmla="*/ 786989 h 2840868"/>
                    <a:gd name="connsiteX3" fmla="*/ 632513 w 837508"/>
                    <a:gd name="connsiteY3" fmla="*/ 79495 h 2840868"/>
                    <a:gd name="connsiteX4" fmla="*/ 828675 w 837508"/>
                    <a:gd name="connsiteY4" fmla="*/ 71609 h 2840868"/>
                    <a:gd name="connsiteX5" fmla="*/ 831789 w 837508"/>
                    <a:gd name="connsiteY5" fmla="*/ 1001631 h 2840868"/>
                    <a:gd name="connsiteX6" fmla="*/ 732543 w 837508"/>
                    <a:gd name="connsiteY6" fmla="*/ 1083725 h 2840868"/>
                    <a:gd name="connsiteX7" fmla="*/ 633414 w 837508"/>
                    <a:gd name="connsiteY7" fmla="*/ 1077502 h 2840868"/>
                    <a:gd name="connsiteX8" fmla="*/ 625471 w 837508"/>
                    <a:gd name="connsiteY8" fmla="*/ 2771785 h 2840868"/>
                    <a:gd name="connsiteX9" fmla="*/ 442914 w 837508"/>
                    <a:gd name="connsiteY9" fmla="*/ 2739614 h 2840868"/>
                    <a:gd name="connsiteX10" fmla="*/ 438151 w 837508"/>
                    <a:gd name="connsiteY10" fmla="*/ 1749015 h 2840868"/>
                    <a:gd name="connsiteX11" fmla="*/ 385764 w 837508"/>
                    <a:gd name="connsiteY11" fmla="*/ 1763301 h 2840868"/>
                    <a:gd name="connsiteX12" fmla="*/ 385763 w 837508"/>
                    <a:gd name="connsiteY12" fmla="*/ 2749139 h 2840868"/>
                    <a:gd name="connsiteX13" fmla="*/ 241305 w 837508"/>
                    <a:gd name="connsiteY13" fmla="*/ 2838461 h 2840868"/>
                    <a:gd name="connsiteX14" fmla="*/ 200025 w 837508"/>
                    <a:gd name="connsiteY14" fmla="*/ 2692407 h 2840868"/>
                    <a:gd name="connsiteX15" fmla="*/ 195264 w 837508"/>
                    <a:gd name="connsiteY15" fmla="*/ 1087027 h 2840868"/>
                    <a:gd name="connsiteX16" fmla="*/ 161926 w 837508"/>
                    <a:gd name="connsiteY16" fmla="*/ 1082265 h 2840868"/>
                    <a:gd name="connsiteX17" fmla="*/ 152401 w 837508"/>
                    <a:gd name="connsiteY17" fmla="*/ 1820452 h 2840868"/>
                    <a:gd name="connsiteX18" fmla="*/ 0 w 837508"/>
                    <a:gd name="connsiteY18" fmla="*/ 1810927 h 2840868"/>
                    <a:gd name="connsiteX19" fmla="*/ 4763 w 837508"/>
                    <a:gd name="connsiteY19" fmla="*/ 956857 h 2840868"/>
                    <a:gd name="connsiteX0" fmla="*/ 4763 w 837508"/>
                    <a:gd name="connsiteY0" fmla="*/ 956857 h 2840868"/>
                    <a:gd name="connsiteX1" fmla="*/ 174630 w 837508"/>
                    <a:gd name="connsiteY1" fmla="*/ 786990 h 2840868"/>
                    <a:gd name="connsiteX2" fmla="*/ 624140 w 837508"/>
                    <a:gd name="connsiteY2" fmla="*/ 786989 h 2840868"/>
                    <a:gd name="connsiteX3" fmla="*/ 632513 w 837508"/>
                    <a:gd name="connsiteY3" fmla="*/ 79495 h 2840868"/>
                    <a:gd name="connsiteX4" fmla="*/ 828675 w 837508"/>
                    <a:gd name="connsiteY4" fmla="*/ 71609 h 2840868"/>
                    <a:gd name="connsiteX5" fmla="*/ 831789 w 837508"/>
                    <a:gd name="connsiteY5" fmla="*/ 1001631 h 2840868"/>
                    <a:gd name="connsiteX6" fmla="*/ 732543 w 837508"/>
                    <a:gd name="connsiteY6" fmla="*/ 1083725 h 2840868"/>
                    <a:gd name="connsiteX7" fmla="*/ 633414 w 837508"/>
                    <a:gd name="connsiteY7" fmla="*/ 1077502 h 2840868"/>
                    <a:gd name="connsiteX8" fmla="*/ 625471 w 837508"/>
                    <a:gd name="connsiteY8" fmla="*/ 2771785 h 2840868"/>
                    <a:gd name="connsiteX9" fmla="*/ 442914 w 837508"/>
                    <a:gd name="connsiteY9" fmla="*/ 2739614 h 2840868"/>
                    <a:gd name="connsiteX10" fmla="*/ 438151 w 837508"/>
                    <a:gd name="connsiteY10" fmla="*/ 1749015 h 2840868"/>
                    <a:gd name="connsiteX11" fmla="*/ 385764 w 837508"/>
                    <a:gd name="connsiteY11" fmla="*/ 1763301 h 2840868"/>
                    <a:gd name="connsiteX12" fmla="*/ 385763 w 837508"/>
                    <a:gd name="connsiteY12" fmla="*/ 2749139 h 2840868"/>
                    <a:gd name="connsiteX13" fmla="*/ 241305 w 837508"/>
                    <a:gd name="connsiteY13" fmla="*/ 2838461 h 2840868"/>
                    <a:gd name="connsiteX14" fmla="*/ 200025 w 837508"/>
                    <a:gd name="connsiteY14" fmla="*/ 2692407 h 2840868"/>
                    <a:gd name="connsiteX15" fmla="*/ 195264 w 837508"/>
                    <a:gd name="connsiteY15" fmla="*/ 1087027 h 2840868"/>
                    <a:gd name="connsiteX16" fmla="*/ 161926 w 837508"/>
                    <a:gd name="connsiteY16" fmla="*/ 1082265 h 2840868"/>
                    <a:gd name="connsiteX17" fmla="*/ 152401 w 837508"/>
                    <a:gd name="connsiteY17" fmla="*/ 1820452 h 2840868"/>
                    <a:gd name="connsiteX18" fmla="*/ 0 w 837508"/>
                    <a:gd name="connsiteY18" fmla="*/ 1810927 h 2840868"/>
                    <a:gd name="connsiteX19" fmla="*/ 4763 w 837508"/>
                    <a:gd name="connsiteY19" fmla="*/ 956857 h 2840868"/>
                    <a:gd name="connsiteX0" fmla="*/ 4763 w 837508"/>
                    <a:gd name="connsiteY0" fmla="*/ 959539 h 2843550"/>
                    <a:gd name="connsiteX1" fmla="*/ 174630 w 837508"/>
                    <a:gd name="connsiteY1" fmla="*/ 789672 h 2843550"/>
                    <a:gd name="connsiteX2" fmla="*/ 624140 w 837508"/>
                    <a:gd name="connsiteY2" fmla="*/ 789671 h 2843550"/>
                    <a:gd name="connsiteX3" fmla="*/ 632513 w 837508"/>
                    <a:gd name="connsiteY3" fmla="*/ 75954 h 2843550"/>
                    <a:gd name="connsiteX4" fmla="*/ 828675 w 837508"/>
                    <a:gd name="connsiteY4" fmla="*/ 74291 h 2843550"/>
                    <a:gd name="connsiteX5" fmla="*/ 831789 w 837508"/>
                    <a:gd name="connsiteY5" fmla="*/ 1004313 h 2843550"/>
                    <a:gd name="connsiteX6" fmla="*/ 732543 w 837508"/>
                    <a:gd name="connsiteY6" fmla="*/ 1086407 h 2843550"/>
                    <a:gd name="connsiteX7" fmla="*/ 633414 w 837508"/>
                    <a:gd name="connsiteY7" fmla="*/ 1080184 h 2843550"/>
                    <a:gd name="connsiteX8" fmla="*/ 625471 w 837508"/>
                    <a:gd name="connsiteY8" fmla="*/ 2774467 h 2843550"/>
                    <a:gd name="connsiteX9" fmla="*/ 442914 w 837508"/>
                    <a:gd name="connsiteY9" fmla="*/ 2742296 h 2843550"/>
                    <a:gd name="connsiteX10" fmla="*/ 438151 w 837508"/>
                    <a:gd name="connsiteY10" fmla="*/ 1751697 h 2843550"/>
                    <a:gd name="connsiteX11" fmla="*/ 385764 w 837508"/>
                    <a:gd name="connsiteY11" fmla="*/ 1765983 h 2843550"/>
                    <a:gd name="connsiteX12" fmla="*/ 385763 w 837508"/>
                    <a:gd name="connsiteY12" fmla="*/ 2751821 h 2843550"/>
                    <a:gd name="connsiteX13" fmla="*/ 241305 w 837508"/>
                    <a:gd name="connsiteY13" fmla="*/ 2841143 h 2843550"/>
                    <a:gd name="connsiteX14" fmla="*/ 200025 w 837508"/>
                    <a:gd name="connsiteY14" fmla="*/ 2695089 h 2843550"/>
                    <a:gd name="connsiteX15" fmla="*/ 195264 w 837508"/>
                    <a:gd name="connsiteY15" fmla="*/ 1089709 h 2843550"/>
                    <a:gd name="connsiteX16" fmla="*/ 161926 w 837508"/>
                    <a:gd name="connsiteY16" fmla="*/ 1084947 h 2843550"/>
                    <a:gd name="connsiteX17" fmla="*/ 152401 w 837508"/>
                    <a:gd name="connsiteY17" fmla="*/ 1823134 h 2843550"/>
                    <a:gd name="connsiteX18" fmla="*/ 0 w 837508"/>
                    <a:gd name="connsiteY18" fmla="*/ 1813609 h 2843550"/>
                    <a:gd name="connsiteX19" fmla="*/ 4763 w 837508"/>
                    <a:gd name="connsiteY19" fmla="*/ 959539 h 2843550"/>
                    <a:gd name="connsiteX0" fmla="*/ 4763 w 837508"/>
                    <a:gd name="connsiteY0" fmla="*/ 968437 h 2852448"/>
                    <a:gd name="connsiteX1" fmla="*/ 174630 w 837508"/>
                    <a:gd name="connsiteY1" fmla="*/ 798570 h 2852448"/>
                    <a:gd name="connsiteX2" fmla="*/ 624140 w 837508"/>
                    <a:gd name="connsiteY2" fmla="*/ 798569 h 2852448"/>
                    <a:gd name="connsiteX3" fmla="*/ 626531 w 837508"/>
                    <a:gd name="connsiteY3" fmla="*/ 66184 h 2852448"/>
                    <a:gd name="connsiteX4" fmla="*/ 828675 w 837508"/>
                    <a:gd name="connsiteY4" fmla="*/ 83189 h 2852448"/>
                    <a:gd name="connsiteX5" fmla="*/ 831789 w 837508"/>
                    <a:gd name="connsiteY5" fmla="*/ 1013211 h 2852448"/>
                    <a:gd name="connsiteX6" fmla="*/ 732543 w 837508"/>
                    <a:gd name="connsiteY6" fmla="*/ 1095305 h 2852448"/>
                    <a:gd name="connsiteX7" fmla="*/ 633414 w 837508"/>
                    <a:gd name="connsiteY7" fmla="*/ 1089082 h 2852448"/>
                    <a:gd name="connsiteX8" fmla="*/ 625471 w 837508"/>
                    <a:gd name="connsiteY8" fmla="*/ 2783365 h 2852448"/>
                    <a:gd name="connsiteX9" fmla="*/ 442914 w 837508"/>
                    <a:gd name="connsiteY9" fmla="*/ 2751194 h 2852448"/>
                    <a:gd name="connsiteX10" fmla="*/ 438151 w 837508"/>
                    <a:gd name="connsiteY10" fmla="*/ 1760595 h 2852448"/>
                    <a:gd name="connsiteX11" fmla="*/ 385764 w 837508"/>
                    <a:gd name="connsiteY11" fmla="*/ 1774881 h 2852448"/>
                    <a:gd name="connsiteX12" fmla="*/ 385763 w 837508"/>
                    <a:gd name="connsiteY12" fmla="*/ 2760719 h 2852448"/>
                    <a:gd name="connsiteX13" fmla="*/ 241305 w 837508"/>
                    <a:gd name="connsiteY13" fmla="*/ 2850041 h 2852448"/>
                    <a:gd name="connsiteX14" fmla="*/ 200025 w 837508"/>
                    <a:gd name="connsiteY14" fmla="*/ 2703987 h 2852448"/>
                    <a:gd name="connsiteX15" fmla="*/ 195264 w 837508"/>
                    <a:gd name="connsiteY15" fmla="*/ 1098607 h 2852448"/>
                    <a:gd name="connsiteX16" fmla="*/ 161926 w 837508"/>
                    <a:gd name="connsiteY16" fmla="*/ 1093845 h 2852448"/>
                    <a:gd name="connsiteX17" fmla="*/ 152401 w 837508"/>
                    <a:gd name="connsiteY17" fmla="*/ 1832032 h 2852448"/>
                    <a:gd name="connsiteX18" fmla="*/ 0 w 837508"/>
                    <a:gd name="connsiteY18" fmla="*/ 1822507 h 2852448"/>
                    <a:gd name="connsiteX19" fmla="*/ 4763 w 837508"/>
                    <a:gd name="connsiteY19" fmla="*/ 968437 h 2852448"/>
                    <a:gd name="connsiteX0" fmla="*/ 4763 w 837508"/>
                    <a:gd name="connsiteY0" fmla="*/ 945371 h 2829382"/>
                    <a:gd name="connsiteX1" fmla="*/ 174630 w 837508"/>
                    <a:gd name="connsiteY1" fmla="*/ 775504 h 2829382"/>
                    <a:gd name="connsiteX2" fmla="*/ 624140 w 837508"/>
                    <a:gd name="connsiteY2" fmla="*/ 775503 h 2829382"/>
                    <a:gd name="connsiteX3" fmla="*/ 626531 w 837508"/>
                    <a:gd name="connsiteY3" fmla="*/ 99120 h 2829382"/>
                    <a:gd name="connsiteX4" fmla="*/ 828675 w 837508"/>
                    <a:gd name="connsiteY4" fmla="*/ 60123 h 2829382"/>
                    <a:gd name="connsiteX5" fmla="*/ 831789 w 837508"/>
                    <a:gd name="connsiteY5" fmla="*/ 990145 h 2829382"/>
                    <a:gd name="connsiteX6" fmla="*/ 732543 w 837508"/>
                    <a:gd name="connsiteY6" fmla="*/ 1072239 h 2829382"/>
                    <a:gd name="connsiteX7" fmla="*/ 633414 w 837508"/>
                    <a:gd name="connsiteY7" fmla="*/ 1066016 h 2829382"/>
                    <a:gd name="connsiteX8" fmla="*/ 625471 w 837508"/>
                    <a:gd name="connsiteY8" fmla="*/ 2760299 h 2829382"/>
                    <a:gd name="connsiteX9" fmla="*/ 442914 w 837508"/>
                    <a:gd name="connsiteY9" fmla="*/ 2728128 h 2829382"/>
                    <a:gd name="connsiteX10" fmla="*/ 438151 w 837508"/>
                    <a:gd name="connsiteY10" fmla="*/ 1737529 h 2829382"/>
                    <a:gd name="connsiteX11" fmla="*/ 385764 w 837508"/>
                    <a:gd name="connsiteY11" fmla="*/ 1751815 h 2829382"/>
                    <a:gd name="connsiteX12" fmla="*/ 385763 w 837508"/>
                    <a:gd name="connsiteY12" fmla="*/ 2737653 h 2829382"/>
                    <a:gd name="connsiteX13" fmla="*/ 241305 w 837508"/>
                    <a:gd name="connsiteY13" fmla="*/ 2826975 h 2829382"/>
                    <a:gd name="connsiteX14" fmla="*/ 200025 w 837508"/>
                    <a:gd name="connsiteY14" fmla="*/ 2680921 h 2829382"/>
                    <a:gd name="connsiteX15" fmla="*/ 195264 w 837508"/>
                    <a:gd name="connsiteY15" fmla="*/ 1075541 h 2829382"/>
                    <a:gd name="connsiteX16" fmla="*/ 161926 w 837508"/>
                    <a:gd name="connsiteY16" fmla="*/ 1070779 h 2829382"/>
                    <a:gd name="connsiteX17" fmla="*/ 152401 w 837508"/>
                    <a:gd name="connsiteY17" fmla="*/ 1808966 h 2829382"/>
                    <a:gd name="connsiteX18" fmla="*/ 0 w 837508"/>
                    <a:gd name="connsiteY18" fmla="*/ 1799441 h 2829382"/>
                    <a:gd name="connsiteX19" fmla="*/ 4763 w 837508"/>
                    <a:gd name="connsiteY19" fmla="*/ 945371 h 2829382"/>
                    <a:gd name="connsiteX0" fmla="*/ 4763 w 834937"/>
                    <a:gd name="connsiteY0" fmla="*/ 918807 h 2802818"/>
                    <a:gd name="connsiteX1" fmla="*/ 174630 w 834937"/>
                    <a:gd name="connsiteY1" fmla="*/ 748940 h 2802818"/>
                    <a:gd name="connsiteX2" fmla="*/ 624140 w 834937"/>
                    <a:gd name="connsiteY2" fmla="*/ 748939 h 2802818"/>
                    <a:gd name="connsiteX3" fmla="*/ 626531 w 834937"/>
                    <a:gd name="connsiteY3" fmla="*/ 72556 h 2802818"/>
                    <a:gd name="connsiteX4" fmla="*/ 804751 w 834937"/>
                    <a:gd name="connsiteY4" fmla="*/ 77115 h 2802818"/>
                    <a:gd name="connsiteX5" fmla="*/ 831789 w 834937"/>
                    <a:gd name="connsiteY5" fmla="*/ 963581 h 2802818"/>
                    <a:gd name="connsiteX6" fmla="*/ 732543 w 834937"/>
                    <a:gd name="connsiteY6" fmla="*/ 1045675 h 2802818"/>
                    <a:gd name="connsiteX7" fmla="*/ 633414 w 834937"/>
                    <a:gd name="connsiteY7" fmla="*/ 1039452 h 2802818"/>
                    <a:gd name="connsiteX8" fmla="*/ 625471 w 834937"/>
                    <a:gd name="connsiteY8" fmla="*/ 2733735 h 2802818"/>
                    <a:gd name="connsiteX9" fmla="*/ 442914 w 834937"/>
                    <a:gd name="connsiteY9" fmla="*/ 2701564 h 2802818"/>
                    <a:gd name="connsiteX10" fmla="*/ 438151 w 834937"/>
                    <a:gd name="connsiteY10" fmla="*/ 1710965 h 2802818"/>
                    <a:gd name="connsiteX11" fmla="*/ 385764 w 834937"/>
                    <a:gd name="connsiteY11" fmla="*/ 1725251 h 2802818"/>
                    <a:gd name="connsiteX12" fmla="*/ 385763 w 834937"/>
                    <a:gd name="connsiteY12" fmla="*/ 2711089 h 2802818"/>
                    <a:gd name="connsiteX13" fmla="*/ 241305 w 834937"/>
                    <a:gd name="connsiteY13" fmla="*/ 2800411 h 2802818"/>
                    <a:gd name="connsiteX14" fmla="*/ 200025 w 834937"/>
                    <a:gd name="connsiteY14" fmla="*/ 2654357 h 2802818"/>
                    <a:gd name="connsiteX15" fmla="*/ 195264 w 834937"/>
                    <a:gd name="connsiteY15" fmla="*/ 1048977 h 2802818"/>
                    <a:gd name="connsiteX16" fmla="*/ 161926 w 834937"/>
                    <a:gd name="connsiteY16" fmla="*/ 1044215 h 2802818"/>
                    <a:gd name="connsiteX17" fmla="*/ 152401 w 834937"/>
                    <a:gd name="connsiteY17" fmla="*/ 1782402 h 2802818"/>
                    <a:gd name="connsiteX18" fmla="*/ 0 w 834937"/>
                    <a:gd name="connsiteY18" fmla="*/ 1772877 h 2802818"/>
                    <a:gd name="connsiteX19" fmla="*/ 4763 w 834937"/>
                    <a:gd name="connsiteY19" fmla="*/ 918807 h 2802818"/>
                    <a:gd name="connsiteX0" fmla="*/ 4763 w 813583"/>
                    <a:gd name="connsiteY0" fmla="*/ 918806 h 2802817"/>
                    <a:gd name="connsiteX1" fmla="*/ 174630 w 813583"/>
                    <a:gd name="connsiteY1" fmla="*/ 748939 h 2802817"/>
                    <a:gd name="connsiteX2" fmla="*/ 624140 w 813583"/>
                    <a:gd name="connsiteY2" fmla="*/ 748938 h 2802817"/>
                    <a:gd name="connsiteX3" fmla="*/ 626531 w 813583"/>
                    <a:gd name="connsiteY3" fmla="*/ 72555 h 2802817"/>
                    <a:gd name="connsiteX4" fmla="*/ 804751 w 813583"/>
                    <a:gd name="connsiteY4" fmla="*/ 77114 h 2802817"/>
                    <a:gd name="connsiteX5" fmla="*/ 807864 w 813583"/>
                    <a:gd name="connsiteY5" fmla="*/ 951135 h 2802817"/>
                    <a:gd name="connsiteX6" fmla="*/ 732543 w 813583"/>
                    <a:gd name="connsiteY6" fmla="*/ 1045674 h 2802817"/>
                    <a:gd name="connsiteX7" fmla="*/ 633414 w 813583"/>
                    <a:gd name="connsiteY7" fmla="*/ 1039451 h 2802817"/>
                    <a:gd name="connsiteX8" fmla="*/ 625471 w 813583"/>
                    <a:gd name="connsiteY8" fmla="*/ 2733734 h 2802817"/>
                    <a:gd name="connsiteX9" fmla="*/ 442914 w 813583"/>
                    <a:gd name="connsiteY9" fmla="*/ 2701563 h 2802817"/>
                    <a:gd name="connsiteX10" fmla="*/ 438151 w 813583"/>
                    <a:gd name="connsiteY10" fmla="*/ 1710964 h 2802817"/>
                    <a:gd name="connsiteX11" fmla="*/ 385764 w 813583"/>
                    <a:gd name="connsiteY11" fmla="*/ 1725250 h 2802817"/>
                    <a:gd name="connsiteX12" fmla="*/ 385763 w 813583"/>
                    <a:gd name="connsiteY12" fmla="*/ 2711088 h 2802817"/>
                    <a:gd name="connsiteX13" fmla="*/ 241305 w 813583"/>
                    <a:gd name="connsiteY13" fmla="*/ 2800410 h 2802817"/>
                    <a:gd name="connsiteX14" fmla="*/ 200025 w 813583"/>
                    <a:gd name="connsiteY14" fmla="*/ 2654356 h 2802817"/>
                    <a:gd name="connsiteX15" fmla="*/ 195264 w 813583"/>
                    <a:gd name="connsiteY15" fmla="*/ 1048976 h 2802817"/>
                    <a:gd name="connsiteX16" fmla="*/ 161926 w 813583"/>
                    <a:gd name="connsiteY16" fmla="*/ 1044214 h 2802817"/>
                    <a:gd name="connsiteX17" fmla="*/ 152401 w 813583"/>
                    <a:gd name="connsiteY17" fmla="*/ 1782401 h 2802817"/>
                    <a:gd name="connsiteX18" fmla="*/ 0 w 813583"/>
                    <a:gd name="connsiteY18" fmla="*/ 1772876 h 2802817"/>
                    <a:gd name="connsiteX19" fmla="*/ 4763 w 813583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2543 w 808588"/>
                    <a:gd name="connsiteY6" fmla="*/ 1045674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44505 w 808588"/>
                    <a:gd name="connsiteY6" fmla="*/ 1033229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048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048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56467 w 808588"/>
                    <a:gd name="connsiteY6" fmla="*/ 1039452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62449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62449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62449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44505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44505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8523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8523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38523 w 808588"/>
                    <a:gd name="connsiteY6" fmla="*/ 1033230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8"/>
                    <a:gd name="connsiteY0" fmla="*/ 918806 h 2802817"/>
                    <a:gd name="connsiteX1" fmla="*/ 174630 w 808588"/>
                    <a:gd name="connsiteY1" fmla="*/ 748939 h 2802817"/>
                    <a:gd name="connsiteX2" fmla="*/ 624140 w 808588"/>
                    <a:gd name="connsiteY2" fmla="*/ 748938 h 2802817"/>
                    <a:gd name="connsiteX3" fmla="*/ 626531 w 808588"/>
                    <a:gd name="connsiteY3" fmla="*/ 72555 h 2802817"/>
                    <a:gd name="connsiteX4" fmla="*/ 804751 w 808588"/>
                    <a:gd name="connsiteY4" fmla="*/ 77114 h 2802817"/>
                    <a:gd name="connsiteX5" fmla="*/ 807864 w 808588"/>
                    <a:gd name="connsiteY5" fmla="*/ 951135 h 2802817"/>
                    <a:gd name="connsiteX6" fmla="*/ 708618 w 808588"/>
                    <a:gd name="connsiteY6" fmla="*/ 1039453 h 2802817"/>
                    <a:gd name="connsiteX7" fmla="*/ 633414 w 808588"/>
                    <a:gd name="connsiteY7" fmla="*/ 1039451 h 2802817"/>
                    <a:gd name="connsiteX8" fmla="*/ 625471 w 808588"/>
                    <a:gd name="connsiteY8" fmla="*/ 2733734 h 2802817"/>
                    <a:gd name="connsiteX9" fmla="*/ 442914 w 808588"/>
                    <a:gd name="connsiteY9" fmla="*/ 2701563 h 2802817"/>
                    <a:gd name="connsiteX10" fmla="*/ 438151 w 808588"/>
                    <a:gd name="connsiteY10" fmla="*/ 1710964 h 2802817"/>
                    <a:gd name="connsiteX11" fmla="*/ 385764 w 808588"/>
                    <a:gd name="connsiteY11" fmla="*/ 1725250 h 2802817"/>
                    <a:gd name="connsiteX12" fmla="*/ 385763 w 808588"/>
                    <a:gd name="connsiteY12" fmla="*/ 2711088 h 2802817"/>
                    <a:gd name="connsiteX13" fmla="*/ 241305 w 808588"/>
                    <a:gd name="connsiteY13" fmla="*/ 2800410 h 2802817"/>
                    <a:gd name="connsiteX14" fmla="*/ 200025 w 808588"/>
                    <a:gd name="connsiteY14" fmla="*/ 2654356 h 2802817"/>
                    <a:gd name="connsiteX15" fmla="*/ 195264 w 808588"/>
                    <a:gd name="connsiteY15" fmla="*/ 1048976 h 2802817"/>
                    <a:gd name="connsiteX16" fmla="*/ 161926 w 808588"/>
                    <a:gd name="connsiteY16" fmla="*/ 1044214 h 2802817"/>
                    <a:gd name="connsiteX17" fmla="*/ 152401 w 808588"/>
                    <a:gd name="connsiteY17" fmla="*/ 1782401 h 2802817"/>
                    <a:gd name="connsiteX18" fmla="*/ 0 w 808588"/>
                    <a:gd name="connsiteY18" fmla="*/ 1772876 h 2802817"/>
                    <a:gd name="connsiteX19" fmla="*/ 4763 w 808588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08618 w 808589"/>
                    <a:gd name="connsiteY6" fmla="*/ 1039453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20580 w 808589"/>
                    <a:gd name="connsiteY6" fmla="*/ 1033230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20580 w 808589"/>
                    <a:gd name="connsiteY6" fmla="*/ 1033230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  <a:gd name="connsiteX0" fmla="*/ 4763 w 808589"/>
                    <a:gd name="connsiteY0" fmla="*/ 918806 h 2802817"/>
                    <a:gd name="connsiteX1" fmla="*/ 174630 w 808589"/>
                    <a:gd name="connsiteY1" fmla="*/ 748939 h 2802817"/>
                    <a:gd name="connsiteX2" fmla="*/ 624140 w 808589"/>
                    <a:gd name="connsiteY2" fmla="*/ 748938 h 2802817"/>
                    <a:gd name="connsiteX3" fmla="*/ 626531 w 808589"/>
                    <a:gd name="connsiteY3" fmla="*/ 72555 h 2802817"/>
                    <a:gd name="connsiteX4" fmla="*/ 804751 w 808589"/>
                    <a:gd name="connsiteY4" fmla="*/ 77114 h 2802817"/>
                    <a:gd name="connsiteX5" fmla="*/ 807865 w 808589"/>
                    <a:gd name="connsiteY5" fmla="*/ 907578 h 2802817"/>
                    <a:gd name="connsiteX6" fmla="*/ 720580 w 808589"/>
                    <a:gd name="connsiteY6" fmla="*/ 1033230 h 2802817"/>
                    <a:gd name="connsiteX7" fmla="*/ 633414 w 808589"/>
                    <a:gd name="connsiteY7" fmla="*/ 1039451 h 2802817"/>
                    <a:gd name="connsiteX8" fmla="*/ 625471 w 808589"/>
                    <a:gd name="connsiteY8" fmla="*/ 2733734 h 2802817"/>
                    <a:gd name="connsiteX9" fmla="*/ 442914 w 808589"/>
                    <a:gd name="connsiteY9" fmla="*/ 2701563 h 2802817"/>
                    <a:gd name="connsiteX10" fmla="*/ 438151 w 808589"/>
                    <a:gd name="connsiteY10" fmla="*/ 1710964 h 2802817"/>
                    <a:gd name="connsiteX11" fmla="*/ 385764 w 808589"/>
                    <a:gd name="connsiteY11" fmla="*/ 1725250 h 2802817"/>
                    <a:gd name="connsiteX12" fmla="*/ 385763 w 808589"/>
                    <a:gd name="connsiteY12" fmla="*/ 2711088 h 2802817"/>
                    <a:gd name="connsiteX13" fmla="*/ 241305 w 808589"/>
                    <a:gd name="connsiteY13" fmla="*/ 2800410 h 2802817"/>
                    <a:gd name="connsiteX14" fmla="*/ 200025 w 808589"/>
                    <a:gd name="connsiteY14" fmla="*/ 2654356 h 2802817"/>
                    <a:gd name="connsiteX15" fmla="*/ 195264 w 808589"/>
                    <a:gd name="connsiteY15" fmla="*/ 1048976 h 2802817"/>
                    <a:gd name="connsiteX16" fmla="*/ 161926 w 808589"/>
                    <a:gd name="connsiteY16" fmla="*/ 1044214 h 2802817"/>
                    <a:gd name="connsiteX17" fmla="*/ 152401 w 808589"/>
                    <a:gd name="connsiteY17" fmla="*/ 1782401 h 2802817"/>
                    <a:gd name="connsiteX18" fmla="*/ 0 w 808589"/>
                    <a:gd name="connsiteY18" fmla="*/ 1772876 h 2802817"/>
                    <a:gd name="connsiteX19" fmla="*/ 4763 w 808589"/>
                    <a:gd name="connsiteY19" fmla="*/ 918806 h 280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08589" h="2802817">
                      <a:moveTo>
                        <a:pt x="4763" y="918806"/>
                      </a:moveTo>
                      <a:cubicBezTo>
                        <a:pt x="4763" y="824991"/>
                        <a:pt x="80815" y="748939"/>
                        <a:pt x="174630" y="748939"/>
                      </a:cubicBezTo>
                      <a:lnTo>
                        <a:pt x="624140" y="748938"/>
                      </a:lnTo>
                      <a:cubicBezTo>
                        <a:pt x="628236" y="468929"/>
                        <a:pt x="626531" y="-21260"/>
                        <a:pt x="626531" y="72555"/>
                      </a:cubicBezTo>
                      <a:cubicBezTo>
                        <a:pt x="634099" y="-13040"/>
                        <a:pt x="773259" y="-36407"/>
                        <a:pt x="804751" y="77114"/>
                      </a:cubicBezTo>
                      <a:cubicBezTo>
                        <a:pt x="803646" y="346033"/>
                        <a:pt x="810834" y="690922"/>
                        <a:pt x="807865" y="907578"/>
                      </a:cubicBezTo>
                      <a:cubicBezTo>
                        <a:pt x="780027" y="1001211"/>
                        <a:pt x="789548" y="976009"/>
                        <a:pt x="720580" y="1033230"/>
                      </a:cubicBezTo>
                      <a:cubicBezTo>
                        <a:pt x="682738" y="1035358"/>
                        <a:pt x="656169" y="1032501"/>
                        <a:pt x="633414" y="1039451"/>
                      </a:cubicBezTo>
                      <a:cubicBezTo>
                        <a:pt x="629709" y="1308338"/>
                        <a:pt x="634203" y="2559903"/>
                        <a:pt x="625471" y="2733734"/>
                      </a:cubicBezTo>
                      <a:cubicBezTo>
                        <a:pt x="633410" y="2801133"/>
                        <a:pt x="443972" y="2849799"/>
                        <a:pt x="442914" y="2701563"/>
                      </a:cubicBezTo>
                      <a:cubicBezTo>
                        <a:pt x="437093" y="2472364"/>
                        <a:pt x="442913" y="1902257"/>
                        <a:pt x="438151" y="1710964"/>
                      </a:cubicBezTo>
                      <a:cubicBezTo>
                        <a:pt x="383119" y="1712746"/>
                        <a:pt x="415397" y="1722269"/>
                        <a:pt x="385764" y="1725250"/>
                      </a:cubicBezTo>
                      <a:cubicBezTo>
                        <a:pt x="387351" y="2030050"/>
                        <a:pt x="388938" y="2544399"/>
                        <a:pt x="385763" y="2711088"/>
                      </a:cubicBezTo>
                      <a:cubicBezTo>
                        <a:pt x="382061" y="2825000"/>
                        <a:pt x="278344" y="2800798"/>
                        <a:pt x="241305" y="2800410"/>
                      </a:cubicBezTo>
                      <a:cubicBezTo>
                        <a:pt x="204640" y="2743260"/>
                        <a:pt x="204787" y="2781508"/>
                        <a:pt x="200025" y="2654356"/>
                      </a:cubicBezTo>
                      <a:cubicBezTo>
                        <a:pt x="192350" y="2499769"/>
                        <a:pt x="203995" y="1195889"/>
                        <a:pt x="195264" y="1048976"/>
                      </a:cubicBezTo>
                      <a:cubicBezTo>
                        <a:pt x="191295" y="1045732"/>
                        <a:pt x="159545" y="1050564"/>
                        <a:pt x="161926" y="1044214"/>
                      </a:cubicBezTo>
                      <a:cubicBezTo>
                        <a:pt x="154782" y="1166452"/>
                        <a:pt x="163514" y="1660957"/>
                        <a:pt x="152401" y="1782401"/>
                      </a:cubicBezTo>
                      <a:cubicBezTo>
                        <a:pt x="156369" y="1809320"/>
                        <a:pt x="50800" y="1885058"/>
                        <a:pt x="0" y="1772876"/>
                      </a:cubicBezTo>
                      <a:cubicBezTo>
                        <a:pt x="0" y="1486598"/>
                        <a:pt x="4763" y="1205084"/>
                        <a:pt x="4763" y="918806"/>
                      </a:cubicBezTo>
                      <a:close/>
                    </a:path>
                  </a:pathLst>
                </a:cu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  <p:sp>
            <p:nvSpPr>
              <p:cNvPr id="286" name="TextBox 285"/>
              <p:cNvSpPr txBox="1"/>
              <p:nvPr/>
            </p:nvSpPr>
            <p:spPr>
              <a:xfrm>
                <a:off x="1493682" y="4193794"/>
                <a:ext cx="754129" cy="1009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6351">
                  <a:defRPr/>
                </a:pPr>
                <a:r>
                  <a:rPr lang="ru-RU" sz="3678" b="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rPr>
                  <a:t>?</a:t>
                </a:r>
              </a:p>
            </p:txBody>
          </p:sp>
        </p:grpSp>
        <p:sp>
          <p:nvSpPr>
            <p:cNvPr id="284" name="TextBox 283"/>
            <p:cNvSpPr txBox="1"/>
            <p:nvPr/>
          </p:nvSpPr>
          <p:spPr>
            <a:xfrm>
              <a:off x="1459765" y="5519069"/>
              <a:ext cx="1940543" cy="63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26" kern="0" dirty="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Все вопросы приветствуются</a:t>
              </a:r>
            </a:p>
          </p:txBody>
        </p:sp>
      </p:grpSp>
      <p:grpSp>
        <p:nvGrpSpPr>
          <p:cNvPr id="289" name="Группа 78"/>
          <p:cNvGrpSpPr/>
          <p:nvPr/>
        </p:nvGrpSpPr>
        <p:grpSpPr>
          <a:xfrm>
            <a:off x="3823436" y="1256520"/>
            <a:ext cx="1289124" cy="1211088"/>
            <a:chOff x="3876948" y="1833108"/>
            <a:chExt cx="1940543" cy="1693956"/>
          </a:xfrm>
        </p:grpSpPr>
        <p:grpSp>
          <p:nvGrpSpPr>
            <p:cNvPr id="290" name="Группа 49"/>
            <p:cNvGrpSpPr>
              <a:grpSpLocks noChangeAspect="1"/>
            </p:cNvGrpSpPr>
            <p:nvPr/>
          </p:nvGrpSpPr>
          <p:grpSpPr>
            <a:xfrm>
              <a:off x="4230415" y="1833108"/>
              <a:ext cx="1296000" cy="1296000"/>
              <a:chOff x="4277617" y="1879501"/>
              <a:chExt cx="1188000" cy="1188000"/>
            </a:xfrm>
          </p:grpSpPr>
          <p:grpSp>
            <p:nvGrpSpPr>
              <p:cNvPr id="292" name="Группа 213"/>
              <p:cNvGrpSpPr/>
              <p:nvPr/>
            </p:nvGrpSpPr>
            <p:grpSpPr>
              <a:xfrm>
                <a:off x="4277617" y="1879501"/>
                <a:ext cx="1188000" cy="1188000"/>
                <a:chOff x="4414571" y="1693389"/>
                <a:chExt cx="1442339" cy="1442339"/>
              </a:xfrm>
            </p:grpSpPr>
            <p:sp>
              <p:nvSpPr>
                <p:cNvPr id="295" name="Кольцо 294"/>
                <p:cNvSpPr/>
                <p:nvPr/>
              </p:nvSpPr>
              <p:spPr>
                <a:xfrm>
                  <a:off x="4414571" y="1693389"/>
                  <a:ext cx="1442339" cy="1442339"/>
                </a:xfrm>
                <a:prstGeom prst="donut">
                  <a:avLst>
                    <a:gd name="adj" fmla="val 1449"/>
                  </a:avLst>
                </a:prstGeom>
                <a:solidFill>
                  <a:srgbClr val="002060"/>
                </a:solidFill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6" name="Овал 295"/>
                <p:cNvSpPr/>
                <p:nvPr/>
              </p:nvSpPr>
              <p:spPr>
                <a:xfrm>
                  <a:off x="4802248" y="1869910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7" name="Овал 296"/>
                <p:cNvSpPr/>
                <p:nvPr/>
              </p:nvSpPr>
              <p:spPr>
                <a:xfrm>
                  <a:off x="5091754" y="1791480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8" name="Овал 297"/>
                <p:cNvSpPr/>
                <p:nvPr/>
              </p:nvSpPr>
              <p:spPr>
                <a:xfrm>
                  <a:off x="5378339" y="1870044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299" name="Овал 298"/>
                <p:cNvSpPr/>
                <p:nvPr/>
              </p:nvSpPr>
              <p:spPr>
                <a:xfrm>
                  <a:off x="5592945" y="2080166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0" name="Овал 299"/>
                <p:cNvSpPr/>
                <p:nvPr/>
              </p:nvSpPr>
              <p:spPr>
                <a:xfrm>
                  <a:off x="5670305" y="2370493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1" name="Овал 300"/>
                <p:cNvSpPr/>
                <p:nvPr/>
              </p:nvSpPr>
              <p:spPr>
                <a:xfrm>
                  <a:off x="5591286" y="2660819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2" name="Овал 301"/>
                <p:cNvSpPr/>
                <p:nvPr/>
              </p:nvSpPr>
              <p:spPr>
                <a:xfrm>
                  <a:off x="5379979" y="2872126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3" name="Овал 302"/>
                <p:cNvSpPr/>
                <p:nvPr/>
              </p:nvSpPr>
              <p:spPr>
                <a:xfrm>
                  <a:off x="5091754" y="2949486"/>
                  <a:ext cx="84843" cy="84843"/>
                </a:xfrm>
                <a:prstGeom prst="ellipse">
                  <a:avLst/>
                </a:prstGeom>
                <a:solidFill>
                  <a:srgbClr val="A6433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4" name="Овал 303"/>
                <p:cNvSpPr/>
                <p:nvPr/>
              </p:nvSpPr>
              <p:spPr>
                <a:xfrm>
                  <a:off x="4803068" y="2870467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5" name="Овал 304"/>
                <p:cNvSpPr/>
                <p:nvPr/>
              </p:nvSpPr>
              <p:spPr>
                <a:xfrm>
                  <a:off x="4590120" y="2660377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6" name="Овал 305"/>
                <p:cNvSpPr/>
                <p:nvPr/>
              </p:nvSpPr>
              <p:spPr>
                <a:xfrm>
                  <a:off x="4512741" y="2369654"/>
                  <a:ext cx="84843" cy="84843"/>
                </a:xfrm>
                <a:prstGeom prst="ellipse">
                  <a:avLst/>
                </a:prstGeom>
                <a:solidFill>
                  <a:srgbClr val="A64333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07" name="Овал 306"/>
                <p:cNvSpPr/>
                <p:nvPr/>
              </p:nvSpPr>
              <p:spPr>
                <a:xfrm>
                  <a:off x="4588019" y="2081806"/>
                  <a:ext cx="84843" cy="84843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  <p:sp>
            <p:nvSpPr>
              <p:cNvPr id="293" name="Стрелка вправо 292"/>
              <p:cNvSpPr/>
              <p:nvPr/>
            </p:nvSpPr>
            <p:spPr>
              <a:xfrm flipH="1">
                <a:off x="4573813" y="2425361"/>
                <a:ext cx="360362" cy="96281"/>
              </a:xfrm>
              <a:prstGeom prst="rightArrow">
                <a:avLst>
                  <a:gd name="adj1" fmla="val 50000"/>
                  <a:gd name="adj2" fmla="val 105554"/>
                </a:avLst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294" name="Стрелка вправо 293"/>
              <p:cNvSpPr/>
              <p:nvPr/>
            </p:nvSpPr>
            <p:spPr>
              <a:xfrm rot="16200000" flipH="1">
                <a:off x="4621936" y="2613899"/>
                <a:ext cx="495207" cy="80982"/>
              </a:xfrm>
              <a:prstGeom prst="rightArrow">
                <a:avLst>
                  <a:gd name="adj1" fmla="val 43936"/>
                  <a:gd name="adj2" fmla="val 91240"/>
                </a:avLst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</p:grpSp>
        <p:sp>
          <p:nvSpPr>
            <p:cNvPr id="291" name="TextBox 290"/>
            <p:cNvSpPr txBox="1"/>
            <p:nvPr/>
          </p:nvSpPr>
          <p:spPr>
            <a:xfrm>
              <a:off x="3876948" y="3146799"/>
              <a:ext cx="1940543" cy="38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26" kern="0" dirty="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Пунктуальность</a:t>
              </a:r>
            </a:p>
          </p:txBody>
        </p:sp>
      </p:grpSp>
      <p:grpSp>
        <p:nvGrpSpPr>
          <p:cNvPr id="308" name="Группа 71"/>
          <p:cNvGrpSpPr/>
          <p:nvPr/>
        </p:nvGrpSpPr>
        <p:grpSpPr>
          <a:xfrm>
            <a:off x="3853350" y="3490469"/>
            <a:ext cx="1289124" cy="1108622"/>
            <a:chOff x="4039230" y="4752578"/>
            <a:chExt cx="1940543" cy="1550634"/>
          </a:xfrm>
        </p:grpSpPr>
        <p:sp>
          <p:nvSpPr>
            <p:cNvPr id="309" name="TextBox 308"/>
            <p:cNvSpPr txBox="1"/>
            <p:nvPr/>
          </p:nvSpPr>
          <p:spPr>
            <a:xfrm>
              <a:off x="4039230" y="5671829"/>
              <a:ext cx="1940543" cy="631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26" kern="0" dirty="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Позитив и уважение</a:t>
              </a:r>
            </a:p>
          </p:txBody>
        </p:sp>
        <p:grpSp>
          <p:nvGrpSpPr>
            <p:cNvPr id="310" name="Группа 18"/>
            <p:cNvGrpSpPr>
              <a:grpSpLocks noChangeAspect="1"/>
            </p:cNvGrpSpPr>
            <p:nvPr/>
          </p:nvGrpSpPr>
          <p:grpSpPr>
            <a:xfrm>
              <a:off x="4207946" y="4752578"/>
              <a:ext cx="1487292" cy="851291"/>
              <a:chOff x="2330450" y="2399638"/>
              <a:chExt cx="5010150" cy="2617158"/>
            </a:xfrm>
            <a:scene3d>
              <a:camera prst="orthographicFront"/>
              <a:lightRig rig="threePt" dir="t"/>
            </a:scene3d>
          </p:grpSpPr>
          <p:sp>
            <p:nvSpPr>
              <p:cNvPr id="311" name="Полилиния 1"/>
              <p:cNvSpPr/>
              <p:nvPr/>
            </p:nvSpPr>
            <p:spPr>
              <a:xfrm>
                <a:off x="2641600" y="2399638"/>
                <a:ext cx="4241800" cy="398837"/>
              </a:xfrm>
              <a:custGeom>
                <a:avLst/>
                <a:gdLst>
                  <a:gd name="connsiteX0" fmla="*/ 0 w 4241800"/>
                  <a:gd name="connsiteY0" fmla="*/ 127662 h 398837"/>
                  <a:gd name="connsiteX1" fmla="*/ 311150 w 4241800"/>
                  <a:gd name="connsiteY1" fmla="*/ 299112 h 398837"/>
                  <a:gd name="connsiteX2" fmla="*/ 539750 w 4241800"/>
                  <a:gd name="connsiteY2" fmla="*/ 381662 h 398837"/>
                  <a:gd name="connsiteX3" fmla="*/ 774700 w 4241800"/>
                  <a:gd name="connsiteY3" fmla="*/ 394362 h 398837"/>
                  <a:gd name="connsiteX4" fmla="*/ 1016000 w 4241800"/>
                  <a:gd name="connsiteY4" fmla="*/ 324512 h 398837"/>
                  <a:gd name="connsiteX5" fmla="*/ 1276350 w 4241800"/>
                  <a:gd name="connsiteY5" fmla="*/ 184812 h 398837"/>
                  <a:gd name="connsiteX6" fmla="*/ 1536700 w 4241800"/>
                  <a:gd name="connsiteY6" fmla="*/ 83212 h 398837"/>
                  <a:gd name="connsiteX7" fmla="*/ 1930400 w 4241800"/>
                  <a:gd name="connsiteY7" fmla="*/ 7012 h 398837"/>
                  <a:gd name="connsiteX8" fmla="*/ 2241550 w 4241800"/>
                  <a:gd name="connsiteY8" fmla="*/ 7012 h 398837"/>
                  <a:gd name="connsiteX9" fmla="*/ 2470150 w 4241800"/>
                  <a:gd name="connsiteY9" fmla="*/ 38762 h 398837"/>
                  <a:gd name="connsiteX10" fmla="*/ 2743200 w 4241800"/>
                  <a:gd name="connsiteY10" fmla="*/ 140362 h 398837"/>
                  <a:gd name="connsiteX11" fmla="*/ 2946400 w 4241800"/>
                  <a:gd name="connsiteY11" fmla="*/ 197512 h 398837"/>
                  <a:gd name="connsiteX12" fmla="*/ 3225800 w 4241800"/>
                  <a:gd name="connsiteY12" fmla="*/ 280062 h 398837"/>
                  <a:gd name="connsiteX13" fmla="*/ 3409950 w 4241800"/>
                  <a:gd name="connsiteY13" fmla="*/ 368962 h 398837"/>
                  <a:gd name="connsiteX14" fmla="*/ 3695700 w 4241800"/>
                  <a:gd name="connsiteY14" fmla="*/ 280062 h 398837"/>
                  <a:gd name="connsiteX15" fmla="*/ 3911600 w 4241800"/>
                  <a:gd name="connsiteY15" fmla="*/ 197512 h 398837"/>
                  <a:gd name="connsiteX16" fmla="*/ 4241800 w 4241800"/>
                  <a:gd name="connsiteY16" fmla="*/ 64162 h 39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41800" h="398837">
                    <a:moveTo>
                      <a:pt x="0" y="127662"/>
                    </a:moveTo>
                    <a:cubicBezTo>
                      <a:pt x="110596" y="192220"/>
                      <a:pt x="221192" y="256779"/>
                      <a:pt x="311150" y="299112"/>
                    </a:cubicBezTo>
                    <a:cubicBezTo>
                      <a:pt x="401108" y="341445"/>
                      <a:pt x="462492" y="365787"/>
                      <a:pt x="539750" y="381662"/>
                    </a:cubicBezTo>
                    <a:cubicBezTo>
                      <a:pt x="617008" y="397537"/>
                      <a:pt x="695325" y="403887"/>
                      <a:pt x="774700" y="394362"/>
                    </a:cubicBezTo>
                    <a:cubicBezTo>
                      <a:pt x="854075" y="384837"/>
                      <a:pt x="932392" y="359437"/>
                      <a:pt x="1016000" y="324512"/>
                    </a:cubicBezTo>
                    <a:cubicBezTo>
                      <a:pt x="1099608" y="289587"/>
                      <a:pt x="1189567" y="225029"/>
                      <a:pt x="1276350" y="184812"/>
                    </a:cubicBezTo>
                    <a:cubicBezTo>
                      <a:pt x="1363133" y="144595"/>
                      <a:pt x="1427692" y="112845"/>
                      <a:pt x="1536700" y="83212"/>
                    </a:cubicBezTo>
                    <a:cubicBezTo>
                      <a:pt x="1645708" y="53579"/>
                      <a:pt x="1812925" y="19712"/>
                      <a:pt x="1930400" y="7012"/>
                    </a:cubicBezTo>
                    <a:cubicBezTo>
                      <a:pt x="2047875" y="-5688"/>
                      <a:pt x="2151592" y="1720"/>
                      <a:pt x="2241550" y="7012"/>
                    </a:cubicBezTo>
                    <a:cubicBezTo>
                      <a:pt x="2331508" y="12304"/>
                      <a:pt x="2386542" y="16537"/>
                      <a:pt x="2470150" y="38762"/>
                    </a:cubicBezTo>
                    <a:cubicBezTo>
                      <a:pt x="2553758" y="60987"/>
                      <a:pt x="2663825" y="113904"/>
                      <a:pt x="2743200" y="140362"/>
                    </a:cubicBezTo>
                    <a:cubicBezTo>
                      <a:pt x="2822575" y="166820"/>
                      <a:pt x="2946400" y="197512"/>
                      <a:pt x="2946400" y="197512"/>
                    </a:cubicBezTo>
                    <a:cubicBezTo>
                      <a:pt x="3026833" y="220795"/>
                      <a:pt x="3148542" y="251487"/>
                      <a:pt x="3225800" y="280062"/>
                    </a:cubicBezTo>
                    <a:cubicBezTo>
                      <a:pt x="3303058" y="308637"/>
                      <a:pt x="3331633" y="368962"/>
                      <a:pt x="3409950" y="368962"/>
                    </a:cubicBezTo>
                    <a:cubicBezTo>
                      <a:pt x="3488267" y="368962"/>
                      <a:pt x="3612092" y="308637"/>
                      <a:pt x="3695700" y="280062"/>
                    </a:cubicBezTo>
                    <a:cubicBezTo>
                      <a:pt x="3779308" y="251487"/>
                      <a:pt x="3911600" y="197512"/>
                      <a:pt x="3911600" y="197512"/>
                    </a:cubicBezTo>
                    <a:lnTo>
                      <a:pt x="4241800" y="64162"/>
                    </a:ln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2" name="Полилиния 4"/>
              <p:cNvSpPr/>
              <p:nvPr/>
            </p:nvSpPr>
            <p:spPr>
              <a:xfrm>
                <a:off x="3621382" y="2477171"/>
                <a:ext cx="2887406" cy="1818567"/>
              </a:xfrm>
              <a:custGeom>
                <a:avLst/>
                <a:gdLst>
                  <a:gd name="connsiteX0" fmla="*/ 1731668 w 2887406"/>
                  <a:gd name="connsiteY0" fmla="*/ 56479 h 1818567"/>
                  <a:gd name="connsiteX1" fmla="*/ 1401468 w 2887406"/>
                  <a:gd name="connsiteY1" fmla="*/ 5679 h 1818567"/>
                  <a:gd name="connsiteX2" fmla="*/ 1255418 w 2887406"/>
                  <a:gd name="connsiteY2" fmla="*/ 18379 h 1818567"/>
                  <a:gd name="connsiteX3" fmla="*/ 1020468 w 2887406"/>
                  <a:gd name="connsiteY3" fmla="*/ 158079 h 1818567"/>
                  <a:gd name="connsiteX4" fmla="*/ 829968 w 2887406"/>
                  <a:gd name="connsiteY4" fmla="*/ 266029 h 1818567"/>
                  <a:gd name="connsiteX5" fmla="*/ 709318 w 2887406"/>
                  <a:gd name="connsiteY5" fmla="*/ 323179 h 1818567"/>
                  <a:gd name="connsiteX6" fmla="*/ 639468 w 2887406"/>
                  <a:gd name="connsiteY6" fmla="*/ 361279 h 1818567"/>
                  <a:gd name="connsiteX7" fmla="*/ 556918 w 2887406"/>
                  <a:gd name="connsiteY7" fmla="*/ 386679 h 1818567"/>
                  <a:gd name="connsiteX8" fmla="*/ 468018 w 2887406"/>
                  <a:gd name="connsiteY8" fmla="*/ 443829 h 1818567"/>
                  <a:gd name="connsiteX9" fmla="*/ 321968 w 2887406"/>
                  <a:gd name="connsiteY9" fmla="*/ 526379 h 1818567"/>
                  <a:gd name="connsiteX10" fmla="*/ 233068 w 2887406"/>
                  <a:gd name="connsiteY10" fmla="*/ 653379 h 1818567"/>
                  <a:gd name="connsiteX11" fmla="*/ 156868 w 2887406"/>
                  <a:gd name="connsiteY11" fmla="*/ 735929 h 1818567"/>
                  <a:gd name="connsiteX12" fmla="*/ 55268 w 2887406"/>
                  <a:gd name="connsiteY12" fmla="*/ 805779 h 1818567"/>
                  <a:gd name="connsiteX13" fmla="*/ 10818 w 2887406"/>
                  <a:gd name="connsiteY13" fmla="*/ 888329 h 1818567"/>
                  <a:gd name="connsiteX14" fmla="*/ 4468 w 2887406"/>
                  <a:gd name="connsiteY14" fmla="*/ 1021679 h 1818567"/>
                  <a:gd name="connsiteX15" fmla="*/ 67968 w 2887406"/>
                  <a:gd name="connsiteY15" fmla="*/ 1110579 h 1818567"/>
                  <a:gd name="connsiteX16" fmla="*/ 214018 w 2887406"/>
                  <a:gd name="connsiteY16" fmla="*/ 1148679 h 1818567"/>
                  <a:gd name="connsiteX17" fmla="*/ 461668 w 2887406"/>
                  <a:gd name="connsiteY17" fmla="*/ 1078829 h 1818567"/>
                  <a:gd name="connsiteX18" fmla="*/ 639468 w 2887406"/>
                  <a:gd name="connsiteY18" fmla="*/ 970879 h 1818567"/>
                  <a:gd name="connsiteX19" fmla="*/ 766468 w 2887406"/>
                  <a:gd name="connsiteY19" fmla="*/ 843879 h 1818567"/>
                  <a:gd name="connsiteX20" fmla="*/ 849018 w 2887406"/>
                  <a:gd name="connsiteY20" fmla="*/ 761329 h 1818567"/>
                  <a:gd name="connsiteX21" fmla="*/ 950618 w 2887406"/>
                  <a:gd name="connsiteY21" fmla="*/ 710529 h 1818567"/>
                  <a:gd name="connsiteX22" fmla="*/ 1083968 w 2887406"/>
                  <a:gd name="connsiteY22" fmla="*/ 685129 h 1818567"/>
                  <a:gd name="connsiteX23" fmla="*/ 1242718 w 2887406"/>
                  <a:gd name="connsiteY23" fmla="*/ 716879 h 1818567"/>
                  <a:gd name="connsiteX24" fmla="*/ 1433218 w 2887406"/>
                  <a:gd name="connsiteY24" fmla="*/ 805779 h 1818567"/>
                  <a:gd name="connsiteX25" fmla="*/ 1687218 w 2887406"/>
                  <a:gd name="connsiteY25" fmla="*/ 951829 h 1818567"/>
                  <a:gd name="connsiteX26" fmla="*/ 1807868 w 2887406"/>
                  <a:gd name="connsiteY26" fmla="*/ 1034379 h 1818567"/>
                  <a:gd name="connsiteX27" fmla="*/ 1947568 w 2887406"/>
                  <a:gd name="connsiteY27" fmla="*/ 1174079 h 1818567"/>
                  <a:gd name="connsiteX28" fmla="*/ 2150768 w 2887406"/>
                  <a:gd name="connsiteY28" fmla="*/ 1326479 h 1818567"/>
                  <a:gd name="connsiteX29" fmla="*/ 2373018 w 2887406"/>
                  <a:gd name="connsiteY29" fmla="*/ 1428079 h 1818567"/>
                  <a:gd name="connsiteX30" fmla="*/ 2557168 w 2887406"/>
                  <a:gd name="connsiteY30" fmla="*/ 1466179 h 1818567"/>
                  <a:gd name="connsiteX31" fmla="*/ 2734968 w 2887406"/>
                  <a:gd name="connsiteY31" fmla="*/ 1472529 h 1818567"/>
                  <a:gd name="connsiteX32" fmla="*/ 2817518 w 2887406"/>
                  <a:gd name="connsiteY32" fmla="*/ 1491579 h 1818567"/>
                  <a:gd name="connsiteX33" fmla="*/ 2855618 w 2887406"/>
                  <a:gd name="connsiteY33" fmla="*/ 1523329 h 1818567"/>
                  <a:gd name="connsiteX34" fmla="*/ 2887368 w 2887406"/>
                  <a:gd name="connsiteY34" fmla="*/ 1599529 h 1818567"/>
                  <a:gd name="connsiteX35" fmla="*/ 2849268 w 2887406"/>
                  <a:gd name="connsiteY35" fmla="*/ 1720179 h 1818567"/>
                  <a:gd name="connsiteX36" fmla="*/ 2658768 w 2887406"/>
                  <a:gd name="connsiteY36" fmla="*/ 1783679 h 1818567"/>
                  <a:gd name="connsiteX37" fmla="*/ 2493668 w 2887406"/>
                  <a:gd name="connsiteY37" fmla="*/ 1809079 h 1818567"/>
                  <a:gd name="connsiteX38" fmla="*/ 2290468 w 2887406"/>
                  <a:gd name="connsiteY38" fmla="*/ 1809079 h 1818567"/>
                  <a:gd name="connsiteX39" fmla="*/ 2011068 w 2887406"/>
                  <a:gd name="connsiteY39" fmla="*/ 1694779 h 1818567"/>
                  <a:gd name="connsiteX40" fmla="*/ 1725318 w 2887406"/>
                  <a:gd name="connsiteY40" fmla="*/ 1555079 h 1818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887406" h="1818567">
                    <a:moveTo>
                      <a:pt x="1731668" y="56479"/>
                    </a:moveTo>
                    <a:cubicBezTo>
                      <a:pt x="1606255" y="34254"/>
                      <a:pt x="1480843" y="12029"/>
                      <a:pt x="1401468" y="5679"/>
                    </a:cubicBezTo>
                    <a:cubicBezTo>
                      <a:pt x="1322093" y="-671"/>
                      <a:pt x="1318918" y="-7021"/>
                      <a:pt x="1255418" y="18379"/>
                    </a:cubicBezTo>
                    <a:cubicBezTo>
                      <a:pt x="1191918" y="43779"/>
                      <a:pt x="1091376" y="116804"/>
                      <a:pt x="1020468" y="158079"/>
                    </a:cubicBezTo>
                    <a:cubicBezTo>
                      <a:pt x="949560" y="199354"/>
                      <a:pt x="881826" y="238512"/>
                      <a:pt x="829968" y="266029"/>
                    </a:cubicBezTo>
                    <a:cubicBezTo>
                      <a:pt x="778110" y="293546"/>
                      <a:pt x="741068" y="307304"/>
                      <a:pt x="709318" y="323179"/>
                    </a:cubicBezTo>
                    <a:cubicBezTo>
                      <a:pt x="677568" y="339054"/>
                      <a:pt x="664868" y="350696"/>
                      <a:pt x="639468" y="361279"/>
                    </a:cubicBezTo>
                    <a:cubicBezTo>
                      <a:pt x="614068" y="371862"/>
                      <a:pt x="585493" y="372921"/>
                      <a:pt x="556918" y="386679"/>
                    </a:cubicBezTo>
                    <a:cubicBezTo>
                      <a:pt x="528343" y="400437"/>
                      <a:pt x="507176" y="420546"/>
                      <a:pt x="468018" y="443829"/>
                    </a:cubicBezTo>
                    <a:cubicBezTo>
                      <a:pt x="428860" y="467112"/>
                      <a:pt x="361126" y="491454"/>
                      <a:pt x="321968" y="526379"/>
                    </a:cubicBezTo>
                    <a:cubicBezTo>
                      <a:pt x="282810" y="561304"/>
                      <a:pt x="260585" y="618454"/>
                      <a:pt x="233068" y="653379"/>
                    </a:cubicBezTo>
                    <a:cubicBezTo>
                      <a:pt x="205551" y="688304"/>
                      <a:pt x="186501" y="710529"/>
                      <a:pt x="156868" y="735929"/>
                    </a:cubicBezTo>
                    <a:cubicBezTo>
                      <a:pt x="127235" y="761329"/>
                      <a:pt x="79610" y="780379"/>
                      <a:pt x="55268" y="805779"/>
                    </a:cubicBezTo>
                    <a:cubicBezTo>
                      <a:pt x="30926" y="831179"/>
                      <a:pt x="19285" y="852346"/>
                      <a:pt x="10818" y="888329"/>
                    </a:cubicBezTo>
                    <a:cubicBezTo>
                      <a:pt x="2351" y="924312"/>
                      <a:pt x="-5057" y="984637"/>
                      <a:pt x="4468" y="1021679"/>
                    </a:cubicBezTo>
                    <a:cubicBezTo>
                      <a:pt x="13993" y="1058721"/>
                      <a:pt x="33043" y="1089412"/>
                      <a:pt x="67968" y="1110579"/>
                    </a:cubicBezTo>
                    <a:cubicBezTo>
                      <a:pt x="102893" y="1131746"/>
                      <a:pt x="148401" y="1153971"/>
                      <a:pt x="214018" y="1148679"/>
                    </a:cubicBezTo>
                    <a:cubicBezTo>
                      <a:pt x="279635" y="1143387"/>
                      <a:pt x="390760" y="1108462"/>
                      <a:pt x="461668" y="1078829"/>
                    </a:cubicBezTo>
                    <a:cubicBezTo>
                      <a:pt x="532576" y="1049196"/>
                      <a:pt x="588668" y="1010037"/>
                      <a:pt x="639468" y="970879"/>
                    </a:cubicBezTo>
                    <a:cubicBezTo>
                      <a:pt x="690268" y="931721"/>
                      <a:pt x="766468" y="843879"/>
                      <a:pt x="766468" y="843879"/>
                    </a:cubicBezTo>
                    <a:cubicBezTo>
                      <a:pt x="801393" y="808954"/>
                      <a:pt x="818326" y="783554"/>
                      <a:pt x="849018" y="761329"/>
                    </a:cubicBezTo>
                    <a:cubicBezTo>
                      <a:pt x="879710" y="739104"/>
                      <a:pt x="911460" y="723229"/>
                      <a:pt x="950618" y="710529"/>
                    </a:cubicBezTo>
                    <a:cubicBezTo>
                      <a:pt x="989776" y="697829"/>
                      <a:pt x="1035285" y="684071"/>
                      <a:pt x="1083968" y="685129"/>
                    </a:cubicBezTo>
                    <a:cubicBezTo>
                      <a:pt x="1132651" y="686187"/>
                      <a:pt x="1184510" y="696771"/>
                      <a:pt x="1242718" y="716879"/>
                    </a:cubicBezTo>
                    <a:cubicBezTo>
                      <a:pt x="1300926" y="736987"/>
                      <a:pt x="1359135" y="766621"/>
                      <a:pt x="1433218" y="805779"/>
                    </a:cubicBezTo>
                    <a:cubicBezTo>
                      <a:pt x="1507301" y="844937"/>
                      <a:pt x="1624776" y="913729"/>
                      <a:pt x="1687218" y="951829"/>
                    </a:cubicBezTo>
                    <a:cubicBezTo>
                      <a:pt x="1749660" y="989929"/>
                      <a:pt x="1764476" y="997337"/>
                      <a:pt x="1807868" y="1034379"/>
                    </a:cubicBezTo>
                    <a:cubicBezTo>
                      <a:pt x="1851260" y="1071421"/>
                      <a:pt x="1890418" y="1125396"/>
                      <a:pt x="1947568" y="1174079"/>
                    </a:cubicBezTo>
                    <a:cubicBezTo>
                      <a:pt x="2004718" y="1222762"/>
                      <a:pt x="2079860" y="1284146"/>
                      <a:pt x="2150768" y="1326479"/>
                    </a:cubicBezTo>
                    <a:cubicBezTo>
                      <a:pt x="2221676" y="1368812"/>
                      <a:pt x="2305285" y="1404796"/>
                      <a:pt x="2373018" y="1428079"/>
                    </a:cubicBezTo>
                    <a:cubicBezTo>
                      <a:pt x="2440751" y="1451362"/>
                      <a:pt x="2496843" y="1458771"/>
                      <a:pt x="2557168" y="1466179"/>
                    </a:cubicBezTo>
                    <a:cubicBezTo>
                      <a:pt x="2617493" y="1473587"/>
                      <a:pt x="2691576" y="1468296"/>
                      <a:pt x="2734968" y="1472529"/>
                    </a:cubicBezTo>
                    <a:cubicBezTo>
                      <a:pt x="2778360" y="1476762"/>
                      <a:pt x="2797410" y="1483112"/>
                      <a:pt x="2817518" y="1491579"/>
                    </a:cubicBezTo>
                    <a:cubicBezTo>
                      <a:pt x="2837626" y="1500046"/>
                      <a:pt x="2843976" y="1505337"/>
                      <a:pt x="2855618" y="1523329"/>
                    </a:cubicBezTo>
                    <a:cubicBezTo>
                      <a:pt x="2867260" y="1541321"/>
                      <a:pt x="2888426" y="1566721"/>
                      <a:pt x="2887368" y="1599529"/>
                    </a:cubicBezTo>
                    <a:cubicBezTo>
                      <a:pt x="2886310" y="1632337"/>
                      <a:pt x="2887368" y="1689487"/>
                      <a:pt x="2849268" y="1720179"/>
                    </a:cubicBezTo>
                    <a:cubicBezTo>
                      <a:pt x="2811168" y="1750871"/>
                      <a:pt x="2718035" y="1768862"/>
                      <a:pt x="2658768" y="1783679"/>
                    </a:cubicBezTo>
                    <a:cubicBezTo>
                      <a:pt x="2599501" y="1798496"/>
                      <a:pt x="2555051" y="1804846"/>
                      <a:pt x="2493668" y="1809079"/>
                    </a:cubicBezTo>
                    <a:cubicBezTo>
                      <a:pt x="2432285" y="1813312"/>
                      <a:pt x="2370901" y="1828129"/>
                      <a:pt x="2290468" y="1809079"/>
                    </a:cubicBezTo>
                    <a:cubicBezTo>
                      <a:pt x="2210035" y="1790029"/>
                      <a:pt x="2105260" y="1737112"/>
                      <a:pt x="2011068" y="1694779"/>
                    </a:cubicBezTo>
                    <a:cubicBezTo>
                      <a:pt x="1916876" y="1652446"/>
                      <a:pt x="1821097" y="1603762"/>
                      <a:pt x="1725318" y="1555079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3" name="Полилиния 6"/>
              <p:cNvSpPr/>
              <p:nvPr/>
            </p:nvSpPr>
            <p:spPr>
              <a:xfrm>
                <a:off x="2330450" y="3321050"/>
                <a:ext cx="825500" cy="924733"/>
              </a:xfrm>
              <a:custGeom>
                <a:avLst/>
                <a:gdLst>
                  <a:gd name="connsiteX0" fmla="*/ 825500 w 825500"/>
                  <a:gd name="connsiteY0" fmla="*/ 0 h 924733"/>
                  <a:gd name="connsiteX1" fmla="*/ 749300 w 825500"/>
                  <a:gd name="connsiteY1" fmla="*/ 234950 h 924733"/>
                  <a:gd name="connsiteX2" fmla="*/ 622300 w 825500"/>
                  <a:gd name="connsiteY2" fmla="*/ 501650 h 924733"/>
                  <a:gd name="connsiteX3" fmla="*/ 469900 w 825500"/>
                  <a:gd name="connsiteY3" fmla="*/ 755650 h 924733"/>
                  <a:gd name="connsiteX4" fmla="*/ 336550 w 825500"/>
                  <a:gd name="connsiteY4" fmla="*/ 908050 h 924733"/>
                  <a:gd name="connsiteX5" fmla="*/ 139700 w 825500"/>
                  <a:gd name="connsiteY5" fmla="*/ 920750 h 924733"/>
                  <a:gd name="connsiteX6" fmla="*/ 0 w 825500"/>
                  <a:gd name="connsiteY6" fmla="*/ 908050 h 92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5500" h="924733">
                    <a:moveTo>
                      <a:pt x="825500" y="0"/>
                    </a:moveTo>
                    <a:cubicBezTo>
                      <a:pt x="804333" y="75671"/>
                      <a:pt x="783167" y="151342"/>
                      <a:pt x="749300" y="234950"/>
                    </a:cubicBezTo>
                    <a:cubicBezTo>
                      <a:pt x="715433" y="318558"/>
                      <a:pt x="668867" y="414867"/>
                      <a:pt x="622300" y="501650"/>
                    </a:cubicBezTo>
                    <a:cubicBezTo>
                      <a:pt x="575733" y="588433"/>
                      <a:pt x="517525" y="687917"/>
                      <a:pt x="469900" y="755650"/>
                    </a:cubicBezTo>
                    <a:cubicBezTo>
                      <a:pt x="422275" y="823383"/>
                      <a:pt x="391583" y="880533"/>
                      <a:pt x="336550" y="908050"/>
                    </a:cubicBezTo>
                    <a:cubicBezTo>
                      <a:pt x="281517" y="935567"/>
                      <a:pt x="195792" y="920750"/>
                      <a:pt x="139700" y="920750"/>
                    </a:cubicBezTo>
                    <a:cubicBezTo>
                      <a:pt x="83608" y="920750"/>
                      <a:pt x="41804" y="914400"/>
                      <a:pt x="0" y="9080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4" name="Полилиния 7"/>
              <p:cNvSpPr/>
              <p:nvPr/>
            </p:nvSpPr>
            <p:spPr>
              <a:xfrm>
                <a:off x="6267450" y="2984500"/>
                <a:ext cx="339605" cy="1130300"/>
              </a:xfrm>
              <a:custGeom>
                <a:avLst/>
                <a:gdLst>
                  <a:gd name="connsiteX0" fmla="*/ 0 w 339605"/>
                  <a:gd name="connsiteY0" fmla="*/ 0 h 1130300"/>
                  <a:gd name="connsiteX1" fmla="*/ 133350 w 339605"/>
                  <a:gd name="connsiteY1" fmla="*/ 215900 h 1130300"/>
                  <a:gd name="connsiteX2" fmla="*/ 228600 w 339605"/>
                  <a:gd name="connsiteY2" fmla="*/ 438150 h 1130300"/>
                  <a:gd name="connsiteX3" fmla="*/ 304800 w 339605"/>
                  <a:gd name="connsiteY3" fmla="*/ 673100 h 1130300"/>
                  <a:gd name="connsiteX4" fmla="*/ 336550 w 339605"/>
                  <a:gd name="connsiteY4" fmla="*/ 933450 h 1130300"/>
                  <a:gd name="connsiteX5" fmla="*/ 336550 w 339605"/>
                  <a:gd name="connsiteY5" fmla="*/ 1130300 h 113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9605" h="1130300">
                    <a:moveTo>
                      <a:pt x="0" y="0"/>
                    </a:moveTo>
                    <a:cubicBezTo>
                      <a:pt x="47625" y="71437"/>
                      <a:pt x="95250" y="142875"/>
                      <a:pt x="133350" y="215900"/>
                    </a:cubicBezTo>
                    <a:cubicBezTo>
                      <a:pt x="171450" y="288925"/>
                      <a:pt x="200025" y="361950"/>
                      <a:pt x="228600" y="438150"/>
                    </a:cubicBezTo>
                    <a:cubicBezTo>
                      <a:pt x="257175" y="514350"/>
                      <a:pt x="286808" y="590550"/>
                      <a:pt x="304800" y="673100"/>
                    </a:cubicBezTo>
                    <a:cubicBezTo>
                      <a:pt x="322792" y="755650"/>
                      <a:pt x="331258" y="857250"/>
                      <a:pt x="336550" y="933450"/>
                    </a:cubicBezTo>
                    <a:cubicBezTo>
                      <a:pt x="341842" y="1009650"/>
                      <a:pt x="339196" y="1069975"/>
                      <a:pt x="336550" y="113030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5" name="Полилиния 9"/>
              <p:cNvSpPr/>
              <p:nvPr/>
            </p:nvSpPr>
            <p:spPr>
              <a:xfrm>
                <a:off x="6483350" y="3994150"/>
                <a:ext cx="857250" cy="261670"/>
              </a:xfrm>
              <a:custGeom>
                <a:avLst/>
                <a:gdLst>
                  <a:gd name="connsiteX0" fmla="*/ 857250 w 857250"/>
                  <a:gd name="connsiteY0" fmla="*/ 0 h 261670"/>
                  <a:gd name="connsiteX1" fmla="*/ 571500 w 857250"/>
                  <a:gd name="connsiteY1" fmla="*/ 114300 h 261670"/>
                  <a:gd name="connsiteX2" fmla="*/ 260350 w 857250"/>
                  <a:gd name="connsiteY2" fmla="*/ 234950 h 261670"/>
                  <a:gd name="connsiteX3" fmla="*/ 120650 w 857250"/>
                  <a:gd name="connsiteY3" fmla="*/ 260350 h 261670"/>
                  <a:gd name="connsiteX4" fmla="*/ 0 w 857250"/>
                  <a:gd name="connsiteY4" fmla="*/ 209550 h 26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7250" h="261670">
                    <a:moveTo>
                      <a:pt x="857250" y="0"/>
                    </a:moveTo>
                    <a:lnTo>
                      <a:pt x="571500" y="114300"/>
                    </a:lnTo>
                    <a:cubicBezTo>
                      <a:pt x="472017" y="153458"/>
                      <a:pt x="335492" y="210608"/>
                      <a:pt x="260350" y="234950"/>
                    </a:cubicBezTo>
                    <a:cubicBezTo>
                      <a:pt x="185208" y="259292"/>
                      <a:pt x="164042" y="264583"/>
                      <a:pt x="120650" y="260350"/>
                    </a:cubicBezTo>
                    <a:cubicBezTo>
                      <a:pt x="77258" y="256117"/>
                      <a:pt x="38629" y="232833"/>
                      <a:pt x="0" y="2095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6" name="Полилиния 10"/>
              <p:cNvSpPr/>
              <p:nvPr/>
            </p:nvSpPr>
            <p:spPr>
              <a:xfrm>
                <a:off x="2895600" y="3995001"/>
                <a:ext cx="1194578" cy="716759"/>
              </a:xfrm>
              <a:custGeom>
                <a:avLst/>
                <a:gdLst>
                  <a:gd name="connsiteX0" fmla="*/ 0 w 1194578"/>
                  <a:gd name="connsiteY0" fmla="*/ 5499 h 716759"/>
                  <a:gd name="connsiteX1" fmla="*/ 114300 w 1194578"/>
                  <a:gd name="connsiteY1" fmla="*/ 5499 h 716759"/>
                  <a:gd name="connsiteX2" fmla="*/ 349250 w 1194578"/>
                  <a:gd name="connsiteY2" fmla="*/ 62649 h 716759"/>
                  <a:gd name="connsiteX3" fmla="*/ 603250 w 1194578"/>
                  <a:gd name="connsiteY3" fmla="*/ 202349 h 716759"/>
                  <a:gd name="connsiteX4" fmla="*/ 755650 w 1194578"/>
                  <a:gd name="connsiteY4" fmla="*/ 322999 h 716759"/>
                  <a:gd name="connsiteX5" fmla="*/ 736600 w 1194578"/>
                  <a:gd name="connsiteY5" fmla="*/ 437299 h 716759"/>
                  <a:gd name="connsiteX6" fmla="*/ 730250 w 1194578"/>
                  <a:gd name="connsiteY6" fmla="*/ 519849 h 716759"/>
                  <a:gd name="connsiteX7" fmla="*/ 819150 w 1194578"/>
                  <a:gd name="connsiteY7" fmla="*/ 672249 h 716759"/>
                  <a:gd name="connsiteX8" fmla="*/ 1003300 w 1194578"/>
                  <a:gd name="connsiteY8" fmla="*/ 716699 h 716759"/>
                  <a:gd name="connsiteX9" fmla="*/ 1130300 w 1194578"/>
                  <a:gd name="connsiteY9" fmla="*/ 665899 h 716759"/>
                  <a:gd name="connsiteX10" fmla="*/ 1143000 w 1194578"/>
                  <a:gd name="connsiteY10" fmla="*/ 576999 h 716759"/>
                  <a:gd name="connsiteX11" fmla="*/ 1193800 w 1194578"/>
                  <a:gd name="connsiteY11" fmla="*/ 449999 h 716759"/>
                  <a:gd name="connsiteX12" fmla="*/ 1098550 w 1194578"/>
                  <a:gd name="connsiteY12" fmla="*/ 354749 h 716759"/>
                  <a:gd name="connsiteX13" fmla="*/ 990600 w 1194578"/>
                  <a:gd name="connsiteY13" fmla="*/ 322999 h 716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94578" h="716759">
                    <a:moveTo>
                      <a:pt x="0" y="5499"/>
                    </a:moveTo>
                    <a:cubicBezTo>
                      <a:pt x="28046" y="736"/>
                      <a:pt x="56092" y="-4026"/>
                      <a:pt x="114300" y="5499"/>
                    </a:cubicBezTo>
                    <a:cubicBezTo>
                      <a:pt x="172508" y="15024"/>
                      <a:pt x="267758" y="29841"/>
                      <a:pt x="349250" y="62649"/>
                    </a:cubicBezTo>
                    <a:cubicBezTo>
                      <a:pt x="430742" y="95457"/>
                      <a:pt x="535517" y="158957"/>
                      <a:pt x="603250" y="202349"/>
                    </a:cubicBezTo>
                    <a:cubicBezTo>
                      <a:pt x="670983" y="245741"/>
                      <a:pt x="733425" y="283841"/>
                      <a:pt x="755650" y="322999"/>
                    </a:cubicBezTo>
                    <a:cubicBezTo>
                      <a:pt x="777875" y="362157"/>
                      <a:pt x="740833" y="404491"/>
                      <a:pt x="736600" y="437299"/>
                    </a:cubicBezTo>
                    <a:cubicBezTo>
                      <a:pt x="732367" y="470107"/>
                      <a:pt x="716492" y="480691"/>
                      <a:pt x="730250" y="519849"/>
                    </a:cubicBezTo>
                    <a:cubicBezTo>
                      <a:pt x="744008" y="559007"/>
                      <a:pt x="773642" y="639441"/>
                      <a:pt x="819150" y="672249"/>
                    </a:cubicBezTo>
                    <a:cubicBezTo>
                      <a:pt x="864658" y="705057"/>
                      <a:pt x="951442" y="717757"/>
                      <a:pt x="1003300" y="716699"/>
                    </a:cubicBezTo>
                    <a:cubicBezTo>
                      <a:pt x="1055158" y="715641"/>
                      <a:pt x="1107017" y="689182"/>
                      <a:pt x="1130300" y="665899"/>
                    </a:cubicBezTo>
                    <a:cubicBezTo>
                      <a:pt x="1153583" y="642616"/>
                      <a:pt x="1132417" y="612982"/>
                      <a:pt x="1143000" y="576999"/>
                    </a:cubicBezTo>
                    <a:cubicBezTo>
                      <a:pt x="1153583" y="541016"/>
                      <a:pt x="1201208" y="487041"/>
                      <a:pt x="1193800" y="449999"/>
                    </a:cubicBezTo>
                    <a:cubicBezTo>
                      <a:pt x="1186392" y="412957"/>
                      <a:pt x="1132417" y="375916"/>
                      <a:pt x="1098550" y="354749"/>
                    </a:cubicBezTo>
                    <a:cubicBezTo>
                      <a:pt x="1064683" y="333582"/>
                      <a:pt x="1027641" y="328290"/>
                      <a:pt x="990600" y="322999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7" name="Полилиния 11"/>
              <p:cNvSpPr/>
              <p:nvPr/>
            </p:nvSpPr>
            <p:spPr>
              <a:xfrm>
                <a:off x="3219388" y="4070350"/>
                <a:ext cx="368362" cy="453558"/>
              </a:xfrm>
              <a:custGeom>
                <a:avLst/>
                <a:gdLst>
                  <a:gd name="connsiteX0" fmla="*/ 6412 w 368362"/>
                  <a:gd name="connsiteY0" fmla="*/ 0 h 453558"/>
                  <a:gd name="connsiteX1" fmla="*/ 12762 w 368362"/>
                  <a:gd name="connsiteY1" fmla="*/ 107950 h 453558"/>
                  <a:gd name="connsiteX2" fmla="*/ 62 w 368362"/>
                  <a:gd name="connsiteY2" fmla="*/ 215900 h 453558"/>
                  <a:gd name="connsiteX3" fmla="*/ 19112 w 368362"/>
                  <a:gd name="connsiteY3" fmla="*/ 349250 h 453558"/>
                  <a:gd name="connsiteX4" fmla="*/ 108012 w 368362"/>
                  <a:gd name="connsiteY4" fmla="*/ 444500 h 453558"/>
                  <a:gd name="connsiteX5" fmla="*/ 241362 w 368362"/>
                  <a:gd name="connsiteY5" fmla="*/ 438150 h 453558"/>
                  <a:gd name="connsiteX6" fmla="*/ 330262 w 368362"/>
                  <a:gd name="connsiteY6" fmla="*/ 342900 h 453558"/>
                  <a:gd name="connsiteX7" fmla="*/ 368362 w 368362"/>
                  <a:gd name="connsiteY7" fmla="*/ 184150 h 453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8362" h="453558">
                    <a:moveTo>
                      <a:pt x="6412" y="0"/>
                    </a:moveTo>
                    <a:cubicBezTo>
                      <a:pt x="10116" y="35983"/>
                      <a:pt x="13820" y="71967"/>
                      <a:pt x="12762" y="107950"/>
                    </a:cubicBezTo>
                    <a:cubicBezTo>
                      <a:pt x="11704" y="143933"/>
                      <a:pt x="-996" y="175683"/>
                      <a:pt x="62" y="215900"/>
                    </a:cubicBezTo>
                    <a:cubicBezTo>
                      <a:pt x="1120" y="256117"/>
                      <a:pt x="1120" y="311150"/>
                      <a:pt x="19112" y="349250"/>
                    </a:cubicBezTo>
                    <a:cubicBezTo>
                      <a:pt x="37104" y="387350"/>
                      <a:pt x="70970" y="429683"/>
                      <a:pt x="108012" y="444500"/>
                    </a:cubicBezTo>
                    <a:cubicBezTo>
                      <a:pt x="145054" y="459317"/>
                      <a:pt x="204320" y="455083"/>
                      <a:pt x="241362" y="438150"/>
                    </a:cubicBezTo>
                    <a:cubicBezTo>
                      <a:pt x="278404" y="421217"/>
                      <a:pt x="309095" y="385233"/>
                      <a:pt x="330262" y="342900"/>
                    </a:cubicBezTo>
                    <a:cubicBezTo>
                      <a:pt x="351429" y="300567"/>
                      <a:pt x="359895" y="242358"/>
                      <a:pt x="368362" y="1841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8" name="Полилиния 12"/>
              <p:cNvSpPr/>
              <p:nvPr/>
            </p:nvSpPr>
            <p:spPr>
              <a:xfrm>
                <a:off x="5092700" y="4292600"/>
                <a:ext cx="1047877" cy="344333"/>
              </a:xfrm>
              <a:custGeom>
                <a:avLst/>
                <a:gdLst>
                  <a:gd name="connsiteX0" fmla="*/ 1016000 w 1047877"/>
                  <a:gd name="connsiteY0" fmla="*/ 0 h 344333"/>
                  <a:gd name="connsiteX1" fmla="*/ 1047750 w 1047877"/>
                  <a:gd name="connsiteY1" fmla="*/ 101600 h 344333"/>
                  <a:gd name="connsiteX2" fmla="*/ 1022350 w 1047877"/>
                  <a:gd name="connsiteY2" fmla="*/ 158750 h 344333"/>
                  <a:gd name="connsiteX3" fmla="*/ 920750 w 1047877"/>
                  <a:gd name="connsiteY3" fmla="*/ 247650 h 344333"/>
                  <a:gd name="connsiteX4" fmla="*/ 793750 w 1047877"/>
                  <a:gd name="connsiteY4" fmla="*/ 317500 h 344333"/>
                  <a:gd name="connsiteX5" fmla="*/ 692150 w 1047877"/>
                  <a:gd name="connsiteY5" fmla="*/ 342900 h 344333"/>
                  <a:gd name="connsiteX6" fmla="*/ 508000 w 1047877"/>
                  <a:gd name="connsiteY6" fmla="*/ 279400 h 344333"/>
                  <a:gd name="connsiteX7" fmla="*/ 311150 w 1047877"/>
                  <a:gd name="connsiteY7" fmla="*/ 177800 h 344333"/>
                  <a:gd name="connsiteX8" fmla="*/ 146050 w 1047877"/>
                  <a:gd name="connsiteY8" fmla="*/ 107950 h 344333"/>
                  <a:gd name="connsiteX9" fmla="*/ 0 w 1047877"/>
                  <a:gd name="connsiteY9" fmla="*/ 57150 h 344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877" h="344333">
                    <a:moveTo>
                      <a:pt x="1016000" y="0"/>
                    </a:moveTo>
                    <a:cubicBezTo>
                      <a:pt x="1031346" y="37571"/>
                      <a:pt x="1046692" y="75142"/>
                      <a:pt x="1047750" y="101600"/>
                    </a:cubicBezTo>
                    <a:cubicBezTo>
                      <a:pt x="1048808" y="128058"/>
                      <a:pt x="1043517" y="134408"/>
                      <a:pt x="1022350" y="158750"/>
                    </a:cubicBezTo>
                    <a:cubicBezTo>
                      <a:pt x="1001183" y="183092"/>
                      <a:pt x="958850" y="221192"/>
                      <a:pt x="920750" y="247650"/>
                    </a:cubicBezTo>
                    <a:cubicBezTo>
                      <a:pt x="882650" y="274108"/>
                      <a:pt x="831850" y="301625"/>
                      <a:pt x="793750" y="317500"/>
                    </a:cubicBezTo>
                    <a:cubicBezTo>
                      <a:pt x="755650" y="333375"/>
                      <a:pt x="739775" y="349250"/>
                      <a:pt x="692150" y="342900"/>
                    </a:cubicBezTo>
                    <a:cubicBezTo>
                      <a:pt x="644525" y="336550"/>
                      <a:pt x="571500" y="306917"/>
                      <a:pt x="508000" y="279400"/>
                    </a:cubicBezTo>
                    <a:cubicBezTo>
                      <a:pt x="444500" y="251883"/>
                      <a:pt x="371475" y="206375"/>
                      <a:pt x="311150" y="177800"/>
                    </a:cubicBezTo>
                    <a:cubicBezTo>
                      <a:pt x="250825" y="149225"/>
                      <a:pt x="197908" y="128058"/>
                      <a:pt x="146050" y="107950"/>
                    </a:cubicBezTo>
                    <a:cubicBezTo>
                      <a:pt x="94192" y="87842"/>
                      <a:pt x="47096" y="72496"/>
                      <a:pt x="0" y="5715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19" name="Полилиния 13"/>
              <p:cNvSpPr/>
              <p:nvPr/>
            </p:nvSpPr>
            <p:spPr>
              <a:xfrm>
                <a:off x="4032250" y="4383813"/>
                <a:ext cx="467271" cy="451028"/>
              </a:xfrm>
              <a:custGeom>
                <a:avLst/>
                <a:gdLst>
                  <a:gd name="connsiteX0" fmla="*/ 63500 w 467271"/>
                  <a:gd name="connsiteY0" fmla="*/ 67537 h 451028"/>
                  <a:gd name="connsiteX1" fmla="*/ 133350 w 467271"/>
                  <a:gd name="connsiteY1" fmla="*/ 10387 h 451028"/>
                  <a:gd name="connsiteX2" fmla="*/ 266700 w 467271"/>
                  <a:gd name="connsiteY2" fmla="*/ 4037 h 451028"/>
                  <a:gd name="connsiteX3" fmla="*/ 387350 w 467271"/>
                  <a:gd name="connsiteY3" fmla="*/ 54837 h 451028"/>
                  <a:gd name="connsiteX4" fmla="*/ 457200 w 467271"/>
                  <a:gd name="connsiteY4" fmla="*/ 162787 h 451028"/>
                  <a:gd name="connsiteX5" fmla="*/ 463550 w 467271"/>
                  <a:gd name="connsiteY5" fmla="*/ 270737 h 451028"/>
                  <a:gd name="connsiteX6" fmla="*/ 425450 w 467271"/>
                  <a:gd name="connsiteY6" fmla="*/ 372337 h 451028"/>
                  <a:gd name="connsiteX7" fmla="*/ 330200 w 467271"/>
                  <a:gd name="connsiteY7" fmla="*/ 435837 h 451028"/>
                  <a:gd name="connsiteX8" fmla="*/ 203200 w 467271"/>
                  <a:gd name="connsiteY8" fmla="*/ 448537 h 451028"/>
                  <a:gd name="connsiteX9" fmla="*/ 88900 w 467271"/>
                  <a:gd name="connsiteY9" fmla="*/ 397737 h 451028"/>
                  <a:gd name="connsiteX10" fmla="*/ 0 w 467271"/>
                  <a:gd name="connsiteY10" fmla="*/ 302487 h 45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7271" h="451028">
                    <a:moveTo>
                      <a:pt x="63500" y="67537"/>
                    </a:moveTo>
                    <a:cubicBezTo>
                      <a:pt x="81491" y="44253"/>
                      <a:pt x="99483" y="20970"/>
                      <a:pt x="133350" y="10387"/>
                    </a:cubicBezTo>
                    <a:cubicBezTo>
                      <a:pt x="167217" y="-196"/>
                      <a:pt x="224367" y="-3371"/>
                      <a:pt x="266700" y="4037"/>
                    </a:cubicBezTo>
                    <a:cubicBezTo>
                      <a:pt x="309033" y="11445"/>
                      <a:pt x="355600" y="28379"/>
                      <a:pt x="387350" y="54837"/>
                    </a:cubicBezTo>
                    <a:cubicBezTo>
                      <a:pt x="419100" y="81295"/>
                      <a:pt x="444500" y="126804"/>
                      <a:pt x="457200" y="162787"/>
                    </a:cubicBezTo>
                    <a:cubicBezTo>
                      <a:pt x="469900" y="198770"/>
                      <a:pt x="468842" y="235812"/>
                      <a:pt x="463550" y="270737"/>
                    </a:cubicBezTo>
                    <a:cubicBezTo>
                      <a:pt x="458258" y="305662"/>
                      <a:pt x="447675" y="344820"/>
                      <a:pt x="425450" y="372337"/>
                    </a:cubicBezTo>
                    <a:cubicBezTo>
                      <a:pt x="403225" y="399854"/>
                      <a:pt x="367242" y="423137"/>
                      <a:pt x="330200" y="435837"/>
                    </a:cubicBezTo>
                    <a:cubicBezTo>
                      <a:pt x="293158" y="448537"/>
                      <a:pt x="243417" y="454887"/>
                      <a:pt x="203200" y="448537"/>
                    </a:cubicBezTo>
                    <a:cubicBezTo>
                      <a:pt x="162983" y="442187"/>
                      <a:pt x="122767" y="422079"/>
                      <a:pt x="88900" y="397737"/>
                    </a:cubicBezTo>
                    <a:cubicBezTo>
                      <a:pt x="55033" y="373395"/>
                      <a:pt x="27516" y="337941"/>
                      <a:pt x="0" y="302487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20" name="Полилиния 15"/>
              <p:cNvSpPr/>
              <p:nvPr/>
            </p:nvSpPr>
            <p:spPr>
              <a:xfrm>
                <a:off x="4425950" y="4552686"/>
                <a:ext cx="461933" cy="464110"/>
              </a:xfrm>
              <a:custGeom>
                <a:avLst/>
                <a:gdLst>
                  <a:gd name="connsiteX0" fmla="*/ 82550 w 461933"/>
                  <a:gd name="connsiteY0" fmla="*/ 44714 h 464110"/>
                  <a:gd name="connsiteX1" fmla="*/ 196850 w 461933"/>
                  <a:gd name="connsiteY1" fmla="*/ 264 h 464110"/>
                  <a:gd name="connsiteX2" fmla="*/ 342900 w 461933"/>
                  <a:gd name="connsiteY2" fmla="*/ 32014 h 464110"/>
                  <a:gd name="connsiteX3" fmla="*/ 444500 w 461933"/>
                  <a:gd name="connsiteY3" fmla="*/ 139964 h 464110"/>
                  <a:gd name="connsiteX4" fmla="*/ 457200 w 461933"/>
                  <a:gd name="connsiteY4" fmla="*/ 273314 h 464110"/>
                  <a:gd name="connsiteX5" fmla="*/ 393700 w 461933"/>
                  <a:gd name="connsiteY5" fmla="*/ 393964 h 464110"/>
                  <a:gd name="connsiteX6" fmla="*/ 304800 w 461933"/>
                  <a:gd name="connsiteY6" fmla="*/ 444764 h 464110"/>
                  <a:gd name="connsiteX7" fmla="*/ 209550 w 461933"/>
                  <a:gd name="connsiteY7" fmla="*/ 463814 h 464110"/>
                  <a:gd name="connsiteX8" fmla="*/ 101600 w 461933"/>
                  <a:gd name="connsiteY8" fmla="*/ 432064 h 464110"/>
                  <a:gd name="connsiteX9" fmla="*/ 25400 w 461933"/>
                  <a:gd name="connsiteY9" fmla="*/ 355864 h 464110"/>
                  <a:gd name="connsiteX10" fmla="*/ 0 w 461933"/>
                  <a:gd name="connsiteY10" fmla="*/ 247914 h 46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1933" h="464110">
                    <a:moveTo>
                      <a:pt x="82550" y="44714"/>
                    </a:moveTo>
                    <a:cubicBezTo>
                      <a:pt x="118004" y="23547"/>
                      <a:pt x="153458" y="2381"/>
                      <a:pt x="196850" y="264"/>
                    </a:cubicBezTo>
                    <a:cubicBezTo>
                      <a:pt x="240242" y="-1853"/>
                      <a:pt x="301625" y="8731"/>
                      <a:pt x="342900" y="32014"/>
                    </a:cubicBezTo>
                    <a:cubicBezTo>
                      <a:pt x="384175" y="55297"/>
                      <a:pt x="425450" y="99747"/>
                      <a:pt x="444500" y="139964"/>
                    </a:cubicBezTo>
                    <a:cubicBezTo>
                      <a:pt x="463550" y="180181"/>
                      <a:pt x="465667" y="230981"/>
                      <a:pt x="457200" y="273314"/>
                    </a:cubicBezTo>
                    <a:cubicBezTo>
                      <a:pt x="448733" y="315647"/>
                      <a:pt x="419100" y="365389"/>
                      <a:pt x="393700" y="393964"/>
                    </a:cubicBezTo>
                    <a:cubicBezTo>
                      <a:pt x="368300" y="422539"/>
                      <a:pt x="335492" y="433122"/>
                      <a:pt x="304800" y="444764"/>
                    </a:cubicBezTo>
                    <a:cubicBezTo>
                      <a:pt x="274108" y="456406"/>
                      <a:pt x="243417" y="465931"/>
                      <a:pt x="209550" y="463814"/>
                    </a:cubicBezTo>
                    <a:cubicBezTo>
                      <a:pt x="175683" y="461697"/>
                      <a:pt x="132292" y="450056"/>
                      <a:pt x="101600" y="432064"/>
                    </a:cubicBezTo>
                    <a:cubicBezTo>
                      <a:pt x="70908" y="414072"/>
                      <a:pt x="42333" y="386556"/>
                      <a:pt x="25400" y="355864"/>
                    </a:cubicBezTo>
                    <a:cubicBezTo>
                      <a:pt x="8467" y="325172"/>
                      <a:pt x="4233" y="286543"/>
                      <a:pt x="0" y="247914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21" name="Полилиния 16"/>
              <p:cNvSpPr/>
              <p:nvPr/>
            </p:nvSpPr>
            <p:spPr>
              <a:xfrm>
                <a:off x="4914900" y="4800600"/>
                <a:ext cx="361950" cy="97915"/>
              </a:xfrm>
              <a:custGeom>
                <a:avLst/>
                <a:gdLst>
                  <a:gd name="connsiteX0" fmla="*/ 0 w 361950"/>
                  <a:gd name="connsiteY0" fmla="*/ 12700 h 97915"/>
                  <a:gd name="connsiteX1" fmla="*/ 82550 w 361950"/>
                  <a:gd name="connsiteY1" fmla="*/ 82550 h 97915"/>
                  <a:gd name="connsiteX2" fmla="*/ 190500 w 361950"/>
                  <a:gd name="connsiteY2" fmla="*/ 95250 h 97915"/>
                  <a:gd name="connsiteX3" fmla="*/ 323850 w 361950"/>
                  <a:gd name="connsiteY3" fmla="*/ 44450 h 97915"/>
                  <a:gd name="connsiteX4" fmla="*/ 361950 w 361950"/>
                  <a:gd name="connsiteY4" fmla="*/ 0 h 97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950" h="97915">
                    <a:moveTo>
                      <a:pt x="0" y="12700"/>
                    </a:moveTo>
                    <a:cubicBezTo>
                      <a:pt x="25400" y="40746"/>
                      <a:pt x="50800" y="68792"/>
                      <a:pt x="82550" y="82550"/>
                    </a:cubicBezTo>
                    <a:cubicBezTo>
                      <a:pt x="114300" y="96308"/>
                      <a:pt x="150283" y="101600"/>
                      <a:pt x="190500" y="95250"/>
                    </a:cubicBezTo>
                    <a:cubicBezTo>
                      <a:pt x="230717" y="88900"/>
                      <a:pt x="295275" y="60325"/>
                      <a:pt x="323850" y="44450"/>
                    </a:cubicBezTo>
                    <a:cubicBezTo>
                      <a:pt x="352425" y="28575"/>
                      <a:pt x="357187" y="14287"/>
                      <a:pt x="361950" y="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22" name="Полилиния 17"/>
              <p:cNvSpPr/>
              <p:nvPr/>
            </p:nvSpPr>
            <p:spPr>
              <a:xfrm>
                <a:off x="5067300" y="4622800"/>
                <a:ext cx="641350" cy="209550"/>
              </a:xfrm>
              <a:custGeom>
                <a:avLst/>
                <a:gdLst>
                  <a:gd name="connsiteX0" fmla="*/ 0 w 641350"/>
                  <a:gd name="connsiteY0" fmla="*/ 50800 h 209550"/>
                  <a:gd name="connsiteX1" fmla="*/ 146050 w 641350"/>
                  <a:gd name="connsiteY1" fmla="*/ 133350 h 209550"/>
                  <a:gd name="connsiteX2" fmla="*/ 228600 w 641350"/>
                  <a:gd name="connsiteY2" fmla="*/ 177800 h 209550"/>
                  <a:gd name="connsiteX3" fmla="*/ 342900 w 641350"/>
                  <a:gd name="connsiteY3" fmla="*/ 209550 h 209550"/>
                  <a:gd name="connsiteX4" fmla="*/ 495300 w 641350"/>
                  <a:gd name="connsiteY4" fmla="*/ 177800 h 209550"/>
                  <a:gd name="connsiteX5" fmla="*/ 596900 w 641350"/>
                  <a:gd name="connsiteY5" fmla="*/ 95250 h 209550"/>
                  <a:gd name="connsiteX6" fmla="*/ 641350 w 641350"/>
                  <a:gd name="connsiteY6" fmla="*/ 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1350" h="209550">
                    <a:moveTo>
                      <a:pt x="0" y="50800"/>
                    </a:moveTo>
                    <a:lnTo>
                      <a:pt x="146050" y="133350"/>
                    </a:lnTo>
                    <a:cubicBezTo>
                      <a:pt x="184150" y="154517"/>
                      <a:pt x="195792" y="165100"/>
                      <a:pt x="228600" y="177800"/>
                    </a:cubicBezTo>
                    <a:cubicBezTo>
                      <a:pt x="261408" y="190500"/>
                      <a:pt x="298450" y="209550"/>
                      <a:pt x="342900" y="209550"/>
                    </a:cubicBezTo>
                    <a:cubicBezTo>
                      <a:pt x="387350" y="209550"/>
                      <a:pt x="452967" y="196850"/>
                      <a:pt x="495300" y="177800"/>
                    </a:cubicBezTo>
                    <a:cubicBezTo>
                      <a:pt x="537633" y="158750"/>
                      <a:pt x="572558" y="124883"/>
                      <a:pt x="596900" y="95250"/>
                    </a:cubicBezTo>
                    <a:cubicBezTo>
                      <a:pt x="621242" y="65617"/>
                      <a:pt x="631296" y="32808"/>
                      <a:pt x="641350" y="0"/>
                    </a:cubicBezTo>
                  </a:path>
                </a:pathLst>
              </a:custGeom>
              <a:grpFill/>
              <a:ln w="38100" cap="rnd" cmpd="sng" algn="ctr">
                <a:solidFill>
                  <a:srgbClr val="002060"/>
                </a:solidFill>
                <a:prstDash val="solid"/>
              </a:ln>
              <a:effectLst/>
              <a:sp3d extrusionH="12700">
                <a:bevelB w="0" h="0"/>
              </a:sp3d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</p:grpSp>
      </p:grpSp>
      <p:grpSp>
        <p:nvGrpSpPr>
          <p:cNvPr id="323" name="Группа 72"/>
          <p:cNvGrpSpPr/>
          <p:nvPr/>
        </p:nvGrpSpPr>
        <p:grpSpPr>
          <a:xfrm>
            <a:off x="5416834" y="3308320"/>
            <a:ext cx="1613112" cy="1296994"/>
            <a:chOff x="6309441" y="4500755"/>
            <a:chExt cx="2428249" cy="1814112"/>
          </a:xfrm>
        </p:grpSpPr>
        <p:grpSp>
          <p:nvGrpSpPr>
            <p:cNvPr id="324" name="Группа 32"/>
            <p:cNvGrpSpPr>
              <a:grpSpLocks noChangeAspect="1"/>
            </p:cNvGrpSpPr>
            <p:nvPr/>
          </p:nvGrpSpPr>
          <p:grpSpPr>
            <a:xfrm>
              <a:off x="6989582" y="4500755"/>
              <a:ext cx="1281579" cy="1206947"/>
              <a:chOff x="6819051" y="4342232"/>
              <a:chExt cx="1549912" cy="1459654"/>
            </a:xfrm>
          </p:grpSpPr>
          <p:grpSp>
            <p:nvGrpSpPr>
              <p:cNvPr id="326" name="Группа 27"/>
              <p:cNvGrpSpPr>
                <a:grpSpLocks noChangeAspect="1"/>
              </p:cNvGrpSpPr>
              <p:nvPr/>
            </p:nvGrpSpPr>
            <p:grpSpPr>
              <a:xfrm>
                <a:off x="6819051" y="4979763"/>
                <a:ext cx="1549912" cy="822123"/>
                <a:chOff x="5806919" y="4428676"/>
                <a:chExt cx="1253370" cy="664828"/>
              </a:xfrm>
            </p:grpSpPr>
            <p:grpSp>
              <p:nvGrpSpPr>
                <p:cNvPr id="338" name="Группа 24"/>
                <p:cNvGrpSpPr/>
                <p:nvPr/>
              </p:nvGrpSpPr>
              <p:grpSpPr>
                <a:xfrm>
                  <a:off x="5806919" y="4710828"/>
                  <a:ext cx="767543" cy="382676"/>
                  <a:chOff x="5806919" y="4710828"/>
                  <a:chExt cx="767543" cy="382676"/>
                </a:xfrm>
              </p:grpSpPr>
              <p:sp>
                <p:nvSpPr>
                  <p:cNvPr id="357" name="Прямоугольник 23"/>
                  <p:cNvSpPr/>
                  <p:nvPr/>
                </p:nvSpPr>
                <p:spPr>
                  <a:xfrm>
                    <a:off x="5823343" y="4733425"/>
                    <a:ext cx="596075" cy="324316"/>
                  </a:xfrm>
                  <a:custGeom>
                    <a:avLst/>
                    <a:gdLst>
                      <a:gd name="connsiteX0" fmla="*/ 0 w 570849"/>
                      <a:gd name="connsiteY0" fmla="*/ 0 h 417184"/>
                      <a:gd name="connsiteX1" fmla="*/ 570849 w 570849"/>
                      <a:gd name="connsiteY1" fmla="*/ 0 h 417184"/>
                      <a:gd name="connsiteX2" fmla="*/ 570849 w 570849"/>
                      <a:gd name="connsiteY2" fmla="*/ 417184 h 417184"/>
                      <a:gd name="connsiteX3" fmla="*/ 0 w 570849"/>
                      <a:gd name="connsiteY3" fmla="*/ 417184 h 417184"/>
                      <a:gd name="connsiteX4" fmla="*/ 0 w 570849"/>
                      <a:gd name="connsiteY4" fmla="*/ 0 h 417184"/>
                      <a:gd name="connsiteX0" fmla="*/ 0 w 582755"/>
                      <a:gd name="connsiteY0" fmla="*/ 0 h 417184"/>
                      <a:gd name="connsiteX1" fmla="*/ 570849 w 582755"/>
                      <a:gd name="connsiteY1" fmla="*/ 0 h 417184"/>
                      <a:gd name="connsiteX2" fmla="*/ 582755 w 582755"/>
                      <a:gd name="connsiteY2" fmla="*/ 193346 h 417184"/>
                      <a:gd name="connsiteX3" fmla="*/ 0 w 582755"/>
                      <a:gd name="connsiteY3" fmla="*/ 417184 h 417184"/>
                      <a:gd name="connsiteX4" fmla="*/ 0 w 582755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391026"/>
                      <a:gd name="connsiteX1" fmla="*/ 587518 w 587518"/>
                      <a:gd name="connsiteY1" fmla="*/ 71437 h 391026"/>
                      <a:gd name="connsiteX2" fmla="*/ 582755 w 587518"/>
                      <a:gd name="connsiteY2" fmla="*/ 193346 h 391026"/>
                      <a:gd name="connsiteX3" fmla="*/ 385544 w 587518"/>
                      <a:gd name="connsiteY3" fmla="*/ 391026 h 391026"/>
                      <a:gd name="connsiteX4" fmla="*/ 4762 w 587518"/>
                      <a:gd name="connsiteY4" fmla="*/ 390990 h 391026"/>
                      <a:gd name="connsiteX5" fmla="*/ 0 w 587518"/>
                      <a:gd name="connsiteY5" fmla="*/ 0 h 391026"/>
                      <a:gd name="connsiteX0" fmla="*/ 142889 w 582769"/>
                      <a:gd name="connsiteY0" fmla="*/ 83344 h 319589"/>
                      <a:gd name="connsiteX1" fmla="*/ 582769 w 582769"/>
                      <a:gd name="connsiteY1" fmla="*/ 0 h 319589"/>
                      <a:gd name="connsiteX2" fmla="*/ 578006 w 582769"/>
                      <a:gd name="connsiteY2" fmla="*/ 121909 h 319589"/>
                      <a:gd name="connsiteX3" fmla="*/ 380795 w 582769"/>
                      <a:gd name="connsiteY3" fmla="*/ 319589 h 319589"/>
                      <a:gd name="connsiteX4" fmla="*/ 13 w 582769"/>
                      <a:gd name="connsiteY4" fmla="*/ 319553 h 319589"/>
                      <a:gd name="connsiteX5" fmla="*/ 142889 w 582769"/>
                      <a:gd name="connsiteY5" fmla="*/ 83344 h 319589"/>
                      <a:gd name="connsiteX0" fmla="*/ 142906 w 582786"/>
                      <a:gd name="connsiteY0" fmla="*/ 83344 h 319589"/>
                      <a:gd name="connsiteX1" fmla="*/ 582786 w 582786"/>
                      <a:gd name="connsiteY1" fmla="*/ 0 h 319589"/>
                      <a:gd name="connsiteX2" fmla="*/ 578023 w 582786"/>
                      <a:gd name="connsiteY2" fmla="*/ 121909 h 319589"/>
                      <a:gd name="connsiteX3" fmla="*/ 380812 w 582786"/>
                      <a:gd name="connsiteY3" fmla="*/ 319589 h 319589"/>
                      <a:gd name="connsiteX4" fmla="*/ 30 w 582786"/>
                      <a:gd name="connsiteY4" fmla="*/ 319553 h 319589"/>
                      <a:gd name="connsiteX5" fmla="*/ 142906 w 582786"/>
                      <a:gd name="connsiteY5" fmla="*/ 83344 h 319589"/>
                      <a:gd name="connsiteX0" fmla="*/ 37132 w 622268"/>
                      <a:gd name="connsiteY0" fmla="*/ 188119 h 319589"/>
                      <a:gd name="connsiteX1" fmla="*/ 622268 w 622268"/>
                      <a:gd name="connsiteY1" fmla="*/ 0 h 319589"/>
                      <a:gd name="connsiteX2" fmla="*/ 617505 w 622268"/>
                      <a:gd name="connsiteY2" fmla="*/ 121909 h 319589"/>
                      <a:gd name="connsiteX3" fmla="*/ 420294 w 622268"/>
                      <a:gd name="connsiteY3" fmla="*/ 319589 h 319589"/>
                      <a:gd name="connsiteX4" fmla="*/ 39512 w 622268"/>
                      <a:gd name="connsiteY4" fmla="*/ 319553 h 319589"/>
                      <a:gd name="connsiteX5" fmla="*/ 37132 w 622268"/>
                      <a:gd name="connsiteY5" fmla="*/ 188119 h 319589"/>
                      <a:gd name="connsiteX0" fmla="*/ 9623 w 594759"/>
                      <a:gd name="connsiteY0" fmla="*/ 188119 h 319589"/>
                      <a:gd name="connsiteX1" fmla="*/ 594759 w 594759"/>
                      <a:gd name="connsiteY1" fmla="*/ 0 h 319589"/>
                      <a:gd name="connsiteX2" fmla="*/ 589996 w 594759"/>
                      <a:gd name="connsiteY2" fmla="*/ 121909 h 319589"/>
                      <a:gd name="connsiteX3" fmla="*/ 392785 w 594759"/>
                      <a:gd name="connsiteY3" fmla="*/ 319589 h 319589"/>
                      <a:gd name="connsiteX4" fmla="*/ 12003 w 594759"/>
                      <a:gd name="connsiteY4" fmla="*/ 319553 h 319589"/>
                      <a:gd name="connsiteX5" fmla="*/ 9623 w 594759"/>
                      <a:gd name="connsiteY5" fmla="*/ 188119 h 319589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6075" h="324316">
                        <a:moveTo>
                          <a:pt x="10939" y="188119"/>
                        </a:moveTo>
                        <a:cubicBezTo>
                          <a:pt x="155977" y="89694"/>
                          <a:pt x="401030" y="62706"/>
                          <a:pt x="596075" y="0"/>
                        </a:cubicBezTo>
                        <a:cubicBezTo>
                          <a:pt x="551624" y="76355"/>
                          <a:pt x="580994" y="100323"/>
                          <a:pt x="591312" y="121909"/>
                        </a:cubicBezTo>
                        <a:cubicBezTo>
                          <a:pt x="536688" y="174308"/>
                          <a:pt x="455869" y="267190"/>
                          <a:pt x="394101" y="319589"/>
                        </a:cubicBezTo>
                        <a:lnTo>
                          <a:pt x="8557" y="324316"/>
                        </a:lnTo>
                        <a:cubicBezTo>
                          <a:pt x="6970" y="193986"/>
                          <a:pt x="-11287" y="256536"/>
                          <a:pt x="10939" y="18811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grpSp>
                <p:nvGrpSpPr>
                  <p:cNvPr id="358" name="Группа 22"/>
                  <p:cNvGrpSpPr/>
                  <p:nvPr/>
                </p:nvGrpSpPr>
                <p:grpSpPr>
                  <a:xfrm>
                    <a:off x="5806919" y="4710828"/>
                    <a:ext cx="767543" cy="382676"/>
                    <a:chOff x="5838655" y="4738773"/>
                    <a:chExt cx="767543" cy="382676"/>
                  </a:xfrm>
                </p:grpSpPr>
                <p:sp>
                  <p:nvSpPr>
                    <p:cNvPr id="359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5863635" y="4757653"/>
                      <a:ext cx="596540" cy="190372"/>
                    </a:xfrm>
                    <a:custGeom>
                      <a:avLst/>
                      <a:gdLst>
                        <a:gd name="T0" fmla="*/ 0 w 190"/>
                        <a:gd name="T1" fmla="*/ 56 h 60"/>
                        <a:gd name="T2" fmla="*/ 0 w 190"/>
                        <a:gd name="T3" fmla="*/ 56 h 60"/>
                        <a:gd name="T4" fmla="*/ 58 w 190"/>
                        <a:gd name="T5" fmla="*/ 0 h 60"/>
                        <a:gd name="T6" fmla="*/ 190 w 190"/>
                        <a:gd name="T7" fmla="*/ 0 h 60"/>
                        <a:gd name="T8" fmla="*/ 130 w 190"/>
                        <a:gd name="T9" fmla="*/ 60 h 60"/>
                        <a:gd name="T10" fmla="*/ 0 w 190"/>
                        <a:gd name="T11" fmla="*/ 56 h 60"/>
                        <a:gd name="connsiteX0" fmla="*/ 0 w 10416"/>
                        <a:gd name="connsiteY0" fmla="*/ 17628 h 17628"/>
                        <a:gd name="connsiteX1" fmla="*/ 416 w 10416"/>
                        <a:gd name="connsiteY1" fmla="*/ 9333 h 17628"/>
                        <a:gd name="connsiteX2" fmla="*/ 3469 w 10416"/>
                        <a:gd name="connsiteY2" fmla="*/ 0 h 17628"/>
                        <a:gd name="connsiteX3" fmla="*/ 10416 w 10416"/>
                        <a:gd name="connsiteY3" fmla="*/ 0 h 17628"/>
                        <a:gd name="connsiteX4" fmla="*/ 7258 w 10416"/>
                        <a:gd name="connsiteY4" fmla="*/ 10000 h 17628"/>
                        <a:gd name="connsiteX5" fmla="*/ 0 w 10416"/>
                        <a:gd name="connsiteY5" fmla="*/ 17628 h 17628"/>
                        <a:gd name="connsiteX0" fmla="*/ 6842 w 10000"/>
                        <a:gd name="connsiteY0" fmla="*/ 10000 h 10000"/>
                        <a:gd name="connsiteX1" fmla="*/ 0 w 10000"/>
                        <a:gd name="connsiteY1" fmla="*/ 9333 h 10000"/>
                        <a:gd name="connsiteX2" fmla="*/ 3053 w 10000"/>
                        <a:gd name="connsiteY2" fmla="*/ 0 h 10000"/>
                        <a:gd name="connsiteX3" fmla="*/ 10000 w 10000"/>
                        <a:gd name="connsiteY3" fmla="*/ 0 h 10000"/>
                        <a:gd name="connsiteX4" fmla="*/ 6842 w 10000"/>
                        <a:gd name="connsiteY4" fmla="*/ 10000 h 10000"/>
                        <a:gd name="connsiteX0" fmla="*/ 7050 w 10208"/>
                        <a:gd name="connsiteY0" fmla="*/ 10000 h 10123"/>
                        <a:gd name="connsiteX1" fmla="*/ 0 w 10208"/>
                        <a:gd name="connsiteY1" fmla="*/ 10123 h 10123"/>
                        <a:gd name="connsiteX2" fmla="*/ 3261 w 10208"/>
                        <a:gd name="connsiteY2" fmla="*/ 0 h 10123"/>
                        <a:gd name="connsiteX3" fmla="*/ 10208 w 10208"/>
                        <a:gd name="connsiteY3" fmla="*/ 0 h 10123"/>
                        <a:gd name="connsiteX4" fmla="*/ 7050 w 10208"/>
                        <a:gd name="connsiteY4" fmla="*/ 10000 h 10123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263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6967 w 10416"/>
                        <a:gd name="connsiteY0" fmla="*/ 10526 h 10526"/>
                        <a:gd name="connsiteX1" fmla="*/ 0 w 10416"/>
                        <a:gd name="connsiteY1" fmla="*/ 10386 h 10526"/>
                        <a:gd name="connsiteX2" fmla="*/ 3261 w 10416"/>
                        <a:gd name="connsiteY2" fmla="*/ 395 h 10526"/>
                        <a:gd name="connsiteX3" fmla="*/ 10416 w 10416"/>
                        <a:gd name="connsiteY3" fmla="*/ 0 h 10526"/>
                        <a:gd name="connsiteX4" fmla="*/ 6967 w 10416"/>
                        <a:gd name="connsiteY4" fmla="*/ 10526 h 10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16" h="10526">
                          <a:moveTo>
                            <a:pt x="6967" y="10526"/>
                          </a:moveTo>
                          <a:lnTo>
                            <a:pt x="0" y="10386"/>
                          </a:lnTo>
                          <a:lnTo>
                            <a:pt x="3261" y="395"/>
                          </a:lnTo>
                          <a:lnTo>
                            <a:pt x="10416" y="0"/>
                          </a:lnTo>
                          <a:lnTo>
                            <a:pt x="6967" y="10526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txBody>
                    <a:bodyPr vert="horz" wrap="square" lIns="68644" tIns="34322" rIns="68644" bIns="3432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60" name="Хорда 12"/>
                    <p:cNvSpPr/>
                    <p:nvPr/>
                  </p:nvSpPr>
                  <p:spPr>
                    <a:xfrm rot="3373513">
                      <a:off x="5832211" y="4924978"/>
                      <a:ext cx="196286" cy="183398"/>
                    </a:xfrm>
                    <a:prstGeom prst="chord">
                      <a:avLst>
                        <a:gd name="adj1" fmla="val 4363760"/>
                        <a:gd name="adj2" fmla="val 10671396"/>
                      </a:avLst>
                    </a:prstGeom>
                    <a:solidFill>
                      <a:srgbClr val="00206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61" name="Дуга 13"/>
                    <p:cNvSpPr/>
                    <p:nvPr/>
                  </p:nvSpPr>
                  <p:spPr>
                    <a:xfrm rot="13806491">
                      <a:off x="6225903" y="4905449"/>
                      <a:ext cx="216000" cy="216000"/>
                    </a:xfrm>
                    <a:prstGeom prst="arc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62" name="Дуга 361"/>
                    <p:cNvSpPr/>
                    <p:nvPr/>
                  </p:nvSpPr>
                  <p:spPr>
                    <a:xfrm rot="13730604">
                      <a:off x="6426198" y="4738773"/>
                      <a:ext cx="180000" cy="180000"/>
                    </a:xfrm>
                    <a:prstGeom prst="arc">
                      <a:avLst/>
                    </a:prstGeom>
                    <a:noFill/>
                    <a:ln w="9525" cap="flat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cxnSp>
                  <p:nvCxnSpPr>
                    <p:cNvPr id="363" name="Прямая соединительная линия 15"/>
                    <p:cNvCxnSpPr>
                      <a:stCxn id="362" idx="0"/>
                    </p:cNvCxnSpPr>
                    <p:nvPr/>
                  </p:nvCxnSpPr>
                  <p:spPr>
                    <a:xfrm flipH="1">
                      <a:off x="6251663" y="4888004"/>
                      <a:ext cx="196773" cy="196146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4" name="Прямая соединительная линия 363"/>
                    <p:cNvCxnSpPr>
                      <a:endCxn id="328" idx="0"/>
                    </p:cNvCxnSpPr>
                    <p:nvPr/>
                  </p:nvCxnSpPr>
                  <p:spPr>
                    <a:xfrm flipV="1">
                      <a:off x="5875929" y="5082714"/>
                      <a:ext cx="375110" cy="1208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</p:grpSp>
            </p:grpSp>
            <p:grpSp>
              <p:nvGrpSpPr>
                <p:cNvPr id="339" name="Группа 290"/>
                <p:cNvGrpSpPr/>
                <p:nvPr/>
              </p:nvGrpSpPr>
              <p:grpSpPr>
                <a:xfrm>
                  <a:off x="6048896" y="4568694"/>
                  <a:ext cx="768479" cy="382676"/>
                  <a:chOff x="5805983" y="4710828"/>
                  <a:chExt cx="768479" cy="382676"/>
                </a:xfrm>
              </p:grpSpPr>
              <p:sp>
                <p:nvSpPr>
                  <p:cNvPr id="349" name="Прямоугольник 23"/>
                  <p:cNvSpPr/>
                  <p:nvPr/>
                </p:nvSpPr>
                <p:spPr>
                  <a:xfrm>
                    <a:off x="5823343" y="4733425"/>
                    <a:ext cx="596075" cy="324316"/>
                  </a:xfrm>
                  <a:custGeom>
                    <a:avLst/>
                    <a:gdLst>
                      <a:gd name="connsiteX0" fmla="*/ 0 w 570849"/>
                      <a:gd name="connsiteY0" fmla="*/ 0 h 417184"/>
                      <a:gd name="connsiteX1" fmla="*/ 570849 w 570849"/>
                      <a:gd name="connsiteY1" fmla="*/ 0 h 417184"/>
                      <a:gd name="connsiteX2" fmla="*/ 570849 w 570849"/>
                      <a:gd name="connsiteY2" fmla="*/ 417184 h 417184"/>
                      <a:gd name="connsiteX3" fmla="*/ 0 w 570849"/>
                      <a:gd name="connsiteY3" fmla="*/ 417184 h 417184"/>
                      <a:gd name="connsiteX4" fmla="*/ 0 w 570849"/>
                      <a:gd name="connsiteY4" fmla="*/ 0 h 417184"/>
                      <a:gd name="connsiteX0" fmla="*/ 0 w 582755"/>
                      <a:gd name="connsiteY0" fmla="*/ 0 h 417184"/>
                      <a:gd name="connsiteX1" fmla="*/ 570849 w 582755"/>
                      <a:gd name="connsiteY1" fmla="*/ 0 h 417184"/>
                      <a:gd name="connsiteX2" fmla="*/ 582755 w 582755"/>
                      <a:gd name="connsiteY2" fmla="*/ 193346 h 417184"/>
                      <a:gd name="connsiteX3" fmla="*/ 0 w 582755"/>
                      <a:gd name="connsiteY3" fmla="*/ 417184 h 417184"/>
                      <a:gd name="connsiteX4" fmla="*/ 0 w 582755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391026"/>
                      <a:gd name="connsiteX1" fmla="*/ 587518 w 587518"/>
                      <a:gd name="connsiteY1" fmla="*/ 71437 h 391026"/>
                      <a:gd name="connsiteX2" fmla="*/ 582755 w 587518"/>
                      <a:gd name="connsiteY2" fmla="*/ 193346 h 391026"/>
                      <a:gd name="connsiteX3" fmla="*/ 385544 w 587518"/>
                      <a:gd name="connsiteY3" fmla="*/ 391026 h 391026"/>
                      <a:gd name="connsiteX4" fmla="*/ 4762 w 587518"/>
                      <a:gd name="connsiteY4" fmla="*/ 390990 h 391026"/>
                      <a:gd name="connsiteX5" fmla="*/ 0 w 587518"/>
                      <a:gd name="connsiteY5" fmla="*/ 0 h 391026"/>
                      <a:gd name="connsiteX0" fmla="*/ 142889 w 582769"/>
                      <a:gd name="connsiteY0" fmla="*/ 83344 h 319589"/>
                      <a:gd name="connsiteX1" fmla="*/ 582769 w 582769"/>
                      <a:gd name="connsiteY1" fmla="*/ 0 h 319589"/>
                      <a:gd name="connsiteX2" fmla="*/ 578006 w 582769"/>
                      <a:gd name="connsiteY2" fmla="*/ 121909 h 319589"/>
                      <a:gd name="connsiteX3" fmla="*/ 380795 w 582769"/>
                      <a:gd name="connsiteY3" fmla="*/ 319589 h 319589"/>
                      <a:gd name="connsiteX4" fmla="*/ 13 w 582769"/>
                      <a:gd name="connsiteY4" fmla="*/ 319553 h 319589"/>
                      <a:gd name="connsiteX5" fmla="*/ 142889 w 582769"/>
                      <a:gd name="connsiteY5" fmla="*/ 83344 h 319589"/>
                      <a:gd name="connsiteX0" fmla="*/ 142906 w 582786"/>
                      <a:gd name="connsiteY0" fmla="*/ 83344 h 319589"/>
                      <a:gd name="connsiteX1" fmla="*/ 582786 w 582786"/>
                      <a:gd name="connsiteY1" fmla="*/ 0 h 319589"/>
                      <a:gd name="connsiteX2" fmla="*/ 578023 w 582786"/>
                      <a:gd name="connsiteY2" fmla="*/ 121909 h 319589"/>
                      <a:gd name="connsiteX3" fmla="*/ 380812 w 582786"/>
                      <a:gd name="connsiteY3" fmla="*/ 319589 h 319589"/>
                      <a:gd name="connsiteX4" fmla="*/ 30 w 582786"/>
                      <a:gd name="connsiteY4" fmla="*/ 319553 h 319589"/>
                      <a:gd name="connsiteX5" fmla="*/ 142906 w 582786"/>
                      <a:gd name="connsiteY5" fmla="*/ 83344 h 319589"/>
                      <a:gd name="connsiteX0" fmla="*/ 37132 w 622268"/>
                      <a:gd name="connsiteY0" fmla="*/ 188119 h 319589"/>
                      <a:gd name="connsiteX1" fmla="*/ 622268 w 622268"/>
                      <a:gd name="connsiteY1" fmla="*/ 0 h 319589"/>
                      <a:gd name="connsiteX2" fmla="*/ 617505 w 622268"/>
                      <a:gd name="connsiteY2" fmla="*/ 121909 h 319589"/>
                      <a:gd name="connsiteX3" fmla="*/ 420294 w 622268"/>
                      <a:gd name="connsiteY3" fmla="*/ 319589 h 319589"/>
                      <a:gd name="connsiteX4" fmla="*/ 39512 w 622268"/>
                      <a:gd name="connsiteY4" fmla="*/ 319553 h 319589"/>
                      <a:gd name="connsiteX5" fmla="*/ 37132 w 622268"/>
                      <a:gd name="connsiteY5" fmla="*/ 188119 h 319589"/>
                      <a:gd name="connsiteX0" fmla="*/ 9623 w 594759"/>
                      <a:gd name="connsiteY0" fmla="*/ 188119 h 319589"/>
                      <a:gd name="connsiteX1" fmla="*/ 594759 w 594759"/>
                      <a:gd name="connsiteY1" fmla="*/ 0 h 319589"/>
                      <a:gd name="connsiteX2" fmla="*/ 589996 w 594759"/>
                      <a:gd name="connsiteY2" fmla="*/ 121909 h 319589"/>
                      <a:gd name="connsiteX3" fmla="*/ 392785 w 594759"/>
                      <a:gd name="connsiteY3" fmla="*/ 319589 h 319589"/>
                      <a:gd name="connsiteX4" fmla="*/ 12003 w 594759"/>
                      <a:gd name="connsiteY4" fmla="*/ 319553 h 319589"/>
                      <a:gd name="connsiteX5" fmla="*/ 9623 w 594759"/>
                      <a:gd name="connsiteY5" fmla="*/ 188119 h 319589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6075" h="324316">
                        <a:moveTo>
                          <a:pt x="10939" y="188119"/>
                        </a:moveTo>
                        <a:cubicBezTo>
                          <a:pt x="155977" y="89694"/>
                          <a:pt x="401030" y="62706"/>
                          <a:pt x="596075" y="0"/>
                        </a:cubicBezTo>
                        <a:cubicBezTo>
                          <a:pt x="551624" y="76355"/>
                          <a:pt x="580994" y="100323"/>
                          <a:pt x="591312" y="121909"/>
                        </a:cubicBezTo>
                        <a:cubicBezTo>
                          <a:pt x="536688" y="174308"/>
                          <a:pt x="455869" y="267190"/>
                          <a:pt x="394101" y="319589"/>
                        </a:cubicBezTo>
                        <a:lnTo>
                          <a:pt x="8557" y="324316"/>
                        </a:lnTo>
                        <a:cubicBezTo>
                          <a:pt x="6970" y="193986"/>
                          <a:pt x="-11287" y="256536"/>
                          <a:pt x="10939" y="18811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grpSp>
                <p:nvGrpSpPr>
                  <p:cNvPr id="350" name="Группа 292"/>
                  <p:cNvGrpSpPr/>
                  <p:nvPr/>
                </p:nvGrpSpPr>
                <p:grpSpPr>
                  <a:xfrm>
                    <a:off x="5805983" y="4710828"/>
                    <a:ext cx="768479" cy="382676"/>
                    <a:chOff x="5837719" y="4738773"/>
                    <a:chExt cx="768479" cy="382676"/>
                  </a:xfrm>
                </p:grpSpPr>
                <p:sp>
                  <p:nvSpPr>
                    <p:cNvPr id="351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5863635" y="4757653"/>
                      <a:ext cx="596540" cy="190372"/>
                    </a:xfrm>
                    <a:custGeom>
                      <a:avLst/>
                      <a:gdLst>
                        <a:gd name="T0" fmla="*/ 0 w 190"/>
                        <a:gd name="T1" fmla="*/ 56 h 60"/>
                        <a:gd name="T2" fmla="*/ 0 w 190"/>
                        <a:gd name="T3" fmla="*/ 56 h 60"/>
                        <a:gd name="T4" fmla="*/ 58 w 190"/>
                        <a:gd name="T5" fmla="*/ 0 h 60"/>
                        <a:gd name="T6" fmla="*/ 190 w 190"/>
                        <a:gd name="T7" fmla="*/ 0 h 60"/>
                        <a:gd name="T8" fmla="*/ 130 w 190"/>
                        <a:gd name="T9" fmla="*/ 60 h 60"/>
                        <a:gd name="T10" fmla="*/ 0 w 190"/>
                        <a:gd name="T11" fmla="*/ 56 h 60"/>
                        <a:gd name="connsiteX0" fmla="*/ 0 w 10416"/>
                        <a:gd name="connsiteY0" fmla="*/ 17628 h 17628"/>
                        <a:gd name="connsiteX1" fmla="*/ 416 w 10416"/>
                        <a:gd name="connsiteY1" fmla="*/ 9333 h 17628"/>
                        <a:gd name="connsiteX2" fmla="*/ 3469 w 10416"/>
                        <a:gd name="connsiteY2" fmla="*/ 0 h 17628"/>
                        <a:gd name="connsiteX3" fmla="*/ 10416 w 10416"/>
                        <a:gd name="connsiteY3" fmla="*/ 0 h 17628"/>
                        <a:gd name="connsiteX4" fmla="*/ 7258 w 10416"/>
                        <a:gd name="connsiteY4" fmla="*/ 10000 h 17628"/>
                        <a:gd name="connsiteX5" fmla="*/ 0 w 10416"/>
                        <a:gd name="connsiteY5" fmla="*/ 17628 h 17628"/>
                        <a:gd name="connsiteX0" fmla="*/ 6842 w 10000"/>
                        <a:gd name="connsiteY0" fmla="*/ 10000 h 10000"/>
                        <a:gd name="connsiteX1" fmla="*/ 0 w 10000"/>
                        <a:gd name="connsiteY1" fmla="*/ 9333 h 10000"/>
                        <a:gd name="connsiteX2" fmla="*/ 3053 w 10000"/>
                        <a:gd name="connsiteY2" fmla="*/ 0 h 10000"/>
                        <a:gd name="connsiteX3" fmla="*/ 10000 w 10000"/>
                        <a:gd name="connsiteY3" fmla="*/ 0 h 10000"/>
                        <a:gd name="connsiteX4" fmla="*/ 6842 w 10000"/>
                        <a:gd name="connsiteY4" fmla="*/ 10000 h 10000"/>
                        <a:gd name="connsiteX0" fmla="*/ 7050 w 10208"/>
                        <a:gd name="connsiteY0" fmla="*/ 10000 h 10123"/>
                        <a:gd name="connsiteX1" fmla="*/ 0 w 10208"/>
                        <a:gd name="connsiteY1" fmla="*/ 10123 h 10123"/>
                        <a:gd name="connsiteX2" fmla="*/ 3261 w 10208"/>
                        <a:gd name="connsiteY2" fmla="*/ 0 h 10123"/>
                        <a:gd name="connsiteX3" fmla="*/ 10208 w 10208"/>
                        <a:gd name="connsiteY3" fmla="*/ 0 h 10123"/>
                        <a:gd name="connsiteX4" fmla="*/ 7050 w 10208"/>
                        <a:gd name="connsiteY4" fmla="*/ 10000 h 10123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263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6967 w 10416"/>
                        <a:gd name="connsiteY0" fmla="*/ 10526 h 10526"/>
                        <a:gd name="connsiteX1" fmla="*/ 0 w 10416"/>
                        <a:gd name="connsiteY1" fmla="*/ 10386 h 10526"/>
                        <a:gd name="connsiteX2" fmla="*/ 3261 w 10416"/>
                        <a:gd name="connsiteY2" fmla="*/ 395 h 10526"/>
                        <a:gd name="connsiteX3" fmla="*/ 10416 w 10416"/>
                        <a:gd name="connsiteY3" fmla="*/ 0 h 10526"/>
                        <a:gd name="connsiteX4" fmla="*/ 6967 w 10416"/>
                        <a:gd name="connsiteY4" fmla="*/ 10526 h 10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16" h="10526">
                          <a:moveTo>
                            <a:pt x="6967" y="10526"/>
                          </a:moveTo>
                          <a:lnTo>
                            <a:pt x="0" y="10386"/>
                          </a:lnTo>
                          <a:lnTo>
                            <a:pt x="3261" y="395"/>
                          </a:lnTo>
                          <a:lnTo>
                            <a:pt x="10416" y="0"/>
                          </a:lnTo>
                          <a:lnTo>
                            <a:pt x="6967" y="10526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txBody>
                    <a:bodyPr vert="horz" wrap="square" lIns="68644" tIns="34322" rIns="68644" bIns="3432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52" name="Хорда 351"/>
                    <p:cNvSpPr/>
                    <p:nvPr/>
                  </p:nvSpPr>
                  <p:spPr>
                    <a:xfrm rot="3373513">
                      <a:off x="5833608" y="4925725"/>
                      <a:ext cx="193490" cy="185267"/>
                    </a:xfrm>
                    <a:prstGeom prst="chord">
                      <a:avLst>
                        <a:gd name="adj1" fmla="val 4830552"/>
                        <a:gd name="adj2" fmla="val 10449454"/>
                      </a:avLst>
                    </a:prstGeom>
                    <a:solidFill>
                      <a:srgbClr val="00206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53" name="Дуга 352"/>
                    <p:cNvSpPr/>
                    <p:nvPr/>
                  </p:nvSpPr>
                  <p:spPr>
                    <a:xfrm rot="13806491">
                      <a:off x="6225903" y="4905449"/>
                      <a:ext cx="216000" cy="216000"/>
                    </a:xfrm>
                    <a:prstGeom prst="arc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54" name="Дуга 353"/>
                    <p:cNvSpPr/>
                    <p:nvPr/>
                  </p:nvSpPr>
                  <p:spPr>
                    <a:xfrm rot="13730604">
                      <a:off x="6426198" y="4738773"/>
                      <a:ext cx="180000" cy="180000"/>
                    </a:xfrm>
                    <a:prstGeom prst="arc">
                      <a:avLst/>
                    </a:prstGeom>
                    <a:noFill/>
                    <a:ln w="9525" cap="flat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cxnSp>
                  <p:nvCxnSpPr>
                    <p:cNvPr id="355" name="Прямая соединительная линия 354"/>
                    <p:cNvCxnSpPr>
                      <a:stCxn id="354" idx="0"/>
                    </p:cNvCxnSpPr>
                    <p:nvPr/>
                  </p:nvCxnSpPr>
                  <p:spPr>
                    <a:xfrm flipH="1">
                      <a:off x="6251663" y="4888004"/>
                      <a:ext cx="196773" cy="196146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56" name="Прямая соединительная линия 355"/>
                    <p:cNvCxnSpPr>
                      <a:stCxn id="352" idx="0"/>
                      <a:endCxn id="353" idx="0"/>
                    </p:cNvCxnSpPr>
                    <p:nvPr/>
                  </p:nvCxnSpPr>
                  <p:spPr>
                    <a:xfrm>
                      <a:off x="5862822" y="5081920"/>
                      <a:ext cx="388217" cy="794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</p:grpSp>
            </p:grpSp>
            <p:grpSp>
              <p:nvGrpSpPr>
                <p:cNvPr id="340" name="Группа 299"/>
                <p:cNvGrpSpPr/>
                <p:nvPr/>
              </p:nvGrpSpPr>
              <p:grpSpPr>
                <a:xfrm>
                  <a:off x="6291810" y="4428676"/>
                  <a:ext cx="768479" cy="382676"/>
                  <a:chOff x="5805983" y="4710828"/>
                  <a:chExt cx="768479" cy="382676"/>
                </a:xfrm>
              </p:grpSpPr>
              <p:sp>
                <p:nvSpPr>
                  <p:cNvPr id="341" name="Прямоугольник 23"/>
                  <p:cNvSpPr/>
                  <p:nvPr/>
                </p:nvSpPr>
                <p:spPr>
                  <a:xfrm>
                    <a:off x="5823343" y="4733425"/>
                    <a:ext cx="596075" cy="324316"/>
                  </a:xfrm>
                  <a:custGeom>
                    <a:avLst/>
                    <a:gdLst>
                      <a:gd name="connsiteX0" fmla="*/ 0 w 570849"/>
                      <a:gd name="connsiteY0" fmla="*/ 0 h 417184"/>
                      <a:gd name="connsiteX1" fmla="*/ 570849 w 570849"/>
                      <a:gd name="connsiteY1" fmla="*/ 0 h 417184"/>
                      <a:gd name="connsiteX2" fmla="*/ 570849 w 570849"/>
                      <a:gd name="connsiteY2" fmla="*/ 417184 h 417184"/>
                      <a:gd name="connsiteX3" fmla="*/ 0 w 570849"/>
                      <a:gd name="connsiteY3" fmla="*/ 417184 h 417184"/>
                      <a:gd name="connsiteX4" fmla="*/ 0 w 570849"/>
                      <a:gd name="connsiteY4" fmla="*/ 0 h 417184"/>
                      <a:gd name="connsiteX0" fmla="*/ 0 w 582755"/>
                      <a:gd name="connsiteY0" fmla="*/ 0 h 417184"/>
                      <a:gd name="connsiteX1" fmla="*/ 570849 w 582755"/>
                      <a:gd name="connsiteY1" fmla="*/ 0 h 417184"/>
                      <a:gd name="connsiteX2" fmla="*/ 582755 w 582755"/>
                      <a:gd name="connsiteY2" fmla="*/ 193346 h 417184"/>
                      <a:gd name="connsiteX3" fmla="*/ 0 w 582755"/>
                      <a:gd name="connsiteY3" fmla="*/ 417184 h 417184"/>
                      <a:gd name="connsiteX4" fmla="*/ 0 w 582755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0 w 587518"/>
                      <a:gd name="connsiteY3" fmla="*/ 417184 h 417184"/>
                      <a:gd name="connsiteX4" fmla="*/ 0 w 587518"/>
                      <a:gd name="connsiteY4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417184"/>
                      <a:gd name="connsiteX1" fmla="*/ 587518 w 587518"/>
                      <a:gd name="connsiteY1" fmla="*/ 71437 h 417184"/>
                      <a:gd name="connsiteX2" fmla="*/ 582755 w 587518"/>
                      <a:gd name="connsiteY2" fmla="*/ 193346 h 417184"/>
                      <a:gd name="connsiteX3" fmla="*/ 385544 w 587518"/>
                      <a:gd name="connsiteY3" fmla="*/ 391026 h 417184"/>
                      <a:gd name="connsiteX4" fmla="*/ 0 w 587518"/>
                      <a:gd name="connsiteY4" fmla="*/ 417184 h 417184"/>
                      <a:gd name="connsiteX5" fmla="*/ 0 w 587518"/>
                      <a:gd name="connsiteY5" fmla="*/ 0 h 417184"/>
                      <a:gd name="connsiteX0" fmla="*/ 0 w 587518"/>
                      <a:gd name="connsiteY0" fmla="*/ 0 h 391026"/>
                      <a:gd name="connsiteX1" fmla="*/ 587518 w 587518"/>
                      <a:gd name="connsiteY1" fmla="*/ 71437 h 391026"/>
                      <a:gd name="connsiteX2" fmla="*/ 582755 w 587518"/>
                      <a:gd name="connsiteY2" fmla="*/ 193346 h 391026"/>
                      <a:gd name="connsiteX3" fmla="*/ 385544 w 587518"/>
                      <a:gd name="connsiteY3" fmla="*/ 391026 h 391026"/>
                      <a:gd name="connsiteX4" fmla="*/ 4762 w 587518"/>
                      <a:gd name="connsiteY4" fmla="*/ 390990 h 391026"/>
                      <a:gd name="connsiteX5" fmla="*/ 0 w 587518"/>
                      <a:gd name="connsiteY5" fmla="*/ 0 h 391026"/>
                      <a:gd name="connsiteX0" fmla="*/ 142889 w 582769"/>
                      <a:gd name="connsiteY0" fmla="*/ 83344 h 319589"/>
                      <a:gd name="connsiteX1" fmla="*/ 582769 w 582769"/>
                      <a:gd name="connsiteY1" fmla="*/ 0 h 319589"/>
                      <a:gd name="connsiteX2" fmla="*/ 578006 w 582769"/>
                      <a:gd name="connsiteY2" fmla="*/ 121909 h 319589"/>
                      <a:gd name="connsiteX3" fmla="*/ 380795 w 582769"/>
                      <a:gd name="connsiteY3" fmla="*/ 319589 h 319589"/>
                      <a:gd name="connsiteX4" fmla="*/ 13 w 582769"/>
                      <a:gd name="connsiteY4" fmla="*/ 319553 h 319589"/>
                      <a:gd name="connsiteX5" fmla="*/ 142889 w 582769"/>
                      <a:gd name="connsiteY5" fmla="*/ 83344 h 319589"/>
                      <a:gd name="connsiteX0" fmla="*/ 142906 w 582786"/>
                      <a:gd name="connsiteY0" fmla="*/ 83344 h 319589"/>
                      <a:gd name="connsiteX1" fmla="*/ 582786 w 582786"/>
                      <a:gd name="connsiteY1" fmla="*/ 0 h 319589"/>
                      <a:gd name="connsiteX2" fmla="*/ 578023 w 582786"/>
                      <a:gd name="connsiteY2" fmla="*/ 121909 h 319589"/>
                      <a:gd name="connsiteX3" fmla="*/ 380812 w 582786"/>
                      <a:gd name="connsiteY3" fmla="*/ 319589 h 319589"/>
                      <a:gd name="connsiteX4" fmla="*/ 30 w 582786"/>
                      <a:gd name="connsiteY4" fmla="*/ 319553 h 319589"/>
                      <a:gd name="connsiteX5" fmla="*/ 142906 w 582786"/>
                      <a:gd name="connsiteY5" fmla="*/ 83344 h 319589"/>
                      <a:gd name="connsiteX0" fmla="*/ 37132 w 622268"/>
                      <a:gd name="connsiteY0" fmla="*/ 188119 h 319589"/>
                      <a:gd name="connsiteX1" fmla="*/ 622268 w 622268"/>
                      <a:gd name="connsiteY1" fmla="*/ 0 h 319589"/>
                      <a:gd name="connsiteX2" fmla="*/ 617505 w 622268"/>
                      <a:gd name="connsiteY2" fmla="*/ 121909 h 319589"/>
                      <a:gd name="connsiteX3" fmla="*/ 420294 w 622268"/>
                      <a:gd name="connsiteY3" fmla="*/ 319589 h 319589"/>
                      <a:gd name="connsiteX4" fmla="*/ 39512 w 622268"/>
                      <a:gd name="connsiteY4" fmla="*/ 319553 h 319589"/>
                      <a:gd name="connsiteX5" fmla="*/ 37132 w 622268"/>
                      <a:gd name="connsiteY5" fmla="*/ 188119 h 319589"/>
                      <a:gd name="connsiteX0" fmla="*/ 9623 w 594759"/>
                      <a:gd name="connsiteY0" fmla="*/ 188119 h 319589"/>
                      <a:gd name="connsiteX1" fmla="*/ 594759 w 594759"/>
                      <a:gd name="connsiteY1" fmla="*/ 0 h 319589"/>
                      <a:gd name="connsiteX2" fmla="*/ 589996 w 594759"/>
                      <a:gd name="connsiteY2" fmla="*/ 121909 h 319589"/>
                      <a:gd name="connsiteX3" fmla="*/ 392785 w 594759"/>
                      <a:gd name="connsiteY3" fmla="*/ 319589 h 319589"/>
                      <a:gd name="connsiteX4" fmla="*/ 12003 w 594759"/>
                      <a:gd name="connsiteY4" fmla="*/ 319553 h 319589"/>
                      <a:gd name="connsiteX5" fmla="*/ 9623 w 594759"/>
                      <a:gd name="connsiteY5" fmla="*/ 188119 h 319589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  <a:gd name="connsiteX0" fmla="*/ 10939 w 596075"/>
                      <a:gd name="connsiteY0" fmla="*/ 188119 h 324316"/>
                      <a:gd name="connsiteX1" fmla="*/ 596075 w 596075"/>
                      <a:gd name="connsiteY1" fmla="*/ 0 h 324316"/>
                      <a:gd name="connsiteX2" fmla="*/ 591312 w 596075"/>
                      <a:gd name="connsiteY2" fmla="*/ 121909 h 324316"/>
                      <a:gd name="connsiteX3" fmla="*/ 394101 w 596075"/>
                      <a:gd name="connsiteY3" fmla="*/ 319589 h 324316"/>
                      <a:gd name="connsiteX4" fmla="*/ 8557 w 596075"/>
                      <a:gd name="connsiteY4" fmla="*/ 324316 h 324316"/>
                      <a:gd name="connsiteX5" fmla="*/ 10939 w 596075"/>
                      <a:gd name="connsiteY5" fmla="*/ 188119 h 324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6075" h="324316">
                        <a:moveTo>
                          <a:pt x="10939" y="188119"/>
                        </a:moveTo>
                        <a:cubicBezTo>
                          <a:pt x="155977" y="89694"/>
                          <a:pt x="401030" y="62706"/>
                          <a:pt x="596075" y="0"/>
                        </a:cubicBezTo>
                        <a:cubicBezTo>
                          <a:pt x="551624" y="76355"/>
                          <a:pt x="580994" y="100323"/>
                          <a:pt x="591312" y="121909"/>
                        </a:cubicBezTo>
                        <a:cubicBezTo>
                          <a:pt x="536688" y="174308"/>
                          <a:pt x="455869" y="267190"/>
                          <a:pt x="394101" y="319589"/>
                        </a:cubicBezTo>
                        <a:lnTo>
                          <a:pt x="8557" y="324316"/>
                        </a:lnTo>
                        <a:cubicBezTo>
                          <a:pt x="6970" y="193986"/>
                          <a:pt x="-11287" y="256536"/>
                          <a:pt x="10939" y="188119"/>
                        </a:cubicBezTo>
                        <a:close/>
                      </a:path>
                    </a:pathLst>
                  </a:cu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grpSp>
                <p:nvGrpSpPr>
                  <p:cNvPr id="342" name="Группа 301"/>
                  <p:cNvGrpSpPr/>
                  <p:nvPr/>
                </p:nvGrpSpPr>
                <p:grpSpPr>
                  <a:xfrm>
                    <a:off x="5805983" y="4710828"/>
                    <a:ext cx="768479" cy="382676"/>
                    <a:chOff x="5837719" y="4738773"/>
                    <a:chExt cx="768479" cy="382676"/>
                  </a:xfrm>
                </p:grpSpPr>
                <p:sp>
                  <p:nvSpPr>
                    <p:cNvPr id="343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5863635" y="4757653"/>
                      <a:ext cx="596540" cy="190372"/>
                    </a:xfrm>
                    <a:custGeom>
                      <a:avLst/>
                      <a:gdLst>
                        <a:gd name="T0" fmla="*/ 0 w 190"/>
                        <a:gd name="T1" fmla="*/ 56 h 60"/>
                        <a:gd name="T2" fmla="*/ 0 w 190"/>
                        <a:gd name="T3" fmla="*/ 56 h 60"/>
                        <a:gd name="T4" fmla="*/ 58 w 190"/>
                        <a:gd name="T5" fmla="*/ 0 h 60"/>
                        <a:gd name="T6" fmla="*/ 190 w 190"/>
                        <a:gd name="T7" fmla="*/ 0 h 60"/>
                        <a:gd name="T8" fmla="*/ 130 w 190"/>
                        <a:gd name="T9" fmla="*/ 60 h 60"/>
                        <a:gd name="T10" fmla="*/ 0 w 190"/>
                        <a:gd name="T11" fmla="*/ 56 h 60"/>
                        <a:gd name="connsiteX0" fmla="*/ 0 w 10416"/>
                        <a:gd name="connsiteY0" fmla="*/ 17628 h 17628"/>
                        <a:gd name="connsiteX1" fmla="*/ 416 w 10416"/>
                        <a:gd name="connsiteY1" fmla="*/ 9333 h 17628"/>
                        <a:gd name="connsiteX2" fmla="*/ 3469 w 10416"/>
                        <a:gd name="connsiteY2" fmla="*/ 0 h 17628"/>
                        <a:gd name="connsiteX3" fmla="*/ 10416 w 10416"/>
                        <a:gd name="connsiteY3" fmla="*/ 0 h 17628"/>
                        <a:gd name="connsiteX4" fmla="*/ 7258 w 10416"/>
                        <a:gd name="connsiteY4" fmla="*/ 10000 h 17628"/>
                        <a:gd name="connsiteX5" fmla="*/ 0 w 10416"/>
                        <a:gd name="connsiteY5" fmla="*/ 17628 h 17628"/>
                        <a:gd name="connsiteX0" fmla="*/ 6842 w 10000"/>
                        <a:gd name="connsiteY0" fmla="*/ 10000 h 10000"/>
                        <a:gd name="connsiteX1" fmla="*/ 0 w 10000"/>
                        <a:gd name="connsiteY1" fmla="*/ 9333 h 10000"/>
                        <a:gd name="connsiteX2" fmla="*/ 3053 w 10000"/>
                        <a:gd name="connsiteY2" fmla="*/ 0 h 10000"/>
                        <a:gd name="connsiteX3" fmla="*/ 10000 w 10000"/>
                        <a:gd name="connsiteY3" fmla="*/ 0 h 10000"/>
                        <a:gd name="connsiteX4" fmla="*/ 6842 w 10000"/>
                        <a:gd name="connsiteY4" fmla="*/ 10000 h 10000"/>
                        <a:gd name="connsiteX0" fmla="*/ 7050 w 10208"/>
                        <a:gd name="connsiteY0" fmla="*/ 10000 h 10123"/>
                        <a:gd name="connsiteX1" fmla="*/ 0 w 10208"/>
                        <a:gd name="connsiteY1" fmla="*/ 10123 h 10123"/>
                        <a:gd name="connsiteX2" fmla="*/ 3261 w 10208"/>
                        <a:gd name="connsiteY2" fmla="*/ 0 h 10123"/>
                        <a:gd name="connsiteX3" fmla="*/ 10208 w 10208"/>
                        <a:gd name="connsiteY3" fmla="*/ 0 h 10123"/>
                        <a:gd name="connsiteX4" fmla="*/ 7050 w 10208"/>
                        <a:gd name="connsiteY4" fmla="*/ 10000 h 10123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263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7050 w 10416"/>
                        <a:gd name="connsiteY0" fmla="*/ 10263 h 10386"/>
                        <a:gd name="connsiteX1" fmla="*/ 0 w 10416"/>
                        <a:gd name="connsiteY1" fmla="*/ 10386 h 10386"/>
                        <a:gd name="connsiteX2" fmla="*/ 3261 w 10416"/>
                        <a:gd name="connsiteY2" fmla="*/ 395 h 10386"/>
                        <a:gd name="connsiteX3" fmla="*/ 10416 w 10416"/>
                        <a:gd name="connsiteY3" fmla="*/ 0 h 10386"/>
                        <a:gd name="connsiteX4" fmla="*/ 7050 w 10416"/>
                        <a:gd name="connsiteY4" fmla="*/ 10263 h 10386"/>
                        <a:gd name="connsiteX0" fmla="*/ 6967 w 10416"/>
                        <a:gd name="connsiteY0" fmla="*/ 10526 h 10526"/>
                        <a:gd name="connsiteX1" fmla="*/ 0 w 10416"/>
                        <a:gd name="connsiteY1" fmla="*/ 10386 h 10526"/>
                        <a:gd name="connsiteX2" fmla="*/ 3261 w 10416"/>
                        <a:gd name="connsiteY2" fmla="*/ 395 h 10526"/>
                        <a:gd name="connsiteX3" fmla="*/ 10416 w 10416"/>
                        <a:gd name="connsiteY3" fmla="*/ 0 h 10526"/>
                        <a:gd name="connsiteX4" fmla="*/ 6967 w 10416"/>
                        <a:gd name="connsiteY4" fmla="*/ 10526 h 10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416" h="10526">
                          <a:moveTo>
                            <a:pt x="6967" y="10526"/>
                          </a:moveTo>
                          <a:lnTo>
                            <a:pt x="0" y="10386"/>
                          </a:lnTo>
                          <a:lnTo>
                            <a:pt x="3261" y="395"/>
                          </a:lnTo>
                          <a:lnTo>
                            <a:pt x="10416" y="0"/>
                          </a:lnTo>
                          <a:lnTo>
                            <a:pt x="6967" y="10526"/>
                          </a:lnTo>
                          <a:close/>
                        </a:path>
                      </a:pathLst>
                    </a:custGeom>
                    <a:solidFill>
                      <a:srgbClr val="002060"/>
                    </a:solidFill>
                    <a:ln>
                      <a:noFill/>
                    </a:ln>
                  </p:spPr>
                  <p:txBody>
                    <a:bodyPr vert="horz" wrap="square" lIns="68644" tIns="34322" rIns="68644" bIns="34322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44" name="Хорда 343"/>
                    <p:cNvSpPr/>
                    <p:nvPr/>
                  </p:nvSpPr>
                  <p:spPr>
                    <a:xfrm rot="3373513">
                      <a:off x="5833608" y="4925725"/>
                      <a:ext cx="193490" cy="185267"/>
                    </a:xfrm>
                    <a:prstGeom prst="chord">
                      <a:avLst>
                        <a:gd name="adj1" fmla="val 4830552"/>
                        <a:gd name="adj2" fmla="val 10449454"/>
                      </a:avLst>
                    </a:prstGeom>
                    <a:solidFill>
                      <a:srgbClr val="002060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45" name="Дуга 344"/>
                    <p:cNvSpPr/>
                    <p:nvPr/>
                  </p:nvSpPr>
                  <p:spPr>
                    <a:xfrm rot="13806491">
                      <a:off x="6225903" y="4905449"/>
                      <a:ext cx="216000" cy="216000"/>
                    </a:xfrm>
                    <a:prstGeom prst="arc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sp>
                  <p:nvSpPr>
                    <p:cNvPr id="346" name="Дуга 345"/>
                    <p:cNvSpPr/>
                    <p:nvPr/>
                  </p:nvSpPr>
                  <p:spPr>
                    <a:xfrm rot="13730604">
                      <a:off x="6426198" y="4738773"/>
                      <a:ext cx="180000" cy="180000"/>
                    </a:xfrm>
                    <a:prstGeom prst="arc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686351">
                        <a:defRPr/>
                      </a:pPr>
                      <a:endParaRPr lang="ru-RU" sz="1351" kern="0" dirty="0">
                        <a:solidFill>
                          <a:srgbClr val="08486B"/>
                        </a:solidFill>
                        <a:latin typeface="Microsoft Sans Serif"/>
                        <a:cs typeface="Microsoft Sans Serif"/>
                      </a:endParaRPr>
                    </a:p>
                  </p:txBody>
                </p:sp>
                <p:cxnSp>
                  <p:nvCxnSpPr>
                    <p:cNvPr id="347" name="Прямая соединительная линия 346"/>
                    <p:cNvCxnSpPr>
                      <a:stCxn id="346" idx="0"/>
                    </p:cNvCxnSpPr>
                    <p:nvPr/>
                  </p:nvCxnSpPr>
                  <p:spPr>
                    <a:xfrm flipH="1">
                      <a:off x="6251663" y="4888004"/>
                      <a:ext cx="196773" cy="196146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48" name="Прямая соединительная линия 347"/>
                    <p:cNvCxnSpPr>
                      <a:stCxn id="344" idx="0"/>
                      <a:endCxn id="345" idx="0"/>
                    </p:cNvCxnSpPr>
                    <p:nvPr/>
                  </p:nvCxnSpPr>
                  <p:spPr>
                    <a:xfrm>
                      <a:off x="5862822" y="5081920"/>
                      <a:ext cx="388217" cy="794"/>
                    </a:xfrm>
                    <a:prstGeom prst="line">
                      <a:avLst/>
                    </a:prstGeom>
                    <a:noFill/>
                    <a:ln w="19050" cap="rnd" cmpd="sng" algn="ctr">
                      <a:solidFill>
                        <a:srgbClr val="002060">
                          <a:shade val="95000"/>
                          <a:satMod val="105000"/>
                        </a:srgbClr>
                      </a:solidFill>
                      <a:prstDash val="solid"/>
                    </a:ln>
                    <a:effectLst/>
                  </p:spPr>
                </p:cxnSp>
              </p:grpSp>
            </p:grpSp>
          </p:grpSp>
          <p:grpSp>
            <p:nvGrpSpPr>
              <p:cNvPr id="327" name="Группа 31"/>
              <p:cNvGrpSpPr>
                <a:grpSpLocks noChangeAspect="1"/>
              </p:cNvGrpSpPr>
              <p:nvPr/>
            </p:nvGrpSpPr>
            <p:grpSpPr>
              <a:xfrm>
                <a:off x="7169882" y="4342232"/>
                <a:ext cx="497050" cy="944461"/>
                <a:chOff x="6594116" y="3288627"/>
                <a:chExt cx="875120" cy="1662839"/>
              </a:xfrm>
              <a:solidFill>
                <a:srgbClr val="A64333"/>
              </a:solidFill>
            </p:grpSpPr>
            <p:sp>
              <p:nvSpPr>
                <p:cNvPr id="328" name="Овал 28"/>
                <p:cNvSpPr/>
                <p:nvPr/>
              </p:nvSpPr>
              <p:spPr>
                <a:xfrm>
                  <a:off x="6909024" y="3288627"/>
                  <a:ext cx="216000" cy="216000"/>
                </a:xfrm>
                <a:prstGeom prst="ellipse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29" name="Скругленный прямоугольник 29"/>
                <p:cNvSpPr/>
                <p:nvPr/>
              </p:nvSpPr>
              <p:spPr>
                <a:xfrm rot="19038230">
                  <a:off x="7017460" y="3772767"/>
                  <a:ext cx="451776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0" name="Скругленный прямоугольник 329"/>
                <p:cNvSpPr/>
                <p:nvPr/>
              </p:nvSpPr>
              <p:spPr>
                <a:xfrm rot="19466533">
                  <a:off x="6594116" y="3668109"/>
                  <a:ext cx="499557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1" name="Скругленный прямоугольник 330"/>
                <p:cNvSpPr/>
                <p:nvPr/>
              </p:nvSpPr>
              <p:spPr>
                <a:xfrm rot="5962447">
                  <a:off x="6445560" y="3933012"/>
                  <a:ext cx="440675" cy="129486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2" name="Скругленный прямоугольник 331"/>
                <p:cNvSpPr/>
                <p:nvPr/>
              </p:nvSpPr>
              <p:spPr>
                <a:xfrm rot="15112170">
                  <a:off x="6827443" y="3715453"/>
                  <a:ext cx="488586" cy="147478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3" name="Скругленный прямоугольник 332"/>
                <p:cNvSpPr/>
                <p:nvPr/>
              </p:nvSpPr>
              <p:spPr>
                <a:xfrm rot="16665682">
                  <a:off x="6647958" y="3778801"/>
                  <a:ext cx="599409" cy="227533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4" name="Скругленный прямоугольник 333"/>
                <p:cNvSpPr/>
                <p:nvPr/>
              </p:nvSpPr>
              <p:spPr>
                <a:xfrm rot="729132">
                  <a:off x="6876258" y="4143882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5" name="Скругленный прямоугольник 334"/>
                <p:cNvSpPr/>
                <p:nvPr/>
              </p:nvSpPr>
              <p:spPr>
                <a:xfrm rot="4184132">
                  <a:off x="6683061" y="4249437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6" name="Скругленный прямоугольник 335"/>
                <p:cNvSpPr/>
                <p:nvPr/>
              </p:nvSpPr>
              <p:spPr>
                <a:xfrm rot="7888334">
                  <a:off x="6610442" y="4601367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37" name="Скругленный прямоугольник 336"/>
                <p:cNvSpPr/>
                <p:nvPr/>
              </p:nvSpPr>
              <p:spPr>
                <a:xfrm rot="5656196">
                  <a:off x="7080831" y="4402835"/>
                  <a:ext cx="556198" cy="144000"/>
                </a:xfrm>
                <a:prstGeom prst="roundRect">
                  <a:avLst>
                    <a:gd name="adj" fmla="val 50000"/>
                  </a:avLst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</p:grpSp>
        <p:sp>
          <p:nvSpPr>
            <p:cNvPr id="325" name="TextBox 324"/>
            <p:cNvSpPr txBox="1"/>
            <p:nvPr/>
          </p:nvSpPr>
          <p:spPr>
            <a:xfrm>
              <a:off x="6309441" y="5683483"/>
              <a:ext cx="2428249" cy="631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26" kern="0" spc="-28" dirty="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Активность – залог успешного обучения</a:t>
              </a:r>
            </a:p>
          </p:txBody>
        </p:sp>
      </p:grpSp>
      <p:grpSp>
        <p:nvGrpSpPr>
          <p:cNvPr id="365" name="Группа 9"/>
          <p:cNvGrpSpPr/>
          <p:nvPr/>
        </p:nvGrpSpPr>
        <p:grpSpPr>
          <a:xfrm>
            <a:off x="5591499" y="1256519"/>
            <a:ext cx="1304910" cy="1211089"/>
            <a:chOff x="6701186" y="1833108"/>
            <a:chExt cx="1964307" cy="1693957"/>
          </a:xfrm>
        </p:grpSpPr>
        <p:sp>
          <p:nvSpPr>
            <p:cNvPr id="366" name="TextBox 365"/>
            <p:cNvSpPr txBox="1"/>
            <p:nvPr/>
          </p:nvSpPr>
          <p:spPr>
            <a:xfrm>
              <a:off x="6701186" y="3146800"/>
              <a:ext cx="1964307" cy="38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6351">
                <a:lnSpc>
                  <a:spcPts val="1370"/>
                </a:lnSpc>
                <a:defRPr/>
              </a:pPr>
              <a:r>
                <a:rPr lang="ru-RU" sz="1126" kern="0" dirty="0">
                  <a:solidFill>
                    <a:srgbClr val="08486B"/>
                  </a:solidFill>
                  <a:latin typeface="Microsoft Sans Serif"/>
                  <a:cs typeface="Microsoft Sans Serif"/>
                </a:rPr>
                <a:t>Виброрежим</a:t>
              </a:r>
            </a:p>
          </p:txBody>
        </p:sp>
        <p:grpSp>
          <p:nvGrpSpPr>
            <p:cNvPr id="367" name="Группа 8"/>
            <p:cNvGrpSpPr/>
            <p:nvPr/>
          </p:nvGrpSpPr>
          <p:grpSpPr>
            <a:xfrm>
              <a:off x="6997355" y="1833108"/>
              <a:ext cx="1296000" cy="1296000"/>
              <a:chOff x="6997355" y="1833108"/>
              <a:chExt cx="1296000" cy="1296000"/>
            </a:xfrm>
          </p:grpSpPr>
          <p:grpSp>
            <p:nvGrpSpPr>
              <p:cNvPr id="368" name="Группа 7"/>
              <p:cNvGrpSpPr>
                <a:grpSpLocks noChangeAspect="1"/>
              </p:cNvGrpSpPr>
              <p:nvPr/>
            </p:nvGrpSpPr>
            <p:grpSpPr>
              <a:xfrm>
                <a:off x="7411311" y="1987848"/>
                <a:ext cx="481850" cy="1012031"/>
                <a:chOff x="9500758" y="2946173"/>
                <a:chExt cx="533733" cy="1121002"/>
              </a:xfrm>
            </p:grpSpPr>
            <p:sp>
              <p:nvSpPr>
                <p:cNvPr id="370" name="Скругленный прямоугольник 369"/>
                <p:cNvSpPr/>
                <p:nvPr/>
              </p:nvSpPr>
              <p:spPr>
                <a:xfrm>
                  <a:off x="9500758" y="2946173"/>
                  <a:ext cx="533733" cy="1121002"/>
                </a:xfrm>
                <a:prstGeom prst="roundRect">
                  <a:avLst>
                    <a:gd name="adj" fmla="val 7225"/>
                  </a:avLst>
                </a:prstGeom>
                <a:solidFill>
                  <a:sysClr val="window" lastClr="FFFFFF"/>
                </a:solidFill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1" name="Овал 370"/>
                <p:cNvSpPr/>
                <p:nvPr/>
              </p:nvSpPr>
              <p:spPr>
                <a:xfrm>
                  <a:off x="9690713" y="3622298"/>
                  <a:ext cx="144000" cy="144000"/>
                </a:xfrm>
                <a:prstGeom prst="ellipse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2" name="Прямоугольник 371"/>
                <p:cNvSpPr/>
                <p:nvPr/>
              </p:nvSpPr>
              <p:spPr>
                <a:xfrm>
                  <a:off x="9532910" y="3794079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3" name="Прямоугольник 372"/>
                <p:cNvSpPr/>
                <p:nvPr/>
              </p:nvSpPr>
              <p:spPr>
                <a:xfrm>
                  <a:off x="9572624" y="3055144"/>
                  <a:ext cx="383381" cy="521494"/>
                </a:xfrm>
                <a:prstGeom prst="rect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4" name="Скругленный прямоугольник 373"/>
                <p:cNvSpPr/>
                <p:nvPr/>
              </p:nvSpPr>
              <p:spPr>
                <a:xfrm>
                  <a:off x="9676254" y="2983456"/>
                  <a:ext cx="180000" cy="16423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5" name="Прямоугольник 374"/>
                <p:cNvSpPr/>
                <p:nvPr/>
              </p:nvSpPr>
              <p:spPr>
                <a:xfrm>
                  <a:off x="9698669" y="3794079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6" name="Прямоугольник 375"/>
                <p:cNvSpPr/>
                <p:nvPr/>
              </p:nvSpPr>
              <p:spPr>
                <a:xfrm>
                  <a:off x="9864428" y="3794079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7" name="Прямоугольник 376"/>
                <p:cNvSpPr/>
                <p:nvPr/>
              </p:nvSpPr>
              <p:spPr>
                <a:xfrm>
                  <a:off x="9532910" y="3850500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8" name="Прямоугольник 377"/>
                <p:cNvSpPr/>
                <p:nvPr/>
              </p:nvSpPr>
              <p:spPr>
                <a:xfrm>
                  <a:off x="9698669" y="3850500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79" name="Прямоугольник 378"/>
                <p:cNvSpPr/>
                <p:nvPr/>
              </p:nvSpPr>
              <p:spPr>
                <a:xfrm>
                  <a:off x="9864428" y="3850500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0" name="Прямоугольник 379"/>
                <p:cNvSpPr/>
                <p:nvPr/>
              </p:nvSpPr>
              <p:spPr>
                <a:xfrm>
                  <a:off x="9532910" y="3906921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1" name="Прямоугольник 380"/>
                <p:cNvSpPr/>
                <p:nvPr/>
              </p:nvSpPr>
              <p:spPr>
                <a:xfrm>
                  <a:off x="9698669" y="3906921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2" name="Прямоугольник 381"/>
                <p:cNvSpPr/>
                <p:nvPr/>
              </p:nvSpPr>
              <p:spPr>
                <a:xfrm>
                  <a:off x="9864428" y="3906921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3" name="Прямоугольник 382"/>
                <p:cNvSpPr/>
                <p:nvPr/>
              </p:nvSpPr>
              <p:spPr>
                <a:xfrm>
                  <a:off x="9532910" y="3963342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4" name="Прямоугольник 383"/>
                <p:cNvSpPr/>
                <p:nvPr/>
              </p:nvSpPr>
              <p:spPr>
                <a:xfrm>
                  <a:off x="9698669" y="3963342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5" name="Овал 4"/>
                <p:cNvSpPr/>
                <p:nvPr/>
              </p:nvSpPr>
              <p:spPr>
                <a:xfrm>
                  <a:off x="9744713" y="3676298"/>
                  <a:ext cx="36000" cy="36000"/>
                </a:xfrm>
                <a:prstGeom prst="ellipse">
                  <a:avLst/>
                </a:prstGeom>
                <a:solidFill>
                  <a:srgbClr val="002060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6" name="Прямоугольник 385"/>
                <p:cNvSpPr/>
                <p:nvPr/>
              </p:nvSpPr>
              <p:spPr>
                <a:xfrm>
                  <a:off x="9864428" y="3963342"/>
                  <a:ext cx="136800" cy="43200"/>
                </a:xfrm>
                <a:prstGeom prst="rect">
                  <a:avLst/>
                </a:prstGeom>
                <a:noFill/>
                <a:ln w="63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defTabSz="686351">
                    <a:defRPr/>
                  </a:pPr>
                  <a:endParaRPr lang="ru-RU" sz="1351" kern="0" dirty="0">
                    <a:solidFill>
                      <a:srgbClr val="08486B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grpSp>
              <p:nvGrpSpPr>
                <p:cNvPr id="387" name="Группа 6"/>
                <p:cNvGrpSpPr/>
                <p:nvPr/>
              </p:nvGrpSpPr>
              <p:grpSpPr>
                <a:xfrm>
                  <a:off x="9546500" y="3638546"/>
                  <a:ext cx="136800" cy="113183"/>
                  <a:chOff x="9532214" y="3634898"/>
                  <a:chExt cx="136800" cy="113183"/>
                </a:xfrm>
              </p:grpSpPr>
              <p:sp>
                <p:nvSpPr>
                  <p:cNvPr id="391" name="Прямоугольник 226"/>
                  <p:cNvSpPr/>
                  <p:nvPr/>
                </p:nvSpPr>
                <p:spPr>
                  <a:xfrm>
                    <a:off x="9532214" y="3634898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>
                        <a:moveTo>
                          <a:pt x="0" y="0"/>
                        </a:moveTo>
                        <a:lnTo>
                          <a:pt x="136800" y="0"/>
                        </a:lnTo>
                        <a:cubicBezTo>
                          <a:pt x="128862" y="14400"/>
                          <a:pt x="116162" y="16894"/>
                          <a:pt x="112987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392" name="Прямоугольник 228"/>
                  <p:cNvSpPr/>
                  <p:nvPr/>
                </p:nvSpPr>
                <p:spPr>
                  <a:xfrm>
                    <a:off x="9532214" y="3704881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>
                        <a:moveTo>
                          <a:pt x="0" y="0"/>
                        </a:moveTo>
                        <a:lnTo>
                          <a:pt x="117750" y="0"/>
                        </a:lnTo>
                        <a:cubicBezTo>
                          <a:pt x="121719" y="23925"/>
                          <a:pt x="130450" y="28800"/>
                          <a:pt x="136800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  <p:grpSp>
              <p:nvGrpSpPr>
                <p:cNvPr id="388" name="Группа 5"/>
                <p:cNvGrpSpPr/>
                <p:nvPr/>
              </p:nvGrpSpPr>
              <p:grpSpPr>
                <a:xfrm>
                  <a:off x="9844731" y="3638546"/>
                  <a:ext cx="136800" cy="113183"/>
                  <a:chOff x="9844731" y="3638546"/>
                  <a:chExt cx="136800" cy="113183"/>
                </a:xfrm>
              </p:grpSpPr>
              <p:sp>
                <p:nvSpPr>
                  <p:cNvPr id="389" name="Прямоугольник 226"/>
                  <p:cNvSpPr/>
                  <p:nvPr/>
                </p:nvSpPr>
                <p:spPr>
                  <a:xfrm flipH="1">
                    <a:off x="9844731" y="3638546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12987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>
                        <a:moveTo>
                          <a:pt x="0" y="0"/>
                        </a:moveTo>
                        <a:lnTo>
                          <a:pt x="136800" y="0"/>
                        </a:lnTo>
                        <a:cubicBezTo>
                          <a:pt x="128862" y="14400"/>
                          <a:pt x="116162" y="16894"/>
                          <a:pt x="112987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  <p:sp>
                <p:nvSpPr>
                  <p:cNvPr id="390" name="Прямоугольник 228"/>
                  <p:cNvSpPr/>
                  <p:nvPr/>
                </p:nvSpPr>
                <p:spPr>
                  <a:xfrm flipH="1">
                    <a:off x="9844731" y="3708529"/>
                    <a:ext cx="136800" cy="43200"/>
                  </a:xfrm>
                  <a:custGeom>
                    <a:avLst/>
                    <a:gdLst>
                      <a:gd name="connsiteX0" fmla="*/ 0 w 136800"/>
                      <a:gd name="connsiteY0" fmla="*/ 0 h 43200"/>
                      <a:gd name="connsiteX1" fmla="*/ 13680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  <a:gd name="connsiteX0" fmla="*/ 0 w 136800"/>
                      <a:gd name="connsiteY0" fmla="*/ 0 h 43200"/>
                      <a:gd name="connsiteX1" fmla="*/ 117750 w 136800"/>
                      <a:gd name="connsiteY1" fmla="*/ 0 h 43200"/>
                      <a:gd name="connsiteX2" fmla="*/ 136800 w 136800"/>
                      <a:gd name="connsiteY2" fmla="*/ 43200 h 43200"/>
                      <a:gd name="connsiteX3" fmla="*/ 0 w 136800"/>
                      <a:gd name="connsiteY3" fmla="*/ 43200 h 43200"/>
                      <a:gd name="connsiteX4" fmla="*/ 0 w 136800"/>
                      <a:gd name="connsiteY4" fmla="*/ 0 h 43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6800" h="43200">
                        <a:moveTo>
                          <a:pt x="0" y="0"/>
                        </a:moveTo>
                        <a:lnTo>
                          <a:pt x="117750" y="0"/>
                        </a:lnTo>
                        <a:cubicBezTo>
                          <a:pt x="121719" y="23925"/>
                          <a:pt x="130450" y="28800"/>
                          <a:pt x="136800" y="43200"/>
                        </a:cubicBezTo>
                        <a:lnTo>
                          <a:pt x="0" y="432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6350" cap="flat" cmpd="sng" algn="ctr">
                    <a:solidFill>
                      <a:srgbClr val="00206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686351">
                      <a:defRPr/>
                    </a:pPr>
                    <a:endParaRPr lang="ru-RU" sz="1351" kern="0" dirty="0">
                      <a:solidFill>
                        <a:srgbClr val="08486B"/>
                      </a:solidFill>
                      <a:latin typeface="Microsoft Sans Serif"/>
                      <a:cs typeface="Microsoft Sans Serif"/>
                    </a:endParaRPr>
                  </a:p>
                </p:txBody>
              </p:sp>
            </p:grpSp>
          </p:grpSp>
          <p:sp>
            <p:nvSpPr>
              <p:cNvPr id="369" name="Знак запрета 30"/>
              <p:cNvSpPr/>
              <p:nvPr/>
            </p:nvSpPr>
            <p:spPr>
              <a:xfrm>
                <a:off x="6997355" y="1833108"/>
                <a:ext cx="1296000" cy="1296000"/>
              </a:xfrm>
              <a:prstGeom prst="noSmoking">
                <a:avLst>
                  <a:gd name="adj" fmla="val 3503"/>
                </a:avLst>
              </a:prstGeom>
              <a:solidFill>
                <a:srgbClr val="A64333"/>
              </a:solidFill>
              <a:ln w="9525" cap="flat" cmpd="sng" algn="ctr">
                <a:solidFill>
                  <a:srgbClr val="A6433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6351">
                  <a:defRPr/>
                </a:pPr>
                <a:endParaRPr lang="ru-RU" sz="1351" kern="0" dirty="0">
                  <a:solidFill>
                    <a:srgbClr val="08486B"/>
                  </a:solidFill>
                  <a:latin typeface="Microsoft Sans Serif"/>
                  <a:cs typeface="Microsoft Sans Serif"/>
                </a:endParaRPr>
              </a:p>
            </p:txBody>
          </p:sp>
        </p:grpSp>
      </p:grpSp>
      <p:sp>
        <p:nvSpPr>
          <p:cNvPr id="183" name="Rectangle 4"/>
          <p:cNvSpPr txBox="1">
            <a:spLocks noChangeArrowheads="1"/>
          </p:cNvSpPr>
          <p:nvPr/>
        </p:nvSpPr>
        <p:spPr bwMode="auto">
          <a:xfrm>
            <a:off x="480078" y="92559"/>
            <a:ext cx="4756351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b="0" dirty="0">
                <a:solidFill>
                  <a:schemeClr val="tx1"/>
                </a:solidFill>
                <a:latin typeface="+mj-lt"/>
                <a:cs typeface="+mj-cs"/>
              </a:rPr>
              <a:t>Правила</a:t>
            </a:r>
          </a:p>
        </p:txBody>
      </p:sp>
      <p:pic>
        <p:nvPicPr>
          <p:cNvPr id="190" name="Рисунок 1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92" y="37826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50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Рисунок 1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91" y="354360"/>
            <a:ext cx="319073" cy="379431"/>
          </a:xfrm>
          <a:prstGeom prst="rect">
            <a:avLst/>
          </a:prstGeom>
        </p:spPr>
      </p:pic>
      <p:pic>
        <p:nvPicPr>
          <p:cNvPr id="8" name="Picture 3" descr="D:\Школа для Е.Н.Тимошенко\Речь\k-9gBy5id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36" y="199201"/>
            <a:ext cx="3642415" cy="91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Школа для Е.Н.Тимошенко\Речь\c33fa997aabe42391f1f9c3f04649bdc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7" y="1256231"/>
            <a:ext cx="5014675" cy="375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37162" y="891752"/>
            <a:ext cx="2707507" cy="3950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«Я разработал новаторскую систему расчета полезности игроков, исходя из показателей их личной статистики», – Питер Бренд, выпускник </a:t>
            </a:r>
            <a:r>
              <a:rPr kumimoji="0" lang="ru-RU" sz="240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Йеля</a:t>
            </a:r>
            <a:r>
              <a:rPr kumimoji="0" lang="ru-RU" sz="24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336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9" name="Picture 2" descr="D:\Школа для Е.Н.Тимошенко\Речь\Фредерик тейл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5" y="780641"/>
            <a:ext cx="2332447" cy="354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44495" y="434152"/>
            <a:ext cx="4108256" cy="4714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Фредерик Тейлор 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первым:</a:t>
            </a: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разбил трудовой процесс на мелкие операции, анализировал и систематизировал их;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предложил поднимать каждого рабочего до высшего уровня, пробуждая сначала способности, а затем самолюбие и энергию;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заложил дух партнерства предпринимателя и рабочего в раскрытии «секретов мастерства».</a:t>
            </a: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70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9" name="Picture 2" descr="D:\Школа для Е.Н.Тимошенко\Речь\Фредерик тейл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5" y="780641"/>
            <a:ext cx="2332447" cy="354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21332" y="780641"/>
            <a:ext cx="4877571" cy="4598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Тезисы Тейлора актуальные сегодня:</a:t>
            </a: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Непроизводительная растрата человеческой энергии в действиях – самая актуальная тема для любого бизнеса и государства.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ru-RU" sz="75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Эти потери менее наглядны, чем, например исчезновение лесов и нефти. Оценка ее требует напряжения памяти, усилия воображения.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ru-RU" sz="751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Раньше главным была Личность. Охота за человеком.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endParaRPr kumimoji="0" lang="ru-RU" sz="75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itchFamily="49" charset="0"/>
              <a:buChar char="o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В будущем главным будет СИСТЕМА!!! Надо создавать, а не красть знающих людей.    </a:t>
            </a:r>
          </a:p>
        </p:txBody>
      </p:sp>
    </p:spTree>
    <p:extLst>
      <p:ext uri="{BB962C8B-B14F-4D97-AF65-F5344CB8AC3E}">
        <p14:creationId xmlns:p14="http://schemas.microsoft.com/office/powerpoint/2010/main" val="225017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7" name="Picture 2" descr="D:\Школа для Е.Н.Тимошенко\Речь\12 эмерс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29" y="66261"/>
            <a:ext cx="2010342" cy="312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Школа для Е.Н.Тимошенко\Речь\эмерстсо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43" y="3282966"/>
            <a:ext cx="2048928" cy="169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90799" y="847833"/>
            <a:ext cx="6189717" cy="3974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Отчетливо поставленные цели.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Признание ошибок и поиск их причин.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Компетентная консультация.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Дисциплина через регламентную деятельность.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Справедливость к персоналу.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Быстрый, точный и постоянный учет.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Не только планирование, но и </a:t>
            </a:r>
            <a:r>
              <a:rPr kumimoji="0" lang="ru-RU" sz="180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диспетчирование</a:t>
            </a: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работы.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Поиск и реализация резервов.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Нормализация условий труда.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Нормирование операций.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Стандарты не убивающие инициативу работника.</a:t>
            </a:r>
          </a:p>
          <a:p>
            <a:pPr marL="343220" marR="0" lvl="0" indent="-34322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Вознаграждение за производительность.    </a:t>
            </a:r>
          </a:p>
        </p:txBody>
      </p:sp>
    </p:spTree>
    <p:extLst>
      <p:ext uri="{BB962C8B-B14F-4D97-AF65-F5344CB8AC3E}">
        <p14:creationId xmlns:p14="http://schemas.microsoft.com/office/powerpoint/2010/main" val="4113607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9" name="Picture 2" descr="D:\Школа для Е.Н.Тимошенко\Речь\генри фор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42" y="1150618"/>
            <a:ext cx="2467487" cy="314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13042" y="830598"/>
            <a:ext cx="5042454" cy="3789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Производственная система Генри Форда – начало массового производства.</a:t>
            </a: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«Фордизм» - закон разделения труда: унификация, стандартизация производства.</a:t>
            </a: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 рабочий = 1 операция. </a:t>
            </a: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Обучение = 1 день.</a:t>
            </a: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Двигающаяся конвейерная сборка.   </a:t>
            </a:r>
          </a:p>
        </p:txBody>
      </p:sp>
    </p:spTree>
    <p:extLst>
      <p:ext uri="{BB962C8B-B14F-4D97-AF65-F5344CB8AC3E}">
        <p14:creationId xmlns:p14="http://schemas.microsoft.com/office/powerpoint/2010/main" val="7005109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Picture 2" descr="D:\Школа для Е.Н.Тимошенко\Речь\5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3" y="22156"/>
            <a:ext cx="3372977" cy="51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Школа для Е.Н.Тимошенко\Речь\gastev-plak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514" y="900853"/>
            <a:ext cx="4770311" cy="38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564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8" name="Picture 2" descr="D:\Школа для Е.Н.Тимошенко\Речь\гастев фо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4" y="1149008"/>
            <a:ext cx="1800969" cy="256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69278" y="670045"/>
            <a:ext cx="6617547" cy="4251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НОТ </a:t>
            </a: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начала </a:t>
            </a:r>
            <a:r>
              <a:rPr kumimoji="0" lang="en-US" sz="180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XX </a:t>
            </a: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века – первая 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волна советской «бережливости».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1921 год </a:t>
            </a:r>
            <a:r>
              <a:rPr kumimoji="0" lang="en-US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</a:t>
            </a: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Российская конференция НОТ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В 1924 году учреждает АО «Установка», которое на хозрасчетных началах готовило кадры для русского метода обучения. 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Через полгода – отказ от </a:t>
            </a:r>
            <a:r>
              <a:rPr kumimoji="0" lang="ru-RU" sz="180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госфинансирования</a:t>
            </a: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К 1925 году всеобуч по стране: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257415" marR="0" lvl="0" indent="-257415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Свыше 60 институтов НОТ;</a:t>
            </a:r>
          </a:p>
          <a:p>
            <a:pPr marL="257415" marR="0" lvl="0" indent="-257415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Свыше 1700 учебных пунктов освоения НОТ;</a:t>
            </a:r>
          </a:p>
          <a:p>
            <a:pPr marL="257415" marR="0" lvl="0" indent="-257415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500 тысяч рабочих по 200 профессиям;</a:t>
            </a:r>
          </a:p>
          <a:p>
            <a:pPr marL="257415" marR="0" lvl="0" indent="-257415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20 тысяч производственных консультантов НОТ.  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1083" y="3824976"/>
            <a:ext cx="1800969" cy="924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Гастев</a:t>
            </a: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Алексей </a:t>
            </a:r>
          </a:p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Капитонович </a:t>
            </a:r>
          </a:p>
        </p:txBody>
      </p:sp>
    </p:spTree>
    <p:extLst>
      <p:ext uri="{BB962C8B-B14F-4D97-AF65-F5344CB8AC3E}">
        <p14:creationId xmlns:p14="http://schemas.microsoft.com/office/powerpoint/2010/main" val="3623183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8" name="Picture 2" descr="D:\Школа для Е.Н.Тимошенко\Речь\ци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79" y="941094"/>
            <a:ext cx="4838778" cy="36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Школа для Е.Н.Тимошенко\Речь\цит установ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" y="177010"/>
            <a:ext cx="4052623" cy="480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52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8" name="Picture 2" descr="D:\Школа для Е.Н.Тимошенко\Речь\производительность тру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20" y="891301"/>
            <a:ext cx="6212146" cy="409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943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Picture 3" descr="D:\Школа для Е.Н.Тимошенко\Речь\хронокарты купи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8" y="318026"/>
            <a:ext cx="2536525" cy="163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Школа для Е.Н.Тимошенко\Речь\gastev_vrema_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82" y="2007704"/>
            <a:ext cx="6715066" cy="304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11115" y="1090971"/>
            <a:ext cx="24402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Хронометраж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193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553189" y="114447"/>
            <a:ext cx="1898464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Содержание 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553188" y="1391478"/>
            <a:ext cx="7419913" cy="181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1. Вводная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часть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. Директивное планирование.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Microsoft Sans Serif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2. История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бережливого управления и основные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понятия.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b="0" dirty="0" smtClean="0">
                <a:solidFill>
                  <a:prstClr val="black"/>
                </a:solidFill>
                <a:latin typeface="Arial"/>
              </a:rPr>
              <a:t>3. Инструменты.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4</a:t>
            </a:r>
            <a:r>
              <a:rPr lang="ru-RU" b="0" dirty="0" smtClean="0">
                <a:solidFill>
                  <a:prstClr val="black"/>
                </a:solidFill>
                <a:latin typeface="Arial"/>
              </a:rPr>
              <a:t>.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Потери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5. Методика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открытия бережливого проекта.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Microsoft Sans Serif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6. Как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составить паспорт проекта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Microsoft Sans Serif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Microsoft Sans Serif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003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0" y="390914"/>
            <a:ext cx="319073" cy="3794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720" y="102522"/>
            <a:ext cx="1626984" cy="2292832"/>
          </a:xfrm>
          <a:prstGeom prst="rect">
            <a:avLst/>
          </a:prstGeom>
        </p:spPr>
      </p:pic>
      <p:pic>
        <p:nvPicPr>
          <p:cNvPr id="6" name="Picture 2" descr="D:\Школа для Е.Н.Тимошенко\Речь\книги ци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3" y="102470"/>
            <a:ext cx="4766910" cy="22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:\Школа для Е.Н.Тимошенко\Речь\установк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1" y="2640013"/>
            <a:ext cx="1545937" cy="235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Школа для Е.Н.Тимошенко\Речь\тейлор но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60" y="2593494"/>
            <a:ext cx="1772516" cy="244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Школа для Е.Н.Тимошенко\Речь\вопросы труд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19" y="2640013"/>
            <a:ext cx="1614618" cy="229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Школа для Е.Н.Тимошенко\Речь\оргтруд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445" y="2665943"/>
            <a:ext cx="1603864" cy="224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55296" y="1248912"/>
            <a:ext cx="2031909" cy="369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Публикации ЦИТ</a:t>
            </a: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95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8" name="Picture 2" descr="D:\Школа для Е.Н.Тимошенко\Речь\как надо работать гасте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2" y="18151"/>
            <a:ext cx="3729675" cy="513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Школа для Е.Н.Тимошенко\Речь\gastev-kak-nado-rabotat-1922_Page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319" y="774714"/>
            <a:ext cx="2835102" cy="42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270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Picture 3" descr="F:\Школа для Е.Н.Тимошенко\ржд бп\гастев тренаж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1172" y="2292627"/>
            <a:ext cx="4638591" cy="2776126"/>
          </a:xfrm>
          <a:prstGeom prst="rect">
            <a:avLst/>
          </a:prstGeom>
          <a:noFill/>
        </p:spPr>
      </p:pic>
      <p:pic>
        <p:nvPicPr>
          <p:cNvPr id="7" name="Picture 2" descr="D:\Школа для Е.Н.Тимошенко\Речь\энтуазиз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55" y="238540"/>
            <a:ext cx="4256738" cy="191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898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4" name="Picture 2" descr="D:\Школа для Е.Н.Тимошенко\Речь\поряд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10" y="2689534"/>
            <a:ext cx="4015320" cy="170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Школа для Е.Н.Тимошенко\ржд бп\5с сове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827" y="33884"/>
            <a:ext cx="4000144" cy="511437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684725" y="1025941"/>
            <a:ext cx="17182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СССР: 5С 30-х</a:t>
            </a:r>
          </a:p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ХХ века 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124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7" name="Picture 2" descr="D:\Школа для Е.Н.Тимошенко\Речь\памят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82" y="768514"/>
            <a:ext cx="6300080" cy="43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51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Picture 2" descr="F:\Школа для Е.Н.Тимошенко\ржд бп\ас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952" y="-23834"/>
            <a:ext cx="3256276" cy="514826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763754" y="944568"/>
            <a:ext cx="4929671" cy="321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Как можно больше уважения к человеку и как можно больше требовательности к нему.</a:t>
            </a:r>
          </a:p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5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Человека нужно не лепить, а ковать… создать такую цепь упражнений, цепь трудностей которые надо преодолевать и благодаря которым выходит хороший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99549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7" name="Picture 2" descr="D:\Школа для Е.Н.Тимошенко\Речь\гилбер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72" y="697458"/>
            <a:ext cx="2756856" cy="356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419061" y="850577"/>
            <a:ext cx="5431577" cy="3419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Ф. </a:t>
            </a:r>
            <a:r>
              <a:rPr kumimoji="0" lang="ru-RU" sz="1802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Гилбрет</a:t>
            </a: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(сподвижник Тейлора): </a:t>
            </a:r>
          </a:p>
          <a:p>
            <a:pPr marL="0" marR="0" lvl="0" indent="0" algn="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«Русские глубже нас входят в НОТ. Русские методы на два десятилетия опередили Запад»</a:t>
            </a:r>
            <a:r>
              <a:rPr kumimoji="0" lang="ru-RU" sz="180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107907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Picture 4" descr="D:\Школа для Е.Н.Тимошенко\Речь\нот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58" y="84428"/>
            <a:ext cx="1601754" cy="237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Школа для Е.Н.Тимошенко\Речь\нот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608" y="84428"/>
            <a:ext cx="1777946" cy="237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Школа для Е.Н.Тимошенко\Речь\нот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88" y="84428"/>
            <a:ext cx="1556803" cy="237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Школа для Е.Н.Тимошенко\Речь\нот 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1" y="2638683"/>
            <a:ext cx="1507962" cy="237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Школа для Е.Н.Тимошенко\Речь\нот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54" y="2638683"/>
            <a:ext cx="1681480" cy="24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:\Школа для Е.Н.Тимошенко\Речь\нот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224" y="2658869"/>
            <a:ext cx="1524465" cy="240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Школа для Е.Н.Тимошенко\Речь\нот 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871" y="2658869"/>
            <a:ext cx="1562746" cy="240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Школа для Е.Н.Тимошенко\Речь\нот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07" y="1269725"/>
            <a:ext cx="1499208" cy="24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24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Picture 2" descr="F:\Школа для Е.Н.Тимошенко\ржд бп\организуй самого себ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823" y="139091"/>
            <a:ext cx="3687307" cy="491641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524570" y="1670163"/>
            <a:ext cx="41821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=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soft skills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lvl="0" indent="0" algn="ctr" defTabSz="686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САМОМЕНЕДЖМЕНТ</a:t>
            </a:r>
          </a:p>
        </p:txBody>
      </p:sp>
    </p:spTree>
    <p:extLst>
      <p:ext uri="{BB962C8B-B14F-4D97-AF65-F5344CB8AC3E}">
        <p14:creationId xmlns:p14="http://schemas.microsoft.com/office/powerpoint/2010/main" val="2246823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8256" y="862461"/>
            <a:ext cx="41327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Производственная система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это набор принципов, инструментов, методов, используемый для того, чтобы вывести текущую деятельность предприятия (организации) на более высокий конкурентный уровень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9742" y="2685958"/>
            <a:ext cx="8966515" cy="2083919"/>
            <a:chOff x="-74344" y="2759110"/>
            <a:chExt cx="8966515" cy="2083919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AD0D5EC1-3B30-4BE6-B4BA-CF931DD4F440}"/>
                </a:ext>
              </a:extLst>
            </p:cNvPr>
            <p:cNvSpPr/>
            <p:nvPr/>
          </p:nvSpPr>
          <p:spPr>
            <a:xfrm>
              <a:off x="-74344" y="3041594"/>
              <a:ext cx="218752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Наб. совет ГК «Росатом»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24 июня 2019 г.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Инициатива Росатома по созданию Ассоциации НПС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DE0452-61BF-4690-B027-78FA22DED94D}"/>
                </a:ext>
              </a:extLst>
            </p:cNvPr>
            <p:cNvSpPr txBox="1"/>
            <p:nvPr/>
          </p:nvSpPr>
          <p:spPr>
            <a:xfrm>
              <a:off x="2085231" y="2759110"/>
              <a:ext cx="451086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400" b="1">
                  <a:solidFill>
                    <a:srgbClr val="5B9BD5">
                      <a:lumMod val="75000"/>
                    </a:srgbClr>
                  </a:solidFill>
                  <a:latin typeface="Arial" charset="0"/>
                  <a:cs typeface="Arial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Ассоциация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производственных систем России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30421E06-306C-4F93-90FC-86F59AB73C1A}"/>
                </a:ext>
              </a:extLst>
            </p:cNvPr>
            <p:cNvSpPr/>
            <p:nvPr/>
          </p:nvSpPr>
          <p:spPr>
            <a:xfrm>
              <a:off x="37443" y="3397091"/>
              <a:ext cx="200220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9A6B7936-7B74-4951-94C3-F609E11AD8B9}"/>
                </a:ext>
              </a:extLst>
            </p:cNvPr>
            <p:cNvSpPr/>
            <p:nvPr/>
          </p:nvSpPr>
          <p:spPr>
            <a:xfrm>
              <a:off x="2919213" y="3044617"/>
              <a:ext cx="284290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Образование партнерства «Производственные системы России </a:t>
              </a:r>
              <a:b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на встрече руководителей компаний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30 сентября 2019 г.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844C2C72-E25D-4359-9D82-199DD0A8E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4705"/>
            <a:stretch/>
          </p:blipFill>
          <p:spPr>
            <a:xfrm>
              <a:off x="6234557" y="4259822"/>
              <a:ext cx="390992" cy="22241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05195216-4E35-40CB-AE6F-2D4FB2A1B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36831"/>
            <a:stretch/>
          </p:blipFill>
          <p:spPr>
            <a:xfrm>
              <a:off x="3271715" y="4197724"/>
              <a:ext cx="631832" cy="295065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DD09D11-306A-4E70-AC7D-A2453EC4F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791" b="38949"/>
            <a:stretch/>
          </p:blipFill>
          <p:spPr>
            <a:xfrm>
              <a:off x="914185" y="4251061"/>
              <a:ext cx="228635" cy="128631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308501D9-42D4-44BD-9CBB-1556DFA7B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6654" y="3957457"/>
              <a:ext cx="267084" cy="12242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C3C7F8D-4797-4598-B90D-A77F12A5F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63897" b="-8437"/>
            <a:stretch/>
          </p:blipFill>
          <p:spPr>
            <a:xfrm>
              <a:off x="2095446" y="3918897"/>
              <a:ext cx="179545" cy="191675"/>
            </a:xfrm>
            <a:prstGeom prst="rect">
              <a:avLst/>
            </a:prstGeom>
          </p:spPr>
        </p:pic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BE434CAD-5398-409E-B796-060CC7DECCFB}"/>
                </a:ext>
              </a:extLst>
            </p:cNvPr>
            <p:cNvSpPr/>
            <p:nvPr/>
          </p:nvSpPr>
          <p:spPr>
            <a:xfrm>
              <a:off x="1115659" y="4217583"/>
              <a:ext cx="91631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АО «ОСК»</a:t>
              </a:r>
            </a:p>
          </p:txBody>
        </p:sp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6EC708D9-DB57-453A-9B87-AD7CDA0359D5}"/>
                </a:ext>
              </a:extLst>
            </p:cNvPr>
            <p:cNvSpPr/>
            <p:nvPr/>
          </p:nvSpPr>
          <p:spPr>
            <a:xfrm>
              <a:off x="3727198" y="4274293"/>
              <a:ext cx="124576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ГК «Роскосмос»</a:t>
              </a: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00120131-A68E-4307-ACB8-CC74FB1AAA09}"/>
                </a:ext>
              </a:extLst>
            </p:cNvPr>
            <p:cNvSpPr/>
            <p:nvPr/>
          </p:nvSpPr>
          <p:spPr>
            <a:xfrm>
              <a:off x="2289148" y="3907877"/>
              <a:ext cx="1103387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ГК «Росатом»</a:t>
              </a:r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id="{AF3F5E0E-584F-4FA0-8C6C-0A392E851491}"/>
                </a:ext>
              </a:extLst>
            </p:cNvPr>
            <p:cNvSpPr/>
            <p:nvPr/>
          </p:nvSpPr>
          <p:spPr>
            <a:xfrm>
              <a:off x="6530644" y="4285765"/>
              <a:ext cx="1417571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ПАО «Ростелеком»</a:t>
              </a:r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15FFCAC4-F8B1-424B-8277-29F001AEB602}"/>
                </a:ext>
              </a:extLst>
            </p:cNvPr>
            <p:cNvSpPr/>
            <p:nvPr/>
          </p:nvSpPr>
          <p:spPr>
            <a:xfrm>
              <a:off x="5285603" y="3897372"/>
              <a:ext cx="109570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ОАО «РЖД» </a:t>
              </a: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8D0B9DF0-A98F-4F56-BFE3-3710649BDF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4534"/>
            <a:stretch/>
          </p:blipFill>
          <p:spPr>
            <a:xfrm>
              <a:off x="5049554" y="4591682"/>
              <a:ext cx="227449" cy="251347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EEC024AC-E45C-48EC-BC10-2DB5F40484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4675" b="45307"/>
            <a:stretch/>
          </p:blipFill>
          <p:spPr>
            <a:xfrm>
              <a:off x="6989582" y="4630733"/>
              <a:ext cx="142802" cy="144754"/>
            </a:xfrm>
            <a:prstGeom prst="rect">
              <a:avLst/>
            </a:prstGeom>
          </p:spPr>
        </p:pic>
        <p:pic>
          <p:nvPicPr>
            <p:cNvPr id="77" name="Picture 2">
              <a:extLst>
                <a:ext uri="{FF2B5EF4-FFF2-40B4-BE49-F238E27FC236}">
                  <a16:creationId xmlns:a16="http://schemas.microsoft.com/office/drawing/2014/main" id="{85A7E85F-DD8A-4BA3-92E9-E0AF760F79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5589" r="80761" b="29940"/>
            <a:stretch/>
          </p:blipFill>
          <p:spPr bwMode="auto">
            <a:xfrm>
              <a:off x="2094782" y="4607120"/>
              <a:ext cx="179135" cy="23266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4CEC7ED9-A8A3-4298-B312-CAA5146860AC}"/>
                </a:ext>
              </a:extLst>
            </p:cNvPr>
            <p:cNvSpPr/>
            <p:nvPr/>
          </p:nvSpPr>
          <p:spPr>
            <a:xfrm>
              <a:off x="2271419" y="4586813"/>
              <a:ext cx="1293369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ПАО «ОАК»</a:t>
              </a: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03AA2F09-5ABB-4D51-987E-3ADC88DD0163}"/>
                </a:ext>
              </a:extLst>
            </p:cNvPr>
            <p:cNvSpPr/>
            <p:nvPr/>
          </p:nvSpPr>
          <p:spPr>
            <a:xfrm>
              <a:off x="7178251" y="4607120"/>
              <a:ext cx="1713920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АО «Концерн «Калашников»</a:t>
              </a: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82E4281B-6E0D-40FD-95B5-CA8239254426}"/>
                </a:ext>
              </a:extLst>
            </p:cNvPr>
            <p:cNvSpPr/>
            <p:nvPr/>
          </p:nvSpPr>
          <p:spPr>
            <a:xfrm>
              <a:off x="5224887" y="4607120"/>
              <a:ext cx="109570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АО «ОДК»</a:t>
              </a:r>
            </a:p>
          </p:txBody>
        </p:sp>
        <p:pic>
          <p:nvPicPr>
            <p:cNvPr id="81" name="Picture 2" descr="C:\Users\20907856\AppData\Local\Microsoft\Windows\Temporary Internet Files\Content.Outlook\XQORRWP3\IMG_6354.jpg">
              <a:extLst>
                <a:ext uri="{FF2B5EF4-FFF2-40B4-BE49-F238E27FC236}">
                  <a16:creationId xmlns:a16="http://schemas.microsoft.com/office/drawing/2014/main" id="{88AF29FD-4224-4A29-8AD6-413CFA6A06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2212"/>
            <a:stretch/>
          </p:blipFill>
          <p:spPr bwMode="auto">
            <a:xfrm>
              <a:off x="124972" y="4618139"/>
              <a:ext cx="185452" cy="218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B2AAC1FE-D6C5-4F03-8C5A-9D043357EEAF}"/>
                </a:ext>
              </a:extLst>
            </p:cNvPr>
            <p:cNvSpPr/>
            <p:nvPr/>
          </p:nvSpPr>
          <p:spPr>
            <a:xfrm>
              <a:off x="310424" y="4607120"/>
              <a:ext cx="1095708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АО «ОПК»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AB1A54F9-F221-4369-8689-B815BE7BC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2166"/>
            <a:stretch/>
          </p:blipFill>
          <p:spPr>
            <a:xfrm>
              <a:off x="7006607" y="3815526"/>
              <a:ext cx="188505" cy="338621"/>
            </a:xfrm>
            <a:prstGeom prst="rect">
              <a:avLst/>
            </a:prstGeom>
          </p:spPr>
        </p:pic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C94ED295-CB04-447D-A7B0-0289A6A2C0A4}"/>
                </a:ext>
              </a:extLst>
            </p:cNvPr>
            <p:cNvSpPr/>
            <p:nvPr/>
          </p:nvSpPr>
          <p:spPr>
            <a:xfrm>
              <a:off x="7178251" y="3877114"/>
              <a:ext cx="153703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1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АО «Вертолеты России»</a:t>
              </a:r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012D9053-A50C-4C45-A0F1-4A941B1C5588}"/>
                </a:ext>
              </a:extLst>
            </p:cNvPr>
            <p:cNvSpPr/>
            <p:nvPr/>
          </p:nvSpPr>
          <p:spPr>
            <a:xfrm>
              <a:off x="6259131" y="3044617"/>
              <a:ext cx="249063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Реализация проектов между компаниями-участниками </a:t>
              </a:r>
              <a:b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и заводами-«побратимами»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2019-2022 г.</a:t>
              </a:r>
            </a:p>
          </p:txBody>
        </p:sp>
        <p:cxnSp>
          <p:nvCxnSpPr>
            <p:cNvPr id="86" name="Прямая со стрелкой 85">
              <a:extLst>
                <a:ext uri="{FF2B5EF4-FFF2-40B4-BE49-F238E27FC236}">
                  <a16:creationId xmlns:a16="http://schemas.microsoft.com/office/drawing/2014/main" id="{D76A60BF-E1B3-40E7-8CB4-D9C63168AE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8242" y="3980820"/>
              <a:ext cx="1500035" cy="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 стрелкой 86">
              <a:extLst>
                <a:ext uri="{FF2B5EF4-FFF2-40B4-BE49-F238E27FC236}">
                  <a16:creationId xmlns:a16="http://schemas.microsoft.com/office/drawing/2014/main" id="{ABA764ED-47FE-4F71-9522-8F34D484DD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8242" y="4057020"/>
              <a:ext cx="1523891" cy="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 стрелкой 87">
              <a:extLst>
                <a:ext uri="{FF2B5EF4-FFF2-40B4-BE49-F238E27FC236}">
                  <a16:creationId xmlns:a16="http://schemas.microsoft.com/office/drawing/2014/main" id="{60FEFA5D-2C6B-4A2D-805D-123691D1071F}"/>
                </a:ext>
              </a:extLst>
            </p:cNvPr>
            <p:cNvCxnSpPr>
              <a:cxnSpLocks/>
            </p:cNvCxnSpPr>
            <p:nvPr/>
          </p:nvCxnSpPr>
          <p:spPr>
            <a:xfrm>
              <a:off x="6155623" y="3936588"/>
              <a:ext cx="655489" cy="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>
              <a:extLst>
                <a:ext uri="{FF2B5EF4-FFF2-40B4-BE49-F238E27FC236}">
                  <a16:creationId xmlns:a16="http://schemas.microsoft.com/office/drawing/2014/main" id="{3D9EA09C-CC2B-4731-9AD2-6533D3EAC1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55623" y="4012788"/>
              <a:ext cx="655488" cy="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 стрелкой 89">
              <a:extLst>
                <a:ext uri="{FF2B5EF4-FFF2-40B4-BE49-F238E27FC236}">
                  <a16:creationId xmlns:a16="http://schemas.microsoft.com/office/drawing/2014/main" id="{39AF93BF-41BB-4DAD-8641-762109558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28942" y="4057021"/>
              <a:ext cx="442266" cy="122791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 стрелкой 90">
              <a:extLst>
                <a:ext uri="{FF2B5EF4-FFF2-40B4-BE49-F238E27FC236}">
                  <a16:creationId xmlns:a16="http://schemas.microsoft.com/office/drawing/2014/main" id="{C9BC3794-D0D9-42AE-A5DD-5A2929EA88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98984" y="4012788"/>
              <a:ext cx="478235" cy="146256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 стрелкой 91">
              <a:extLst>
                <a:ext uri="{FF2B5EF4-FFF2-40B4-BE49-F238E27FC236}">
                  <a16:creationId xmlns:a16="http://schemas.microsoft.com/office/drawing/2014/main" id="{A6436338-E7AB-4F92-B3EC-8638FFFCDF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4021" y="4195482"/>
              <a:ext cx="0" cy="354972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Прямая со стрелкой 92">
              <a:extLst>
                <a:ext uri="{FF2B5EF4-FFF2-40B4-BE49-F238E27FC236}">
                  <a16:creationId xmlns:a16="http://schemas.microsoft.com/office/drawing/2014/main" id="{0E368BAE-8E68-492F-95B0-2E65F2750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52965" y="4178367"/>
              <a:ext cx="0" cy="36000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>
              <a:extLst>
                <a:ext uri="{FF2B5EF4-FFF2-40B4-BE49-F238E27FC236}">
                  <a16:creationId xmlns:a16="http://schemas.microsoft.com/office/drawing/2014/main" id="{07BCA54C-0C5C-4AA4-B6F0-E23759669AC6}"/>
                </a:ext>
              </a:extLst>
            </p:cNvPr>
            <p:cNvCxnSpPr>
              <a:cxnSpLocks/>
            </p:cNvCxnSpPr>
            <p:nvPr/>
          </p:nvCxnSpPr>
          <p:spPr>
            <a:xfrm>
              <a:off x="3012774" y="4157714"/>
              <a:ext cx="393239" cy="151344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 стрелкой 94">
              <a:extLst>
                <a:ext uri="{FF2B5EF4-FFF2-40B4-BE49-F238E27FC236}">
                  <a16:creationId xmlns:a16="http://schemas.microsoft.com/office/drawing/2014/main" id="{8EA0D8E1-C7A3-41FE-AC00-B94FED4BD1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52194" y="4209139"/>
              <a:ext cx="414058" cy="165763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Прямая со стрелкой 95">
              <a:extLst>
                <a:ext uri="{FF2B5EF4-FFF2-40B4-BE49-F238E27FC236}">
                  <a16:creationId xmlns:a16="http://schemas.microsoft.com/office/drawing/2014/main" id="{B217A794-6D03-4793-924C-DC72DB7D17CB}"/>
                </a:ext>
              </a:extLst>
            </p:cNvPr>
            <p:cNvCxnSpPr>
              <a:cxnSpLocks/>
            </p:cNvCxnSpPr>
            <p:nvPr/>
          </p:nvCxnSpPr>
          <p:spPr>
            <a:xfrm>
              <a:off x="4716413" y="4455358"/>
              <a:ext cx="307996" cy="151763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>
              <a:extLst>
                <a:ext uri="{FF2B5EF4-FFF2-40B4-BE49-F238E27FC236}">
                  <a16:creationId xmlns:a16="http://schemas.microsoft.com/office/drawing/2014/main" id="{2256CF32-26CD-45E7-99E3-A12ED4AD8A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0640" y="4479623"/>
              <a:ext cx="325741" cy="165762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 стрелкой 97">
              <a:extLst>
                <a:ext uri="{FF2B5EF4-FFF2-40B4-BE49-F238E27FC236}">
                  <a16:creationId xmlns:a16="http://schemas.microsoft.com/office/drawing/2014/main" id="{5341A639-559F-46AC-BEB9-9FACC347FE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0712" y="4500877"/>
              <a:ext cx="336190" cy="171872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 стрелкой 98">
              <a:extLst>
                <a:ext uri="{FF2B5EF4-FFF2-40B4-BE49-F238E27FC236}">
                  <a16:creationId xmlns:a16="http://schemas.microsoft.com/office/drawing/2014/main" id="{30714E09-87DF-4ABA-9EDC-8AE7202926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54696" y="4448415"/>
              <a:ext cx="348204" cy="17662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 стрелкой 99">
              <a:extLst>
                <a:ext uri="{FF2B5EF4-FFF2-40B4-BE49-F238E27FC236}">
                  <a16:creationId xmlns:a16="http://schemas.microsoft.com/office/drawing/2014/main" id="{934C883C-4A5F-4444-9CB1-88D643059A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34065" y="4186495"/>
              <a:ext cx="336190" cy="171872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 стрелкой 100">
              <a:extLst>
                <a:ext uri="{FF2B5EF4-FFF2-40B4-BE49-F238E27FC236}">
                  <a16:creationId xmlns:a16="http://schemas.microsoft.com/office/drawing/2014/main" id="{801813C6-A54D-473C-A887-38D35A9A07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8049" y="4134033"/>
              <a:ext cx="348204" cy="17662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 стрелкой 101">
              <a:extLst>
                <a:ext uri="{FF2B5EF4-FFF2-40B4-BE49-F238E27FC236}">
                  <a16:creationId xmlns:a16="http://schemas.microsoft.com/office/drawing/2014/main" id="{963349DE-2B94-4644-B75A-2AB8E21F5E5F}"/>
                </a:ext>
              </a:extLst>
            </p:cNvPr>
            <p:cNvCxnSpPr>
              <a:cxnSpLocks/>
            </p:cNvCxnSpPr>
            <p:nvPr/>
          </p:nvCxnSpPr>
          <p:spPr>
            <a:xfrm>
              <a:off x="6202900" y="4661975"/>
              <a:ext cx="655489" cy="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 стрелкой 102">
              <a:extLst>
                <a:ext uri="{FF2B5EF4-FFF2-40B4-BE49-F238E27FC236}">
                  <a16:creationId xmlns:a16="http://schemas.microsoft.com/office/drawing/2014/main" id="{E58CDF59-9C3F-4F12-A8B8-5588160390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02900" y="4738175"/>
              <a:ext cx="655488" cy="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 стрелкой 103">
              <a:extLst>
                <a:ext uri="{FF2B5EF4-FFF2-40B4-BE49-F238E27FC236}">
                  <a16:creationId xmlns:a16="http://schemas.microsoft.com/office/drawing/2014/main" id="{4D5986D4-5A51-49CF-85F2-97A2A420DE1D}"/>
                </a:ext>
              </a:extLst>
            </p:cNvPr>
            <p:cNvCxnSpPr>
              <a:cxnSpLocks/>
            </p:cNvCxnSpPr>
            <p:nvPr/>
          </p:nvCxnSpPr>
          <p:spPr>
            <a:xfrm>
              <a:off x="1201198" y="4671734"/>
              <a:ext cx="655489" cy="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 стрелкой 104">
              <a:extLst>
                <a:ext uri="{FF2B5EF4-FFF2-40B4-BE49-F238E27FC236}">
                  <a16:creationId xmlns:a16="http://schemas.microsoft.com/office/drawing/2014/main" id="{DA71FCB8-2AF2-4ACF-9865-5C7286B867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01198" y="4747934"/>
              <a:ext cx="655488" cy="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 стрелкой 105">
              <a:extLst>
                <a:ext uri="{FF2B5EF4-FFF2-40B4-BE49-F238E27FC236}">
                  <a16:creationId xmlns:a16="http://schemas.microsoft.com/office/drawing/2014/main" id="{B15A8A21-198F-442A-BA22-2D928BE7D9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4159" y="4667088"/>
              <a:ext cx="1500035" cy="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FE34AFFE-9D79-40DC-A3D5-993FC946FA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64159" y="4743288"/>
              <a:ext cx="1523891" cy="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 стрелкой 107">
              <a:extLst>
                <a:ext uri="{FF2B5EF4-FFF2-40B4-BE49-F238E27FC236}">
                  <a16:creationId xmlns:a16="http://schemas.microsoft.com/office/drawing/2014/main" id="{7C7481B8-65B5-44E4-A3F5-6BF62C19C48D}"/>
                </a:ext>
              </a:extLst>
            </p:cNvPr>
            <p:cNvCxnSpPr>
              <a:cxnSpLocks/>
            </p:cNvCxnSpPr>
            <p:nvPr/>
          </p:nvCxnSpPr>
          <p:spPr>
            <a:xfrm>
              <a:off x="1829502" y="4407896"/>
              <a:ext cx="307996" cy="151763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 стрелкой 108">
              <a:extLst>
                <a:ext uri="{FF2B5EF4-FFF2-40B4-BE49-F238E27FC236}">
                  <a16:creationId xmlns:a16="http://schemas.microsoft.com/office/drawing/2014/main" id="{DF27019C-3405-4CD8-86C3-0AAFD550FE6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53729" y="4432161"/>
              <a:ext cx="325741" cy="165762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 стрелкой 109">
              <a:extLst>
                <a:ext uri="{FF2B5EF4-FFF2-40B4-BE49-F238E27FC236}">
                  <a16:creationId xmlns:a16="http://schemas.microsoft.com/office/drawing/2014/main" id="{5BFD62FE-81C7-4643-8974-77F95A4852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3008" y="4410829"/>
              <a:ext cx="336190" cy="171872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 стрелкой 110">
              <a:extLst>
                <a:ext uri="{FF2B5EF4-FFF2-40B4-BE49-F238E27FC236}">
                  <a16:creationId xmlns:a16="http://schemas.microsoft.com/office/drawing/2014/main" id="{136A96A7-6345-41E7-BDCD-741F355737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992" y="4358367"/>
              <a:ext cx="348204" cy="176620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 стрелкой 111">
              <a:extLst>
                <a:ext uri="{FF2B5EF4-FFF2-40B4-BE49-F238E27FC236}">
                  <a16:creationId xmlns:a16="http://schemas.microsoft.com/office/drawing/2014/main" id="{A61D0DD4-601E-4C95-9B20-24224BAF949B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 flipH="1" flipV="1">
              <a:off x="5833458" y="4128205"/>
              <a:ext cx="364637" cy="251487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 стрелкой 112">
              <a:extLst>
                <a:ext uri="{FF2B5EF4-FFF2-40B4-BE49-F238E27FC236}">
                  <a16:creationId xmlns:a16="http://schemas.microsoft.com/office/drawing/2014/main" id="{D1D3505E-A7D8-428D-8642-410DB3CDE012}"/>
                </a:ext>
              </a:extLst>
            </p:cNvPr>
            <p:cNvCxnSpPr>
              <a:cxnSpLocks/>
            </p:cNvCxnSpPr>
            <p:nvPr/>
          </p:nvCxnSpPr>
          <p:spPr>
            <a:xfrm>
              <a:off x="5963031" y="4141263"/>
              <a:ext cx="281460" cy="202236"/>
            </a:xfrm>
            <a:prstGeom prst="straightConnector1">
              <a:avLst/>
            </a:prstGeom>
            <a:ln>
              <a:solidFill>
                <a:schemeClr val="bg2">
                  <a:lumMod val="9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Группа 58"/>
          <p:cNvGrpSpPr/>
          <p:nvPr/>
        </p:nvGrpSpPr>
        <p:grpSpPr>
          <a:xfrm>
            <a:off x="340563" y="444698"/>
            <a:ext cx="3976610" cy="1893641"/>
            <a:chOff x="1069975" y="2852936"/>
            <a:chExt cx="7325543" cy="3834988"/>
          </a:xfrm>
        </p:grpSpPr>
        <p:pic>
          <p:nvPicPr>
            <p:cNvPr id="61" name="Picture 4" descr="http://cf.ppt-online.org/files/slide/s/sOjnFuySb2GPYlAB65T3QKmrIXMht4ZkeU8DVx/slide-19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9" t="29823" b="7177"/>
            <a:stretch/>
          </p:blipFill>
          <p:spPr bwMode="auto">
            <a:xfrm>
              <a:off x="1069975" y="2852936"/>
              <a:ext cx="7325543" cy="3834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" descr="C:\Users\Конференц-зал\Desktop\123.png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8437" y="2996951"/>
              <a:ext cx="1324385" cy="479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5" name="Рисунок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3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168" y="327455"/>
            <a:ext cx="7632700" cy="722187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Знакомство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00868" y="6841029"/>
            <a:ext cx="1980253" cy="372921"/>
          </a:xfrm>
          <a:prstGeom prst="rect">
            <a:avLst/>
          </a:prstGeom>
          <a:solidFill>
            <a:schemeClr val="accent5"/>
          </a:solidFill>
        </p:spPr>
        <p:txBody>
          <a:bodyPr vert="horz" lIns="102767" tIns="51381" rIns="102767" bIns="51381" rtlCol="0" anchor="ctr"/>
          <a:lstStyle>
            <a:defPPr>
              <a:defRPr lang="ru-RU"/>
            </a:defPPr>
            <a:lvl1pPr marL="0" algn="r" defTabSz="102764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3819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76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5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7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909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292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67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555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27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BEE-CD74-4E49-9991-6A4EEEAC08F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27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508227" y="1801397"/>
            <a:ext cx="5024942" cy="582483"/>
          </a:xfrm>
          <a:prstGeom prst="round2DiagRect">
            <a:avLst/>
          </a:prstGeom>
          <a:solidFill>
            <a:schemeClr val="bg1"/>
          </a:solidFill>
          <a:ln w="15875">
            <a:solidFill>
              <a:srgbClr val="4BACC6"/>
            </a:solidFill>
          </a:ln>
        </p:spPr>
        <p:txBody>
          <a:bodyPr lIns="137877" rIns="137877" anchor="ctr"/>
          <a:lstStyle/>
          <a:p>
            <a:pPr defTabSz="700351">
              <a:lnSpc>
                <a:spcPts val="1362"/>
              </a:lnSpc>
              <a:buNone/>
              <a:defRPr/>
            </a:pPr>
            <a:r>
              <a:rPr lang="ru-RU" sz="1362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Фамилия и имя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508227" y="2506316"/>
            <a:ext cx="5024942" cy="583372"/>
          </a:xfrm>
          <a:prstGeom prst="round2DiagRect">
            <a:avLst/>
          </a:prstGeom>
          <a:solidFill>
            <a:schemeClr val="bg1"/>
          </a:solidFill>
          <a:ln w="15875">
            <a:solidFill>
              <a:srgbClr val="4BACC6"/>
            </a:solidFill>
          </a:ln>
        </p:spPr>
        <p:txBody>
          <a:bodyPr vert="horz" lIns="137877" tIns="0" rIns="137877" bIns="0" rtlCol="0" anchor="ctr">
            <a:noAutofit/>
          </a:bodyPr>
          <a:lstStyle>
            <a:lvl1pPr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2pPr>
            <a:lvl3pPr marL="359630" indent="-179814">
              <a:spcBef>
                <a:spcPts val="600"/>
              </a:spcBef>
              <a:buFont typeface="+mj-lt"/>
              <a:buAutoNum type="arabicPeriod"/>
              <a:defRPr sz="1100">
                <a:solidFill>
                  <a:schemeClr val="tx1"/>
                </a:solidFill>
              </a:defRPr>
            </a:lvl3pPr>
            <a:lvl4pPr marL="359630" indent="-179814"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  <a:lvl6pPr marL="2826010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6pPr>
            <a:lvl7pPr marL="3339828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7pPr>
            <a:lvl8pPr marL="3853648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8pPr>
            <a:lvl9pPr marL="4367466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62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Должность и предприятие/ подразделение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508227" y="3212125"/>
            <a:ext cx="5024942" cy="1052622"/>
          </a:xfrm>
          <a:prstGeom prst="round2DiagRect">
            <a:avLst/>
          </a:prstGeom>
          <a:solidFill>
            <a:schemeClr val="bg1"/>
          </a:solidFill>
          <a:ln w="15875">
            <a:solidFill>
              <a:srgbClr val="4BACC6"/>
            </a:solidFill>
          </a:ln>
        </p:spPr>
        <p:txBody>
          <a:bodyPr vert="horz" lIns="137877" tIns="0" rIns="137877" bIns="0" rtlCol="0" anchor="ctr">
            <a:noAutofit/>
          </a:bodyPr>
          <a:lstStyle>
            <a:defPPr>
              <a:defRPr lang="ru-RU"/>
            </a:defPPr>
            <a:lvl1pPr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2pPr>
            <a:lvl3pPr marL="359630" indent="-179814">
              <a:spcBef>
                <a:spcPts val="600"/>
              </a:spcBef>
              <a:buFont typeface="+mj-lt"/>
              <a:buAutoNum type="arabicPeriod"/>
              <a:defRPr sz="1100">
                <a:solidFill>
                  <a:schemeClr val="tx1"/>
                </a:solidFill>
              </a:defRPr>
            </a:lvl3pPr>
            <a:lvl4pPr marL="359630" indent="-179814"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  <a:lvl6pPr marL="2826010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6pPr>
            <a:lvl7pPr marL="3339828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7pPr>
            <a:lvl8pPr marL="3853648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8pPr>
            <a:lvl9pPr marL="4367466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1362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362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Я в Бережливом производстве:</a:t>
            </a:r>
          </a:p>
          <a:p>
            <a:pPr marL="549112" marR="0" lvl="0" indent="-233481" algn="l" defTabSz="914400" rtl="0" eaLnBrk="1" fontAlgn="auto" latinLnBrk="0" hangingPunct="1">
              <a:lnSpc>
                <a:spcPts val="1362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62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Владею теоретическими знаниями</a:t>
            </a:r>
          </a:p>
          <a:p>
            <a:pPr marL="549112" marR="0" lvl="0" indent="-233481" algn="l" defTabSz="914400" rtl="0" eaLnBrk="1" fontAlgn="auto" latinLnBrk="0" hangingPunct="1">
              <a:lnSpc>
                <a:spcPts val="1362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362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Имею практический опыт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69" y="327455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52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70E4244-E92A-4531-8868-E9D005483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9" y="139148"/>
            <a:ext cx="6493565" cy="887205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/>
              <a:t>Постоянное совершенствование </a:t>
            </a:r>
            <a:r>
              <a:rPr lang="ru-RU" sz="2400" dirty="0" smtClean="0"/>
              <a:t>процессов –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отправная точка всех концепций улучшения</a:t>
            </a:r>
          </a:p>
        </p:txBody>
      </p:sp>
      <p:grpSp>
        <p:nvGrpSpPr>
          <p:cNvPr id="8" name="Группа 181">
            <a:extLst>
              <a:ext uri="{FF2B5EF4-FFF2-40B4-BE49-F238E27FC236}">
                <a16:creationId xmlns:a16="http://schemas.microsoft.com/office/drawing/2014/main" id="{56ECA3C6-80F4-4F34-BD53-33789752E39E}"/>
              </a:ext>
            </a:extLst>
          </p:cNvPr>
          <p:cNvGrpSpPr/>
          <p:nvPr/>
        </p:nvGrpSpPr>
        <p:grpSpPr>
          <a:xfrm>
            <a:off x="1807450" y="1360299"/>
            <a:ext cx="5126108" cy="2748595"/>
            <a:chOff x="1574173" y="1441839"/>
            <a:chExt cx="6791091" cy="4491683"/>
          </a:xfrm>
        </p:grpSpPr>
        <p:sp>
          <p:nvSpPr>
            <p:cNvPr id="9" name="Line 181">
              <a:extLst>
                <a:ext uri="{FF2B5EF4-FFF2-40B4-BE49-F238E27FC236}">
                  <a16:creationId xmlns:a16="http://schemas.microsoft.com/office/drawing/2014/main" id="{74011578-4492-4DEF-AB78-5F32789E657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189288" y="4824413"/>
              <a:ext cx="350837" cy="5016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Line 182">
              <a:extLst>
                <a:ext uri="{FF2B5EF4-FFF2-40B4-BE49-F238E27FC236}">
                  <a16:creationId xmlns:a16="http://schemas.microsoft.com/office/drawing/2014/main" id="{6381ABBD-13DD-4F32-99FD-E06ED107437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529013" y="4103688"/>
              <a:ext cx="0" cy="7413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Line 183">
              <a:extLst>
                <a:ext uri="{FF2B5EF4-FFF2-40B4-BE49-F238E27FC236}">
                  <a16:creationId xmlns:a16="http://schemas.microsoft.com/office/drawing/2014/main" id="{9750EE46-3D02-4429-BD48-A0CC5288251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783013" y="4092575"/>
              <a:ext cx="74612" cy="28733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Line 184">
              <a:extLst>
                <a:ext uri="{FF2B5EF4-FFF2-40B4-BE49-F238E27FC236}">
                  <a16:creationId xmlns:a16="http://schemas.microsoft.com/office/drawing/2014/main" id="{DBA446D4-049C-465A-9EF7-B80017EF529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854450" y="4092575"/>
              <a:ext cx="85725" cy="2968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Line 185">
              <a:extLst>
                <a:ext uri="{FF2B5EF4-FFF2-40B4-BE49-F238E27FC236}">
                  <a16:creationId xmlns:a16="http://schemas.microsoft.com/office/drawing/2014/main" id="{F83C0181-9563-4B0A-B55D-62B560F513A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932238" y="4092575"/>
              <a:ext cx="100012" cy="2968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Line 186">
              <a:extLst>
                <a:ext uri="{FF2B5EF4-FFF2-40B4-BE49-F238E27FC236}">
                  <a16:creationId xmlns:a16="http://schemas.microsoft.com/office/drawing/2014/main" id="{0FBAE526-F0A9-477A-AD98-679085250CB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024313" y="4092575"/>
              <a:ext cx="77787" cy="217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Line 187">
              <a:extLst>
                <a:ext uri="{FF2B5EF4-FFF2-40B4-BE49-F238E27FC236}">
                  <a16:creationId xmlns:a16="http://schemas.microsoft.com/office/drawing/2014/main" id="{F4C68D20-10A8-4954-85ED-117ECB7903D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681413" y="3921125"/>
              <a:ext cx="106362" cy="4587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" name="Line 188">
              <a:extLst>
                <a:ext uri="{FF2B5EF4-FFF2-40B4-BE49-F238E27FC236}">
                  <a16:creationId xmlns:a16="http://schemas.microsoft.com/office/drawing/2014/main" id="{B84EB899-EAF1-45CB-AA2E-E238EB2DB27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598863" y="3921125"/>
              <a:ext cx="87312" cy="4587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" name="Line 189">
              <a:extLst>
                <a:ext uri="{FF2B5EF4-FFF2-40B4-BE49-F238E27FC236}">
                  <a16:creationId xmlns:a16="http://schemas.microsoft.com/office/drawing/2014/main" id="{A8BCC485-CBE5-4936-A5AB-ACC4038FAF5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3529013" y="4103688"/>
              <a:ext cx="77787" cy="2762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" name="Line 190">
              <a:extLst>
                <a:ext uri="{FF2B5EF4-FFF2-40B4-BE49-F238E27FC236}">
                  <a16:creationId xmlns:a16="http://schemas.microsoft.com/office/drawing/2014/main" id="{0E960424-D9EA-4E3E-A029-DD43F92028B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719638" y="3052763"/>
              <a:ext cx="0" cy="8588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Line 191">
              <a:extLst>
                <a:ext uri="{FF2B5EF4-FFF2-40B4-BE49-F238E27FC236}">
                  <a16:creationId xmlns:a16="http://schemas.microsoft.com/office/drawing/2014/main" id="{87BE3FF1-6ADC-4F84-80DC-9D4BA435A34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979988" y="3052763"/>
              <a:ext cx="76200" cy="2746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" name="Line 192">
              <a:extLst>
                <a:ext uri="{FF2B5EF4-FFF2-40B4-BE49-F238E27FC236}">
                  <a16:creationId xmlns:a16="http://schemas.microsoft.com/office/drawing/2014/main" id="{497932A4-51DC-423B-8963-8453A177334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051425" y="3052763"/>
              <a:ext cx="85725" cy="2857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" name="Line 193">
              <a:extLst>
                <a:ext uri="{FF2B5EF4-FFF2-40B4-BE49-F238E27FC236}">
                  <a16:creationId xmlns:a16="http://schemas.microsoft.com/office/drawing/2014/main" id="{5267A9E3-49D0-4FB8-A8BF-CE1ADCD30FC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132388" y="3052763"/>
              <a:ext cx="88900" cy="2857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Line 194">
              <a:extLst>
                <a:ext uri="{FF2B5EF4-FFF2-40B4-BE49-F238E27FC236}">
                  <a16:creationId xmlns:a16="http://schemas.microsoft.com/office/drawing/2014/main" id="{035DB577-7454-455E-BFB5-2B7857B8C74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213350" y="3052763"/>
              <a:ext cx="77788" cy="217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Line 195">
              <a:extLst>
                <a:ext uri="{FF2B5EF4-FFF2-40B4-BE49-F238E27FC236}">
                  <a16:creationId xmlns:a16="http://schemas.microsoft.com/office/drawing/2014/main" id="{D18A492B-A52F-4AD1-8972-07BCE43AC55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384800" y="2911475"/>
              <a:ext cx="41275" cy="90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4" name="Line 196">
              <a:extLst>
                <a:ext uri="{FF2B5EF4-FFF2-40B4-BE49-F238E27FC236}">
                  <a16:creationId xmlns:a16="http://schemas.microsoft.com/office/drawing/2014/main" id="{2AC87263-2051-4884-824F-79142D750EC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411788" y="2911475"/>
              <a:ext cx="55562" cy="90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" name="Line 197">
              <a:extLst>
                <a:ext uri="{FF2B5EF4-FFF2-40B4-BE49-F238E27FC236}">
                  <a16:creationId xmlns:a16="http://schemas.microsoft.com/office/drawing/2014/main" id="{3EB75522-57B2-443C-AE81-2B5F5605428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764213" y="2447925"/>
              <a:ext cx="350837" cy="50641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6" name="Line 198">
              <a:extLst>
                <a:ext uri="{FF2B5EF4-FFF2-40B4-BE49-F238E27FC236}">
                  <a16:creationId xmlns:a16="http://schemas.microsoft.com/office/drawing/2014/main" id="{C2751F2F-E4DF-444B-B617-E1E775F240E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879975" y="2871788"/>
              <a:ext cx="104775" cy="4556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7" name="Line 199">
              <a:extLst>
                <a:ext uri="{FF2B5EF4-FFF2-40B4-BE49-F238E27FC236}">
                  <a16:creationId xmlns:a16="http://schemas.microsoft.com/office/drawing/2014/main" id="{093BD430-0F56-4D35-B968-0D50C675534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4799013" y="2871788"/>
              <a:ext cx="87312" cy="4556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8" name="Line 200">
              <a:extLst>
                <a:ext uri="{FF2B5EF4-FFF2-40B4-BE49-F238E27FC236}">
                  <a16:creationId xmlns:a16="http://schemas.microsoft.com/office/drawing/2014/main" id="{4DA9BFB9-688A-4A50-A3F1-53A6FF8D172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4718050" y="3052763"/>
              <a:ext cx="87313" cy="2746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9" name="Line 201">
              <a:extLst>
                <a:ext uri="{FF2B5EF4-FFF2-40B4-BE49-F238E27FC236}">
                  <a16:creationId xmlns:a16="http://schemas.microsoft.com/office/drawing/2014/main" id="{6E0B8863-F808-4B4D-8EBB-6A2071165FA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456238" y="2900363"/>
              <a:ext cx="38100" cy="101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0" name="Line 202">
              <a:extLst>
                <a:ext uri="{FF2B5EF4-FFF2-40B4-BE49-F238E27FC236}">
                  <a16:creationId xmlns:a16="http://schemas.microsoft.com/office/drawing/2014/main" id="{0A5A1BEA-18B9-4CD7-8CB3-7FE70B909B3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486400" y="2900363"/>
              <a:ext cx="42863" cy="90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1" name="Line 203">
              <a:extLst>
                <a:ext uri="{FF2B5EF4-FFF2-40B4-BE49-F238E27FC236}">
                  <a16:creationId xmlns:a16="http://schemas.microsoft.com/office/drawing/2014/main" id="{02C729DB-199D-48DE-9FDD-118152D3AAC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514975" y="2900363"/>
              <a:ext cx="53975" cy="90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2" name="Line 204">
              <a:extLst>
                <a:ext uri="{FF2B5EF4-FFF2-40B4-BE49-F238E27FC236}">
                  <a16:creationId xmlns:a16="http://schemas.microsoft.com/office/drawing/2014/main" id="{B86995A2-59E2-4285-B1E3-A88BEF0820B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559425" y="2900363"/>
              <a:ext cx="23813" cy="809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3" name="Line 205">
              <a:extLst>
                <a:ext uri="{FF2B5EF4-FFF2-40B4-BE49-F238E27FC236}">
                  <a16:creationId xmlns:a16="http://schemas.microsoft.com/office/drawing/2014/main" id="{55C227DC-FF9C-4627-86A4-76C57E0F6BB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6356350" y="2479675"/>
              <a:ext cx="77788" cy="2857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Line 206">
              <a:extLst>
                <a:ext uri="{FF2B5EF4-FFF2-40B4-BE49-F238E27FC236}">
                  <a16:creationId xmlns:a16="http://schemas.microsoft.com/office/drawing/2014/main" id="{7BCA3AE6-B7ED-49AE-9982-D9DFAE961F7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427788" y="2479675"/>
              <a:ext cx="88900" cy="2984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5" name="Line 207">
              <a:extLst>
                <a:ext uri="{FF2B5EF4-FFF2-40B4-BE49-F238E27FC236}">
                  <a16:creationId xmlns:a16="http://schemas.microsoft.com/office/drawing/2014/main" id="{F7E1ED9F-F6E3-43A4-927D-3E59D201526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6508750" y="2479675"/>
              <a:ext cx="88900" cy="2984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Line 208">
              <a:extLst>
                <a:ext uri="{FF2B5EF4-FFF2-40B4-BE49-F238E27FC236}">
                  <a16:creationId xmlns:a16="http://schemas.microsoft.com/office/drawing/2014/main" id="{2DEE7C41-CE57-4D5B-9443-3FD7DC364EA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6615113" y="2357438"/>
              <a:ext cx="84137" cy="1349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Line 209">
              <a:extLst>
                <a:ext uri="{FF2B5EF4-FFF2-40B4-BE49-F238E27FC236}">
                  <a16:creationId xmlns:a16="http://schemas.microsoft.com/office/drawing/2014/main" id="{3AA55E8E-3ED9-41EC-BCF4-2637FBD29B3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688138" y="2357438"/>
              <a:ext cx="36512" cy="1222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Line 210">
              <a:extLst>
                <a:ext uri="{FF2B5EF4-FFF2-40B4-BE49-F238E27FC236}">
                  <a16:creationId xmlns:a16="http://schemas.microsoft.com/office/drawing/2014/main" id="{88E03DCD-0751-48E4-8EF6-CAFC9309C88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6718300" y="2379663"/>
              <a:ext cx="38100" cy="10001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9" name="Line 211">
              <a:extLst>
                <a:ext uri="{FF2B5EF4-FFF2-40B4-BE49-F238E27FC236}">
                  <a16:creationId xmlns:a16="http://schemas.microsoft.com/office/drawing/2014/main" id="{54D0D483-FE5D-493A-A25E-3E25E518A6F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746875" y="2379663"/>
              <a:ext cx="50800" cy="90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0" name="Line 212">
              <a:extLst>
                <a:ext uri="{FF2B5EF4-FFF2-40B4-BE49-F238E27FC236}">
                  <a16:creationId xmlns:a16="http://schemas.microsoft.com/office/drawing/2014/main" id="{BB3DC5FB-F281-452C-9120-367244C9038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6908800" y="1957388"/>
              <a:ext cx="338138" cy="4889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1" name="Line 213">
              <a:extLst>
                <a:ext uri="{FF2B5EF4-FFF2-40B4-BE49-F238E27FC236}">
                  <a16:creationId xmlns:a16="http://schemas.microsoft.com/office/drawing/2014/main" id="{4CFB8268-AEED-494F-9528-CD43AF3F943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257925" y="2311400"/>
              <a:ext cx="106363" cy="4540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2" name="Line 214">
              <a:extLst>
                <a:ext uri="{FF2B5EF4-FFF2-40B4-BE49-F238E27FC236}">
                  <a16:creationId xmlns:a16="http://schemas.microsoft.com/office/drawing/2014/main" id="{6CF802EF-7058-4039-B017-0491C892009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6178550" y="2311400"/>
              <a:ext cx="84138" cy="45402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3" name="Line 215">
              <a:extLst>
                <a:ext uri="{FF2B5EF4-FFF2-40B4-BE49-F238E27FC236}">
                  <a16:creationId xmlns:a16="http://schemas.microsoft.com/office/drawing/2014/main" id="{CE822B97-E833-47AB-B563-A750A473E1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6107113" y="2490788"/>
              <a:ext cx="74612" cy="27463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Line 216">
              <a:extLst>
                <a:ext uri="{FF2B5EF4-FFF2-40B4-BE49-F238E27FC236}">
                  <a16:creationId xmlns:a16="http://schemas.microsoft.com/office/drawing/2014/main" id="{EF23F80F-7EA4-45ED-9CF6-93EDFEF4194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6789738" y="2379663"/>
              <a:ext cx="38100" cy="90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5" name="Line 217">
              <a:extLst>
                <a:ext uri="{FF2B5EF4-FFF2-40B4-BE49-F238E27FC236}">
                  <a16:creationId xmlns:a16="http://schemas.microsoft.com/office/drawing/2014/main" id="{CE34E47B-D327-43FE-8C7B-779C522BADC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818313" y="2379663"/>
              <a:ext cx="42862" cy="793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6" name="Line 218">
              <a:extLst>
                <a:ext uri="{FF2B5EF4-FFF2-40B4-BE49-F238E27FC236}">
                  <a16:creationId xmlns:a16="http://schemas.microsoft.com/office/drawing/2014/main" id="{FD30276A-7691-4939-9652-211DB1E9F15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6851650" y="2379663"/>
              <a:ext cx="38100" cy="793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7" name="Line 219">
              <a:extLst>
                <a:ext uri="{FF2B5EF4-FFF2-40B4-BE49-F238E27FC236}">
                  <a16:creationId xmlns:a16="http://schemas.microsoft.com/office/drawing/2014/main" id="{691BECD8-3ECE-4AB5-AD87-DD23783152B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878638" y="2379663"/>
              <a:ext cx="44450" cy="666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8" name="Rectangle 282">
              <a:extLst>
                <a:ext uri="{FF2B5EF4-FFF2-40B4-BE49-F238E27FC236}">
                  <a16:creationId xmlns:a16="http://schemas.microsoft.com/office/drawing/2014/main" id="{E98C9FF6-3DF3-455A-BC81-1054F964EA0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44949" y="5592759"/>
              <a:ext cx="628531" cy="340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38866" tIns="19433" rIns="38866" bIns="19433">
              <a:spAutoFit/>
            </a:bodyPr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CAEDF"/>
                </a:buClr>
                <a:buSzPct val="120000"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Время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9" name="Oval 283">
              <a:extLst>
                <a:ext uri="{FF2B5EF4-FFF2-40B4-BE49-F238E27FC236}">
                  <a16:creationId xmlns:a16="http://schemas.microsoft.com/office/drawing/2014/main" id="{9BCA6493-D198-43FC-AC84-BCD19C9B5A8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21025" y="3665538"/>
              <a:ext cx="1576388" cy="904875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0" name="Oval 284">
              <a:extLst>
                <a:ext uri="{FF2B5EF4-FFF2-40B4-BE49-F238E27FC236}">
                  <a16:creationId xmlns:a16="http://schemas.microsoft.com/office/drawing/2014/main" id="{320FBD14-8056-4430-BF5D-AE017A6819C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59275" y="3189288"/>
              <a:ext cx="682625" cy="700087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1" name="Rectangle 286">
              <a:extLst>
                <a:ext uri="{FF2B5EF4-FFF2-40B4-BE49-F238E27FC236}">
                  <a16:creationId xmlns:a16="http://schemas.microsoft.com/office/drawing/2014/main" id="{120212F2-BDB6-4C14-9523-AAFB000810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21803" y="3464690"/>
              <a:ext cx="2301285" cy="340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38866" tIns="19433" rIns="38866" bIns="19433">
              <a:spAutoFit/>
            </a:bodyPr>
            <a:lstStyle/>
            <a:p>
              <a:pPr marL="0" marR="0" lvl="0" indent="0" algn="ctr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CAEDF"/>
                </a:buClr>
                <a:buSzPct val="120000"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Стандартизация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2" name="Rectangle 287">
              <a:extLst>
                <a:ext uri="{FF2B5EF4-FFF2-40B4-BE49-F238E27FC236}">
                  <a16:creationId xmlns:a16="http://schemas.microsoft.com/office/drawing/2014/main" id="{D8BDFAA6-E1F7-4950-B406-9D031D64E9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09036" y="4245221"/>
              <a:ext cx="1671638" cy="340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38866" tIns="19433" rIns="38866" bIns="19433">
              <a:spAutoFit/>
            </a:bodyPr>
            <a:lstStyle/>
            <a:p>
              <a:pPr marL="0" marR="0" lvl="0" indent="0" algn="ctr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CAEDF"/>
                </a:buClr>
                <a:buSzPct val="120000"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Улучшение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3" name="Line 288">
              <a:extLst>
                <a:ext uri="{FF2B5EF4-FFF2-40B4-BE49-F238E27FC236}">
                  <a16:creationId xmlns:a16="http://schemas.microsoft.com/office/drawing/2014/main" id="{348978D2-93F7-48D1-A28E-2D77D3E57F6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062163" y="1630363"/>
              <a:ext cx="0" cy="39878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4" name="Line 289">
              <a:extLst>
                <a:ext uri="{FF2B5EF4-FFF2-40B4-BE49-F238E27FC236}">
                  <a16:creationId xmlns:a16="http://schemas.microsoft.com/office/drawing/2014/main" id="{C618B6DC-9C6A-40ED-94C4-63579D828DD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2079625" y="5618163"/>
              <a:ext cx="5335588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grpSp>
          <p:nvGrpSpPr>
            <p:cNvPr id="55" name="Group 293">
              <a:extLst>
                <a:ext uri="{FF2B5EF4-FFF2-40B4-BE49-F238E27FC236}">
                  <a16:creationId xmlns:a16="http://schemas.microsoft.com/office/drawing/2014/main" id="{C7AF0112-2E85-4E3B-9258-C9354FDD9E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9630" y="5057775"/>
              <a:ext cx="279401" cy="422275"/>
              <a:chOff x="1251" y="3186"/>
              <a:chExt cx="235" cy="266"/>
            </a:xfrm>
          </p:grpSpPr>
          <p:sp>
            <p:nvSpPr>
              <p:cNvPr id="106" name="Line 294">
                <a:extLst>
                  <a:ext uri="{FF2B5EF4-FFF2-40B4-BE49-F238E27FC236}">
                    <a16:creationId xmlns:a16="http://schemas.microsoft.com/office/drawing/2014/main" id="{52622F30-A373-42A5-9893-CD3E398A030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51" y="3272"/>
                <a:ext cx="69" cy="16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07" name="Line 295">
                <a:extLst>
                  <a:ext uri="{FF2B5EF4-FFF2-40B4-BE49-F238E27FC236}">
                    <a16:creationId xmlns:a16="http://schemas.microsoft.com/office/drawing/2014/main" id="{4FE66E33-715D-454F-8200-F7808F45A19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374" y="3186"/>
                <a:ext cx="61" cy="26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08" name="Line 296">
                <a:extLst>
                  <a:ext uri="{FF2B5EF4-FFF2-40B4-BE49-F238E27FC236}">
                    <a16:creationId xmlns:a16="http://schemas.microsoft.com/office/drawing/2014/main" id="{FC611185-B257-46CF-8810-933795B1CE4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317" y="3186"/>
                <a:ext cx="60" cy="252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09" name="Line 297">
                <a:extLst>
                  <a:ext uri="{FF2B5EF4-FFF2-40B4-BE49-F238E27FC236}">
                    <a16:creationId xmlns:a16="http://schemas.microsoft.com/office/drawing/2014/main" id="{4B338461-6FD1-4323-9E7C-127F1303572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431" y="3272"/>
                <a:ext cx="55" cy="18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56" name="Group 298">
              <a:extLst>
                <a:ext uri="{FF2B5EF4-FFF2-40B4-BE49-F238E27FC236}">
                  <a16:creationId xmlns:a16="http://schemas.microsoft.com/office/drawing/2014/main" id="{C9A2BDFB-4CA7-4A98-9055-8BEC28B8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1234" y="4972052"/>
              <a:ext cx="1120786" cy="468313"/>
              <a:chOff x="1310" y="3132"/>
              <a:chExt cx="706" cy="295"/>
            </a:xfrm>
          </p:grpSpPr>
          <p:sp>
            <p:nvSpPr>
              <p:cNvPr id="86" name="Line 299">
                <a:extLst>
                  <a:ext uri="{FF2B5EF4-FFF2-40B4-BE49-F238E27FC236}">
                    <a16:creationId xmlns:a16="http://schemas.microsoft.com/office/drawing/2014/main" id="{CB10A23B-F819-40EA-B9CB-FDF9BDDE16F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788" y="3240"/>
                <a:ext cx="49" cy="14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87" name="Line 300">
                <a:extLst>
                  <a:ext uri="{FF2B5EF4-FFF2-40B4-BE49-F238E27FC236}">
                    <a16:creationId xmlns:a16="http://schemas.microsoft.com/office/drawing/2014/main" id="{34462598-A433-41E0-9668-E3DFDD3CD25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831" y="3290"/>
                <a:ext cx="45" cy="9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88" name="Line 301">
                <a:extLst>
                  <a:ext uri="{FF2B5EF4-FFF2-40B4-BE49-F238E27FC236}">
                    <a16:creationId xmlns:a16="http://schemas.microsoft.com/office/drawing/2014/main" id="{650AC196-5C4E-4D0E-83BE-4AEF941784A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71" y="3290"/>
                <a:ext cx="30" cy="7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89" name="Line 302">
                <a:extLst>
                  <a:ext uri="{FF2B5EF4-FFF2-40B4-BE49-F238E27FC236}">
                    <a16:creationId xmlns:a16="http://schemas.microsoft.com/office/drawing/2014/main" id="{B990C5EC-6683-4C29-82E4-93EE3EFA24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897" y="3312"/>
                <a:ext cx="17" cy="5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0" name="Line 303">
                <a:extLst>
                  <a:ext uri="{FF2B5EF4-FFF2-40B4-BE49-F238E27FC236}">
                    <a16:creationId xmlns:a16="http://schemas.microsoft.com/office/drawing/2014/main" id="{27432409-8DFB-495F-9E53-D1A3B91681E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07" y="3312"/>
                <a:ext cx="42" cy="5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1" name="Line 304">
                <a:extLst>
                  <a:ext uri="{FF2B5EF4-FFF2-40B4-BE49-F238E27FC236}">
                    <a16:creationId xmlns:a16="http://schemas.microsoft.com/office/drawing/2014/main" id="{8B1766F6-F29E-41D1-9DE5-348755E8418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634" y="3247"/>
                <a:ext cx="49" cy="173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2" name="Line 305">
                <a:extLst>
                  <a:ext uri="{FF2B5EF4-FFF2-40B4-BE49-F238E27FC236}">
                    <a16:creationId xmlns:a16="http://schemas.microsoft.com/office/drawing/2014/main" id="{2161688B-DAB8-48FD-9CBF-5F0342C7439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679" y="3247"/>
                <a:ext cx="56" cy="18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3" name="Line 306">
                <a:extLst>
                  <a:ext uri="{FF2B5EF4-FFF2-40B4-BE49-F238E27FC236}">
                    <a16:creationId xmlns:a16="http://schemas.microsoft.com/office/drawing/2014/main" id="{5986CA9D-2F36-409B-B89A-1BCEEB31D5C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730" y="3240"/>
                <a:ext cx="62" cy="187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4" name="Line 307">
                <a:extLst>
                  <a:ext uri="{FF2B5EF4-FFF2-40B4-BE49-F238E27FC236}">
                    <a16:creationId xmlns:a16="http://schemas.microsoft.com/office/drawing/2014/main" id="{2D740FF4-433B-43E0-BDB5-B8BC9810FEB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1521" y="3132"/>
                <a:ext cx="53" cy="2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5" name="Line 308">
                <a:extLst>
                  <a:ext uri="{FF2B5EF4-FFF2-40B4-BE49-F238E27FC236}">
                    <a16:creationId xmlns:a16="http://schemas.microsoft.com/office/drawing/2014/main" id="{B5D850C5-917A-429A-8DF9-21C46A2BB4D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570" y="3132"/>
                <a:ext cx="68" cy="28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6" name="Line 309">
                <a:extLst>
                  <a:ext uri="{FF2B5EF4-FFF2-40B4-BE49-F238E27FC236}">
                    <a16:creationId xmlns:a16="http://schemas.microsoft.com/office/drawing/2014/main" id="{5088EA10-9BDC-40F0-866B-A8C9577ACC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 flipV="1">
                <a:off x="1457" y="3200"/>
                <a:ext cx="68" cy="2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7" name="Line 310">
                <a:extLst>
                  <a:ext uri="{FF2B5EF4-FFF2-40B4-BE49-F238E27FC236}">
                    <a16:creationId xmlns:a16="http://schemas.microsoft.com/office/drawing/2014/main" id="{BD929906-11C8-48BB-9F97-068ACDA1086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941" y="3305"/>
                <a:ext cx="23" cy="64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8" name="Line 311">
                <a:extLst>
                  <a:ext uri="{FF2B5EF4-FFF2-40B4-BE49-F238E27FC236}">
                    <a16:creationId xmlns:a16="http://schemas.microsoft.com/office/drawing/2014/main" id="{3090C70B-9E95-43E6-9647-0C96555B8CD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59" y="3304"/>
                <a:ext cx="26" cy="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9" name="Line 312">
                <a:extLst>
                  <a:ext uri="{FF2B5EF4-FFF2-40B4-BE49-F238E27FC236}">
                    <a16:creationId xmlns:a16="http://schemas.microsoft.com/office/drawing/2014/main" id="{E1783B16-A6FC-4183-A2DD-C025DEB5BAE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1978" y="3304"/>
                <a:ext cx="26" cy="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00" name="Line 313">
                <a:extLst>
                  <a:ext uri="{FF2B5EF4-FFF2-40B4-BE49-F238E27FC236}">
                    <a16:creationId xmlns:a16="http://schemas.microsoft.com/office/drawing/2014/main" id="{AC0FC878-E586-4DE0-A006-0BA9C3706F5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998" y="3304"/>
                <a:ext cx="18" cy="5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lgDash"/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pPr marL="0" marR="0" lvl="0" indent="0" algn="l" defTabSz="68644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1" b="0" i="0" u="none" strike="noStrike" kern="1200" cap="none" spc="0" normalizeH="0" baseline="0" noProof="0">
                  <a:ln>
                    <a:noFill/>
                  </a:ln>
                  <a:solidFill>
                    <a:srgbClr val="414142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grpSp>
            <p:nvGrpSpPr>
              <p:cNvPr id="101" name="Group 314">
                <a:extLst>
                  <a:ext uri="{FF2B5EF4-FFF2-40B4-BE49-F238E27FC236}">
                    <a16:creationId xmlns:a16="http://schemas.microsoft.com/office/drawing/2014/main" id="{BFCD65E0-F8FF-4EF5-8252-6C57A78E95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10" y="3132"/>
                <a:ext cx="150" cy="288"/>
                <a:chOff x="1225" y="3132"/>
                <a:chExt cx="229" cy="288"/>
              </a:xfrm>
            </p:grpSpPr>
            <p:sp>
              <p:nvSpPr>
                <p:cNvPr id="102" name="Line 315">
                  <a:extLst>
                    <a:ext uri="{FF2B5EF4-FFF2-40B4-BE49-F238E27FC236}">
                      <a16:creationId xmlns:a16="http://schemas.microsoft.com/office/drawing/2014/main" id="{174D1864-A900-425D-88CA-83A94C10D71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390" y="3195"/>
                  <a:ext cx="64" cy="225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68644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414142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03" name="Line 316">
                  <a:extLst>
                    <a:ext uri="{FF2B5EF4-FFF2-40B4-BE49-F238E27FC236}">
                      <a16:creationId xmlns:a16="http://schemas.microsoft.com/office/drawing/2014/main" id="{49C1B3EC-E425-409F-96EC-8C81A3D5D98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277" y="3132"/>
                  <a:ext cx="53" cy="2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68644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414142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04" name="Line 317">
                  <a:extLst>
                    <a:ext uri="{FF2B5EF4-FFF2-40B4-BE49-F238E27FC236}">
                      <a16:creationId xmlns:a16="http://schemas.microsoft.com/office/drawing/2014/main" id="{019290EC-9214-4B70-AD81-FEA2E365F5A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1326" y="3132"/>
                  <a:ext cx="68" cy="28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68644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414142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05" name="Line 318">
                  <a:extLst>
                    <a:ext uri="{FF2B5EF4-FFF2-40B4-BE49-F238E27FC236}">
                      <a16:creationId xmlns:a16="http://schemas.microsoft.com/office/drawing/2014/main" id="{7B404F96-2032-49FF-8828-57D56948F97E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225" y="3240"/>
                  <a:ext cx="56" cy="18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68644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351" b="0" i="0" u="none" strike="noStrike" kern="1200" cap="none" spc="0" normalizeH="0" baseline="0" noProof="0">
                    <a:ln>
                      <a:noFill/>
                    </a:ln>
                    <a:solidFill>
                      <a:srgbClr val="414142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</p:grpSp>
        <p:sp>
          <p:nvSpPr>
            <p:cNvPr id="57" name="Text Box 319">
              <a:extLst>
                <a:ext uri="{FF2B5EF4-FFF2-40B4-BE49-F238E27FC236}">
                  <a16:creationId xmlns:a16="http://schemas.microsoft.com/office/drawing/2014/main" id="{28A6762E-953F-4AB1-BCA6-D0E4F752C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074740" y="3223583"/>
              <a:ext cx="1274762" cy="27589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 lIns="38598" tIns="19300" rIns="38598" bIns="19300" anchor="ctr">
              <a:spAutoFit/>
            </a:bodyPr>
            <a:lstStyle/>
            <a:p>
              <a:pPr marL="120664" marR="0" lvl="0" indent="-120664" algn="ctr" defTabSz="686440" rtl="0" eaLnBrk="1" fontAlgn="base" latinLnBrk="0" hangingPunct="1">
                <a:lnSpc>
                  <a:spcPct val="100000"/>
                </a:lnSpc>
                <a:spcBef>
                  <a:spcPct val="90000"/>
                </a:spcBef>
                <a:spcAft>
                  <a:spcPct val="0"/>
                </a:spcAft>
                <a:buClr>
                  <a:srgbClr val="6CAEDF"/>
                </a:buClr>
                <a:buSzPct val="120000"/>
                <a:buFontTx/>
                <a:buNone/>
                <a:tabLst/>
                <a:defRPr/>
              </a:pPr>
              <a:r>
                <a:rPr kumimoji="0" lang="ru-RU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Показатель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8" name="Line 321">
              <a:extLst>
                <a:ext uri="{FF2B5EF4-FFF2-40B4-BE49-F238E27FC236}">
                  <a16:creationId xmlns:a16="http://schemas.microsoft.com/office/drawing/2014/main" id="{C2F8501A-74E4-4E89-B3D0-2639981C182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095750" y="3984625"/>
              <a:ext cx="100013" cy="2968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Line 322">
              <a:extLst>
                <a:ext uri="{FF2B5EF4-FFF2-40B4-BE49-F238E27FC236}">
                  <a16:creationId xmlns:a16="http://schemas.microsoft.com/office/drawing/2014/main" id="{4AD8058F-2FCB-43CA-A415-91E724930DA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570538" y="2892425"/>
              <a:ext cx="42862" cy="90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0" name="Line 323">
              <a:extLst>
                <a:ext uri="{FF2B5EF4-FFF2-40B4-BE49-F238E27FC236}">
                  <a16:creationId xmlns:a16="http://schemas.microsoft.com/office/drawing/2014/main" id="{AC874DB0-645A-4998-B22F-361868B9F72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599113" y="2892425"/>
              <a:ext cx="55562" cy="90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1" name="Line 324">
              <a:extLst>
                <a:ext uri="{FF2B5EF4-FFF2-40B4-BE49-F238E27FC236}">
                  <a16:creationId xmlns:a16="http://schemas.microsoft.com/office/drawing/2014/main" id="{730A7DDD-EF5C-4622-995A-6D482C9F5B5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645150" y="2881313"/>
              <a:ext cx="38100" cy="101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2" name="Line 325">
              <a:extLst>
                <a:ext uri="{FF2B5EF4-FFF2-40B4-BE49-F238E27FC236}">
                  <a16:creationId xmlns:a16="http://schemas.microsoft.com/office/drawing/2014/main" id="{32BCDC18-9705-4539-AE1D-EAEAB7ACD8F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673725" y="2881313"/>
              <a:ext cx="41275" cy="90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Line 326">
              <a:extLst>
                <a:ext uri="{FF2B5EF4-FFF2-40B4-BE49-F238E27FC236}">
                  <a16:creationId xmlns:a16="http://schemas.microsoft.com/office/drawing/2014/main" id="{E094F45F-808C-488F-9D31-4E36EBFCA16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702300" y="2881313"/>
              <a:ext cx="53975" cy="90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Line 327">
              <a:extLst>
                <a:ext uri="{FF2B5EF4-FFF2-40B4-BE49-F238E27FC236}">
                  <a16:creationId xmlns:a16="http://schemas.microsoft.com/office/drawing/2014/main" id="{96AF38AB-A5DB-43F3-BBF7-F9889A2D095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746750" y="2881313"/>
              <a:ext cx="25400" cy="793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5" name="Line 328">
              <a:extLst>
                <a:ext uri="{FF2B5EF4-FFF2-40B4-BE49-F238E27FC236}">
                  <a16:creationId xmlns:a16="http://schemas.microsoft.com/office/drawing/2014/main" id="{7D8BB58B-9172-4A4E-B2FE-F0E64D0149F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5299075" y="2954338"/>
              <a:ext cx="88900" cy="28575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Line 329">
              <a:extLst>
                <a:ext uri="{FF2B5EF4-FFF2-40B4-BE49-F238E27FC236}">
                  <a16:creationId xmlns:a16="http://schemas.microsoft.com/office/drawing/2014/main" id="{9352FABA-CC56-4AFE-BB29-A44B542787E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183063" y="3932238"/>
              <a:ext cx="36512" cy="101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Line 330">
              <a:extLst>
                <a:ext uri="{FF2B5EF4-FFF2-40B4-BE49-F238E27FC236}">
                  <a16:creationId xmlns:a16="http://schemas.microsoft.com/office/drawing/2014/main" id="{8088B22A-98A2-4787-A02C-E08A3DD7D6E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10050" y="3932238"/>
              <a:ext cx="42863" cy="90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Line 331">
              <a:extLst>
                <a:ext uri="{FF2B5EF4-FFF2-40B4-BE49-F238E27FC236}">
                  <a16:creationId xmlns:a16="http://schemas.microsoft.com/office/drawing/2014/main" id="{3427204A-42E9-47BD-B611-05CB287CF26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238625" y="3932238"/>
              <a:ext cx="55563" cy="90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9" name="Line 332">
              <a:extLst>
                <a:ext uri="{FF2B5EF4-FFF2-40B4-BE49-F238E27FC236}">
                  <a16:creationId xmlns:a16="http://schemas.microsoft.com/office/drawing/2014/main" id="{717CDD65-1EA7-472F-ABE3-354CF93896D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284663" y="3932238"/>
              <a:ext cx="25400" cy="8096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0" name="Line 333">
              <a:extLst>
                <a:ext uri="{FF2B5EF4-FFF2-40B4-BE49-F238E27FC236}">
                  <a16:creationId xmlns:a16="http://schemas.microsoft.com/office/drawing/2014/main" id="{298089E9-A9E2-46A5-8A6D-8ACD5F7DA6E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297363" y="3924300"/>
              <a:ext cx="41275" cy="90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1" name="Line 334">
              <a:extLst>
                <a:ext uri="{FF2B5EF4-FFF2-40B4-BE49-F238E27FC236}">
                  <a16:creationId xmlns:a16="http://schemas.microsoft.com/office/drawing/2014/main" id="{DDC44A58-019B-4773-B4FF-A24293A2BF3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24350" y="3924300"/>
              <a:ext cx="53975" cy="90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Line 335">
              <a:extLst>
                <a:ext uri="{FF2B5EF4-FFF2-40B4-BE49-F238E27FC236}">
                  <a16:creationId xmlns:a16="http://schemas.microsoft.com/office/drawing/2014/main" id="{4D2FD257-A712-4F65-AB42-AA0F032C813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368800" y="3913188"/>
              <a:ext cx="38100" cy="101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Line 336">
              <a:extLst>
                <a:ext uri="{FF2B5EF4-FFF2-40B4-BE49-F238E27FC236}">
                  <a16:creationId xmlns:a16="http://schemas.microsoft.com/office/drawing/2014/main" id="{C3AD8CD3-43F1-4B54-AA95-A0E6298B19C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398963" y="3913188"/>
              <a:ext cx="41275" cy="90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4" name="Line 337">
              <a:extLst>
                <a:ext uri="{FF2B5EF4-FFF2-40B4-BE49-F238E27FC236}">
                  <a16:creationId xmlns:a16="http://schemas.microsoft.com/office/drawing/2014/main" id="{BD1703A0-AEA3-42F1-827E-F84F82E93DA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425950" y="3913188"/>
              <a:ext cx="55563" cy="9048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Line 338">
              <a:extLst>
                <a:ext uri="{FF2B5EF4-FFF2-40B4-BE49-F238E27FC236}">
                  <a16:creationId xmlns:a16="http://schemas.microsoft.com/office/drawing/2014/main" id="{AF312EF0-F13F-4DE9-8E6A-0B77F41ADCB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471988" y="3913188"/>
              <a:ext cx="23812" cy="793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Line 339">
              <a:extLst>
                <a:ext uri="{FF2B5EF4-FFF2-40B4-BE49-F238E27FC236}">
                  <a16:creationId xmlns:a16="http://schemas.microsoft.com/office/drawing/2014/main" id="{1CA872DC-CC62-4CB0-AA09-5576E32DECC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429125" y="3908425"/>
              <a:ext cx="38100" cy="1016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7" name="Line 340">
              <a:extLst>
                <a:ext uri="{FF2B5EF4-FFF2-40B4-BE49-F238E27FC236}">
                  <a16:creationId xmlns:a16="http://schemas.microsoft.com/office/drawing/2014/main" id="{44D195E4-CA40-410C-BD95-ADD4FE6E38F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459288" y="3908425"/>
              <a:ext cx="41275" cy="90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8" name="Line 341">
              <a:extLst>
                <a:ext uri="{FF2B5EF4-FFF2-40B4-BE49-F238E27FC236}">
                  <a16:creationId xmlns:a16="http://schemas.microsoft.com/office/drawing/2014/main" id="{4E58E9D5-1DE8-4E5D-969E-31836037704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487863" y="3908425"/>
              <a:ext cx="52387" cy="90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9" name="Line 342">
              <a:extLst>
                <a:ext uri="{FF2B5EF4-FFF2-40B4-BE49-F238E27FC236}">
                  <a16:creationId xmlns:a16="http://schemas.microsoft.com/office/drawing/2014/main" id="{E8220F66-3DD1-4A70-AA42-DD2CE0190E2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530725" y="3908425"/>
              <a:ext cx="25400" cy="79375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0" name="Line 343">
              <a:extLst>
                <a:ext uri="{FF2B5EF4-FFF2-40B4-BE49-F238E27FC236}">
                  <a16:creationId xmlns:a16="http://schemas.microsoft.com/office/drawing/2014/main" id="{5AC8215F-AD02-44FE-A3D6-6A1A0A62D84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543425" y="3900488"/>
              <a:ext cx="42863" cy="889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Line 344">
              <a:extLst>
                <a:ext uri="{FF2B5EF4-FFF2-40B4-BE49-F238E27FC236}">
                  <a16:creationId xmlns:a16="http://schemas.microsoft.com/office/drawing/2014/main" id="{50ED6F0B-CF28-4DF5-8375-B5092D7FDFE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572000" y="3900488"/>
              <a:ext cx="55563" cy="8890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Line 345">
              <a:extLst>
                <a:ext uri="{FF2B5EF4-FFF2-40B4-BE49-F238E27FC236}">
                  <a16:creationId xmlns:a16="http://schemas.microsoft.com/office/drawing/2014/main" id="{AFA00F8F-15B1-401F-8E6F-22A80E1867C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616450" y="3889375"/>
              <a:ext cx="38100" cy="10001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3" name="Line 346">
              <a:extLst>
                <a:ext uri="{FF2B5EF4-FFF2-40B4-BE49-F238E27FC236}">
                  <a16:creationId xmlns:a16="http://schemas.microsoft.com/office/drawing/2014/main" id="{1A5B81DC-D613-40AB-973F-8D69A883F55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646613" y="3889375"/>
              <a:ext cx="41275" cy="90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4" name="Line 347">
              <a:extLst>
                <a:ext uri="{FF2B5EF4-FFF2-40B4-BE49-F238E27FC236}">
                  <a16:creationId xmlns:a16="http://schemas.microsoft.com/office/drawing/2014/main" id="{6439CAF1-EDC8-4CBF-9C9B-1D6BA6E3324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673600" y="3889375"/>
              <a:ext cx="55563" cy="904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marL="0" marR="0" lvl="0" indent="0" algn="l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351" b="0" i="0" u="none" strike="noStrike" kern="1200" cap="none" spc="0" normalizeH="0" baseline="0" noProof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5" name="Rectangle 286">
              <a:extLst>
                <a:ext uri="{FF2B5EF4-FFF2-40B4-BE49-F238E27FC236}">
                  <a16:creationId xmlns:a16="http://schemas.microsoft.com/office/drawing/2014/main" id="{98B90004-DD20-4018-A793-2F3D805333D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20619" y="1441839"/>
              <a:ext cx="2144645" cy="466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38866" tIns="19433" rIns="38866" bIns="19433">
              <a:spAutoFit/>
            </a:bodyPr>
            <a:lstStyle/>
            <a:p>
              <a:pPr marL="0" marR="0" lvl="0" indent="0" algn="ctr" defTabSz="68644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CAEDF"/>
                </a:buClr>
                <a:buSzPct val="120000"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Совершенство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7413D47D-F81B-4EA5-A482-4DB6111D1885}"/>
              </a:ext>
            </a:extLst>
          </p:cNvPr>
          <p:cNvSpPr txBox="1"/>
          <p:nvPr/>
        </p:nvSpPr>
        <p:spPr>
          <a:xfrm>
            <a:off x="389449" y="4356179"/>
            <a:ext cx="8388626" cy="577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64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76" b="1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Миссия любой производственной системы - сделать труд производительным, содержательным и привлекательным </a:t>
            </a: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82" y="354360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67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195" y="332847"/>
            <a:ext cx="63099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Производственная система «</a:t>
            </a:r>
            <a:r>
              <a:rPr kumimoji="0" lang="ru-RU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Росатома</a:t>
            </a:r>
            <a:r>
              <a:rPr kumimoji="0" lang="ru-RU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 (ПСР)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это культура бережливого производства и система непрерывного совершенствования процессов для обеспечения конкурентного преимущества на мировом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уровне.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60782" y="2199128"/>
            <a:ext cx="7096539" cy="616788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  <a:t>ПСР – это новая «пересборка»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  <a:t>(реинжиниринг) известных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  <a:t>подходов по повышению производительности</a:t>
            </a:r>
          </a:p>
        </p:txBody>
      </p:sp>
      <p:sp>
        <p:nvSpPr>
          <p:cNvPr id="8" name="Прямоугольник 7"/>
          <p:cNvSpPr>
            <a:spLocks/>
          </p:cNvSpPr>
          <p:nvPr>
            <p:custDataLst>
              <p:tags r:id="rId1"/>
            </p:custDataLst>
          </p:nvPr>
        </p:nvSpPr>
        <p:spPr>
          <a:xfrm>
            <a:off x="3387554" y="3317429"/>
            <a:ext cx="2712690" cy="125248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lIns="73472" tIns="73472" rIns="73472" bIns="73472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94075" y="3657524"/>
            <a:ext cx="2688453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Boeing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Production System (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</a:t>
            </a: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PS) –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Производственная система «Боинг»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1978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н.в.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6776" y="3698166"/>
            <a:ext cx="269779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Toyota Production System </a:t>
            </a:r>
            <a:b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(TPS) –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Производственная </a:t>
            </a:r>
            <a:b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система «Тойота»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1949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н.в.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858" y="2905880"/>
            <a:ext cx="812225" cy="8122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85" b="9797"/>
          <a:stretch/>
        </p:blipFill>
        <p:spPr>
          <a:xfrm>
            <a:off x="1072500" y="2877090"/>
            <a:ext cx="1186342" cy="8410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0099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296" y="2982231"/>
            <a:ext cx="1986994" cy="74949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350812" y="4781878"/>
            <a:ext cx="2430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596D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ориентация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217154" y="3698166"/>
            <a:ext cx="269779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Минсредмаш – НОТПиУ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(научная организация труда, производства и управления)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1962 – 1991 гг.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9156" y="4781878"/>
            <a:ext cx="20158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596D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Глубина погружения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33915" y="4780908"/>
            <a:ext cx="1720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596D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Яркое лидерство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91" y="354360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8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3"/>
          <p:cNvSpPr>
            <a:spLocks noGrp="1"/>
          </p:cNvSpPr>
          <p:nvPr>
            <p:ph type="title"/>
          </p:nvPr>
        </p:nvSpPr>
        <p:spPr>
          <a:xfrm>
            <a:off x="390578" y="53761"/>
            <a:ext cx="4095283" cy="561380"/>
          </a:xfrm>
        </p:spPr>
        <p:txBody>
          <a:bodyPr anchor="ctr"/>
          <a:lstStyle/>
          <a:p>
            <a:pPr algn="ctr"/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  <a:t>Проект «Эффективный регион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  <a:t>»,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  <a:t>выход </a:t>
            </a: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  <a:t>ПСР на внешний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Times New Roman" panose="02020603050405020304" pitchFamily="18" charset="0"/>
              </a:rPr>
              <a:t>контур:</a:t>
            </a:r>
            <a:endParaRPr lang="ru-RU" altLang="ru-RU" sz="1800" b="1" dirty="0">
              <a:solidFill>
                <a:schemeClr val="accent3">
                  <a:lumMod val="50000"/>
                </a:schemeClr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1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316419" y="4840006"/>
            <a:ext cx="720079" cy="273844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3429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685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0287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17145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0574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24003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2743200" algn="l" defTabSz="6858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C70C5E-52D3-4E8C-AE3A-848E6660B20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38539" y="745675"/>
            <a:ext cx="8819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marR="0" lvl="0" indent="-271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После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успешного применения методов ПСР в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2016-20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годах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медицинских организациях (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«Бережливая поликлиника»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принято решение распространить опыт на органы государственного управления в регионах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безвозмездной основе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В регионах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«атомного присутствия » стартовал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«Эффективный регион».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057900" y="1477295"/>
            <a:ext cx="4958588" cy="67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Кириенко С.В.,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Первый Заместитель Руководителя Администрации Президента РФ, Председатель наблюдательного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совета Госкорпорации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Росатом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», куратор «Клуба бережливых губернаторов».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020" y="1444976"/>
            <a:ext cx="858206" cy="83800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862" y="1435212"/>
            <a:ext cx="853281" cy="847770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7069630" y="1522540"/>
            <a:ext cx="1966868" cy="671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Лихачев А.Е.,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/>
            </a:r>
            <a:b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</a:b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генеральный директор Госкорпорации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Росатом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».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2F187E-C0CD-410E-A362-45B5B1E172CC}"/>
              </a:ext>
            </a:extLst>
          </p:cNvPr>
          <p:cNvSpPr/>
          <p:nvPr/>
        </p:nvSpPr>
        <p:spPr>
          <a:xfrm>
            <a:off x="143836" y="2624072"/>
            <a:ext cx="64914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21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Повышение эффективности органов государственного и муниципального управления с применением методов бережливого производства с целью: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сокращения потерь времени и ресурсов при взаимодействии населения с органами власти и организациями различных секторов социальной сферы;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повышения удовлетворенности населения уровнем жизни в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регионах;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снижения временных и финансовых затрат на предоставление государственных и муниципальных услуг;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повышения удовлетворенности граждан (налогоплательщиков, социально-незащищенных слоев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населения, ветеранов СВО и т.д.)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сфере взаимодействия с органами власти;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улучшения имиджа органов власти (готовность к использованию прогрессивных технологий, диалог и сотрудничество с жителями региона).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3923" y="2274131"/>
            <a:ext cx="39397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Задачи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проекта «Эффективный регион»: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AE3DAB-058F-4043-90A9-45045D261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879" y="2934643"/>
            <a:ext cx="2401735" cy="13921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32" y="366244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87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7" name="Picture 2" descr="C:\Users\Гость\Desktop\Школа для Е.Н.Тимошенко\Речь\Get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016" y="794173"/>
            <a:ext cx="7738712" cy="4046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8266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5F091-A418-48E2-B21B-9DD2A9739E1C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Picture 2" descr="C:\Users\Гость\Desktop\Школа для Е.Н.Тимошенко\Речь\page_00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2510" y="53009"/>
            <a:ext cx="3580699" cy="5071420"/>
          </a:xfrm>
          <a:prstGeom prst="rect">
            <a:avLst/>
          </a:prstGeom>
          <a:noFill/>
        </p:spPr>
      </p:pic>
      <p:sp>
        <p:nvSpPr>
          <p:cNvPr id="3" name="Стрелка вправо 2"/>
          <p:cNvSpPr/>
          <p:nvPr/>
        </p:nvSpPr>
        <p:spPr>
          <a:xfrm>
            <a:off x="1782417" y="2908852"/>
            <a:ext cx="1318591" cy="9939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9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3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3" name="Заголовок 1"/>
          <p:cNvSpPr txBox="1">
            <a:spLocks/>
          </p:cNvSpPr>
          <p:nvPr/>
        </p:nvSpPr>
        <p:spPr bwMode="auto">
          <a:xfrm>
            <a:off x="373976" y="415646"/>
            <a:ext cx="5581057" cy="22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Эффективный регион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3592" y="860127"/>
            <a:ext cx="7390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СОГЛАШЕНИЕ О СОТРУДНИЧЕСТВЕ МЕЖДУ ПРАВИТЕЛЬСТВОМ ЗАБАЙКАЛЬСКОГО КРАЯ И ГК "РОСАТОМ":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3594" y="1835523"/>
            <a:ext cx="86234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YALBs4sJixY 0"/>
                <a:ea typeface="+mn-ea"/>
                <a:cs typeface="+mn-cs"/>
              </a:rPr>
              <a:t>Реализация инновационных проектов на основе применения принципов и методов производственной системы «Росатом» в различных сферах деятельности на территории Забайкальского края.</a:t>
            </a: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YALBs4sJixY 0"/>
              <a:ea typeface="+mn-ea"/>
              <a:cs typeface="+mn-cs"/>
            </a:endParaRPr>
          </a:p>
          <a:p>
            <a:pPr marL="257175" marR="0" lvl="0" indent="-2571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YALBs4sJixY 0"/>
                <a:ea typeface="+mn-ea"/>
                <a:cs typeface="+mn-cs"/>
              </a:rPr>
              <a:t>Реализация информационных, обучающих и просветительских программ по вопросам использования принципов производственной системы «Росатом» с учетом опыта других регионов Российской Федерации, в которых реализуются программы «бережливое правительство»/«бережливый регион».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545" y="3882669"/>
            <a:ext cx="1428750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1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34208" y="2082027"/>
            <a:ext cx="5184789" cy="621417"/>
          </a:xfr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3600" kern="0" dirty="0" smtClean="0">
                <a:solidFill>
                  <a:srgbClr val="003274"/>
                </a:solidFill>
                <a:latin typeface="+mn-lt"/>
                <a:ea typeface="Helvetica Neue"/>
                <a:cs typeface="Helvetica Neue"/>
              </a:rPr>
              <a:t>Основные понятия</a:t>
            </a:r>
            <a:endParaRPr lang="ru-RU" sz="3600" kern="0" dirty="0">
              <a:solidFill>
                <a:srgbClr val="003274"/>
              </a:solidFill>
              <a:latin typeface="+mn-lt"/>
              <a:ea typeface="Helvetica Neue"/>
              <a:cs typeface="Helvetica Neue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23263C"/>
                </a:solidFill>
                <a:latin typeface="Arial Narrow" panose="020B0606020202030204" pitchFamily="34" charset="0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863342" y="362253"/>
            <a:ext cx="4457945" cy="29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/>
              <a:t>Понятие бережливого производства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337711742"/>
              </p:ext>
            </p:extLst>
          </p:nvPr>
        </p:nvGraphicFramePr>
        <p:xfrm>
          <a:off x="259829" y="1241438"/>
          <a:ext cx="8623425" cy="2935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1065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316420" y="4842388"/>
            <a:ext cx="630068" cy="273844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70C5E-52D3-4E8C-AE3A-848E6660B203}" type="slidenum"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2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7" y="306093"/>
            <a:ext cx="945825" cy="4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09180"/>
            <a:ext cx="349218" cy="416977"/>
          </a:xfrm>
          <a:prstGeom prst="rect">
            <a:avLst/>
          </a:prstGeom>
        </p:spPr>
      </p:pic>
      <p:sp>
        <p:nvSpPr>
          <p:cNvPr id="14" name="Заголовок 3"/>
          <p:cNvSpPr txBox="1">
            <a:spLocks/>
          </p:cNvSpPr>
          <p:nvPr/>
        </p:nvSpPr>
        <p:spPr bwMode="auto">
          <a:xfrm>
            <a:off x="1361074" y="183692"/>
            <a:ext cx="4867110" cy="3513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sz="16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Сущность бережливого </a:t>
            </a:r>
            <a:r>
              <a:rPr lang="ru-RU" sz="16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управления: </a:t>
            </a:r>
            <a:endParaRPr kumimoji="0" lang="ru-RU" altLang="ru-RU" sz="15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159027" y="828526"/>
            <a:ext cx="8666922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35881" marR="3810" indent="-1326833" defTabSz="685800">
              <a:spcBef>
                <a:spcPts val="75"/>
              </a:spcBef>
            </a:pPr>
            <a:r>
              <a:rPr sz="1200" b="1" spc="-4" dirty="0" err="1">
                <a:solidFill>
                  <a:srgbClr val="004D91"/>
                </a:solidFill>
                <a:latin typeface="Arial"/>
              </a:rPr>
              <a:t>Бережливое</a:t>
            </a:r>
            <a:r>
              <a:rPr sz="1200" b="1" spc="11" dirty="0">
                <a:solidFill>
                  <a:srgbClr val="004D91"/>
                </a:solidFill>
                <a:latin typeface="Arial"/>
              </a:rPr>
              <a:t> </a:t>
            </a:r>
            <a:r>
              <a:rPr lang="ru-RU" sz="1200" b="1" spc="-4" dirty="0" smtClean="0">
                <a:solidFill>
                  <a:srgbClr val="004D91"/>
                </a:solidFill>
                <a:latin typeface="Arial"/>
              </a:rPr>
              <a:t>управление</a:t>
            </a:r>
            <a:r>
              <a:rPr sz="1200" b="1" spc="4" dirty="0" smtClean="0">
                <a:solidFill>
                  <a:srgbClr val="004D91"/>
                </a:solidFill>
                <a:latin typeface="Arial"/>
              </a:rPr>
              <a:t> </a:t>
            </a:r>
            <a:r>
              <a:rPr sz="1200" spc="495" dirty="0">
                <a:solidFill>
                  <a:srgbClr val="0C0C0C"/>
                </a:solidFill>
                <a:latin typeface="Microsoft Sans Serif"/>
                <a:cs typeface="Microsoft Sans Serif"/>
              </a:rPr>
              <a:t>—</a:t>
            </a:r>
            <a:r>
              <a:rPr sz="120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0C0C0C"/>
                </a:solidFill>
                <a:latin typeface="Microsoft Sans Serif"/>
                <a:cs typeface="Microsoft Sans Serif"/>
              </a:rPr>
              <a:t>это</a:t>
            </a:r>
            <a:r>
              <a:rPr sz="120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определенная</a:t>
            </a:r>
            <a:r>
              <a:rPr sz="1200" spc="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концепция</a:t>
            </a:r>
            <a:r>
              <a:rPr sz="1200" spc="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управления,</a:t>
            </a:r>
            <a:r>
              <a:rPr sz="1200" spc="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20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основе</a:t>
            </a:r>
            <a:r>
              <a:rPr sz="120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которой</a:t>
            </a:r>
            <a:r>
              <a:rPr sz="120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постоянный </a:t>
            </a:r>
            <a:r>
              <a:rPr sz="1200" spc="-307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поиск</a:t>
            </a:r>
            <a:r>
              <a:rPr sz="120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 err="1">
                <a:solidFill>
                  <a:srgbClr val="0C0C0C"/>
                </a:solidFill>
                <a:latin typeface="Microsoft Sans Serif"/>
                <a:cs typeface="Microsoft Sans Serif"/>
              </a:rPr>
              <a:t>возможностей</a:t>
            </a:r>
            <a:r>
              <a:rPr sz="120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lang="ru-RU" sz="1200" spc="15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транслирования ценности (полезности) заказчику, </a:t>
            </a:r>
            <a:r>
              <a:rPr lang="ru-RU" sz="1200" spc="-4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ликвидация</a:t>
            </a:r>
            <a:r>
              <a:rPr sz="1200" spc="15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8" dirty="0" err="1" smtClean="0">
                <a:solidFill>
                  <a:srgbClr val="0C0C0C"/>
                </a:solidFill>
                <a:latin typeface="Microsoft Sans Serif"/>
                <a:cs typeface="Microsoft Sans Serif"/>
              </a:rPr>
              <a:t>потер</a:t>
            </a:r>
            <a:r>
              <a:rPr lang="ru-RU" sz="1200" spc="-8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ь</a:t>
            </a:r>
            <a:r>
              <a:rPr sz="1200" spc="11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200" spc="11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4" dirty="0" err="1" smtClean="0">
                <a:solidFill>
                  <a:srgbClr val="0C0C0C"/>
                </a:solidFill>
                <a:latin typeface="Microsoft Sans Serif"/>
                <a:cs typeface="Microsoft Sans Serif"/>
              </a:rPr>
              <a:t>офис</a:t>
            </a:r>
            <a:r>
              <a:rPr lang="ru-RU" sz="1200" spc="-4" dirty="0" err="1" smtClean="0">
                <a:solidFill>
                  <a:srgbClr val="0C0C0C"/>
                </a:solidFill>
                <a:latin typeface="Microsoft Sans Serif"/>
                <a:cs typeface="Microsoft Sans Serif"/>
              </a:rPr>
              <a:t>ных</a:t>
            </a:r>
            <a:r>
              <a:rPr lang="ru-RU" sz="1200" spc="-4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 процессах и их постоянное совершенствование (улучшение)</a:t>
            </a:r>
            <a:r>
              <a:rPr sz="1200" spc="-4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.</a:t>
            </a:r>
            <a:endParaRPr sz="1200" dirty="0">
              <a:solidFill>
                <a:prstClr val="black"/>
              </a:solidFill>
              <a:latin typeface="Microsoft Sans Serif"/>
              <a:cs typeface="Microsoft Sans Serif"/>
            </a:endParaRPr>
          </a:p>
        </p:txBody>
      </p:sp>
      <p:sp>
        <p:nvSpPr>
          <p:cNvPr id="16" name="object 13"/>
          <p:cNvSpPr txBox="1"/>
          <p:nvPr/>
        </p:nvSpPr>
        <p:spPr>
          <a:xfrm>
            <a:off x="2387006" y="3036058"/>
            <a:ext cx="4213860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200" b="1" spc="-4" dirty="0">
                <a:solidFill>
                  <a:srgbClr val="004D91"/>
                </a:solidFill>
                <a:latin typeface="Arial"/>
              </a:rPr>
              <a:t>Философия</a:t>
            </a:r>
            <a:r>
              <a:rPr sz="1200" b="1" spc="8" dirty="0">
                <a:solidFill>
                  <a:srgbClr val="004D91"/>
                </a:solidFill>
                <a:latin typeface="Arial"/>
              </a:rPr>
              <a:t> </a:t>
            </a:r>
            <a:r>
              <a:rPr sz="1200" b="1" spc="-4" dirty="0">
                <a:solidFill>
                  <a:srgbClr val="004D91"/>
                </a:solidFill>
                <a:latin typeface="Arial"/>
              </a:rPr>
              <a:t>бережливого</a:t>
            </a:r>
            <a:r>
              <a:rPr sz="1200" b="1" spc="11" dirty="0">
                <a:solidFill>
                  <a:srgbClr val="004D91"/>
                </a:solidFill>
                <a:latin typeface="Arial"/>
              </a:rPr>
              <a:t> </a:t>
            </a:r>
            <a:r>
              <a:rPr sz="1200" b="1" spc="-4" dirty="0">
                <a:solidFill>
                  <a:srgbClr val="004D91"/>
                </a:solidFill>
                <a:latin typeface="Arial"/>
              </a:rPr>
              <a:t>производства</a:t>
            </a:r>
            <a:r>
              <a:rPr sz="1200" b="1" spc="11" dirty="0">
                <a:solidFill>
                  <a:srgbClr val="004D91"/>
                </a:solidFill>
                <a:latin typeface="Arial"/>
              </a:rPr>
              <a:t> </a:t>
            </a:r>
            <a:r>
              <a:rPr sz="1200" b="1" spc="-4" dirty="0">
                <a:solidFill>
                  <a:srgbClr val="004D91"/>
                </a:solidFill>
                <a:latin typeface="Arial"/>
              </a:rPr>
              <a:t>предполагает</a:t>
            </a:r>
            <a:r>
              <a:rPr sz="1200" b="1" spc="-4" dirty="0">
                <a:solidFill>
                  <a:srgbClr val="004D91"/>
                </a:solidFill>
                <a:latin typeface="Arial"/>
              </a:rPr>
              <a:t>:</a:t>
            </a:r>
            <a:endParaRPr sz="12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7" name="object 14"/>
          <p:cNvGrpSpPr/>
          <p:nvPr/>
        </p:nvGrpSpPr>
        <p:grpSpPr>
          <a:xfrm>
            <a:off x="266723" y="3460644"/>
            <a:ext cx="2650808" cy="725329"/>
            <a:chOff x="372139" y="5094570"/>
            <a:chExt cx="3534410" cy="967105"/>
          </a:xfrm>
        </p:grpSpPr>
        <p:sp>
          <p:nvSpPr>
            <p:cNvPr id="18" name="object 15"/>
            <p:cNvSpPr/>
            <p:nvPr/>
          </p:nvSpPr>
          <p:spPr>
            <a:xfrm>
              <a:off x="379492" y="5101923"/>
              <a:ext cx="3526790" cy="960119"/>
            </a:xfrm>
            <a:custGeom>
              <a:avLst/>
              <a:gdLst/>
              <a:ahLst/>
              <a:cxnLst/>
              <a:rect l="l" t="t" r="r" b="b"/>
              <a:pathLst>
                <a:path w="3526790" h="960120">
                  <a:moveTo>
                    <a:pt x="3366701" y="0"/>
                  </a:moveTo>
                  <a:lnTo>
                    <a:pt x="159951" y="0"/>
                  </a:lnTo>
                  <a:lnTo>
                    <a:pt x="109622" y="8211"/>
                  </a:lnTo>
                  <a:lnTo>
                    <a:pt x="65742" y="31031"/>
                  </a:lnTo>
                  <a:lnTo>
                    <a:pt x="31031" y="65742"/>
                  </a:lnTo>
                  <a:lnTo>
                    <a:pt x="8211" y="109622"/>
                  </a:lnTo>
                  <a:lnTo>
                    <a:pt x="0" y="159951"/>
                  </a:lnTo>
                  <a:lnTo>
                    <a:pt x="0" y="799740"/>
                  </a:lnTo>
                  <a:lnTo>
                    <a:pt x="8211" y="850070"/>
                  </a:lnTo>
                  <a:lnTo>
                    <a:pt x="31031" y="893950"/>
                  </a:lnTo>
                  <a:lnTo>
                    <a:pt x="65742" y="928660"/>
                  </a:lnTo>
                  <a:lnTo>
                    <a:pt x="109622" y="951481"/>
                  </a:lnTo>
                  <a:lnTo>
                    <a:pt x="159951" y="959692"/>
                  </a:lnTo>
                  <a:lnTo>
                    <a:pt x="3366701" y="959692"/>
                  </a:lnTo>
                  <a:lnTo>
                    <a:pt x="3417031" y="951481"/>
                  </a:lnTo>
                  <a:lnTo>
                    <a:pt x="3460911" y="928660"/>
                  </a:lnTo>
                  <a:lnTo>
                    <a:pt x="3495621" y="893950"/>
                  </a:lnTo>
                  <a:lnTo>
                    <a:pt x="3518442" y="850070"/>
                  </a:lnTo>
                  <a:lnTo>
                    <a:pt x="3526653" y="799740"/>
                  </a:lnTo>
                  <a:lnTo>
                    <a:pt x="3526653" y="159951"/>
                  </a:lnTo>
                  <a:lnTo>
                    <a:pt x="3518442" y="109622"/>
                  </a:lnTo>
                  <a:lnTo>
                    <a:pt x="3495621" y="65742"/>
                  </a:lnTo>
                  <a:lnTo>
                    <a:pt x="3460911" y="31031"/>
                  </a:lnTo>
                  <a:lnTo>
                    <a:pt x="3417031" y="8211"/>
                  </a:lnTo>
                  <a:lnTo>
                    <a:pt x="3366701" y="0"/>
                  </a:lnTo>
                  <a:close/>
                </a:path>
              </a:pathLst>
            </a:custGeom>
            <a:solidFill>
              <a:srgbClr val="004D91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object 16"/>
            <p:cNvSpPr/>
            <p:nvPr/>
          </p:nvSpPr>
          <p:spPr>
            <a:xfrm>
              <a:off x="372139" y="5094570"/>
              <a:ext cx="3488054" cy="920750"/>
            </a:xfrm>
            <a:custGeom>
              <a:avLst/>
              <a:gdLst/>
              <a:ahLst/>
              <a:cxnLst/>
              <a:rect l="l" t="t" r="r" b="b"/>
              <a:pathLst>
                <a:path w="3488054" h="920750">
                  <a:moveTo>
                    <a:pt x="3334056" y="0"/>
                  </a:moveTo>
                  <a:lnTo>
                    <a:pt x="153422" y="0"/>
                  </a:lnTo>
                  <a:lnTo>
                    <a:pt x="105147" y="7876"/>
                  </a:lnTo>
                  <a:lnTo>
                    <a:pt x="63058" y="29765"/>
                  </a:lnTo>
                  <a:lnTo>
                    <a:pt x="29765" y="63058"/>
                  </a:lnTo>
                  <a:lnTo>
                    <a:pt x="7876" y="105147"/>
                  </a:lnTo>
                  <a:lnTo>
                    <a:pt x="0" y="153422"/>
                  </a:lnTo>
                  <a:lnTo>
                    <a:pt x="0" y="767095"/>
                  </a:lnTo>
                  <a:lnTo>
                    <a:pt x="7876" y="815370"/>
                  </a:lnTo>
                  <a:lnTo>
                    <a:pt x="29765" y="857459"/>
                  </a:lnTo>
                  <a:lnTo>
                    <a:pt x="63058" y="890752"/>
                  </a:lnTo>
                  <a:lnTo>
                    <a:pt x="105147" y="912641"/>
                  </a:lnTo>
                  <a:lnTo>
                    <a:pt x="153422" y="920517"/>
                  </a:lnTo>
                  <a:lnTo>
                    <a:pt x="3334056" y="920517"/>
                  </a:lnTo>
                  <a:lnTo>
                    <a:pt x="3382331" y="912641"/>
                  </a:lnTo>
                  <a:lnTo>
                    <a:pt x="3424420" y="890752"/>
                  </a:lnTo>
                  <a:lnTo>
                    <a:pt x="3457713" y="857459"/>
                  </a:lnTo>
                  <a:lnTo>
                    <a:pt x="3479602" y="815370"/>
                  </a:lnTo>
                  <a:lnTo>
                    <a:pt x="3487478" y="767095"/>
                  </a:lnTo>
                  <a:lnTo>
                    <a:pt x="3487478" y="153422"/>
                  </a:lnTo>
                  <a:lnTo>
                    <a:pt x="3479602" y="105147"/>
                  </a:lnTo>
                  <a:lnTo>
                    <a:pt x="3457713" y="63058"/>
                  </a:lnTo>
                  <a:lnTo>
                    <a:pt x="3424420" y="29765"/>
                  </a:lnTo>
                  <a:lnTo>
                    <a:pt x="3382331" y="7876"/>
                  </a:lnTo>
                  <a:lnTo>
                    <a:pt x="3334056" y="0"/>
                  </a:lnTo>
                  <a:close/>
                </a:path>
              </a:pathLst>
            </a:custGeom>
            <a:solidFill>
              <a:srgbClr val="004D91"/>
            </a:solidFill>
          </p:spPr>
          <p:txBody>
            <a:bodyPr wrap="square" lIns="0" tIns="0" rIns="0" bIns="0" rtlCol="0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0" name="object 17"/>
          <p:cNvGrpSpPr/>
          <p:nvPr/>
        </p:nvGrpSpPr>
        <p:grpSpPr>
          <a:xfrm>
            <a:off x="3032160" y="3433790"/>
            <a:ext cx="2644140" cy="725329"/>
            <a:chOff x="4102394" y="5094570"/>
            <a:chExt cx="3525520" cy="967105"/>
          </a:xfrm>
        </p:grpSpPr>
        <p:sp>
          <p:nvSpPr>
            <p:cNvPr id="21" name="object 18"/>
            <p:cNvSpPr/>
            <p:nvPr/>
          </p:nvSpPr>
          <p:spPr>
            <a:xfrm>
              <a:off x="4109748" y="5101923"/>
              <a:ext cx="3517900" cy="960119"/>
            </a:xfrm>
            <a:custGeom>
              <a:avLst/>
              <a:gdLst/>
              <a:ahLst/>
              <a:cxnLst/>
              <a:rect l="l" t="t" r="r" b="b"/>
              <a:pathLst>
                <a:path w="3517900" h="960120">
                  <a:moveTo>
                    <a:pt x="3357841" y="0"/>
                  </a:moveTo>
                  <a:lnTo>
                    <a:pt x="159951" y="0"/>
                  </a:lnTo>
                  <a:lnTo>
                    <a:pt x="109622" y="8211"/>
                  </a:lnTo>
                  <a:lnTo>
                    <a:pt x="65742" y="31031"/>
                  </a:lnTo>
                  <a:lnTo>
                    <a:pt x="31031" y="65742"/>
                  </a:lnTo>
                  <a:lnTo>
                    <a:pt x="8211" y="109622"/>
                  </a:lnTo>
                  <a:lnTo>
                    <a:pt x="0" y="159951"/>
                  </a:lnTo>
                  <a:lnTo>
                    <a:pt x="0" y="799740"/>
                  </a:lnTo>
                  <a:lnTo>
                    <a:pt x="8211" y="850070"/>
                  </a:lnTo>
                  <a:lnTo>
                    <a:pt x="31031" y="893950"/>
                  </a:lnTo>
                  <a:lnTo>
                    <a:pt x="65742" y="928660"/>
                  </a:lnTo>
                  <a:lnTo>
                    <a:pt x="109622" y="951481"/>
                  </a:lnTo>
                  <a:lnTo>
                    <a:pt x="159951" y="959692"/>
                  </a:lnTo>
                  <a:lnTo>
                    <a:pt x="3357841" y="959692"/>
                  </a:lnTo>
                  <a:lnTo>
                    <a:pt x="3408171" y="951481"/>
                  </a:lnTo>
                  <a:lnTo>
                    <a:pt x="3452051" y="928660"/>
                  </a:lnTo>
                  <a:lnTo>
                    <a:pt x="3486761" y="893950"/>
                  </a:lnTo>
                  <a:lnTo>
                    <a:pt x="3509582" y="850070"/>
                  </a:lnTo>
                  <a:lnTo>
                    <a:pt x="3517793" y="799740"/>
                  </a:lnTo>
                  <a:lnTo>
                    <a:pt x="3517793" y="159951"/>
                  </a:lnTo>
                  <a:lnTo>
                    <a:pt x="3509582" y="109622"/>
                  </a:lnTo>
                  <a:lnTo>
                    <a:pt x="3486761" y="65742"/>
                  </a:lnTo>
                  <a:lnTo>
                    <a:pt x="3452051" y="31031"/>
                  </a:lnTo>
                  <a:lnTo>
                    <a:pt x="3408171" y="8211"/>
                  </a:lnTo>
                  <a:lnTo>
                    <a:pt x="3357841" y="0"/>
                  </a:lnTo>
                  <a:close/>
                </a:path>
              </a:pathLst>
            </a:custGeom>
            <a:solidFill>
              <a:srgbClr val="004D91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object 19"/>
            <p:cNvSpPr/>
            <p:nvPr/>
          </p:nvSpPr>
          <p:spPr>
            <a:xfrm>
              <a:off x="4102394" y="5094570"/>
              <a:ext cx="3479165" cy="920750"/>
            </a:xfrm>
            <a:custGeom>
              <a:avLst/>
              <a:gdLst/>
              <a:ahLst/>
              <a:cxnLst/>
              <a:rect l="l" t="t" r="r" b="b"/>
              <a:pathLst>
                <a:path w="3479165" h="920750">
                  <a:moveTo>
                    <a:pt x="3325196" y="0"/>
                  </a:moveTo>
                  <a:lnTo>
                    <a:pt x="153422" y="0"/>
                  </a:lnTo>
                  <a:lnTo>
                    <a:pt x="105147" y="7876"/>
                  </a:lnTo>
                  <a:lnTo>
                    <a:pt x="63058" y="29765"/>
                  </a:lnTo>
                  <a:lnTo>
                    <a:pt x="29765" y="63058"/>
                  </a:lnTo>
                  <a:lnTo>
                    <a:pt x="7876" y="105147"/>
                  </a:lnTo>
                  <a:lnTo>
                    <a:pt x="0" y="153422"/>
                  </a:lnTo>
                  <a:lnTo>
                    <a:pt x="0" y="767095"/>
                  </a:lnTo>
                  <a:lnTo>
                    <a:pt x="7876" y="815370"/>
                  </a:lnTo>
                  <a:lnTo>
                    <a:pt x="29765" y="857459"/>
                  </a:lnTo>
                  <a:lnTo>
                    <a:pt x="63058" y="890752"/>
                  </a:lnTo>
                  <a:lnTo>
                    <a:pt x="105147" y="912641"/>
                  </a:lnTo>
                  <a:lnTo>
                    <a:pt x="153422" y="920517"/>
                  </a:lnTo>
                  <a:lnTo>
                    <a:pt x="3325196" y="920517"/>
                  </a:lnTo>
                  <a:lnTo>
                    <a:pt x="3373471" y="912641"/>
                  </a:lnTo>
                  <a:lnTo>
                    <a:pt x="3415560" y="890752"/>
                  </a:lnTo>
                  <a:lnTo>
                    <a:pt x="3448853" y="857459"/>
                  </a:lnTo>
                  <a:lnTo>
                    <a:pt x="3470742" y="815370"/>
                  </a:lnTo>
                  <a:lnTo>
                    <a:pt x="3478618" y="767095"/>
                  </a:lnTo>
                  <a:lnTo>
                    <a:pt x="3478618" y="153422"/>
                  </a:lnTo>
                  <a:lnTo>
                    <a:pt x="3470742" y="105147"/>
                  </a:lnTo>
                  <a:lnTo>
                    <a:pt x="3448853" y="63058"/>
                  </a:lnTo>
                  <a:lnTo>
                    <a:pt x="3415560" y="29765"/>
                  </a:lnTo>
                  <a:lnTo>
                    <a:pt x="3373471" y="7876"/>
                  </a:lnTo>
                  <a:lnTo>
                    <a:pt x="3325196" y="0"/>
                  </a:lnTo>
                  <a:close/>
                </a:path>
              </a:pathLst>
            </a:custGeom>
            <a:solidFill>
              <a:srgbClr val="004D91"/>
            </a:solidFill>
          </p:spPr>
          <p:txBody>
            <a:bodyPr wrap="square" lIns="0" tIns="0" rIns="0" bIns="0" rtlCol="0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3" name="object 20"/>
          <p:cNvGrpSpPr/>
          <p:nvPr/>
        </p:nvGrpSpPr>
        <p:grpSpPr>
          <a:xfrm>
            <a:off x="5874487" y="3433790"/>
            <a:ext cx="2669381" cy="725329"/>
            <a:chOff x="7832649" y="5094570"/>
            <a:chExt cx="3559175" cy="967105"/>
          </a:xfrm>
        </p:grpSpPr>
        <p:sp>
          <p:nvSpPr>
            <p:cNvPr id="24" name="object 21"/>
            <p:cNvSpPr/>
            <p:nvPr/>
          </p:nvSpPr>
          <p:spPr>
            <a:xfrm>
              <a:off x="7840002" y="5101923"/>
              <a:ext cx="3551554" cy="960119"/>
            </a:xfrm>
            <a:custGeom>
              <a:avLst/>
              <a:gdLst/>
              <a:ahLst/>
              <a:cxnLst/>
              <a:rect l="l" t="t" r="r" b="b"/>
              <a:pathLst>
                <a:path w="3551554" h="960120">
                  <a:moveTo>
                    <a:pt x="3391512" y="0"/>
                  </a:moveTo>
                  <a:lnTo>
                    <a:pt x="159951" y="0"/>
                  </a:lnTo>
                  <a:lnTo>
                    <a:pt x="109622" y="8211"/>
                  </a:lnTo>
                  <a:lnTo>
                    <a:pt x="65742" y="31031"/>
                  </a:lnTo>
                  <a:lnTo>
                    <a:pt x="31031" y="65742"/>
                  </a:lnTo>
                  <a:lnTo>
                    <a:pt x="8211" y="109622"/>
                  </a:lnTo>
                  <a:lnTo>
                    <a:pt x="0" y="159951"/>
                  </a:lnTo>
                  <a:lnTo>
                    <a:pt x="0" y="799740"/>
                  </a:lnTo>
                  <a:lnTo>
                    <a:pt x="8211" y="850070"/>
                  </a:lnTo>
                  <a:lnTo>
                    <a:pt x="31031" y="893950"/>
                  </a:lnTo>
                  <a:lnTo>
                    <a:pt x="65742" y="928660"/>
                  </a:lnTo>
                  <a:lnTo>
                    <a:pt x="109622" y="951481"/>
                  </a:lnTo>
                  <a:lnTo>
                    <a:pt x="159951" y="959692"/>
                  </a:lnTo>
                  <a:lnTo>
                    <a:pt x="3391512" y="959692"/>
                  </a:lnTo>
                  <a:lnTo>
                    <a:pt x="3441842" y="951481"/>
                  </a:lnTo>
                  <a:lnTo>
                    <a:pt x="3485722" y="928660"/>
                  </a:lnTo>
                  <a:lnTo>
                    <a:pt x="3520432" y="893950"/>
                  </a:lnTo>
                  <a:lnTo>
                    <a:pt x="3543253" y="850070"/>
                  </a:lnTo>
                  <a:lnTo>
                    <a:pt x="3551464" y="799740"/>
                  </a:lnTo>
                  <a:lnTo>
                    <a:pt x="3551464" y="159951"/>
                  </a:lnTo>
                  <a:lnTo>
                    <a:pt x="3543253" y="109622"/>
                  </a:lnTo>
                  <a:lnTo>
                    <a:pt x="3520432" y="65742"/>
                  </a:lnTo>
                  <a:lnTo>
                    <a:pt x="3485722" y="31031"/>
                  </a:lnTo>
                  <a:lnTo>
                    <a:pt x="3441842" y="8211"/>
                  </a:lnTo>
                  <a:lnTo>
                    <a:pt x="3391512" y="0"/>
                  </a:lnTo>
                  <a:close/>
                </a:path>
              </a:pathLst>
            </a:custGeom>
            <a:solidFill>
              <a:srgbClr val="004D91">
                <a:alpha val="1294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object 22"/>
            <p:cNvSpPr/>
            <p:nvPr/>
          </p:nvSpPr>
          <p:spPr>
            <a:xfrm>
              <a:off x="7832649" y="5094570"/>
              <a:ext cx="3512820" cy="920750"/>
            </a:xfrm>
            <a:custGeom>
              <a:avLst/>
              <a:gdLst/>
              <a:ahLst/>
              <a:cxnLst/>
              <a:rect l="l" t="t" r="r" b="b"/>
              <a:pathLst>
                <a:path w="3512820" h="920750">
                  <a:moveTo>
                    <a:pt x="3358866" y="0"/>
                  </a:moveTo>
                  <a:lnTo>
                    <a:pt x="153422" y="0"/>
                  </a:lnTo>
                  <a:lnTo>
                    <a:pt x="105147" y="7876"/>
                  </a:lnTo>
                  <a:lnTo>
                    <a:pt x="63058" y="29765"/>
                  </a:lnTo>
                  <a:lnTo>
                    <a:pt x="29765" y="63058"/>
                  </a:lnTo>
                  <a:lnTo>
                    <a:pt x="7876" y="105147"/>
                  </a:lnTo>
                  <a:lnTo>
                    <a:pt x="0" y="153422"/>
                  </a:lnTo>
                  <a:lnTo>
                    <a:pt x="0" y="767095"/>
                  </a:lnTo>
                  <a:lnTo>
                    <a:pt x="7876" y="815370"/>
                  </a:lnTo>
                  <a:lnTo>
                    <a:pt x="29765" y="857459"/>
                  </a:lnTo>
                  <a:lnTo>
                    <a:pt x="63058" y="890752"/>
                  </a:lnTo>
                  <a:lnTo>
                    <a:pt x="105147" y="912641"/>
                  </a:lnTo>
                  <a:lnTo>
                    <a:pt x="153422" y="920517"/>
                  </a:lnTo>
                  <a:lnTo>
                    <a:pt x="3358866" y="920517"/>
                  </a:lnTo>
                  <a:lnTo>
                    <a:pt x="3407142" y="912641"/>
                  </a:lnTo>
                  <a:lnTo>
                    <a:pt x="3449231" y="890752"/>
                  </a:lnTo>
                  <a:lnTo>
                    <a:pt x="3482524" y="857459"/>
                  </a:lnTo>
                  <a:lnTo>
                    <a:pt x="3504413" y="815370"/>
                  </a:lnTo>
                  <a:lnTo>
                    <a:pt x="3512289" y="767095"/>
                  </a:lnTo>
                  <a:lnTo>
                    <a:pt x="3512289" y="153422"/>
                  </a:lnTo>
                  <a:lnTo>
                    <a:pt x="3504413" y="105147"/>
                  </a:lnTo>
                  <a:lnTo>
                    <a:pt x="3482524" y="63058"/>
                  </a:lnTo>
                  <a:lnTo>
                    <a:pt x="3449231" y="29765"/>
                  </a:lnTo>
                  <a:lnTo>
                    <a:pt x="3407142" y="7876"/>
                  </a:lnTo>
                  <a:lnTo>
                    <a:pt x="3358866" y="0"/>
                  </a:lnTo>
                  <a:close/>
                </a:path>
              </a:pathLst>
            </a:custGeom>
            <a:solidFill>
              <a:srgbClr val="004D91"/>
            </a:solidFill>
          </p:spPr>
          <p:txBody>
            <a:bodyPr wrap="square" lIns="0" tIns="0" rIns="0" bIns="0" rtlCol="0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object 23"/>
          <p:cNvSpPr txBox="1"/>
          <p:nvPr/>
        </p:nvSpPr>
        <p:spPr>
          <a:xfrm>
            <a:off x="851686" y="3640906"/>
            <a:ext cx="2317433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lnSpc>
                <a:spcPts val="1155"/>
              </a:lnSpc>
              <a:spcBef>
                <a:spcPts val="75"/>
              </a:spcBef>
              <a:tabLst>
                <a:tab pos="2094548" algn="l"/>
                <a:tab pos="2307431" algn="l"/>
              </a:tabLst>
            </a:pPr>
            <a:r>
              <a:rPr sz="1050" b="1" spc="-4" dirty="0">
                <a:solidFill>
                  <a:srgbClr val="FFFFFF"/>
                </a:solidFill>
                <a:latin typeface="Arial"/>
              </a:rPr>
              <a:t>максимальную</a:t>
            </a:r>
            <a:r>
              <a:rPr sz="1050" b="1" spc="-11" dirty="0">
                <a:solidFill>
                  <a:srgbClr val="FFFFFF"/>
                </a:solidFill>
                <a:latin typeface="Arial"/>
              </a:rPr>
              <a:t> </a:t>
            </a:r>
            <a:r>
              <a:rPr sz="1050" b="1" spc="-4" dirty="0">
                <a:solidFill>
                  <a:srgbClr val="FFFFFF"/>
                </a:solidFill>
                <a:latin typeface="Arial"/>
              </a:rPr>
              <a:t>ориентацию</a:t>
            </a:r>
            <a:r>
              <a:rPr sz="1050" b="1" spc="-4" dirty="0">
                <a:solidFill>
                  <a:srgbClr val="FFFFFF"/>
                </a:solidFill>
                <a:latin typeface="Arial"/>
              </a:rPr>
              <a:t>	</a:t>
            </a:r>
            <a:r>
              <a:rPr sz="1050" u="sng" spc="-4" dirty="0">
                <a:solidFill>
                  <a:srgbClr val="FFFFFF"/>
                </a:solidFill>
                <a:uFill>
                  <a:solidFill>
                    <a:srgbClr val="D8D8D8"/>
                  </a:solidFill>
                </a:uFill>
                <a:latin typeface="Times New Roman"/>
                <a:cs typeface="Times New Roman"/>
              </a:rPr>
              <a:t> 	</a:t>
            </a:r>
            <a:endParaRPr sz="1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>
              <a:lnSpc>
                <a:spcPts val="1155"/>
              </a:lnSpc>
            </a:pPr>
            <a:r>
              <a:rPr sz="1050" b="1" dirty="0">
                <a:solidFill>
                  <a:srgbClr val="FFFFFF"/>
                </a:solidFill>
                <a:latin typeface="Arial"/>
              </a:rPr>
              <a:t>на</a:t>
            </a:r>
            <a:r>
              <a:rPr sz="1050" b="1" spc="-15" dirty="0">
                <a:solidFill>
                  <a:srgbClr val="FFFFFF"/>
                </a:solidFill>
                <a:latin typeface="Arial"/>
              </a:rPr>
              <a:t> </a:t>
            </a:r>
            <a:r>
              <a:rPr sz="1050" b="1" spc="-4" dirty="0">
                <a:solidFill>
                  <a:srgbClr val="FFFFFF"/>
                </a:solidFill>
                <a:latin typeface="Arial"/>
              </a:rPr>
              <a:t>потребности</a:t>
            </a:r>
            <a:r>
              <a:rPr sz="1050" b="1" spc="-11" dirty="0">
                <a:solidFill>
                  <a:srgbClr val="FFFFFF"/>
                </a:solidFill>
                <a:latin typeface="Arial"/>
              </a:rPr>
              <a:t> </a:t>
            </a:r>
            <a:r>
              <a:rPr sz="1050" b="1" spc="-4" dirty="0">
                <a:solidFill>
                  <a:srgbClr val="FFFFFF"/>
                </a:solidFill>
                <a:latin typeface="Arial"/>
              </a:rPr>
              <a:t>клиента</a:t>
            </a:r>
            <a:endParaRPr sz="105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object 24"/>
          <p:cNvSpPr txBox="1"/>
          <p:nvPr/>
        </p:nvSpPr>
        <p:spPr>
          <a:xfrm>
            <a:off x="3558959" y="3659400"/>
            <a:ext cx="2315528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lnSpc>
                <a:spcPts val="1155"/>
              </a:lnSpc>
              <a:spcBef>
                <a:spcPts val="75"/>
              </a:spcBef>
              <a:tabLst>
                <a:tab pos="2085975" algn="l"/>
                <a:tab pos="2305526" algn="l"/>
              </a:tabLst>
            </a:pPr>
            <a:r>
              <a:rPr sz="1050" b="1" spc="-4" dirty="0">
                <a:solidFill>
                  <a:srgbClr val="FFFFFF"/>
                </a:solidFill>
                <a:latin typeface="Arial"/>
              </a:rPr>
              <a:t>избавление</a:t>
            </a:r>
            <a:r>
              <a:rPr sz="1050" b="1" spc="-15" dirty="0">
                <a:solidFill>
                  <a:srgbClr val="FFFFFF"/>
                </a:solidFill>
                <a:latin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</a:rPr>
              <a:t>от</a:t>
            </a:r>
            <a:r>
              <a:rPr sz="1050" b="1" spc="-15" dirty="0">
                <a:solidFill>
                  <a:srgbClr val="FFFFFF"/>
                </a:solidFill>
                <a:latin typeface="Arial"/>
              </a:rPr>
              <a:t> </a:t>
            </a:r>
            <a:r>
              <a:rPr sz="1050" b="1" spc="-4" dirty="0">
                <a:solidFill>
                  <a:srgbClr val="FFFFFF"/>
                </a:solidFill>
                <a:latin typeface="Arial"/>
              </a:rPr>
              <a:t>любых</a:t>
            </a:r>
            <a:r>
              <a:rPr sz="1050" b="1" spc="-15" dirty="0">
                <a:solidFill>
                  <a:srgbClr val="FFFFFF"/>
                </a:solidFill>
                <a:latin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</a:rPr>
              <a:t>видов</a:t>
            </a:r>
            <a:r>
              <a:rPr sz="1050" b="1" dirty="0">
                <a:solidFill>
                  <a:srgbClr val="FFFFFF"/>
                </a:solidFill>
                <a:latin typeface="Arial"/>
              </a:rPr>
              <a:t>	</a:t>
            </a:r>
            <a:r>
              <a:rPr sz="1050" u="sng" dirty="0">
                <a:solidFill>
                  <a:srgbClr val="FFFFFF"/>
                </a:solidFill>
                <a:uFill>
                  <a:solidFill>
                    <a:srgbClr val="D8D8D8"/>
                  </a:solidFill>
                </a:uFill>
                <a:latin typeface="Times New Roman"/>
                <a:cs typeface="Times New Roman"/>
              </a:rPr>
              <a:t> 	</a:t>
            </a:r>
            <a:endParaRPr sz="10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525" defTabSz="685800">
              <a:lnSpc>
                <a:spcPts val="1155"/>
              </a:lnSpc>
            </a:pPr>
            <a:r>
              <a:rPr sz="1050" b="1" spc="-4" dirty="0">
                <a:solidFill>
                  <a:srgbClr val="FFFFFF"/>
                </a:solidFill>
                <a:latin typeface="Arial"/>
              </a:rPr>
              <a:t>потерь</a:t>
            </a:r>
            <a:endParaRPr sz="105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object 25"/>
          <p:cNvSpPr txBox="1"/>
          <p:nvPr/>
        </p:nvSpPr>
        <p:spPr>
          <a:xfrm>
            <a:off x="6902935" y="3471602"/>
            <a:ext cx="1344454" cy="459741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9525" marR="3810" defTabSz="685800">
              <a:lnSpc>
                <a:spcPts val="1050"/>
              </a:lnSpc>
              <a:spcBef>
                <a:spcPts val="285"/>
              </a:spcBef>
            </a:pPr>
            <a:r>
              <a:rPr sz="1050" b="1" spc="-4" dirty="0">
                <a:solidFill>
                  <a:srgbClr val="FFFFFF"/>
                </a:solidFill>
                <a:latin typeface="Arial"/>
              </a:rPr>
              <a:t>вовлечение </a:t>
            </a:r>
            <a:r>
              <a:rPr sz="1050" b="1" spc="-4" dirty="0" err="1">
                <a:solidFill>
                  <a:srgbClr val="FFFFFF"/>
                </a:solidFill>
                <a:latin typeface="Arial"/>
              </a:rPr>
              <a:t>всех</a:t>
            </a:r>
            <a:r>
              <a:rPr sz="1050" b="1" spc="-4" dirty="0">
                <a:solidFill>
                  <a:srgbClr val="FFFFFF"/>
                </a:solidFill>
                <a:latin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ru-RU" sz="1050" b="1" spc="-4" dirty="0" smtClean="0">
                <a:solidFill>
                  <a:srgbClr val="FFFFFF"/>
                </a:solidFill>
                <a:latin typeface="Arial"/>
              </a:rPr>
              <a:t>сотрудников</a:t>
            </a:r>
            <a:r>
              <a:rPr sz="1050" b="1" spc="-4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</a:rPr>
              <a:t>в </a:t>
            </a:r>
            <a:r>
              <a:rPr sz="1050" b="1" spc="4" dirty="0">
                <a:solidFill>
                  <a:srgbClr val="FFFFFF"/>
                </a:solidFill>
                <a:latin typeface="Arial"/>
              </a:rPr>
              <a:t> </a:t>
            </a:r>
            <a:r>
              <a:rPr sz="1050" b="1" spc="-4" dirty="0">
                <a:solidFill>
                  <a:srgbClr val="FFFFFF"/>
                </a:solidFill>
                <a:latin typeface="Arial"/>
              </a:rPr>
              <a:t>процесс</a:t>
            </a:r>
            <a:r>
              <a:rPr sz="1050" b="1" spc="-45" dirty="0">
                <a:solidFill>
                  <a:srgbClr val="FFFFFF"/>
                </a:solidFill>
                <a:latin typeface="Arial"/>
              </a:rPr>
              <a:t> </a:t>
            </a:r>
            <a:r>
              <a:rPr sz="1050" b="1" spc="-4" dirty="0">
                <a:solidFill>
                  <a:srgbClr val="FFFFFF"/>
                </a:solidFill>
                <a:latin typeface="Arial"/>
              </a:rPr>
              <a:t>улучшений</a:t>
            </a:r>
            <a:endParaRPr sz="105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object 26"/>
          <p:cNvSpPr txBox="1"/>
          <p:nvPr/>
        </p:nvSpPr>
        <p:spPr>
          <a:xfrm>
            <a:off x="912241" y="1752084"/>
            <a:ext cx="7796759" cy="90415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Главный</a:t>
            </a:r>
            <a:r>
              <a:rPr sz="10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компонент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методологии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431" dirty="0">
                <a:solidFill>
                  <a:srgbClr val="0C0C0C"/>
                </a:solidFill>
                <a:latin typeface="Microsoft Sans Serif"/>
                <a:cs typeface="Microsoft Sans Serif"/>
              </a:rPr>
              <a:t>—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это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понятие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 err="1">
                <a:solidFill>
                  <a:srgbClr val="0C0C0C"/>
                </a:solidFill>
                <a:latin typeface="Microsoft Sans Serif"/>
                <a:cs typeface="Microsoft Sans Serif"/>
              </a:rPr>
              <a:t>процесса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 err="1" smtClean="0">
                <a:solidFill>
                  <a:srgbClr val="0C0C0C"/>
                </a:solidFill>
                <a:latin typeface="Microsoft Sans Serif"/>
                <a:cs typeface="Microsoft Sans Serif"/>
              </a:rPr>
              <a:t>создания</a:t>
            </a:r>
            <a:r>
              <a:rPr lang="ru-RU" sz="1050" dirty="0" smtClean="0">
                <a:solidFill>
                  <a:prstClr val="black"/>
                </a:solidFill>
                <a:latin typeface="Microsoft Sans Serif"/>
                <a:cs typeface="Microsoft Sans Serif"/>
              </a:rPr>
              <a:t> </a:t>
            </a:r>
            <a:r>
              <a:rPr sz="1050" b="1" spc="-4" dirty="0" err="1" smtClean="0">
                <a:solidFill>
                  <a:srgbClr val="004D91"/>
                </a:solidFill>
                <a:latin typeface="Arial"/>
              </a:rPr>
              <a:t>ценности</a:t>
            </a:r>
            <a:r>
              <a:rPr sz="1050" b="1" spc="-23" dirty="0" smtClean="0">
                <a:solidFill>
                  <a:srgbClr val="004D91"/>
                </a:solidFill>
                <a:latin typeface="Arial"/>
              </a:rPr>
              <a:t> </a:t>
            </a:r>
            <a:r>
              <a:rPr sz="1050" dirty="0" err="1">
                <a:solidFill>
                  <a:srgbClr val="0C0C0C"/>
                </a:solidFill>
                <a:latin typeface="Microsoft Sans Serif"/>
                <a:cs typeface="Microsoft Sans Serif"/>
              </a:rPr>
              <a:t>для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4" dirty="0" err="1" smtClean="0">
                <a:solidFill>
                  <a:srgbClr val="0C0C0C"/>
                </a:solidFill>
                <a:latin typeface="Microsoft Sans Serif"/>
                <a:cs typeface="Microsoft Sans Serif"/>
              </a:rPr>
              <a:t>потребителей</a:t>
            </a:r>
            <a:r>
              <a:rPr lang="ru-RU" sz="1050" spc="-4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;</a:t>
            </a:r>
            <a:endParaRPr sz="1050" dirty="0">
              <a:solidFill>
                <a:prstClr val="black"/>
              </a:solidFill>
              <a:latin typeface="Microsoft Sans Serif"/>
              <a:cs typeface="Microsoft Sans Serif"/>
            </a:endParaRPr>
          </a:p>
          <a:p>
            <a:pPr defTabSz="685800"/>
            <a:endParaRPr sz="1125" dirty="0">
              <a:solidFill>
                <a:prstClr val="black"/>
              </a:solidFill>
              <a:latin typeface="Microsoft Sans Serif"/>
              <a:cs typeface="Microsoft Sans Serif"/>
            </a:endParaRPr>
          </a:p>
          <a:p>
            <a:pPr defTabSz="685800">
              <a:spcBef>
                <a:spcPts val="11"/>
              </a:spcBef>
            </a:pPr>
            <a:endParaRPr sz="1538" dirty="0">
              <a:solidFill>
                <a:prstClr val="black"/>
              </a:solidFill>
              <a:latin typeface="Microsoft Sans Serif"/>
              <a:cs typeface="Microsoft Sans Serif"/>
            </a:endParaRPr>
          </a:p>
          <a:p>
            <a:pPr marL="9525" marR="3810" defTabSz="685800"/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Ценность</a:t>
            </a:r>
            <a:r>
              <a:rPr sz="10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появляется</a:t>
            </a:r>
            <a:r>
              <a:rPr sz="10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0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результате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действий,</a:t>
            </a:r>
            <a:r>
              <a:rPr sz="10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которые</a:t>
            </a:r>
            <a:r>
              <a:rPr sz="105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b="1" spc="-4" dirty="0">
                <a:solidFill>
                  <a:srgbClr val="004D91"/>
                </a:solidFill>
                <a:latin typeface="Arial"/>
              </a:rPr>
              <a:t>важны</a:t>
            </a:r>
            <a:r>
              <a:rPr sz="1050" b="1" dirty="0">
                <a:solidFill>
                  <a:srgbClr val="004D91"/>
                </a:solidFill>
                <a:latin typeface="Arial"/>
              </a:rPr>
              <a:t> </a:t>
            </a:r>
            <a:r>
              <a:rPr sz="1050" b="1" spc="-4" dirty="0" err="1">
                <a:solidFill>
                  <a:srgbClr val="004D91"/>
                </a:solidFill>
                <a:latin typeface="Arial"/>
              </a:rPr>
              <a:t>для</a:t>
            </a:r>
            <a:r>
              <a:rPr sz="1050" b="1" spc="-4" dirty="0">
                <a:solidFill>
                  <a:srgbClr val="004D91"/>
                </a:solidFill>
                <a:latin typeface="Arial"/>
              </a:rPr>
              <a:t> </a:t>
            </a:r>
            <a:r>
              <a:rPr sz="1050" b="1" dirty="0">
                <a:solidFill>
                  <a:srgbClr val="004D91"/>
                </a:solidFill>
                <a:latin typeface="Arial"/>
              </a:rPr>
              <a:t> </a:t>
            </a:r>
            <a:r>
              <a:rPr lang="ru-RU" sz="1050" b="1" spc="-4" dirty="0" smtClean="0">
                <a:solidFill>
                  <a:srgbClr val="004D91"/>
                </a:solidFill>
                <a:latin typeface="Arial"/>
              </a:rPr>
              <a:t>заказчика</a:t>
            </a:r>
            <a:r>
              <a:rPr sz="1050" spc="-4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,</a:t>
            </a:r>
            <a:r>
              <a:rPr sz="1050" spc="15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например,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непосредственное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изготовление,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обработка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и </a:t>
            </a:r>
            <a:r>
              <a:rPr sz="1050" spc="-27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4" dirty="0" err="1">
                <a:solidFill>
                  <a:srgbClr val="0C0C0C"/>
                </a:solidFill>
                <a:latin typeface="Microsoft Sans Serif"/>
                <a:cs typeface="Microsoft Sans Serif"/>
              </a:rPr>
              <a:t>усовершенствование</a:t>
            </a:r>
            <a:r>
              <a:rPr sz="10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5" dirty="0" err="1" smtClean="0">
                <a:solidFill>
                  <a:srgbClr val="0C0C0C"/>
                </a:solidFill>
                <a:latin typeface="Microsoft Sans Serif"/>
                <a:cs typeface="Microsoft Sans Serif"/>
              </a:rPr>
              <a:t>продукта</a:t>
            </a:r>
            <a:r>
              <a:rPr lang="ru-RU" sz="1050" spc="-15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 или услуги</a:t>
            </a:r>
            <a:r>
              <a:rPr sz="1050" spc="-15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.</a:t>
            </a:r>
            <a:endParaRPr sz="1050" dirty="0">
              <a:solidFill>
                <a:prstClr val="black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30" name="object 27"/>
          <p:cNvGrpSpPr/>
          <p:nvPr/>
        </p:nvGrpSpPr>
        <p:grpSpPr>
          <a:xfrm>
            <a:off x="627551" y="1381955"/>
            <a:ext cx="99060" cy="1745933"/>
            <a:chOff x="836734" y="1839432"/>
            <a:chExt cx="132080" cy="2327910"/>
          </a:xfrm>
        </p:grpSpPr>
        <p:sp>
          <p:nvSpPr>
            <p:cNvPr id="32" name="object 28"/>
            <p:cNvSpPr/>
            <p:nvPr/>
          </p:nvSpPr>
          <p:spPr>
            <a:xfrm>
              <a:off x="903767" y="1839432"/>
              <a:ext cx="0" cy="2327910"/>
            </a:xfrm>
            <a:custGeom>
              <a:avLst/>
              <a:gdLst/>
              <a:ahLst/>
              <a:cxnLst/>
              <a:rect l="l" t="t" r="r" b="b"/>
              <a:pathLst>
                <a:path h="2327910">
                  <a:moveTo>
                    <a:pt x="0" y="0"/>
                  </a:moveTo>
                  <a:lnTo>
                    <a:pt x="0" y="2327791"/>
                  </a:lnTo>
                </a:path>
              </a:pathLst>
            </a:custGeom>
            <a:ln w="6349">
              <a:solidFill>
                <a:srgbClr val="D8D8D8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33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9115" y="2400347"/>
              <a:ext cx="129305" cy="129305"/>
            </a:xfrm>
            <a:prstGeom prst="rect">
              <a:avLst/>
            </a:prstGeom>
          </p:spPr>
        </p:pic>
        <p:pic>
          <p:nvPicPr>
            <p:cNvPr id="35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734" y="3336950"/>
              <a:ext cx="129305" cy="129305"/>
            </a:xfrm>
            <a:prstGeom prst="rect">
              <a:avLst/>
            </a:prstGeom>
          </p:spPr>
        </p:pic>
      </p:grpSp>
      <p:pic>
        <p:nvPicPr>
          <p:cNvPr id="36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95378" y="3577528"/>
            <a:ext cx="446274" cy="446274"/>
          </a:xfrm>
          <a:prstGeom prst="rect">
            <a:avLst/>
          </a:prstGeom>
        </p:spPr>
      </p:pic>
      <p:pic>
        <p:nvPicPr>
          <p:cNvPr id="37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15142" y="3525434"/>
            <a:ext cx="498368" cy="498368"/>
          </a:xfrm>
          <a:prstGeom prst="rect">
            <a:avLst/>
          </a:prstGeom>
        </p:spPr>
      </p:pic>
      <p:pic>
        <p:nvPicPr>
          <p:cNvPr id="38" name="object 3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0211" y="3601107"/>
            <a:ext cx="396992" cy="396992"/>
          </a:xfrm>
          <a:prstGeom prst="rect">
            <a:avLst/>
          </a:prstGeom>
        </p:spPr>
      </p:pic>
      <p:sp>
        <p:nvSpPr>
          <p:cNvPr id="40" name="object 13"/>
          <p:cNvSpPr txBox="1"/>
          <p:nvPr/>
        </p:nvSpPr>
        <p:spPr>
          <a:xfrm>
            <a:off x="311998" y="4290885"/>
            <a:ext cx="8049697" cy="7482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lang="ru-RU" sz="1200" b="1" spc="-4" dirty="0" smtClean="0">
                <a:solidFill>
                  <a:srgbClr val="004D91"/>
                </a:solidFill>
                <a:latin typeface="Arial"/>
              </a:rPr>
              <a:t>Бережливое управление – это непрерывное совершенствование системы государственного управления с применением принципов, ценностей и инструментов бережливого производства, основанного на системном подходе к выявлению скрытых потерь и поиску методов их устранения с максимальной ориентацией на гражданина (внутреннего и внешнего клиента).</a:t>
            </a:r>
            <a:endParaRPr sz="12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4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34471" y="266612"/>
            <a:ext cx="4693024" cy="419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Процессный подход к управлению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– это делегирование полномочий и ответственности за качественный результат и контроль за деятельностью организации через систему взаимосвязанных процессов.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dirty="0">
              <a:solidFill>
                <a:prstClr val="black"/>
              </a:solidFill>
              <a:latin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Процесс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– это устойчивая (многократно или постоянно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повторяющаяся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) взаимосвязанная деятельность, преобразующая ресурсы и задачи (ВХОДЫ) в результаты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(ВЫХОДЫ).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2468" name="Picture 4" descr="https://studfile.net/html/2706/44/html_ZP39tcLd5B.XAJQ/htmlconvd-RnVN_o_html_4485220a65347b0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59" y="1254885"/>
            <a:ext cx="3771715" cy="231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596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id="{13675240-9193-40D1-B9A6-65731683C17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851" y="3232"/>
          <a:ext cx="851" cy="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Слайд think-cell" r:id="rId5" imgW="347" imgH="348" progId="TCLayout.ActiveDocument.1">
                  <p:embed/>
                </p:oleObj>
              </mc:Choice>
              <mc:Fallback>
                <p:oleObj name="Слайд think-cell" r:id="rId5" imgW="347" imgH="348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id="{13675240-9193-40D1-B9A6-65731683C1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1" y="3232"/>
                        <a:ext cx="851" cy="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FF38AEC-533E-4A4B-8541-B3474E37C8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2449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48A8BB-B201-495E-AE28-3EB55DFDA6C9}" type="slidenum">
              <a:rPr kumimoji="0" lang="ru-RU" sz="1286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pPr marL="0" marR="0" lvl="0" indent="0" algn="r" defTabSz="2449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8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5B5DF26-D7C3-4321-AD16-DBF22F30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65" y="75318"/>
            <a:ext cx="8246206" cy="592867"/>
          </a:xfrm>
        </p:spPr>
        <p:txBody>
          <a:bodyPr vert="horz">
            <a:normAutofit fontScale="90000"/>
          </a:bodyPr>
          <a:lstStyle/>
          <a:p>
            <a:r>
              <a:rPr lang="ru-RU" cap="all" dirty="0"/>
              <a:t>Эффекты внедрения принципов бережливого управления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FB953354-FDA0-4388-B872-844493CD232B}"/>
              </a:ext>
            </a:extLst>
          </p:cNvPr>
          <p:cNvSpPr txBox="1">
            <a:spLocks/>
          </p:cNvSpPr>
          <p:nvPr/>
        </p:nvSpPr>
        <p:spPr>
          <a:xfrm>
            <a:off x="234487" y="748885"/>
            <a:ext cx="8840221" cy="613062"/>
          </a:xfrm>
          <a:prstGeom prst="rect">
            <a:avLst/>
          </a:prstGeom>
        </p:spPr>
        <p:txBody>
          <a:bodyPr vert="horz" lIns="48986" tIns="24493" rIns="48986" bIns="24493" rtlCol="0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3692" marR="0" lvl="0" indent="-183692" algn="l" defTabSz="685782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286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В 2022 году реализовано </a:t>
            </a:r>
            <a:r>
              <a:rPr kumimoji="0" lang="ru-RU" sz="1286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24</a:t>
            </a:r>
            <a:r>
              <a:rPr kumimoji="0" lang="ru-RU" sz="1286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 бережливых проекта с участием проектного офиса Госкорпорации «</a:t>
            </a:r>
            <a:r>
              <a:rPr kumimoji="0" lang="ru-RU" sz="1286" b="1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Росатом</a:t>
            </a:r>
            <a:r>
              <a:rPr kumimoji="0" lang="ru-RU" sz="1286" b="1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», из них только </a:t>
            </a:r>
            <a:r>
              <a:rPr kumimoji="0" lang="ru-RU" sz="1286" b="1" i="0" u="none" strike="noStrike" kern="1200" cap="none" spc="-1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3</a:t>
            </a:r>
            <a:r>
              <a:rPr kumimoji="0" lang="ru-RU" sz="1286" b="1" i="0" u="none" strike="noStrike" kern="1200" cap="none" spc="-1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 проекта инициировано и курировалось Министерством планирования и развития Забайкальского края </a:t>
            </a:r>
            <a:endParaRPr kumimoji="0" lang="ru-RU" sz="1286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1D17B3-3FDB-4F53-860D-D0587BEEB9FE}"/>
              </a:ext>
            </a:extLst>
          </p:cNvPr>
          <p:cNvSpPr txBox="1"/>
          <p:nvPr/>
        </p:nvSpPr>
        <p:spPr>
          <a:xfrm>
            <a:off x="379004" y="4334793"/>
            <a:ext cx="8567143" cy="55399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2449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21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Позитивный опыт реализованных проектов доказывает необходимость внедрения инструментов бережливого управления во всех </a:t>
            </a:r>
            <a:r>
              <a:rPr kumimoji="0" lang="ru-RU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РОИВах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</a:p>
        </p:txBody>
      </p:sp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2D5AF3A1-B64D-43FD-8AB9-5865FD35B782}"/>
              </a:ext>
            </a:extLst>
          </p:cNvPr>
          <p:cNvSpPr txBox="1">
            <a:spLocks/>
          </p:cNvSpPr>
          <p:nvPr/>
        </p:nvSpPr>
        <p:spPr>
          <a:xfrm>
            <a:off x="532087" y="3747200"/>
            <a:ext cx="2274214" cy="511129"/>
          </a:xfrm>
          <a:prstGeom prst="rect">
            <a:avLst/>
          </a:prstGeom>
        </p:spPr>
        <p:txBody>
          <a:bodyPr vert="horz" lIns="48986" tIns="24493" rIns="48986" bIns="24493" rtlCol="0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3692" marR="0" lvl="0" indent="-183692" algn="l" defTabSz="685782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71" b="1" i="0" u="none" strike="noStrike" kern="1200" cap="none" spc="-1" normalizeH="0" baseline="0" noProof="0" dirty="0">
                <a:ln>
                  <a:noFill/>
                </a:ln>
                <a:solidFill>
                  <a:srgbClr val="808DA9">
                    <a:lumMod val="50000"/>
                  </a:srgbClr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Срок доведения государственной поддержки сокращен с 51 дня до 27 дней </a:t>
            </a:r>
            <a:endParaRPr kumimoji="0" lang="en-GB" sz="1071" b="1" i="0" u="none" strike="noStrike" kern="1200" cap="none" spc="-1" normalizeH="0" baseline="0" noProof="0" dirty="0">
              <a:ln>
                <a:noFill/>
              </a:ln>
              <a:solidFill>
                <a:srgbClr val="AD0101"/>
              </a:solidFill>
              <a:effectLst/>
              <a:uLnTx/>
              <a:uFillTx/>
              <a:latin typeface="Arial Nova"/>
              <a:ea typeface="+mj-ea"/>
              <a:cs typeface="+mj-cs"/>
            </a:endParaRPr>
          </a:p>
        </p:txBody>
      </p:sp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E94BE32C-BE26-4E01-9795-EFE92D2470A7}"/>
              </a:ext>
            </a:extLst>
          </p:cNvPr>
          <p:cNvSpPr txBox="1">
            <a:spLocks/>
          </p:cNvSpPr>
          <p:nvPr/>
        </p:nvSpPr>
        <p:spPr>
          <a:xfrm>
            <a:off x="2261704" y="1417961"/>
            <a:ext cx="4720578" cy="482186"/>
          </a:xfrm>
          <a:prstGeom prst="rect">
            <a:avLst/>
          </a:prstGeom>
        </p:spPr>
        <p:txBody>
          <a:bodyPr vert="horz" lIns="48986" tIns="24493" rIns="48986" bIns="24493" rtlCol="0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2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86" b="1" i="0" u="none" strike="noStrike" kern="1200" cap="all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Примеры успешных проектов</a:t>
            </a:r>
            <a:endParaRPr kumimoji="0" lang="en-GB" sz="964" b="1" i="0" u="none" strike="noStrike" kern="1200" cap="all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/>
              <a:ea typeface="+mj-ea"/>
              <a:cs typeface="+mj-cs"/>
            </a:endParaRPr>
          </a:p>
        </p:txBody>
      </p:sp>
      <p:pic>
        <p:nvPicPr>
          <p:cNvPr id="10" name="Picture 17" descr="Ягненок: истории из жизни, советы, новости, юмор и картинки — Горячее,  страница 4 | Пикабу">
            <a:extLst>
              <a:ext uri="{FF2B5EF4-FFF2-40B4-BE49-F238E27FC236}">
                <a16:creationId xmlns:a16="http://schemas.microsoft.com/office/drawing/2014/main" id="{A101EA3D-57B3-4605-9104-ED0408AB2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52"/>
          <a:stretch/>
        </p:blipFill>
        <p:spPr bwMode="auto">
          <a:xfrm>
            <a:off x="689838" y="2164854"/>
            <a:ext cx="1876691" cy="15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F5D675ED-CE88-4C6E-8C6C-6D6F39E49C60}"/>
              </a:ext>
            </a:extLst>
          </p:cNvPr>
          <p:cNvSpPr txBox="1">
            <a:spLocks/>
          </p:cNvSpPr>
          <p:nvPr/>
        </p:nvSpPr>
        <p:spPr>
          <a:xfrm>
            <a:off x="3350138" y="3766294"/>
            <a:ext cx="2543710" cy="539463"/>
          </a:xfrm>
          <a:prstGeom prst="rect">
            <a:avLst/>
          </a:prstGeom>
        </p:spPr>
        <p:txBody>
          <a:bodyPr vert="horz" lIns="48986" tIns="24493" rIns="48986" bIns="24493" rtlCol="0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3692" marR="0" lvl="0" indent="-183692" algn="l" defTabSz="685782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71" b="1" i="0" u="none" strike="noStrike" kern="1200" cap="none" spc="-1" normalizeH="0" baseline="0" noProof="0" dirty="0">
                <a:ln>
                  <a:noFill/>
                </a:ln>
                <a:solidFill>
                  <a:srgbClr val="808DA9">
                    <a:lumMod val="50000"/>
                  </a:srgbClr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Срок уведомлений граждан о предоставлении земельных участков сокращен с 36 до 2 дней</a:t>
            </a:r>
            <a:endParaRPr kumimoji="0" lang="en-GB" sz="1071" b="1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ova"/>
              <a:ea typeface="+mj-ea"/>
              <a:cs typeface="+mj-cs"/>
            </a:endParaRP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003E05C7-7FD7-4CBC-ACFB-56FDB26E9FFA}"/>
              </a:ext>
            </a:extLst>
          </p:cNvPr>
          <p:cNvSpPr txBox="1">
            <a:spLocks/>
          </p:cNvSpPr>
          <p:nvPr/>
        </p:nvSpPr>
        <p:spPr>
          <a:xfrm>
            <a:off x="6437685" y="3690254"/>
            <a:ext cx="2427348" cy="694333"/>
          </a:xfrm>
          <a:prstGeom prst="rect">
            <a:avLst/>
          </a:prstGeom>
        </p:spPr>
        <p:txBody>
          <a:bodyPr vert="horz" lIns="48986" tIns="24493" rIns="48986" bIns="24493" rtlCol="0" anchor="ctr">
            <a:no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84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3692" marR="0" lvl="0" indent="-183692" algn="l" defTabSz="685782" rtl="0" eaLnBrk="1" fontAlgn="auto" latinLnBrk="0" hangingPunct="1">
              <a:lnSpc>
                <a:spcPct val="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071" b="1" i="0" u="none" strike="noStrike" kern="1200" cap="none" spc="-1" normalizeH="0" baseline="0" noProof="0" dirty="0">
                <a:ln>
                  <a:noFill/>
                </a:ln>
                <a:solidFill>
                  <a:srgbClr val="808DA9">
                    <a:lumMod val="50000"/>
                  </a:srgbClr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Время обработки посылок на сокращено складе с 27 до 17 часов </a:t>
            </a:r>
            <a:endParaRPr kumimoji="0" lang="en-GB" sz="1071" b="1" i="0" u="none" strike="noStrike" kern="1200" cap="none" spc="-1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ova"/>
              <a:ea typeface="+mj-ea"/>
              <a:cs typeface="+mj-cs"/>
            </a:endParaRPr>
          </a:p>
        </p:txBody>
      </p:sp>
      <p:pic>
        <p:nvPicPr>
          <p:cNvPr id="13" name="Picture 9" descr="Получать посылки можно уже и без паспорта - KP.RU">
            <a:extLst>
              <a:ext uri="{FF2B5EF4-FFF2-40B4-BE49-F238E27FC236}">
                <a16:creationId xmlns:a16="http://schemas.microsoft.com/office/drawing/2014/main" id="{59B85694-83E4-459B-8426-E98EAE530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49" y="2164854"/>
            <a:ext cx="2066161" cy="15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F9E17E-326F-46E2-BB31-81843D05F612}"/>
              </a:ext>
            </a:extLst>
          </p:cNvPr>
          <p:cNvSpPr txBox="1"/>
          <p:nvPr/>
        </p:nvSpPr>
        <p:spPr>
          <a:xfrm>
            <a:off x="916343" y="1797193"/>
            <a:ext cx="1423679" cy="25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449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71" b="1" i="0" u="none" strike="noStrike" kern="1200" cap="all" spc="-1" normalizeH="0" baseline="0" noProof="0" dirty="0">
                <a:ln>
                  <a:noFill/>
                </a:ln>
                <a:solidFill>
                  <a:srgbClr val="364D6E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Минсельхоз</a:t>
            </a:r>
            <a:endParaRPr kumimoji="0" lang="ru-RU" sz="1071" b="1" i="0" u="none" strike="noStrike" kern="1200" cap="none" spc="0" normalizeH="0" baseline="0" noProof="0" dirty="0">
              <a:ln>
                <a:noFill/>
              </a:ln>
              <a:solidFill>
                <a:srgbClr val="364D6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091F28-03E9-4077-A030-E0D95E808D79}"/>
              </a:ext>
            </a:extLst>
          </p:cNvPr>
          <p:cNvSpPr txBox="1"/>
          <p:nvPr/>
        </p:nvSpPr>
        <p:spPr>
          <a:xfrm>
            <a:off x="3580534" y="1890620"/>
            <a:ext cx="4596493" cy="24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449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4" b="1" i="0" u="none" strike="noStrike" kern="1200" cap="all" spc="-1" normalizeH="0" baseline="0" noProof="0" dirty="0">
                <a:ln>
                  <a:noFill/>
                </a:ln>
                <a:solidFill>
                  <a:srgbClr val="364D6E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Департамент госимущества </a:t>
            </a:r>
            <a:endParaRPr kumimoji="0" lang="ru-RU" sz="964" b="1" i="0" u="none" strike="noStrike" kern="1200" cap="none" spc="0" normalizeH="0" baseline="0" noProof="0" dirty="0">
              <a:ln>
                <a:noFill/>
              </a:ln>
              <a:solidFill>
                <a:srgbClr val="364D6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pic>
        <p:nvPicPr>
          <p:cNvPr id="16" name="Picture 2" descr="Земельные участки в Чайковском: продажа и аренда| Авито">
            <a:extLst>
              <a:ext uri="{FF2B5EF4-FFF2-40B4-BE49-F238E27FC236}">
                <a16:creationId xmlns:a16="http://schemas.microsoft.com/office/drawing/2014/main" id="{C90F72D6-295F-4FB0-930D-5A782BAAA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535" y="2141410"/>
            <a:ext cx="1982931" cy="153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020F20-03EA-4A4F-98A7-D1F894076162}"/>
              </a:ext>
            </a:extLst>
          </p:cNvPr>
          <p:cNvSpPr txBox="1"/>
          <p:nvPr/>
        </p:nvSpPr>
        <p:spPr>
          <a:xfrm>
            <a:off x="7019417" y="1892214"/>
            <a:ext cx="1313968" cy="257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2449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71" b="1" i="0" u="none" strike="noStrike" kern="1200" cap="all" spc="-1" normalizeH="0" baseline="0" noProof="0" dirty="0">
                <a:ln>
                  <a:noFill/>
                </a:ln>
                <a:solidFill>
                  <a:srgbClr val="364D6E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ПОЧТА РОССИИ</a:t>
            </a:r>
            <a:endParaRPr kumimoji="0" lang="ru-RU" sz="1071" b="1" i="0" u="none" strike="noStrike" kern="1200" cap="none" spc="0" normalizeH="0" baseline="0" noProof="0" dirty="0">
              <a:ln>
                <a:noFill/>
              </a:ln>
              <a:solidFill>
                <a:srgbClr val="364D6E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94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34471" y="226566"/>
            <a:ext cx="7020878" cy="484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1. Принцип взаимосвязанности процессов.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400" i="1" dirty="0" smtClean="0">
                <a:solidFill>
                  <a:prstClr val="black"/>
                </a:solidFill>
                <a:latin typeface="Arial"/>
              </a:rPr>
              <a:t>- Организация представляет собой сеть взаимосвязанных процессов.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400" i="1" dirty="0" smtClean="0">
                <a:solidFill>
                  <a:prstClr val="black"/>
                </a:solidFill>
                <a:latin typeface="Arial"/>
              </a:rPr>
              <a:t>- Процессом является совокупность действий, осуществляемых по определенной технологии, которая направлена на достижение результата.</a:t>
            </a:r>
            <a:endParaRPr kumimoji="0" lang="ru-RU" sz="140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Arial"/>
              </a:rPr>
              <a:t>2. Принцип востребованности процесса.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Каждый процесс должен иметь свое назначение,</a:t>
            </a:r>
            <a:r>
              <a:rPr kumimoji="0" lang="ru-RU" sz="14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а его результаты должны быть востребованы;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i="1" baseline="0" dirty="0" smtClean="0">
                <a:solidFill>
                  <a:prstClr val="black"/>
                </a:solidFill>
                <a:latin typeface="Arial"/>
              </a:rPr>
              <a:t>У результатов процесса должен быть свой потребитель внутренний или внешний;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400" b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3. Принцип документирования процессов.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400" i="1" dirty="0" smtClean="0">
                <a:solidFill>
                  <a:prstClr val="black"/>
                </a:solidFill>
                <a:latin typeface="Arial"/>
              </a:rPr>
              <a:t>Деятельность по процессу необходимо документировать (приказ, распоряжение, методические письма и т.д.);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Стандартизация процессов обеспечивает унификацию управленческой</a:t>
            </a:r>
            <a:r>
              <a:rPr kumimoji="0" lang="ru-RU" sz="14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деятельности и является необходимой составляющей процессов, способствующих развитию организации;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400" b="1" baseline="0" dirty="0" smtClean="0">
                <a:solidFill>
                  <a:prstClr val="black"/>
                </a:solidFill>
                <a:latin typeface="Arial"/>
              </a:rPr>
              <a:t>4</a:t>
            </a:r>
            <a:r>
              <a:rPr lang="ru-RU" sz="1400" b="1" dirty="0" smtClean="0">
                <a:solidFill>
                  <a:prstClr val="black"/>
                </a:solidFill>
                <a:latin typeface="Arial"/>
              </a:rPr>
              <a:t> . Принцип контроля процесса.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4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Каждый процесс имеет вход и выход, которые определяют границы процесса. Для каждого процесса в рамках заданных границ должны быть определены критерии оценки, характеризующие процесс и его результат.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400" b="1" baseline="0" dirty="0" smtClean="0">
                <a:solidFill>
                  <a:prstClr val="black"/>
                </a:solidFill>
                <a:latin typeface="Arial"/>
              </a:rPr>
              <a:t>5. Принцип ответственности за процесс.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40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- В выполнении процесса могут быть задействованы различные специалисты и сотрудники, но ответственным за процесс является владелец процесса. </a:t>
            </a:r>
            <a:endParaRPr kumimoji="0" lang="ru-RU" sz="14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349" y="1953182"/>
            <a:ext cx="1844830" cy="13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4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10988" y="940045"/>
            <a:ext cx="4881282" cy="285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Arial"/>
              </a:rPr>
              <a:t>Требования к процессам: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Arial"/>
              </a:rPr>
              <a:t>Описаны;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Оптимальны;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lang="ru-RU" b="1" noProof="0" dirty="0" smtClean="0">
                <a:solidFill>
                  <a:prstClr val="black"/>
                </a:solidFill>
                <a:latin typeface="Arial"/>
              </a:rPr>
              <a:t>Выполняются согласно описанию;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0" lang="ru-RU" b="1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Совершенствуются</a:t>
            </a:r>
            <a:r>
              <a:rPr kumimoji="0" lang="ru-RU" b="1" i="0" u="none" strike="noStrike" kern="120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(улучшаются).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660" y="1761480"/>
            <a:ext cx="3299126" cy="14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96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88259" y="318027"/>
            <a:ext cx="5230906" cy="454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Arial"/>
              </a:rPr>
              <a:t>Порядок работы с процессами: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ru-RU" b="1" dirty="0" smtClean="0">
              <a:solidFill>
                <a:prstClr val="black"/>
              </a:solidFill>
              <a:latin typeface="Arial"/>
            </a:endParaRP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Определяем процесс;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Arial"/>
              </a:rPr>
              <a:t>Описываем процесс;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Определяем зону ближайшего развития;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Arial"/>
              </a:rPr>
              <a:t>Детализируем процесс;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Определяем показатели процесса;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Arial"/>
              </a:rPr>
              <a:t>Измеряем процессы (хронометраж);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Обкатываем процесс и дорабатываем;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lang="ru-RU" b="1" dirty="0" smtClean="0">
                <a:solidFill>
                  <a:prstClr val="black"/>
                </a:solidFill>
                <a:latin typeface="Arial"/>
              </a:rPr>
              <a:t>Массово внедряем процесс;</a:t>
            </a:r>
          </a:p>
          <a:p>
            <a:pPr marL="457200" marR="0" lvl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AutoNum type="arabicPeriod"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Автоматизируем процесс. </a:t>
            </a:r>
          </a:p>
        </p:txBody>
      </p:sp>
      <p:pic>
        <p:nvPicPr>
          <p:cNvPr id="63490" name="Picture 2" descr="https://gruzdevv.ru/wp-content/uploads/2020/11/word-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77" y="1522081"/>
            <a:ext cx="3388659" cy="190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93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88259" y="318027"/>
            <a:ext cx="5230906" cy="454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342900" lvl="0" indent="-342900">
              <a:buAutoNum type="arabicPeriod"/>
            </a:pPr>
            <a:endParaRPr lang="ru-RU" sz="1600" b="1" dirty="0" smtClean="0">
              <a:solidFill>
                <a:prstClr val="black"/>
              </a:solidFill>
            </a:endParaRPr>
          </a:p>
          <a:p>
            <a:pPr marL="342900" lvl="0" indent="-342900">
              <a:buAutoNum type="arabicPeriod"/>
            </a:pPr>
            <a:r>
              <a:rPr lang="ru-RU" sz="1600" b="1" dirty="0" smtClean="0">
                <a:solidFill>
                  <a:prstClr val="black"/>
                </a:solidFill>
              </a:rPr>
              <a:t>Процессы управления (планирование, исполнение, контроль).</a:t>
            </a:r>
          </a:p>
          <a:p>
            <a:pPr lvl="0"/>
            <a:endParaRPr lang="ru-RU" sz="1600" b="1" dirty="0">
              <a:solidFill>
                <a:prstClr val="black"/>
              </a:solidFill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2. Основные </a:t>
            </a:r>
            <a:r>
              <a:rPr lang="ru-RU" sz="1600" b="1" dirty="0" smtClean="0">
                <a:solidFill>
                  <a:prstClr val="black"/>
                </a:solidFill>
              </a:rPr>
              <a:t>процессы: это </a:t>
            </a:r>
            <a:r>
              <a:rPr lang="ru-RU" sz="1600" b="1" dirty="0">
                <a:solidFill>
                  <a:prstClr val="black"/>
                </a:solidFill>
              </a:rPr>
              <a:t>те процессы, которые составляют суть результатов</a:t>
            </a:r>
          </a:p>
          <a:p>
            <a:pPr lvl="0"/>
            <a:r>
              <a:rPr lang="ru-RU" sz="1600" b="1" dirty="0" smtClean="0">
                <a:solidFill>
                  <a:prstClr val="black"/>
                </a:solidFill>
              </a:rPr>
              <a:t>Организации и </a:t>
            </a:r>
            <a:r>
              <a:rPr lang="ru-RU" sz="1600" b="1" dirty="0">
                <a:solidFill>
                  <a:prstClr val="black"/>
                </a:solidFill>
              </a:rPr>
              <a:t>позволяющие наилучшим образом </a:t>
            </a:r>
            <a:r>
              <a:rPr lang="ru-RU" sz="1600" b="1" dirty="0" smtClean="0">
                <a:solidFill>
                  <a:prstClr val="black"/>
                </a:solidFill>
              </a:rPr>
              <a:t>исполнять исполнительным органам свои полномочия.</a:t>
            </a:r>
          </a:p>
          <a:p>
            <a:pPr lvl="0"/>
            <a:endParaRPr lang="ru-RU" sz="1600" b="1" dirty="0">
              <a:solidFill>
                <a:prstClr val="black"/>
              </a:solidFill>
            </a:endParaRPr>
          </a:p>
          <a:p>
            <a:pPr lvl="0"/>
            <a:r>
              <a:rPr lang="ru-RU" sz="1600" b="1" dirty="0" smtClean="0">
                <a:solidFill>
                  <a:prstClr val="black"/>
                </a:solidFill>
              </a:rPr>
              <a:t>3</a:t>
            </a:r>
            <a:r>
              <a:rPr lang="ru-RU" sz="1600" b="1" dirty="0">
                <a:solidFill>
                  <a:prstClr val="black"/>
                </a:solidFill>
              </a:rPr>
              <a:t>. Вспомогательные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(или поддерживающие, </a:t>
            </a:r>
            <a:r>
              <a:rPr lang="ru-RU" sz="1600" b="1" dirty="0" smtClean="0">
                <a:solidFill>
                  <a:prstClr val="black"/>
                </a:solidFill>
              </a:rPr>
              <a:t>обслуживающие), нужны </a:t>
            </a:r>
            <a:r>
              <a:rPr lang="ru-RU" sz="1600" b="1" dirty="0">
                <a:solidFill>
                  <a:prstClr val="black"/>
                </a:solidFill>
              </a:rPr>
              <a:t>для того, чтобы основные процессы могли </a:t>
            </a:r>
            <a:r>
              <a:rPr lang="ru-RU" sz="1600" b="1" dirty="0" smtClean="0">
                <a:solidFill>
                  <a:prstClr val="black"/>
                </a:solidFill>
              </a:rPr>
              <a:t>хорошо выполняться.</a:t>
            </a:r>
          </a:p>
          <a:p>
            <a:pPr lvl="0"/>
            <a:endParaRPr lang="ru-RU" sz="1600" b="1" dirty="0">
              <a:solidFill>
                <a:prstClr val="black"/>
              </a:solidFill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4. Процессы развития или совершенствования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164" y="1499096"/>
            <a:ext cx="3594461" cy="183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97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AA30F0-A8EE-41C1-CB9A-D8E4B7832A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3" t="37780" r="18555" b="10716"/>
          <a:stretch/>
        </p:blipFill>
        <p:spPr>
          <a:xfrm>
            <a:off x="291548" y="766313"/>
            <a:ext cx="8170794" cy="438195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29088" y="313120"/>
            <a:ext cx="5724939" cy="29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Инструменты: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стандартизированнная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работа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73383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96349" y="362253"/>
            <a:ext cx="2140226" cy="29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Инструменты: 5С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B7A3E4-0B52-3DC5-201E-0EB2B529C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62" t="32836" r="23686" b="13298"/>
          <a:stretch/>
        </p:blipFill>
        <p:spPr>
          <a:xfrm>
            <a:off x="1451072" y="967409"/>
            <a:ext cx="6076163" cy="40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89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96348" y="362253"/>
            <a:ext cx="3465443" cy="29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Инструменты: Картирование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847883-0D9B-0861-BE7A-508774B6F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01" t="38453" r="23655" b="15250"/>
          <a:stretch/>
        </p:blipFill>
        <p:spPr>
          <a:xfrm>
            <a:off x="795130" y="847824"/>
            <a:ext cx="7858141" cy="401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4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30087" y="283297"/>
            <a:ext cx="5724939" cy="29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Инструменты: решение проблем одна за одной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3CCA81-724A-C687-34D2-BEB7E3801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3" t="37679" r="18555" b="12229"/>
          <a:stretch/>
        </p:blipFill>
        <p:spPr>
          <a:xfrm>
            <a:off x="394675" y="795130"/>
            <a:ext cx="8102000" cy="41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311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23263C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AutoShape 12" descr="https://www.first-americans.spb.ru/wp-content/uploads/2014/06/lixo.jpg"/>
          <p:cNvSpPr>
            <a:spLocks noChangeAspect="1" noChangeArrowheads="1"/>
          </p:cNvSpPr>
          <p:nvPr/>
        </p:nvSpPr>
        <p:spPr bwMode="auto">
          <a:xfrm>
            <a:off x="980696" y="1761480"/>
            <a:ext cx="191702" cy="19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26269" y="288182"/>
            <a:ext cx="4158532" cy="29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Инструменты: ликвидация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потерь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5305" y="751840"/>
            <a:ext cx="6312748" cy="41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2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000" y="315045"/>
            <a:ext cx="5434443" cy="50659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Производственная система </a:t>
            </a:r>
            <a:r>
              <a:rPr lang="ru-RU" sz="2000" b="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Росатома</a:t>
            </a:r>
            <a: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(ПСР</a:t>
            </a:r>
            <a:r>
              <a:rPr lang="ru-RU" sz="2000" b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br>
              <a:rPr lang="ru-RU" sz="2000" b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ru-RU" sz="20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000" b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                       (России)</a:t>
            </a:r>
            <a:endParaRPr lang="en-US" sz="2000" b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5" y="987551"/>
            <a:ext cx="5159587" cy="394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вал 4"/>
          <p:cNvSpPr/>
          <p:nvPr/>
        </p:nvSpPr>
        <p:spPr>
          <a:xfrm>
            <a:off x="3111751" y="1323884"/>
            <a:ext cx="1559438" cy="262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667922" y="2959660"/>
            <a:ext cx="1559438" cy="2628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104217" y="3558883"/>
            <a:ext cx="1823017" cy="263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26325" y="1822800"/>
            <a:ext cx="2791449" cy="561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287727" y="2355263"/>
            <a:ext cx="375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Ценность – это то, что нужно заказчику, </a:t>
            </a:r>
          </a:p>
          <a:p>
            <a:r>
              <a:rPr lang="ru-RU" sz="1600" dirty="0"/>
              <a:t>то, за что он платит деньги</a:t>
            </a:r>
          </a:p>
        </p:txBody>
      </p:sp>
      <p:sp>
        <p:nvSpPr>
          <p:cNvPr id="10" name="Овал 9"/>
          <p:cNvSpPr/>
          <p:nvPr/>
        </p:nvSpPr>
        <p:spPr>
          <a:xfrm>
            <a:off x="1730424" y="3798242"/>
            <a:ext cx="1381327" cy="263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5F091-A418-48E2-B21B-9DD2A9739E1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1421205" y="171351"/>
            <a:ext cx="4756351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/>
              <a:t>Перезагрузка бережливого управления в Забайкальском крае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4" y="1089619"/>
            <a:ext cx="2813385" cy="37511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09" y="1089619"/>
            <a:ext cx="2788721" cy="3750733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397565" y="4220818"/>
            <a:ext cx="1126435" cy="1192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1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792;p140"/>
          <p:cNvSpPr txBox="1"/>
          <p:nvPr/>
        </p:nvSpPr>
        <p:spPr>
          <a:xfrm>
            <a:off x="2553233" y="201297"/>
            <a:ext cx="2475968" cy="49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>
                <a:sym typeface="Helvetica Neue"/>
              </a:rPr>
              <a:t>Кто такой заказчик?</a:t>
            </a:r>
            <a:endParaRPr dirty="0">
              <a:sym typeface="Arial"/>
            </a:endParaRPr>
          </a:p>
        </p:txBody>
      </p:sp>
      <p:sp>
        <p:nvSpPr>
          <p:cNvPr id="3" name="Google Shape;158793;p140"/>
          <p:cNvSpPr/>
          <p:nvPr/>
        </p:nvSpPr>
        <p:spPr>
          <a:xfrm>
            <a:off x="999400" y="946826"/>
            <a:ext cx="7659740" cy="9966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7588" tIns="43796" rIns="87588" bIns="43796" anchor="ctr" anchorCtr="0">
            <a:noAutofit/>
          </a:bodyPr>
          <a:lstStyle/>
          <a:p>
            <a:pPr defTabSz="795264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cs typeface="Arial"/>
                <a:sym typeface="Arial"/>
              </a:rPr>
              <a:t>Заказчик - </a:t>
            </a:r>
            <a:r>
              <a:rPr lang="ru-RU" kern="0" dirty="0">
                <a:solidFill>
                  <a:srgbClr val="002060"/>
                </a:solidFill>
                <a:cs typeface="Arial"/>
                <a:sym typeface="Arial"/>
              </a:rPr>
              <a:t>тот, кто использует результат вашей работы. Каждый сотрудник является и поставщиком, и заказчиком услуг, сырья или </a:t>
            </a:r>
            <a:r>
              <a:rPr lang="ru-RU" kern="0" dirty="0" smtClean="0">
                <a:solidFill>
                  <a:srgbClr val="002060"/>
                </a:solidFill>
                <a:cs typeface="Arial"/>
                <a:sym typeface="Arial"/>
              </a:rPr>
              <a:t>продуктов (принцип </a:t>
            </a:r>
            <a:r>
              <a:rPr lang="ru-RU" kern="0" dirty="0" err="1" smtClean="0">
                <a:solidFill>
                  <a:srgbClr val="002060"/>
                </a:solidFill>
                <a:cs typeface="Arial"/>
                <a:sym typeface="Arial"/>
              </a:rPr>
              <a:t>клиентоцентричности</a:t>
            </a:r>
            <a:r>
              <a:rPr lang="ru-RU" kern="0" dirty="0" smtClean="0">
                <a:solidFill>
                  <a:srgbClr val="002060"/>
                </a:solidFill>
                <a:cs typeface="Arial"/>
                <a:sym typeface="Arial"/>
              </a:rPr>
              <a:t>).</a:t>
            </a:r>
            <a:endParaRPr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4" name="Google Shape;158794;p140" descr="noun_26799_cc.png"/>
          <p:cNvPicPr preferRelativeResize="0"/>
          <p:nvPr/>
        </p:nvPicPr>
        <p:blipFill rotWithShape="1"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9633"/>
          <a:stretch/>
        </p:blipFill>
        <p:spPr>
          <a:xfrm>
            <a:off x="64681" y="899815"/>
            <a:ext cx="999400" cy="10375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8795;p140"/>
          <p:cNvSpPr/>
          <p:nvPr/>
        </p:nvSpPr>
        <p:spPr>
          <a:xfrm>
            <a:off x="1643973" y="2248923"/>
            <a:ext cx="6093321" cy="1704690"/>
          </a:xfrm>
          <a:prstGeom prst="homePlate">
            <a:avLst>
              <a:gd name="adj" fmla="val 13101"/>
            </a:avLst>
          </a:prstGeom>
          <a:noFill/>
          <a:ln w="25400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89671" tIns="44832" rIns="89671" bIns="44832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sz="1900" ker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" name="Google Shape;158796;p140"/>
          <p:cNvPicPr preferRelativeResize="0"/>
          <p:nvPr/>
        </p:nvPicPr>
        <p:blipFill rotWithShape="1">
          <a:blip r:embed="rId3">
            <a:alphaModFix/>
          </a:blip>
          <a:srcRect b="47916"/>
          <a:stretch/>
        </p:blipFill>
        <p:spPr>
          <a:xfrm>
            <a:off x="1947521" y="2146141"/>
            <a:ext cx="4923117" cy="1167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8797;p140" descr="Снимок экрана 2015-02-24 в 23.31.29.png"/>
          <p:cNvPicPr preferRelativeResize="0"/>
          <p:nvPr/>
        </p:nvPicPr>
        <p:blipFill rotWithShape="1">
          <a:blip r:embed="rId4">
            <a:alphaModFix/>
          </a:blip>
          <a:srcRect t="6145" b="4264"/>
          <a:stretch/>
        </p:blipFill>
        <p:spPr>
          <a:xfrm>
            <a:off x="1796374" y="3416194"/>
            <a:ext cx="5393099" cy="16420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58795;p140"/>
          <p:cNvSpPr/>
          <p:nvPr/>
        </p:nvSpPr>
        <p:spPr>
          <a:xfrm>
            <a:off x="1796374" y="2138853"/>
            <a:ext cx="5408760" cy="1174559"/>
          </a:xfrm>
          <a:prstGeom prst="homePlate">
            <a:avLst>
              <a:gd name="adj" fmla="val 13101"/>
            </a:avLst>
          </a:prstGeom>
          <a:noFill/>
          <a:ln w="25400" cap="flat" cmpd="sng">
            <a:solidFill>
              <a:schemeClr val="accent4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89671" tIns="44832" rIns="89671" bIns="44832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sz="1900" ker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9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6337" y="102904"/>
            <a:ext cx="4442279" cy="41070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Что такое поток создания ценности?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6613" y="775051"/>
            <a:ext cx="6246495" cy="814909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6558" tIns="33278" rIns="66558" bIns="33278" rtlCol="0" anchor="ctr"/>
          <a:lstStyle/>
          <a:p>
            <a:pPr algn="ctr"/>
            <a:r>
              <a:rPr lang="ru-RU" sz="1351" b="1" dirty="0">
                <a:solidFill>
                  <a:srgbClr val="002060"/>
                </a:solidFill>
              </a:rPr>
              <a:t>Поток создания ценности (ПСЦ) - </a:t>
            </a:r>
            <a:r>
              <a:rPr lang="ru-RU" sz="1351" dirty="0">
                <a:solidFill>
                  <a:srgbClr val="002060"/>
                </a:solidFill>
              </a:rPr>
              <a:t>операции в процессе (как добавляющие, так и не добавляющие ценность), направленные на преобразование  материалов и информации в продукт или услугу для заказчика</a:t>
            </a:r>
            <a:endParaRPr lang="ru-RU" sz="1351" dirty="0">
              <a:solidFill>
                <a:srgbClr val="C00000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383340" y="2310244"/>
            <a:ext cx="3826940" cy="1136123"/>
            <a:chOff x="259650" y="3833098"/>
            <a:chExt cx="7950382" cy="2707069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flipH="1">
              <a:off x="259650" y="3833100"/>
              <a:ext cx="2111819" cy="2700052"/>
            </a:xfrm>
            <a:prstGeom prst="line">
              <a:avLst/>
            </a:prstGeom>
            <a:noFill/>
            <a:ln w="19050" cap="flat" cmpd="sng" algn="ctr">
              <a:solidFill>
                <a:srgbClr val="1D6780">
                  <a:shade val="95000"/>
                  <a:satMod val="105000"/>
                </a:srgbClr>
              </a:solidFill>
              <a:prstDash val="sysDot"/>
            </a:ln>
            <a:effectLst/>
          </p:spPr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3030815" y="3833098"/>
              <a:ext cx="267953" cy="2707069"/>
            </a:xfrm>
            <a:prstGeom prst="line">
              <a:avLst/>
            </a:prstGeom>
            <a:noFill/>
            <a:ln w="19050" cap="flat" cmpd="sng" algn="ctr">
              <a:solidFill>
                <a:srgbClr val="1D6780">
                  <a:shade val="95000"/>
                  <a:satMod val="105000"/>
                </a:srgbClr>
              </a:solidFill>
              <a:prstDash val="sysDot"/>
            </a:ln>
            <a:effectLst/>
          </p:spPr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207870" y="3833098"/>
              <a:ext cx="384688" cy="2707069"/>
            </a:xfrm>
            <a:prstGeom prst="line">
              <a:avLst/>
            </a:prstGeom>
            <a:noFill/>
            <a:ln w="19050" cap="flat" cmpd="sng" algn="ctr">
              <a:solidFill>
                <a:srgbClr val="1D6780">
                  <a:shade val="95000"/>
                  <a:satMod val="105000"/>
                </a:srgbClr>
              </a:solidFill>
              <a:prstDash val="sysDot"/>
            </a:ln>
            <a:effectLst/>
          </p:spPr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6470712" y="3833098"/>
              <a:ext cx="1739320" cy="2707069"/>
            </a:xfrm>
            <a:prstGeom prst="line">
              <a:avLst/>
            </a:prstGeom>
            <a:noFill/>
            <a:ln w="19050" cap="flat" cmpd="sng" algn="ctr">
              <a:solidFill>
                <a:srgbClr val="1D6780">
                  <a:shade val="95000"/>
                  <a:satMod val="105000"/>
                </a:srgbClr>
              </a:solidFill>
              <a:prstDash val="sysDot"/>
            </a:ln>
            <a:effectLst/>
          </p:spPr>
        </p:cxnSp>
      </p:grpSp>
      <p:sp>
        <p:nvSpPr>
          <p:cNvPr id="12" name="Объект 29"/>
          <p:cNvSpPr txBox="1">
            <a:spLocks/>
          </p:cNvSpPr>
          <p:nvPr/>
        </p:nvSpPr>
        <p:spPr>
          <a:xfrm>
            <a:off x="1884537" y="1631353"/>
            <a:ext cx="4650798" cy="704447"/>
          </a:xfrm>
          <a:prstGeom prst="roundRect">
            <a:avLst>
              <a:gd name="adj" fmla="val 7770"/>
            </a:avLst>
          </a:prstGeom>
          <a:solidFill>
            <a:srgbClr val="A5D6D5"/>
          </a:solidFill>
        </p:spPr>
        <p:txBody>
          <a:bodyPr vert="horz" lIns="119576" tIns="0" rIns="119576" bIns="0" rtlCol="0" anchor="ctr">
            <a:noAutofit/>
          </a:bodyPr>
          <a:lstStyle>
            <a:lvl1pPr marL="0" indent="0" algn="l" defTabSz="1027312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312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513" indent="-179757" algn="l" defTabSz="1027312" rtl="0" eaLnBrk="1" latinLnBrk="0" hangingPunct="1"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9513" indent="-179757" algn="l" defTabSz="1027312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312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5105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38762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2416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6071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437">
              <a:spcBef>
                <a:spcPts val="399"/>
              </a:spcBef>
              <a:spcAft>
                <a:spcPts val="399"/>
              </a:spcAft>
              <a:defRPr/>
            </a:pPr>
            <a:r>
              <a:rPr lang="ru-RU" sz="930" dirty="0">
                <a:solidFill>
                  <a:srgbClr val="1D6780"/>
                </a:solidFill>
                <a:latin typeface="Calibri"/>
              </a:rPr>
              <a:t>Поток создания ценности 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84633" y="1653586"/>
            <a:ext cx="704284" cy="657668"/>
          </a:xfrm>
          <a:prstGeom prst="roundRect">
            <a:avLst>
              <a:gd name="adj" fmla="val 9881"/>
            </a:avLst>
          </a:prstGeom>
          <a:solidFill>
            <a:srgbClr val="A5D6D5">
              <a:lumMod val="40000"/>
              <a:lumOff val="60000"/>
            </a:srgbClr>
          </a:solidFill>
        </p:spPr>
        <p:txBody>
          <a:bodyPr wrap="square" lIns="119576" tIns="0" rIns="119576" bIns="0" rtlCol="0" anchor="ctr" anchorCtr="0">
            <a:noAutofit/>
          </a:bodyPr>
          <a:lstStyle/>
          <a:p>
            <a:pPr algn="ctr" defTabSz="682437">
              <a:defRPr/>
            </a:pPr>
            <a:r>
              <a:rPr lang="ru-RU" sz="930" b="1" kern="0" dirty="0">
                <a:solidFill>
                  <a:srgbClr val="1D6780"/>
                </a:solidFill>
                <a:latin typeface="Calibri"/>
              </a:rPr>
              <a:t>Вход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6930885" y="1669675"/>
            <a:ext cx="704447" cy="657692"/>
          </a:xfrm>
          <a:prstGeom prst="roundRect">
            <a:avLst>
              <a:gd name="adj" fmla="val 8271"/>
            </a:avLst>
          </a:prstGeom>
          <a:solidFill>
            <a:srgbClr val="A5D6D5">
              <a:lumMod val="40000"/>
              <a:lumOff val="60000"/>
            </a:srgbClr>
          </a:solidFill>
        </p:spPr>
        <p:txBody>
          <a:bodyPr wrap="square" lIns="119576" tIns="0" rIns="119576" bIns="0" rtlCol="0" anchor="ctr" anchorCtr="0">
            <a:noAutofit/>
          </a:bodyPr>
          <a:lstStyle/>
          <a:p>
            <a:pPr algn="ctr" defTabSz="682437">
              <a:defRPr/>
            </a:pPr>
            <a:r>
              <a:rPr lang="ru-RU" sz="930" b="1" kern="0" dirty="0">
                <a:solidFill>
                  <a:srgbClr val="1D6780"/>
                </a:solidFill>
                <a:latin typeface="Calibri"/>
              </a:rPr>
              <a:t>Выход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1488197" y="1819134"/>
            <a:ext cx="358776" cy="358776"/>
          </a:xfrm>
          <a:prstGeom prst="rightArrow">
            <a:avLst>
              <a:gd name="adj1" fmla="val 50000"/>
              <a:gd name="adj2" fmla="val 59620"/>
            </a:avLst>
          </a:prstGeom>
          <a:solidFill>
            <a:srgbClr val="1D6780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682437">
              <a:defRPr/>
            </a:pPr>
            <a:endParaRPr lang="ru-RU" sz="119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6569976" y="1808814"/>
            <a:ext cx="358776" cy="358776"/>
          </a:xfrm>
          <a:prstGeom prst="rightArrow">
            <a:avLst>
              <a:gd name="adj1" fmla="val 50000"/>
              <a:gd name="adj2" fmla="val 59620"/>
            </a:avLst>
          </a:prstGeom>
          <a:solidFill>
            <a:srgbClr val="1D6780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682437">
              <a:defRPr/>
            </a:pPr>
            <a:endParaRPr lang="ru-RU" sz="119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Объект 29"/>
          <p:cNvSpPr txBox="1">
            <a:spLocks/>
          </p:cNvSpPr>
          <p:nvPr/>
        </p:nvSpPr>
        <p:spPr>
          <a:xfrm>
            <a:off x="2476742" y="2633415"/>
            <a:ext cx="3733538" cy="597960"/>
          </a:xfrm>
          <a:prstGeom prst="roundRect">
            <a:avLst>
              <a:gd name="adj" fmla="val 13413"/>
            </a:avLst>
          </a:prstGeom>
          <a:solidFill>
            <a:srgbClr val="A5D6D5">
              <a:lumMod val="60000"/>
              <a:lumOff val="40000"/>
            </a:srgbClr>
          </a:solidFill>
        </p:spPr>
        <p:txBody>
          <a:bodyPr vert="horz" lIns="119576" tIns="0" rIns="119576" bIns="0" rtlCol="0" anchor="ctr">
            <a:noAutofit/>
          </a:bodyPr>
          <a:lstStyle>
            <a:lvl1pPr marL="0" indent="0" algn="l" defTabSz="1027312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312" rtl="0" eaLnBrk="1" latinLnBrk="0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9513" indent="-179757" algn="l" defTabSz="1027312" rtl="0" eaLnBrk="1" latinLnBrk="0" hangingPunct="1"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9513" indent="-179757" algn="l" defTabSz="1027312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312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25105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38762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52416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66071" indent="-256827" algn="l" defTabSz="102731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2437">
              <a:spcBef>
                <a:spcPts val="399"/>
              </a:spcBef>
              <a:spcAft>
                <a:spcPts val="399"/>
              </a:spcAft>
              <a:defRPr/>
            </a:pPr>
            <a:r>
              <a:rPr lang="ru-RU" sz="930" dirty="0">
                <a:solidFill>
                  <a:srgbClr val="1D6780"/>
                </a:solidFill>
                <a:latin typeface="Calibri"/>
              </a:rPr>
              <a:t>Процесс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32977" y="3424083"/>
            <a:ext cx="1016531" cy="35877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none" lIns="119576" tIns="0" rIns="119576" bIns="0" rtlCol="0" anchor="ctr" anchorCtr="0">
            <a:noAutofit/>
          </a:bodyPr>
          <a:lstStyle/>
          <a:p>
            <a:pPr algn="ctr" defTabSz="682574">
              <a:defRPr/>
            </a:pPr>
            <a:r>
              <a:rPr lang="ru-RU" sz="930" b="1" kern="0" dirty="0">
                <a:solidFill>
                  <a:schemeClr val="bg1"/>
                </a:solidFill>
                <a:latin typeface="Calibri"/>
              </a:rPr>
              <a:t>Подпроцесс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42085" y="3433753"/>
            <a:ext cx="1016531" cy="35877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none" lIns="119576" tIns="0" rIns="119576" bIns="0" rtlCol="0" anchor="ctr" anchorCtr="0">
            <a:noAutofit/>
          </a:bodyPr>
          <a:lstStyle/>
          <a:p>
            <a:pPr algn="ctr" defTabSz="682574">
              <a:defRPr/>
            </a:pPr>
            <a:r>
              <a:rPr lang="ru-RU" sz="930" b="1" kern="0" dirty="0">
                <a:solidFill>
                  <a:schemeClr val="bg1"/>
                </a:solidFill>
                <a:latin typeface="Calibri"/>
              </a:rPr>
              <a:t>Подпроцесс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81318" y="3443423"/>
            <a:ext cx="1016531" cy="35877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none" lIns="119576" tIns="0" rIns="119576" bIns="0" rtlCol="0" anchor="ctr" anchorCtr="0">
            <a:noAutofit/>
          </a:bodyPr>
          <a:lstStyle/>
          <a:p>
            <a:pPr algn="ctr" defTabSz="682574">
              <a:defRPr/>
            </a:pPr>
            <a:r>
              <a:rPr lang="ru-RU" sz="930" b="1" kern="0" dirty="0">
                <a:solidFill>
                  <a:schemeClr val="bg1"/>
                </a:solidFill>
                <a:latin typeface="Calibri"/>
              </a:rPr>
              <a:t>Подпроцесс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02956" y="3433753"/>
            <a:ext cx="1016531" cy="358776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none" lIns="119576" tIns="0" rIns="119576" bIns="0" rtlCol="0" anchor="ctr" anchorCtr="0">
            <a:noAutofit/>
          </a:bodyPr>
          <a:lstStyle/>
          <a:p>
            <a:pPr algn="ctr" defTabSz="682574">
              <a:defRPr/>
            </a:pPr>
            <a:r>
              <a:rPr lang="ru-RU" sz="930" b="1" kern="0" dirty="0">
                <a:solidFill>
                  <a:schemeClr val="bg1"/>
                </a:solidFill>
                <a:latin typeface="Calibri"/>
              </a:rPr>
              <a:t>Подпроцесс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22077" y="3924440"/>
            <a:ext cx="1016615" cy="597960"/>
          </a:xfrm>
          <a:prstGeom prst="roundRect">
            <a:avLst>
              <a:gd name="adj" fmla="val 10895"/>
            </a:avLst>
          </a:prstGeom>
          <a:noFill/>
          <a:ln>
            <a:solidFill>
              <a:srgbClr val="002060"/>
            </a:solidFill>
          </a:ln>
        </p:spPr>
        <p:txBody>
          <a:bodyPr wrap="none" lIns="191321" tIns="0" rIns="119576" bIns="0" rtlCol="0" anchor="ctr" anchorCtr="0">
            <a:noAutofit/>
          </a:bodyPr>
          <a:lstStyle/>
          <a:p>
            <a:pPr defTabSz="682437">
              <a:defRPr/>
            </a:pPr>
            <a:r>
              <a:rPr lang="ru-RU" sz="797" kern="0" dirty="0">
                <a:solidFill>
                  <a:srgbClr val="1D6780"/>
                </a:solidFill>
                <a:latin typeface="Calibri"/>
              </a:rPr>
              <a:t>Операция 1</a:t>
            </a:r>
          </a:p>
          <a:p>
            <a:pPr defTabSz="682437">
              <a:defRPr/>
            </a:pPr>
            <a:r>
              <a:rPr lang="ru-RU" sz="797" kern="0" dirty="0">
                <a:solidFill>
                  <a:srgbClr val="1D6780"/>
                </a:solidFill>
                <a:latin typeface="Calibri"/>
              </a:rPr>
              <a:t>Операция 1.1…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93213" y="3915051"/>
            <a:ext cx="1016615" cy="597960"/>
          </a:xfrm>
          <a:prstGeom prst="roundRect">
            <a:avLst>
              <a:gd name="adj" fmla="val 9741"/>
            </a:avLst>
          </a:prstGeom>
          <a:noFill/>
          <a:ln>
            <a:solidFill>
              <a:srgbClr val="002060"/>
            </a:solidFill>
          </a:ln>
        </p:spPr>
        <p:txBody>
          <a:bodyPr wrap="none" lIns="191321" tIns="0" rIns="119576" bIns="0" rtlCol="0" anchor="ctr" anchorCtr="0">
            <a:noAutofit/>
          </a:bodyPr>
          <a:lstStyle/>
          <a:p>
            <a:pPr defTabSz="682437">
              <a:defRPr/>
            </a:pPr>
            <a:r>
              <a:rPr lang="ru-RU" sz="797" kern="0" dirty="0">
                <a:solidFill>
                  <a:srgbClr val="1D6780"/>
                </a:solidFill>
                <a:latin typeface="Calibri"/>
              </a:rPr>
              <a:t>Операция 2</a:t>
            </a:r>
          </a:p>
          <a:p>
            <a:pPr defTabSz="682437">
              <a:defRPr/>
            </a:pPr>
            <a:r>
              <a:rPr lang="ru-RU" sz="797" kern="0" dirty="0">
                <a:solidFill>
                  <a:srgbClr val="1D6780"/>
                </a:solidFill>
                <a:latin typeface="Calibri"/>
              </a:rPr>
              <a:t>Операция 2.1…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67875" y="3875315"/>
            <a:ext cx="1016615" cy="597960"/>
          </a:xfrm>
          <a:prstGeom prst="roundRect">
            <a:avLst>
              <a:gd name="adj" fmla="val 8586"/>
            </a:avLst>
          </a:prstGeom>
          <a:noFill/>
          <a:ln>
            <a:solidFill>
              <a:srgbClr val="002060"/>
            </a:solidFill>
          </a:ln>
        </p:spPr>
        <p:txBody>
          <a:bodyPr wrap="none" lIns="191321" tIns="0" rIns="119576" bIns="0" rtlCol="0" anchor="ctr" anchorCtr="0">
            <a:noAutofit/>
          </a:bodyPr>
          <a:lstStyle/>
          <a:p>
            <a:pPr defTabSz="682437">
              <a:defRPr/>
            </a:pPr>
            <a:r>
              <a:rPr lang="ru-RU" sz="797" kern="0" dirty="0">
                <a:solidFill>
                  <a:srgbClr val="1D6780"/>
                </a:solidFill>
                <a:latin typeface="Calibri"/>
              </a:rPr>
              <a:t>Операция 3</a:t>
            </a:r>
          </a:p>
          <a:p>
            <a:pPr defTabSz="682437">
              <a:defRPr/>
            </a:pPr>
            <a:r>
              <a:rPr lang="ru-RU" sz="797" kern="0" dirty="0">
                <a:solidFill>
                  <a:srgbClr val="1D6780"/>
                </a:solidFill>
                <a:latin typeface="Calibri"/>
              </a:rPr>
              <a:t>Операция 3.1…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1324" y="3891552"/>
            <a:ext cx="1016615" cy="597960"/>
          </a:xfrm>
          <a:prstGeom prst="roundRect">
            <a:avLst>
              <a:gd name="adj" fmla="val 12050"/>
            </a:avLst>
          </a:prstGeom>
          <a:noFill/>
          <a:ln>
            <a:solidFill>
              <a:srgbClr val="002060"/>
            </a:solidFill>
          </a:ln>
        </p:spPr>
        <p:txBody>
          <a:bodyPr wrap="none" lIns="191321" tIns="0" rIns="119576" bIns="0" rtlCol="0" anchor="ctr" anchorCtr="0">
            <a:noAutofit/>
          </a:bodyPr>
          <a:lstStyle/>
          <a:p>
            <a:pPr defTabSz="682437">
              <a:defRPr/>
            </a:pPr>
            <a:r>
              <a:rPr lang="ru-RU" sz="797" kern="0" dirty="0">
                <a:solidFill>
                  <a:srgbClr val="1D6780"/>
                </a:solidFill>
                <a:latin typeface="Calibri"/>
              </a:rPr>
              <a:t>Операция 4</a:t>
            </a:r>
          </a:p>
          <a:p>
            <a:pPr defTabSz="682437">
              <a:defRPr/>
            </a:pPr>
            <a:r>
              <a:rPr lang="ru-RU" sz="797" kern="0" dirty="0">
                <a:solidFill>
                  <a:srgbClr val="1D6780"/>
                </a:solidFill>
                <a:latin typeface="Calibri"/>
              </a:rPr>
              <a:t>Операция 4.1…</a:t>
            </a:r>
          </a:p>
        </p:txBody>
      </p:sp>
      <p:sp>
        <p:nvSpPr>
          <p:cNvPr id="26" name="Стрелка вправо 25"/>
          <p:cNvSpPr/>
          <p:nvPr/>
        </p:nvSpPr>
        <p:spPr>
          <a:xfrm>
            <a:off x="2783715" y="3994907"/>
            <a:ext cx="358776" cy="358776"/>
          </a:xfrm>
          <a:prstGeom prst="rightArrow">
            <a:avLst>
              <a:gd name="adj1" fmla="val 50000"/>
              <a:gd name="adj2" fmla="val 59620"/>
            </a:avLst>
          </a:prstGeom>
          <a:solidFill>
            <a:srgbClr val="1D6780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682437">
              <a:defRPr/>
            </a:pPr>
            <a:endParaRPr lang="ru-RU" sz="119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4121644" y="4011144"/>
            <a:ext cx="358776" cy="358776"/>
          </a:xfrm>
          <a:prstGeom prst="rightArrow">
            <a:avLst>
              <a:gd name="adj1" fmla="val 50000"/>
              <a:gd name="adj2" fmla="val 59620"/>
            </a:avLst>
          </a:prstGeom>
          <a:solidFill>
            <a:srgbClr val="1D6780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682437">
              <a:defRPr/>
            </a:pPr>
            <a:endParaRPr lang="ru-RU" sz="1196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5560765" y="3981817"/>
            <a:ext cx="358776" cy="358776"/>
          </a:xfrm>
          <a:prstGeom prst="rightArrow">
            <a:avLst>
              <a:gd name="adj1" fmla="val 50000"/>
              <a:gd name="adj2" fmla="val 59620"/>
            </a:avLst>
          </a:prstGeom>
          <a:solidFill>
            <a:srgbClr val="1D6780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682437">
              <a:defRPr/>
            </a:pPr>
            <a:endParaRPr lang="ru-RU" sz="1196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9" name="Изображение 8" descr="noun_26799_cc.png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6"/>
          <a:stretch/>
        </p:blipFill>
        <p:spPr>
          <a:xfrm>
            <a:off x="218738" y="697458"/>
            <a:ext cx="988373" cy="86104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43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792;p140"/>
          <p:cNvSpPr txBox="1"/>
          <p:nvPr/>
        </p:nvSpPr>
        <p:spPr>
          <a:xfrm>
            <a:off x="3297440" y="44286"/>
            <a:ext cx="2466188" cy="69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>
                <a:sym typeface="Helvetica Neue"/>
              </a:rPr>
              <a:t>Что такое процесс?</a:t>
            </a:r>
            <a:endParaRPr dirty="0">
              <a:sym typeface="Arial"/>
            </a:endParaRPr>
          </a:p>
        </p:txBody>
      </p:sp>
      <p:sp>
        <p:nvSpPr>
          <p:cNvPr id="3" name="Google Shape;158808;p141"/>
          <p:cNvSpPr/>
          <p:nvPr/>
        </p:nvSpPr>
        <p:spPr>
          <a:xfrm>
            <a:off x="2890812" y="2613580"/>
            <a:ext cx="3542439" cy="192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493" tIns="39735" rIns="79493" bIns="39735" anchor="t" anchorCtr="0">
            <a:sp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2000" b="1" u="sng" kern="0" dirty="0">
                <a:solidFill>
                  <a:srgbClr val="002060"/>
                </a:solidFill>
                <a:cs typeface="Arial"/>
                <a:sym typeface="Arial"/>
              </a:rPr>
              <a:t>Процесс </a:t>
            </a:r>
            <a:r>
              <a:rPr lang="ru-RU" sz="2000" kern="0" dirty="0">
                <a:solidFill>
                  <a:srgbClr val="002060"/>
                </a:solidFill>
                <a:cs typeface="Arial"/>
                <a:sym typeface="Arial"/>
              </a:rPr>
              <a:t>–</a:t>
            </a:r>
            <a:endParaRPr sz="105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 defTabSz="795264">
              <a:buClr>
                <a:srgbClr val="000000"/>
              </a:buClr>
            </a:pPr>
            <a:r>
              <a:rPr lang="ru-RU" sz="2000" kern="0" dirty="0">
                <a:solidFill>
                  <a:srgbClr val="002060"/>
                </a:solidFill>
                <a:cs typeface="Arial"/>
                <a:sym typeface="Arial"/>
              </a:rPr>
              <a:t> </a:t>
            </a:r>
            <a:r>
              <a:rPr lang="ru-RU" sz="1600" kern="0" dirty="0">
                <a:solidFill>
                  <a:srgbClr val="002060"/>
                </a:solidFill>
                <a:cs typeface="Arial"/>
                <a:sym typeface="Arial"/>
              </a:rPr>
              <a:t>совокупность последовательных действий, направленных на достижение определенного результата</a:t>
            </a:r>
          </a:p>
          <a:p>
            <a:pPr algn="ctr" defTabSz="795264">
              <a:buClr>
                <a:srgbClr val="000000"/>
              </a:buClr>
            </a:pPr>
            <a:endParaRPr lang="ru-RU" sz="1600" kern="0" dirty="0">
              <a:solidFill>
                <a:srgbClr val="002060"/>
              </a:solidFill>
              <a:cs typeface="Arial"/>
              <a:sym typeface="Arial"/>
            </a:endParaRPr>
          </a:p>
          <a:p>
            <a:pPr algn="ctr" defTabSz="795264">
              <a:buClr>
                <a:srgbClr val="000000"/>
              </a:buClr>
            </a:pPr>
            <a:r>
              <a:rPr lang="ru-RU" sz="1600" kern="0" dirty="0">
                <a:solidFill>
                  <a:srgbClr val="C00000"/>
                </a:solidFill>
                <a:cs typeface="Arial"/>
                <a:sym typeface="Arial"/>
              </a:rPr>
              <a:t>(ПРИМЕР)</a:t>
            </a:r>
            <a:endParaRPr sz="105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4" name="Google Shape;158809;p141"/>
          <p:cNvSpPr/>
          <p:nvPr/>
        </p:nvSpPr>
        <p:spPr>
          <a:xfrm>
            <a:off x="1191267" y="2679613"/>
            <a:ext cx="1111364" cy="692216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1400" kern="0">
                <a:solidFill>
                  <a:srgbClr val="002060"/>
                </a:solidFill>
                <a:cs typeface="Arial"/>
                <a:sym typeface="Arial"/>
              </a:rPr>
              <a:t>Этап 1</a:t>
            </a:r>
            <a:endParaRPr sz="1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Google Shape;158810;p141"/>
          <p:cNvSpPr/>
          <p:nvPr/>
        </p:nvSpPr>
        <p:spPr>
          <a:xfrm rot="-1453884">
            <a:off x="3281356" y="1155540"/>
            <a:ext cx="562695" cy="17634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8575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sz="1400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6" name="Google Shape;158811;p141"/>
          <p:cNvSpPr/>
          <p:nvPr/>
        </p:nvSpPr>
        <p:spPr>
          <a:xfrm>
            <a:off x="1262748" y="4048043"/>
            <a:ext cx="875279" cy="692329"/>
          </a:xfrm>
          <a:custGeom>
            <a:avLst/>
            <a:gdLst/>
            <a:ahLst/>
            <a:cxnLst/>
            <a:rect l="l" t="t" r="r" b="b"/>
            <a:pathLst>
              <a:path w="2196548" h="1908313" extrusionOk="0">
                <a:moveTo>
                  <a:pt x="19878" y="765313"/>
                </a:moveTo>
                <a:lnTo>
                  <a:pt x="745435" y="0"/>
                </a:lnTo>
                <a:lnTo>
                  <a:pt x="765313" y="745434"/>
                </a:lnTo>
                <a:lnTo>
                  <a:pt x="1451113" y="19878"/>
                </a:lnTo>
                <a:lnTo>
                  <a:pt x="1461052" y="745434"/>
                </a:lnTo>
                <a:lnTo>
                  <a:pt x="2196548" y="49695"/>
                </a:lnTo>
                <a:lnTo>
                  <a:pt x="2186609" y="1888434"/>
                </a:lnTo>
                <a:lnTo>
                  <a:pt x="0" y="1908313"/>
                </a:lnTo>
                <a:lnTo>
                  <a:pt x="19878" y="765313"/>
                </a:ln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7" name="Google Shape;158812;p141"/>
          <p:cNvSpPr/>
          <p:nvPr/>
        </p:nvSpPr>
        <p:spPr>
          <a:xfrm rot="-3234698">
            <a:off x="1564507" y="2289236"/>
            <a:ext cx="582506" cy="1700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8575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8" name="Google Shape;158813;p141"/>
          <p:cNvSpPr/>
          <p:nvPr/>
        </p:nvSpPr>
        <p:spPr>
          <a:xfrm>
            <a:off x="3974064" y="898421"/>
            <a:ext cx="1112940" cy="6905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sz="1400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9" name="Google Shape;158814;p141"/>
          <p:cNvSpPr/>
          <p:nvPr/>
        </p:nvSpPr>
        <p:spPr>
          <a:xfrm rot="1395016">
            <a:off x="5217501" y="1190922"/>
            <a:ext cx="562532" cy="17623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8575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sz="1400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0" name="Google Shape;158815;p141"/>
          <p:cNvSpPr/>
          <p:nvPr/>
        </p:nvSpPr>
        <p:spPr>
          <a:xfrm>
            <a:off x="5843701" y="1345547"/>
            <a:ext cx="1111364" cy="6905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1400" kern="0" dirty="0">
                <a:solidFill>
                  <a:srgbClr val="002060"/>
                </a:solidFill>
                <a:cs typeface="Arial"/>
                <a:sym typeface="Arial"/>
              </a:rPr>
              <a:t>Этап 4</a:t>
            </a:r>
            <a:endParaRPr sz="1400" kern="0" dirty="0">
              <a:solidFill>
                <a:srgbClr val="002060"/>
              </a:solidFill>
              <a:cs typeface="Arial"/>
              <a:sym typeface="Arial"/>
            </a:endParaRPr>
          </a:p>
        </p:txBody>
      </p:sp>
      <p:sp>
        <p:nvSpPr>
          <p:cNvPr id="11" name="Google Shape;158816;p141"/>
          <p:cNvSpPr/>
          <p:nvPr/>
        </p:nvSpPr>
        <p:spPr>
          <a:xfrm rot="3013721">
            <a:off x="6926206" y="2252170"/>
            <a:ext cx="582709" cy="17014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8575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sz="1400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2" name="Google Shape;158817;p141"/>
          <p:cNvSpPr/>
          <p:nvPr/>
        </p:nvSpPr>
        <p:spPr>
          <a:xfrm>
            <a:off x="6997946" y="2677337"/>
            <a:ext cx="1112940" cy="6905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1400" kern="0" dirty="0">
                <a:solidFill>
                  <a:srgbClr val="002060"/>
                </a:solidFill>
                <a:cs typeface="Arial"/>
                <a:sym typeface="Arial"/>
              </a:rPr>
              <a:t>Этап 5</a:t>
            </a:r>
            <a:endParaRPr sz="1400" kern="0" dirty="0">
              <a:solidFill>
                <a:srgbClr val="002060"/>
              </a:solidFill>
              <a:cs typeface="Arial"/>
              <a:sym typeface="Arial"/>
            </a:endParaRPr>
          </a:p>
        </p:txBody>
      </p:sp>
      <p:sp>
        <p:nvSpPr>
          <p:cNvPr id="13" name="Google Shape;158818;p141"/>
          <p:cNvSpPr/>
          <p:nvPr/>
        </p:nvSpPr>
        <p:spPr>
          <a:xfrm rot="5400000">
            <a:off x="7264922" y="3649377"/>
            <a:ext cx="582561" cy="16867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8575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4" name="Google Shape;158819;p141"/>
          <p:cNvSpPr/>
          <p:nvPr/>
        </p:nvSpPr>
        <p:spPr>
          <a:xfrm>
            <a:off x="7116777" y="4049631"/>
            <a:ext cx="875279" cy="692329"/>
          </a:xfrm>
          <a:custGeom>
            <a:avLst/>
            <a:gdLst/>
            <a:ahLst/>
            <a:cxnLst/>
            <a:rect l="l" t="t" r="r" b="b"/>
            <a:pathLst>
              <a:path w="2196548" h="1908313" extrusionOk="0">
                <a:moveTo>
                  <a:pt x="19878" y="765313"/>
                </a:moveTo>
                <a:lnTo>
                  <a:pt x="745435" y="0"/>
                </a:lnTo>
                <a:lnTo>
                  <a:pt x="765313" y="745434"/>
                </a:lnTo>
                <a:lnTo>
                  <a:pt x="1451113" y="19878"/>
                </a:lnTo>
                <a:lnTo>
                  <a:pt x="1461052" y="745434"/>
                </a:lnTo>
                <a:lnTo>
                  <a:pt x="2196548" y="49695"/>
                </a:lnTo>
                <a:lnTo>
                  <a:pt x="2186609" y="1888434"/>
                </a:lnTo>
                <a:lnTo>
                  <a:pt x="0" y="1908313"/>
                </a:lnTo>
                <a:lnTo>
                  <a:pt x="19878" y="765313"/>
                </a:lnTo>
                <a:close/>
              </a:path>
            </a:pathLst>
          </a:custGeom>
          <a:solidFill>
            <a:srgbClr val="92D050"/>
          </a:solidFill>
          <a:ln w="38100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5" name="Google Shape;158820;p141"/>
          <p:cNvSpPr/>
          <p:nvPr/>
        </p:nvSpPr>
        <p:spPr>
          <a:xfrm rot="-5400000">
            <a:off x="1444500" y="3616488"/>
            <a:ext cx="584193" cy="1991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8575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endParaRPr sz="1400"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6" name="Google Shape;158821;p141"/>
          <p:cNvSpPr/>
          <p:nvPr/>
        </p:nvSpPr>
        <p:spPr>
          <a:xfrm>
            <a:off x="1959439" y="1405406"/>
            <a:ext cx="1310516" cy="690583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B15B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1400" kern="0">
                <a:solidFill>
                  <a:srgbClr val="002060"/>
                </a:solidFill>
                <a:cs typeface="Arial"/>
                <a:sym typeface="Arial"/>
              </a:rPr>
              <a:t>Этап 2</a:t>
            </a:r>
            <a:endParaRPr sz="1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58822;p141"/>
          <p:cNvSpPr/>
          <p:nvPr/>
        </p:nvSpPr>
        <p:spPr>
          <a:xfrm>
            <a:off x="4066015" y="1087049"/>
            <a:ext cx="987092" cy="307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493" tIns="39735" rIns="79493" bIns="39735" anchor="t" anchorCtr="0">
            <a:sp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1400" kern="0">
                <a:solidFill>
                  <a:srgbClr val="002060"/>
                </a:solidFill>
                <a:cs typeface="Arial"/>
                <a:sym typeface="Arial"/>
              </a:rPr>
              <a:t>Этап 3</a:t>
            </a:r>
            <a:endParaRPr sz="1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58825;p141"/>
          <p:cNvSpPr txBox="1"/>
          <p:nvPr/>
        </p:nvSpPr>
        <p:spPr>
          <a:xfrm>
            <a:off x="1389762" y="4318089"/>
            <a:ext cx="1825737" cy="307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493" tIns="39735" rIns="79493" bIns="39735" anchor="t" anchorCtr="0">
            <a:spAutoFit/>
          </a:bodyPr>
          <a:lstStyle/>
          <a:p>
            <a:pPr defTabSz="795264">
              <a:buClr>
                <a:srgbClr val="000000"/>
              </a:buClr>
            </a:pPr>
            <a:r>
              <a:rPr lang="ru-RU" sz="1400" b="1" kern="0" dirty="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ВХОД 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58826;p141"/>
          <p:cNvSpPr txBox="1"/>
          <p:nvPr/>
        </p:nvSpPr>
        <p:spPr>
          <a:xfrm>
            <a:off x="7116777" y="4318089"/>
            <a:ext cx="1624746" cy="307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493" tIns="39735" rIns="79493" bIns="39735" anchor="t" anchorCtr="0">
            <a:spAutoFit/>
          </a:bodyPr>
          <a:lstStyle/>
          <a:p>
            <a:pPr defTabSz="795264">
              <a:buClr>
                <a:srgbClr val="000000"/>
              </a:buClr>
            </a:pPr>
            <a:r>
              <a:rPr lang="ru-RU" sz="1400" b="1" kern="0" dirty="0">
                <a:solidFill>
                  <a:srgbClr val="002060"/>
                </a:solidFill>
                <a:latin typeface="Constantia"/>
                <a:ea typeface="Constantia"/>
                <a:cs typeface="Constantia"/>
                <a:sym typeface="Constantia"/>
              </a:rPr>
              <a:t>ВЫХОД  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698;p136"/>
          <p:cNvSpPr/>
          <p:nvPr/>
        </p:nvSpPr>
        <p:spPr>
          <a:xfrm>
            <a:off x="1542882" y="1546602"/>
            <a:ext cx="1775969" cy="1606268"/>
          </a:xfrm>
          <a:custGeom>
            <a:avLst/>
            <a:gdLst/>
            <a:ahLst/>
            <a:cxnLst/>
            <a:rect l="l" t="t" r="r" b="b"/>
            <a:pathLst>
              <a:path w="4790941" h="4855335" extrusionOk="0">
                <a:moveTo>
                  <a:pt x="2704563" y="0"/>
                </a:moveTo>
                <a:lnTo>
                  <a:pt x="2047741" y="12879"/>
                </a:lnTo>
                <a:lnTo>
                  <a:pt x="1880315" y="579549"/>
                </a:lnTo>
                <a:lnTo>
                  <a:pt x="1416676" y="746974"/>
                </a:lnTo>
                <a:lnTo>
                  <a:pt x="914400" y="476518"/>
                </a:lnTo>
                <a:lnTo>
                  <a:pt x="412124" y="978794"/>
                </a:lnTo>
                <a:lnTo>
                  <a:pt x="708338" y="1481070"/>
                </a:lnTo>
                <a:lnTo>
                  <a:pt x="515155" y="1944710"/>
                </a:lnTo>
                <a:lnTo>
                  <a:pt x="0" y="2112135"/>
                </a:lnTo>
                <a:lnTo>
                  <a:pt x="25758" y="2730321"/>
                </a:lnTo>
                <a:lnTo>
                  <a:pt x="502276" y="2923504"/>
                </a:lnTo>
                <a:lnTo>
                  <a:pt x="708338" y="3400022"/>
                </a:lnTo>
                <a:lnTo>
                  <a:pt x="476518" y="3902298"/>
                </a:lnTo>
                <a:lnTo>
                  <a:pt x="901521" y="4327301"/>
                </a:lnTo>
                <a:lnTo>
                  <a:pt x="1378039" y="4108360"/>
                </a:lnTo>
                <a:lnTo>
                  <a:pt x="1867436" y="4301543"/>
                </a:lnTo>
                <a:lnTo>
                  <a:pt x="2060619" y="4829577"/>
                </a:lnTo>
                <a:lnTo>
                  <a:pt x="2717442" y="4855335"/>
                </a:lnTo>
                <a:lnTo>
                  <a:pt x="2897746" y="4314422"/>
                </a:lnTo>
                <a:lnTo>
                  <a:pt x="3387143" y="4121239"/>
                </a:lnTo>
                <a:lnTo>
                  <a:pt x="3850783" y="4391696"/>
                </a:lnTo>
                <a:lnTo>
                  <a:pt x="4314422" y="3953814"/>
                </a:lnTo>
                <a:lnTo>
                  <a:pt x="4043966" y="3464417"/>
                </a:lnTo>
                <a:lnTo>
                  <a:pt x="4275786" y="2936383"/>
                </a:lnTo>
                <a:lnTo>
                  <a:pt x="4778062" y="2768957"/>
                </a:lnTo>
                <a:lnTo>
                  <a:pt x="4790941" y="2137893"/>
                </a:lnTo>
                <a:lnTo>
                  <a:pt x="4288665" y="1957588"/>
                </a:lnTo>
                <a:lnTo>
                  <a:pt x="4056845" y="1442434"/>
                </a:lnTo>
                <a:lnTo>
                  <a:pt x="4314422" y="965915"/>
                </a:lnTo>
                <a:lnTo>
                  <a:pt x="3889419" y="540912"/>
                </a:lnTo>
                <a:lnTo>
                  <a:pt x="3387143" y="785611"/>
                </a:lnTo>
                <a:lnTo>
                  <a:pt x="2871988" y="579549"/>
                </a:lnTo>
                <a:lnTo>
                  <a:pt x="27045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defTabSz="795264">
              <a:buClr>
                <a:srgbClr val="414142"/>
              </a:buClr>
              <a:buSzPts val="1985"/>
            </a:pPr>
            <a:endParaRPr kern="0">
              <a:solidFill>
                <a:srgbClr val="414142"/>
              </a:solidFill>
              <a:cs typeface="Arial"/>
              <a:sym typeface="Arial"/>
            </a:endParaRPr>
          </a:p>
        </p:txBody>
      </p:sp>
      <p:sp>
        <p:nvSpPr>
          <p:cNvPr id="6" name="Google Shape;158720;p136"/>
          <p:cNvSpPr txBox="1"/>
          <p:nvPr/>
        </p:nvSpPr>
        <p:spPr>
          <a:xfrm>
            <a:off x="464173" y="98235"/>
            <a:ext cx="5504667" cy="79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>
                <a:sym typeface="Arial"/>
              </a:rPr>
              <a:t>Работа каких видов происходит каждый день </a:t>
            </a:r>
          </a:p>
          <a:p>
            <a:r>
              <a:rPr lang="ru-RU" dirty="0">
                <a:sym typeface="Arial"/>
              </a:rPr>
              <a:t>в любом процессе?</a:t>
            </a:r>
            <a:endParaRPr dirty="0">
              <a:sym typeface="Arial"/>
            </a:endParaRPr>
          </a:p>
        </p:txBody>
      </p:sp>
      <p:sp>
        <p:nvSpPr>
          <p:cNvPr id="7" name="Google Shape;158728;p137"/>
          <p:cNvSpPr txBox="1"/>
          <p:nvPr/>
        </p:nvSpPr>
        <p:spPr>
          <a:xfrm>
            <a:off x="698428" y="1055974"/>
            <a:ext cx="2372477" cy="63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493" tIns="39735" rIns="79493" bIns="39735" anchor="t" anchorCtr="0">
            <a:spAutoFit/>
          </a:bodyPr>
          <a:lstStyle/>
          <a:p>
            <a:pPr defTabSz="795264">
              <a:buClr>
                <a:srgbClr val="000000"/>
              </a:buClr>
            </a:pPr>
            <a:r>
              <a:rPr lang="ru-RU" sz="1200" kern="0" dirty="0">
                <a:solidFill>
                  <a:srgbClr val="414142"/>
                </a:solidFill>
                <a:cs typeface="Arial"/>
                <a:sym typeface="Arial"/>
              </a:rPr>
              <a:t>Работа, не добавляющая ценности продукту или услуге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defTabSz="795264">
              <a:buClr>
                <a:srgbClr val="000000"/>
              </a:buClr>
            </a:pPr>
            <a:r>
              <a:rPr lang="ru-RU" sz="1200" b="1" kern="0" dirty="0">
                <a:solidFill>
                  <a:srgbClr val="FF0000"/>
                </a:solidFill>
                <a:cs typeface="Arial"/>
                <a:sym typeface="Arial"/>
              </a:rPr>
              <a:t>(потери)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" name="Google Shape;158729;p137"/>
          <p:cNvSpPr txBox="1"/>
          <p:nvPr/>
        </p:nvSpPr>
        <p:spPr>
          <a:xfrm>
            <a:off x="3400280" y="985166"/>
            <a:ext cx="2426612" cy="818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493" tIns="39735" rIns="79493" bIns="39735" anchor="t" anchorCtr="0">
            <a:spAutoFit/>
          </a:bodyPr>
          <a:lstStyle/>
          <a:p>
            <a:pPr defTabSz="795264">
              <a:buClr>
                <a:srgbClr val="000000"/>
              </a:buClr>
            </a:pPr>
            <a:r>
              <a:rPr lang="ru-RU" sz="1200" kern="0" dirty="0">
                <a:solidFill>
                  <a:srgbClr val="414142"/>
                </a:solidFill>
                <a:cs typeface="Arial"/>
                <a:sym typeface="Arial"/>
              </a:rPr>
              <a:t>Работа, не добавляющая ценности, но необходимая в текущей ситуации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defTabSz="795264">
              <a:buClr>
                <a:srgbClr val="000000"/>
              </a:buClr>
            </a:pPr>
            <a:r>
              <a:rPr lang="ru-RU" sz="1200" b="1" kern="0" dirty="0">
                <a:solidFill>
                  <a:srgbClr val="FF0000"/>
                </a:solidFill>
                <a:cs typeface="Arial"/>
                <a:sym typeface="Arial"/>
              </a:rPr>
              <a:t>(незначимая работа)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" name="Google Shape;158730;p137"/>
          <p:cNvSpPr txBox="1"/>
          <p:nvPr/>
        </p:nvSpPr>
        <p:spPr>
          <a:xfrm>
            <a:off x="6481249" y="977621"/>
            <a:ext cx="2662751" cy="1003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9493" tIns="39735" rIns="79493" bIns="39735" anchor="t" anchorCtr="0">
            <a:spAutoFit/>
          </a:bodyPr>
          <a:lstStyle/>
          <a:p>
            <a:pPr defTabSz="795264">
              <a:buClr>
                <a:srgbClr val="000000"/>
              </a:buClr>
            </a:pPr>
            <a:r>
              <a:rPr lang="ru-RU" sz="1200" kern="0" dirty="0">
                <a:solidFill>
                  <a:srgbClr val="414142"/>
                </a:solidFill>
                <a:cs typeface="Arial"/>
                <a:sym typeface="Arial"/>
              </a:rPr>
              <a:t>Работа которую необходимо выполнять для выполнения требований заказчика, в процессе которой создается ЦЕННОСТЬ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defTabSz="795264">
              <a:buClr>
                <a:srgbClr val="000000"/>
              </a:buClr>
            </a:pPr>
            <a:r>
              <a:rPr lang="ru-RU" sz="1200" b="1" kern="0" dirty="0">
                <a:solidFill>
                  <a:srgbClr val="FF0000"/>
                </a:solidFill>
                <a:cs typeface="Arial"/>
                <a:sym typeface="Arial"/>
              </a:rPr>
              <a:t>(значимая работа)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0" name="Google Shape;158758;p139"/>
          <p:cNvCxnSpPr/>
          <p:nvPr/>
        </p:nvCxnSpPr>
        <p:spPr>
          <a:xfrm>
            <a:off x="1902908" y="3735775"/>
            <a:ext cx="5287596" cy="31896"/>
          </a:xfrm>
          <a:prstGeom prst="straightConnector1">
            <a:avLst/>
          </a:prstGeom>
          <a:noFill/>
          <a:ln w="76200" cap="flat" cmpd="sng">
            <a:solidFill>
              <a:srgbClr val="28282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" name="Google Shape;158766;p139"/>
          <p:cNvSpPr txBox="1"/>
          <p:nvPr/>
        </p:nvSpPr>
        <p:spPr>
          <a:xfrm>
            <a:off x="4105120" y="3519336"/>
            <a:ext cx="992871" cy="3550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1" algn="ctr" defTabSz="795264">
              <a:buClr>
                <a:srgbClr val="003274"/>
              </a:buClr>
              <a:buSzPts val="1866"/>
            </a:pPr>
            <a:r>
              <a:rPr lang="ru-RU" sz="1700" b="1" kern="0" dirty="0">
                <a:solidFill>
                  <a:srgbClr val="002557"/>
                </a:solidFill>
                <a:cs typeface="Arial"/>
                <a:sym typeface="Arial"/>
              </a:rPr>
              <a:t>Процесс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852272" y="3905585"/>
            <a:ext cx="5606861" cy="692912"/>
            <a:chOff x="1694362" y="2956648"/>
            <a:chExt cx="6884298" cy="1000201"/>
          </a:xfrm>
        </p:grpSpPr>
        <p:sp>
          <p:nvSpPr>
            <p:cNvPr id="13" name="Google Shape;158769;p139"/>
            <p:cNvSpPr/>
            <p:nvPr/>
          </p:nvSpPr>
          <p:spPr>
            <a:xfrm>
              <a:off x="1694362" y="2956648"/>
              <a:ext cx="4797900" cy="1000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</a:pPr>
              <a:endParaRPr sz="17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58770;p139"/>
            <p:cNvSpPr/>
            <p:nvPr/>
          </p:nvSpPr>
          <p:spPr>
            <a:xfrm>
              <a:off x="6492391" y="2956648"/>
              <a:ext cx="1128300" cy="10002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</a:pPr>
              <a:endParaRPr sz="17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8771;p139"/>
            <p:cNvSpPr/>
            <p:nvPr/>
          </p:nvSpPr>
          <p:spPr>
            <a:xfrm>
              <a:off x="7620734" y="2956648"/>
              <a:ext cx="605400" cy="1000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</a:pPr>
              <a:endParaRPr sz="17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58774;p139"/>
            <p:cNvSpPr/>
            <p:nvPr/>
          </p:nvSpPr>
          <p:spPr>
            <a:xfrm rot="5400000">
              <a:off x="7902310" y="3280499"/>
              <a:ext cx="1000200" cy="352500"/>
            </a:xfrm>
            <a:prstGeom prst="triangle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</a:pPr>
              <a:endParaRPr sz="1700" kern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58775;p139"/>
            <p:cNvSpPr/>
            <p:nvPr/>
          </p:nvSpPr>
          <p:spPr>
            <a:xfrm>
              <a:off x="4041533" y="3246185"/>
              <a:ext cx="352500" cy="352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</a:pPr>
              <a:r>
                <a:rPr lang="ru-RU" sz="1700" b="1" kern="0" dirty="0">
                  <a:solidFill>
                    <a:srgbClr val="FFFFFF"/>
                  </a:solidFill>
                  <a:cs typeface="Arial"/>
                  <a:sym typeface="Arial"/>
                </a:rPr>
                <a:t>1</a:t>
              </a:r>
              <a:endParaRPr sz="12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58776;p139"/>
            <p:cNvSpPr/>
            <p:nvPr/>
          </p:nvSpPr>
          <p:spPr>
            <a:xfrm>
              <a:off x="6889542" y="3280510"/>
              <a:ext cx="352500" cy="352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</a:pPr>
              <a:r>
                <a:rPr lang="ru-RU" sz="1700" b="1" kern="0" dirty="0">
                  <a:solidFill>
                    <a:srgbClr val="FFFFFF"/>
                  </a:solidFill>
                  <a:cs typeface="Arial"/>
                  <a:sym typeface="Arial"/>
                </a:rPr>
                <a:t>2</a:t>
              </a:r>
              <a:endParaRPr sz="12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58777;p139"/>
            <p:cNvSpPr/>
            <p:nvPr/>
          </p:nvSpPr>
          <p:spPr>
            <a:xfrm>
              <a:off x="7896328" y="3280510"/>
              <a:ext cx="352500" cy="352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795264">
                <a:buClr>
                  <a:srgbClr val="000000"/>
                </a:buClr>
              </a:pPr>
              <a:r>
                <a:rPr lang="ru-RU" sz="1700" b="1" kern="0" dirty="0">
                  <a:solidFill>
                    <a:srgbClr val="FFFFFF"/>
                  </a:solidFill>
                  <a:cs typeface="Arial"/>
                  <a:sym typeface="Arial"/>
                </a:rPr>
                <a:t>3</a:t>
              </a:r>
              <a:endParaRPr sz="12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0" name="Google Shape;158759;p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2839" y="2597419"/>
            <a:ext cx="398471" cy="109455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58779;p139"/>
          <p:cNvSpPr/>
          <p:nvPr/>
        </p:nvSpPr>
        <p:spPr>
          <a:xfrm>
            <a:off x="395561" y="1122719"/>
            <a:ext cx="308711" cy="31971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1700" b="1" kern="0" dirty="0">
                <a:solidFill>
                  <a:srgbClr val="FFFFFF"/>
                </a:solidFill>
                <a:cs typeface="Arial"/>
                <a:sym typeface="Arial"/>
              </a:rPr>
              <a:t>1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158780;p139"/>
          <p:cNvSpPr/>
          <p:nvPr/>
        </p:nvSpPr>
        <p:spPr>
          <a:xfrm>
            <a:off x="3122923" y="1105219"/>
            <a:ext cx="308711" cy="31971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1700" b="1" kern="0" dirty="0">
                <a:solidFill>
                  <a:srgbClr val="FFFFFF"/>
                </a:solidFill>
                <a:cs typeface="Arial"/>
                <a:sym typeface="Arial"/>
              </a:rPr>
              <a:t>2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158781;p139"/>
          <p:cNvSpPr/>
          <p:nvPr/>
        </p:nvSpPr>
        <p:spPr>
          <a:xfrm>
            <a:off x="6024913" y="1040638"/>
            <a:ext cx="308711" cy="2935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1700" b="1" kern="0" dirty="0">
                <a:solidFill>
                  <a:srgbClr val="FFFFFF"/>
                </a:solidFill>
                <a:cs typeface="Arial"/>
                <a:sym typeface="Arial"/>
              </a:rPr>
              <a:t>3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4" name="Google Shape;158760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0747" y="2692302"/>
            <a:ext cx="424429" cy="104347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58767;p139"/>
          <p:cNvSpPr txBox="1"/>
          <p:nvPr/>
        </p:nvSpPr>
        <p:spPr>
          <a:xfrm>
            <a:off x="544709" y="3795070"/>
            <a:ext cx="1237042" cy="192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1" algn="ctr" defTabSz="795264">
              <a:buClr>
                <a:srgbClr val="003274"/>
              </a:buClr>
              <a:buSzPts val="1492"/>
            </a:pPr>
            <a:r>
              <a:rPr lang="ru-RU" sz="1300" b="1" kern="0" dirty="0">
                <a:solidFill>
                  <a:srgbClr val="002557"/>
                </a:solidFill>
                <a:cs typeface="Arial"/>
                <a:sym typeface="Arial"/>
              </a:rPr>
              <a:t>Поставщик</a:t>
            </a:r>
          </a:p>
          <a:p>
            <a:pPr marL="0" lvl="1" algn="ctr" defTabSz="795264">
              <a:buClr>
                <a:srgbClr val="003274"/>
              </a:buClr>
              <a:buSzPts val="1492"/>
            </a:pPr>
            <a:r>
              <a:rPr lang="ru-RU" sz="1300" b="1" kern="0" dirty="0">
                <a:solidFill>
                  <a:srgbClr val="002557"/>
                </a:solidFill>
                <a:cs typeface="Arial"/>
                <a:sym typeface="Arial"/>
              </a:rPr>
              <a:t>(исполнитель)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158768;p139"/>
          <p:cNvSpPr txBox="1"/>
          <p:nvPr/>
        </p:nvSpPr>
        <p:spPr>
          <a:xfrm>
            <a:off x="7190504" y="3751723"/>
            <a:ext cx="1088769" cy="23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1" algn="ctr" defTabSz="795264">
              <a:buClr>
                <a:srgbClr val="003274"/>
              </a:buClr>
              <a:buSzPts val="1492"/>
            </a:pPr>
            <a:r>
              <a:rPr lang="ru-RU" sz="1300" b="1" kern="0" dirty="0">
                <a:solidFill>
                  <a:srgbClr val="002557"/>
                </a:solidFill>
                <a:cs typeface="Arial"/>
                <a:sym typeface="Arial"/>
              </a:rPr>
              <a:t>Заказчик</a:t>
            </a:r>
            <a:endParaRPr sz="1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" name="Google Shape;158778;p139" descr="noun_26799_cc.png"/>
          <p:cNvPicPr preferRelativeResize="0"/>
          <p:nvPr/>
        </p:nvPicPr>
        <p:blipFill rotWithShape="1">
          <a:blip r:embed="rId4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19633"/>
          <a:stretch/>
        </p:blipFill>
        <p:spPr>
          <a:xfrm>
            <a:off x="13105" y="4350370"/>
            <a:ext cx="902137" cy="75831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58783;p139"/>
          <p:cNvSpPr/>
          <p:nvPr/>
        </p:nvSpPr>
        <p:spPr>
          <a:xfrm>
            <a:off x="756841" y="4769005"/>
            <a:ext cx="7853761" cy="2973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1289" tIns="40623" rIns="81289" bIns="40623" anchor="ctr" anchorCtr="0">
            <a:noAutofit/>
          </a:bodyPr>
          <a:lstStyle/>
          <a:p>
            <a:pPr defTabSz="795264">
              <a:buClr>
                <a:srgbClr val="000000"/>
              </a:buClr>
            </a:pPr>
            <a:r>
              <a:rPr lang="ru-RU" b="1" kern="0" dirty="0">
                <a:solidFill>
                  <a:srgbClr val="002060"/>
                </a:solidFill>
                <a:cs typeface="Arial"/>
                <a:sym typeface="Arial"/>
              </a:rPr>
              <a:t>Поиск и устранение потерь – основная задача каждого сотрудника</a:t>
            </a:r>
            <a:endParaRPr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158699;p136"/>
          <p:cNvSpPr/>
          <p:nvPr/>
        </p:nvSpPr>
        <p:spPr>
          <a:xfrm>
            <a:off x="1884667" y="1785634"/>
            <a:ext cx="1151666" cy="110289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14493" y="75182"/>
                </a:moveTo>
                <a:cubicBezTo>
                  <a:pt x="107022" y="101743"/>
                  <a:pt x="81324" y="119011"/>
                  <a:pt x="53780" y="115979"/>
                </a:cubicBezTo>
                <a:cubicBezTo>
                  <a:pt x="26235" y="112947"/>
                  <a:pt x="4950" y="90508"/>
                  <a:pt x="3491" y="62964"/>
                </a:cubicBezTo>
                <a:cubicBezTo>
                  <a:pt x="2032" y="35421"/>
                  <a:pt x="20830" y="10879"/>
                  <a:pt x="47901" y="4982"/>
                </a:cubicBezTo>
                <a:cubicBezTo>
                  <a:pt x="74973" y="-915"/>
                  <a:pt x="102352" y="13569"/>
                  <a:pt x="112587" y="39200"/>
                </a:cubicBezTo>
                <a:lnTo>
                  <a:pt x="115865" y="38737"/>
                </a:lnTo>
                <a:lnTo>
                  <a:pt x="113457" y="52445"/>
                </a:lnTo>
                <a:lnTo>
                  <a:pt x="103961" y="40419"/>
                </a:lnTo>
                <a:lnTo>
                  <a:pt x="107226" y="39958"/>
                </a:lnTo>
                <a:lnTo>
                  <a:pt x="107226" y="39958"/>
                </a:lnTo>
                <a:cubicBezTo>
                  <a:pt x="97338" y="17265"/>
                  <a:pt x="72327" y="4899"/>
                  <a:pt x="47990" y="10670"/>
                </a:cubicBezTo>
                <a:cubicBezTo>
                  <a:pt x="23653" y="16441"/>
                  <a:pt x="7065" y="38671"/>
                  <a:pt x="8703" y="63320"/>
                </a:cubicBezTo>
                <a:cubicBezTo>
                  <a:pt x="10341" y="87969"/>
                  <a:pt x="29729" y="107871"/>
                  <a:pt x="54621" y="110456"/>
                </a:cubicBezTo>
                <a:cubicBezTo>
                  <a:pt x="79513" y="113040"/>
                  <a:pt x="102673" y="97557"/>
                  <a:pt x="109474" y="73784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rgbClr val="4141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414142"/>
              </a:buClr>
              <a:buSzPts val="1985"/>
            </a:pPr>
            <a:endParaRPr kern="0">
              <a:solidFill>
                <a:srgbClr val="414142"/>
              </a:solidFill>
              <a:cs typeface="Arial"/>
              <a:sym typeface="Arial"/>
            </a:endParaRPr>
          </a:p>
        </p:txBody>
      </p:sp>
      <p:sp>
        <p:nvSpPr>
          <p:cNvPr id="31" name="Google Shape;158704;p136"/>
          <p:cNvSpPr/>
          <p:nvPr/>
        </p:nvSpPr>
        <p:spPr>
          <a:xfrm>
            <a:off x="2302068" y="2185086"/>
            <a:ext cx="282316" cy="313133"/>
          </a:xfrm>
          <a:prstGeom prst="octagon">
            <a:avLst>
              <a:gd name="adj" fmla="val 29287"/>
            </a:avLst>
          </a:prstGeom>
          <a:solidFill>
            <a:srgbClr val="C1DCF1"/>
          </a:solidFill>
          <a:ln w="28575" cap="flat" cmpd="sng">
            <a:solidFill>
              <a:srgbClr val="4141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414142"/>
              </a:buClr>
              <a:buSzPts val="1985"/>
            </a:pPr>
            <a:endParaRPr kern="0">
              <a:solidFill>
                <a:srgbClr val="414142"/>
              </a:solidFill>
              <a:cs typeface="Arial"/>
              <a:sym typeface="Arial"/>
            </a:endParaRPr>
          </a:p>
        </p:txBody>
      </p:sp>
      <p:sp>
        <p:nvSpPr>
          <p:cNvPr id="32" name="Google Shape;158705;p136"/>
          <p:cNvSpPr/>
          <p:nvPr/>
        </p:nvSpPr>
        <p:spPr>
          <a:xfrm>
            <a:off x="2347819" y="2231745"/>
            <a:ext cx="169091" cy="187549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4141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9493" tIns="39735" rIns="79493" bIns="39735" anchor="ctr" anchorCtr="0">
            <a:noAutofit/>
          </a:bodyPr>
          <a:lstStyle/>
          <a:p>
            <a:pPr algn="ctr" defTabSz="795264">
              <a:buClr>
                <a:srgbClr val="414142"/>
              </a:buClr>
              <a:buSzPts val="1985"/>
            </a:pPr>
            <a:endParaRPr kern="0">
              <a:solidFill>
                <a:srgbClr val="414142"/>
              </a:solidFill>
              <a:cs typeface="Arial"/>
              <a:sym typeface="Arial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4786460" y="1436956"/>
            <a:ext cx="1892463" cy="1880717"/>
            <a:chOff x="5283780" y="1380041"/>
            <a:chExt cx="1892463" cy="1880717"/>
          </a:xfrm>
        </p:grpSpPr>
        <p:sp>
          <p:nvSpPr>
            <p:cNvPr id="4" name="Google Shape;158702;p136"/>
            <p:cNvSpPr/>
            <p:nvPr/>
          </p:nvSpPr>
          <p:spPr>
            <a:xfrm>
              <a:off x="5283780" y="1380041"/>
              <a:ext cx="1892463" cy="1880717"/>
            </a:xfrm>
            <a:custGeom>
              <a:avLst/>
              <a:gdLst/>
              <a:ahLst/>
              <a:cxnLst/>
              <a:rect l="l" t="t" r="r" b="b"/>
              <a:pathLst>
                <a:path w="4790941" h="4855335" extrusionOk="0">
                  <a:moveTo>
                    <a:pt x="2704563" y="0"/>
                  </a:moveTo>
                  <a:lnTo>
                    <a:pt x="2047741" y="12879"/>
                  </a:lnTo>
                  <a:lnTo>
                    <a:pt x="1880315" y="579549"/>
                  </a:lnTo>
                  <a:lnTo>
                    <a:pt x="1416676" y="746974"/>
                  </a:lnTo>
                  <a:lnTo>
                    <a:pt x="914400" y="476518"/>
                  </a:lnTo>
                  <a:lnTo>
                    <a:pt x="412124" y="978794"/>
                  </a:lnTo>
                  <a:lnTo>
                    <a:pt x="708338" y="1481070"/>
                  </a:lnTo>
                  <a:lnTo>
                    <a:pt x="515155" y="1944710"/>
                  </a:lnTo>
                  <a:lnTo>
                    <a:pt x="0" y="2112135"/>
                  </a:lnTo>
                  <a:lnTo>
                    <a:pt x="25758" y="2730321"/>
                  </a:lnTo>
                  <a:lnTo>
                    <a:pt x="502276" y="2923504"/>
                  </a:lnTo>
                  <a:lnTo>
                    <a:pt x="708338" y="3400022"/>
                  </a:lnTo>
                  <a:lnTo>
                    <a:pt x="476518" y="3902298"/>
                  </a:lnTo>
                  <a:lnTo>
                    <a:pt x="901521" y="4327301"/>
                  </a:lnTo>
                  <a:lnTo>
                    <a:pt x="1378039" y="4108360"/>
                  </a:lnTo>
                  <a:lnTo>
                    <a:pt x="1867436" y="4301543"/>
                  </a:lnTo>
                  <a:lnTo>
                    <a:pt x="2060619" y="4829577"/>
                  </a:lnTo>
                  <a:lnTo>
                    <a:pt x="2717442" y="4855335"/>
                  </a:lnTo>
                  <a:lnTo>
                    <a:pt x="2897746" y="4314422"/>
                  </a:lnTo>
                  <a:lnTo>
                    <a:pt x="3387143" y="4121239"/>
                  </a:lnTo>
                  <a:lnTo>
                    <a:pt x="3850783" y="4391696"/>
                  </a:lnTo>
                  <a:lnTo>
                    <a:pt x="4314422" y="3953814"/>
                  </a:lnTo>
                  <a:lnTo>
                    <a:pt x="4043966" y="3464417"/>
                  </a:lnTo>
                  <a:lnTo>
                    <a:pt x="4275786" y="2936383"/>
                  </a:lnTo>
                  <a:lnTo>
                    <a:pt x="4778062" y="2768957"/>
                  </a:lnTo>
                  <a:lnTo>
                    <a:pt x="4790941" y="2137893"/>
                  </a:lnTo>
                  <a:lnTo>
                    <a:pt x="4288665" y="1957588"/>
                  </a:lnTo>
                  <a:lnTo>
                    <a:pt x="4056845" y="1442434"/>
                  </a:lnTo>
                  <a:lnTo>
                    <a:pt x="4314422" y="965915"/>
                  </a:lnTo>
                  <a:lnTo>
                    <a:pt x="3889419" y="540912"/>
                  </a:lnTo>
                  <a:lnTo>
                    <a:pt x="3387143" y="785611"/>
                  </a:lnTo>
                  <a:lnTo>
                    <a:pt x="2871988" y="579549"/>
                  </a:lnTo>
                  <a:lnTo>
                    <a:pt x="2704563" y="0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79493" tIns="39735" rIns="79493" bIns="39735" anchor="ctr" anchorCtr="0">
              <a:noAutofit/>
            </a:bodyPr>
            <a:lstStyle/>
            <a:p>
              <a:pPr defTabSz="795264">
                <a:buClr>
                  <a:srgbClr val="414142"/>
                </a:buClr>
                <a:buSzPts val="1985"/>
              </a:pPr>
              <a:endParaRPr kern="0">
                <a:solidFill>
                  <a:srgbClr val="414142"/>
                </a:solidFill>
                <a:cs typeface="Arial"/>
                <a:sym typeface="Arial"/>
              </a:endParaRPr>
            </a:p>
          </p:txBody>
        </p:sp>
        <p:sp>
          <p:nvSpPr>
            <p:cNvPr id="5" name="Google Shape;158703;p136"/>
            <p:cNvSpPr/>
            <p:nvPr/>
          </p:nvSpPr>
          <p:spPr>
            <a:xfrm rot="10800000">
              <a:off x="5494946" y="1649929"/>
              <a:ext cx="1428336" cy="140159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493" y="75184"/>
                  </a:moveTo>
                  <a:cubicBezTo>
                    <a:pt x="107021" y="101744"/>
                    <a:pt x="81323" y="119011"/>
                    <a:pt x="53779" y="115979"/>
                  </a:cubicBezTo>
                  <a:cubicBezTo>
                    <a:pt x="26235" y="112947"/>
                    <a:pt x="4949" y="90508"/>
                    <a:pt x="3490" y="62965"/>
                  </a:cubicBezTo>
                  <a:cubicBezTo>
                    <a:pt x="2032" y="35422"/>
                    <a:pt x="20829" y="10880"/>
                    <a:pt x="47900" y="4982"/>
                  </a:cubicBezTo>
                  <a:cubicBezTo>
                    <a:pt x="74971" y="-915"/>
                    <a:pt x="102351" y="13567"/>
                    <a:pt x="112586" y="39198"/>
                  </a:cubicBezTo>
                  <a:lnTo>
                    <a:pt x="115864" y="38734"/>
                  </a:lnTo>
                  <a:lnTo>
                    <a:pt x="113458" y="52444"/>
                  </a:lnTo>
                  <a:lnTo>
                    <a:pt x="103962" y="40417"/>
                  </a:lnTo>
                  <a:lnTo>
                    <a:pt x="107226" y="39955"/>
                  </a:lnTo>
                  <a:cubicBezTo>
                    <a:pt x="97337" y="17264"/>
                    <a:pt x="72325" y="4899"/>
                    <a:pt x="47988" y="10670"/>
                  </a:cubicBezTo>
                  <a:cubicBezTo>
                    <a:pt x="23652" y="16442"/>
                    <a:pt x="7064" y="38672"/>
                    <a:pt x="8702" y="63320"/>
                  </a:cubicBezTo>
                  <a:cubicBezTo>
                    <a:pt x="10340" y="87969"/>
                    <a:pt x="29728" y="107870"/>
                    <a:pt x="54620" y="110456"/>
                  </a:cubicBezTo>
                  <a:cubicBezTo>
                    <a:pt x="79512" y="113041"/>
                    <a:pt x="102673" y="97558"/>
                    <a:pt x="109474" y="73786"/>
                  </a:cubicBezTo>
                  <a:close/>
                </a:path>
              </a:pathLst>
            </a:custGeom>
            <a:solidFill>
              <a:srgbClr val="B5B5ED"/>
            </a:solidFill>
            <a:ln w="28575" cap="flat" cmpd="sng">
              <a:solidFill>
                <a:srgbClr val="4141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9493" tIns="39735" rIns="79493" bIns="39735" anchor="ctr" anchorCtr="0">
              <a:noAutofit/>
            </a:bodyPr>
            <a:lstStyle/>
            <a:p>
              <a:pPr algn="ctr" defTabSz="795264">
                <a:buClr>
                  <a:srgbClr val="414142"/>
                </a:buClr>
                <a:buSzPts val="1985"/>
              </a:pPr>
              <a:endParaRPr kern="0">
                <a:solidFill>
                  <a:srgbClr val="414142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158706;p136"/>
            <p:cNvSpPr/>
            <p:nvPr/>
          </p:nvSpPr>
          <p:spPr>
            <a:xfrm>
              <a:off x="6099418" y="2209807"/>
              <a:ext cx="282316" cy="311950"/>
            </a:xfrm>
            <a:prstGeom prst="octagon">
              <a:avLst>
                <a:gd name="adj" fmla="val 29287"/>
              </a:avLst>
            </a:prstGeom>
            <a:solidFill>
              <a:srgbClr val="C1DCF1"/>
            </a:solidFill>
            <a:ln w="28575" cap="flat" cmpd="sng">
              <a:solidFill>
                <a:srgbClr val="4141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9493" tIns="39735" rIns="79493" bIns="39735" anchor="ctr" anchorCtr="0">
              <a:noAutofit/>
            </a:bodyPr>
            <a:lstStyle/>
            <a:p>
              <a:pPr algn="ctr" defTabSz="795264">
                <a:buClr>
                  <a:srgbClr val="414142"/>
                </a:buClr>
                <a:buSzPts val="1985"/>
              </a:pPr>
              <a:endParaRPr kern="0">
                <a:solidFill>
                  <a:srgbClr val="414142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158709;p136"/>
            <p:cNvSpPr/>
            <p:nvPr/>
          </p:nvSpPr>
          <p:spPr>
            <a:xfrm>
              <a:off x="6155121" y="2272780"/>
              <a:ext cx="169091" cy="187549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141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9493" tIns="39735" rIns="79493" bIns="39735" anchor="ctr" anchorCtr="0">
              <a:noAutofit/>
            </a:bodyPr>
            <a:lstStyle/>
            <a:p>
              <a:pPr algn="ctr" defTabSz="795264">
                <a:buClr>
                  <a:srgbClr val="414142"/>
                </a:buClr>
                <a:buSzPts val="1985"/>
              </a:pPr>
              <a:endParaRPr kern="0">
                <a:solidFill>
                  <a:srgbClr val="414142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3192215" y="1879406"/>
            <a:ext cx="1750124" cy="1661540"/>
            <a:chOff x="3661601" y="1859390"/>
            <a:chExt cx="1750124" cy="1661540"/>
          </a:xfrm>
        </p:grpSpPr>
        <p:sp>
          <p:nvSpPr>
            <p:cNvPr id="3" name="Google Shape;158700;p136"/>
            <p:cNvSpPr/>
            <p:nvPr/>
          </p:nvSpPr>
          <p:spPr>
            <a:xfrm>
              <a:off x="3661601" y="1859390"/>
              <a:ext cx="1750124" cy="1661540"/>
            </a:xfrm>
            <a:custGeom>
              <a:avLst/>
              <a:gdLst/>
              <a:ahLst/>
              <a:cxnLst/>
              <a:rect l="l" t="t" r="r" b="b"/>
              <a:pathLst>
                <a:path w="4790941" h="4855335" extrusionOk="0">
                  <a:moveTo>
                    <a:pt x="2704563" y="0"/>
                  </a:moveTo>
                  <a:lnTo>
                    <a:pt x="2047741" y="12879"/>
                  </a:lnTo>
                  <a:lnTo>
                    <a:pt x="1880315" y="579549"/>
                  </a:lnTo>
                  <a:lnTo>
                    <a:pt x="1416676" y="746974"/>
                  </a:lnTo>
                  <a:lnTo>
                    <a:pt x="914400" y="476518"/>
                  </a:lnTo>
                  <a:lnTo>
                    <a:pt x="412124" y="978794"/>
                  </a:lnTo>
                  <a:lnTo>
                    <a:pt x="708338" y="1481070"/>
                  </a:lnTo>
                  <a:lnTo>
                    <a:pt x="515155" y="1944710"/>
                  </a:lnTo>
                  <a:lnTo>
                    <a:pt x="0" y="2112135"/>
                  </a:lnTo>
                  <a:lnTo>
                    <a:pt x="25758" y="2730321"/>
                  </a:lnTo>
                  <a:lnTo>
                    <a:pt x="502276" y="2923504"/>
                  </a:lnTo>
                  <a:lnTo>
                    <a:pt x="708338" y="3400022"/>
                  </a:lnTo>
                  <a:lnTo>
                    <a:pt x="476518" y="3902298"/>
                  </a:lnTo>
                  <a:lnTo>
                    <a:pt x="901521" y="4327301"/>
                  </a:lnTo>
                  <a:lnTo>
                    <a:pt x="1378039" y="4108360"/>
                  </a:lnTo>
                  <a:lnTo>
                    <a:pt x="1867436" y="4301543"/>
                  </a:lnTo>
                  <a:lnTo>
                    <a:pt x="2060619" y="4829577"/>
                  </a:lnTo>
                  <a:lnTo>
                    <a:pt x="2717442" y="4855335"/>
                  </a:lnTo>
                  <a:lnTo>
                    <a:pt x="2897746" y="4314422"/>
                  </a:lnTo>
                  <a:lnTo>
                    <a:pt x="3387143" y="4121239"/>
                  </a:lnTo>
                  <a:lnTo>
                    <a:pt x="3850783" y="4391696"/>
                  </a:lnTo>
                  <a:lnTo>
                    <a:pt x="4314422" y="3953814"/>
                  </a:lnTo>
                  <a:lnTo>
                    <a:pt x="4043966" y="3464417"/>
                  </a:lnTo>
                  <a:lnTo>
                    <a:pt x="4275786" y="2936383"/>
                  </a:lnTo>
                  <a:lnTo>
                    <a:pt x="4778062" y="2768957"/>
                  </a:lnTo>
                  <a:lnTo>
                    <a:pt x="4790941" y="2137893"/>
                  </a:lnTo>
                  <a:lnTo>
                    <a:pt x="4288665" y="1957588"/>
                  </a:lnTo>
                  <a:lnTo>
                    <a:pt x="4056845" y="1442434"/>
                  </a:lnTo>
                  <a:lnTo>
                    <a:pt x="4314422" y="965915"/>
                  </a:lnTo>
                  <a:lnTo>
                    <a:pt x="3889419" y="540912"/>
                  </a:lnTo>
                  <a:lnTo>
                    <a:pt x="3387143" y="785611"/>
                  </a:lnTo>
                  <a:lnTo>
                    <a:pt x="2871988" y="579549"/>
                  </a:lnTo>
                  <a:lnTo>
                    <a:pt x="2704563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spcFirstLastPara="1" wrap="square" lIns="79493" tIns="39735" rIns="79493" bIns="39735" anchor="ctr" anchorCtr="0">
              <a:noAutofit/>
            </a:bodyPr>
            <a:lstStyle/>
            <a:p>
              <a:pPr algn="ctr" defTabSz="795264">
                <a:buClr>
                  <a:srgbClr val="414142"/>
                </a:buClr>
                <a:buSzPts val="1985"/>
              </a:pPr>
              <a:endParaRPr kern="0">
                <a:solidFill>
                  <a:srgbClr val="414142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158701;p136"/>
            <p:cNvSpPr/>
            <p:nvPr/>
          </p:nvSpPr>
          <p:spPr>
            <a:xfrm flipH="1">
              <a:off x="3901020" y="2085560"/>
              <a:ext cx="1278642" cy="11952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519" y="74632"/>
                  </a:moveTo>
                  <a:cubicBezTo>
                    <a:pt x="107302" y="101389"/>
                    <a:pt x="81648" y="118935"/>
                    <a:pt x="54028" y="116004"/>
                  </a:cubicBezTo>
                  <a:cubicBezTo>
                    <a:pt x="26407" y="113073"/>
                    <a:pt x="5028" y="90536"/>
                    <a:pt x="3615" y="62863"/>
                  </a:cubicBezTo>
                  <a:cubicBezTo>
                    <a:pt x="2203" y="35190"/>
                    <a:pt x="21179" y="10604"/>
                    <a:pt x="48358" y="4890"/>
                  </a:cubicBezTo>
                  <a:cubicBezTo>
                    <a:pt x="75537" y="-824"/>
                    <a:pt x="102845" y="14033"/>
                    <a:pt x="112748" y="39921"/>
                  </a:cubicBezTo>
                  <a:lnTo>
                    <a:pt x="116172" y="39455"/>
                  </a:lnTo>
                  <a:lnTo>
                    <a:pt x="113273" y="52747"/>
                  </a:lnTo>
                  <a:lnTo>
                    <a:pt x="103815" y="41137"/>
                  </a:lnTo>
                  <a:lnTo>
                    <a:pt x="107228" y="40672"/>
                  </a:lnTo>
                  <a:lnTo>
                    <a:pt x="107228" y="40672"/>
                  </a:lnTo>
                  <a:cubicBezTo>
                    <a:pt x="97705" y="17716"/>
                    <a:pt x="72853" y="4978"/>
                    <a:pt x="48497" y="10569"/>
                  </a:cubicBezTo>
                  <a:cubicBezTo>
                    <a:pt x="24141" y="16160"/>
                    <a:pt x="7437" y="38439"/>
                    <a:pt x="9023" y="63217"/>
                  </a:cubicBezTo>
                  <a:cubicBezTo>
                    <a:pt x="10608" y="87996"/>
                    <a:pt x="30016" y="107995"/>
                    <a:pt x="54889" y="110480"/>
                  </a:cubicBezTo>
                  <a:cubicBezTo>
                    <a:pt x="79762" y="112964"/>
                    <a:pt x="102790" y="97204"/>
                    <a:pt x="109311" y="73235"/>
                  </a:cubicBezTo>
                  <a:close/>
                </a:path>
              </a:pathLst>
            </a:custGeom>
            <a:solidFill>
              <a:srgbClr val="C1DCF1"/>
            </a:solidFill>
            <a:ln w="28575" cap="flat" cmpd="sng">
              <a:solidFill>
                <a:srgbClr val="4141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9493" tIns="39735" rIns="79493" bIns="39735" anchor="ctr" anchorCtr="0">
              <a:noAutofit/>
            </a:bodyPr>
            <a:lstStyle/>
            <a:p>
              <a:pPr algn="ctr" defTabSz="795264">
                <a:buClr>
                  <a:srgbClr val="414142"/>
                </a:buClr>
                <a:buSzPts val="1985"/>
              </a:pPr>
              <a:endParaRPr kern="0">
                <a:solidFill>
                  <a:srgbClr val="414142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158710;p136"/>
            <p:cNvSpPr/>
            <p:nvPr/>
          </p:nvSpPr>
          <p:spPr>
            <a:xfrm>
              <a:off x="4393452" y="2529958"/>
              <a:ext cx="282316" cy="313133"/>
            </a:xfrm>
            <a:prstGeom prst="octagon">
              <a:avLst>
                <a:gd name="adj" fmla="val 29287"/>
              </a:avLst>
            </a:prstGeom>
            <a:solidFill>
              <a:srgbClr val="C1DCF1"/>
            </a:solidFill>
            <a:ln w="28575" cap="flat" cmpd="sng">
              <a:solidFill>
                <a:srgbClr val="4141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9493" tIns="39735" rIns="79493" bIns="39735" anchor="ctr" anchorCtr="0">
              <a:noAutofit/>
            </a:bodyPr>
            <a:lstStyle/>
            <a:p>
              <a:pPr algn="ctr" defTabSz="795264">
                <a:buClr>
                  <a:srgbClr val="414142"/>
                </a:buClr>
                <a:buSzPts val="1985"/>
              </a:pPr>
              <a:endParaRPr kern="0">
                <a:solidFill>
                  <a:srgbClr val="414142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158712;p136"/>
            <p:cNvSpPr/>
            <p:nvPr/>
          </p:nvSpPr>
          <p:spPr>
            <a:xfrm>
              <a:off x="4449156" y="2594503"/>
              <a:ext cx="169091" cy="187549"/>
            </a:xfrm>
            <a:prstGeom prst="ellipse">
              <a:avLst/>
            </a:prstGeom>
            <a:solidFill>
              <a:srgbClr val="FFFFFF"/>
            </a:solidFill>
            <a:ln w="28575" cap="flat" cmpd="sng">
              <a:solidFill>
                <a:srgbClr val="41414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9493" tIns="39735" rIns="79493" bIns="39735" anchor="ctr" anchorCtr="0">
              <a:noAutofit/>
            </a:bodyPr>
            <a:lstStyle/>
            <a:p>
              <a:pPr algn="ctr" defTabSz="795264">
                <a:buClr>
                  <a:srgbClr val="414142"/>
                </a:buClr>
                <a:buSzPts val="1985"/>
              </a:pPr>
              <a:endParaRPr kern="0">
                <a:solidFill>
                  <a:srgbClr val="414142"/>
                </a:solidFill>
                <a:cs typeface="Arial"/>
                <a:sym typeface="Arial"/>
              </a:endParaRPr>
            </a:p>
          </p:txBody>
        </p:sp>
      </p:grp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49" y="3402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65" y="1114318"/>
            <a:ext cx="8784154" cy="308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27"/>
          <p:cNvSpPr txBox="1">
            <a:spLocks noGrp="1"/>
          </p:cNvSpPr>
          <p:nvPr>
            <p:ph type="title"/>
          </p:nvPr>
        </p:nvSpPr>
        <p:spPr>
          <a:xfrm>
            <a:off x="136254" y="61000"/>
            <a:ext cx="5873607" cy="57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Алгоритм поиска шагов, не создающих ценность</a:t>
            </a:r>
            <a:endParaRPr sz="2000" dirty="0"/>
          </a:p>
        </p:txBody>
      </p:sp>
      <p:sp>
        <p:nvSpPr>
          <p:cNvPr id="933" name="Google Shape;933;p27"/>
          <p:cNvSpPr txBox="1">
            <a:spLocks noGrp="1"/>
          </p:cNvSpPr>
          <p:nvPr>
            <p:ph type="sldNum" idx="4294967295"/>
          </p:nvPr>
        </p:nvSpPr>
        <p:spPr>
          <a:xfrm>
            <a:off x="7734277" y="4790428"/>
            <a:ext cx="509959" cy="283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r"/>
            <a:fld id="{00000000-1234-1234-1234-123412341234}" type="slidenum">
              <a:rPr lang="ru-RU"/>
              <a:pPr algn="r"/>
              <a:t>65</a:t>
            </a:fld>
            <a:endParaRPr/>
          </a:p>
        </p:txBody>
      </p:sp>
      <p:sp>
        <p:nvSpPr>
          <p:cNvPr id="934" name="Google Shape;934;p27"/>
          <p:cNvSpPr/>
          <p:nvPr/>
        </p:nvSpPr>
        <p:spPr>
          <a:xfrm>
            <a:off x="3474166" y="1327262"/>
            <a:ext cx="1697936" cy="720775"/>
          </a:xfrm>
          <a:prstGeom prst="roundRect">
            <a:avLst>
              <a:gd name="adj" fmla="val 16667"/>
            </a:avLst>
          </a:prstGeom>
          <a:solidFill>
            <a:srgbClr val="DAEEED"/>
          </a:solidFill>
          <a:ln>
            <a:noFill/>
          </a:ln>
        </p:spPr>
        <p:txBody>
          <a:bodyPr spcFirstLastPara="1" wrap="square" lIns="67825" tIns="33913" rIns="67825" bIns="33913" anchor="ctr" anchorCtr="0">
            <a:noAutofit/>
          </a:bodyPr>
          <a:lstStyle/>
          <a:p>
            <a:pPr algn="ctr"/>
            <a:r>
              <a:rPr lang="ru-RU" sz="1144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Необходим </a:t>
            </a:r>
            <a:br>
              <a:rPr lang="ru-RU" sz="1144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44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для создания продукта.</a:t>
            </a:r>
            <a:r>
              <a:rPr lang="en-US" sz="1144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ru-RU" sz="1144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услуги?</a:t>
            </a:r>
            <a:endParaRPr sz="1351" dirty="0"/>
          </a:p>
        </p:txBody>
      </p:sp>
      <p:sp>
        <p:nvSpPr>
          <p:cNvPr id="935" name="Google Shape;935;p27"/>
          <p:cNvSpPr/>
          <p:nvPr/>
        </p:nvSpPr>
        <p:spPr>
          <a:xfrm>
            <a:off x="970723" y="2162632"/>
            <a:ext cx="2062684" cy="616537"/>
          </a:xfrm>
          <a:prstGeom prst="roundRect">
            <a:avLst>
              <a:gd name="adj" fmla="val 16667"/>
            </a:avLst>
          </a:prstGeom>
          <a:solidFill>
            <a:srgbClr val="DAEEED"/>
          </a:solidFill>
          <a:ln>
            <a:noFill/>
          </a:ln>
        </p:spPr>
        <p:txBody>
          <a:bodyPr spcFirstLastPara="1" wrap="square" lIns="67825" tIns="33913" rIns="67825" bIns="33913" anchor="ctr" anchorCtr="0">
            <a:noAutofit/>
          </a:bodyPr>
          <a:lstStyle/>
          <a:p>
            <a:pPr algn="ctr"/>
            <a:r>
              <a:rPr lang="ru-RU" sz="1144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Учитывает потребности </a:t>
            </a:r>
            <a:br>
              <a:rPr lang="ru-RU" sz="1144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44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заказчика?</a:t>
            </a:r>
            <a:endParaRPr sz="1351"/>
          </a:p>
        </p:txBody>
      </p:sp>
      <p:sp>
        <p:nvSpPr>
          <p:cNvPr id="936" name="Google Shape;936;p27"/>
          <p:cNvSpPr/>
          <p:nvPr/>
        </p:nvSpPr>
        <p:spPr>
          <a:xfrm>
            <a:off x="5165758" y="2179411"/>
            <a:ext cx="2985951" cy="582980"/>
          </a:xfrm>
          <a:prstGeom prst="roundRect">
            <a:avLst>
              <a:gd name="adj" fmla="val 16667"/>
            </a:avLst>
          </a:prstGeom>
          <a:solidFill>
            <a:srgbClr val="DAEEED"/>
          </a:solidFill>
          <a:ln>
            <a:noFill/>
          </a:ln>
        </p:spPr>
        <p:txBody>
          <a:bodyPr spcFirstLastPara="1" wrap="square" lIns="67825" tIns="33913" rIns="67825" bIns="33913" anchor="ctr" anchorCtr="0">
            <a:noAutofit/>
          </a:bodyPr>
          <a:lstStyle/>
          <a:p>
            <a:pPr algn="ctr"/>
            <a:r>
              <a:rPr lang="ru-RU" sz="1144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Внутренне техническое требование или </a:t>
            </a:r>
            <a:br>
              <a:rPr lang="ru-RU" sz="1144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144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логически неизменяемое требование процесса?</a:t>
            </a:r>
            <a:endParaRPr sz="1351" dirty="0"/>
          </a:p>
        </p:txBody>
      </p:sp>
      <p:sp>
        <p:nvSpPr>
          <p:cNvPr id="937" name="Google Shape;937;p27"/>
          <p:cNvSpPr/>
          <p:nvPr/>
        </p:nvSpPr>
        <p:spPr>
          <a:xfrm>
            <a:off x="1152891" y="3464116"/>
            <a:ext cx="1698347" cy="720775"/>
          </a:xfrm>
          <a:prstGeom prst="roundRect">
            <a:avLst>
              <a:gd name="adj" fmla="val 16667"/>
            </a:avLst>
          </a:prstGeom>
          <a:solidFill>
            <a:srgbClr val="C2DDB0"/>
          </a:solidFill>
          <a:ln>
            <a:noFill/>
          </a:ln>
        </p:spPr>
        <p:txBody>
          <a:bodyPr spcFirstLastPara="1" wrap="square" lIns="53412" tIns="26706" rIns="53412" bIns="26706" anchor="ctr" anchorCtr="0">
            <a:noAutofit/>
          </a:bodyPr>
          <a:lstStyle/>
          <a:p>
            <a:pPr algn="ctr"/>
            <a:r>
              <a:rPr lang="ru-RU" sz="1501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Значимая работа</a:t>
            </a:r>
            <a:endParaRPr sz="1501">
              <a:solidFill>
                <a:srgbClr val="1D67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27"/>
          <p:cNvSpPr/>
          <p:nvPr/>
        </p:nvSpPr>
        <p:spPr>
          <a:xfrm>
            <a:off x="3915407" y="3436188"/>
            <a:ext cx="2384897" cy="720775"/>
          </a:xfrm>
          <a:prstGeom prst="roundRect">
            <a:avLst>
              <a:gd name="adj" fmla="val 16667"/>
            </a:avLst>
          </a:prstGeom>
          <a:solidFill>
            <a:srgbClr val="89C6E4"/>
          </a:solidFill>
          <a:ln>
            <a:noFill/>
          </a:ln>
        </p:spPr>
        <p:txBody>
          <a:bodyPr spcFirstLastPara="1" wrap="square" lIns="53412" tIns="26706" rIns="53412" bIns="26706" anchor="ctr" anchorCtr="0">
            <a:noAutofit/>
          </a:bodyPr>
          <a:lstStyle/>
          <a:p>
            <a:pPr algn="ctr"/>
            <a:r>
              <a:rPr lang="ru-RU" sz="150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Незначимая работа</a:t>
            </a:r>
            <a:endParaRPr sz="150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27"/>
          <p:cNvSpPr/>
          <p:nvPr/>
        </p:nvSpPr>
        <p:spPr>
          <a:xfrm>
            <a:off x="6807329" y="3456086"/>
            <a:ext cx="1436907" cy="720775"/>
          </a:xfrm>
          <a:prstGeom prst="roundRect">
            <a:avLst>
              <a:gd name="adj" fmla="val 16667"/>
            </a:avLst>
          </a:prstGeom>
          <a:solidFill>
            <a:srgbClr val="FF5D5D"/>
          </a:solidFill>
          <a:ln>
            <a:noFill/>
          </a:ln>
        </p:spPr>
        <p:txBody>
          <a:bodyPr spcFirstLastPara="1" wrap="square" lIns="53412" tIns="26706" rIns="53412" bIns="26706" anchor="ctr" anchorCtr="0">
            <a:noAutofit/>
          </a:bodyPr>
          <a:lstStyle/>
          <a:p>
            <a:pPr algn="ctr"/>
            <a:r>
              <a:rPr lang="ru-RU" sz="150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Потери</a:t>
            </a:r>
            <a:endParaRPr sz="1351"/>
          </a:p>
        </p:txBody>
      </p:sp>
      <p:sp>
        <p:nvSpPr>
          <p:cNvPr id="940" name="Google Shape;940;p27"/>
          <p:cNvSpPr txBox="1"/>
          <p:nvPr/>
        </p:nvSpPr>
        <p:spPr>
          <a:xfrm>
            <a:off x="1345142" y="4449564"/>
            <a:ext cx="1392974" cy="36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44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Оптимизировать</a:t>
            </a:r>
            <a:endParaRPr sz="1144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27"/>
          <p:cNvSpPr txBox="1"/>
          <p:nvPr/>
        </p:nvSpPr>
        <p:spPr>
          <a:xfrm>
            <a:off x="6976058" y="4421371"/>
            <a:ext cx="1175651" cy="36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Исключить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42" name="Google Shape;942;p27"/>
          <p:cNvSpPr txBox="1"/>
          <p:nvPr/>
        </p:nvSpPr>
        <p:spPr>
          <a:xfrm>
            <a:off x="4577932" y="4421372"/>
            <a:ext cx="1175651" cy="36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44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Сократить</a:t>
            </a:r>
            <a:endParaRPr sz="1351" b="1" dirty="0">
              <a:solidFill>
                <a:srgbClr val="FF0000"/>
              </a:solidFill>
            </a:endParaRPr>
          </a:p>
        </p:txBody>
      </p:sp>
      <p:cxnSp>
        <p:nvCxnSpPr>
          <p:cNvPr id="943" name="Google Shape;943;p27"/>
          <p:cNvCxnSpPr>
            <a:stCxn id="934" idx="1"/>
            <a:endCxn id="935" idx="0"/>
          </p:cNvCxnSpPr>
          <p:nvPr/>
        </p:nvCxnSpPr>
        <p:spPr>
          <a:xfrm rot="10800000" flipV="1">
            <a:off x="2002066" y="1687650"/>
            <a:ext cx="1472101" cy="474982"/>
          </a:xfrm>
          <a:prstGeom prst="bentConnector2">
            <a:avLst/>
          </a:prstGeom>
          <a:solidFill>
            <a:srgbClr val="DEDFE7"/>
          </a:solidFill>
          <a:ln w="28575" cap="flat" cmpd="sng">
            <a:solidFill>
              <a:srgbClr val="1D678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4" name="Google Shape;944;p27"/>
          <p:cNvCxnSpPr>
            <a:stCxn id="934" idx="3"/>
          </p:cNvCxnSpPr>
          <p:nvPr/>
        </p:nvCxnSpPr>
        <p:spPr>
          <a:xfrm>
            <a:off x="5172102" y="1687650"/>
            <a:ext cx="944299" cy="506944"/>
          </a:xfrm>
          <a:prstGeom prst="bentConnector3">
            <a:avLst>
              <a:gd name="adj1" fmla="val 100485"/>
            </a:avLst>
          </a:prstGeom>
          <a:solidFill>
            <a:srgbClr val="DEDFE7"/>
          </a:solidFill>
          <a:ln w="28575" cap="flat" cmpd="sng">
            <a:solidFill>
              <a:srgbClr val="1D678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45" name="Google Shape;945;p27"/>
          <p:cNvCxnSpPr>
            <a:stCxn id="946" idx="2"/>
            <a:endCxn id="934" idx="0"/>
          </p:cNvCxnSpPr>
          <p:nvPr/>
        </p:nvCxnSpPr>
        <p:spPr>
          <a:xfrm>
            <a:off x="4315820" y="1067769"/>
            <a:ext cx="7314" cy="259493"/>
          </a:xfrm>
          <a:prstGeom prst="straightConnector1">
            <a:avLst/>
          </a:prstGeom>
          <a:solidFill>
            <a:srgbClr val="DEDFE7"/>
          </a:solidFill>
          <a:ln w="28575" cap="flat" cmpd="sng">
            <a:solidFill>
              <a:srgbClr val="1D678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47" name="Google Shape;947;p27"/>
          <p:cNvSpPr/>
          <p:nvPr/>
        </p:nvSpPr>
        <p:spPr>
          <a:xfrm>
            <a:off x="5309657" y="1442532"/>
            <a:ext cx="366938" cy="360387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44" b="1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Нет</a:t>
            </a:r>
            <a:endParaRPr sz="1351" dirty="0"/>
          </a:p>
        </p:txBody>
      </p:sp>
      <p:sp>
        <p:nvSpPr>
          <p:cNvPr id="948" name="Google Shape;948;p27"/>
          <p:cNvSpPr/>
          <p:nvPr/>
        </p:nvSpPr>
        <p:spPr>
          <a:xfrm>
            <a:off x="2730148" y="1442532"/>
            <a:ext cx="348767" cy="360387"/>
          </a:xfrm>
          <a:prstGeom prst="ellipse">
            <a:avLst/>
          </a:prstGeom>
          <a:solidFill>
            <a:srgbClr val="1D678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4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Да</a:t>
            </a:r>
            <a:endParaRPr sz="1351"/>
          </a:p>
        </p:txBody>
      </p:sp>
      <p:cxnSp>
        <p:nvCxnSpPr>
          <p:cNvPr id="949" name="Google Shape;949;p27"/>
          <p:cNvCxnSpPr>
            <a:stCxn id="935" idx="3"/>
            <a:endCxn id="936" idx="1"/>
          </p:cNvCxnSpPr>
          <p:nvPr/>
        </p:nvCxnSpPr>
        <p:spPr>
          <a:xfrm>
            <a:off x="3033407" y="2470901"/>
            <a:ext cx="2132351" cy="0"/>
          </a:xfrm>
          <a:prstGeom prst="straightConnector1">
            <a:avLst/>
          </a:prstGeom>
          <a:solidFill>
            <a:srgbClr val="DEDFE7"/>
          </a:solidFill>
          <a:ln w="28575" cap="flat" cmpd="sng">
            <a:solidFill>
              <a:srgbClr val="1D678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50" name="Google Shape;950;p27"/>
          <p:cNvSpPr/>
          <p:nvPr/>
        </p:nvSpPr>
        <p:spPr>
          <a:xfrm>
            <a:off x="3793770" y="2230837"/>
            <a:ext cx="405155" cy="415557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44" b="1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Нет</a:t>
            </a:r>
            <a:endParaRPr sz="1351" dirty="0"/>
          </a:p>
        </p:txBody>
      </p:sp>
      <p:cxnSp>
        <p:nvCxnSpPr>
          <p:cNvPr id="951" name="Google Shape;951;p27"/>
          <p:cNvCxnSpPr>
            <a:stCxn id="952" idx="4"/>
          </p:cNvCxnSpPr>
          <p:nvPr/>
        </p:nvCxnSpPr>
        <p:spPr>
          <a:xfrm>
            <a:off x="5526994" y="3122778"/>
            <a:ext cx="0" cy="333308"/>
          </a:xfrm>
          <a:prstGeom prst="straightConnector1">
            <a:avLst/>
          </a:prstGeom>
          <a:solidFill>
            <a:srgbClr val="DEDFE7"/>
          </a:solidFill>
          <a:ln w="28575" cap="flat" cmpd="sng">
            <a:solidFill>
              <a:srgbClr val="1D678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53" name="Google Shape;953;p27"/>
          <p:cNvCxnSpPr/>
          <p:nvPr/>
        </p:nvCxnSpPr>
        <p:spPr>
          <a:xfrm>
            <a:off x="7480458" y="2901771"/>
            <a:ext cx="0" cy="562345"/>
          </a:xfrm>
          <a:prstGeom prst="straightConnector1">
            <a:avLst/>
          </a:prstGeom>
          <a:solidFill>
            <a:srgbClr val="DEDFE7"/>
          </a:solidFill>
          <a:ln w="28575" cap="flat" cmpd="sng">
            <a:solidFill>
              <a:srgbClr val="1D678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52" name="Google Shape;952;p27"/>
          <p:cNvSpPr/>
          <p:nvPr/>
        </p:nvSpPr>
        <p:spPr>
          <a:xfrm>
            <a:off x="5359196" y="2762391"/>
            <a:ext cx="335596" cy="360387"/>
          </a:xfrm>
          <a:prstGeom prst="ellipse">
            <a:avLst/>
          </a:prstGeom>
          <a:solidFill>
            <a:srgbClr val="1D678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44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Да</a:t>
            </a:r>
            <a:endParaRPr sz="1351" dirty="0"/>
          </a:p>
        </p:txBody>
      </p:sp>
      <p:sp>
        <p:nvSpPr>
          <p:cNvPr id="954" name="Google Shape;954;p27"/>
          <p:cNvSpPr/>
          <p:nvPr/>
        </p:nvSpPr>
        <p:spPr>
          <a:xfrm>
            <a:off x="7262483" y="2777722"/>
            <a:ext cx="380419" cy="355511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44" b="1" dirty="0">
                <a:solidFill>
                  <a:srgbClr val="1D6780"/>
                </a:solidFill>
                <a:latin typeface="Arial"/>
                <a:ea typeface="Arial"/>
                <a:cs typeface="Arial"/>
                <a:sym typeface="Arial"/>
              </a:rPr>
              <a:t>Нет</a:t>
            </a:r>
            <a:endParaRPr sz="1351" dirty="0"/>
          </a:p>
        </p:txBody>
      </p:sp>
      <p:cxnSp>
        <p:nvCxnSpPr>
          <p:cNvPr id="955" name="Google Shape;955;p27"/>
          <p:cNvCxnSpPr>
            <a:stCxn id="935" idx="2"/>
            <a:endCxn id="937" idx="0"/>
          </p:cNvCxnSpPr>
          <p:nvPr/>
        </p:nvCxnSpPr>
        <p:spPr>
          <a:xfrm>
            <a:off x="2002065" y="2779169"/>
            <a:ext cx="0" cy="684947"/>
          </a:xfrm>
          <a:prstGeom prst="straightConnector1">
            <a:avLst/>
          </a:prstGeom>
          <a:solidFill>
            <a:srgbClr val="DEDFE7"/>
          </a:solidFill>
          <a:ln w="28575" cap="flat" cmpd="sng">
            <a:solidFill>
              <a:srgbClr val="1D678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56" name="Google Shape;956;p27"/>
          <p:cNvCxnSpPr>
            <a:stCxn id="937" idx="2"/>
          </p:cNvCxnSpPr>
          <p:nvPr/>
        </p:nvCxnSpPr>
        <p:spPr>
          <a:xfrm>
            <a:off x="2002065" y="4184891"/>
            <a:ext cx="6756" cy="286015"/>
          </a:xfrm>
          <a:prstGeom prst="straightConnector1">
            <a:avLst/>
          </a:prstGeom>
          <a:solidFill>
            <a:srgbClr val="DEDFE7"/>
          </a:solidFill>
          <a:ln w="28575" cap="flat" cmpd="sng">
            <a:solidFill>
              <a:srgbClr val="1D678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57" name="Google Shape;957;p27"/>
          <p:cNvCxnSpPr>
            <a:stCxn id="938" idx="2"/>
          </p:cNvCxnSpPr>
          <p:nvPr/>
        </p:nvCxnSpPr>
        <p:spPr>
          <a:xfrm>
            <a:off x="5107855" y="4156963"/>
            <a:ext cx="0" cy="286015"/>
          </a:xfrm>
          <a:prstGeom prst="straightConnector1">
            <a:avLst/>
          </a:prstGeom>
          <a:solidFill>
            <a:srgbClr val="DEDFE7"/>
          </a:solidFill>
          <a:ln w="28575" cap="flat" cmpd="sng">
            <a:solidFill>
              <a:srgbClr val="1D678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58" name="Google Shape;958;p27"/>
          <p:cNvCxnSpPr>
            <a:stCxn id="939" idx="2"/>
          </p:cNvCxnSpPr>
          <p:nvPr/>
        </p:nvCxnSpPr>
        <p:spPr>
          <a:xfrm>
            <a:off x="7525783" y="4176861"/>
            <a:ext cx="0" cy="286015"/>
          </a:xfrm>
          <a:prstGeom prst="straightConnector1">
            <a:avLst/>
          </a:prstGeom>
          <a:solidFill>
            <a:srgbClr val="DEDFE7"/>
          </a:solidFill>
          <a:ln w="28575" cap="flat" cmpd="sng">
            <a:solidFill>
              <a:srgbClr val="1D678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59" name="Google Shape;959;p27"/>
          <p:cNvSpPr/>
          <p:nvPr/>
        </p:nvSpPr>
        <p:spPr>
          <a:xfrm>
            <a:off x="1820266" y="2840230"/>
            <a:ext cx="355849" cy="360387"/>
          </a:xfrm>
          <a:prstGeom prst="ellipse">
            <a:avLst/>
          </a:prstGeom>
          <a:solidFill>
            <a:srgbClr val="1D6780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ru-RU" sz="1144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Да</a:t>
            </a:r>
            <a:endParaRPr sz="1351"/>
          </a:p>
        </p:txBody>
      </p:sp>
      <p:sp>
        <p:nvSpPr>
          <p:cNvPr id="946" name="Google Shape;946;p27"/>
          <p:cNvSpPr/>
          <p:nvPr/>
        </p:nvSpPr>
        <p:spPr>
          <a:xfrm>
            <a:off x="3611610" y="770317"/>
            <a:ext cx="1408419" cy="297452"/>
          </a:xfrm>
          <a:prstGeom prst="roundRect">
            <a:avLst>
              <a:gd name="adj" fmla="val 21109"/>
            </a:avLst>
          </a:prstGeom>
          <a:solidFill>
            <a:srgbClr val="1D6780"/>
          </a:solidFill>
          <a:ln>
            <a:noFill/>
          </a:ln>
        </p:spPr>
        <p:txBody>
          <a:bodyPr spcFirstLastPara="1" wrap="square" lIns="65310" tIns="32655" rIns="65310" bIns="32655" anchor="ctr" anchorCtr="0">
            <a:noAutofit/>
          </a:bodyPr>
          <a:lstStyle/>
          <a:p>
            <a:pPr algn="ctr"/>
            <a:r>
              <a:rPr lang="ru-RU" sz="114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Шаг процесса</a:t>
            </a:r>
            <a:endParaRPr sz="1144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75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ноу-хау.jpg"/>
          <p:cNvPicPr>
            <a:picLocks noChangeAspect="1"/>
          </p:cNvPicPr>
          <p:nvPr/>
        </p:nvPicPr>
        <p:blipFill rotWithShape="1">
          <a:blip r:embed="rId3" cstate="print"/>
          <a:srcRect r="15625"/>
          <a:stretch/>
        </p:blipFill>
        <p:spPr>
          <a:xfrm>
            <a:off x="7194699" y="1368056"/>
            <a:ext cx="1515011" cy="3030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sp>
        <p:nvSpPr>
          <p:cNvPr id="6" name="Текст 8">
            <a:extLst>
              <a:ext uri="{FF2B5EF4-FFF2-40B4-BE49-F238E27FC236}">
                <a16:creationId xmlns:a16="http://schemas.microsoft.com/office/drawing/2014/main" id="{DBF31E3E-6CE9-4F86-9A1A-7F7CB949A60F}"/>
              </a:ext>
            </a:extLst>
          </p:cNvPr>
          <p:cNvSpPr txBox="1">
            <a:spLocks/>
          </p:cNvSpPr>
          <p:nvPr/>
        </p:nvSpPr>
        <p:spPr>
          <a:xfrm>
            <a:off x="1508227" y="1593564"/>
            <a:ext cx="3931185" cy="2160355"/>
          </a:xfrm>
          <a:prstGeom prst="roundRect">
            <a:avLst/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 rtl="0" eaLnBrk="1" latinLnBrk="0" hangingPunct="1"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ru-RU" sz="1200" b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Прочитайте описание ситуации «Авиаперелёт».</a:t>
            </a:r>
          </a:p>
          <a:p>
            <a:pPr algn="just">
              <a:lnSpc>
                <a:spcPct val="114000"/>
              </a:lnSpc>
            </a:pPr>
            <a:endParaRPr lang="ru-RU" sz="1200" b="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4000"/>
              </a:lnSpc>
              <a:buAutoNum type="arabicPeriod"/>
            </a:pPr>
            <a:r>
              <a:rPr lang="ru-RU" sz="1200" b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заказчика процесса.</a:t>
            </a:r>
          </a:p>
          <a:p>
            <a:pPr marL="342900" indent="-342900" algn="just">
              <a:lnSpc>
                <a:spcPct val="114000"/>
              </a:lnSpc>
              <a:buAutoNum type="arabicPeriod"/>
            </a:pPr>
            <a:r>
              <a:rPr lang="ru-RU" sz="1200" b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«ценность» для заказчика.</a:t>
            </a:r>
          </a:p>
          <a:p>
            <a:pPr marL="342900" indent="-342900" algn="just">
              <a:lnSpc>
                <a:spcPct val="114000"/>
              </a:lnSpc>
              <a:buAutoNum type="arabicPeriod"/>
            </a:pPr>
            <a:r>
              <a:rPr lang="ru-RU" sz="1200" b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Отметьте действия в процессе, в результате которых создается  ценность для заказчика. </a:t>
            </a:r>
            <a:endParaRPr lang="ru-RU" sz="1200" b="0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4000"/>
              </a:lnSpc>
              <a:buAutoNum type="arabicPeriod"/>
            </a:pPr>
            <a:r>
              <a:rPr lang="ru-RU" sz="1200" b="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Отметить незначимую работу и потери.</a:t>
            </a:r>
          </a:p>
          <a:p>
            <a:pPr algn="just">
              <a:lnSpc>
                <a:spcPct val="114000"/>
              </a:lnSpc>
            </a:pPr>
            <a:r>
              <a:rPr lang="ru-RU" sz="1200" b="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Будьте </a:t>
            </a:r>
            <a:r>
              <a:rPr lang="ru-RU" sz="1200" b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 аргументировать свое решение</a:t>
            </a:r>
            <a:r>
              <a:rPr lang="ru-RU" sz="1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66F9409B-E4C7-4E52-A102-3FA0D5657C8C}"/>
              </a:ext>
            </a:extLst>
          </p:cNvPr>
          <p:cNvSpPr txBox="1">
            <a:spLocks/>
          </p:cNvSpPr>
          <p:nvPr/>
        </p:nvSpPr>
        <p:spPr>
          <a:xfrm>
            <a:off x="5595059" y="1593565"/>
            <a:ext cx="1833184" cy="2160354"/>
          </a:xfrm>
          <a:prstGeom prst="roundRect">
            <a:avLst/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 rtl="0" eaLnBrk="1" latinLnBrk="0" hangingPunct="1"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62" b="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5 мин.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88CD8D-0AF7-442D-8382-A6F0071BCF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58" y="1129829"/>
            <a:ext cx="735425" cy="91584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73A7054-D30E-4634-85B6-17CFE5530AB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7316" y="318027"/>
            <a:ext cx="3467728" cy="344436"/>
          </a:xfrm>
        </p:spPr>
        <p:txBody>
          <a:bodyPr/>
          <a:lstStyle/>
          <a:p>
            <a:r>
              <a:rPr lang="ru-RU" sz="2000" b="0" dirty="0">
                <a:cs typeface="Arial" panose="020B0604020202020204" pitchFamily="34" charset="0"/>
              </a:rPr>
              <a:t>Упражнение «Авиаперелёт»</a:t>
            </a:r>
          </a:p>
        </p:txBody>
      </p:sp>
    </p:spTree>
    <p:extLst>
      <p:ext uri="{BB962C8B-B14F-4D97-AF65-F5344CB8AC3E}">
        <p14:creationId xmlns:p14="http://schemas.microsoft.com/office/powerpoint/2010/main" val="237999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7212" t="32494" b="4046"/>
          <a:stretch/>
        </p:blipFill>
        <p:spPr>
          <a:xfrm>
            <a:off x="602510" y="625175"/>
            <a:ext cx="7882271" cy="4394791"/>
          </a:xfrm>
          <a:prstGeom prst="rect">
            <a:avLst/>
          </a:prstGeom>
        </p:spPr>
      </p:pic>
      <p:sp>
        <p:nvSpPr>
          <p:cNvPr id="11" name="Google Shape;158792;p140"/>
          <p:cNvSpPr txBox="1"/>
          <p:nvPr/>
        </p:nvSpPr>
        <p:spPr>
          <a:xfrm>
            <a:off x="236576" y="194456"/>
            <a:ext cx="7386084" cy="55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>
                <a:sym typeface="Helvetica Neue"/>
              </a:rPr>
              <a:t>Пассажиру нужно перелететь из пункта А в пункт В</a:t>
            </a:r>
            <a:endParaRPr dirty="0"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7212" t="32494" b="4046"/>
          <a:stretch/>
        </p:blipFill>
        <p:spPr>
          <a:xfrm>
            <a:off x="593451" y="697458"/>
            <a:ext cx="7689147" cy="4287114"/>
          </a:xfrm>
          <a:prstGeom prst="rect">
            <a:avLst/>
          </a:prstGeom>
        </p:spPr>
      </p:pic>
      <p:sp>
        <p:nvSpPr>
          <p:cNvPr id="9" name="5-конечная звезда 8"/>
          <p:cNvSpPr/>
          <p:nvPr/>
        </p:nvSpPr>
        <p:spPr>
          <a:xfrm>
            <a:off x="3610153" y="4410859"/>
            <a:ext cx="212144" cy="192233"/>
          </a:xfrm>
          <a:prstGeom prst="star5">
            <a:avLst/>
          </a:prstGeom>
          <a:solidFill>
            <a:srgbClr val="00B05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0" name="5-конечная звезда 9"/>
          <p:cNvSpPr/>
          <p:nvPr/>
        </p:nvSpPr>
        <p:spPr>
          <a:xfrm>
            <a:off x="3641455" y="4739303"/>
            <a:ext cx="212144" cy="192233"/>
          </a:xfrm>
          <a:prstGeom prst="star5">
            <a:avLst/>
          </a:prstGeom>
          <a:solidFill>
            <a:srgbClr val="00B05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1" name="5-конечная звезда 10"/>
          <p:cNvSpPr/>
          <p:nvPr/>
        </p:nvSpPr>
        <p:spPr>
          <a:xfrm>
            <a:off x="6306490" y="3785816"/>
            <a:ext cx="212144" cy="192233"/>
          </a:xfrm>
          <a:prstGeom prst="star5">
            <a:avLst/>
          </a:prstGeom>
          <a:solidFill>
            <a:srgbClr val="00B05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sp>
        <p:nvSpPr>
          <p:cNvPr id="7" name="5-конечная звезда 6"/>
          <p:cNvSpPr/>
          <p:nvPr/>
        </p:nvSpPr>
        <p:spPr>
          <a:xfrm>
            <a:off x="2023742" y="3605127"/>
            <a:ext cx="212144" cy="192233"/>
          </a:xfrm>
          <a:prstGeom prst="star5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356186" y="3771713"/>
            <a:ext cx="212144" cy="192233"/>
          </a:xfrm>
          <a:prstGeom prst="star5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3" name="5-конечная звезда 12"/>
          <p:cNvSpPr/>
          <p:nvPr/>
        </p:nvSpPr>
        <p:spPr>
          <a:xfrm>
            <a:off x="2399850" y="4100130"/>
            <a:ext cx="212144" cy="192233"/>
          </a:xfrm>
          <a:prstGeom prst="star5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4" name="5-конечная звезда 13"/>
          <p:cNvSpPr/>
          <p:nvPr/>
        </p:nvSpPr>
        <p:spPr>
          <a:xfrm>
            <a:off x="2611994" y="4251747"/>
            <a:ext cx="212144" cy="192233"/>
          </a:xfrm>
          <a:prstGeom prst="star5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5" name="5-конечная звезда 14"/>
          <p:cNvSpPr/>
          <p:nvPr/>
        </p:nvSpPr>
        <p:spPr>
          <a:xfrm>
            <a:off x="4476180" y="3771713"/>
            <a:ext cx="212144" cy="192233"/>
          </a:xfrm>
          <a:prstGeom prst="star5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6" name="5-конечная звезда 15"/>
          <p:cNvSpPr/>
          <p:nvPr/>
        </p:nvSpPr>
        <p:spPr>
          <a:xfrm>
            <a:off x="6991544" y="3932001"/>
            <a:ext cx="212144" cy="192233"/>
          </a:xfrm>
          <a:prstGeom prst="star5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7" name="5-конечная звезда 16"/>
          <p:cNvSpPr/>
          <p:nvPr/>
        </p:nvSpPr>
        <p:spPr>
          <a:xfrm>
            <a:off x="7097616" y="4272351"/>
            <a:ext cx="212144" cy="192233"/>
          </a:xfrm>
          <a:prstGeom prst="star5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18" name="5-конечная звезда 17"/>
          <p:cNvSpPr/>
          <p:nvPr/>
        </p:nvSpPr>
        <p:spPr>
          <a:xfrm>
            <a:off x="2066888" y="3932001"/>
            <a:ext cx="212144" cy="192233"/>
          </a:xfrm>
          <a:prstGeom prst="star5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0" name="5-конечная звезда 19"/>
          <p:cNvSpPr/>
          <p:nvPr/>
        </p:nvSpPr>
        <p:spPr>
          <a:xfrm>
            <a:off x="1960816" y="4431769"/>
            <a:ext cx="212144" cy="192233"/>
          </a:xfrm>
          <a:prstGeom prst="star5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1" name="5-конечная звезда 20"/>
          <p:cNvSpPr/>
          <p:nvPr/>
        </p:nvSpPr>
        <p:spPr>
          <a:xfrm>
            <a:off x="1719714" y="4574087"/>
            <a:ext cx="212144" cy="192233"/>
          </a:xfrm>
          <a:prstGeom prst="star5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2" name="5-конечная звезда 21"/>
          <p:cNvSpPr/>
          <p:nvPr/>
        </p:nvSpPr>
        <p:spPr>
          <a:xfrm>
            <a:off x="1767093" y="4739304"/>
            <a:ext cx="212144" cy="192233"/>
          </a:xfrm>
          <a:prstGeom prst="star5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3" name="5-конечная звезда 22"/>
          <p:cNvSpPr/>
          <p:nvPr/>
        </p:nvSpPr>
        <p:spPr>
          <a:xfrm>
            <a:off x="4995069" y="3605127"/>
            <a:ext cx="212144" cy="192233"/>
          </a:xfrm>
          <a:prstGeom prst="star5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4" name="5-конечная звезда 23"/>
          <p:cNvSpPr/>
          <p:nvPr/>
        </p:nvSpPr>
        <p:spPr>
          <a:xfrm>
            <a:off x="4621978" y="3932000"/>
            <a:ext cx="212144" cy="192233"/>
          </a:xfrm>
          <a:prstGeom prst="star5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5" name="5-конечная звезда 24"/>
          <p:cNvSpPr/>
          <p:nvPr/>
        </p:nvSpPr>
        <p:spPr>
          <a:xfrm>
            <a:off x="4069128" y="4251746"/>
            <a:ext cx="212144" cy="19223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6" name="5-конечная звезда 25"/>
          <p:cNvSpPr/>
          <p:nvPr/>
        </p:nvSpPr>
        <p:spPr>
          <a:xfrm>
            <a:off x="5101141" y="4574087"/>
            <a:ext cx="212144" cy="192233"/>
          </a:xfrm>
          <a:prstGeom prst="star5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7" name="5-конечная звезда 26"/>
          <p:cNvSpPr/>
          <p:nvPr/>
        </p:nvSpPr>
        <p:spPr>
          <a:xfrm>
            <a:off x="7051104" y="4420468"/>
            <a:ext cx="212144" cy="192233"/>
          </a:xfrm>
          <a:prstGeom prst="star5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8" name="5-конечная звезда 27"/>
          <p:cNvSpPr/>
          <p:nvPr/>
        </p:nvSpPr>
        <p:spPr>
          <a:xfrm>
            <a:off x="7177068" y="4080118"/>
            <a:ext cx="212144" cy="192233"/>
          </a:xfrm>
          <a:prstGeom prst="star5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29" name="5-конечная звезда 28"/>
          <p:cNvSpPr/>
          <p:nvPr/>
        </p:nvSpPr>
        <p:spPr>
          <a:xfrm>
            <a:off x="7187647" y="4568585"/>
            <a:ext cx="212144" cy="192233"/>
          </a:xfrm>
          <a:prstGeom prst="star5">
            <a:avLst/>
          </a:prstGeom>
          <a:solidFill>
            <a:srgbClr val="0070C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  <p:sp>
        <p:nvSpPr>
          <p:cNvPr id="30" name="5-конечная звезда 29"/>
          <p:cNvSpPr/>
          <p:nvPr/>
        </p:nvSpPr>
        <p:spPr>
          <a:xfrm>
            <a:off x="8116785" y="3597764"/>
            <a:ext cx="212144" cy="192233"/>
          </a:xfrm>
          <a:prstGeom prst="star5">
            <a:avLst/>
          </a:prstGeom>
          <a:solidFill>
            <a:srgbClr val="FF0000"/>
          </a:solidFill>
          <a:ln>
            <a:solidFill>
              <a:schemeClr val="bg2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8397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8792;p140"/>
          <p:cNvSpPr txBox="1"/>
          <p:nvPr/>
        </p:nvSpPr>
        <p:spPr>
          <a:xfrm>
            <a:off x="2191173" y="1738109"/>
            <a:ext cx="4301067" cy="694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4000" b="1" kern="0" dirty="0">
                <a:solidFill>
                  <a:srgbClr val="003274"/>
                </a:solidFill>
                <a:ea typeface="Helvetica Neue"/>
                <a:cs typeface="Helvetica Neue"/>
                <a:sym typeface="Helvetica Neue"/>
              </a:rPr>
              <a:t>Потери</a:t>
            </a:r>
            <a:endParaRPr sz="4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5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25F091-A418-48E2-B21B-9DD2A9739E1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1186070" y="154955"/>
            <a:ext cx="4744278" cy="7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/>
              <a:t>Перезагрузка бережливого управления в Забайкальском </a:t>
            </a:r>
            <a:r>
              <a:rPr lang="ru-RU" dirty="0" smtClean="0"/>
              <a:t>крае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/>
          <a:stretch/>
        </p:blipFill>
        <p:spPr>
          <a:xfrm rot="5400000">
            <a:off x="-73866" y="1357137"/>
            <a:ext cx="3653412" cy="26934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0"/>
          <a:stretch/>
        </p:blipFill>
        <p:spPr>
          <a:xfrm rot="10800000">
            <a:off x="3787101" y="877141"/>
            <a:ext cx="4992464" cy="3653413"/>
          </a:xfrm>
          <a:prstGeom prst="rect">
            <a:avLst/>
          </a:prstGeom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3062178" y="4633702"/>
            <a:ext cx="3221155" cy="414191"/>
          </a:xfrm>
          <a:prstGeom prst="wedgeRoundRectCallout">
            <a:avLst>
              <a:gd name="adj1" fmla="val -32830"/>
              <a:gd name="adj2" fmla="val 47071"/>
              <a:gd name="adj3" fmla="val 16667"/>
            </a:avLst>
          </a:prstGeom>
          <a:noFill/>
          <a:ln w="38100">
            <a:solidFill>
              <a:srgbClr val="3D9A28"/>
            </a:solidFill>
          </a:ln>
        </p:spPr>
        <p:txBody>
          <a:bodyPr vert="horz" lIns="48969" tIns="24486" rIns="48969" bIns="24486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072" b="1" dirty="0">
              <a:solidFill>
                <a:srgbClr val="C00000"/>
              </a:solidFill>
              <a:latin typeface="Calibri"/>
            </a:endParaRPr>
          </a:p>
          <a:p>
            <a:pPr marL="0" indent="0">
              <a:buNone/>
            </a:pPr>
            <a:r>
              <a:rPr lang="ru-RU" sz="171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Директивное планирование</a:t>
            </a:r>
          </a:p>
          <a:p>
            <a:pPr marL="45908" indent="0" algn="ctr">
              <a:buNone/>
            </a:pPr>
            <a:endParaRPr lang="ru-RU" sz="1072" b="1" dirty="0">
              <a:solidFill>
                <a:srgbClr val="C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991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30" y="697459"/>
            <a:ext cx="5969009" cy="43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docs.google.com/?attid=0.1&amp;pid=gmail&amp;thid=12dfc99044584617&amp;url=https%3A%2F%2Fmail.google.com%2Fmail%2F%3Fui%3D2%26ik%3D43a1f82906%26view%3Datt%26th%3D12dfc99044584617%26attid%3D0.1%26disp%3Dattd%26zw&amp;docid=cdc733d88d14e28115a9b37170195eb7%7C0dda019c74d70b91064a4b4eb913cf66&amp;a=bi&amp;pagenumber=3&amp;w=138"/>
          <p:cNvSpPr>
            <a:spLocks noChangeAspect="1" noChangeArrowheads="1"/>
          </p:cNvSpPr>
          <p:nvPr/>
        </p:nvSpPr>
        <p:spPr bwMode="auto">
          <a:xfrm>
            <a:off x="1256614" y="-108446"/>
            <a:ext cx="228812" cy="228812"/>
          </a:xfrm>
          <a:prstGeom prst="rect">
            <a:avLst/>
          </a:prstGeom>
          <a:noFill/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</a:bodyPr>
          <a:lstStyle/>
          <a:p>
            <a:endParaRPr lang="ru-RU" sz="1501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2476" y="8053"/>
            <a:ext cx="5081731" cy="7221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2000" dirty="0"/>
              <a:t>1</a:t>
            </a:r>
            <a:r>
              <a:rPr lang="ru-RU" sz="2000" dirty="0"/>
              <a:t>. Лишние движения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61160" y="947655"/>
            <a:ext cx="3243360" cy="346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52" u="sng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240" y="1664338"/>
            <a:ext cx="1549110" cy="153818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98943" y="765330"/>
            <a:ext cx="6524433" cy="551677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1631" tIns="35816" rIns="71631" bIns="35816" rtlCol="0" anchor="ctr"/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Потери времени на все движения </a:t>
            </a:r>
            <a:r>
              <a:rPr lang="ru-RU" sz="1400" b="1" dirty="0">
                <a:solidFill>
                  <a:srgbClr val="002060"/>
                </a:solidFill>
              </a:rPr>
              <a:t>ЧЕЛОВЕКА, которые не задействованы в полезной деятельности (в создании ценности)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8291" y="1983089"/>
            <a:ext cx="4381226" cy="2079340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6367" tIns="43184" rIns="86367" bIns="43184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/>
              <a:t>неудобное расположение оргтехники;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/>
              <a:t>неэффективная организация файлов, папок на компьютере – временные затраты на поиск нужных материалов;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/>
              <a:t>работа с нуля вместо модификации существующих решений (шаблоны);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/>
              <a:t>вынужденное уточнение   предоставленной информации по телефону.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152" y="1881510"/>
            <a:ext cx="3091857" cy="21155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72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docs.google.com/?attid=0.1&amp;pid=gmail&amp;thid=12dfc99044584617&amp;url=https%3A%2F%2Fmail.google.com%2Fmail%2F%3Fui%3D2%26ik%3D43a1f82906%26view%3Datt%26th%3D12dfc99044584617%26attid%3D0.1%26disp%3Dattd%26zw&amp;docid=cdc733d88d14e28115a9b37170195eb7%7C0dda019c74d70b91064a4b4eb913cf66&amp;a=bi&amp;pagenumber=3&amp;w=138"/>
          <p:cNvSpPr>
            <a:spLocks noChangeAspect="1" noChangeArrowheads="1"/>
          </p:cNvSpPr>
          <p:nvPr/>
        </p:nvSpPr>
        <p:spPr bwMode="auto">
          <a:xfrm>
            <a:off x="1256614" y="-108446"/>
            <a:ext cx="228812" cy="228812"/>
          </a:xfrm>
          <a:prstGeom prst="rect">
            <a:avLst/>
          </a:prstGeom>
          <a:noFill/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</a:bodyPr>
          <a:lstStyle/>
          <a:p>
            <a:endParaRPr lang="ru-RU" sz="1501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2216" y="33149"/>
            <a:ext cx="7075170" cy="7221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2000" dirty="0"/>
              <a:t>2</a:t>
            </a:r>
            <a:r>
              <a:rPr lang="ru-RU" sz="2000" dirty="0"/>
              <a:t>. Ненужная транспортировка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513" y="1578820"/>
            <a:ext cx="1577340" cy="157733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550861" y="740997"/>
            <a:ext cx="7402446" cy="765606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1631" tIns="35816" rIns="71631" bIns="35816" rtlCol="0" anchor="ctr"/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Потери времени и ресурсов , связанные с перемещениями </a:t>
            </a:r>
            <a:r>
              <a:rPr lang="ru-RU" sz="1400" b="1" dirty="0">
                <a:solidFill>
                  <a:srgbClr val="002060"/>
                </a:solidFill>
              </a:rPr>
              <a:t>ИНФОРМАЦИИ, ДОКУМЕНТОВ, которые не задействованы в полезной деятельности (создании ценности)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041" y="3469252"/>
            <a:ext cx="2142503" cy="1666868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848338" y="1684529"/>
            <a:ext cx="5769470" cy="2079340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6367" tIns="43184" rIns="86367" bIns="43184"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излишняя электронная переписка;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скачивание и закачивание файлов на различные носители и сервера без надобности;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восстановление и сохранение файлов;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согласование документов на бумаге «ногами»;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когда документы можно переслать электронным путем, а они пересылаются на бумаге.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47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docs.google.com/?attid=0.1&amp;pid=gmail&amp;thid=12dfc99044584617&amp;url=https%3A%2F%2Fmail.google.com%2Fmail%2F%3Fui%3D2%26ik%3D43a1f82906%26view%3Datt%26th%3D12dfc99044584617%26attid%3D0.1%26disp%3Dattd%26zw&amp;docid=cdc733d88d14e28115a9b37170195eb7%7C0dda019c74d70b91064a4b4eb913cf66&amp;a=bi&amp;pagenumber=3&amp;w=138"/>
          <p:cNvSpPr>
            <a:spLocks noChangeAspect="1" noChangeArrowheads="1"/>
          </p:cNvSpPr>
          <p:nvPr/>
        </p:nvSpPr>
        <p:spPr bwMode="auto">
          <a:xfrm>
            <a:off x="1256614" y="-108446"/>
            <a:ext cx="228812" cy="228812"/>
          </a:xfrm>
          <a:prstGeom prst="rect">
            <a:avLst/>
          </a:prstGeom>
          <a:noFill/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</a:bodyPr>
          <a:lstStyle/>
          <a:p>
            <a:endParaRPr lang="ru-RU" sz="1501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5589" y="75097"/>
            <a:ext cx="5027675" cy="7221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2000" dirty="0"/>
              <a:t>3</a:t>
            </a:r>
            <a:r>
              <a:rPr lang="ru-RU" sz="2000" dirty="0"/>
              <a:t>. Лишние запасы</a:t>
            </a:r>
          </a:p>
        </p:txBody>
      </p:sp>
      <p:pic>
        <p:nvPicPr>
          <p:cNvPr id="6062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7925" y="1474202"/>
            <a:ext cx="1554267" cy="155232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38646" y="725205"/>
            <a:ext cx="8065140" cy="569996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1631" tIns="35816" rIns="71631" bIns="35816" rtlCol="0" anchor="ctr"/>
          <a:lstStyle/>
          <a:p>
            <a:r>
              <a:rPr lang="ru-RU" sz="1400" b="1" dirty="0">
                <a:solidFill>
                  <a:srgbClr val="002060"/>
                </a:solidFill>
              </a:rPr>
              <a:t>Хранение не требующихся (лишних) </a:t>
            </a:r>
            <a:r>
              <a:rPr lang="ru-RU" sz="1400" b="1" dirty="0" smtClean="0">
                <a:solidFill>
                  <a:srgbClr val="002060"/>
                </a:solidFill>
              </a:rPr>
              <a:t>для создания ценности ресурсов</a:t>
            </a:r>
            <a:r>
              <a:rPr lang="ru-RU" sz="1400" b="1" dirty="0">
                <a:solidFill>
                  <a:srgbClr val="002060"/>
                </a:solidFill>
              </a:rPr>
              <a:t>, </a:t>
            </a:r>
            <a:r>
              <a:rPr lang="ru-RU" sz="1400" b="1" dirty="0" smtClean="0">
                <a:solidFill>
                  <a:srgbClr val="002060"/>
                </a:solidFill>
              </a:rPr>
              <a:t>занимающих место и «замораживающих» финансовые средства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792192" y="1892945"/>
            <a:ext cx="6611594" cy="2073112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6367" tIns="43184" rIns="86367" bIns="43184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неиспользуемая </a:t>
            </a:r>
            <a:r>
              <a:rPr lang="ru-RU" sz="1400" dirty="0"/>
              <a:t>оргтехника, хранимая в офисе</a:t>
            </a:r>
            <a:r>
              <a:rPr lang="ru-RU" sz="1400" dirty="0" smtClean="0"/>
              <a:t>;</a:t>
            </a:r>
            <a:br>
              <a:rPr lang="ru-RU" sz="1400" dirty="0" smtClean="0"/>
            </a:b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документы </a:t>
            </a:r>
            <a:r>
              <a:rPr lang="ru-RU" sz="1400" dirty="0"/>
              <a:t>и письма, с которыми никто не работает</a:t>
            </a:r>
            <a:r>
              <a:rPr lang="ru-RU" sz="1400" dirty="0" smtClean="0"/>
              <a:t>;</a:t>
            </a:r>
            <a:br>
              <a:rPr lang="ru-RU" sz="1400" dirty="0" smtClean="0"/>
            </a:b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незавершенные проекты</a:t>
            </a:r>
            <a:r>
              <a:rPr lang="ru-RU" sz="1400" dirty="0" smtClean="0"/>
              <a:t>;</a:t>
            </a:r>
            <a:br>
              <a:rPr lang="ru-RU" sz="1400" dirty="0" smtClean="0"/>
            </a:b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закупка</a:t>
            </a:r>
            <a:r>
              <a:rPr lang="ru-RU" sz="1400" dirty="0"/>
              <a:t>, заказ МТЦ, канцелярских принадлежностей на всякий случай</a:t>
            </a:r>
            <a:r>
              <a:rPr lang="ru-RU" sz="1400" dirty="0" smtClean="0"/>
              <a:t>;</a:t>
            </a:r>
            <a:br>
              <a:rPr lang="ru-RU" sz="1400" dirty="0" smtClean="0"/>
            </a:b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десятки открытых файлов и программ, необходимые для соблюдения “многозадачности” в </a:t>
            </a:r>
            <a:r>
              <a:rPr lang="ru-RU" sz="1400" dirty="0" smtClean="0"/>
              <a:t>работе;</a:t>
            </a:r>
            <a:br>
              <a:rPr lang="ru-RU" sz="1400" dirty="0" smtClean="0"/>
            </a:b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ненужная </a:t>
            </a:r>
            <a:r>
              <a:rPr lang="ru-RU" sz="1400" dirty="0"/>
              <a:t>информация, заносимая </a:t>
            </a:r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в программы.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235" y="3376437"/>
            <a:ext cx="3072212" cy="166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9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docs.google.com/?attid=0.1&amp;pid=gmail&amp;thid=12dfc99044584617&amp;url=https%3A%2F%2Fmail.google.com%2Fmail%2F%3Fui%3D2%26ik%3D43a1f82906%26view%3Datt%26th%3D12dfc99044584617%26attid%3D0.1%26disp%3Dattd%26zw&amp;docid=cdc733d88d14e28115a9b37170195eb7%7C0dda019c74d70b91064a4b4eb913cf66&amp;a=bi&amp;pagenumber=3&amp;w=138"/>
          <p:cNvSpPr>
            <a:spLocks noChangeAspect="1" noChangeArrowheads="1"/>
          </p:cNvSpPr>
          <p:nvPr/>
        </p:nvSpPr>
        <p:spPr bwMode="auto">
          <a:xfrm>
            <a:off x="1256614" y="-108446"/>
            <a:ext cx="228812" cy="228812"/>
          </a:xfrm>
          <a:prstGeom prst="rect">
            <a:avLst/>
          </a:prstGeom>
          <a:noFill/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</a:bodyPr>
          <a:lstStyle/>
          <a:p>
            <a:endParaRPr lang="ru-RU" sz="1501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6734" y="57080"/>
            <a:ext cx="6036181" cy="7221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4. Избыточная обработка</a:t>
            </a:r>
          </a:p>
        </p:txBody>
      </p:sp>
      <p:pic>
        <p:nvPicPr>
          <p:cNvPr id="6072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885" y="1316331"/>
            <a:ext cx="1648130" cy="164274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547834" y="707979"/>
            <a:ext cx="6169988" cy="375257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1631" tIns="35816" rIns="71631" bIns="35816"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Выполнение работы сверх той, которую заказывал </a:t>
            </a:r>
            <a:r>
              <a:rPr lang="ru-RU" sz="1400" b="1" dirty="0" smtClean="0">
                <a:solidFill>
                  <a:srgbClr val="002060"/>
                </a:solidFill>
              </a:rPr>
              <a:t>заказчик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97" y="3686516"/>
            <a:ext cx="1593064" cy="1062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070" y="3818461"/>
            <a:ext cx="1069531" cy="798673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6093895" y="4217797"/>
            <a:ext cx="470384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2260224" y="1377106"/>
            <a:ext cx="5723224" cy="2033671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6367" tIns="43184" rIns="86367" bIns="43184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и</a:t>
            </a:r>
            <a:r>
              <a:rPr lang="ru-RU" sz="1400" dirty="0" smtClean="0">
                <a:solidFill>
                  <a:schemeClr val="dk1"/>
                </a:solidFill>
              </a:rPr>
              <a:t>збыточные проверки </a:t>
            </a:r>
            <a:r>
              <a:rPr lang="ru-RU" sz="1400" dirty="0">
                <a:solidFill>
                  <a:schemeClr val="dk1"/>
                </a:solidFill>
              </a:rPr>
              <a:t>документов</a:t>
            </a:r>
            <a:r>
              <a:rPr lang="ru-RU" sz="1400" dirty="0" smtClean="0">
                <a:solidFill>
                  <a:schemeClr val="dk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dk1"/>
                </a:solidFill>
              </a:rPr>
              <a:t>избыточные </a:t>
            </a:r>
            <a:r>
              <a:rPr lang="ru-RU" sz="1400" dirty="0">
                <a:solidFill>
                  <a:schemeClr val="dk1"/>
                </a:solidFill>
              </a:rPr>
              <a:t>согласования и утверждения документов</a:t>
            </a:r>
            <a:r>
              <a:rPr lang="ru-RU" sz="1400" dirty="0" smtClean="0">
                <a:solidFill>
                  <a:schemeClr val="dk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</a:rPr>
              <a:t>предварительные сверки результатов или проверки отчетов</a:t>
            </a:r>
            <a:r>
              <a:rPr lang="ru-RU" sz="1400" dirty="0" smtClean="0">
                <a:solidFill>
                  <a:schemeClr val="dk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</a:t>
            </a:r>
            <a:r>
              <a:rPr lang="ru-RU" sz="1400" dirty="0" smtClean="0">
                <a:solidFill>
                  <a:schemeClr val="dk1"/>
                </a:solidFill>
              </a:rPr>
              <a:t>аполнение презентаций и отчетов ненужной заказчику информацией.</a:t>
            </a:r>
            <a:endParaRPr lang="ru-RU" sz="1400" dirty="0">
              <a:solidFill>
                <a:schemeClr val="dk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8904DD-F2DE-4ECD-A807-1F78ACD099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63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docs.google.com/?attid=0.1&amp;pid=gmail&amp;thid=12dfc99044584617&amp;url=https%3A%2F%2Fmail.google.com%2Fmail%2F%3Fui%3D2%26ik%3D43a1f82906%26view%3Datt%26th%3D12dfc99044584617%26attid%3D0.1%26disp%3Dattd%26zw&amp;docid=cdc733d88d14e28115a9b37170195eb7%7C0dda019c74d70b91064a4b4eb913cf66&amp;a=bi&amp;pagenumber=3&amp;w=138"/>
          <p:cNvSpPr>
            <a:spLocks noChangeAspect="1" noChangeArrowheads="1"/>
          </p:cNvSpPr>
          <p:nvPr/>
        </p:nvSpPr>
        <p:spPr bwMode="auto">
          <a:xfrm>
            <a:off x="1256614" y="-108446"/>
            <a:ext cx="228812" cy="228812"/>
          </a:xfrm>
          <a:prstGeom prst="rect">
            <a:avLst/>
          </a:prstGeom>
          <a:noFill/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</a:bodyPr>
          <a:lstStyle/>
          <a:p>
            <a:endParaRPr lang="ru-RU" sz="1501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27885" y="229887"/>
            <a:ext cx="5027675" cy="35896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5. Ожидание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822" y="1466988"/>
            <a:ext cx="1471531" cy="148441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88125" y="636574"/>
            <a:ext cx="6440272" cy="533825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1631" tIns="35816" rIns="71631" bIns="35816" rtlCol="0" anchor="ctr"/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Потери времени, вызванные отсутствием </a:t>
            </a:r>
            <a:r>
              <a:rPr lang="ru-RU" sz="1400" b="1" dirty="0">
                <a:solidFill>
                  <a:srgbClr val="002060"/>
                </a:solidFill>
              </a:rPr>
              <a:t>информации, </a:t>
            </a:r>
            <a:r>
              <a:rPr lang="ru-RU" sz="1400" b="1" dirty="0" smtClean="0">
                <a:solidFill>
                  <a:srgbClr val="002060"/>
                </a:solidFill>
              </a:rPr>
              <a:t>материалов, участников процесса  в </a:t>
            </a:r>
            <a:r>
              <a:rPr lang="ru-RU" sz="1400" b="1" dirty="0">
                <a:solidFill>
                  <a:srgbClr val="002060"/>
                </a:solidFill>
              </a:rPr>
              <a:t>нужный момент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461" y="3542372"/>
            <a:ext cx="1886662" cy="1547122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1708353" y="1369008"/>
            <a:ext cx="5227870" cy="2092246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6367" tIns="43184" rIns="86367" bIns="43184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</a:rPr>
              <a:t>ожидание в приемной, на проходной;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</a:rPr>
              <a:t>ожидание необходимого документа;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</a:rPr>
              <a:t>ожидание распоряжений руководства;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</a:rPr>
              <a:t>Ожидание необходимой информации;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</a:rPr>
              <a:t>ожидание принятия решений;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</a:rPr>
              <a:t>ожидание загрузки компьютерных систем;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</a:rPr>
              <a:t>прогрев оборудования (принтеров, техники);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</a:rPr>
              <a:t>ожидание согласования, длительное согласование документов (полномочия не делегируются)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936" y="1466988"/>
            <a:ext cx="2279156" cy="2848945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8904DD-F2DE-4ECD-A807-1F78ACD099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14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docs.google.com/?attid=0.1&amp;pid=gmail&amp;thid=12dfc99044584617&amp;url=https%3A%2F%2Fmail.google.com%2Fmail%2F%3Fui%3D2%26ik%3D43a1f82906%26view%3Datt%26th%3D12dfc99044584617%26attid%3D0.1%26disp%3Dattd%26zw&amp;docid=cdc733d88d14e28115a9b37170195eb7%7C0dda019c74d70b91064a4b4eb913cf66&amp;a=bi&amp;pagenumber=3&amp;w=138"/>
          <p:cNvSpPr>
            <a:spLocks noChangeAspect="1" noChangeArrowheads="1"/>
          </p:cNvSpPr>
          <p:nvPr/>
        </p:nvSpPr>
        <p:spPr bwMode="auto">
          <a:xfrm>
            <a:off x="1256614" y="-108446"/>
            <a:ext cx="228812" cy="228812"/>
          </a:xfrm>
          <a:prstGeom prst="rect">
            <a:avLst/>
          </a:prstGeom>
          <a:noFill/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</a:bodyPr>
          <a:lstStyle/>
          <a:p>
            <a:endParaRPr lang="ru-RU" sz="1501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8466" y="52654"/>
            <a:ext cx="5027675" cy="491489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6. Переделка/брак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383" y="1347794"/>
            <a:ext cx="1507221" cy="1499432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59608" y="531249"/>
            <a:ext cx="6310908" cy="646585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1631" tIns="35816" rIns="71631" bIns="35816" rtlCol="0" anchor="ctr"/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Потери времени и ресурсов, </a:t>
            </a:r>
            <a:r>
              <a:rPr lang="ru-RU" sz="1400" b="1" dirty="0">
                <a:solidFill>
                  <a:srgbClr val="002060"/>
                </a:solidFill>
              </a:rPr>
              <a:t>возникающие из-за производства некачественного продукта, информации или услуг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44604" y="1489238"/>
            <a:ext cx="4696752" cy="289310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6367" tIns="43184" rIns="86367" bIns="43184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dk1"/>
                </a:solidFill>
              </a:rPr>
              <a:t>ошибки </a:t>
            </a:r>
            <a:r>
              <a:rPr lang="ru-RU" sz="1400" dirty="0">
                <a:solidFill>
                  <a:schemeClr val="dk1"/>
                </a:solidFill>
              </a:rPr>
              <a:t>при работе в </a:t>
            </a:r>
            <a:r>
              <a:rPr lang="ru-RU" sz="1400" dirty="0" smtClean="0">
                <a:solidFill>
                  <a:schemeClr val="dk1"/>
                </a:solidFill>
              </a:rPr>
              <a:t>программах;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ошибки в проектах документов;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переделывание презентаций или текстов докладов</a:t>
            </a:r>
            <a:endParaRPr lang="ru-RU" sz="1400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р</a:t>
            </a:r>
            <a:r>
              <a:rPr lang="ru-RU" sz="1400" dirty="0" smtClean="0">
                <a:solidFill>
                  <a:schemeClr val="dk1"/>
                </a:solidFill>
              </a:rPr>
              <a:t>азные </a:t>
            </a:r>
            <a:r>
              <a:rPr lang="ru-RU" sz="1400" dirty="0">
                <a:solidFill>
                  <a:schemeClr val="dk1"/>
                </a:solidFill>
              </a:rPr>
              <a:t>замечания при повторных </a:t>
            </a:r>
            <a:r>
              <a:rPr lang="ru-RU" sz="1400" dirty="0" smtClean="0">
                <a:solidFill>
                  <a:schemeClr val="dk1"/>
                </a:solidFill>
              </a:rPr>
              <a:t>согласованиях;</a:t>
            </a:r>
            <a:endParaRPr lang="ru-RU" sz="1400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</a:t>
            </a:r>
            <a:r>
              <a:rPr lang="ru-RU" sz="1400" dirty="0" smtClean="0">
                <a:solidFill>
                  <a:schemeClr val="dk1"/>
                </a:solidFill>
              </a:rPr>
              <a:t>еполная </a:t>
            </a:r>
            <a:r>
              <a:rPr lang="ru-RU" sz="1400" dirty="0">
                <a:solidFill>
                  <a:schemeClr val="dk1"/>
                </a:solidFill>
              </a:rPr>
              <a:t>информация, неполные пакеты </a:t>
            </a:r>
            <a:r>
              <a:rPr lang="ru-RU" sz="1400" dirty="0" smtClean="0">
                <a:solidFill>
                  <a:schemeClr val="dk1"/>
                </a:solidFill>
              </a:rPr>
              <a:t>документов;</a:t>
            </a:r>
            <a:endParaRPr lang="ru-RU" sz="1400" dirty="0">
              <a:solidFill>
                <a:schemeClr val="dk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</a:rPr>
              <a:t> </a:t>
            </a:r>
            <a:r>
              <a:rPr lang="ru-RU" sz="1400" dirty="0" smtClean="0">
                <a:solidFill>
                  <a:schemeClr val="dk1"/>
                </a:solidFill>
              </a:rPr>
              <a:t>дополнительные </a:t>
            </a:r>
            <a:r>
              <a:rPr lang="ru-RU" sz="1400" dirty="0">
                <a:solidFill>
                  <a:schemeClr val="dk1"/>
                </a:solidFill>
              </a:rPr>
              <a:t>затраты:</a:t>
            </a:r>
          </a:p>
          <a:p>
            <a:r>
              <a:rPr lang="ru-RU" sz="1400" dirty="0">
                <a:solidFill>
                  <a:schemeClr val="dk1"/>
                </a:solidFill>
              </a:rPr>
              <a:t>- на доработку,</a:t>
            </a:r>
          </a:p>
          <a:p>
            <a:r>
              <a:rPr lang="ru-RU" sz="1400" dirty="0">
                <a:solidFill>
                  <a:schemeClr val="dk1"/>
                </a:solidFill>
              </a:rPr>
              <a:t>- на контроль,</a:t>
            </a:r>
          </a:p>
          <a:p>
            <a:r>
              <a:rPr lang="ru-RU" sz="1400" dirty="0">
                <a:solidFill>
                  <a:schemeClr val="dk1"/>
                </a:solidFill>
              </a:rPr>
              <a:t>- на организацию процесса</a:t>
            </a:r>
          </a:p>
          <a:p>
            <a:r>
              <a:rPr lang="ru-RU" sz="1400" dirty="0">
                <a:solidFill>
                  <a:schemeClr val="dk1"/>
                </a:solidFill>
              </a:rPr>
              <a:t>- на повторные согласования</a:t>
            </a:r>
          </a:p>
          <a:p>
            <a:r>
              <a:rPr lang="ru-RU" sz="1400" dirty="0">
                <a:solidFill>
                  <a:schemeClr val="dk1"/>
                </a:solidFill>
              </a:rPr>
              <a:t>- на расходные материалы .</a:t>
            </a:r>
          </a:p>
          <a:p>
            <a:endParaRPr lang="ru-RU" sz="1400" dirty="0">
              <a:solidFill>
                <a:schemeClr val="dk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420" y="1275042"/>
            <a:ext cx="2173335" cy="2224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333" y="3499717"/>
            <a:ext cx="2885182" cy="14713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8904DD-F2DE-4ECD-A807-1F78ACD099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71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https://docs.google.com/?attid=0.1&amp;pid=gmail&amp;thid=12dfc99044584617&amp;url=https%3A%2F%2Fmail.google.com%2Fmail%2F%3Fui%3D2%26ik%3D43a1f82906%26view%3Datt%26th%3D12dfc99044584617%26attid%3D0.1%26disp%3Dattd%26zw&amp;docid=cdc733d88d14e28115a9b37170195eb7%7C0dda019c74d70b91064a4b4eb913cf66&amp;a=bi&amp;pagenumber=3&amp;w=138"/>
          <p:cNvSpPr>
            <a:spLocks noChangeAspect="1" noChangeArrowheads="1"/>
          </p:cNvSpPr>
          <p:nvPr/>
        </p:nvSpPr>
        <p:spPr bwMode="auto">
          <a:xfrm>
            <a:off x="1256614" y="-108446"/>
            <a:ext cx="228812" cy="228812"/>
          </a:xfrm>
          <a:prstGeom prst="rect">
            <a:avLst/>
          </a:prstGeom>
          <a:noFill/>
        </p:spPr>
        <p:txBody>
          <a:bodyPr vert="horz" wrap="square" lIns="68644" tIns="34322" rIns="68644" bIns="34322" numCol="1" anchor="t" anchorCtr="0" compatLnSpc="1">
            <a:prstTxWarp prst="textNoShape">
              <a:avLst/>
            </a:prstTxWarp>
          </a:bodyPr>
          <a:lstStyle/>
          <a:p>
            <a:endParaRPr lang="ru-RU" sz="1501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7374" y="-21746"/>
            <a:ext cx="5996743" cy="72218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en-US" sz="2000" dirty="0"/>
              <a:t>7</a:t>
            </a:r>
            <a:r>
              <a:rPr lang="ru-RU" sz="2000" dirty="0"/>
              <a:t>. Перепроизводство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062" y="1633521"/>
            <a:ext cx="1436624" cy="1433318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371020" y="757865"/>
            <a:ext cx="6594716" cy="792696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1631" tIns="35816" rIns="71631" bIns="35816" rtlCol="0" anchor="ctr"/>
          <a:lstStyle/>
          <a:p>
            <a:r>
              <a:rPr lang="ru-RU" sz="1400" b="1" dirty="0">
                <a:solidFill>
                  <a:srgbClr val="002060"/>
                </a:solidFill>
              </a:rPr>
              <a:t>Производство продуктов или услуг больше, чем востребовано заказчиком, выполнение работы, которую никто не заказывал. </a:t>
            </a:r>
            <a:r>
              <a:rPr lang="ru-RU" sz="1400" b="1" dirty="0">
                <a:solidFill>
                  <a:srgbClr val="FF0000"/>
                </a:solidFill>
              </a:rPr>
              <a:t>Перепроизводство  порождает все остальные потери!!!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15686" y="1994324"/>
            <a:ext cx="6877051" cy="1283515"/>
          </a:xfrm>
          <a:prstGeom prst="round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86367" tIns="43184" rIns="86367" bIns="43184" rtlCol="0" anchor="ctr"/>
          <a:lstStyle/>
          <a:p>
            <a:endParaRPr lang="ru-RU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/>
              <a:t>большое количество ненужных (нецелесообразных) совещаний;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/>
              <a:t>составление отчетов, которые никто не читает;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/>
              <a:t>дублирование работы (ввод одних и тех же данных в разные программы);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/>
              <a:t>изготовление лишних копий.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25" y="3638642"/>
            <a:ext cx="1199323" cy="11993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07" y="3336677"/>
            <a:ext cx="3175996" cy="15879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56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8792;p140"/>
          <p:cNvSpPr txBox="1"/>
          <p:nvPr/>
        </p:nvSpPr>
        <p:spPr>
          <a:xfrm>
            <a:off x="366948" y="132496"/>
            <a:ext cx="4589365" cy="37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 smtClean="0">
                <a:sym typeface="Helvetica Neue"/>
              </a:rPr>
              <a:t>Выбрать потери </a:t>
            </a:r>
            <a:r>
              <a:rPr lang="ru-RU" dirty="0">
                <a:sym typeface="Helvetica Neue"/>
              </a:rPr>
              <a:t>и </a:t>
            </a:r>
            <a:r>
              <a:rPr lang="ru-RU" dirty="0" smtClean="0">
                <a:sym typeface="Helvetica Neue"/>
              </a:rPr>
              <a:t>определить их вид:</a:t>
            </a:r>
            <a:endParaRPr dirty="0">
              <a:sym typeface="Arial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2766" y="676558"/>
            <a:ext cx="4988140" cy="413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644" tIns="34322" rIns="68644" bIns="34322" numCol="1" anchor="ctr" anchorCtr="0" compatLnSpc="1">
            <a:prstTxWarp prst="textNoShape">
              <a:avLst/>
            </a:prstTxWarp>
            <a:spAutoFit/>
          </a:bodyPr>
          <a:lstStyle/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1) Пассажир </a:t>
            </a:r>
            <a:r>
              <a:rPr lang="ru-RU" sz="1200" dirty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идет в авиакассу</a:t>
            </a: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endParaRPr lang="ru-RU" sz="1200" dirty="0">
              <a:solidFill>
                <a:srgbClr val="002060"/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2) Пассажир </a:t>
            </a:r>
            <a:r>
              <a:rPr lang="ru-RU" sz="1200" dirty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стоит в очереди в авиакассе</a:t>
            </a: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endParaRPr lang="ru-RU" sz="1200" dirty="0">
              <a:solidFill>
                <a:srgbClr val="002060"/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3) Пассажир </a:t>
            </a:r>
            <a:r>
              <a:rPr lang="ru-RU" sz="1200" dirty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возвращается домой</a:t>
            </a: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endParaRPr lang="ru-RU" sz="1200" dirty="0">
              <a:solidFill>
                <a:srgbClr val="002060"/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4) Пассажир </a:t>
            </a:r>
            <a:r>
              <a:rPr lang="ru-RU" sz="1200" dirty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ожидает </a:t>
            </a: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такси</a:t>
            </a: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endParaRPr lang="ru-RU" sz="1200" dirty="0">
              <a:solidFill>
                <a:srgbClr val="002060"/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5) Пассажир распечатал посадочный талон в терминале, но его чемодан не подошел под параметры ручной клади, и он, отстояв в очереди к стойке регистрации, сдает багаж и получает еще один посадочный талон</a:t>
            </a: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 </a:t>
            </a: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6) Пассажир отправлен с досмотра к стойке регистрации сдавать багаж, т.к. в его чемодане обнаружены запрещенные к провозу в ручной клади предметы</a:t>
            </a:r>
            <a:endParaRPr lang="ru-RU" sz="1200" dirty="0">
              <a:solidFill>
                <a:srgbClr val="002060"/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endParaRPr lang="ru-RU" sz="1200" dirty="0">
              <a:solidFill>
                <a:srgbClr val="002060"/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Microsoft Sans Serif"/>
                <a:cs typeface="Microsoft Sans Serif"/>
              </a:rPr>
              <a:t>7) Пассажир </a:t>
            </a:r>
            <a:r>
              <a:rPr lang="ru-RU" sz="1200" dirty="0">
                <a:solidFill>
                  <a:srgbClr val="002060"/>
                </a:solidFill>
                <a:latin typeface="Microsoft Sans Serif"/>
                <a:cs typeface="Microsoft Sans Serif"/>
              </a:rPr>
              <a:t>ожидает посадки на </a:t>
            </a:r>
            <a:r>
              <a:rPr lang="ru-RU" sz="1200" dirty="0" smtClean="0">
                <a:solidFill>
                  <a:srgbClr val="002060"/>
                </a:solidFill>
                <a:latin typeface="Microsoft Sans Serif"/>
                <a:cs typeface="Microsoft Sans Serif"/>
              </a:rPr>
              <a:t>рейс</a:t>
            </a: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endParaRPr lang="ru-RU" sz="1200" dirty="0">
              <a:solidFill>
                <a:srgbClr val="002060"/>
              </a:solidFill>
              <a:latin typeface="Microsoft Sans Serif"/>
              <a:cs typeface="Microsoft Sans Serif"/>
            </a:endParaRP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8) Пассажир </a:t>
            </a:r>
            <a:r>
              <a:rPr lang="ru-RU" sz="1200" dirty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ожидает подачи </a:t>
            </a: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трапа</a:t>
            </a: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endParaRPr lang="ru-RU" sz="1200" dirty="0">
              <a:solidFill>
                <a:srgbClr val="002060"/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214513" indent="-214513">
              <a:buClr>
                <a:schemeClr val="tx2"/>
              </a:buClr>
              <a:buFont typeface="Wingdings" charset="2"/>
              <a:buChar char=""/>
              <a:tabLst>
                <a:tab pos="163268" algn="l"/>
              </a:tabLst>
            </a:pP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9) Пассажир </a:t>
            </a:r>
            <a:r>
              <a:rPr lang="ru-RU" sz="1200" dirty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ожидает </a:t>
            </a:r>
            <a:r>
              <a:rPr lang="ru-RU" sz="1200" dirty="0" smtClean="0">
                <a:solidFill>
                  <a:srgbClr val="002060"/>
                </a:solidFill>
                <a:latin typeface="Microsoft Sans Serif"/>
                <a:ea typeface="Microsoft Sans Serif"/>
                <a:cs typeface="Microsoft Sans Serif"/>
              </a:rPr>
              <a:t>багаж</a:t>
            </a:r>
            <a:endParaRPr lang="ru-RU" sz="1200" dirty="0">
              <a:solidFill>
                <a:srgbClr val="002060"/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97A5CE-2F7B-4CFE-A288-9677CBF3D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698" y="1268235"/>
            <a:ext cx="3511605" cy="254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5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58792;p140"/>
          <p:cNvSpPr txBox="1"/>
          <p:nvPr/>
        </p:nvSpPr>
        <p:spPr>
          <a:xfrm>
            <a:off x="400079" y="230596"/>
            <a:ext cx="4523104" cy="55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dirty="0" smtClean="0">
                <a:sym typeface="Helvetica Neue"/>
              </a:rPr>
              <a:t>Выбрать потери </a:t>
            </a:r>
            <a:r>
              <a:rPr lang="ru-RU" dirty="0">
                <a:sym typeface="Helvetica Neue"/>
              </a:rPr>
              <a:t>и </a:t>
            </a:r>
            <a:r>
              <a:rPr lang="ru-RU" dirty="0" smtClean="0">
                <a:sym typeface="Helvetica Neue"/>
              </a:rPr>
              <a:t>определить их вид:</a:t>
            </a:r>
            <a:endParaRPr dirty="0">
              <a:sym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97A5CE-2F7B-4CFE-A288-9677CBF3D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29" y="1013076"/>
            <a:ext cx="5791394" cy="36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24" y="53170"/>
            <a:ext cx="1261241" cy="364273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ЗАДАЧИ: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00868" y="6841029"/>
            <a:ext cx="1980253" cy="372921"/>
          </a:xfrm>
          <a:prstGeom prst="rect">
            <a:avLst/>
          </a:prstGeom>
          <a:solidFill>
            <a:schemeClr val="accent5"/>
          </a:solidFill>
        </p:spPr>
        <p:txBody>
          <a:bodyPr vert="horz" lIns="102767" tIns="51381" rIns="102767" bIns="51381" rtlCol="0" anchor="ctr"/>
          <a:lstStyle>
            <a:defPPr>
              <a:defRPr lang="ru-RU"/>
            </a:defPPr>
            <a:lvl1pPr marL="0" algn="r" defTabSz="1027640" rtl="0" eaLnBrk="1" latinLnBrk="0" hangingPunct="1">
              <a:defRPr sz="1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13819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76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145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7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9097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8292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6740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0555" algn="l" defTabSz="102764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27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BEE-CD74-4E49-9991-6A4EEEAC08F6}" type="slidenum"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27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311965" y="428001"/>
            <a:ext cx="2829339" cy="314011"/>
          </a:xfrm>
          <a:prstGeom prst="round2DiagRect">
            <a:avLst/>
          </a:prstGeom>
          <a:solidFill>
            <a:srgbClr val="92D050"/>
          </a:solidFill>
          <a:ln w="15875">
            <a:solidFill>
              <a:srgbClr val="4BACC6"/>
            </a:solidFill>
          </a:ln>
        </p:spPr>
        <p:txBody>
          <a:bodyPr lIns="137877" rIns="137877" anchor="ctr"/>
          <a:lstStyle/>
          <a:p>
            <a:pPr defTabSz="700351">
              <a:lnSpc>
                <a:spcPts val="1362"/>
              </a:lnSpc>
              <a:buNone/>
              <a:defRPr/>
            </a:pPr>
            <a:r>
              <a:rPr lang="ru-RU" sz="1200" dirty="0" smtClean="0">
                <a:latin typeface="Arial" pitchFamily="34" charset="0"/>
                <a:ea typeface="+mj-ea"/>
                <a:cs typeface="Arial" pitchFamily="34" charset="0"/>
              </a:rPr>
              <a:t>Трек планового периода 2023 года: </a:t>
            </a:r>
            <a:endParaRPr lang="ru-RU" sz="12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0722" y="737186"/>
            <a:ext cx="9020389" cy="1530457"/>
          </a:xfrm>
          <a:prstGeom prst="round2DiagRect">
            <a:avLst/>
          </a:prstGeom>
          <a:solidFill>
            <a:schemeClr val="bg1"/>
          </a:solidFill>
          <a:ln w="15875">
            <a:solidFill>
              <a:srgbClr val="4BACC6"/>
            </a:solidFill>
          </a:ln>
        </p:spPr>
        <p:txBody>
          <a:bodyPr vert="horz" lIns="137877" tIns="0" rIns="137877" bIns="0" rtlCol="0" anchor="ctr">
            <a:noAutofit/>
          </a:bodyPr>
          <a:lstStyle>
            <a:lvl1pPr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2pPr>
            <a:lvl3pPr marL="359630" indent="-179814">
              <a:spcBef>
                <a:spcPts val="600"/>
              </a:spcBef>
              <a:buFont typeface="+mj-lt"/>
              <a:buAutoNum type="arabicPeriod"/>
              <a:defRPr sz="1100">
                <a:solidFill>
                  <a:schemeClr val="tx1"/>
                </a:solidFill>
              </a:defRPr>
            </a:lvl3pPr>
            <a:lvl4pPr marL="359630" indent="-179814"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  <a:lvl6pPr marL="2826010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6pPr>
            <a:lvl7pPr marL="3339828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7pPr>
            <a:lvl8pPr marL="3853648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8pPr>
            <a:lvl9pPr marL="4367466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1. Обучение не менее 150 членов команд лидеров и команд изменений технологиям и инструментам бережливого управления;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2. Нормативное закрепления использования методов бережливого управления в деятельности ИО ЗК;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 smtClean="0"/>
              <a:t>3. Открытие, сопровождение и консалтинг 90 бережливых проектов 1-й волны (из них, не менее 45 проектов – закрыто до конца 2023 года);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4. Создание Совета команды лидеров.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69" y="327455"/>
            <a:ext cx="319073" cy="379431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1311965" y="2334213"/>
            <a:ext cx="2829339" cy="301842"/>
          </a:xfrm>
          <a:prstGeom prst="round2DiagRect">
            <a:avLst/>
          </a:prstGeom>
          <a:solidFill>
            <a:srgbClr val="92D050"/>
          </a:solidFill>
          <a:ln w="15875">
            <a:solidFill>
              <a:srgbClr val="4BACC6"/>
            </a:solidFill>
          </a:ln>
        </p:spPr>
        <p:txBody>
          <a:bodyPr lIns="137877" rIns="137877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00351">
              <a:lnSpc>
                <a:spcPts val="1362"/>
              </a:lnSpc>
              <a:buNone/>
              <a:defRPr/>
            </a:pPr>
            <a:r>
              <a:rPr lang="ru-RU" sz="1200" dirty="0" smtClean="0">
                <a:latin typeface="Arial" pitchFamily="34" charset="0"/>
                <a:ea typeface="+mj-ea"/>
                <a:cs typeface="Arial" pitchFamily="34" charset="0"/>
              </a:rPr>
              <a:t>Трек планового периода 2024 года: </a:t>
            </a:r>
            <a:endParaRPr lang="ru-RU" sz="12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50722" y="2636055"/>
            <a:ext cx="9020388" cy="2388059"/>
          </a:xfrm>
          <a:prstGeom prst="round2DiagRect">
            <a:avLst/>
          </a:prstGeom>
          <a:solidFill>
            <a:schemeClr val="bg1"/>
          </a:solidFill>
          <a:ln w="15875">
            <a:solidFill>
              <a:srgbClr val="4BACC6"/>
            </a:solidFill>
          </a:ln>
        </p:spPr>
        <p:txBody>
          <a:bodyPr vert="horz" lIns="137877" tIns="0" rIns="137877" bIns="0" rtlCol="0" anchor="ctr">
            <a:noAutofit/>
          </a:bodyPr>
          <a:lstStyle>
            <a:lvl1pPr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2pPr>
            <a:lvl3pPr marL="359630" indent="-179814">
              <a:spcBef>
                <a:spcPts val="600"/>
              </a:spcBef>
              <a:buFont typeface="+mj-lt"/>
              <a:buAutoNum type="arabicPeriod"/>
              <a:defRPr sz="1100">
                <a:solidFill>
                  <a:schemeClr val="tx1"/>
                </a:solidFill>
              </a:defRPr>
            </a:lvl3pPr>
            <a:lvl4pPr marL="359630" indent="-179814">
              <a:spcBef>
                <a:spcPts val="0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  <a:lvl6pPr marL="2826010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6pPr>
            <a:lvl7pPr marL="3339828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7pPr>
            <a:lvl8pPr marL="3853648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8pPr>
            <a:lvl9pPr marL="4367466" indent="-256908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</a:defRPr>
            </a:lvl9pPr>
          </a:lstStyle>
          <a:p>
            <a:pPr lvl="0"/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1. </a:t>
            </a:r>
            <a:r>
              <a:rPr lang="ru-RU" sz="1200" dirty="0"/>
              <a:t>Обучение технологиям и инструментам бережливого </a:t>
            </a:r>
            <a:r>
              <a:rPr lang="ru-RU" sz="1200" dirty="0" smtClean="0"/>
              <a:t>управления не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менее 500 членов команд лидеров и команд изменений исполнительных органов Забайкальского края, подведомственных учреждений и муниципальных районов и городских округов Забайкальского края;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2. Нормативное правовое обеспечение бережливого управления (5 С, доска задач,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корпоративная культура и </a:t>
            </a:r>
            <a:r>
              <a:rPr kumimoji="0" lang="ru-RU" sz="1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</a:rPr>
              <a:t>т.д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 smtClean="0"/>
              <a:t>3. Открытие, сопровождение и консалтинг 600 бережливых проектов 2-й волны (из них, не менее 150 проектов – закрыто до конца 2024 года);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4. Внедрение культуры бережливого управления,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развитие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лидеров изменений;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 smtClean="0"/>
              <a:t>5. Внедрение автоматизированной системы «Эффективный регион»;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6.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</a:rPr>
              <a:t> Создание Центров компетенций, защита не менее 5 образцов бережливого управления.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42269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23263C"/>
                </a:solidFill>
                <a:latin typeface="Arial Narrow" panose="020B0606020202030204" pitchFamily="34" charset="0"/>
              </a:rPr>
              <a:t>5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255510" y="281746"/>
            <a:ext cx="5932641" cy="22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dirty="0"/>
              <a:t>Что </a:t>
            </a:r>
            <a:r>
              <a:rPr lang="ru-RU" altLang="ru-RU" dirty="0" smtClean="0"/>
              <a:t>мешает принять необходимость изменений</a:t>
            </a:r>
            <a:endParaRPr lang="ru-RU" alt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162531" y="872306"/>
            <a:ext cx="6768237" cy="666570"/>
            <a:chOff x="577074" y="1012198"/>
            <a:chExt cx="7727774" cy="888760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577074" y="1012198"/>
              <a:ext cx="7727774" cy="888760"/>
            </a:xfrm>
            <a:prstGeom prst="roundRect">
              <a:avLst>
                <a:gd name="adj" fmla="val 10000"/>
              </a:avLst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598923"/>
                <a:satOff val="-11992"/>
                <a:lumOff val="441"/>
                <a:alphaOff val="0"/>
              </a:schemeClr>
            </a:fillRef>
            <a:effectRef idx="2">
              <a:schemeClr val="accent4">
                <a:hueOff val="2598923"/>
                <a:satOff val="-11992"/>
                <a:lumOff val="4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4"/>
            <p:cNvSpPr txBox="1"/>
            <p:nvPr/>
          </p:nvSpPr>
          <p:spPr>
            <a:xfrm>
              <a:off x="603103" y="1038229"/>
              <a:ext cx="7626095" cy="836699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435" tIns="51435" rIns="51435" bIns="5143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accent4">
                      <a:lumMod val="75000"/>
                    </a:schemeClr>
                  </a:solidFill>
                </a:rPr>
                <a:t>Отговорки, </a:t>
              </a:r>
              <a:r>
                <a:rPr lang="ru-RU" sz="2000" b="1" dirty="0">
                  <a:solidFill>
                    <a:schemeClr val="accent4">
                      <a:lumMod val="75000"/>
                    </a:schemeClr>
                  </a:solidFill>
                </a:rPr>
                <a:t>которые </a:t>
              </a:r>
              <a:r>
                <a:rPr lang="ru-RU" sz="2000" b="1" dirty="0" smtClean="0">
                  <a:solidFill>
                    <a:schemeClr val="accent4">
                      <a:lumMod val="75000"/>
                    </a:schemeClr>
                  </a:solidFill>
                </a:rPr>
                <a:t>мешают </a:t>
              </a:r>
              <a:r>
                <a:rPr lang="ru-RU" sz="2000" b="1" dirty="0">
                  <a:solidFill>
                    <a:schemeClr val="accent4">
                      <a:lumMod val="75000"/>
                    </a:schemeClr>
                  </a:solidFill>
                </a:rPr>
                <a:t>нам </a:t>
              </a:r>
              <a:r>
                <a:rPr lang="ru-RU" sz="2000" b="1" dirty="0" smtClean="0">
                  <a:solidFill>
                    <a:schemeClr val="accent4">
                      <a:lumMod val="75000"/>
                    </a:schemeClr>
                  </a:solidFill>
                </a:rPr>
                <a:t>работать эффективно</a:t>
              </a:r>
              <a:endParaRPr lang="ru-RU" sz="2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77736" y="1713724"/>
            <a:ext cx="6741240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/>
              <a:t>«Мы всегда так работали»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/>
              <a:t>«Я за это не отвечаю»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/>
              <a:t>«Мне никто не сказал»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/>
              <a:t>«У меня нет времени»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/>
              <a:t>«В любом случае, это ничего бы не изменило»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/>
              <a:t>«Ещё одна кампания, которая долго не продлится»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/>
              <a:t>«Есть более важные проблемы»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/>
              <a:t>«Здесь это не возможно, у нас другая специфика»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/>
              <a:t>«У нас уже и так много работы»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b="1" dirty="0"/>
              <a:t>«А мне это надо?»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8904DD-F2DE-4ECD-A807-1F78ACD09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76" y="2052466"/>
            <a:ext cx="1626958" cy="199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42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316420" y="4842388"/>
            <a:ext cx="630068" cy="273844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70C5E-52D3-4E8C-AE3A-848E6660B203}" type="slidenum"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2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7" y="306093"/>
            <a:ext cx="945825" cy="4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09180"/>
            <a:ext cx="349218" cy="4169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4" y="306093"/>
            <a:ext cx="1888383" cy="17161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48" y="744157"/>
            <a:ext cx="6204042" cy="409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0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8883253" y="4947598"/>
            <a:ext cx="260747" cy="16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/>
          <a:lstStyle>
            <a:defPPr>
              <a:defRPr lang="ru-RU"/>
            </a:defPPr>
            <a:lvl1pPr marL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900" b="1" dirty="0">
                <a:solidFill>
                  <a:srgbClr val="23263C"/>
                </a:solidFill>
                <a:latin typeface="Arial Narrow" panose="020B0606020202030204" pitchFamily="34" charset="0"/>
              </a:rPr>
              <a:t>16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8883253" y="4865327"/>
            <a:ext cx="260747" cy="1"/>
          </a:xfrm>
          <a:prstGeom prst="line">
            <a:avLst/>
          </a:prstGeom>
          <a:ln>
            <a:solidFill>
              <a:srgbClr val="2D00EA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Скругленный прямоугольник 4"/>
          <p:cNvSpPr txBox="1"/>
          <p:nvPr/>
        </p:nvSpPr>
        <p:spPr>
          <a:xfrm>
            <a:off x="394705" y="1605134"/>
            <a:ext cx="8422817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 prstMaterial="dkEdge"/>
        </p:spPr>
        <p:txBody>
          <a:bodyPr wrap="square" rtlCol="0">
            <a:spAutoFit/>
          </a:bodyPr>
          <a:lstStyle>
            <a:defPPr lvl="0">
              <a:defRPr lang="ru-RU"/>
            </a:defPPr>
            <a:lvl1pPr marL="214313" indent="-214313"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dirty="0">
                <a:solidFill>
                  <a:srgbClr val="FF0000"/>
                </a:solidFill>
              </a:rPr>
              <a:t>Вовлеченность первого руководителя. </a:t>
            </a:r>
          </a:p>
          <a:p>
            <a:endParaRPr lang="ru-RU" dirty="0"/>
          </a:p>
          <a:p>
            <a:r>
              <a:rPr lang="ru-RU" dirty="0"/>
              <a:t>Активное содействие и вовлеченность сотрудников. </a:t>
            </a:r>
          </a:p>
          <a:p>
            <a:endParaRPr lang="ru-RU" dirty="0"/>
          </a:p>
          <a:p>
            <a:r>
              <a:rPr lang="ru-RU" dirty="0"/>
              <a:t>Наличие и признание проблемных зон для открытия проектов. </a:t>
            </a:r>
          </a:p>
          <a:p>
            <a:endParaRPr lang="ru-RU" dirty="0"/>
          </a:p>
          <a:p>
            <a:r>
              <a:rPr lang="ru-RU" dirty="0"/>
              <a:t>Готовность ставить амбициозные цели и решать проблемы.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43339" y="318027"/>
            <a:ext cx="5387009" cy="72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 lvl="0">
              <a:defRPr lang="ru-RU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000" b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dirty="0"/>
              <a:t>Условия успешного внедрения бережливого управления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8904DD-F2DE-4ECD-A807-1F78ACD09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30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8792;p140"/>
          <p:cNvSpPr txBox="1"/>
          <p:nvPr/>
        </p:nvSpPr>
        <p:spPr>
          <a:xfrm>
            <a:off x="1667712" y="1711605"/>
            <a:ext cx="6270340" cy="162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795264">
              <a:buClr>
                <a:srgbClr val="000000"/>
              </a:buClr>
            </a:pPr>
            <a:r>
              <a:rPr lang="ru-RU" sz="2800" b="1" kern="0" dirty="0">
                <a:solidFill>
                  <a:srgbClr val="003274"/>
                </a:solidFill>
                <a:ea typeface="Helvetica Neue"/>
                <a:cs typeface="Helvetica Neue"/>
                <a:sym typeface="Helvetica Neue"/>
              </a:rPr>
              <a:t>Для устранения проблем и потерь в процессе мы открываем </a:t>
            </a:r>
            <a:r>
              <a:rPr lang="ru-RU" sz="2800" b="1" kern="0" dirty="0" smtClean="0">
                <a:solidFill>
                  <a:srgbClr val="003274"/>
                </a:solidFill>
                <a:ea typeface="Helvetica Neue"/>
                <a:cs typeface="Helvetica Neue"/>
                <a:sym typeface="Helvetica Neue"/>
              </a:rPr>
              <a:t>БЕРЕЖЛИВЫЙ ПРОЕКТ</a:t>
            </a:r>
            <a:endParaRPr sz="2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24E77C-AA05-49BA-91D3-923CB40F38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660" y="211022"/>
            <a:ext cx="5191285" cy="61286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Понятия «проект» и </a:t>
            </a:r>
            <a:r>
              <a:rPr lang="ru-RU" sz="2000" dirty="0" smtClean="0"/>
              <a:t>«бережливый-проект</a:t>
            </a:r>
            <a:r>
              <a:rPr lang="ru-RU" sz="2000" dirty="0"/>
              <a:t>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50349" y="1608964"/>
            <a:ext cx="3006627" cy="1855430"/>
          </a:xfrm>
          <a:prstGeom prst="rect">
            <a:avLst/>
          </a:prstGeom>
        </p:spPr>
        <p:txBody>
          <a:bodyPr wrap="square" lIns="61010" tIns="30505" rIns="61010" bIns="30505">
            <a:spAutoFit/>
          </a:bodyPr>
          <a:lstStyle/>
          <a:p>
            <a:pPr defTabSz="610108">
              <a:spcBef>
                <a:spcPts val="400"/>
              </a:spcBef>
              <a:spcAft>
                <a:spcPts val="400"/>
              </a:spcAft>
              <a:defRPr/>
            </a:pPr>
            <a:r>
              <a:rPr lang="ru-RU" sz="135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взаимосвязанных мероприятий, направленный на создание </a:t>
            </a:r>
            <a:r>
              <a:rPr lang="ru-RU" sz="1351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уникального</a:t>
            </a:r>
            <a:r>
              <a:rPr lang="ru-RU" sz="135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продукта или услуги в условиях временных и ресурсных ограничений</a:t>
            </a:r>
          </a:p>
          <a:p>
            <a:pPr defTabSz="610108">
              <a:spcBef>
                <a:spcPts val="400"/>
              </a:spcBef>
              <a:spcAft>
                <a:spcPts val="400"/>
              </a:spcAft>
              <a:defRPr/>
            </a:pPr>
            <a:r>
              <a:rPr lang="ru-RU" sz="135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по ГОСТ Р 54869-2011</a:t>
            </a:r>
          </a:p>
          <a:p>
            <a:pPr defTabSz="610108">
              <a:defRPr/>
            </a:pPr>
            <a:endParaRPr lang="ru-RU" sz="1201" kern="0" dirty="0">
              <a:solidFill>
                <a:sysClr val="windowText" lastClr="000000"/>
              </a:solidFill>
              <a:latin typeface="Microsoft Sans Serif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916774" y="1637928"/>
            <a:ext cx="2999336" cy="1308870"/>
          </a:xfrm>
          <a:prstGeom prst="rect">
            <a:avLst/>
          </a:prstGeom>
        </p:spPr>
        <p:txBody>
          <a:bodyPr wrap="square" lIns="61010" tIns="30505" rIns="61010" bIns="30505">
            <a:spAutoFit/>
          </a:bodyPr>
          <a:lstStyle/>
          <a:p>
            <a:pPr defTabSz="610108">
              <a:spcBef>
                <a:spcPts val="400"/>
              </a:spcBef>
              <a:spcAft>
                <a:spcPts val="400"/>
              </a:spcAft>
              <a:defRPr/>
            </a:pPr>
            <a:r>
              <a:rPr lang="ru-RU" sz="135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Проект, нацеленный на оптимизацию </a:t>
            </a:r>
            <a:r>
              <a:rPr lang="ru-RU" sz="1351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повторяющегося</a:t>
            </a:r>
            <a:r>
              <a:rPr lang="ru-RU" sz="135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процесса и решение проблем в процессе с применением инструментов производственной системы  </a:t>
            </a:r>
            <a:r>
              <a:rPr lang="ru-RU" sz="135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Росатома</a:t>
            </a:r>
            <a:endParaRPr lang="ru-RU" sz="135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>
            <p:custDataLst>
              <p:tags r:id="rId1"/>
            </p:custDataLst>
          </p:nvPr>
        </p:nvSpPr>
        <p:spPr>
          <a:xfrm>
            <a:off x="1614704" y="1258495"/>
            <a:ext cx="2413178" cy="306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60178" tIns="30091" rIns="60178" bIns="30091" anchor="ctr"/>
          <a:lstStyle/>
          <a:p>
            <a:pPr defTabSz="610108">
              <a:defRPr/>
            </a:pPr>
            <a:r>
              <a:rPr lang="ru-RU" sz="1351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</a:p>
        </p:txBody>
      </p:sp>
      <p:sp>
        <p:nvSpPr>
          <p:cNvPr id="15" name="Прямоугольник 14"/>
          <p:cNvSpPr/>
          <p:nvPr>
            <p:custDataLst>
              <p:tags r:id="rId2"/>
            </p:custDataLst>
          </p:nvPr>
        </p:nvSpPr>
        <p:spPr>
          <a:xfrm>
            <a:off x="4916774" y="1258494"/>
            <a:ext cx="2413178" cy="306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lIns="60178" tIns="30091" rIns="60178" bIns="30091" anchor="ctr"/>
          <a:lstStyle/>
          <a:p>
            <a:pPr defTabSz="610108">
              <a:defRPr/>
            </a:pPr>
            <a:r>
              <a:rPr lang="ru-RU" sz="1351" b="1" kern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ПСР-проект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45" y="3196362"/>
            <a:ext cx="1146835" cy="12232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06" y="3091045"/>
            <a:ext cx="1384574" cy="143391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148DC-A899-4108-80E1-A8AA8154927C}" type="slidenum">
              <a:rPr lang="ru-RU" sz="800" smtClean="0"/>
              <a:pPr>
                <a:defRPr/>
              </a:pPr>
              <a:t>84</a:t>
            </a:fld>
            <a:endParaRPr lang="ru-RU" sz="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B10646-BDFB-48E6-BB06-66478E2C61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69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70544" y="28162"/>
            <a:ext cx="5421265" cy="555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buNone/>
              <a:defRPr sz="2400" b="0"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/>
              <a:t>Дорожная карта/ типовые этапы, проекта по улучшению (ПСР-проекта)</a:t>
            </a:r>
            <a:endParaRPr lang="en-GB" sz="20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8FCF8-F0A4-4D55-B2F1-5CB824AE09BE}"/>
              </a:ext>
            </a:extLst>
          </p:cNvPr>
          <p:cNvSpPr txBox="1">
            <a:spLocks/>
          </p:cNvSpPr>
          <p:nvPr/>
        </p:nvSpPr>
        <p:spPr>
          <a:xfrm>
            <a:off x="1445160" y="4782444"/>
            <a:ext cx="6109926" cy="3783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algn="ctr" defTabSz="685819">
              <a:defRPr/>
            </a:pPr>
            <a:r>
              <a:rPr lang="ru-RU" sz="1351" dirty="0">
                <a:solidFill>
                  <a:srgbClr val="045FA3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Возможны и «форсированные» проекты по 2-3 месяца</a:t>
            </a:r>
          </a:p>
        </p:txBody>
      </p:sp>
      <p:grpSp>
        <p:nvGrpSpPr>
          <p:cNvPr id="9219" name="Группа 9218"/>
          <p:cNvGrpSpPr/>
          <p:nvPr/>
        </p:nvGrpSpPr>
        <p:grpSpPr>
          <a:xfrm>
            <a:off x="548641" y="613020"/>
            <a:ext cx="7414000" cy="4328354"/>
            <a:chOff x="116826" y="870583"/>
            <a:chExt cx="9045988" cy="5743597"/>
          </a:xfrm>
        </p:grpSpPr>
        <p:sp>
          <p:nvSpPr>
            <p:cNvPr id="188" name="CustomShape 4"/>
            <p:cNvSpPr/>
            <p:nvPr/>
          </p:nvSpPr>
          <p:spPr>
            <a:xfrm>
              <a:off x="7161949" y="1456244"/>
              <a:ext cx="2000865" cy="4081048"/>
            </a:xfrm>
            <a:prstGeom prst="bracketPair">
              <a:avLst>
                <a:gd name="adj" fmla="val 5815"/>
              </a:avLst>
            </a:prstGeom>
            <a:solidFill>
              <a:schemeClr val="bg1"/>
            </a:solidFill>
            <a:ln w="76200">
              <a:noFill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anchor="ctr"/>
            <a:lstStyle/>
            <a:p>
              <a:pPr marL="60807" defTabSz="685819">
                <a:spcBef>
                  <a:spcPts val="675"/>
                </a:spcBef>
                <a:defRPr/>
              </a:pPr>
              <a:r>
                <a:rPr lang="ru-RU" sz="1201" b="1" spc="-1" dirty="0">
                  <a:solidFill>
                    <a:srgbClr val="4596D1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Принято выделять следующие этапы:</a:t>
              </a:r>
            </a:p>
            <a:p>
              <a:pPr marL="60807" defTabSz="685819">
                <a:spcBef>
                  <a:spcPts val="675"/>
                </a:spcBef>
                <a:defRPr/>
              </a:pPr>
              <a:endParaRPr lang="ru-RU" sz="1201" b="1" spc="-1" dirty="0">
                <a:solidFill>
                  <a:srgbClr val="4596D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60807" defTabSz="685819">
                <a:spcBef>
                  <a:spcPts val="675"/>
                </a:spcBef>
                <a:defRPr/>
              </a:pPr>
              <a:r>
                <a:rPr lang="ru-RU" sz="1013" b="1" spc="-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1 </a:t>
              </a:r>
              <a:r>
                <a:rPr lang="ru-RU" sz="1013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«Подготовка и открытие проекта» </a:t>
              </a:r>
              <a:br>
                <a:rPr lang="ru-RU" sz="1013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1013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2-3 недели; </a:t>
              </a:r>
              <a:endParaRPr lang="ru-RU" sz="1013" spc="-1" dirty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60807" defTabSz="685819">
                <a:spcBef>
                  <a:spcPts val="675"/>
                </a:spcBef>
                <a:defRPr/>
              </a:pPr>
              <a:r>
                <a:rPr lang="ru-RU" sz="1013" b="1" spc="-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2 </a:t>
              </a:r>
              <a:r>
                <a:rPr lang="ru-RU" sz="1013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«Диагностика и целевое состояние» </a:t>
              </a:r>
              <a:br>
                <a:rPr lang="ru-RU" sz="1013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1013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4-5 недель; </a:t>
              </a:r>
              <a:endParaRPr lang="ru-RU" sz="1013" spc="-1" dirty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60807" defTabSz="685819">
                <a:spcBef>
                  <a:spcPts val="675"/>
                </a:spcBef>
                <a:defRPr/>
              </a:pPr>
              <a:r>
                <a:rPr lang="ru-RU" sz="1013" b="1" spc="-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3 </a:t>
              </a:r>
              <a:r>
                <a:rPr lang="ru-RU" sz="1013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«Внедрение улучшений» </a:t>
              </a:r>
              <a:br>
                <a:rPr lang="ru-RU" sz="1013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1013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8-10 недель; </a:t>
              </a:r>
              <a:endParaRPr lang="ru-RU" sz="1013" spc="-1" dirty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60807" defTabSz="685819">
                <a:spcBef>
                  <a:spcPts val="675"/>
                </a:spcBef>
                <a:defRPr/>
              </a:pPr>
              <a:r>
                <a:rPr lang="ru-RU" sz="1013" b="1" spc="-1" dirty="0">
                  <a:solidFill>
                    <a:srgbClr val="008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Этап 4 </a:t>
              </a:r>
              <a:r>
                <a:rPr lang="ru-RU" sz="1013" spc="-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– «Закрепление результатов и закрытие проекта» – 3-4 недели. . </a:t>
              </a:r>
              <a:endParaRPr lang="ru-RU" sz="1013" spc="-1" dirty="0">
                <a:solidFill>
                  <a:srgbClr val="41414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Пятиугольник 3"/>
            <p:cNvSpPr/>
            <p:nvPr/>
          </p:nvSpPr>
          <p:spPr>
            <a:xfrm>
              <a:off x="292354" y="2567483"/>
              <a:ext cx="1368152" cy="677933"/>
            </a:xfrm>
            <a:prstGeom prst="homePlate">
              <a:avLst>
                <a:gd name="adj" fmla="val 33224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88" b="1" dirty="0">
                  <a:solidFill>
                    <a:schemeClr val="bg1"/>
                  </a:solidFill>
                </a:rPr>
                <a:t>Подготовка и открытие проекта</a:t>
              </a:r>
            </a:p>
          </p:txBody>
        </p:sp>
        <p:sp>
          <p:nvSpPr>
            <p:cNvPr id="5" name="Шеврон 4"/>
            <p:cNvSpPr/>
            <p:nvPr/>
          </p:nvSpPr>
          <p:spPr>
            <a:xfrm>
              <a:off x="1607141" y="2567483"/>
              <a:ext cx="1365962" cy="677933"/>
            </a:xfrm>
            <a:prstGeom prst="chevron">
              <a:avLst>
                <a:gd name="adj" fmla="val 30643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01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Шеврон 7"/>
            <p:cNvSpPr/>
            <p:nvPr/>
          </p:nvSpPr>
          <p:spPr>
            <a:xfrm>
              <a:off x="2955554" y="2567483"/>
              <a:ext cx="1873303" cy="677933"/>
            </a:xfrm>
            <a:prstGeom prst="chevron">
              <a:avLst>
                <a:gd name="adj" fmla="val 29352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1">
                <a:solidFill>
                  <a:schemeClr val="tx1"/>
                </a:solidFill>
              </a:endParaRPr>
            </a:p>
          </p:txBody>
        </p:sp>
        <p:pic>
          <p:nvPicPr>
            <p:cNvPr id="9220" name="Picture 4" descr="https://www.pinclipart.com/picdir/big/545-5451973_transparent-target-bullseye-png-objective-clipart-pn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70" t="20797" b="12376"/>
            <a:stretch/>
          </p:blipFill>
          <p:spPr bwMode="auto">
            <a:xfrm>
              <a:off x="4900866" y="2417383"/>
              <a:ext cx="881645" cy="94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Шеврон 10"/>
            <p:cNvSpPr/>
            <p:nvPr/>
          </p:nvSpPr>
          <p:spPr>
            <a:xfrm>
              <a:off x="5782511" y="2549578"/>
              <a:ext cx="1566627" cy="677933"/>
            </a:xfrm>
            <a:prstGeom prst="chevron">
              <a:avLst>
                <a:gd name="adj" fmla="val 25480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1">
                <a:solidFill>
                  <a:schemeClr val="tx1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615163" y="2606367"/>
              <a:ext cx="1368151" cy="6308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26" b="1" dirty="0">
                  <a:solidFill>
                    <a:schemeClr val="bg1"/>
                  </a:solidFill>
                </a:rPr>
                <a:t>Диагностика </a:t>
              </a:r>
            </a:p>
            <a:p>
              <a:pPr algn="ctr"/>
              <a:r>
                <a:rPr lang="ru-RU" sz="826" b="1" dirty="0">
                  <a:solidFill>
                    <a:schemeClr val="bg1"/>
                  </a:solidFill>
                </a:rPr>
                <a:t>и целевое состояние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182581" y="2657709"/>
              <a:ext cx="1368151" cy="492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1" b="1" dirty="0">
                  <a:solidFill>
                    <a:schemeClr val="bg1"/>
                  </a:solidFill>
                </a:rPr>
                <a:t>Внедрение улучшений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782511" y="2473044"/>
              <a:ext cx="1532815" cy="8616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901" b="1" dirty="0">
                  <a:solidFill>
                    <a:schemeClr val="bg1"/>
                  </a:solidFill>
                </a:rPr>
                <a:t>Закрепление результатов и закрытие проекта</a:t>
              </a:r>
            </a:p>
          </p:txBody>
        </p:sp>
        <p:sp>
          <p:nvSpPr>
            <p:cNvPr id="7" name="Левая фигурная скобка 6"/>
            <p:cNvSpPr/>
            <p:nvPr/>
          </p:nvSpPr>
          <p:spPr>
            <a:xfrm rot="5400000">
              <a:off x="3604051" y="-1966508"/>
              <a:ext cx="294124" cy="6917517"/>
            </a:xfrm>
            <a:prstGeom prst="leftBrace">
              <a:avLst>
                <a:gd name="adj1" fmla="val 14607"/>
                <a:gd name="adj2" fmla="val 49173"/>
              </a:avLst>
            </a:prstGeom>
            <a:ln w="19050">
              <a:solidFill>
                <a:srgbClr val="B35A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1351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1521237" y="1521132"/>
              <a:ext cx="0" cy="951912"/>
            </a:xfrm>
            <a:prstGeom prst="line">
              <a:avLst/>
            </a:prstGeom>
            <a:ln w="9525">
              <a:solidFill>
                <a:srgbClr val="B35A0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292353" y="1639312"/>
              <a:ext cx="0" cy="833732"/>
            </a:xfrm>
            <a:prstGeom prst="line">
              <a:avLst/>
            </a:prstGeom>
            <a:ln w="9525">
              <a:solidFill>
                <a:srgbClr val="B35A0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2745373" y="1520904"/>
              <a:ext cx="0" cy="190415"/>
            </a:xfrm>
            <a:prstGeom prst="line">
              <a:avLst/>
            </a:prstGeom>
            <a:ln w="9525">
              <a:solidFill>
                <a:srgbClr val="B35A0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848370" y="1520904"/>
              <a:ext cx="0" cy="951912"/>
            </a:xfrm>
            <a:prstGeom prst="line">
              <a:avLst/>
            </a:prstGeom>
            <a:ln w="9525">
              <a:solidFill>
                <a:srgbClr val="B35A0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7209921" y="1615571"/>
              <a:ext cx="5084" cy="498349"/>
            </a:xfrm>
            <a:prstGeom prst="line">
              <a:avLst/>
            </a:prstGeom>
            <a:ln w="9525">
              <a:solidFill>
                <a:srgbClr val="B35A0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Прямоугольник 19"/>
            <p:cNvSpPr/>
            <p:nvPr/>
          </p:nvSpPr>
          <p:spPr>
            <a:xfrm>
              <a:off x="382643" y="1812287"/>
              <a:ext cx="1100565" cy="3384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51" b="1" spc="-1" dirty="0">
                  <a:solidFill>
                    <a:srgbClr val="2972A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2-3 недели</a:t>
              </a:r>
              <a:endParaRPr lang="ru-RU" sz="1051" b="1" dirty="0">
                <a:solidFill>
                  <a:srgbClr val="2972A7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663638" y="1824316"/>
              <a:ext cx="1100565" cy="3384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51" b="1" spc="-1" dirty="0">
                  <a:solidFill>
                    <a:srgbClr val="2972A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4-5 недели</a:t>
              </a:r>
              <a:endParaRPr lang="ru-RU" sz="1051" b="1" dirty="0">
                <a:solidFill>
                  <a:srgbClr val="2972A7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715132" y="1834731"/>
              <a:ext cx="1181538" cy="3384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51" b="1" spc="-1" dirty="0">
                  <a:solidFill>
                    <a:srgbClr val="2972A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8-10 недель</a:t>
              </a:r>
              <a:endParaRPr lang="ru-RU" sz="1051" b="1" dirty="0">
                <a:solidFill>
                  <a:srgbClr val="2972A7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5630776" y="1855077"/>
              <a:ext cx="1100565" cy="3384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51" b="1" spc="-1" dirty="0">
                  <a:solidFill>
                    <a:srgbClr val="2972A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3-4 недели</a:t>
              </a:r>
              <a:endParaRPr lang="ru-RU" sz="1051" b="1" dirty="0">
                <a:solidFill>
                  <a:srgbClr val="2972A7"/>
                </a:solidFill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2026428" y="1521221"/>
              <a:ext cx="2394474" cy="7692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1" b="1" spc="-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Стартовое</a:t>
              </a:r>
              <a:r>
                <a:rPr lang="en-US" sz="1051" b="1" spc="-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/>
              <a:r>
                <a:rPr lang="ru-RU" sz="1051" b="1" spc="-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совещание</a:t>
              </a:r>
            </a:p>
            <a:p>
              <a:pPr algn="ctr"/>
              <a:r>
                <a:rPr lang="ru-RU" sz="1051" b="1" spc="-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1051" b="1" spc="-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kick-off)</a:t>
              </a:r>
              <a:endParaRPr lang="ru-RU" sz="1051" b="1" dirty="0">
                <a:solidFill>
                  <a:srgbClr val="FF0000"/>
                </a:solidFill>
              </a:endParaRPr>
            </a:p>
          </p:txBody>
        </p:sp>
        <p:pic>
          <p:nvPicPr>
            <p:cNvPr id="9222" name="Picture 6" descr="https://i0.wp.com/www.fortytales.com/wp-content/uploads/2017/10/Depositphotos_11943940_original.jpg?w=180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6544" y="2172118"/>
              <a:ext cx="379399" cy="4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 descr="https://i0.wp.com/www.fortytales.com/wp-content/uploads/2017/10/Depositphotos_11943940_original.jpg?w=1800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609" y="2126929"/>
              <a:ext cx="379399" cy="415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6" descr="https://i0.wp.com/www.fortytales.com/wp-content/uploads/2017/10/Depositphotos_11943940_original.jpg?w=180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914" y="2102791"/>
              <a:ext cx="756359" cy="828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3182581" y="870583"/>
              <a:ext cx="1374062" cy="430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1" b="1" spc="-1" dirty="0">
                  <a:solidFill>
                    <a:srgbClr val="2972A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</a:t>
              </a:r>
              <a:r>
                <a:rPr lang="ru-RU" sz="1501" b="1" spc="-1" dirty="0">
                  <a:solidFill>
                    <a:srgbClr val="2972A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месяцев</a:t>
              </a:r>
              <a:endParaRPr lang="ru-RU" sz="1501" b="1" dirty="0">
                <a:solidFill>
                  <a:srgbClr val="2972A7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154443" y="3384300"/>
              <a:ext cx="2394474" cy="338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51" b="1" spc="-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ЦЕЛЕВОЕ СОСТОЯНИЕ</a:t>
              </a:r>
              <a:endParaRPr lang="ru-RU" sz="1051" b="1" dirty="0">
                <a:solidFill>
                  <a:srgbClr val="FF0000"/>
                </a:solidFill>
              </a:endParaRPr>
            </a:p>
          </p:txBody>
        </p:sp>
        <p:sp>
          <p:nvSpPr>
            <p:cNvPr id="9217" name="TextBox 9216"/>
            <p:cNvSpPr txBox="1"/>
            <p:nvPr/>
          </p:nvSpPr>
          <p:spPr>
            <a:xfrm>
              <a:off x="116826" y="3723739"/>
              <a:ext cx="1498337" cy="2369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Определение проблемных направлений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Создание команды проекта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Издание локальных распорядительных документов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Организация стенда проекта</a:t>
              </a:r>
              <a:r>
                <a:rPr lang="ru-RU" sz="1051" dirty="0"/>
                <a:t>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99271" y="3536528"/>
              <a:ext cx="1512486" cy="3077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Картирование ПСЦ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Анализ текущего состояние процессов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Выявление проблем и работа с ними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Составление карт идеального и целевого состояния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Разработка плана мероприятий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45411" y="3692078"/>
              <a:ext cx="2135250" cy="2431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Выполнение плана мероприятий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Периодическая оценка достижения целевых показателей 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Корректировка выполнения плана мероприятий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Отчет рабочих групп руководителю организации </a:t>
              </a:r>
            </a:p>
            <a:p>
              <a:endParaRPr lang="ru-RU" sz="135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815511" y="4275192"/>
              <a:ext cx="1689041" cy="160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Мониторинг устойчивости улучшений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Проведение корректирующих действий</a:t>
              </a:r>
            </a:p>
            <a:p>
              <a:pPr marL="64354" indent="-64354">
                <a:buFont typeface="Arial" panose="020B0604020202020204" pitchFamily="34" charset="0"/>
                <a:buChar char="•"/>
              </a:pPr>
              <a:r>
                <a:rPr lang="ru-RU" sz="901" dirty="0"/>
                <a:t>Стандартизация процесса</a:t>
              </a: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ECDDCA0-85FF-4C5D-8984-68E202AEA0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736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D06C3E-C30C-4E29-85C7-ABB877B47628}"/>
              </a:ext>
            </a:extLst>
          </p:cNvPr>
          <p:cNvSpPr/>
          <p:nvPr/>
        </p:nvSpPr>
        <p:spPr>
          <a:xfrm>
            <a:off x="2413759" y="632396"/>
            <a:ext cx="6478721" cy="37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Проект</a:t>
            </a: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ru-RU" sz="9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Оптимизация процесса подготовки еженедельной информации руководителя Администрации Агинского Бурятского округа Забайкальского края к оперативному совещанию Губернатора Забайкальского края</a:t>
            </a:r>
            <a:endParaRPr kumimoji="0" lang="ru-RU" sz="9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6473" y="461775"/>
            <a:ext cx="2168457" cy="80110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Администрация Агинского Бурятского округа</a:t>
            </a:r>
            <a:endParaRPr kumimoji="0" lang="ru-RU" sz="10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0062957C-5A78-4A4D-88E7-9418E456159D}"/>
              </a:ext>
            </a:extLst>
          </p:cNvPr>
          <p:cNvSpPr txBox="1">
            <a:spLocks/>
          </p:cNvSpPr>
          <p:nvPr/>
        </p:nvSpPr>
        <p:spPr>
          <a:xfrm>
            <a:off x="275220" y="136566"/>
            <a:ext cx="5088868" cy="3298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Государственное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управление: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pitchFamily="34" charset="0"/>
                <a:sym typeface="Arial"/>
              </a:rPr>
              <a:t>проект №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itchFamily="34" charset="0"/>
              <a:sym typeface="Arial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8119B8A-7F98-4103-ABC5-11EE620684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4288" y="1035502"/>
          <a:ext cx="5814705" cy="513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878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02183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033996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</a:tblGrid>
              <a:tr h="27829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+mn-lt"/>
                        </a:rPr>
                        <a:t>Показатель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Текущий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Целевой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235483">
                <a:tc>
                  <a:txBody>
                    <a:bodyPr/>
                    <a:lstStyle/>
                    <a:p>
                      <a:pPr algn="just"/>
                      <a:r>
                        <a:rPr lang="ru-RU" sz="7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Сокращение сроков предоставления структурными подразделениями информации,</a:t>
                      </a:r>
                      <a:r>
                        <a:rPr lang="ru-RU" sz="700" b="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к. дней</a:t>
                      </a:r>
                      <a:endParaRPr lang="ru-RU" sz="7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</a:rPr>
                        <a:t>2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</a:rPr>
                        <a:t>1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2413759" y="940189"/>
            <a:ext cx="5709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Цель: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598BE-27EA-4C20-BD3A-875AE207122E}"/>
              </a:ext>
            </a:extLst>
          </p:cNvPr>
          <p:cNvSpPr txBox="1"/>
          <p:nvPr/>
        </p:nvSpPr>
        <p:spPr>
          <a:xfrm>
            <a:off x="3884010" y="4662363"/>
            <a:ext cx="3538217" cy="3076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Сроки реализации с </a:t>
            </a:r>
            <a:r>
              <a:rPr kumimoji="0" lang="ru-RU" sz="13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13.04.2023 г. по </a:t>
            </a:r>
            <a:r>
              <a:rPr kumimoji="0" lang="ru-RU" sz="1399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н.в</a:t>
            </a: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01EC64-6940-4E99-A24C-484A5665B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92" y="3181954"/>
            <a:ext cx="1443810" cy="1568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444" y="271351"/>
            <a:ext cx="349218" cy="4169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29" y="1554407"/>
            <a:ext cx="3239526" cy="1588458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459686" y="1332099"/>
            <a:ext cx="22898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Карта текущего состояния процесса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84" y="3310920"/>
            <a:ext cx="3269733" cy="1783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864" y="1676241"/>
            <a:ext cx="5793794" cy="2698090"/>
          </a:xfrm>
          <a:prstGeom prst="rect">
            <a:avLst/>
          </a:prstGeom>
        </p:spPr>
      </p:pic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B8119B8A-7F98-4103-ABC5-11EE620684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31840" y="1040626"/>
          <a:ext cx="5814705" cy="513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878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02183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033996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</a:tblGrid>
              <a:tr h="27829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+mn-lt"/>
                        </a:rPr>
                        <a:t>Показатель</a:t>
                      </a:r>
                      <a:endParaRPr lang="ru-RU" sz="800" b="1" dirty="0">
                        <a:latin typeface="+mn-lt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Текущий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Целевой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235483">
                <a:tc>
                  <a:txBody>
                    <a:bodyPr/>
                    <a:lstStyle/>
                    <a:p>
                      <a:pPr algn="just"/>
                      <a:r>
                        <a:rPr lang="ru-RU" sz="7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Сокращение сроков предоставления структурными подразделениями информации,</a:t>
                      </a:r>
                      <a:r>
                        <a:rPr lang="ru-RU" sz="700" b="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к. дней</a:t>
                      </a:r>
                      <a:endParaRPr lang="ru-RU" sz="7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</a:rPr>
                        <a:t>2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</a:rPr>
                        <a:t>1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D06C3E-C30C-4E29-85C7-ABB877B47628}"/>
              </a:ext>
            </a:extLst>
          </p:cNvPr>
          <p:cNvSpPr/>
          <p:nvPr/>
        </p:nvSpPr>
        <p:spPr>
          <a:xfrm>
            <a:off x="2413759" y="632396"/>
            <a:ext cx="6478721" cy="37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Проект</a:t>
            </a: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ru-RU" sz="9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Оптимизация процесса рассмотрения документов на предоставление государственной поддержки в отрасли животноводства сельскохозяйственным товаропроизводителям</a:t>
            </a:r>
            <a:endParaRPr kumimoji="0" lang="ru-RU" sz="9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302" y="374517"/>
            <a:ext cx="2168457" cy="80110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Министерство </a:t>
            </a:r>
            <a:r>
              <a:rPr kumimoji="0" lang="ru-RU" sz="10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сельского хозяйства Забайкальского края</a:t>
            </a:r>
            <a:endParaRPr kumimoji="0" lang="ru-RU" sz="10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0062957C-5A78-4A4D-88E7-9418E456159D}"/>
              </a:ext>
            </a:extLst>
          </p:cNvPr>
          <p:cNvSpPr txBox="1">
            <a:spLocks/>
          </p:cNvSpPr>
          <p:nvPr/>
        </p:nvSpPr>
        <p:spPr>
          <a:xfrm>
            <a:off x="146287" y="76073"/>
            <a:ext cx="4925149" cy="3298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Государственное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управление: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pitchFamily="34" charset="0"/>
                <a:sym typeface="Arial"/>
              </a:rPr>
              <a:t>проект №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itchFamily="34" charset="0"/>
              <a:sym typeface="Arial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8119B8A-7F98-4103-ABC5-11EE620684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4288" y="1035502"/>
          <a:ext cx="5814705" cy="513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878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02183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033996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</a:tblGrid>
              <a:tr h="27829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+mn-lt"/>
                        </a:rPr>
                        <a:t>Показатель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Текущий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Целевой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235483">
                <a:tc>
                  <a:txBody>
                    <a:bodyPr/>
                    <a:lstStyle/>
                    <a:p>
                      <a:pPr algn="just"/>
                      <a:r>
                        <a:rPr lang="ru-RU" sz="7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Сокращение сроков рассмотрения пакетов документов, рабочих дней</a:t>
                      </a:r>
                      <a:endParaRPr lang="ru-RU" sz="7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</a:rPr>
                        <a:t>64-97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</a:rPr>
                        <a:t>45-54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2413759" y="940189"/>
            <a:ext cx="5709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Цель: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598BE-27EA-4C20-BD3A-875AE207122E}"/>
              </a:ext>
            </a:extLst>
          </p:cNvPr>
          <p:cNvSpPr txBox="1"/>
          <p:nvPr/>
        </p:nvSpPr>
        <p:spPr>
          <a:xfrm>
            <a:off x="930145" y="4746271"/>
            <a:ext cx="3538218" cy="3076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Сроки реализации с </a:t>
            </a:r>
            <a:r>
              <a:rPr kumimoji="0" lang="ru-RU" sz="13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14.04.2023 г. </a:t>
            </a: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 </a:t>
            </a:r>
            <a:r>
              <a:rPr kumimoji="0" lang="ru-RU" sz="1399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н.в</a:t>
            </a: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01EC64-6940-4E99-A24C-484A5665B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203" y="2847265"/>
            <a:ext cx="1443810" cy="1568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444" y="271351"/>
            <a:ext cx="349218" cy="41697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C024E91-BE7C-650D-3D62-8028962E62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0" t="8541" r="3490" b="38576"/>
          <a:stretch/>
        </p:blipFill>
        <p:spPr>
          <a:xfrm>
            <a:off x="323528" y="1573439"/>
            <a:ext cx="3117911" cy="1236528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" t="23859" r="31790" b="25333"/>
          <a:stretch/>
        </p:blipFill>
        <p:spPr bwMode="auto">
          <a:xfrm>
            <a:off x="409168" y="3053669"/>
            <a:ext cx="3505880" cy="161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436" y="2934172"/>
            <a:ext cx="3613506" cy="2125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77" y="1605617"/>
            <a:ext cx="2830824" cy="123617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623028" y="1254395"/>
            <a:ext cx="22898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Карта текущего состояния процесса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2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D06C3E-C30C-4E29-85C7-ABB877B47628}"/>
              </a:ext>
            </a:extLst>
          </p:cNvPr>
          <p:cNvSpPr/>
          <p:nvPr/>
        </p:nvSpPr>
        <p:spPr>
          <a:xfrm>
            <a:off x="2413759" y="632396"/>
            <a:ext cx="6478721" cy="37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Проект</a:t>
            </a: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ru-RU" sz="9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Оптимизация работы с органами местного самоуправления по сбору актуальной информации по вводу жилья для исполнения контрольных поручений</a:t>
            </a:r>
            <a:endParaRPr kumimoji="0" lang="ru-RU" sz="9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302" y="374517"/>
            <a:ext cx="2168457" cy="80110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Министерство строительства, дорожного хозяйства и транспорта Забайкальского края</a:t>
            </a:r>
          </a:p>
        </p:txBody>
      </p: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0062957C-5A78-4A4D-88E7-9418E456159D}"/>
              </a:ext>
            </a:extLst>
          </p:cNvPr>
          <p:cNvSpPr txBox="1">
            <a:spLocks/>
          </p:cNvSpPr>
          <p:nvPr/>
        </p:nvSpPr>
        <p:spPr>
          <a:xfrm>
            <a:off x="146287" y="76073"/>
            <a:ext cx="4925149" cy="3298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Государственное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управление: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pitchFamily="34" charset="0"/>
                <a:sym typeface="Arial"/>
              </a:rPr>
              <a:t>проект №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3</a:t>
            </a:r>
          </a:p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itchFamily="34" charset="0"/>
              <a:sym typeface="Arial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8119B8A-7F98-4103-ABC5-11EE620684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4288" y="1035502"/>
          <a:ext cx="5814705" cy="513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878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02183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033996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</a:tblGrid>
              <a:tr h="27829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+mn-lt"/>
                        </a:rPr>
                        <a:t>Показатель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Текущий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Целевой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235483">
                <a:tc>
                  <a:txBody>
                    <a:bodyPr/>
                    <a:lstStyle/>
                    <a:p>
                      <a:pPr algn="just"/>
                      <a:r>
                        <a:rPr lang="ru-RU" sz="7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на подготовку информации, час</a:t>
                      </a:r>
                      <a:endParaRPr lang="ru-RU" sz="7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  <a:latin typeface="+mn-lt"/>
                          <a:ea typeface="+mn-ea"/>
                        </a:rPr>
                        <a:t>16-83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  <a:latin typeface="+mn-lt"/>
                          <a:ea typeface="+mn-ea"/>
                        </a:rPr>
                        <a:t>10-34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2413759" y="940189"/>
            <a:ext cx="5709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Цель: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598BE-27EA-4C20-BD3A-875AE207122E}"/>
              </a:ext>
            </a:extLst>
          </p:cNvPr>
          <p:cNvSpPr txBox="1"/>
          <p:nvPr/>
        </p:nvSpPr>
        <p:spPr>
          <a:xfrm>
            <a:off x="88147" y="4731237"/>
            <a:ext cx="3538218" cy="3076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Сроки реализации с </a:t>
            </a:r>
            <a:r>
              <a:rPr kumimoji="0" lang="ru-RU" sz="13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14.04.2023 г. </a:t>
            </a: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 </a:t>
            </a:r>
            <a:r>
              <a:rPr kumimoji="0" lang="ru-RU" sz="1399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н.в</a:t>
            </a: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01EC64-6940-4E99-A24C-484A5665B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203" y="2847265"/>
            <a:ext cx="1443810" cy="1568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444" y="271351"/>
            <a:ext cx="349218" cy="416977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623028" y="1254395"/>
            <a:ext cx="22898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Карта текущего состояния процесса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3" y="1520352"/>
            <a:ext cx="2961435" cy="12109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92" y="3319333"/>
            <a:ext cx="2550450" cy="17345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7" y="3120048"/>
            <a:ext cx="3711102" cy="15301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8224" y="1696451"/>
            <a:ext cx="2430536" cy="15238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4148" y="1613376"/>
            <a:ext cx="1174076" cy="16458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4218" y="3497465"/>
            <a:ext cx="2380074" cy="16166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2331" y="1778165"/>
            <a:ext cx="2272021" cy="80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6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D06C3E-C30C-4E29-85C7-ABB877B47628}"/>
              </a:ext>
            </a:extLst>
          </p:cNvPr>
          <p:cNvSpPr/>
          <p:nvPr/>
        </p:nvSpPr>
        <p:spPr>
          <a:xfrm>
            <a:off x="2413759" y="632396"/>
            <a:ext cx="6478721" cy="37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Проект</a:t>
            </a: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ru-RU" sz="9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Оптимизация системы обмена рабочей информацией внутри министерства</a:t>
            </a:r>
            <a:endParaRPr kumimoji="0" lang="ru-RU" sz="9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712" y="437616"/>
            <a:ext cx="2168457" cy="52829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Министерство финансов</a:t>
            </a:r>
            <a:b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Забайкальского края</a:t>
            </a:r>
            <a:endParaRPr kumimoji="0" lang="ru-RU" sz="10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0062957C-5A78-4A4D-88E7-9418E456159D}"/>
              </a:ext>
            </a:extLst>
          </p:cNvPr>
          <p:cNvSpPr txBox="1">
            <a:spLocks/>
          </p:cNvSpPr>
          <p:nvPr/>
        </p:nvSpPr>
        <p:spPr>
          <a:xfrm>
            <a:off x="236679" y="58480"/>
            <a:ext cx="4925149" cy="3298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Государственное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управление: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pitchFamily="34" charset="0"/>
                <a:sym typeface="Arial"/>
              </a:rPr>
              <a:t>проект №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itchFamily="34" charset="0"/>
              <a:sym typeface="Arial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8119B8A-7F98-4103-ABC5-11EE620684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4288" y="1035502"/>
          <a:ext cx="5814705" cy="513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878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02183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033996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</a:tblGrid>
              <a:tr h="27829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+mn-lt"/>
                        </a:rPr>
                        <a:t>Показатель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Текущий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Целевой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235483">
                <a:tc>
                  <a:txBody>
                    <a:bodyPr/>
                    <a:lstStyle/>
                    <a:p>
                      <a:pPr algn="just"/>
                      <a:r>
                        <a:rPr lang="ru-RU" sz="700" b="0" i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Сокращение</a:t>
                      </a:r>
                      <a:r>
                        <a:rPr lang="ru-RU" sz="700" b="0" i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времени на поиск необходимой информации (рабочие дни)</a:t>
                      </a:r>
                      <a:endParaRPr lang="ru-RU" sz="7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</a:rPr>
                        <a:t>1 -</a:t>
                      </a:r>
                      <a:r>
                        <a:rPr lang="ru-RU" sz="800" b="0" i="0" baseline="0" dirty="0" smtClean="0">
                          <a:effectLst/>
                        </a:rPr>
                        <a:t> 7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</a:rPr>
                        <a:t>0,5 дня - 1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2413759" y="940189"/>
            <a:ext cx="5709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Цель: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598BE-27EA-4C20-BD3A-875AE207122E}"/>
              </a:ext>
            </a:extLst>
          </p:cNvPr>
          <p:cNvSpPr txBox="1"/>
          <p:nvPr/>
        </p:nvSpPr>
        <p:spPr>
          <a:xfrm>
            <a:off x="2555776" y="4594715"/>
            <a:ext cx="3616175" cy="3076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Сроки реализации с </a:t>
            </a:r>
            <a:r>
              <a:rPr kumimoji="0" lang="ru-RU" sz="13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07.04.2023 г. </a:t>
            </a: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 </a:t>
            </a:r>
            <a:r>
              <a:rPr kumimoji="0" lang="ru-RU" sz="1399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н.в</a:t>
            </a: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01EC64-6940-4E99-A24C-484A5665B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691790"/>
            <a:ext cx="1443810" cy="1568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444" y="271351"/>
            <a:ext cx="349218" cy="416977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114589" y="1048365"/>
            <a:ext cx="235219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Карта текущего состояния процесса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E8D5E596-E215-43C3-89B7-0430981BD7A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003" y="1339301"/>
          <a:ext cx="2891813" cy="1285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8" name="Worksheet" r:id="rId6" imgW="36941760" imgH="12260685" progId="Excel.Sheet.12">
                  <p:embed/>
                </p:oleObj>
              </mc:Choice>
              <mc:Fallback>
                <p:oleObj name="Worksheet" r:id="rId6" imgW="36941760" imgH="12260685" progId="Excel.Sheet.1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E8D5E596-E215-43C3-89B7-0430981BD7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003" y="1339301"/>
                        <a:ext cx="2891813" cy="1285726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0FABF2FF-BB92-46D1-82B1-025D394641A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8356" y="2863427"/>
          <a:ext cx="3413524" cy="159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9" name="Worksheet" r:id="rId8" imgW="22410370" imgH="12938634" progId="Excel.Sheet.12">
                  <p:embed/>
                </p:oleObj>
              </mc:Choice>
              <mc:Fallback>
                <p:oleObj name="Worksheet" r:id="rId8" imgW="22410370" imgH="12938634" progId="Excel.Sheet.12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0FABF2FF-BB92-46D1-82B1-025D394641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356" y="2863427"/>
                        <a:ext cx="3413524" cy="1592388"/>
                      </a:xfrm>
                      <a:prstGeom prst="rect">
                        <a:avLst/>
                      </a:prstGeom>
                      <a:ln w="952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38071" y="1688184"/>
            <a:ext cx="5692745" cy="283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8316420" y="4842388"/>
            <a:ext cx="630068" cy="273844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70C5E-52D3-4E8C-AE3A-848E6660B203}" type="slidenum"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327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327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4" name="Заголовок 3"/>
          <p:cNvSpPr>
            <a:spLocks noGrp="1"/>
          </p:cNvSpPr>
          <p:nvPr>
            <p:ph type="title"/>
          </p:nvPr>
        </p:nvSpPr>
        <p:spPr>
          <a:xfrm>
            <a:off x="107504" y="498492"/>
            <a:ext cx="8928992" cy="4617739"/>
          </a:xfrm>
        </p:spPr>
        <p:txBody>
          <a:bodyPr anchor="ctr">
            <a:noAutofit/>
          </a:bodyPr>
          <a:lstStyle/>
          <a:p>
            <a:r>
              <a:rPr lang="ru-RU" sz="16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С </a:t>
            </a:r>
            <a:r>
              <a:rPr lang="ru-RU" sz="15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января 2023 года Губернатором Забайкальского края</a:t>
            </a:r>
            <a:r>
              <a:rPr lang="ru-RU" sz="1500" b="1" dirty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 </a:t>
            </a:r>
            <a:r>
              <a:rPr lang="ru-RU" sz="15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принято решение о «перезагрузке» краевой системы бережливого управления:</a:t>
            </a:r>
            <a:br>
              <a:rPr lang="ru-RU" sz="15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 максимальное вовлечение гражданских служащих в процессы улучшений, путем внедрения директивного управления и распределения проектной нагрузки исходя из штатной численности исполнительных органов Забайкальского края;</a:t>
            </a:r>
            <a:b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 утверждение Планового задания по запуску бережливых проектов исполнительными органами Забайкальского края на 2023 год 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(90 бережливых проектов)</a:t>
            </a:r>
            <a:r>
              <a:rPr lang="ru-RU" sz="1500" dirty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;</a:t>
            </a: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 внедрение сплошного поточного обучения принципам и инструментам бережливого управления (включая проведение фабрик процессов); </a:t>
            </a:r>
            <a:b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 создание прозрачной системы бережливого управления в регионе с целью мониторинга бережливых проектов и передачи базы знаний всем исполнительным органам Забайкальского края (сайт Минпланирования Забайкальского края: </a:t>
            </a:r>
            <a:r>
              <a:rPr lang="en-US" sz="1500" dirty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  <a:hlinkClick r:id="rId3"/>
              </a:rPr>
              <a:t>mininvest.75.ru/berezhlivoe-upravlenie/prezentacii-berezhlivyh-proektov-zabaykal-skogo-kraya</a:t>
            </a: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); </a:t>
            </a:r>
            <a:b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/>
            </a:r>
            <a:b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</a:br>
            <a:r>
              <a:rPr lang="ru-RU" sz="1500" dirty="0" smtClean="0">
                <a:solidFill>
                  <a:srgbClr val="33333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- жесткий мониторинг исполнения ключевых показателей Планового задания по запуску бережливых проектов исполнительными органами Забайкальского края. </a:t>
            </a:r>
            <a:endParaRPr lang="ru-RU" altLang="ru-RU" sz="1500" b="1" dirty="0">
              <a:solidFill>
                <a:srgbClr val="333333"/>
              </a:solidFill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  <p:pic>
        <p:nvPicPr>
          <p:cNvPr id="72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0753" y="293097"/>
            <a:ext cx="945825" cy="41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2680" y="286907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D06C3E-C30C-4E29-85C7-ABB877B47628}"/>
              </a:ext>
            </a:extLst>
          </p:cNvPr>
          <p:cNvSpPr/>
          <p:nvPr/>
        </p:nvSpPr>
        <p:spPr>
          <a:xfrm>
            <a:off x="2413759" y="337186"/>
            <a:ext cx="6515284" cy="37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Проект</a:t>
            </a:r>
            <a:r>
              <a:rPr kumimoji="0" lang="ru-RU" sz="1049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ru-RU" sz="9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«Совершенствование процесса административного производства</a:t>
            </a:r>
            <a:r>
              <a:rPr kumimoji="0" lang="ru-RU" sz="9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» </a:t>
            </a:r>
            <a:r>
              <a:rPr kumimoji="0" lang="ru-RU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Анализ 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530" y="410018"/>
            <a:ext cx="2277515" cy="396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Министерство финансов Забайкальского края </a:t>
            </a:r>
            <a:endParaRPr kumimoji="0" lang="ru-RU" sz="10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0271" y="908437"/>
            <a:ext cx="1991557" cy="2000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Сроки реализации с </a:t>
            </a:r>
            <a:r>
              <a: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03.05..23 </a:t>
            </a:r>
            <a:r>
              <a:rPr kumimoji="0" lang="ru-RU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по </a:t>
            </a:r>
            <a:r>
              <a:rPr kumimoji="0" lang="ru-RU" sz="7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23.12.23</a:t>
            </a: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2433406" y="654521"/>
            <a:ext cx="640622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Цель</a:t>
            </a:r>
            <a:r>
              <a: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: </a:t>
            </a: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9FE993C7-C324-4A69-9A30-20387B687E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0180" y="708021"/>
          <a:ext cx="4657694" cy="46063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145526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</a:tblGrid>
              <a:tr h="172602">
                <a:tc>
                  <a:txBody>
                    <a:bodyPr/>
                    <a:lstStyle/>
                    <a:p>
                      <a:pPr algn="ctr"/>
                      <a:r>
                        <a:rPr lang="ru-RU" sz="700" dirty="0"/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700" b="1" kern="1200" dirty="0">
                          <a:solidFill>
                            <a:schemeClr val="tx1"/>
                          </a:solidFill>
                        </a:rPr>
                        <a:t>Текущий</a:t>
                      </a:r>
                      <a:endParaRPr lang="ru-RU" sz="7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700" b="1" kern="1200" dirty="0">
                          <a:solidFill>
                            <a:schemeClr val="tx1"/>
                          </a:solidFill>
                        </a:rPr>
                        <a:t>Целевой</a:t>
                      </a:r>
                      <a:endParaRPr lang="ru-RU" sz="7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262514">
                <a:tc>
                  <a:txBody>
                    <a:bodyPr/>
                    <a:lstStyle/>
                    <a:p>
                      <a:pPr algn="l"/>
                      <a:r>
                        <a:rPr lang="ru-RU" sz="700" b="1" dirty="0"/>
                        <a:t>1. </a:t>
                      </a:r>
                      <a:r>
                        <a:rPr lang="ru-RU" sz="700" b="1" dirty="0" smtClean="0"/>
                        <a:t>Сокращение ВПП,</a:t>
                      </a:r>
                      <a:r>
                        <a:rPr lang="ru-RU" sz="700" b="1" baseline="0" dirty="0" smtClean="0"/>
                        <a:t> </a:t>
                      </a:r>
                      <a:r>
                        <a:rPr lang="ru-RU" sz="700" b="1" dirty="0" smtClean="0"/>
                        <a:t>календ. дни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/>
                        <a:t>17</a:t>
                      </a:r>
                      <a:r>
                        <a:rPr lang="ru-RU" sz="700" b="1" baseline="0" dirty="0" smtClean="0"/>
                        <a:t> - </a:t>
                      </a:r>
                      <a:r>
                        <a:rPr lang="ru-RU" sz="700" b="1" dirty="0" smtClean="0"/>
                        <a:t>138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700" b="1" kern="1200" dirty="0" smtClean="0">
                          <a:solidFill>
                            <a:schemeClr val="dk1"/>
                          </a:solidFill>
                        </a:rPr>
                        <a:t>11 - 53</a:t>
                      </a:r>
                      <a:endParaRPr lang="ru-RU" sz="7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6" y="1339675"/>
            <a:ext cx="1852798" cy="932137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132183" y="1123498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Текущая карта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6209"/>
          <a:stretch/>
        </p:blipFill>
        <p:spPr>
          <a:xfrm>
            <a:off x="2028633" y="1339675"/>
            <a:ext cx="1535421" cy="932137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13364" r="-1"/>
          <a:stretch/>
        </p:blipFill>
        <p:spPr>
          <a:xfrm>
            <a:off x="3572328" y="1339675"/>
            <a:ext cx="1654816" cy="936358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0948"/>
          <a:stretch/>
        </p:blipFill>
        <p:spPr>
          <a:xfrm>
            <a:off x="5227144" y="1341757"/>
            <a:ext cx="1679254" cy="930125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929" y="1278845"/>
            <a:ext cx="782062" cy="26537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1623" y="2271812"/>
            <a:ext cx="12520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Идеальная карта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23" y="2488673"/>
            <a:ext cx="1611267" cy="851786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/>
          <a:srcRect l="11303"/>
          <a:stretch/>
        </p:blipFill>
        <p:spPr>
          <a:xfrm>
            <a:off x="1791490" y="2487989"/>
            <a:ext cx="1375514" cy="845264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0"/>
          <a:srcRect l="12461"/>
          <a:stretch/>
        </p:blipFill>
        <p:spPr>
          <a:xfrm>
            <a:off x="3169692" y="2487989"/>
            <a:ext cx="1293879" cy="84526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7159" y="2502123"/>
            <a:ext cx="614024" cy="26020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4289" y="1324326"/>
            <a:ext cx="1912710" cy="108153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7144" y="2334794"/>
            <a:ext cx="1739831" cy="111386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72991" y="2419854"/>
            <a:ext cx="1081108" cy="98153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993" y="3722450"/>
            <a:ext cx="2079691" cy="1028604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94969" y="3420126"/>
            <a:ext cx="1050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Целевая карта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6"/>
          <a:srcRect l="11564"/>
          <a:stretch/>
        </p:blipFill>
        <p:spPr>
          <a:xfrm>
            <a:off x="2249684" y="3722450"/>
            <a:ext cx="1829670" cy="102954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7"/>
          <a:srcRect l="15921"/>
          <a:stretch/>
        </p:blipFill>
        <p:spPr>
          <a:xfrm>
            <a:off x="3970573" y="3722450"/>
            <a:ext cx="1676587" cy="102860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85715" y="3697036"/>
            <a:ext cx="773378" cy="29666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74244" y="3507415"/>
            <a:ext cx="2987610" cy="1405805"/>
          </a:xfrm>
          <a:prstGeom prst="rect">
            <a:avLst/>
          </a:prstGeom>
        </p:spPr>
      </p:pic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0062957C-5A78-4A4D-88E7-9418E456159D}"/>
              </a:ext>
            </a:extLst>
          </p:cNvPr>
          <p:cNvSpPr txBox="1">
            <a:spLocks/>
          </p:cNvSpPr>
          <p:nvPr/>
        </p:nvSpPr>
        <p:spPr>
          <a:xfrm>
            <a:off x="87636" y="66358"/>
            <a:ext cx="4925149" cy="3298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Государственное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управление: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pitchFamily="34" charset="0"/>
                <a:sym typeface="Arial"/>
              </a:rPr>
              <a:t>проект №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097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3108B8-0517-4CD8-A401-42B282DE3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494011"/>
            <a:ext cx="3563888" cy="19920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54FFD6-E275-41B6-BE48-DB2EFEE45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1725842"/>
            <a:ext cx="2494464" cy="139070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D06C3E-C30C-4E29-85C7-ABB877B47628}"/>
              </a:ext>
            </a:extLst>
          </p:cNvPr>
          <p:cNvSpPr/>
          <p:nvPr/>
        </p:nvSpPr>
        <p:spPr>
          <a:xfrm>
            <a:off x="2413759" y="641864"/>
            <a:ext cx="6190689" cy="37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Проект</a:t>
            </a: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ru-RU" sz="9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Совершенствование процесса организации мероприятий по квотированию рабочих мест для трудоустройства инвалидов в рамках постановления Правительства Российской Федерации от 14 марта 2023 г. № 366</a:t>
            </a:r>
            <a:endParaRPr kumimoji="0" lang="ru-RU" sz="9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957" y="665813"/>
            <a:ext cx="2168457" cy="80110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Министерство труда и социальной защиты населения</a:t>
            </a:r>
          </a:p>
        </p:txBody>
      </p: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0062957C-5A78-4A4D-88E7-9418E456159D}"/>
              </a:ext>
            </a:extLst>
          </p:cNvPr>
          <p:cNvSpPr txBox="1">
            <a:spLocks/>
          </p:cNvSpPr>
          <p:nvPr/>
        </p:nvSpPr>
        <p:spPr>
          <a:xfrm>
            <a:off x="214957" y="270842"/>
            <a:ext cx="4645075" cy="3298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Государственное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управление: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pitchFamily="34" charset="0"/>
                <a:sym typeface="Arial"/>
              </a:rPr>
              <a:t>проект №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6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itchFamily="34" charset="0"/>
              <a:sym typeface="Arial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8119B8A-7F98-4103-ABC5-11EE620684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13542" y="1102546"/>
          <a:ext cx="4806930" cy="57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7408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844733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854789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+mn-lt"/>
                        </a:rPr>
                        <a:t>Показатель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Текущий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Целевой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1801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600" b="0" dirty="0">
                          <a:latin typeface="+mn-lt"/>
                        </a:rPr>
                        <a:t>1. </a:t>
                      </a:r>
                      <a:r>
                        <a:rPr lang="ru-RU" sz="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Сокращение количества встреч с работодателями по обсуждению механизмов  квотирования рабочих мест в рамках соглашения</a:t>
                      </a:r>
                      <a:endParaRPr lang="ru-RU" sz="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3534299" y="1006526"/>
            <a:ext cx="5709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Цель: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F0BB7A-BEF0-49FB-8553-DF5087C1B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0" y="3513155"/>
            <a:ext cx="2113087" cy="1175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21577C-117A-4FEC-81DD-B32898EB1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138" y="3403854"/>
            <a:ext cx="1240161" cy="11025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B94668-9514-4A7A-83FE-EB3FDC3DBA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1125" y="3116547"/>
            <a:ext cx="2776333" cy="16200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BF1FF9-3EE2-46EE-AFD7-9DA4E0CF6F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4336" y="2298169"/>
            <a:ext cx="3098375" cy="20062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49703" y="4736614"/>
            <a:ext cx="3503117" cy="3076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Итоговая защита проекта: 30.08.2023 г.</a:t>
            </a:r>
            <a:endParaRPr kumimoji="0" lang="ru-RU" sz="13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4444" y="271351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7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8C5DB4-8700-4857-B47C-3BF2AF566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432133"/>
            <a:ext cx="3059832" cy="1408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D06C3E-C30C-4E29-85C7-ABB877B47628}"/>
              </a:ext>
            </a:extLst>
          </p:cNvPr>
          <p:cNvSpPr/>
          <p:nvPr/>
        </p:nvSpPr>
        <p:spPr>
          <a:xfrm>
            <a:off x="2413759" y="632396"/>
            <a:ext cx="6478721" cy="37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Проект</a:t>
            </a: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ru-RU" sz="9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Совершенствование процесса реализации региональной программы Забайкальского края «Повышение мобильности трудовых ресурсов»</a:t>
            </a:r>
            <a:endParaRPr kumimoji="0" lang="ru-RU" sz="9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957" y="665813"/>
            <a:ext cx="2168457" cy="80110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Министерство труда и социальной защиты населения</a:t>
            </a:r>
          </a:p>
        </p:txBody>
      </p: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0062957C-5A78-4A4D-88E7-9418E456159D}"/>
              </a:ext>
            </a:extLst>
          </p:cNvPr>
          <p:cNvSpPr txBox="1">
            <a:spLocks/>
          </p:cNvSpPr>
          <p:nvPr/>
        </p:nvSpPr>
        <p:spPr>
          <a:xfrm>
            <a:off x="222914" y="323682"/>
            <a:ext cx="4925149" cy="3298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Государственное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управление: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pitchFamily="34" charset="0"/>
                <a:sym typeface="Arial"/>
              </a:rPr>
              <a:t>проект №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7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itchFamily="34" charset="0"/>
              <a:sym typeface="Arial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8119B8A-7F98-4103-ABC5-11EE620684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24288" y="1035502"/>
          <a:ext cx="5814705" cy="513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878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02183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033996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</a:tblGrid>
              <a:tr h="27829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+mn-lt"/>
                        </a:rPr>
                        <a:t>Показатель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Текущий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Целевой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235483">
                <a:tc>
                  <a:txBody>
                    <a:bodyPr/>
                    <a:lstStyle/>
                    <a:p>
                      <a:pPr algn="just"/>
                      <a:r>
                        <a:rPr lang="ru-RU" sz="700" b="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1.Достижение показателя по региональной программе Забайкальского края «Повышение мобильности трудовых ресурсов» , %</a:t>
                      </a:r>
                      <a:endParaRPr lang="ru-RU" sz="7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>
                          <a:effectLst/>
                        </a:rPr>
                        <a:t>93,3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>
                          <a:effectLst/>
                        </a:rPr>
                        <a:t>100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2413759" y="940189"/>
            <a:ext cx="5709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Цель: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598BE-27EA-4C20-BD3A-875AE207122E}"/>
              </a:ext>
            </a:extLst>
          </p:cNvPr>
          <p:cNvSpPr txBox="1"/>
          <p:nvPr/>
        </p:nvSpPr>
        <p:spPr>
          <a:xfrm>
            <a:off x="3194023" y="4724563"/>
            <a:ext cx="3193952" cy="3076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Сроки реализации с 20.03.22 по </a:t>
            </a:r>
            <a:r>
              <a:rPr kumimoji="0" lang="ru-RU" sz="1399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н.в</a:t>
            </a: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4CCB8E-39EC-44E0-B5FB-DFB76C3E5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52" y="1603074"/>
            <a:ext cx="3297920" cy="177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21B306-84AA-4453-A21A-B1F4FBC45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796" y="1900568"/>
            <a:ext cx="3094428" cy="1477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01EC64-6940-4E99-A24C-484A5665BA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320" y="1646492"/>
            <a:ext cx="1443810" cy="1568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FFC1A20-98C2-4DDD-B981-7EC091382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840" y="3403878"/>
            <a:ext cx="3354831" cy="11908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917ADB-1451-4D37-9799-F23B753BE8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2147" y="1595222"/>
            <a:ext cx="2416813" cy="214208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045BD7-0490-42A9-9672-8F29EF6EB6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6671" y="3598980"/>
            <a:ext cx="2657329" cy="127940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4444" y="271351"/>
            <a:ext cx="349218" cy="4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3D06C3E-C30C-4E29-85C7-ABB877B47628}"/>
              </a:ext>
            </a:extLst>
          </p:cNvPr>
          <p:cNvSpPr/>
          <p:nvPr/>
        </p:nvSpPr>
        <p:spPr>
          <a:xfrm>
            <a:off x="2413759" y="632396"/>
            <a:ext cx="6478721" cy="378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Проект</a:t>
            </a:r>
            <a:r>
              <a:rPr kumimoji="0" lang="ru-RU" sz="1049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ru-RU" sz="9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Оптимизация процесса принятия решений о внесении изменений в реестр лицензий Забайкальского края</a:t>
            </a:r>
            <a:endParaRPr kumimoji="0" lang="ru-RU" sz="9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957" y="420173"/>
            <a:ext cx="2168457" cy="80110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Государственная инспекция Забайкальского края </a:t>
            </a:r>
            <a:endParaRPr kumimoji="0" lang="ru-RU" sz="1099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0062957C-5A78-4A4D-88E7-9418E456159D}"/>
              </a:ext>
            </a:extLst>
          </p:cNvPr>
          <p:cNvSpPr txBox="1">
            <a:spLocks/>
          </p:cNvSpPr>
          <p:nvPr/>
        </p:nvSpPr>
        <p:spPr>
          <a:xfrm>
            <a:off x="214956" y="81864"/>
            <a:ext cx="4645075" cy="32989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355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Государственное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управление: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pitchFamily="34" charset="0"/>
                <a:sym typeface="Arial"/>
              </a:rPr>
              <a:t>проект №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itchFamily="34" charset="0"/>
                <a:sym typeface="Arial"/>
              </a:rPr>
              <a:t>8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itchFamily="34" charset="0"/>
              <a:sym typeface="Arial"/>
            </a:endParaRP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B8119B8A-7F98-4103-ABC5-11EE620684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30961" y="964390"/>
          <a:ext cx="5814705" cy="513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58878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02183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033996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</a:tblGrid>
              <a:tr h="278298"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>
                          <a:latin typeface="+mn-lt"/>
                        </a:rPr>
                        <a:t>Показатель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Текущий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800" b="1" kern="1200" dirty="0">
                          <a:latin typeface="+mn-lt"/>
                        </a:rPr>
                        <a:t>Целевой</a:t>
                      </a:r>
                      <a:endParaRPr lang="ru-RU" sz="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235483">
                <a:tc>
                  <a:txBody>
                    <a:bodyPr/>
                    <a:lstStyle/>
                    <a:p>
                      <a:pPr algn="just"/>
                      <a:r>
                        <a:rPr lang="ru-RU" sz="7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ru-RU" sz="700" b="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Сокращение срока рассмотрения заявлений, и сроков проверки предоставляемых документов</a:t>
                      </a:r>
                      <a:r>
                        <a:rPr lang="ru-RU" sz="700" b="0" i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700" b="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к. </a:t>
                      </a:r>
                      <a:r>
                        <a:rPr lang="ru-RU" sz="700" b="0" i="0" baseline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700" b="0" i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7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</a:rPr>
                        <a:t>12 -14 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0" i="0" dirty="0" smtClean="0">
                          <a:effectLst/>
                        </a:rPr>
                        <a:t>9 - 11</a:t>
                      </a:r>
                      <a:endParaRPr lang="ru-RU" sz="800" b="0" i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062" marR="36062" marT="0" marB="0"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</a:tbl>
          </a:graphicData>
        </a:graphic>
      </p:graphicFrame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2413759" y="940189"/>
            <a:ext cx="57099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Цель: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A598BE-27EA-4C20-BD3A-875AE207122E}"/>
              </a:ext>
            </a:extLst>
          </p:cNvPr>
          <p:cNvSpPr txBox="1"/>
          <p:nvPr/>
        </p:nvSpPr>
        <p:spPr>
          <a:xfrm>
            <a:off x="1330761" y="4662363"/>
            <a:ext cx="3600400" cy="3076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35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Сроки реализации с </a:t>
            </a:r>
            <a:r>
              <a:rPr kumimoji="0" lang="ru-RU" sz="1399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14.04.2023 г. по </a:t>
            </a:r>
            <a:r>
              <a:rPr kumimoji="0" lang="ru-RU" sz="1399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н.в</a:t>
            </a:r>
            <a:r>
              <a:rPr kumimoji="0" lang="ru-RU" sz="1399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444" y="271351"/>
            <a:ext cx="349218" cy="416977"/>
          </a:xfrm>
          <a:prstGeom prst="rect">
            <a:avLst/>
          </a:prstGeom>
        </p:spPr>
      </p:pic>
      <p:pic>
        <p:nvPicPr>
          <p:cNvPr id="22" name="Picture 3" descr="C:\Users\admin\Desktop\Снимок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61" y="1543897"/>
            <a:ext cx="3312592" cy="1643722"/>
          </a:xfrm>
          <a:prstGeom prst="rect">
            <a:avLst/>
          </a:prstGeom>
          <a:noFill/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611560" y="1319139"/>
            <a:ext cx="22898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Карта текущего состояния процесса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39" y="3253345"/>
            <a:ext cx="2727843" cy="1296144"/>
          </a:xfrm>
          <a:prstGeom prst="rect">
            <a:avLst/>
          </a:prstGeom>
        </p:spPr>
      </p:pic>
      <p:pic>
        <p:nvPicPr>
          <p:cNvPr id="24" name="Picture 3" descr="C:\Users\admin\Desktop\Снимок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7888" y="1771008"/>
            <a:ext cx="2901479" cy="1619700"/>
          </a:xfrm>
          <a:prstGeom prst="rect">
            <a:avLst/>
          </a:prstGeom>
          <a:noFill/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5243711" y="1496289"/>
            <a:ext cx="228983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Карта целевого состояния процесса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6" name="tab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6056" y="3726259"/>
            <a:ext cx="3457903" cy="1371730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06BBF1B-CB8E-4B69-91A5-CA5D5C4D3DCD}"/>
              </a:ext>
            </a:extLst>
          </p:cNvPr>
          <p:cNvSpPr/>
          <p:nvPr/>
        </p:nvSpPr>
        <p:spPr>
          <a:xfrm>
            <a:off x="6012160" y="3390708"/>
            <a:ext cx="17922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План мероприятий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091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274" y="267756"/>
            <a:ext cx="5089256" cy="612864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Ориентиры при выборе темы для ПСР-проекта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754969"/>
              </p:ext>
            </p:extLst>
          </p:nvPr>
        </p:nvGraphicFramePr>
        <p:xfrm>
          <a:off x="937127" y="1249901"/>
          <a:ext cx="5101859" cy="3540528"/>
        </p:xfrm>
        <a:graphic>
          <a:graphicData uri="http://schemas.openxmlformats.org/drawingml/2006/table">
            <a:tbl>
              <a:tblPr firstRow="1" bandRow="1"/>
              <a:tblGrid>
                <a:gridCol w="414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7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088"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200" b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0116" marR="60116" marT="31130" marB="3113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b="1" kern="1200">
                          <a:solidFill>
                            <a:schemeClr val="lt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Процесс соответствует основным задачам, целям и КПЭ подразделения/руководителя</a:t>
                      </a:r>
                      <a:endParaRPr lang="ru-RU" sz="1400" b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16" marR="60116" marT="31130" marB="311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088"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16" marR="60116" marT="31130" marB="3113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Процесс не удовлетворяет внутренних или внешних заказчиков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16" marR="60116" marT="31130" marB="311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088"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0116" marR="60116" marT="31130" marB="3113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Процесс является повторяющимся</a:t>
                      </a:r>
                    </a:p>
                  </a:txBody>
                  <a:tcPr marL="60116" marR="60116" marT="31130" marB="311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088"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16" marR="60116" marT="31130" marB="3113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Процесс является ресурсоемким</a:t>
                      </a:r>
                    </a:p>
                  </a:txBody>
                  <a:tcPr marL="60116" marR="60116" marT="31130" marB="311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088"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16" marR="60116" marT="31130" marB="3113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Процесс формализован в нормативном документе </a:t>
                      </a:r>
                      <a:b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</a:br>
                      <a:r>
                        <a:rPr kumimoji="0" lang="ru-RU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(хотя бы частично)</a:t>
                      </a:r>
                      <a:endParaRPr lang="ru-RU" sz="14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16" marR="60116" marT="31130" marB="311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088"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0116" marR="60116" marT="31130" marB="3113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1pPr>
                      <a:lvl2pPr marL="513819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2pPr>
                      <a:lvl3pPr marL="10276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3pPr>
                      <a:lvl4pPr marL="154145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4pPr>
                      <a:lvl5pPr marL="205527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5pPr>
                      <a:lvl6pPr marL="2569097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6pPr>
                      <a:lvl7pPr marL="308292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7pPr>
                      <a:lvl8pPr marL="3596740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8pPr>
                      <a:lvl9pPr marL="4110555" algn="l" defTabSz="1027640" rtl="0" eaLnBrk="1" latinLnBrk="0" hangingPunct="1">
                        <a:defRPr sz="2000" kern="1200">
                          <a:solidFill>
                            <a:schemeClr val="dk1"/>
                          </a:solidFill>
                          <a:latin typeface="Microsoft Sans Serif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Проблемы в процессе не имеют видимых решений</a:t>
                      </a: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0116" marR="60116" marT="31130" marB="311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937127" y="1476113"/>
            <a:ext cx="284015" cy="2941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 defTabSz="685445">
              <a:defRPr/>
            </a:pPr>
            <a:r>
              <a:rPr lang="ru-RU" sz="1351" b="1" kern="0" dirty="0">
                <a:solidFill>
                  <a:srgbClr val="A5D6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351" b="1" kern="0" dirty="0">
              <a:solidFill>
                <a:srgbClr val="A5D6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937127" y="2053642"/>
            <a:ext cx="284015" cy="2941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 defTabSz="685445">
              <a:defRPr/>
            </a:pPr>
            <a:r>
              <a:rPr lang="ru-RU" sz="1351" b="1" kern="0" dirty="0">
                <a:solidFill>
                  <a:srgbClr val="A5D6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351" b="1" kern="0" dirty="0">
              <a:solidFill>
                <a:srgbClr val="A5D6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5"/>
          <p:cNvSpPr/>
          <p:nvPr/>
        </p:nvSpPr>
        <p:spPr>
          <a:xfrm>
            <a:off x="937127" y="2631172"/>
            <a:ext cx="284015" cy="2941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 defTabSz="685445">
              <a:defRPr/>
            </a:pPr>
            <a:r>
              <a:rPr lang="ru-RU" sz="1351" b="1" kern="0" dirty="0">
                <a:solidFill>
                  <a:srgbClr val="A5D6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351" b="1" kern="0" dirty="0">
              <a:solidFill>
                <a:srgbClr val="A5D6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5"/>
          <p:cNvSpPr/>
          <p:nvPr/>
        </p:nvSpPr>
        <p:spPr>
          <a:xfrm>
            <a:off x="937127" y="3208702"/>
            <a:ext cx="284015" cy="2941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 defTabSz="685445">
              <a:defRPr/>
            </a:pPr>
            <a:r>
              <a:rPr lang="ru-RU" sz="1351" b="1" kern="0" dirty="0">
                <a:solidFill>
                  <a:srgbClr val="A5D6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1351" b="1" kern="0" dirty="0">
              <a:solidFill>
                <a:srgbClr val="A5D6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5"/>
          <p:cNvSpPr/>
          <p:nvPr/>
        </p:nvSpPr>
        <p:spPr>
          <a:xfrm>
            <a:off x="937127" y="3786232"/>
            <a:ext cx="284015" cy="2941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 defTabSz="685445">
              <a:defRPr/>
            </a:pPr>
            <a:r>
              <a:rPr lang="ru-RU" sz="1351" b="1" kern="0" dirty="0">
                <a:solidFill>
                  <a:srgbClr val="A5D6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sz="1351" b="1" kern="0" dirty="0">
              <a:solidFill>
                <a:srgbClr val="A5D6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2" y="2202460"/>
            <a:ext cx="953895" cy="179473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148DC-A899-4108-80E1-A8AA8154927C}" type="slidenum">
              <a:rPr lang="ru-RU" sz="800" smtClean="0"/>
              <a:pPr>
                <a:defRPr/>
              </a:pPr>
              <a:t>94</a:t>
            </a:fld>
            <a:endParaRPr lang="ru-RU" sz="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sp>
        <p:nvSpPr>
          <p:cNvPr id="13" name="object 5"/>
          <p:cNvSpPr/>
          <p:nvPr/>
        </p:nvSpPr>
        <p:spPr>
          <a:xfrm>
            <a:off x="937126" y="4363762"/>
            <a:ext cx="284015" cy="29413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lIns="0" tIns="0" rIns="0" bIns="0" rtlCol="0" anchor="ctr"/>
          <a:lstStyle/>
          <a:p>
            <a:pPr algn="ctr" defTabSz="685445">
              <a:defRPr/>
            </a:pPr>
            <a:r>
              <a:rPr lang="en-US" sz="1351" b="1" kern="0" dirty="0" smtClean="0">
                <a:solidFill>
                  <a:srgbClr val="A5D6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sz="1351" b="1" kern="0" dirty="0">
              <a:solidFill>
                <a:srgbClr val="A5D6D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966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8"/>
          <p:cNvSpPr txBox="1">
            <a:spLocks/>
          </p:cNvSpPr>
          <p:nvPr/>
        </p:nvSpPr>
        <p:spPr>
          <a:xfrm>
            <a:off x="427597" y="1295948"/>
            <a:ext cx="5420616" cy="3235973"/>
          </a:xfrm>
          <a:prstGeom prst="roundRect">
            <a:avLst>
              <a:gd name="adj" fmla="val 11558"/>
            </a:avLst>
          </a:prstGeom>
          <a:solidFill>
            <a:sysClr val="window" lastClr="FFFFFF"/>
          </a:solidFill>
          <a:ln w="15875">
            <a:solidFill>
              <a:schemeClr val="accent5"/>
            </a:solidFill>
          </a:ln>
        </p:spPr>
        <p:txBody>
          <a:bodyPr vert="horz" lIns="72059" tIns="0" rIns="72059" bIns="0" rtlCol="0" anchor="ctr" anchorCtr="0">
            <a:noAutofit/>
          </a:bodyPr>
          <a:lstStyle/>
          <a:p>
            <a:pPr marL="240442" indent="-240442" defTabSz="685445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Правка </a:t>
            </a:r>
            <a:r>
              <a:rPr lang="ru-RU" sz="16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перечня объектов, включенных в национальный проект (госпрограмму, ЦЭР).</a:t>
            </a:r>
            <a:endParaRPr lang="ru-RU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442" indent="-240442" defTabSz="685445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</a:t>
            </a:r>
            <a:r>
              <a:rPr lang="ru-RU" sz="16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 минерально-сырьевой базы региона.</a:t>
            </a:r>
            <a:endParaRPr lang="ru-RU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442" indent="-240442" defTabSz="685445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сроков </a:t>
            </a:r>
            <a:r>
              <a:rPr lang="ru-RU" sz="16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предоставления земельных участков в аренду резидентам ТОР.</a:t>
            </a:r>
            <a:endParaRPr lang="en-US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442" indent="-240442" defTabSz="685445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новой системы </a:t>
            </a:r>
            <a:r>
              <a:rPr lang="ru-RU" sz="16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субсидирования малого бизнеса.</a:t>
            </a:r>
            <a:endParaRPr lang="ru-RU" sz="16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442" indent="-240442" defTabSz="685445"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  <a:defRPr/>
            </a:pPr>
            <a:r>
              <a:rPr lang="ru-RU" sz="1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Сокращение текучести </a:t>
            </a:r>
            <a:r>
              <a:rPr lang="ru-RU" sz="16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персонала.</a:t>
            </a:r>
            <a:endParaRPr lang="ru-RU" sz="1600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808" y="289560"/>
            <a:ext cx="6107872" cy="612864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Практическое задание № 1 «Определение темы для ПСР-проекта»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254724" y="4716117"/>
            <a:ext cx="1301902" cy="253912"/>
          </a:xfrm>
          <a:prstGeom prst="rect">
            <a:avLst/>
          </a:prstGeom>
        </p:spPr>
        <p:txBody>
          <a:bodyPr lIns="61010" tIns="30505" rIns="61010" bIns="30505"/>
          <a:lstStyle/>
          <a:p>
            <a:fld id="{FC3F8BEE-CD74-4E49-9991-6A4EEEAC08F6}" type="slidenum">
              <a:rPr lang="ru-RU" sz="800" smtClean="0"/>
              <a:pPr/>
              <a:t>95</a:t>
            </a:fld>
            <a:endParaRPr lang="ru-RU" sz="800" dirty="0"/>
          </a:p>
        </p:txBody>
      </p:sp>
      <p:sp>
        <p:nvSpPr>
          <p:cNvPr id="87" name="Текст 9"/>
          <p:cNvSpPr txBox="1">
            <a:spLocks/>
          </p:cNvSpPr>
          <p:nvPr/>
        </p:nvSpPr>
        <p:spPr>
          <a:xfrm>
            <a:off x="6263744" y="1590725"/>
            <a:ext cx="1770098" cy="2782107"/>
          </a:xfrm>
          <a:prstGeom prst="roundRect">
            <a:avLst/>
          </a:prstGeom>
          <a:ln w="158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61010" tIns="30505" rIns="61010" bIns="30505" anchor="ctr"/>
          <a:lstStyle>
            <a:lvl1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359630" indent="-179814" algn="l" defTabSz="1027640" rtl="0" eaLnBrk="1" latinLnBrk="0" hangingPunct="1">
              <a:spcBef>
                <a:spcPts val="600"/>
              </a:spcBef>
              <a:buFont typeface="+mj-lt"/>
              <a:buAutoNum type="arabicPeriod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359630" indent="-179814" algn="l" defTabSz="102764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0" indent="0" algn="l" defTabSz="1027640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826010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333982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853648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4367466" indent="-256908" algn="l" defTabSz="10276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1" b="0" dirty="0">
                <a:solidFill>
                  <a:srgbClr val="002060"/>
                </a:solidFill>
                <a:latin typeface="Arial"/>
              </a:rPr>
              <a:t>Обсуждение в общей группе – </a:t>
            </a:r>
            <a:br>
              <a:rPr lang="ru-RU" sz="1351" b="0" dirty="0">
                <a:solidFill>
                  <a:srgbClr val="002060"/>
                </a:solidFill>
                <a:latin typeface="Arial"/>
              </a:rPr>
            </a:br>
            <a:r>
              <a:rPr lang="ru-RU" sz="1351" b="0" dirty="0">
                <a:solidFill>
                  <a:srgbClr val="002060"/>
                </a:solidFill>
                <a:latin typeface="Arial"/>
              </a:rPr>
              <a:t>10 мин.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734" y="1132804"/>
            <a:ext cx="710117" cy="9158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98" y="2587787"/>
            <a:ext cx="791577" cy="15489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30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274" y="267756"/>
            <a:ext cx="5089256" cy="612864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 smtClean="0"/>
              <a:t>Пустые проекты – потери!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1400" dirty="0" smtClean="0"/>
              <a:t>Что не сработает: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148DC-A899-4108-80E1-A8AA8154927C}" type="slidenum">
              <a:rPr lang="ru-RU" sz="800" smtClean="0"/>
              <a:pPr>
                <a:defRPr/>
              </a:pPr>
              <a:t>96</a:t>
            </a:fld>
            <a:endParaRPr lang="ru-RU" sz="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0" y="1013144"/>
            <a:ext cx="7078376" cy="399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4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009" y="296739"/>
            <a:ext cx="5073184" cy="722187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Шаблон паспорта </a:t>
            </a:r>
            <a:r>
              <a:rPr lang="ru-RU" sz="2000" dirty="0" err="1"/>
              <a:t>ПСР-проекта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z="800" smtClean="0">
                <a:solidFill>
                  <a:srgbClr val="003274"/>
                </a:solidFill>
              </a:rPr>
              <a:pPr>
                <a:defRPr/>
              </a:pPr>
              <a:t>97</a:t>
            </a:fld>
            <a:endParaRPr lang="ru-RU" sz="800" dirty="0">
              <a:solidFill>
                <a:srgbClr val="003274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5611" y="1373067"/>
            <a:ext cx="3111555" cy="304763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E87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1" b="0" i="0" u="none" strike="noStrike" kern="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8" name="Прямая соединительная линия 7"/>
          <p:cNvCxnSpPr>
            <a:stCxn id="7" idx="0"/>
            <a:endCxn id="7" idx="2"/>
          </p:cNvCxnSpPr>
          <p:nvPr/>
        </p:nvCxnSpPr>
        <p:spPr>
          <a:xfrm>
            <a:off x="2251389" y="1373067"/>
            <a:ext cx="0" cy="3047630"/>
          </a:xfrm>
          <a:prstGeom prst="line">
            <a:avLst/>
          </a:prstGeom>
          <a:noFill/>
          <a:ln w="25400" cap="flat" cmpd="sng" algn="ctr">
            <a:solidFill>
              <a:srgbClr val="4596D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Прямая соединительная линия 8"/>
          <p:cNvCxnSpPr/>
          <p:nvPr/>
        </p:nvCxnSpPr>
        <p:spPr>
          <a:xfrm>
            <a:off x="741621" y="2856963"/>
            <a:ext cx="3066295" cy="0"/>
          </a:xfrm>
          <a:prstGeom prst="line">
            <a:avLst/>
          </a:prstGeom>
          <a:noFill/>
          <a:ln w="25400" cap="flat" cmpd="sng" algn="ctr">
            <a:solidFill>
              <a:srgbClr val="4596D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0" name="TextBox 9"/>
          <p:cNvSpPr txBox="1"/>
          <p:nvPr/>
        </p:nvSpPr>
        <p:spPr>
          <a:xfrm>
            <a:off x="1797785" y="890472"/>
            <a:ext cx="951007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1" b="1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А4</a:t>
            </a:r>
            <a:endParaRPr kumimoji="0" lang="ru-RU" sz="1802" b="1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Picture 2" descr="D:\!РАБОТА\Бережливое производство\Паспорт бережлив 1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025681" y="956132"/>
            <a:ext cx="482105" cy="1310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43918" y="1420880"/>
            <a:ext cx="1367416" cy="415755"/>
          </a:xfrm>
          <a:prstGeom prst="rect">
            <a:avLst/>
          </a:prstGeom>
          <a:solidFill>
            <a:srgbClr val="FFFFFF"/>
          </a:solidFill>
          <a:ln>
            <a:solidFill>
              <a:srgbClr val="41414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1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Название проекта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1009" y="2130696"/>
            <a:ext cx="1622280" cy="415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1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Вовлеченные лица и рамки проекта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58242" y="2127784"/>
            <a:ext cx="1554391" cy="415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1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 Обоснование выбора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336" y="3368490"/>
            <a:ext cx="1554391" cy="415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1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3. Цели и плановый эффект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1955" y="3322726"/>
            <a:ext cx="1554391" cy="4157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68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1" b="1" i="0" u="none" strike="noStrike" kern="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4. Ключевые события проекта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57870" y="1499233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Название проекта – должно включать наименование улучшаемого процесса.</a:t>
            </a:r>
          </a:p>
          <a:p>
            <a:pPr marL="228600" marR="0" lvl="0" indent="-2286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lvl="0" indent="-228600">
              <a:buFontTx/>
              <a:buAutoNum type="arabicPeriod"/>
            </a:pPr>
            <a:r>
              <a:rPr lang="ru-RU" sz="1200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Название, обоснование выбора и цели проекта должны быть </a:t>
            </a:r>
            <a:r>
              <a:rPr lang="ru-RU" sz="1200" kern="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связаны.</a:t>
            </a:r>
          </a:p>
          <a:p>
            <a:pPr marL="228600" lvl="0" indent="-228600">
              <a:buFontTx/>
              <a:buAutoNum type="arabicPeriod"/>
            </a:pPr>
            <a:endParaRPr lang="ru-RU" sz="1200" kern="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lvl="0" indent="-2286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продолжительности работ по проекту более 12 месяцев, необходимо разделить проект на полугодия с расчетом и постановкой целей на каждые 6 месяцев реализации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проекта.</a:t>
            </a:r>
          </a:p>
          <a:p>
            <a:pPr marL="228600" lvl="0" indent="-228600">
              <a:buFontTx/>
              <a:buAutoNum type="arabicPeriod"/>
            </a:pPr>
            <a:endParaRPr lang="ru-RU" sz="12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600" lvl="0" indent="-228600">
              <a:buFontTx/>
              <a:buAutoNum type="arabicPeriod"/>
            </a:pP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Карточка проекта утверждается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заказчиком</a:t>
            </a:r>
            <a:r>
              <a:rPr lang="ru-RU" sz="1200" dirty="0" smtClean="0">
                <a:solidFill>
                  <a:srgbClr val="41414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проекта.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9577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009" y="296739"/>
            <a:ext cx="5073184" cy="722187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ru-RU" sz="2000" dirty="0"/>
              <a:t>Шаблон паспорта </a:t>
            </a:r>
            <a:r>
              <a:rPr lang="ru-RU" sz="2000" dirty="0" err="1"/>
              <a:t>ПСР-проекта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z="800" smtClean="0">
                <a:solidFill>
                  <a:srgbClr val="003274"/>
                </a:solidFill>
              </a:rPr>
              <a:pPr>
                <a:defRPr/>
              </a:pPr>
              <a:t>98</a:t>
            </a:fld>
            <a:endParaRPr lang="ru-RU" sz="800" dirty="0">
              <a:solidFill>
                <a:srgbClr val="003274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5" t="19444" r="24375" b="21111"/>
          <a:stretch/>
        </p:blipFill>
        <p:spPr bwMode="auto">
          <a:xfrm>
            <a:off x="651009" y="815715"/>
            <a:ext cx="7332101" cy="4097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74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3ba5ffaa-8db0-4b2b-816a-6139fb4fbb6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19144" y="775549"/>
            <a:ext cx="5746483" cy="4175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данном блоке указываются:</a:t>
            </a:r>
          </a:p>
          <a:p>
            <a:pPr marL="108000" marR="0" lvl="0" indent="-108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Заказчик проекта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Должностное лицо, инициирующее проект по совершенствованию процесса с помощью методов и инструментов бережливых технологий и заинтересованное в результатах его реализации. Согласует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карточку проекта и план мероприятий по оптимизации процесса, принимает результаты проекта, решает вопросы, выходящие за полномочия руководителя проекта.</a:t>
            </a:r>
          </a:p>
          <a:p>
            <a:pPr marL="108000" marR="0" lvl="0" indent="-108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Заказчики процесса -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Клиенты, работники, подразделения или организации, получающие и использующие результаты (продукт или услугу) процесса.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08000" marR="0" lvl="0" indent="-108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Периметр проекта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Организации, п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одразделения, отделы, где протекает совершенствуемый процесс.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08000" marR="0" lvl="0" indent="-108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Границы процесса -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Начальный и конечный этап процесса/ фрагмента процесса, в котором будут проводиться улучшения и замеры целевых показателей.</a:t>
            </a:r>
          </a:p>
          <a:p>
            <a:pPr marL="108000" marR="0" lvl="0" indent="-108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Владелец процесса -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456EA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Руководитель структурного подразделения/ функции, который управляет процессом и несет ответственность за его результат и эффективность.</a:t>
            </a:r>
          </a:p>
          <a:p>
            <a:pPr marL="108000" marR="0" lvl="0" indent="-108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Руководитель проекта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Лицо, обеспечивающее качественную реализацию этапов проекта в установленные сроки, оперативное управление командой проекта (постановка задач, контроль, мотивация), решение межфункциональных вопросов, представление промежуточных и окончательных результатов проекта заказчику проекта.</a:t>
            </a:r>
          </a:p>
          <a:p>
            <a:pPr marL="108000" marR="0" lvl="0" indent="-108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340" algn="l"/>
                <a:tab pos="540385" algn="l"/>
                <a:tab pos="6301105" algn="r"/>
                <a:tab pos="449580" algn="l"/>
              </a:tabLst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Команда проекта (рабочая группа)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исполнители проекта, выполняющие работу по планированию и организации этапов реализации Проекта.</a:t>
            </a:r>
          </a:p>
        </p:txBody>
      </p:sp>
      <p:pic>
        <p:nvPicPr>
          <p:cNvPr id="26" name="Picture 2" descr="http://lantorg.com/files/pictures/blogs/2014/rassylky/01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465" y="2541864"/>
            <a:ext cx="1524942" cy="155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42" y="845687"/>
            <a:ext cx="3301902" cy="169617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07975" y="199006"/>
            <a:ext cx="6707410" cy="369332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+mj-lt"/>
                <a:ea typeface="+mj-ea"/>
                <a:cs typeface="+mj-cs"/>
              </a:rPr>
              <a:t>Блок 1: «Вовлеченные лица и рамки проекта»</a:t>
            </a:r>
          </a:p>
        </p:txBody>
      </p:sp>
      <p:sp>
        <p:nvSpPr>
          <p:cNvPr id="19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491070" y="4678712"/>
            <a:ext cx="627062" cy="377825"/>
          </a:xfrm>
        </p:spPr>
        <p:txBody>
          <a:bodyPr/>
          <a:lstStyle/>
          <a:p>
            <a:r>
              <a:rPr lang="ru-RU" altLang="ru-RU" dirty="0">
                <a:solidFill>
                  <a:srgbClr val="0032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27416" y="4279471"/>
            <a:ext cx="3141559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540385" algn="l"/>
                <a:tab pos="6301105" algn="r"/>
                <a:tab pos="449580" algn="l"/>
              </a:tabLst>
            </a:pP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Данный блок является стандартным и не подлежит каким-либо изменениям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2360FF-6352-48A9-83CC-D066D84BB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334" y="318027"/>
            <a:ext cx="319073" cy="37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73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VnPXHhtzp9iA99fNcWy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M5XX2AbUqxxDAEewmo_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._QjGJpE6iaiy.NDTZf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jDUW0MgPE.So9EM6pHTf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M5XX2AbUqxxDAEewmo_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RvoG0iq0Om03wpn9Nw7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RvoG0iq0Om03wpn9Nw7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M5XX2AbUqxxDAEewmo_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n._QjGJpE6iaiy.NDTZf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10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Theme1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Custom 2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B843416-924F-445C-B343-6AF573F35FA8}" vid="{99B73B37-02A6-4A18-9E85-6AD289243EDF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ема для слайдов текст-диаграмма">
    <a:dk1>
      <a:srgbClr val="414042"/>
    </a:dk1>
    <a:lt1>
      <a:sysClr val="window" lastClr="FFFFFF"/>
    </a:lt1>
    <a:dk2>
      <a:srgbClr val="FFFFFF"/>
    </a:dk2>
    <a:lt2>
      <a:srgbClr val="FFFFFF"/>
    </a:lt2>
    <a:accent1>
      <a:srgbClr val="EBA444"/>
    </a:accent1>
    <a:accent2>
      <a:srgbClr val="F06942"/>
    </a:accent2>
    <a:accent3>
      <a:srgbClr val="AD5483"/>
    </a:accent3>
    <a:accent4>
      <a:srgbClr val="456EA9"/>
    </a:accent4>
    <a:accent5>
      <a:srgbClr val="68B0E0"/>
    </a:accent5>
    <a:accent6>
      <a:srgbClr val="259789"/>
    </a:accent6>
    <a:hlink>
      <a:srgbClr val="414042"/>
    </a:hlink>
    <a:folHlink>
      <a:srgbClr val="41404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5871</TotalTime>
  <Words>5958</Words>
  <Application>Microsoft Office PowerPoint</Application>
  <PresentationFormat>Произвольный</PresentationFormat>
  <Paragraphs>1099</Paragraphs>
  <Slides>128</Slides>
  <Notes>40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128</vt:i4>
      </vt:variant>
    </vt:vector>
  </HeadingPairs>
  <TitlesOfParts>
    <vt:vector size="156" baseType="lpstr">
      <vt:lpstr>Arial</vt:lpstr>
      <vt:lpstr>Arial Narrow</vt:lpstr>
      <vt:lpstr>Arial Nova</vt:lpstr>
      <vt:lpstr>Calibri</vt:lpstr>
      <vt:lpstr>Calibri Light</vt:lpstr>
      <vt:lpstr>Cambria</vt:lpstr>
      <vt:lpstr>Constantia</vt:lpstr>
      <vt:lpstr>Courier New</vt:lpstr>
      <vt:lpstr>Helvetica Neue</vt:lpstr>
      <vt:lpstr>Microsoft Sans Serif</vt:lpstr>
      <vt:lpstr>Rosatom Light</vt:lpstr>
      <vt:lpstr>Times New Roman</vt:lpstr>
      <vt:lpstr>Wingdings</vt:lpstr>
      <vt:lpstr>YALBs4sJixY 0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Theme1</vt:lpstr>
      <vt:lpstr>Тема Office</vt:lpstr>
      <vt:lpstr>Office Theme</vt:lpstr>
      <vt:lpstr>Слайд think-cell</vt:lpstr>
      <vt:lpstr>think-cell Slide</vt:lpstr>
      <vt:lpstr>Worksheet</vt:lpstr>
      <vt:lpstr>Документ</vt:lpstr>
      <vt:lpstr>Приоритетный региональный проект «Эффективный регион»  Вводная информация  Часть I: Открытие бережливых проектов</vt:lpstr>
      <vt:lpstr>Презентация PowerPoint</vt:lpstr>
      <vt:lpstr>Презентация PowerPoint</vt:lpstr>
      <vt:lpstr>Знакомство</vt:lpstr>
      <vt:lpstr>Эффекты внедрения принципов бережливого управления</vt:lpstr>
      <vt:lpstr>Презентация PowerPoint</vt:lpstr>
      <vt:lpstr>Презентация PowerPoint</vt:lpstr>
      <vt:lpstr>ЗАДАЧИ: </vt:lpstr>
      <vt:lpstr>С января 2023 года Губернатором Забайкальского края принято решение о «перезагрузке» краевой системы бережливого управления:  - максимальное вовлечение гражданских служащих в процессы улучшений, путем внедрения директивного управления и распределения проектной нагрузки исходя из штатной численности исполнительных органов Забайкальского края;  - утверждение Планового задания по запуску бережливых проектов исполнительными органами Забайкальского края на 2023 год (90 бережливых проектов);  - внедрение сплошного поточного обучения принципам и инструментам бережливого управления (включая проведение фабрик процессов);   - создание прозрачной системы бережливого управления в регионе с целью мониторинга бережливых проектов и передачи базы знаний всем исполнительным органам Забайкальского края (сайт Минпланирования Забайкальского края: https://mininvest.75.ru/berezhlivoe-upravlenie/prezentacii-berezhlivyh-proektov-zabaykal-skogo-kraya);   - жесткий мониторинг исполнения ключевых показателей Планового задания по запуску бережливых проектов исполнительными органами Забайкальского края. </vt:lpstr>
      <vt:lpstr> Основные параметры итогов работы по перезагрузке системы бережливого управления в Забайкальском крае с января по октябрь 2023 года (с нарастающим итогом): </vt:lpstr>
      <vt:lpstr>ВНЕДРЕНИЕ ПРИНЦИПОВ БЕРЕЖЛИВОГО УПРАВЛЕНИЯ В ИСПОЛНИТЕЛЬНЫХ ОРГАНАХ КРАЯ</vt:lpstr>
      <vt:lpstr>Презентация PowerPoint</vt:lpstr>
      <vt:lpstr>Положение о внедрении принципов бережливого управления в исполнительных органах Забайкальского края, утвержденное распоряжением Правительства Забайкальского края от 04 октября 2023 года  № 388-р, устанавливает понятия и определения, ценности и принципы бережливого управления, организационную структуру и порядок внедрения бережливого управления в исполнительных органах Забайкальского края.  </vt:lpstr>
      <vt:lpstr>1. Обучающие материалы</vt:lpstr>
      <vt:lpstr>Презентация PowerPoint</vt:lpstr>
      <vt:lpstr>Упражнение «Поиск семерок»</vt:lpstr>
      <vt:lpstr>Сосчитайте количество семерок</vt:lpstr>
      <vt:lpstr>Сосчитайте количество семерок</vt:lpstr>
      <vt:lpstr>Сосчитайте количество семерок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Постоянное совершенствование процессов –  отправная точка всех концепций улучшения</vt:lpstr>
      <vt:lpstr>ПСР – это новая «пересборка» (реинжиниринг) известных подходов по повышению производительности</vt:lpstr>
      <vt:lpstr>Проект «Эффективный регион», выход ПСР на внешний контур:</vt:lpstr>
      <vt:lpstr>Презентация PowerPoint</vt:lpstr>
      <vt:lpstr>Презентация PowerPoint</vt:lpstr>
      <vt:lpstr>Презентация PowerPoint</vt:lpstr>
      <vt:lpstr>Основные понятия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Производственная система Росатома (ПСР)                                                 (России)</vt:lpstr>
      <vt:lpstr>Презентация PowerPoint</vt:lpstr>
      <vt:lpstr>Что такое поток создания ценности?</vt:lpstr>
      <vt:lpstr>Презентация PowerPoint</vt:lpstr>
      <vt:lpstr>Презентация PowerPoint</vt:lpstr>
      <vt:lpstr>Презентация PowerPoint</vt:lpstr>
      <vt:lpstr>Алгоритм поиска шагов, не создающих ценность</vt:lpstr>
      <vt:lpstr>Упражнение «Авиаперелёт»</vt:lpstr>
      <vt:lpstr>Презентация PowerPoint</vt:lpstr>
      <vt:lpstr>Презентация PowerPoint</vt:lpstr>
      <vt:lpstr>Презентация PowerPoint</vt:lpstr>
      <vt:lpstr>Презентация PowerPoint</vt:lpstr>
      <vt:lpstr>1. Лишние движения</vt:lpstr>
      <vt:lpstr>2. Ненужная транспортировка</vt:lpstr>
      <vt:lpstr>3. Лишние запасы</vt:lpstr>
      <vt:lpstr>4. Избыточная обработка</vt:lpstr>
      <vt:lpstr>5. Ожидание</vt:lpstr>
      <vt:lpstr>6. Переделка/брак</vt:lpstr>
      <vt:lpstr>7. Перепроизводство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Понятия «проект» и «бережливый-проект»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Ориентиры при выборе темы для ПСР-проекта </vt:lpstr>
      <vt:lpstr>Практическое задание № 1 «Определение темы для ПСР-проекта»</vt:lpstr>
      <vt:lpstr>Пустые проекты – потери!  Что не сработает:</vt:lpstr>
      <vt:lpstr>Шаблон паспорта ПСР-проекта</vt:lpstr>
      <vt:lpstr>Шаблон паспорта ПСР-проекта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Паспорт проекта </vt:lpstr>
      <vt:lpstr>Паспорт проекта </vt:lpstr>
      <vt:lpstr>Паспорт проекта </vt:lpstr>
      <vt:lpstr>Паспорт проекта </vt:lpstr>
      <vt:lpstr>Паспорт проекта </vt:lpstr>
      <vt:lpstr>Практическое задание «Заполнение шаблона паспорта ПСР-проекта»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Протасова Елена Валерьевна</dc:creator>
  <cp:lastModifiedBy>admin</cp:lastModifiedBy>
  <cp:revision>205</cp:revision>
  <dcterms:modified xsi:type="dcterms:W3CDTF">2023-10-19T02:15:02Z</dcterms:modified>
</cp:coreProperties>
</file>