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24"/>
  </p:notesMasterIdLst>
  <p:sldIdLst>
    <p:sldId id="256" r:id="rId8"/>
    <p:sldId id="282" r:id="rId9"/>
    <p:sldId id="264" r:id="rId10"/>
    <p:sldId id="265" r:id="rId11"/>
    <p:sldId id="257" r:id="rId12"/>
    <p:sldId id="283" r:id="rId13"/>
    <p:sldId id="286" r:id="rId14"/>
    <p:sldId id="280" r:id="rId15"/>
    <p:sldId id="290" r:id="rId16"/>
    <p:sldId id="293" r:id="rId17"/>
    <p:sldId id="288" r:id="rId18"/>
    <p:sldId id="285" r:id="rId19"/>
    <p:sldId id="274" r:id="rId20"/>
    <p:sldId id="275" r:id="rId21"/>
    <p:sldId id="276" r:id="rId22"/>
    <p:sldId id="263" r:id="rId23"/>
  </p:sldIdLst>
  <p:sldSz cx="9144000" cy="5148263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90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6AA0-42D0-4E9A-904E-E056068D8ADE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</dgm:pt>
    <dgm:pt modelId="{3FF748B2-CC95-451B-8143-C5A03F1EB111}">
      <dgm:prSet phldrT="[Текст]"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</a:rPr>
            <a:t>Федеральный уровень</a:t>
          </a:r>
        </a:p>
      </dgm:t>
    </dgm:pt>
    <dgm:pt modelId="{F99DA536-E43B-4950-BA30-8CA9E427BA97}" type="parTrans" cxnId="{37DEBAA8-1957-44E0-95DB-E2FC8D891943}">
      <dgm:prSet/>
      <dgm:spPr/>
      <dgm:t>
        <a:bodyPr/>
        <a:lstStyle/>
        <a:p>
          <a:endParaRPr lang="ru-RU"/>
        </a:p>
      </dgm:t>
    </dgm:pt>
    <dgm:pt modelId="{674D32EE-29CD-44A6-957C-0715A8F487A7}" type="sibTrans" cxnId="{37DEBAA8-1957-44E0-95DB-E2FC8D891943}">
      <dgm:prSet/>
      <dgm:spPr/>
      <dgm:t>
        <a:bodyPr/>
        <a:lstStyle/>
        <a:p>
          <a:endParaRPr lang="ru-RU"/>
        </a:p>
      </dgm:t>
    </dgm:pt>
    <dgm:pt modelId="{B26F7618-C915-462A-BFAF-8F1E5C379A4B}">
      <dgm:prSet phldrT="[Текст]"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</a:rPr>
            <a:t>Региональный уровень</a:t>
          </a:r>
        </a:p>
      </dgm:t>
    </dgm:pt>
    <dgm:pt modelId="{F07A516F-C219-4A59-AB1C-9F9EC1B18B82}" type="parTrans" cxnId="{EBA86250-F7EF-4722-8D65-42F973FA4D18}">
      <dgm:prSet/>
      <dgm:spPr/>
      <dgm:t>
        <a:bodyPr/>
        <a:lstStyle/>
        <a:p>
          <a:endParaRPr lang="ru-RU"/>
        </a:p>
      </dgm:t>
    </dgm:pt>
    <dgm:pt modelId="{4A4D4BC3-FDE5-47A6-9F56-565CC7A1FFA0}" type="sibTrans" cxnId="{EBA86250-F7EF-4722-8D65-42F973FA4D18}">
      <dgm:prSet/>
      <dgm:spPr/>
      <dgm:t>
        <a:bodyPr/>
        <a:lstStyle/>
        <a:p>
          <a:endParaRPr lang="ru-RU"/>
        </a:p>
      </dgm:t>
    </dgm:pt>
    <dgm:pt modelId="{CCD4CE0A-9387-4751-B631-756FA8B3A1B1}">
      <dgm:prSet phldrT="[Текст]"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</a:rPr>
            <a:t>Уровень организации</a:t>
          </a:r>
        </a:p>
      </dgm:t>
    </dgm:pt>
    <dgm:pt modelId="{247F04F3-E4F3-4501-96E7-052FDA5D92EF}" type="parTrans" cxnId="{ED36D28C-0583-4DAF-A348-580FDDADAE86}">
      <dgm:prSet/>
      <dgm:spPr/>
      <dgm:t>
        <a:bodyPr/>
        <a:lstStyle/>
        <a:p>
          <a:endParaRPr lang="ru-RU"/>
        </a:p>
      </dgm:t>
    </dgm:pt>
    <dgm:pt modelId="{8DA91440-B118-49C5-B7A4-0D2DB838972C}" type="sibTrans" cxnId="{ED36D28C-0583-4DAF-A348-580FDDADAE86}">
      <dgm:prSet/>
      <dgm:spPr/>
      <dgm:t>
        <a:bodyPr/>
        <a:lstStyle/>
        <a:p>
          <a:endParaRPr lang="ru-RU"/>
        </a:p>
      </dgm:t>
    </dgm:pt>
    <dgm:pt modelId="{4E388B56-311A-46E5-9570-0E5542DBCD84}" type="pres">
      <dgm:prSet presAssocID="{F2516AA0-42D0-4E9A-904E-E056068D8ADE}" presName="compositeShape" presStyleCnt="0">
        <dgm:presLayoutVars>
          <dgm:dir/>
          <dgm:resizeHandles/>
        </dgm:presLayoutVars>
      </dgm:prSet>
      <dgm:spPr/>
    </dgm:pt>
    <dgm:pt modelId="{B5D2158A-EB40-4D24-8CC8-B2BFED5A76F0}" type="pres">
      <dgm:prSet presAssocID="{F2516AA0-42D0-4E9A-904E-E056068D8ADE}" presName="pyramid" presStyleLbl="node1" presStyleIdx="0" presStyleCnt="1" custScaleX="154885" custScaleY="100000" custLinFactNeighborX="-11874"/>
      <dgm:spPr>
        <a:solidFill>
          <a:srgbClr val="92D050"/>
        </a:solidFill>
      </dgm:spPr>
    </dgm:pt>
    <dgm:pt modelId="{9EAEA455-5A6E-410E-B4B7-AC856197C3E4}" type="pres">
      <dgm:prSet presAssocID="{F2516AA0-42D0-4E9A-904E-E056068D8ADE}" presName="theList" presStyleCnt="0"/>
      <dgm:spPr/>
    </dgm:pt>
    <dgm:pt modelId="{500CF7D1-1636-4DEB-8CDC-2F7C02C42901}" type="pres">
      <dgm:prSet presAssocID="{3FF748B2-CC95-451B-8143-C5A03F1EB111}" presName="aNode" presStyleLbl="fgAcc1" presStyleIdx="0" presStyleCnt="3" custLinFactY="-14470" custLinFactNeighborX="307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BACF9-1EBF-4380-93A2-375886B886CF}" type="pres">
      <dgm:prSet presAssocID="{3FF748B2-CC95-451B-8143-C5A03F1EB111}" presName="aSpace" presStyleCnt="0"/>
      <dgm:spPr/>
    </dgm:pt>
    <dgm:pt modelId="{8AB727E3-2AAC-4333-BE67-DDCC2DBAF903}" type="pres">
      <dgm:prSet presAssocID="{B26F7618-C915-462A-BFAF-8F1E5C379A4B}" presName="aNode" presStyleLbl="fgAcc1" presStyleIdx="1" presStyleCnt="3" custLinFactNeighborX="30700" custLinFactNeighborY="-29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39D37-E751-4F81-B040-B9AF8800B9C2}" type="pres">
      <dgm:prSet presAssocID="{B26F7618-C915-462A-BFAF-8F1E5C379A4B}" presName="aSpace" presStyleCnt="0"/>
      <dgm:spPr/>
    </dgm:pt>
    <dgm:pt modelId="{F9F5084D-E7E2-4934-B9CC-4E50C1F41F90}" type="pres">
      <dgm:prSet presAssocID="{CCD4CE0A-9387-4751-B631-756FA8B3A1B1}" presName="aNode" presStyleLbl="fgAcc1" presStyleIdx="2" presStyleCnt="3" custLinFactY="26082" custLinFactNeighborX="2986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3FF7C-F002-44B1-841D-E05154B2885F}" type="pres">
      <dgm:prSet presAssocID="{CCD4CE0A-9387-4751-B631-756FA8B3A1B1}" presName="aSpace" presStyleCnt="0"/>
      <dgm:spPr/>
    </dgm:pt>
  </dgm:ptLst>
  <dgm:cxnLst>
    <dgm:cxn modelId="{37DEBAA8-1957-44E0-95DB-E2FC8D891943}" srcId="{F2516AA0-42D0-4E9A-904E-E056068D8ADE}" destId="{3FF748B2-CC95-451B-8143-C5A03F1EB111}" srcOrd="0" destOrd="0" parTransId="{F99DA536-E43B-4950-BA30-8CA9E427BA97}" sibTransId="{674D32EE-29CD-44A6-957C-0715A8F487A7}"/>
    <dgm:cxn modelId="{EFD7AB33-D757-4CAA-8664-31C1C70B4255}" type="presOf" srcId="{3FF748B2-CC95-451B-8143-C5A03F1EB111}" destId="{500CF7D1-1636-4DEB-8CDC-2F7C02C42901}" srcOrd="0" destOrd="0" presId="urn:microsoft.com/office/officeart/2005/8/layout/pyramid2"/>
    <dgm:cxn modelId="{ED36D28C-0583-4DAF-A348-580FDDADAE86}" srcId="{F2516AA0-42D0-4E9A-904E-E056068D8ADE}" destId="{CCD4CE0A-9387-4751-B631-756FA8B3A1B1}" srcOrd="2" destOrd="0" parTransId="{247F04F3-E4F3-4501-96E7-052FDA5D92EF}" sibTransId="{8DA91440-B118-49C5-B7A4-0D2DB838972C}"/>
    <dgm:cxn modelId="{DECE04FB-B69A-400B-8240-6D3E8E4B3DEB}" type="presOf" srcId="{F2516AA0-42D0-4E9A-904E-E056068D8ADE}" destId="{4E388B56-311A-46E5-9570-0E5542DBCD84}" srcOrd="0" destOrd="0" presId="urn:microsoft.com/office/officeart/2005/8/layout/pyramid2"/>
    <dgm:cxn modelId="{EBA86250-F7EF-4722-8D65-42F973FA4D18}" srcId="{F2516AA0-42D0-4E9A-904E-E056068D8ADE}" destId="{B26F7618-C915-462A-BFAF-8F1E5C379A4B}" srcOrd="1" destOrd="0" parTransId="{F07A516F-C219-4A59-AB1C-9F9EC1B18B82}" sibTransId="{4A4D4BC3-FDE5-47A6-9F56-565CC7A1FFA0}"/>
    <dgm:cxn modelId="{D601EFBD-33F1-4C47-9149-2342DE5FE77E}" type="presOf" srcId="{B26F7618-C915-462A-BFAF-8F1E5C379A4B}" destId="{8AB727E3-2AAC-4333-BE67-DDCC2DBAF903}" srcOrd="0" destOrd="0" presId="urn:microsoft.com/office/officeart/2005/8/layout/pyramid2"/>
    <dgm:cxn modelId="{BAC2D72B-9236-4C55-AE1D-33B856F75230}" type="presOf" srcId="{CCD4CE0A-9387-4751-B631-756FA8B3A1B1}" destId="{F9F5084D-E7E2-4934-B9CC-4E50C1F41F90}" srcOrd="0" destOrd="0" presId="urn:microsoft.com/office/officeart/2005/8/layout/pyramid2"/>
    <dgm:cxn modelId="{85D7DDC5-D1BB-4024-A075-826685CC510D}" type="presParOf" srcId="{4E388B56-311A-46E5-9570-0E5542DBCD84}" destId="{B5D2158A-EB40-4D24-8CC8-B2BFED5A76F0}" srcOrd="0" destOrd="0" presId="urn:microsoft.com/office/officeart/2005/8/layout/pyramid2"/>
    <dgm:cxn modelId="{1AEB3816-C806-48D5-9B6C-69F3DEDFE15F}" type="presParOf" srcId="{4E388B56-311A-46E5-9570-0E5542DBCD84}" destId="{9EAEA455-5A6E-410E-B4B7-AC856197C3E4}" srcOrd="1" destOrd="0" presId="urn:microsoft.com/office/officeart/2005/8/layout/pyramid2"/>
    <dgm:cxn modelId="{8828A5A9-2136-4CC2-952A-5F756402CAB2}" type="presParOf" srcId="{9EAEA455-5A6E-410E-B4B7-AC856197C3E4}" destId="{500CF7D1-1636-4DEB-8CDC-2F7C02C42901}" srcOrd="0" destOrd="0" presId="urn:microsoft.com/office/officeart/2005/8/layout/pyramid2"/>
    <dgm:cxn modelId="{D327479D-CD0D-441B-BB4B-B6013E7EFEC6}" type="presParOf" srcId="{9EAEA455-5A6E-410E-B4B7-AC856197C3E4}" destId="{A32BACF9-1EBF-4380-93A2-375886B886CF}" srcOrd="1" destOrd="0" presId="urn:microsoft.com/office/officeart/2005/8/layout/pyramid2"/>
    <dgm:cxn modelId="{72ADEDA5-5C9B-46CA-8CBF-32C3FCD0B88D}" type="presParOf" srcId="{9EAEA455-5A6E-410E-B4B7-AC856197C3E4}" destId="{8AB727E3-2AAC-4333-BE67-DDCC2DBAF903}" srcOrd="2" destOrd="0" presId="urn:microsoft.com/office/officeart/2005/8/layout/pyramid2"/>
    <dgm:cxn modelId="{E5047B8C-B39D-4A02-9937-AD18D790BC32}" type="presParOf" srcId="{9EAEA455-5A6E-410E-B4B7-AC856197C3E4}" destId="{29539D37-E751-4F81-B040-B9AF8800B9C2}" srcOrd="3" destOrd="0" presId="urn:microsoft.com/office/officeart/2005/8/layout/pyramid2"/>
    <dgm:cxn modelId="{5DB017E1-4926-4348-A7EB-6693F7CE4427}" type="presParOf" srcId="{9EAEA455-5A6E-410E-B4B7-AC856197C3E4}" destId="{F9F5084D-E7E2-4934-B9CC-4E50C1F41F90}" srcOrd="4" destOrd="0" presId="urn:microsoft.com/office/officeart/2005/8/layout/pyramid2"/>
    <dgm:cxn modelId="{D189C39D-ED3C-4FC5-9D6F-ACD1CD3951BE}" type="presParOf" srcId="{9EAEA455-5A6E-410E-B4B7-AC856197C3E4}" destId="{F6B3FF7C-F002-44B1-841D-E05154B2885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2158A-EB40-4D24-8CC8-B2BFED5A76F0}">
      <dsp:nvSpPr>
        <dsp:cNvPr id="0" name=""/>
        <dsp:cNvSpPr/>
      </dsp:nvSpPr>
      <dsp:spPr>
        <a:xfrm>
          <a:off x="888844" y="0"/>
          <a:ext cx="5963653" cy="3850375"/>
        </a:xfrm>
        <a:prstGeom prst="triangle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CF7D1-1636-4DEB-8CDC-2F7C02C42901}">
      <dsp:nvSpPr>
        <dsp:cNvPr id="0" name=""/>
        <dsp:cNvSpPr/>
      </dsp:nvSpPr>
      <dsp:spPr>
        <a:xfrm>
          <a:off x="5096207" y="141285"/>
          <a:ext cx="2502743" cy="911455"/>
        </a:xfrm>
        <a:prstGeom prst="roundRect">
          <a:avLst/>
        </a:prstGeom>
        <a:solidFill>
          <a:schemeClr val="accent2"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bg1"/>
              </a:solidFill>
            </a:rPr>
            <a:t>Федеральный уровень</a:t>
          </a:r>
        </a:p>
      </dsp:txBody>
      <dsp:txXfrm>
        <a:off x="5140701" y="185779"/>
        <a:ext cx="2413755" cy="822467"/>
      </dsp:txXfrm>
    </dsp:sp>
    <dsp:sp modelId="{8AB727E3-2AAC-4333-BE67-DDCC2DBAF903}">
      <dsp:nvSpPr>
        <dsp:cNvPr id="0" name=""/>
        <dsp:cNvSpPr/>
      </dsp:nvSpPr>
      <dsp:spPr>
        <a:xfrm>
          <a:off x="5096207" y="1378662"/>
          <a:ext cx="2502743" cy="911455"/>
        </a:xfrm>
        <a:prstGeom prst="roundRect">
          <a:avLst/>
        </a:prstGeom>
        <a:solidFill>
          <a:schemeClr val="accent2"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bg1"/>
              </a:solidFill>
            </a:rPr>
            <a:t>Региональный уровень</a:t>
          </a:r>
        </a:p>
      </dsp:txBody>
      <dsp:txXfrm>
        <a:off x="5140701" y="1423156"/>
        <a:ext cx="2413755" cy="822467"/>
      </dsp:txXfrm>
    </dsp:sp>
    <dsp:sp modelId="{F9F5084D-E7E2-4934-B9CC-4E50C1F41F90}">
      <dsp:nvSpPr>
        <dsp:cNvPr id="0" name=""/>
        <dsp:cNvSpPr/>
      </dsp:nvSpPr>
      <dsp:spPr>
        <a:xfrm>
          <a:off x="5075184" y="2789539"/>
          <a:ext cx="2502743" cy="911455"/>
        </a:xfrm>
        <a:prstGeom prst="roundRect">
          <a:avLst/>
        </a:prstGeom>
        <a:solidFill>
          <a:schemeClr val="accent2"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bg1"/>
              </a:solidFill>
            </a:rPr>
            <a:t>Уровень организации</a:t>
          </a:r>
        </a:p>
      </dsp:txBody>
      <dsp:txXfrm>
        <a:off x="5119678" y="2834033"/>
        <a:ext cx="2413755" cy="822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54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480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22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057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5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9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0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89187" y="1473909"/>
            <a:ext cx="6989379" cy="1815829"/>
          </a:xfrm>
        </p:spPr>
        <p:txBody>
          <a:bodyPr/>
          <a:lstStyle/>
          <a:p>
            <a:pPr algn="ctr"/>
            <a:r>
              <a:rPr lang="ru-RU" sz="2500" b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АДМИНИСТРАЦИЯ</a:t>
            </a:r>
            <a:br>
              <a:rPr lang="ru-RU" sz="2500" b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500" b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АГИНСКОГО БУРЯТСКОГО ОКРУГА ЗАБАЙКАЛЬСКОГО КРАЯ</a:t>
            </a:r>
            <a:br>
              <a:rPr lang="ru-RU" sz="2500" b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5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Отдел</a:t>
            </a:r>
            <a:br>
              <a:rPr lang="ru-RU" sz="25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r>
              <a:rPr lang="ru-RU" sz="25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развития физической культуры</a:t>
            </a:r>
            <a:r>
              <a:rPr lang="ru-RU" sz="25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и спорта</a:t>
            </a:r>
            <a:endParaRPr lang="ru-RU" sz="25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189187" y="3388604"/>
            <a:ext cx="4855779" cy="284683"/>
          </a:xfrm>
          <a:solidFill>
            <a:schemeClr val="accent2"/>
          </a:solidFill>
        </p:spPr>
        <p:txBody>
          <a:bodyPr/>
          <a:lstStyle/>
          <a:p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Промежуточное совещание/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Kick-off</a:t>
            </a:r>
            <a:endParaRPr 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xfrm>
            <a:off x="189187" y="3843102"/>
            <a:ext cx="5002923" cy="421703"/>
          </a:xfrm>
          <a:prstGeom prst="rect">
            <a:avLst/>
          </a:prstGeom>
        </p:spPr>
        <p:txBody>
          <a:bodyPr/>
          <a:lstStyle/>
          <a:p>
            <a:r>
              <a:rPr lang="ru-RU" sz="2400" b="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Виневская</a:t>
            </a:r>
            <a:r>
              <a:rPr lang="ru-RU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Ульяна Александровна</a:t>
            </a:r>
            <a:endParaRPr lang="ru-RU" sz="2400" b="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xfrm>
            <a:off x="189187" y="4341519"/>
            <a:ext cx="5833241" cy="720263"/>
          </a:xfrm>
          <a:prstGeom prst="rect">
            <a:avLst/>
          </a:prstGeom>
        </p:spPr>
        <p:txBody>
          <a:bodyPr/>
          <a:lstStyle/>
          <a:p>
            <a:r>
              <a:rPr lang="ru-RU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Главный специалист-эксперт отдела развития физической культуры и спорта управления социальной сферы Администрации Агинского Бурятского округа Забайкальского края</a:t>
            </a:r>
            <a:endParaRPr lang="ru-RU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22428" y="427798"/>
            <a:ext cx="735724" cy="874898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659382"/>
              </p:ext>
            </p:extLst>
          </p:nvPr>
        </p:nvGraphicFramePr>
        <p:xfrm>
          <a:off x="5130194" y="422128"/>
          <a:ext cx="766109" cy="880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" name="CorelDRAW" r:id="rId4" imgW="796536" imgH="915354" progId="CorelDraw.Graphic.17">
                  <p:embed/>
                </p:oleObj>
              </mc:Choice>
              <mc:Fallback>
                <p:oleObj name="CorelDRAW" r:id="rId4" imgW="796536" imgH="91535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0194" y="422128"/>
                        <a:ext cx="766109" cy="880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59421" y="135706"/>
            <a:ext cx="3573516" cy="282037"/>
          </a:xfrm>
        </p:spPr>
        <p:txBody>
          <a:bodyPr/>
          <a:lstStyle/>
          <a:p>
            <a:pPr algn="ctr"/>
            <a:r>
              <a:rPr lang="ru-RU" sz="1400" b="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Идеальная </a:t>
            </a:r>
            <a:r>
              <a:rPr lang="ru-RU" sz="1400" b="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карта процесса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211671"/>
              </p:ext>
            </p:extLst>
          </p:nvPr>
        </p:nvGraphicFramePr>
        <p:xfrm>
          <a:off x="146116" y="113016"/>
          <a:ext cx="4429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6" name="CorelDRAW" r:id="rId4" imgW="796536" imgH="915354" progId="CorelDraw.Graphic.17">
                  <p:embed/>
                </p:oleObj>
              </mc:Choice>
              <mc:Fallback>
                <p:oleObj name="CorelDRAW" r:id="rId4" imgW="796536" imgH="915354" progId="CorelDraw.Graphic.17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116" y="113016"/>
                        <a:ext cx="442912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71026" y="135706"/>
            <a:ext cx="429860" cy="511175"/>
          </a:xfrm>
          <a:prstGeom prst="rect">
            <a:avLst/>
          </a:prstGeom>
        </p:spPr>
      </p:pic>
      <p:pic>
        <p:nvPicPr>
          <p:cNvPr id="24619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2" y="646881"/>
            <a:ext cx="8857514" cy="626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74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CA5572-46EA-4D41-B4D3-D094FE775F99}"/>
              </a:ext>
            </a:extLst>
          </p:cNvPr>
          <p:cNvSpPr/>
          <p:nvPr/>
        </p:nvSpPr>
        <p:spPr>
          <a:xfrm>
            <a:off x="1941321" y="105170"/>
            <a:ext cx="5424497" cy="315489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1600" dirty="0">
                <a:ln w="0"/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Выявление коренных причин методом </a:t>
            </a:r>
            <a:r>
              <a:rPr lang="ru-RU" sz="1600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«5 Почему?»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9FDB40-549C-408D-B8A9-9AA5CA5414F0}"/>
              </a:ext>
            </a:extLst>
          </p:cNvPr>
          <p:cNvSpPr/>
          <p:nvPr/>
        </p:nvSpPr>
        <p:spPr>
          <a:xfrm>
            <a:off x="738688" y="460276"/>
            <a:ext cx="1914163" cy="315489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ru-RU" sz="1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F7F2B4E-DE1E-498B-B029-C798C1C7E1BC}"/>
              </a:ext>
            </a:extLst>
          </p:cNvPr>
          <p:cNvSpPr/>
          <p:nvPr/>
        </p:nvSpPr>
        <p:spPr>
          <a:xfrm>
            <a:off x="145298" y="775765"/>
            <a:ext cx="3237165" cy="5856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времени (длительное согласование пакета документов)</a:t>
            </a:r>
            <a:endParaRPr lang="ru-RU" sz="1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86DCBB-9C76-4323-920E-287F6B52BCCD}"/>
              </a:ext>
            </a:extLst>
          </p:cNvPr>
          <p:cNvSpPr/>
          <p:nvPr/>
        </p:nvSpPr>
        <p:spPr>
          <a:xfrm>
            <a:off x="4950099" y="1010968"/>
            <a:ext cx="3528888" cy="47301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расход офисной бумаги</a:t>
            </a:r>
            <a:endParaRPr lang="ru-RU" sz="1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0E0F6A6-1004-4EAC-A164-D5012621027C}"/>
              </a:ext>
            </a:extLst>
          </p:cNvPr>
          <p:cNvSpPr/>
          <p:nvPr/>
        </p:nvSpPr>
        <p:spPr>
          <a:xfrm>
            <a:off x="6924631" y="1983631"/>
            <a:ext cx="2213610" cy="7284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 документов согласовывается только  на бумажном носителе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E343DFEE-2486-46B1-A40C-EA00AD7A0F7A}"/>
              </a:ext>
            </a:extLst>
          </p:cNvPr>
          <p:cNvSpPr/>
          <p:nvPr/>
        </p:nvSpPr>
        <p:spPr>
          <a:xfrm>
            <a:off x="622966" y="1475626"/>
            <a:ext cx="2145606" cy="45025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43C92D88-59D9-423A-9276-ADFEC26B1587}"/>
              </a:ext>
            </a:extLst>
          </p:cNvPr>
          <p:cNvSpPr/>
          <p:nvPr/>
        </p:nvSpPr>
        <p:spPr>
          <a:xfrm>
            <a:off x="5570068" y="2898294"/>
            <a:ext cx="2099667" cy="42666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8460C02-B308-41BA-8D34-B44CDEFB161C}"/>
              </a:ext>
            </a:extLst>
          </p:cNvPr>
          <p:cNvSpPr/>
          <p:nvPr/>
        </p:nvSpPr>
        <p:spPr>
          <a:xfrm>
            <a:off x="14779" y="1979952"/>
            <a:ext cx="1588239" cy="7848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на бумажном носителе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12737FC-8A5B-448E-B99B-7E6D9F6DF00E}"/>
              </a:ext>
            </a:extLst>
          </p:cNvPr>
          <p:cNvSpPr/>
          <p:nvPr/>
        </p:nvSpPr>
        <p:spPr>
          <a:xfrm>
            <a:off x="4308577" y="1947527"/>
            <a:ext cx="2111727" cy="8771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Повторное согласование при возврате на доработку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52900BFD-6F40-4D97-B40D-315A15F1651B}"/>
              </a:ext>
            </a:extLst>
          </p:cNvPr>
          <p:cNvSpPr/>
          <p:nvPr/>
        </p:nvSpPr>
        <p:spPr>
          <a:xfrm>
            <a:off x="553182" y="3077602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72E9EF83-FBB6-4C9A-B01E-58D3807359B0}"/>
              </a:ext>
            </a:extLst>
          </p:cNvPr>
          <p:cNvSpPr/>
          <p:nvPr/>
        </p:nvSpPr>
        <p:spPr>
          <a:xfrm>
            <a:off x="31910" y="3628277"/>
            <a:ext cx="3350553" cy="4298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Начальники отделов не используют СЭД для согласования</a:t>
            </a:r>
            <a:endParaRPr lang="ru-RU" sz="1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410A315-A20D-466F-8B05-A43200023AD5}"/>
              </a:ext>
            </a:extLst>
          </p:cNvPr>
          <p:cNvSpPr/>
          <p:nvPr/>
        </p:nvSpPr>
        <p:spPr>
          <a:xfrm>
            <a:off x="394244" y="2801999"/>
            <a:ext cx="2417545" cy="28471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  <a:endParaRPr lang="ru-RU" sz="1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: скругленные углы 19">
            <a:extLst>
              <a:ext uri="{FF2B5EF4-FFF2-40B4-BE49-F238E27FC236}">
                <a16:creationId xmlns:a16="http://schemas.microsoft.com/office/drawing/2014/main" id="{64EDBBFB-8733-4F42-8019-B0DD81D88961}"/>
              </a:ext>
            </a:extLst>
          </p:cNvPr>
          <p:cNvSpPr/>
          <p:nvPr/>
        </p:nvSpPr>
        <p:spPr>
          <a:xfrm>
            <a:off x="6441738" y="3653228"/>
            <a:ext cx="2618593" cy="3463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загружаются  документы в СЭД, но их можно загрузить </a:t>
            </a:r>
            <a:endParaRPr lang="ru-RU" sz="1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трелка: вниз 21">
            <a:extLst>
              <a:ext uri="{FF2B5EF4-FFF2-40B4-BE49-F238E27FC236}">
                <a16:creationId xmlns:a16="http://schemas.microsoft.com/office/drawing/2014/main" id="{09529A7F-FC4D-401E-8739-783CB275214B}"/>
              </a:ext>
            </a:extLst>
          </p:cNvPr>
          <p:cNvSpPr/>
          <p:nvPr/>
        </p:nvSpPr>
        <p:spPr>
          <a:xfrm>
            <a:off x="5608104" y="1533527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1" name="Прямоугольник: скругленные углы 17">
            <a:extLst>
              <a:ext uri="{FF2B5EF4-FFF2-40B4-BE49-F238E27FC236}">
                <a16:creationId xmlns:a16="http://schemas.microsoft.com/office/drawing/2014/main" id="{28460C02-B308-41BA-8D34-B44CDEFB161C}"/>
              </a:ext>
            </a:extLst>
          </p:cNvPr>
          <p:cNvSpPr/>
          <p:nvPr/>
        </p:nvSpPr>
        <p:spPr>
          <a:xfrm>
            <a:off x="1791016" y="1991849"/>
            <a:ext cx="2450695" cy="7858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последовательное согласование с руководящим составом, документ ожидает визирования/подписи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69583" y="697359"/>
            <a:ext cx="13901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74042" y="3293017"/>
            <a:ext cx="2190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28" name="Прямоугольник: скругленные углы 24">
            <a:extLst>
              <a:ext uri="{FF2B5EF4-FFF2-40B4-BE49-F238E27FC236}">
                <a16:creationId xmlns:a16="http://schemas.microsoft.com/office/drawing/2014/main" id="{72E9EF83-FBB6-4C9A-B01E-58D3807359B0}"/>
              </a:ext>
            </a:extLst>
          </p:cNvPr>
          <p:cNvSpPr/>
          <p:nvPr/>
        </p:nvSpPr>
        <p:spPr>
          <a:xfrm>
            <a:off x="3754618" y="3622547"/>
            <a:ext cx="2314965" cy="4179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руководящего состава</a:t>
            </a:r>
            <a:endParaRPr lang="ru-RU" sz="1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563076"/>
              </p:ext>
            </p:extLst>
          </p:nvPr>
        </p:nvGraphicFramePr>
        <p:xfrm>
          <a:off x="145298" y="80831"/>
          <a:ext cx="386297" cy="444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0" name="CorelDRAW" r:id="rId3" imgW="796536" imgH="915354" progId="CorelDraw.Graphic.17">
                  <p:embed/>
                </p:oleObj>
              </mc:Choice>
              <mc:Fallback>
                <p:oleObj name="CorelDRAW" r:id="rId3" imgW="796536" imgH="915354" progId="CorelDraw.Graphic.17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298" y="80831"/>
                        <a:ext cx="386297" cy="444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трелка вправо 4"/>
          <p:cNvSpPr/>
          <p:nvPr/>
        </p:nvSpPr>
        <p:spPr>
          <a:xfrm>
            <a:off x="2882777" y="4624486"/>
            <a:ext cx="286872" cy="1618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2" name="Прямоугольник: скругленные углы 24">
            <a:extLst>
              <a:ext uri="{FF2B5EF4-FFF2-40B4-BE49-F238E27FC236}">
                <a16:creationId xmlns:a16="http://schemas.microsoft.com/office/drawing/2014/main" id="{72E9EF83-FBB6-4C9A-B01E-58D3807359B0}"/>
              </a:ext>
            </a:extLst>
          </p:cNvPr>
          <p:cNvSpPr/>
          <p:nvPr/>
        </p:nvSpPr>
        <p:spPr>
          <a:xfrm>
            <a:off x="78101" y="4323011"/>
            <a:ext cx="2669150" cy="764846"/>
          </a:xfrm>
          <a:prstGeom prst="roundRect">
            <a:avLst>
              <a:gd name="adj" fmla="val 1809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частники процесса одновременно не могут работать в СЭД ДЕЛО, вылетают из программы 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: скругленные углы 24">
            <a:extLst>
              <a:ext uri="{FF2B5EF4-FFF2-40B4-BE49-F238E27FC236}">
                <a16:creationId xmlns:a16="http://schemas.microsoft.com/office/drawing/2014/main" id="{72E9EF83-FBB6-4C9A-B01E-58D3807359B0}"/>
              </a:ext>
            </a:extLst>
          </p:cNvPr>
          <p:cNvSpPr/>
          <p:nvPr/>
        </p:nvSpPr>
        <p:spPr>
          <a:xfrm>
            <a:off x="3237557" y="4188449"/>
            <a:ext cx="2832026" cy="8863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Нагрузка большая на одну учетную запись (несколько участников не могут сидеть вместе одновременно в СЭД ДЕЛО)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: скругленные углы 24">
            <a:extLst>
              <a:ext uri="{FF2B5EF4-FFF2-40B4-BE49-F238E27FC236}">
                <a16:creationId xmlns:a16="http://schemas.microsoft.com/office/drawing/2014/main" id="{72E9EF83-FBB6-4C9A-B01E-58D3807359B0}"/>
              </a:ext>
            </a:extLst>
          </p:cNvPr>
          <p:cNvSpPr/>
          <p:nvPr/>
        </p:nvSpPr>
        <p:spPr>
          <a:xfrm>
            <a:off x="6205109" y="4188449"/>
            <a:ext cx="2885840" cy="8863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приобретение нескольких учетных записей для бесперебойной работы в СЭД ДЕЛО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5338636" y="4021386"/>
            <a:ext cx="270810" cy="186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1" name="Стрелка вправо 30"/>
          <p:cNvSpPr/>
          <p:nvPr/>
        </p:nvSpPr>
        <p:spPr>
          <a:xfrm rot="5400000">
            <a:off x="2228075" y="4100493"/>
            <a:ext cx="270810" cy="186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2" name="Стрелка вправо 31"/>
          <p:cNvSpPr/>
          <p:nvPr/>
        </p:nvSpPr>
        <p:spPr>
          <a:xfrm rot="5400000">
            <a:off x="7512623" y="4094325"/>
            <a:ext cx="270810" cy="186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44766" y="99883"/>
            <a:ext cx="365522" cy="43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3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13793" y="347717"/>
            <a:ext cx="5076498" cy="330200"/>
          </a:xfrm>
        </p:spPr>
        <p:txBody>
          <a:bodyPr/>
          <a:lstStyle/>
          <a:p>
            <a:pPr algn="ctr"/>
            <a:r>
              <a:rPr lang="ru-RU" sz="2000" b="0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РЕШЕНИЕ ПРОБЛЕМЫ</a:t>
            </a:r>
            <a:endParaRPr lang="ru-RU" sz="2000" b="0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385420"/>
              </p:ext>
            </p:extLst>
          </p:nvPr>
        </p:nvGraphicFramePr>
        <p:xfrm>
          <a:off x="378374" y="536028"/>
          <a:ext cx="8450317" cy="5001412"/>
        </p:xfrm>
        <a:graphic>
          <a:graphicData uri="http://schemas.openxmlformats.org/drawingml/2006/table">
            <a:tbl>
              <a:tblPr/>
              <a:tblGrid>
                <a:gridCol w="1709366">
                  <a:extLst>
                    <a:ext uri="{9D8B030D-6E8A-4147-A177-3AD203B41FA5}">
                      <a16:colId xmlns:a16="http://schemas.microsoft.com/office/drawing/2014/main" val="1844762418"/>
                    </a:ext>
                  </a:extLst>
                </a:gridCol>
                <a:gridCol w="1457168">
                  <a:extLst>
                    <a:ext uri="{9D8B030D-6E8A-4147-A177-3AD203B41FA5}">
                      <a16:colId xmlns:a16="http://schemas.microsoft.com/office/drawing/2014/main" val="3169821657"/>
                    </a:ext>
                  </a:extLst>
                </a:gridCol>
                <a:gridCol w="2543681">
                  <a:extLst>
                    <a:ext uri="{9D8B030D-6E8A-4147-A177-3AD203B41FA5}">
                      <a16:colId xmlns:a16="http://schemas.microsoft.com/office/drawing/2014/main" val="3421780420"/>
                    </a:ext>
                  </a:extLst>
                </a:gridCol>
                <a:gridCol w="2740102">
                  <a:extLst>
                    <a:ext uri="{9D8B030D-6E8A-4147-A177-3AD203B41FA5}">
                      <a16:colId xmlns:a16="http://schemas.microsoft.com/office/drawing/2014/main" val="3849590117"/>
                    </a:ext>
                  </a:extLst>
                </a:gridCol>
              </a:tblGrid>
              <a:tr h="313952">
                <a:tc gridSpan="4">
                  <a:txBody>
                    <a:bodyPr/>
                    <a:lstStyle/>
                    <a:p>
                      <a:pPr algn="ctr" fontAlgn="b"/>
                      <a:endParaRPr lang="ru-RU" sz="15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5547" marR="5547" marT="55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336227"/>
                  </a:ext>
                </a:extLst>
              </a:tr>
              <a:tr h="50061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ПРИЧИНА</a:t>
                      </a: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 В ДОСТИЖЕНИЕ ЦЕЛИ</a:t>
                      </a: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467417"/>
                  </a:ext>
                </a:extLst>
              </a:tr>
              <a:tr h="40276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Затрата времени</a:t>
                      </a:r>
                    </a:p>
                    <a:p>
                      <a:pPr algn="just" rtl="0" fontAlgn="t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на 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согласование </a:t>
                      </a: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согласования пакета документов  СЭД не используется</a:t>
                      </a: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Установить СЭД всем</a:t>
                      </a:r>
                    </a:p>
                    <a:p>
                      <a:pPr algn="just" rtl="0" fontAlgn="t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Все 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документы рекомендовать 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загружать для согласования 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в СЭД</a:t>
                      </a: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Сокращение 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ВПП (времени протекания процесса) 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часов, 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дополнительной распечатки на бумажных носителях, 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тем самым сокращение потерь по использованию бумаги А4 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(экономия), 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сокращение времени согласования 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3 дней до 1 дня.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167772"/>
                  </a:ext>
                </a:extLst>
              </a:tr>
              <a:tr h="84968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848453"/>
                  </a:ext>
                </a:extLst>
              </a:tr>
              <a:tr h="12524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на доработку</a:t>
                      </a: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требуют согласование 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на бумажном 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носителе, с последовательным посещением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начальников отделов, участвующих в процессе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рекомендовать загружать пакет документов для согласования в СЭД</a:t>
                      </a:r>
                    </a:p>
                    <a:p>
                      <a:pPr algn="just" rtl="0" fontAlgn="t"/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Параллельное согласование в СЭД участниками процесса сократит 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время с 3 дней до 1 дня.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61460"/>
                  </a:ext>
                </a:extLst>
              </a:tr>
              <a:tr h="12524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Проблема в </a:t>
                      </a:r>
                      <a:r>
                        <a:rPr lang="ru-RU" sz="11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СЭДе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(одновременно в СЭДЕ всем участникам находиться невозможно)</a:t>
                      </a: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технически отсутствует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возможность одновременного входа в СЭД всеми участниками процесса, в управлении социальной сферы один аккаунт-учетная запись (логин)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приобрести логины 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всем 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сотрудникам Администрации Агинского Бурятского округа с 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целью одновременного согласования 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документов.</a:t>
                      </a:r>
                    </a:p>
                    <a:p>
                      <a:pPr algn="just" rtl="0" fontAlgn="t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В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данное время одновременно войти в СЭД могут только 3 человека из 35.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Параллельное согласование в СЭД участниками процесса сократит время в 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 раза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21" marR="5547" marT="5547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3776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50731" y="151939"/>
            <a:ext cx="520829" cy="619352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893925"/>
              </p:ext>
            </p:extLst>
          </p:nvPr>
        </p:nvGraphicFramePr>
        <p:xfrm>
          <a:off x="414751" y="151939"/>
          <a:ext cx="562764" cy="646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5" name="CorelDRAW" r:id="rId5" imgW="796536" imgH="915354" progId="CorelDraw.Graphic.17">
                  <p:embed/>
                </p:oleObj>
              </mc:Choice>
              <mc:Fallback>
                <p:oleObj name="CorelDRAW" r:id="rId5" imgW="796536" imgH="915354" progId="CorelDraw.Graphic.17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4751" y="151939"/>
                        <a:ext cx="562764" cy="646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376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03504" y="417594"/>
            <a:ext cx="2682995" cy="330200"/>
          </a:xfrm>
        </p:spPr>
        <p:txBody>
          <a:bodyPr/>
          <a:lstStyle/>
          <a:p>
            <a:r>
              <a:rPr lang="ru-RU" b="0" dirty="0">
                <a:solidFill>
                  <a:schemeClr val="accent2"/>
                </a:solidFill>
                <a:latin typeface="+mn-lt"/>
              </a:rPr>
              <a:t>Пирамида проблем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83652071"/>
              </p:ext>
            </p:extLst>
          </p:nvPr>
        </p:nvGraphicFramePr>
        <p:xfrm>
          <a:off x="393677" y="1028349"/>
          <a:ext cx="8655730" cy="3850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3626069" y="2265114"/>
            <a:ext cx="1839310" cy="5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585545" y="3505042"/>
            <a:ext cx="37521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>
          <a:xfrm>
            <a:off x="3123886" y="3481505"/>
            <a:ext cx="1004366" cy="86367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4307870" y="3580841"/>
            <a:ext cx="1055661" cy="76433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2166279" y="4124967"/>
            <a:ext cx="1159160" cy="77477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Пятно 1 14"/>
          <p:cNvSpPr/>
          <p:nvPr/>
        </p:nvSpPr>
        <p:spPr>
          <a:xfrm>
            <a:off x="3303504" y="4207247"/>
            <a:ext cx="1232970" cy="80272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</a:rPr>
              <a:t>4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901978"/>
              </p:ext>
            </p:extLst>
          </p:nvPr>
        </p:nvGraphicFramePr>
        <p:xfrm>
          <a:off x="393677" y="147781"/>
          <a:ext cx="766109" cy="880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2" name="CorelDRAW" r:id="rId8" imgW="796536" imgH="915354" progId="CorelDraw.Graphic.17">
                  <p:embed/>
                </p:oleObj>
              </mc:Choice>
              <mc:Fallback>
                <p:oleObj name="CorelDRAW" r:id="rId8" imgW="796536" imgH="915354" progId="CorelDraw.Graphic.17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3677" y="147781"/>
                        <a:ext cx="766109" cy="880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392054" y="147782"/>
            <a:ext cx="740492" cy="88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93854" y="307746"/>
            <a:ext cx="2944188" cy="458184"/>
          </a:xfrm>
        </p:spPr>
        <p:txBody>
          <a:bodyPr/>
          <a:lstStyle/>
          <a:p>
            <a:r>
              <a:rPr lang="ru-RU" b="0" dirty="0">
                <a:solidFill>
                  <a:schemeClr val="accent2"/>
                </a:solidFill>
              </a:rPr>
              <a:t>Вклад в цель проекта</a:t>
            </a:r>
            <a:endParaRPr lang="ru-RU" b="0" dirty="0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909743"/>
              </p:ext>
            </p:extLst>
          </p:nvPr>
        </p:nvGraphicFramePr>
        <p:xfrm>
          <a:off x="971263" y="210381"/>
          <a:ext cx="567254" cy="652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2" name="CorelDRAW" r:id="rId4" imgW="796536" imgH="915354" progId="CorelDraw.Graphic.17">
                  <p:embed/>
                </p:oleObj>
              </mc:Choice>
              <mc:Fallback>
                <p:oleObj name="CorelDRAW" r:id="rId4" imgW="796536" imgH="915354" progId="CorelDraw.Graphic.17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1263" y="210381"/>
                        <a:ext cx="567254" cy="652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39224" y="210381"/>
            <a:ext cx="549052" cy="65291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541971"/>
              </p:ext>
            </p:extLst>
          </p:nvPr>
        </p:nvGraphicFramePr>
        <p:xfrm>
          <a:off x="115613" y="863295"/>
          <a:ext cx="8944304" cy="4253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133">
                  <a:extLst>
                    <a:ext uri="{9D8B030D-6E8A-4147-A177-3AD203B41FA5}">
                      <a16:colId xmlns:a16="http://schemas.microsoft.com/office/drawing/2014/main" val="3018535490"/>
                    </a:ext>
                  </a:extLst>
                </a:gridCol>
                <a:gridCol w="1401829">
                  <a:extLst>
                    <a:ext uri="{9D8B030D-6E8A-4147-A177-3AD203B41FA5}">
                      <a16:colId xmlns:a16="http://schemas.microsoft.com/office/drawing/2014/main" val="3238896734"/>
                    </a:ext>
                  </a:extLst>
                </a:gridCol>
                <a:gridCol w="2051648">
                  <a:extLst>
                    <a:ext uri="{9D8B030D-6E8A-4147-A177-3AD203B41FA5}">
                      <a16:colId xmlns:a16="http://schemas.microsoft.com/office/drawing/2014/main" val="3668445963"/>
                    </a:ext>
                  </a:extLst>
                </a:gridCol>
                <a:gridCol w="2031138">
                  <a:extLst>
                    <a:ext uri="{9D8B030D-6E8A-4147-A177-3AD203B41FA5}">
                      <a16:colId xmlns:a16="http://schemas.microsoft.com/office/drawing/2014/main" val="796399165"/>
                    </a:ext>
                  </a:extLst>
                </a:gridCol>
                <a:gridCol w="3081556">
                  <a:extLst>
                    <a:ext uri="{9D8B030D-6E8A-4147-A177-3AD203B41FA5}">
                      <a16:colId xmlns:a16="http://schemas.microsoft.com/office/drawing/2014/main" val="49265137"/>
                    </a:ext>
                  </a:extLst>
                </a:gridCol>
              </a:tblGrid>
              <a:tr h="49032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ПЕРВОПРИЧИНА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 В ДОСТИЖЕНИЕ ЦЕЛИ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688809"/>
                  </a:ext>
                </a:extLst>
              </a:tr>
              <a:tr h="142162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Длительное согласование	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Согласование на бумажном носителе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Производить </a:t>
                      </a:r>
                      <a:r>
                        <a:rPr lang="ru-RU" sz="1400" kern="1200" dirty="0" smtClean="0">
                          <a:effectLst/>
                        </a:rPr>
                        <a:t>согласование</a:t>
                      </a:r>
                      <a:r>
                        <a:rPr lang="ru-RU" sz="1400" kern="1200" baseline="0" dirty="0" smtClean="0">
                          <a:effectLst/>
                        </a:rPr>
                        <a:t> в </a:t>
                      </a:r>
                      <a:r>
                        <a:rPr lang="ru-RU" sz="1400" kern="1200" dirty="0" smtClean="0">
                          <a:effectLst/>
                        </a:rPr>
                        <a:t>СЭД ДЕЛО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Сокращение </a:t>
                      </a:r>
                      <a:r>
                        <a:rPr lang="ru-RU" sz="1400" kern="1200" dirty="0" smtClean="0">
                          <a:effectLst/>
                        </a:rPr>
                        <a:t>ВПП (времени протекания процесса) </a:t>
                      </a:r>
                      <a:r>
                        <a:rPr lang="ru-RU" sz="1400" kern="1200" dirty="0">
                          <a:effectLst/>
                        </a:rPr>
                        <a:t>на  </a:t>
                      </a:r>
                      <a:r>
                        <a:rPr lang="ru-RU" sz="1400" kern="1200" dirty="0" smtClean="0">
                          <a:effectLst/>
                        </a:rPr>
                        <a:t>24 часа, </a:t>
                      </a:r>
                      <a:r>
                        <a:rPr lang="ru-RU" sz="1400" kern="1200" dirty="0">
                          <a:effectLst/>
                        </a:rPr>
                        <a:t>распечатки на </a:t>
                      </a:r>
                      <a:r>
                        <a:rPr lang="ru-RU" sz="1400" kern="1200" dirty="0" smtClean="0">
                          <a:effectLst/>
                        </a:rPr>
                        <a:t>25 и более листов</a:t>
                      </a:r>
                      <a:r>
                        <a:rPr lang="ru-RU" sz="1400" kern="1200" baseline="0" dirty="0" smtClean="0">
                          <a:effectLst/>
                        </a:rPr>
                        <a:t> (в месяц 4-5 мероприятий)</a:t>
                      </a:r>
                      <a:r>
                        <a:rPr lang="ru-RU" sz="1400" kern="1200" dirty="0" smtClean="0">
                          <a:effectLst/>
                        </a:rPr>
                        <a:t>, </a:t>
                      </a:r>
                      <a:r>
                        <a:rPr lang="ru-RU" sz="1400" kern="1200" dirty="0">
                          <a:effectLst/>
                        </a:rPr>
                        <a:t>сокращение </a:t>
                      </a:r>
                      <a:r>
                        <a:rPr lang="ru-RU" sz="1400" kern="1200" dirty="0" smtClean="0">
                          <a:effectLst/>
                        </a:rPr>
                        <a:t>потерь</a:t>
                      </a:r>
                      <a:r>
                        <a:rPr lang="ru-RU" sz="1400" kern="1200" baseline="0" dirty="0" smtClean="0">
                          <a:effectLst/>
                        </a:rPr>
                        <a:t> </a:t>
                      </a:r>
                      <a:r>
                        <a:rPr lang="ru-RU" sz="1400" kern="1200" dirty="0" smtClean="0">
                          <a:effectLst/>
                        </a:rPr>
                        <a:t>и дублирования </a:t>
                      </a:r>
                      <a:r>
                        <a:rPr lang="ru-RU" sz="1400" kern="1200" dirty="0">
                          <a:effectLst/>
                        </a:rPr>
                        <a:t>на </a:t>
                      </a:r>
                      <a:r>
                        <a:rPr lang="ru-RU" sz="1400" kern="1200" dirty="0" smtClean="0">
                          <a:effectLst/>
                        </a:rPr>
                        <a:t>50%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619584"/>
                  </a:ext>
                </a:extLst>
              </a:tr>
              <a:tr h="234150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Требуется последовательное согласование рук составом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Приобрести дополнительные логины для</a:t>
                      </a:r>
                      <a:r>
                        <a:rPr lang="ru-RU" sz="1400" kern="1200" baseline="0" dirty="0" smtClean="0">
                          <a:effectLst/>
                        </a:rPr>
                        <a:t> одновременного согласования пакета документов.</a:t>
                      </a: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effectLst/>
                        </a:rPr>
                        <a:t>Приказом утвердить обязательное </a:t>
                      </a:r>
                      <a:r>
                        <a:rPr lang="ru-RU" sz="1400" kern="1200" dirty="0" smtClean="0">
                          <a:effectLst/>
                        </a:rPr>
                        <a:t>согласование в СЭД</a:t>
                      </a:r>
                      <a:r>
                        <a:rPr lang="ru-RU" sz="1400" kern="1200" baseline="0" dirty="0" smtClean="0">
                          <a:effectLst/>
                        </a:rPr>
                        <a:t> ДЕЛО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Сокращение </a:t>
                      </a:r>
                      <a:r>
                        <a:rPr lang="ru-RU" sz="1400" kern="1200" dirty="0" smtClean="0">
                          <a:effectLst/>
                        </a:rPr>
                        <a:t>ВПП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(времени протекания процесса)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 </a:t>
                      </a:r>
                      <a:r>
                        <a:rPr lang="ru-RU" sz="1400" kern="1200" dirty="0">
                          <a:effectLst/>
                        </a:rPr>
                        <a:t>на  </a:t>
                      </a:r>
                      <a:r>
                        <a:rPr lang="ru-RU" sz="1400" kern="1200" dirty="0" smtClean="0">
                          <a:effectLst/>
                        </a:rPr>
                        <a:t>48 </a:t>
                      </a:r>
                      <a:r>
                        <a:rPr lang="ru-RU" sz="1400" kern="1200" dirty="0">
                          <a:effectLst/>
                        </a:rPr>
                        <a:t>часов.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13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5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6400" y="156618"/>
            <a:ext cx="5206854" cy="315489"/>
          </a:xfrm>
        </p:spPr>
        <p:txBody>
          <a:bodyPr/>
          <a:lstStyle/>
          <a:p>
            <a:pPr lvl="0" algn="ctr"/>
            <a:r>
              <a:rPr lang="ru-RU" sz="1500" b="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План м</a:t>
            </a:r>
            <a:r>
              <a:rPr lang="ru-RU" sz="1500" b="0" dirty="0" smtClean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ероприятий </a:t>
            </a:r>
            <a:r>
              <a:rPr lang="ru-RU" sz="1500" b="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по реализации проекта</a:t>
            </a:r>
            <a:endParaRPr lang="ru-RU" sz="1500" b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640103"/>
              </p:ext>
            </p:extLst>
          </p:nvPr>
        </p:nvGraphicFramePr>
        <p:xfrm>
          <a:off x="136635" y="639692"/>
          <a:ext cx="8807667" cy="4073123"/>
        </p:xfrm>
        <a:graphic>
          <a:graphicData uri="http://schemas.openxmlformats.org/drawingml/2006/table">
            <a:tbl>
              <a:tblPr/>
              <a:tblGrid>
                <a:gridCol w="522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05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2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35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6904">
                <a:tc gridSpan="5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9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2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Приобрести</a:t>
                      </a:r>
                      <a:r>
                        <a:rPr lang="ru-RU" sz="10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дополнительные логины для входа в </a:t>
                      </a:r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Дело-</a:t>
                      </a:r>
                      <a:r>
                        <a:rPr lang="ru-RU" sz="1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(требуется</a:t>
                      </a:r>
                      <a:r>
                        <a:rPr lang="ru-RU" sz="10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несколько </a:t>
                      </a:r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учетных записей, так как существует большая нагрузка на 1 </a:t>
                      </a:r>
                      <a:r>
                        <a:rPr lang="ru-RU" sz="10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учетную </a:t>
                      </a:r>
                      <a:r>
                        <a:rPr lang="ru-RU" sz="10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запись) </a:t>
                      </a:r>
                      <a:endParaRPr lang="ru-RU" sz="10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Цыренов С.А.-заместитель руководителя Администрации Агинского Бурятского округа Забайкальского края</a:t>
                      </a: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Дашина С.Б. - начальник финансового </a:t>
                      </a: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отдела</a:t>
                      </a: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Ларионов И.А. – заместитель </a:t>
                      </a:r>
                      <a:r>
                        <a:rPr lang="ru-RU" sz="10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МинЖКХ</a:t>
                      </a:r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29.12.2023г.</a:t>
                      </a:r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Произвести установку СЭД Дело</a:t>
                      </a:r>
                      <a:r>
                        <a:rPr lang="ru-RU" sz="10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каждого сотрудника</a:t>
                      </a: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baseline="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Чимитова</a:t>
                      </a: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Н.Ц.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Дондокринчинов</a:t>
                      </a:r>
                      <a:r>
                        <a:rPr lang="ru-RU" sz="10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Д.Д. -программист</a:t>
                      </a:r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29.12.2023г.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3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Провести обучение начальников</a:t>
                      </a:r>
                      <a:r>
                        <a:rPr lang="ru-RU" sz="10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отделов </a:t>
                      </a: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СЭД</a:t>
                      </a:r>
                      <a:r>
                        <a:rPr lang="ru-RU" sz="10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Дело</a:t>
                      </a: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baseline="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Чимитова</a:t>
                      </a:r>
                      <a:r>
                        <a:rPr lang="ru-RU" sz="10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Н.Ц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Амоголунова</a:t>
                      </a:r>
                      <a:r>
                        <a:rPr lang="ru-RU" sz="10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Э.Б.</a:t>
                      </a:r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4-5.12.2023г.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Утвердить согласование пакета документов Приказом Администрации Агинского Бурятского округа Забайкальского края,  закрепить нормативно в должностных обязанностях ведение документооборота в СЭД, ознакомить ответственных лиц</a:t>
                      </a: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Будаева</a:t>
                      </a: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Б.Б.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Бальжинимаев</a:t>
                      </a: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Б.Н.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Виневская</a:t>
                      </a: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У.А.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Жамбалова</a:t>
                      </a:r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М.В.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20.12.2023г.</a:t>
                      </a:r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379068"/>
                  </a:ext>
                </a:extLst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741310"/>
              </p:ext>
            </p:extLst>
          </p:nvPr>
        </p:nvGraphicFramePr>
        <p:xfrm>
          <a:off x="231733" y="136456"/>
          <a:ext cx="438561" cy="50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7" name="CorelDRAW" r:id="rId4" imgW="796536" imgH="915354" progId="CorelDraw.Graphic.17">
                  <p:embed/>
                </p:oleObj>
              </mc:Choice>
              <mc:Fallback>
                <p:oleObj name="CorelDRAW" r:id="rId4" imgW="796536" imgH="915354" progId="CorelDraw.Graphic.17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733" y="136456"/>
                        <a:ext cx="438561" cy="504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49113" y="167307"/>
            <a:ext cx="397241" cy="47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b="0" dirty="0">
                <a:solidFill>
                  <a:schemeClr val="accent2"/>
                </a:solidFill>
              </a:rPr>
              <a:t>Спасибо</a:t>
            </a:r>
          </a:p>
          <a:p>
            <a:r>
              <a:rPr lang="ru-RU" b="0" dirty="0">
                <a:solidFill>
                  <a:schemeClr val="accent2"/>
                </a:solidFill>
              </a:rPr>
              <a:t>за внимание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2023</a:t>
            </a:r>
            <a:r>
              <a:rPr lang="ru-RU" dirty="0" smtClean="0"/>
              <a:t>г.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539749" y="3542166"/>
            <a:ext cx="4860925" cy="946377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Тел.: 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Моб. тел.: +7 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(914) 518-03-79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E-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mail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Uliana79@inbox.ru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539748" y="3314246"/>
            <a:ext cx="4860926" cy="227920"/>
          </a:xfrm>
          <a:solidFill>
            <a:schemeClr val="accent2"/>
          </a:solidFill>
        </p:spPr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</a:rPr>
              <a:t>Виневская</a:t>
            </a:r>
            <a:r>
              <a:rPr lang="ru-RU" dirty="0" smtClean="0">
                <a:solidFill>
                  <a:schemeClr val="bg1"/>
                </a:solidFill>
              </a:rPr>
              <a:t> Ульяна Александровна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981000"/>
              </p:ext>
            </p:extLst>
          </p:nvPr>
        </p:nvGraphicFramePr>
        <p:xfrm>
          <a:off x="279138" y="147782"/>
          <a:ext cx="521219" cy="599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7" name="CorelDRAW" r:id="rId3" imgW="796536" imgH="915354" progId="CorelDraw.Graphic.17">
                  <p:embed/>
                </p:oleObj>
              </mc:Choice>
              <mc:Fallback>
                <p:oleObj name="CorelDRAW" r:id="rId3" imgW="796536" imgH="915354" progId="CorelDraw.Graphic.17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138" y="147782"/>
                        <a:ext cx="521219" cy="599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32737" y="147782"/>
            <a:ext cx="494952" cy="58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336332" y="1402986"/>
            <a:ext cx="7010399" cy="1912882"/>
          </a:xfrm>
        </p:spPr>
        <p:txBody>
          <a:bodyPr/>
          <a:lstStyle/>
          <a:p>
            <a:pPr algn="ctr"/>
            <a:r>
              <a:rPr lang="ru-RU" sz="1900" b="0" dirty="0" smtClean="0">
                <a:solidFill>
                  <a:schemeClr val="accent2"/>
                </a:solidFill>
              </a:rPr>
              <a:t>Оптимизация процесса</a:t>
            </a:r>
            <a:br>
              <a:rPr lang="ru-RU" sz="1900" b="0" dirty="0" smtClean="0">
                <a:solidFill>
                  <a:schemeClr val="accent2"/>
                </a:solidFill>
              </a:rPr>
            </a:br>
            <a:r>
              <a:rPr lang="ru-RU" sz="1900" b="0" dirty="0" smtClean="0">
                <a:solidFill>
                  <a:schemeClr val="accent2"/>
                </a:solidFill>
              </a:rPr>
              <a:t> разработки и согласования пакета документов (положений, смет расходов, состава оргкомитета, плана подготовки, финансово-экономического обоснования) по проведению физкультурно-спортивных мероприятий, входящих</a:t>
            </a:r>
            <a:r>
              <a:rPr lang="ru-RU" sz="1900" b="0" dirty="0">
                <a:solidFill>
                  <a:schemeClr val="accent2"/>
                </a:solidFill>
              </a:rPr>
              <a:t> </a:t>
            </a:r>
            <a:r>
              <a:rPr lang="ru-RU" sz="1900" b="0" dirty="0" smtClean="0">
                <a:solidFill>
                  <a:schemeClr val="accent2"/>
                </a:solidFill>
              </a:rPr>
              <a:t>в Календарный план</a:t>
            </a:r>
            <a:r>
              <a:rPr lang="ru-RU" sz="1900" b="0" dirty="0">
                <a:solidFill>
                  <a:schemeClr val="accent2"/>
                </a:solidFill>
              </a:rPr>
              <a:t> </a:t>
            </a:r>
            <a:r>
              <a:rPr lang="ru-RU" sz="1900" b="0" dirty="0" smtClean="0">
                <a:solidFill>
                  <a:schemeClr val="accent2"/>
                </a:solidFill>
              </a:rPr>
              <a:t>Администрации </a:t>
            </a:r>
            <a:br>
              <a:rPr lang="ru-RU" sz="1900" b="0" dirty="0" smtClean="0">
                <a:solidFill>
                  <a:schemeClr val="accent2"/>
                </a:solidFill>
              </a:rPr>
            </a:br>
            <a:r>
              <a:rPr lang="ru-RU" sz="1900" b="0" dirty="0" smtClean="0">
                <a:solidFill>
                  <a:schemeClr val="accent2"/>
                </a:solidFill>
              </a:rPr>
              <a:t>Агинского Бурятского округа Забайкальского края</a:t>
            </a:r>
            <a:br>
              <a:rPr lang="ru-RU" sz="1900" b="0" dirty="0" smtClean="0">
                <a:solidFill>
                  <a:schemeClr val="accent2"/>
                </a:solidFill>
              </a:rPr>
            </a:br>
            <a:endParaRPr lang="ru-RU" sz="19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189187" y="3473977"/>
            <a:ext cx="4351283" cy="361397"/>
          </a:xfrm>
          <a:solidFill>
            <a:schemeClr val="accent2"/>
          </a:solidFill>
        </p:spPr>
        <p:txBody>
          <a:bodyPr/>
          <a:lstStyle/>
          <a:p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Промежуточное совещание/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Kick-off</a:t>
            </a:r>
            <a:endParaRPr 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xfrm>
            <a:off x="189187" y="3843102"/>
            <a:ext cx="5391805" cy="421703"/>
          </a:xfrm>
          <a:prstGeom prst="rect">
            <a:avLst/>
          </a:prstGeom>
        </p:spPr>
        <p:txBody>
          <a:bodyPr/>
          <a:lstStyle/>
          <a:p>
            <a:r>
              <a:rPr lang="ru-RU" sz="2400" b="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Виневская</a:t>
            </a:r>
            <a:r>
              <a:rPr lang="ru-RU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Ульяна Александровна</a:t>
            </a:r>
            <a:endParaRPr lang="ru-RU" sz="2400" b="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xfrm>
            <a:off x="189187" y="4341519"/>
            <a:ext cx="5738647" cy="72026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ru-RU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Главный специалист-эксперт отдела развития физической культуры и спорта управления социальной сферы Администрации Агинского Бурятского округа Забайкальского края</a:t>
            </a:r>
            <a:endParaRPr lang="ru-RU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22428" y="427798"/>
            <a:ext cx="735724" cy="874898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301543"/>
              </p:ext>
            </p:extLst>
          </p:nvPr>
        </p:nvGraphicFramePr>
        <p:xfrm>
          <a:off x="5130194" y="422128"/>
          <a:ext cx="766109" cy="880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7" name="CorelDRAW" r:id="rId4" imgW="796536" imgH="915354" progId="CorelDraw.Graphic.17">
                  <p:embed/>
                </p:oleObj>
              </mc:Choice>
              <mc:Fallback>
                <p:oleObj name="CorelDRAW" r:id="rId4" imgW="796536" imgH="915354" progId="CorelDraw.Graphic.17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0194" y="422128"/>
                        <a:ext cx="766109" cy="880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982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4124" y="156426"/>
            <a:ext cx="4750676" cy="278527"/>
          </a:xfrm>
        </p:spPr>
        <p:txBody>
          <a:bodyPr/>
          <a:lstStyle/>
          <a:p>
            <a:pPr algn="ctr"/>
            <a:r>
              <a:rPr lang="ru-RU" sz="1400" b="0" dirty="0" smtClean="0">
                <a:solidFill>
                  <a:schemeClr val="accent2"/>
                </a:solidFill>
              </a:rPr>
              <a:t>Организационно</a:t>
            </a:r>
            <a:r>
              <a:rPr lang="en-US" sz="1400" b="0" dirty="0" smtClean="0">
                <a:solidFill>
                  <a:schemeClr val="accent2"/>
                </a:solidFill>
              </a:rPr>
              <a:t>-</a:t>
            </a:r>
            <a:r>
              <a:rPr lang="ru-RU" sz="1400" b="0" dirty="0" smtClean="0">
                <a:solidFill>
                  <a:schemeClr val="accent2"/>
                </a:solidFill>
              </a:rPr>
              <a:t>распорядительные документы</a:t>
            </a:r>
            <a:endParaRPr lang="ru-RU" sz="1400" b="0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5" y="371896"/>
            <a:ext cx="3363310" cy="4757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44" y="1189515"/>
            <a:ext cx="2785241" cy="39394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216551" y="181634"/>
            <a:ext cx="548193" cy="651893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37478"/>
              </p:ext>
            </p:extLst>
          </p:nvPr>
        </p:nvGraphicFramePr>
        <p:xfrm>
          <a:off x="5291131" y="156426"/>
          <a:ext cx="589089" cy="677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" name="CorelDRAW" r:id="rId6" imgW="796536" imgH="915354" progId="CorelDraw.Graphic.17">
                  <p:embed/>
                </p:oleObj>
              </mc:Choice>
              <mc:Fallback>
                <p:oleObj name="CorelDRAW" r:id="rId6" imgW="796536" imgH="915354" progId="CorelDraw.Graphic.17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91131" y="156426"/>
                        <a:ext cx="589089" cy="677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86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407" y="245638"/>
            <a:ext cx="3186758" cy="330200"/>
          </a:xfrm>
        </p:spPr>
        <p:txBody>
          <a:bodyPr/>
          <a:lstStyle/>
          <a:p>
            <a:pPr algn="ctr"/>
            <a:r>
              <a:rPr lang="ru-RU" sz="2400" b="0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Команда </a:t>
            </a:r>
            <a:r>
              <a:rPr lang="ru-RU" sz="2400" b="0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проекта</a:t>
            </a:r>
            <a:endParaRPr lang="ru-RU" sz="2400" b="0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617734"/>
              </p:ext>
            </p:extLst>
          </p:nvPr>
        </p:nvGraphicFramePr>
        <p:xfrm>
          <a:off x="210207" y="704193"/>
          <a:ext cx="8797158" cy="4252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7300">
                  <a:extLst>
                    <a:ext uri="{9D8B030D-6E8A-4147-A177-3AD203B41FA5}">
                      <a16:colId xmlns:a16="http://schemas.microsoft.com/office/drawing/2014/main" val="2121513987"/>
                    </a:ext>
                  </a:extLst>
                </a:gridCol>
                <a:gridCol w="2211048">
                  <a:extLst>
                    <a:ext uri="{9D8B030D-6E8A-4147-A177-3AD203B41FA5}">
                      <a16:colId xmlns:a16="http://schemas.microsoft.com/office/drawing/2014/main" val="2953334714"/>
                    </a:ext>
                  </a:extLst>
                </a:gridCol>
                <a:gridCol w="3138810">
                  <a:extLst>
                    <a:ext uri="{9D8B030D-6E8A-4147-A177-3AD203B41FA5}">
                      <a16:colId xmlns:a16="http://schemas.microsoft.com/office/drawing/2014/main" val="2684352735"/>
                    </a:ext>
                  </a:extLst>
                </a:gridCol>
              </a:tblGrid>
              <a:tr h="71266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</a:t>
                      </a:r>
                    </a:p>
                    <a:p>
                      <a:pPr algn="ctr"/>
                      <a:r>
                        <a:rPr lang="ru-RU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УЧАСТНИКОВ КОМАНДЫ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550315"/>
                  </a:ext>
                </a:extLst>
              </a:tr>
              <a:tr h="1052473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Бальжинимаев</a:t>
                      </a: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Булат </a:t>
                      </a:r>
                      <a:r>
                        <a:rPr lang="ru-RU" sz="1400" b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Наранович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начальника управления социальной сферы Администрации Агинского Бурятского округа Забайкальского края -начальник отдела развития физической культуры и спорта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869641"/>
                  </a:ext>
                </a:extLst>
              </a:tr>
              <a:tr h="1243832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Виневская</a:t>
                      </a: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Ульяна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Александровна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Главный специалист –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эксперт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отдела развития физической культуры и спорта управления социальной сферы Администрации Агинского Бурятского округа Забайкальского края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169613"/>
                  </a:ext>
                </a:extLst>
              </a:tr>
              <a:tr h="1243832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Жамбалова</a:t>
                      </a: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Марина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Владимировна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Ведущий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 –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эксперт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отдела развития физической культуры и спорта управления социальной сферы Администрации Агинского Бурятского округа Забайкальского края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437892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079" y="1556973"/>
            <a:ext cx="1679924" cy="10248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259" y="2665849"/>
            <a:ext cx="934093" cy="9340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079" y="3840475"/>
            <a:ext cx="1674455" cy="11165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98169" y="62901"/>
            <a:ext cx="531238" cy="631731"/>
          </a:xfrm>
          <a:prstGeom prst="rect">
            <a:avLst/>
          </a:prstGeom>
        </p:spPr>
      </p:pic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914394"/>
              </p:ext>
            </p:extLst>
          </p:nvPr>
        </p:nvGraphicFramePr>
        <p:xfrm>
          <a:off x="198072" y="76653"/>
          <a:ext cx="537652" cy="617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8" name="CorelDRAW" r:id="rId7" imgW="796536" imgH="915354" progId="CorelDraw.Graphic.17">
                  <p:embed/>
                </p:oleObj>
              </mc:Choice>
              <mc:Fallback>
                <p:oleObj name="CorelDRAW" r:id="rId7" imgW="796536" imgH="915354" progId="CorelDraw.Graphic.17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8072" y="76653"/>
                        <a:ext cx="537652" cy="617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007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676" y="1418896"/>
            <a:ext cx="7041931" cy="229125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2000" b="0" dirty="0" smtClean="0">
                <a:solidFill>
                  <a:schemeClr val="accent2"/>
                </a:solidFill>
              </a:rPr>
              <a:t/>
            </a:r>
            <a:br>
              <a:rPr lang="ru-RU" sz="2000" b="0" dirty="0" smtClean="0">
                <a:solidFill>
                  <a:schemeClr val="accent2"/>
                </a:solidFill>
              </a:rPr>
            </a:br>
            <a:r>
              <a:rPr lang="ru-RU" sz="2000" b="0" dirty="0" smtClean="0">
                <a:solidFill>
                  <a:schemeClr val="accent2"/>
                </a:solidFill>
              </a:rPr>
              <a:t>Оптимизация </a:t>
            </a:r>
            <a:br>
              <a:rPr lang="ru-RU" sz="2000" b="0" dirty="0" smtClean="0">
                <a:solidFill>
                  <a:schemeClr val="accent2"/>
                </a:solidFill>
              </a:rPr>
            </a:br>
            <a:r>
              <a:rPr lang="ru-RU" sz="2000" b="0" dirty="0" smtClean="0">
                <a:solidFill>
                  <a:schemeClr val="accent2"/>
                </a:solidFill>
              </a:rPr>
              <a:t>процесса разработки </a:t>
            </a:r>
            <a:r>
              <a:rPr lang="ru-RU" sz="2000" b="0" dirty="0">
                <a:solidFill>
                  <a:schemeClr val="accent2"/>
                </a:solidFill>
              </a:rPr>
              <a:t>и согласования пакета документов </a:t>
            </a:r>
            <a:r>
              <a:rPr lang="ru-RU" sz="2000" b="0" dirty="0" smtClean="0">
                <a:solidFill>
                  <a:schemeClr val="accent2"/>
                </a:solidFill>
              </a:rPr>
              <a:t/>
            </a:r>
            <a:br>
              <a:rPr lang="ru-RU" sz="2000" b="0" dirty="0" smtClean="0">
                <a:solidFill>
                  <a:schemeClr val="accent2"/>
                </a:solidFill>
              </a:rPr>
            </a:br>
            <a:r>
              <a:rPr lang="ru-RU" sz="2000" b="0" dirty="0" smtClean="0">
                <a:solidFill>
                  <a:schemeClr val="accent2"/>
                </a:solidFill>
              </a:rPr>
              <a:t>по проведению </a:t>
            </a:r>
            <a:r>
              <a:rPr lang="ru-RU" sz="2000" b="0" dirty="0">
                <a:solidFill>
                  <a:schemeClr val="accent2"/>
                </a:solidFill>
              </a:rPr>
              <a:t>физкультурно-спортивных мероприятий, входящих в Календарный </a:t>
            </a:r>
            <a:r>
              <a:rPr lang="ru-RU" sz="2000" b="0" dirty="0" smtClean="0">
                <a:solidFill>
                  <a:schemeClr val="accent2"/>
                </a:solidFill>
              </a:rPr>
              <a:t>план </a:t>
            </a:r>
            <a:r>
              <a:rPr lang="ru-RU" sz="2000" b="0" dirty="0">
                <a:solidFill>
                  <a:schemeClr val="accent2"/>
                </a:solidFill>
              </a:rPr>
              <a:t>Администрации </a:t>
            </a:r>
            <a:r>
              <a:rPr lang="ru-RU" sz="2000" b="0" dirty="0" smtClean="0">
                <a:solidFill>
                  <a:schemeClr val="accent2"/>
                </a:solidFill>
              </a:rPr>
              <a:t/>
            </a:r>
            <a:br>
              <a:rPr lang="ru-RU" sz="2000" b="0" dirty="0" smtClean="0">
                <a:solidFill>
                  <a:schemeClr val="accent2"/>
                </a:solidFill>
              </a:rPr>
            </a:br>
            <a:r>
              <a:rPr lang="ru-RU" sz="2000" b="0" dirty="0" smtClean="0">
                <a:solidFill>
                  <a:schemeClr val="accent2"/>
                </a:solidFill>
              </a:rPr>
              <a:t>Агинского </a:t>
            </a:r>
            <a:r>
              <a:rPr lang="ru-RU" sz="2000" b="0" dirty="0">
                <a:solidFill>
                  <a:schemeClr val="accent2"/>
                </a:solidFill>
              </a:rPr>
              <a:t>Бурятского округа Забайкальского </a:t>
            </a:r>
            <a:r>
              <a:rPr lang="ru-RU" sz="2000" b="0" dirty="0" smtClean="0">
                <a:solidFill>
                  <a:schemeClr val="accent2"/>
                </a:solidFill>
              </a:rPr>
              <a:t>края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774730" y="588580"/>
            <a:ext cx="2186153" cy="722131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0" dirty="0">
                <a:solidFill>
                  <a:schemeClr val="accent2"/>
                </a:solidFill>
              </a:rPr>
              <a:t>Проект</a:t>
            </a:r>
            <a:r>
              <a:rPr lang="ru-RU" dirty="0">
                <a:solidFill>
                  <a:schemeClr val="accent2"/>
                </a:solidFill>
              </a:rPr>
              <a:t>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63609" y="167426"/>
            <a:ext cx="476308" cy="566409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487939"/>
              </p:ext>
            </p:extLst>
          </p:nvPr>
        </p:nvGraphicFramePr>
        <p:xfrm>
          <a:off x="273270" y="153966"/>
          <a:ext cx="504496" cy="579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5" name="CorelDRAW" r:id="rId4" imgW="796536" imgH="915354" progId="CorelDraw.Graphic.17">
                  <p:embed/>
                </p:oleObj>
              </mc:Choice>
              <mc:Fallback>
                <p:oleObj name="CorelDRAW" r:id="rId4" imgW="796536" imgH="915354" progId="CorelDraw.Graphic.17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3270" y="153966"/>
                        <a:ext cx="504496" cy="5798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47032" y="249247"/>
            <a:ext cx="2879835" cy="623237"/>
          </a:xfrm>
        </p:spPr>
        <p:txBody>
          <a:bodyPr/>
          <a:lstStyle/>
          <a:p>
            <a:r>
              <a:rPr lang="ru-RU" sz="2800" b="0" dirty="0">
                <a:solidFill>
                  <a:schemeClr val="accent2"/>
                </a:solidFill>
                <a:latin typeface="+mn-lt"/>
              </a:rPr>
              <a:t>Паспорт </a:t>
            </a:r>
            <a:r>
              <a:rPr lang="ru-RU" sz="2800" b="0" dirty="0" smtClean="0">
                <a:solidFill>
                  <a:schemeClr val="accent2"/>
                </a:solidFill>
                <a:latin typeface="+mn-lt"/>
              </a:rPr>
              <a:t>проекта</a:t>
            </a:r>
            <a:endParaRPr lang="ru-RU" sz="2800" b="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43" y="746859"/>
            <a:ext cx="6619013" cy="4679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70605" y="144144"/>
            <a:ext cx="506838" cy="602715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65512"/>
              </p:ext>
            </p:extLst>
          </p:nvPr>
        </p:nvGraphicFramePr>
        <p:xfrm>
          <a:off x="137780" y="144144"/>
          <a:ext cx="524372" cy="602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0" name="CorelDRAW" r:id="rId5" imgW="796536" imgH="915354" progId="CorelDraw.Graphic.17">
                  <p:embed/>
                </p:oleObj>
              </mc:Choice>
              <mc:Fallback>
                <p:oleObj name="CorelDRAW" r:id="rId5" imgW="796536" imgH="915354" progId="CorelDraw.Graphic.17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780" y="144144"/>
                        <a:ext cx="524372" cy="602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733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40402" y="294726"/>
            <a:ext cx="2869324" cy="461580"/>
          </a:xfrm>
        </p:spPr>
        <p:txBody>
          <a:bodyPr/>
          <a:lstStyle/>
          <a:p>
            <a:r>
              <a:rPr lang="ru-RU" sz="2800" b="0" dirty="0">
                <a:solidFill>
                  <a:schemeClr val="accent2"/>
                </a:solidFill>
                <a:latin typeface="+mn-lt"/>
              </a:rPr>
              <a:t>Паспорт </a:t>
            </a:r>
            <a:r>
              <a:rPr lang="ru-RU" sz="2800" b="0" dirty="0" smtClean="0">
                <a:solidFill>
                  <a:schemeClr val="accent2"/>
                </a:solidFill>
                <a:latin typeface="+mn-lt"/>
              </a:rPr>
              <a:t>проекта</a:t>
            </a:r>
            <a:endParaRPr lang="ru-RU" sz="2800" b="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008991"/>
            <a:ext cx="6749467" cy="4771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43061" y="122073"/>
            <a:ext cx="552275" cy="656747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165085"/>
              </p:ext>
            </p:extLst>
          </p:nvPr>
        </p:nvGraphicFramePr>
        <p:xfrm>
          <a:off x="210207" y="122073"/>
          <a:ext cx="551794" cy="634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6" name="CorelDRAW" r:id="rId5" imgW="796536" imgH="915354" progId="CorelDraw.Graphic.17">
                  <p:embed/>
                </p:oleObj>
              </mc:Choice>
              <mc:Fallback>
                <p:oleObj name="CorelDRAW" r:id="rId5" imgW="796536" imgH="915354" progId="CorelDraw.Graphic.17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0207" y="122073"/>
                        <a:ext cx="551794" cy="634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76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78686" y="135706"/>
            <a:ext cx="3878318" cy="319330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Текущая </a:t>
            </a:r>
            <a:r>
              <a:rPr lang="ru-RU" b="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карта процесса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211671"/>
              </p:ext>
            </p:extLst>
          </p:nvPr>
        </p:nvGraphicFramePr>
        <p:xfrm>
          <a:off x="146116" y="113016"/>
          <a:ext cx="4429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5" name="CorelDRAW" r:id="rId4" imgW="796536" imgH="915354" progId="CorelDraw.Graphic.17">
                  <p:embed/>
                </p:oleObj>
              </mc:Choice>
              <mc:Fallback>
                <p:oleObj name="CorelDRAW" r:id="rId4" imgW="796536" imgH="915354" progId="CorelDraw.Graphic.17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116" y="113016"/>
                        <a:ext cx="442912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71026" y="135706"/>
            <a:ext cx="429860" cy="511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0318" y="742075"/>
            <a:ext cx="10925342" cy="50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5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32689" y="581178"/>
            <a:ext cx="3647089" cy="330200"/>
          </a:xfrm>
        </p:spPr>
        <p:txBody>
          <a:bodyPr/>
          <a:lstStyle/>
          <a:p>
            <a:pPr algn="ctr"/>
            <a:r>
              <a:rPr lang="ru-RU" sz="2400" b="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СПИСОК ПРОБЛЕМ</a:t>
            </a:r>
            <a:endParaRPr lang="ru-RU" b="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891444"/>
              </p:ext>
            </p:extLst>
          </p:nvPr>
        </p:nvGraphicFramePr>
        <p:xfrm>
          <a:off x="126124" y="911378"/>
          <a:ext cx="8849710" cy="4133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0320">
                  <a:extLst>
                    <a:ext uri="{9D8B030D-6E8A-4147-A177-3AD203B41FA5}">
                      <a16:colId xmlns:a16="http://schemas.microsoft.com/office/drawing/2014/main" val="3379862169"/>
                    </a:ext>
                  </a:extLst>
                </a:gridCol>
                <a:gridCol w="6249390">
                  <a:extLst>
                    <a:ext uri="{9D8B030D-6E8A-4147-A177-3AD203B41FA5}">
                      <a16:colId xmlns:a16="http://schemas.microsoft.com/office/drawing/2014/main" val="10308431"/>
                    </a:ext>
                  </a:extLst>
                </a:gridCol>
              </a:tblGrid>
              <a:tr h="103339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rgbClr val="002060"/>
                          </a:solidFill>
                        </a:rPr>
                        <a:t>Длительное согласование пакета документов 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957029"/>
                  </a:ext>
                </a:extLst>
              </a:tr>
              <a:tr h="103339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Возврат на доработку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788755"/>
                  </a:ext>
                </a:extLst>
              </a:tr>
              <a:tr h="103339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rgbClr val="002060"/>
                          </a:solidFill>
                        </a:rPr>
                        <a:t>Увеличивается р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асход офисной бумаги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135669"/>
                  </a:ext>
                </a:extLst>
              </a:tr>
              <a:tr h="103339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Не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</a:rPr>
                        <a:t> используется СЭД для согласования пакета документов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142248"/>
                  </a:ext>
                </a:extLst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286448"/>
              </p:ext>
            </p:extLst>
          </p:nvPr>
        </p:nvGraphicFramePr>
        <p:xfrm>
          <a:off x="264892" y="110935"/>
          <a:ext cx="542271" cy="62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2" name="CorelDRAW" r:id="rId4" imgW="796536" imgH="915354" progId="CorelDraw.Graphic.17">
                  <p:embed/>
                </p:oleObj>
              </mc:Choice>
              <mc:Fallback>
                <p:oleObj name="CorelDRAW" r:id="rId4" imgW="796536" imgH="915354" progId="CorelDraw.Graphic.17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892" y="110935"/>
                        <a:ext cx="542271" cy="623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75425" y="110935"/>
            <a:ext cx="524138" cy="623287"/>
          </a:xfrm>
          <a:prstGeom prst="rect">
            <a:avLst/>
          </a:prstGeom>
        </p:spPr>
      </p:pic>
      <p:sp>
        <p:nvSpPr>
          <p:cNvPr id="8" name="Пятно 1 7"/>
          <p:cNvSpPr/>
          <p:nvPr/>
        </p:nvSpPr>
        <p:spPr>
          <a:xfrm>
            <a:off x="1499563" y="1219001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1527656" y="2164960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noProof="0" dirty="0" smtClean="0">
                <a:solidFill>
                  <a:prstClr val="black"/>
                </a:solidFill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1527656" y="3196413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1550382" y="4144263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</a:rPr>
              <a:t>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20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10486</TotalTime>
  <Words>734</Words>
  <Application>Microsoft Office PowerPoint</Application>
  <PresentationFormat>Произвольный</PresentationFormat>
  <Paragraphs>148</Paragraphs>
  <Slides>16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Arial</vt:lpstr>
      <vt:lpstr>Calibri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CorelDRAW</vt:lpstr>
      <vt:lpstr>АДМИНИСТРАЦИЯ  АГИНСКОГО БУРЯТСКОГО ОКРУГА ЗАБАЙКАЛЬСКОГО КРАЯ  Отдел  развития физической культуры и спорта</vt:lpstr>
      <vt:lpstr>Оптимизация процесса  разработки и согласования пакета документов (положений, смет расходов, состава оргкомитета, плана подготовки, финансово-экономического обоснования) по проведению физкультурно-спортивных мероприятий, входящих в Календарный план Администрации  Агинского Бурятского округа Забайкальского края </vt:lpstr>
      <vt:lpstr>Организационно-распорядительные документы</vt:lpstr>
      <vt:lpstr>Команда проекта</vt:lpstr>
      <vt:lpstr> Оптимизация  процесса разработки и согласования пакета документов  по проведению физкультурно-спортивных мероприятий, входящих в Календарный план Администрации  Агинского Бурятского округа Забайкальского края</vt:lpstr>
      <vt:lpstr>Паспорт проекта</vt:lpstr>
      <vt:lpstr>Паспорт проекта</vt:lpstr>
      <vt:lpstr>Текущая карта процесса</vt:lpstr>
      <vt:lpstr>СПИСОК ПРОБЛЕМ</vt:lpstr>
      <vt:lpstr>Идеальная карта процесса</vt:lpstr>
      <vt:lpstr>Презентация PowerPoint</vt:lpstr>
      <vt:lpstr>РЕШЕНИЕ ПРОБЛЕМЫ</vt:lpstr>
      <vt:lpstr>Пирамида проблем</vt:lpstr>
      <vt:lpstr>Вклад в цель проекта</vt:lpstr>
      <vt:lpstr>План мероприятий по реализации проекта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Ульяна Александровна</dc:creator>
  <cp:lastModifiedBy>Ульяна Александровна</cp:lastModifiedBy>
  <cp:revision>227</cp:revision>
  <cp:lastPrinted>2023-08-09T02:21:13Z</cp:lastPrinted>
  <dcterms:modified xsi:type="dcterms:W3CDTF">2023-10-20T02:40:45Z</dcterms:modified>
</cp:coreProperties>
</file>