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4" r:id="rId1"/>
  </p:sldMasterIdLst>
  <p:sldIdLst>
    <p:sldId id="263" r:id="rId2"/>
    <p:sldId id="264" r:id="rId3"/>
    <p:sldId id="279" r:id="rId4"/>
    <p:sldId id="283" r:id="rId5"/>
    <p:sldId id="276" r:id="rId6"/>
    <p:sldId id="277" r:id="rId7"/>
    <p:sldId id="278" r:id="rId8"/>
    <p:sldId id="280" r:id="rId9"/>
    <p:sldId id="274" r:id="rId10"/>
    <p:sldId id="281" r:id="rId11"/>
    <p:sldId id="282" r:id="rId12"/>
    <p:sldId id="270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05.05.2025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05.05.2025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05.05.2025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05.05.2025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trudvsem.ru/information-pages/target-education-demand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s://vk.com/izzabgunarabotu" TargetMode="External"/><Relationship Id="rId7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hyperlink" Target="https://t.me/izZabGUnarabotu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entrant.zabgu.ru/?page_id=4747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3707904" y="5517232"/>
            <a:ext cx="5040560" cy="1152127"/>
          </a:xfrm>
          <a:ln>
            <a:noFill/>
          </a:ln>
        </p:spPr>
        <p:txBody>
          <a:bodyPr>
            <a:normAutofit fontScale="62500" lnSpcReduction="20000"/>
          </a:bodyPr>
          <a:lstStyle/>
          <a:p>
            <a:endParaRPr lang="ru-RU" dirty="0" smtClean="0"/>
          </a:p>
          <a:p>
            <a:pPr algn="ctr"/>
            <a:r>
              <a:rPr lang="ru-RU" sz="25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Подготовлено специалистами отдела практической подготовки и трудоустройства выпускников Забайкальского государственного университета (Центр карьеры </a:t>
            </a:r>
            <a:r>
              <a:rPr lang="ru-RU" sz="25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ЗабГУ</a:t>
            </a:r>
            <a:r>
              <a:rPr lang="ru-RU" sz="25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)</a:t>
            </a:r>
            <a:endParaRPr lang="ru-RU" sz="25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23528" y="476672"/>
            <a:ext cx="8424935" cy="2808313"/>
          </a:xfrm>
          <a:ln>
            <a:noFill/>
          </a:ln>
          <a:effectLst/>
        </p:spPr>
        <p:txBody>
          <a:bodyPr/>
          <a:lstStyle/>
          <a:p>
            <a:pPr marL="182880" indent="0" algn="ctr">
              <a:buNone/>
            </a:pPr>
            <a:r>
              <a:rPr lang="ru-RU" sz="3600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36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3600" dirty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36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3600" dirty="0" smtClean="0">
                <a:solidFill>
                  <a:schemeClr val="bg2">
                    <a:lumMod val="50000"/>
                  </a:schemeClr>
                </a:solidFill>
              </a:rPr>
              <a:t>Целевое обучение: </a:t>
            </a:r>
            <a:br>
              <a:rPr lang="ru-RU" sz="36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3600" dirty="0" smtClean="0">
                <a:solidFill>
                  <a:schemeClr val="bg2">
                    <a:lumMod val="50000"/>
                  </a:schemeClr>
                </a:solidFill>
              </a:rPr>
              <a:t>преимущества и траектория поступления </a:t>
            </a:r>
            <a:br>
              <a:rPr lang="ru-RU" sz="36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3600" dirty="0" smtClean="0">
                <a:solidFill>
                  <a:schemeClr val="bg2">
                    <a:lumMod val="50000"/>
                  </a:schemeClr>
                </a:solidFill>
              </a:rPr>
              <a:t>2025-2026 учебный год</a:t>
            </a:r>
            <a:endParaRPr lang="ru-RU" sz="36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6147" name="Picture 3" descr="C:\Users\mitykovaov\Desktop\картинки\1646408917_8-kartinkin-net-p-kartinki-dlya-prezentatsii-chelovechki-bez-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3933056"/>
            <a:ext cx="2338315" cy="2734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9021" y="0"/>
            <a:ext cx="2773363" cy="97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1309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1" y="5085184"/>
            <a:ext cx="6408711" cy="1152128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smtClean="0"/>
              <a:t>Нормативные документы на Федеральном уровне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71600" y="731519"/>
            <a:ext cx="7344816" cy="4480243"/>
          </a:xfrm>
        </p:spPr>
        <p:txBody>
          <a:bodyPr>
            <a:normAutofit fontScale="77500" lnSpcReduction="20000"/>
          </a:bodyPr>
          <a:lstStyle/>
          <a:p>
            <a:endParaRPr lang="ru-RU" dirty="0" smtClean="0"/>
          </a:p>
          <a:p>
            <a:r>
              <a:rPr lang="ru-RU" dirty="0" smtClean="0"/>
              <a:t>Федеральный закон от 14.04.2023г. № 124 «О внесении изменений в Федеральный закон об образовании в Российской Федерации»;</a:t>
            </a:r>
          </a:p>
          <a:p>
            <a:r>
              <a:rPr lang="ru-RU" dirty="0" smtClean="0"/>
              <a:t>Постановление Правительства Российской Федерации от 27.04.2024г. «О целевом обучении по образовательным программам среднего профессионального и высшего образования»;</a:t>
            </a:r>
          </a:p>
          <a:p>
            <a:r>
              <a:rPr lang="ru-RU" dirty="0" smtClean="0"/>
              <a:t>Приказ Министерства науки и высшего образования Российской Федерации от 27.11.2024г. №821 «Об утверждении порядка приема на обучение по программам высшего образования – программам </a:t>
            </a:r>
            <a:r>
              <a:rPr lang="ru-RU" dirty="0" err="1" smtClean="0"/>
              <a:t>бакалавриата</a:t>
            </a:r>
            <a:r>
              <a:rPr lang="ru-RU" dirty="0" smtClean="0"/>
              <a:t>, программам </a:t>
            </a:r>
            <a:r>
              <a:rPr lang="ru-RU" dirty="0" err="1" smtClean="0"/>
              <a:t>специалитета</a:t>
            </a:r>
            <a:r>
              <a:rPr lang="ru-RU" dirty="0" smtClean="0"/>
              <a:t>, программам магистратуры»;</a:t>
            </a:r>
          </a:p>
          <a:p>
            <a:r>
              <a:rPr lang="ru-RU" dirty="0" smtClean="0"/>
              <a:t>Распоряжение Правительства РФ от 28.02.2025 </a:t>
            </a:r>
            <a:r>
              <a:rPr lang="ru-RU" dirty="0"/>
              <a:t>№</a:t>
            </a:r>
            <a:r>
              <a:rPr lang="ru-RU" dirty="0" smtClean="0"/>
              <a:t>378-р «Об </a:t>
            </a:r>
            <a:r>
              <a:rPr lang="ru-RU" dirty="0"/>
              <a:t>установлении на 2025 г. квоты приема на целевое обучение по образовательным программам высшего образования за счет бюджетных ассигнований федерального </a:t>
            </a:r>
            <a:r>
              <a:rPr lang="ru-RU" dirty="0" smtClean="0"/>
              <a:t>бюджета»;</a:t>
            </a:r>
          </a:p>
          <a:p>
            <a:r>
              <a:rPr lang="ru-RU" dirty="0"/>
              <a:t>Постановление Правительства РФ от </a:t>
            </a:r>
            <a:r>
              <a:rPr lang="ru-RU" dirty="0" smtClean="0"/>
              <a:t>07.04.2025 </a:t>
            </a:r>
            <a:r>
              <a:rPr lang="ru-RU" dirty="0"/>
              <a:t>№447 «О внесении изменений в Постановление Правительства РФ от 27.04.2024 №555»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211763"/>
            <a:ext cx="2109787" cy="164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84024" y="0"/>
            <a:ext cx="2773363" cy="97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424405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1" y="4725144"/>
            <a:ext cx="6974160" cy="1584176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/>
              <a:t>Формирование заявок о кадровой потребности на портале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«</a:t>
            </a:r>
            <a:r>
              <a:rPr lang="ru-RU" sz="2800" dirty="0"/>
              <a:t>Работа России».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957392" cy="3474720"/>
          </a:xfrm>
        </p:spPr>
        <p:txBody>
          <a:bodyPr>
            <a:normAutofit fontScale="92500"/>
          </a:bodyPr>
          <a:lstStyle/>
          <a:p>
            <a:pPr marL="45720" indent="0">
              <a:buNone/>
            </a:pPr>
            <a:r>
              <a:rPr lang="ru-RU" b="1" dirty="0"/>
              <a:t>Основные изменения:</a:t>
            </a:r>
          </a:p>
          <a:p>
            <a:r>
              <a:rPr lang="ru-RU" dirty="0"/>
              <a:t>Формирование квоты на Целевой приём в 2025 году до 15 мая - на 2026-2027г.; в дальнейшем -  до 1 апреля на следующий учебный год.</a:t>
            </a:r>
          </a:p>
          <a:p>
            <a:r>
              <a:rPr lang="ru-RU" dirty="0"/>
              <a:t> 100% детализация квот на </a:t>
            </a:r>
            <a:r>
              <a:rPr lang="ru-RU" dirty="0" smtClean="0"/>
              <a:t>целевое обучение. </a:t>
            </a:r>
            <a:r>
              <a:rPr lang="ru-RU" dirty="0"/>
              <a:t>«Конкретная квота под конкретного Заказчика</a:t>
            </a:r>
            <a:r>
              <a:rPr lang="ru-RU" dirty="0" smtClean="0"/>
              <a:t>».</a:t>
            </a:r>
          </a:p>
          <a:p>
            <a:pPr lvl="0">
              <a:buClr>
                <a:srgbClr val="F14124">
                  <a:lumMod val="75000"/>
                </a:srgbClr>
              </a:buClr>
            </a:pP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hlinkClick r:id="rId2"/>
              </a:rPr>
              <a:t>https://trudvsem.ru/information-pages/target-education-demand</a:t>
            </a:r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  ссылка на инструкцию по заполнению кадровой потребности на целевое обучение в пределах квоты на 2026-2027 учебный год.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5048391"/>
            <a:ext cx="1609811" cy="1841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0637" y="0"/>
            <a:ext cx="2773363" cy="97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857911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371715"/>
            <a:ext cx="2448318" cy="2913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551909" y="1310516"/>
            <a:ext cx="29979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70C0"/>
                </a:solidFill>
              </a:rPr>
              <a:t>Целевое обучение </a:t>
            </a:r>
            <a:r>
              <a:rPr lang="ru-RU" dirty="0" err="1">
                <a:solidFill>
                  <a:srgbClr val="0070C0"/>
                </a:solidFill>
              </a:rPr>
              <a:t>ЗабГУ</a:t>
            </a:r>
            <a:r>
              <a:rPr lang="ru-RU" dirty="0">
                <a:solidFill>
                  <a:srgbClr val="0070C0"/>
                </a:solidFill>
              </a:rPr>
              <a:t> </a:t>
            </a:r>
            <a:endParaRPr lang="ru-RU" dirty="0" smtClean="0">
              <a:solidFill>
                <a:srgbClr val="0070C0"/>
              </a:solidFill>
            </a:endParaRPr>
          </a:p>
          <a:p>
            <a:r>
              <a:rPr lang="ru-RU" dirty="0" smtClean="0">
                <a:solidFill>
                  <a:srgbClr val="0070C0"/>
                </a:solidFill>
              </a:rPr>
              <a:t>( </a:t>
            </a:r>
            <a:r>
              <a:rPr lang="ru-RU" dirty="0">
                <a:solidFill>
                  <a:srgbClr val="0070C0"/>
                </a:solidFill>
              </a:rPr>
              <a:t>группа </a:t>
            </a:r>
            <a:r>
              <a:rPr lang="ru-RU" dirty="0" smtClean="0">
                <a:solidFill>
                  <a:srgbClr val="0070C0"/>
                </a:solidFill>
              </a:rPr>
              <a:t>для Заказчиков)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10800000" flipV="1">
            <a:off x="107503" y="3929321"/>
            <a:ext cx="56967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 err="1">
                <a:solidFill>
                  <a:schemeClr val="tx2"/>
                </a:solidFill>
                <a:hlinkClick r:id="rId3"/>
              </a:rPr>
              <a:t>https</a:t>
            </a:r>
            <a:r>
              <a:rPr lang="ru-RU" u="sng" dirty="0">
                <a:solidFill>
                  <a:schemeClr val="tx2"/>
                </a:solidFill>
                <a:hlinkClick r:id="rId3"/>
              </a:rPr>
              <a:t>://</a:t>
            </a:r>
            <a:r>
              <a:rPr lang="ru-RU" u="sng" dirty="0" err="1">
                <a:solidFill>
                  <a:schemeClr val="tx2"/>
                </a:solidFill>
                <a:hlinkClick r:id="rId3"/>
              </a:rPr>
              <a:t>vk.com</a:t>
            </a:r>
            <a:r>
              <a:rPr lang="ru-RU" u="sng" dirty="0">
                <a:solidFill>
                  <a:schemeClr val="tx2"/>
                </a:solidFill>
                <a:hlinkClick r:id="rId3"/>
              </a:rPr>
              <a:t>/</a:t>
            </a:r>
            <a:r>
              <a:rPr lang="ru-RU" u="sng" dirty="0" err="1">
                <a:solidFill>
                  <a:schemeClr val="tx2"/>
                </a:solidFill>
                <a:hlinkClick r:id="rId3"/>
              </a:rPr>
              <a:t>izzabgunarabotu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5508104" y="3929321"/>
            <a:ext cx="302433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u="sng" dirty="0" err="1">
                <a:solidFill>
                  <a:srgbClr val="0000FF"/>
                </a:solidFill>
                <a:latin typeface="Times New Roman"/>
                <a:ea typeface="Calibri"/>
                <a:cs typeface="Times New Roman"/>
                <a:hlinkClick r:id="rId4"/>
              </a:rPr>
              <a:t>https</a:t>
            </a:r>
            <a:r>
              <a:rPr lang="ru-RU" u="sng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  <a:hlinkClick r:id="rId4"/>
              </a:rPr>
              <a:t>://</a:t>
            </a:r>
            <a:r>
              <a:rPr lang="ru-RU" u="sng" dirty="0" err="1">
                <a:solidFill>
                  <a:srgbClr val="0000FF"/>
                </a:solidFill>
                <a:latin typeface="Times New Roman"/>
                <a:ea typeface="Calibri"/>
                <a:cs typeface="Times New Roman"/>
                <a:hlinkClick r:id="rId4"/>
              </a:rPr>
              <a:t>t.me</a:t>
            </a:r>
            <a:r>
              <a:rPr lang="ru-RU" u="sng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  <a:hlinkClick r:id="rId4"/>
              </a:rPr>
              <a:t>/</a:t>
            </a:r>
            <a:r>
              <a:rPr lang="ru-RU" u="sng" dirty="0" err="1">
                <a:solidFill>
                  <a:srgbClr val="0000FF"/>
                </a:solidFill>
                <a:latin typeface="Times New Roman"/>
                <a:ea typeface="Calibri"/>
                <a:cs typeface="Times New Roman"/>
                <a:hlinkClick r:id="rId4"/>
              </a:rPr>
              <a:t>izZabGUnarabotu</a:t>
            </a:r>
            <a:endParaRPr lang="ru-RU" sz="12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11" name="Рисунок 10" descr="C:\Users\mitykovaov\AppData\Local\Packages\Microsoft.Windows.Photos_8wekyb3d8bbwe\TempState\ShareServiceTempFolder\qr_izzabgunarabotu.jpe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178" t="1529" r="3327" b="16819"/>
          <a:stretch/>
        </p:blipFill>
        <p:spPr bwMode="auto">
          <a:xfrm>
            <a:off x="755576" y="4437152"/>
            <a:ext cx="2016223" cy="242084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2" name="Рисунок 11" descr="C:\Users\mitykovaov\AppData\Local\Packages\Microsoft.Windows.Photos_8wekyb3d8bbwe\TempState\ShareServiceTempFolder\qrcode_web.telegram.org (2).jpe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640880"/>
            <a:ext cx="1802368" cy="216848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 rot="10800000" flipV="1">
            <a:off x="2771798" y="5323277"/>
            <a:ext cx="345638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8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-3022 -41-69-06 телефон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ОППиТВ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(Центра карьеры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ЗабГУ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);</a:t>
            </a:r>
          </a:p>
          <a:p>
            <a:pPr algn="ctr"/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8-3022-35-16-35 телефон центра «Абитуриент»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ЗабГУ</a:t>
            </a:r>
            <a:endParaRPr lang="ru-RU" dirty="0" smtClean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050" name="Picture 2" descr="C:\Users\mitykovaov\Desktop\картинки\image061-1-720x720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27170" y="820142"/>
            <a:ext cx="2420848" cy="242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0637" y="0"/>
            <a:ext cx="2773363" cy="97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3888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1859083"/>
            <a:ext cx="75608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Благодарим за внимание!</a:t>
            </a:r>
            <a:endParaRPr lang="ru-RU" sz="6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13386" y="-10886"/>
            <a:ext cx="2773363" cy="97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 descr="C:\Users\orlovaea\Desktop\картинки\сделал все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293094"/>
            <a:ext cx="2592467" cy="2531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93839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8640960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200" y="0"/>
            <a:ext cx="2771800" cy="975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77923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4941168"/>
            <a:ext cx="6512511" cy="1080120"/>
          </a:xfrm>
        </p:spPr>
        <p:txBody>
          <a:bodyPr/>
          <a:lstStyle/>
          <a:p>
            <a:pPr algn="ctr"/>
            <a:r>
              <a:rPr lang="ru-RU" sz="3600" dirty="0" smtClean="0"/>
              <a:t>Целевое обучение  на ЕЦП «Работа в России»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731520"/>
            <a:ext cx="7148264" cy="3474720"/>
          </a:xfrm>
        </p:spPr>
        <p:txBody>
          <a:bodyPr/>
          <a:lstStyle/>
          <a:p>
            <a:r>
              <a:rPr lang="ru-RU" dirty="0" smtClean="0"/>
              <a:t>           </a:t>
            </a:r>
          </a:p>
          <a:p>
            <a:endParaRPr lang="ru-RU" dirty="0"/>
          </a:p>
          <a:p>
            <a:endParaRPr lang="ru-RU" dirty="0" smtClean="0"/>
          </a:p>
          <a:p>
            <a:pPr marL="45720" indent="0">
              <a:buNone/>
            </a:pPr>
            <a:endParaRPr lang="ru-RU" sz="1600" dirty="0" smtClean="0"/>
          </a:p>
          <a:p>
            <a:pPr marL="45720" indent="0">
              <a:buNone/>
            </a:pPr>
            <a:r>
              <a:rPr lang="ru-RU" sz="1600" dirty="0" smtClean="0"/>
              <a:t>Высшее </a:t>
            </a:r>
          </a:p>
          <a:p>
            <a:pPr marL="45720" indent="0">
              <a:buNone/>
            </a:pPr>
            <a:r>
              <a:rPr lang="ru-RU" sz="1600" dirty="0" smtClean="0"/>
              <a:t>образование</a:t>
            </a:r>
            <a:endParaRPr lang="ru-RU" sz="1600" dirty="0"/>
          </a:p>
        </p:txBody>
      </p:sp>
      <p:pic>
        <p:nvPicPr>
          <p:cNvPr id="4" name="object 18"/>
          <p:cNvPicPr/>
          <p:nvPr/>
        </p:nvPicPr>
        <p:blipFill>
          <a:blip r:embed="rId2"/>
          <a:stretch/>
        </p:blipFill>
        <p:spPr bwMode="auto">
          <a:xfrm>
            <a:off x="395536" y="1196752"/>
            <a:ext cx="1226701" cy="1042416"/>
          </a:xfrm>
          <a:prstGeom prst="rect">
            <a:avLst/>
          </a:prstGeom>
        </p:spPr>
      </p:pic>
      <p:sp>
        <p:nvSpPr>
          <p:cNvPr id="5" name="Стрелка вправо 4"/>
          <p:cNvSpPr/>
          <p:nvPr/>
        </p:nvSpPr>
        <p:spPr>
          <a:xfrm>
            <a:off x="1008886" y="2996952"/>
            <a:ext cx="2338978" cy="1224136"/>
          </a:xfrm>
          <a:prstGeom prst="rightArrow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предложение</a:t>
            </a:r>
            <a:endParaRPr lang="ru-RU" dirty="0"/>
          </a:p>
        </p:txBody>
      </p:sp>
      <p:sp>
        <p:nvSpPr>
          <p:cNvPr id="6" name="Стрелка вправо 5"/>
          <p:cNvSpPr/>
          <p:nvPr/>
        </p:nvSpPr>
        <p:spPr>
          <a:xfrm>
            <a:off x="3347865" y="2996952"/>
            <a:ext cx="2664295" cy="1224135"/>
          </a:xfrm>
          <a:prstGeom prst="right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Отклик кандидата</a:t>
            </a:r>
            <a:endParaRPr lang="ru-RU" dirty="0"/>
          </a:p>
        </p:txBody>
      </p:sp>
      <p:sp>
        <p:nvSpPr>
          <p:cNvPr id="7" name="Стрелка вправо 6"/>
          <p:cNvSpPr/>
          <p:nvPr/>
        </p:nvSpPr>
        <p:spPr>
          <a:xfrm>
            <a:off x="6012160" y="2996952"/>
            <a:ext cx="2952328" cy="12961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Заключение договора</a:t>
            </a:r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02500" y="0"/>
            <a:ext cx="2773363" cy="97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91690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5229200"/>
            <a:ext cx="6512511" cy="1152128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</a:rPr>
              <a:t>Целевое обучение </a:t>
            </a:r>
            <a:br>
              <a:rPr lang="ru-RU" sz="36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</a:rPr>
            </a:br>
            <a:r>
              <a:rPr lang="ru-RU" sz="36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</a:rPr>
              <a:t>по квоте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15616" y="1268760"/>
            <a:ext cx="7173416" cy="3474720"/>
          </a:xfrm>
        </p:spPr>
        <p:txBody>
          <a:bodyPr>
            <a:normAutofit fontScale="92500" lnSpcReduction="10000"/>
          </a:bodyPr>
          <a:lstStyle/>
          <a:p>
            <a:pPr marL="45720" lvl="0" indent="0" algn="ctr">
              <a:buClr>
                <a:srgbClr val="F14124">
                  <a:lumMod val="75000"/>
                </a:srgbClr>
              </a:buClr>
              <a:buNone/>
            </a:pPr>
            <a:endParaRPr lang="ru-RU" b="1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45720" lvl="0" indent="0" algn="ctr">
              <a:buClr>
                <a:srgbClr val="F14124">
                  <a:lumMod val="75000"/>
                </a:srgbClr>
              </a:buClr>
              <a:buNone/>
            </a:pPr>
            <a:r>
              <a:rPr lang="ru-RU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Основные </a:t>
            </a:r>
            <a:r>
              <a:rPr lang="ru-RU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преимущества:</a:t>
            </a:r>
          </a:p>
          <a:p>
            <a:pPr lvl="0">
              <a:buClr>
                <a:srgbClr val="F14124">
                  <a:lumMod val="75000"/>
                </a:srgbClr>
              </a:buClr>
            </a:pPr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Поступление по отдельному конкурсу на бюджет;</a:t>
            </a:r>
          </a:p>
          <a:p>
            <a:pPr lvl="0">
              <a:buClr>
                <a:srgbClr val="F14124">
                  <a:lumMod val="75000"/>
                </a:srgbClr>
              </a:buClr>
            </a:pPr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+5 баллов при поступлении за индивидуальные целевые достижения;</a:t>
            </a:r>
          </a:p>
          <a:p>
            <a:pPr lvl="0">
              <a:buClr>
                <a:srgbClr val="F14124">
                  <a:lumMod val="75000"/>
                </a:srgbClr>
              </a:buClr>
            </a:pPr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Получение высшего образования;</a:t>
            </a:r>
          </a:p>
          <a:p>
            <a:pPr lvl="0">
              <a:buClr>
                <a:srgbClr val="F14124">
                  <a:lumMod val="75000"/>
                </a:srgbClr>
              </a:buClr>
            </a:pPr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Материальная поддержка во время обучения со стороны заказчика и/или работодателя;</a:t>
            </a:r>
          </a:p>
          <a:p>
            <a:pPr lvl="0">
              <a:buClr>
                <a:srgbClr val="F14124">
                  <a:lumMod val="75000"/>
                </a:srgbClr>
              </a:buClr>
            </a:pPr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Гарантированное трудоустройство при получении диплома.</a:t>
            </a:r>
          </a:p>
          <a:p>
            <a:endParaRPr lang="ru-RU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80729" y="0"/>
            <a:ext cx="2773363" cy="97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573478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5301208"/>
            <a:ext cx="6512511" cy="1008112"/>
          </a:xfrm>
        </p:spPr>
        <p:txBody>
          <a:bodyPr/>
          <a:lstStyle/>
          <a:p>
            <a:pPr marL="228600" lvl="0" indent="-182880" algn="ctr">
              <a:spcBef>
                <a:spcPct val="20000"/>
              </a:spcBef>
              <a:spcAft>
                <a:spcPts val="300"/>
              </a:spcAft>
            </a:pPr>
            <a:r>
              <a:rPr lang="ru-RU" sz="2400" dirty="0" smtClean="0">
                <a:solidFill>
                  <a:prstClr val="black">
                    <a:lumMod val="75000"/>
                    <a:lumOff val="25000"/>
                  </a:prstClr>
                </a:solidFill>
                <a:effectLst/>
                <a:ea typeface="+mn-ea"/>
                <a:cs typeface="+mn-cs"/>
              </a:rPr>
              <a:t>Целевое обучение по квоте.</a:t>
            </a:r>
            <a:r>
              <a:rPr lang="ru-RU" sz="3100" dirty="0" smtClean="0">
                <a:solidFill>
                  <a:prstClr val="black">
                    <a:lumMod val="75000"/>
                    <a:lumOff val="25000"/>
                  </a:prstClr>
                </a:solidFill>
                <a:effectLst/>
                <a:ea typeface="+mn-ea"/>
                <a:cs typeface="+mn-cs"/>
              </a:rPr>
              <a:t/>
            </a:r>
            <a:br>
              <a:rPr lang="ru-RU" sz="3100" dirty="0" smtClean="0">
                <a:solidFill>
                  <a:prstClr val="black">
                    <a:lumMod val="75000"/>
                    <a:lumOff val="25000"/>
                  </a:prstClr>
                </a:solidFill>
                <a:effectLst/>
                <a:ea typeface="+mn-ea"/>
                <a:cs typeface="+mn-cs"/>
              </a:rPr>
            </a:br>
            <a:r>
              <a:rPr lang="ru-RU" sz="3100" dirty="0" smtClean="0">
                <a:solidFill>
                  <a:prstClr val="black">
                    <a:lumMod val="75000"/>
                    <a:lumOff val="25000"/>
                  </a:prstClr>
                </a:solidFill>
                <a:effectLst/>
                <a:ea typeface="+mn-ea"/>
                <a:cs typeface="+mn-cs"/>
              </a:rPr>
              <a:t>Подготовка </a:t>
            </a:r>
            <a:r>
              <a:rPr lang="ru-RU" sz="3100" dirty="0">
                <a:solidFill>
                  <a:prstClr val="black">
                    <a:lumMod val="75000"/>
                    <a:lumOff val="25000"/>
                  </a:prstClr>
                </a:solidFill>
                <a:effectLst/>
                <a:ea typeface="+mn-ea"/>
                <a:cs typeface="+mn-cs"/>
              </a:rPr>
              <a:t>к первому </a:t>
            </a:r>
            <a:r>
              <a:rPr lang="ru-RU" sz="3100" dirty="0" smtClean="0">
                <a:solidFill>
                  <a:prstClr val="black">
                    <a:lumMod val="75000"/>
                    <a:lumOff val="25000"/>
                  </a:prstClr>
                </a:solidFill>
                <a:effectLst/>
                <a:ea typeface="+mn-ea"/>
                <a:cs typeface="+mn-cs"/>
              </a:rPr>
              <a:t>шагу</a:t>
            </a:r>
            <a:r>
              <a:rPr lang="ru-RU" sz="3100" dirty="0">
                <a:solidFill>
                  <a:prstClr val="black">
                    <a:lumMod val="75000"/>
                    <a:lumOff val="25000"/>
                  </a:prstClr>
                </a:solidFill>
                <a:effectLst/>
                <a:ea typeface="+mn-ea"/>
                <a:cs typeface="+mn-cs"/>
              </a:rPr>
              <a:t/>
            </a:r>
            <a:br>
              <a:rPr lang="ru-RU" sz="3100" dirty="0">
                <a:solidFill>
                  <a:prstClr val="black">
                    <a:lumMod val="75000"/>
                    <a:lumOff val="25000"/>
                  </a:prstClr>
                </a:solidFill>
                <a:effectLst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27584" y="731520"/>
            <a:ext cx="7704856" cy="4353664"/>
          </a:xfrm>
        </p:spPr>
        <p:txBody>
          <a:bodyPr>
            <a:normAutofit fontScale="85000" lnSpcReduction="10000"/>
          </a:bodyPr>
          <a:lstStyle/>
          <a:p>
            <a:pPr marL="45720" indent="0" algn="ctr">
              <a:buNone/>
            </a:pPr>
            <a:endParaRPr lang="ru-RU" sz="4000" b="1" dirty="0" smtClean="0"/>
          </a:p>
          <a:p>
            <a:r>
              <a:rPr lang="ru-RU" sz="4000" dirty="0" smtClean="0"/>
              <a:t>в </a:t>
            </a:r>
            <a:r>
              <a:rPr lang="ru-RU" sz="4000" b="1" dirty="0"/>
              <a:t>СРОК: до </a:t>
            </a:r>
            <a:r>
              <a:rPr lang="ru-RU" sz="4000" b="1" dirty="0" smtClean="0"/>
              <a:t>10 </a:t>
            </a:r>
            <a:r>
              <a:rPr lang="ru-RU" sz="4000" b="1" dirty="0"/>
              <a:t>мая 2025 </a:t>
            </a:r>
            <a:r>
              <a:rPr lang="ru-RU" sz="4000" b="1" dirty="0" smtClean="0"/>
              <a:t>года</a:t>
            </a:r>
          </a:p>
          <a:p>
            <a:pPr>
              <a:lnSpc>
                <a:spcPct val="120000"/>
              </a:lnSpc>
            </a:pPr>
            <a:r>
              <a:rPr lang="ru-RU" sz="2900" dirty="0" smtClean="0"/>
              <a:t>Работодатели подают сведения заказчику (Министерство образования и науки Забайкальского края) о востребованных педагогических должностях в прогнозе через 4-5 лет в конкретном образовательном учреждении, тем самым становятся стороной договора о Целевом обучении как работодатель.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0637" y="0"/>
            <a:ext cx="2773363" cy="97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180358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5157192"/>
            <a:ext cx="6512511" cy="1368152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 smtClean="0"/>
              <a:t>Целевое обучение по квоте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dirty="0" smtClean="0"/>
              <a:t>Шаг 1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71600" y="731520"/>
            <a:ext cx="7560840" cy="4353664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endParaRPr lang="ru-RU" dirty="0" smtClean="0"/>
          </a:p>
          <a:p>
            <a:pPr marL="45720" indent="0">
              <a:buNone/>
            </a:pPr>
            <a:r>
              <a:rPr lang="ru-RU" dirty="0" smtClean="0"/>
              <a:t>Заказчик (Министерство образования и науки Забайкальского края):</a:t>
            </a:r>
          </a:p>
          <a:p>
            <a:pPr marL="45720" indent="0">
              <a:buNone/>
            </a:pPr>
            <a:r>
              <a:rPr lang="ru-RU" dirty="0" smtClean="0"/>
              <a:t> </a:t>
            </a:r>
            <a:r>
              <a:rPr lang="ru-RU" b="1" dirty="0"/>
              <a:t>С</a:t>
            </a:r>
            <a:r>
              <a:rPr lang="ru-RU" b="1" dirty="0" smtClean="0"/>
              <a:t> 10 мая до 10 июня 2025 года </a:t>
            </a:r>
          </a:p>
          <a:p>
            <a:pPr marL="45720" indent="0">
              <a:buNone/>
            </a:pPr>
            <a:r>
              <a:rPr lang="ru-RU" dirty="0" smtClean="0"/>
              <a:t>Размещает на портале «Работа в России» предложения на основе поступивших заявок, где указывает работодателем конкретную образовательную организацию.</a:t>
            </a:r>
          </a:p>
          <a:p>
            <a:pPr marL="45720" indent="0">
              <a:buNone/>
            </a:pPr>
            <a:r>
              <a:rPr lang="ru-RU" b="1" dirty="0" smtClean="0"/>
              <a:t>  До 20 июня 2025 года </a:t>
            </a:r>
          </a:p>
          <a:p>
            <a:pPr marL="45720" indent="0">
              <a:buNone/>
            </a:pPr>
            <a:r>
              <a:rPr lang="ru-RU" dirty="0" smtClean="0"/>
              <a:t>Предложения проходят проверку (</a:t>
            </a:r>
            <a:r>
              <a:rPr lang="ru-RU" dirty="0" err="1" smtClean="0"/>
              <a:t>модерацию</a:t>
            </a:r>
            <a:r>
              <a:rPr lang="ru-RU" dirty="0" smtClean="0"/>
              <a:t>) в Министерстве труда и социальной защиты Забайкальского края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0637" y="0"/>
            <a:ext cx="2773363" cy="97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941780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5373216"/>
            <a:ext cx="6512511" cy="1008112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</a:rPr>
              <a:t>Целевое обучение по квоте</a:t>
            </a:r>
            <a:r>
              <a:rPr lang="ru-RU" sz="36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</a:rPr>
              <a:t/>
            </a:r>
            <a:br>
              <a:rPr lang="ru-RU" sz="36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</a:rPr>
            </a:br>
            <a:r>
              <a:rPr lang="ru-RU" dirty="0" smtClean="0"/>
              <a:t>Шаг 2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55576" y="731520"/>
            <a:ext cx="7848872" cy="4425672"/>
          </a:xfrm>
        </p:spPr>
        <p:txBody>
          <a:bodyPr>
            <a:normAutofit fontScale="77500" lnSpcReduction="20000"/>
          </a:bodyPr>
          <a:lstStyle/>
          <a:p>
            <a:endParaRPr lang="ru-RU" dirty="0" smtClean="0"/>
          </a:p>
          <a:p>
            <a:r>
              <a:rPr lang="ru-RU" sz="2600" b="1" dirty="0" smtClean="0"/>
              <a:t>С 20 июня 2025 года </a:t>
            </a:r>
            <a:r>
              <a:rPr lang="ru-RU" sz="2600" dirty="0" smtClean="0"/>
              <a:t>граждане (абитуриенты) </a:t>
            </a:r>
            <a:r>
              <a:rPr lang="ru-RU" sz="2600" dirty="0"/>
              <a:t>видят предложения заказчика и </a:t>
            </a:r>
            <a:r>
              <a:rPr lang="ru-RU" sz="2600" dirty="0" smtClean="0"/>
              <a:t>рассматривают их в своем личном кабинете на портале </a:t>
            </a:r>
            <a:r>
              <a:rPr lang="ru-RU" sz="2600" dirty="0" err="1" smtClean="0"/>
              <a:t>Госуслуг</a:t>
            </a:r>
            <a:r>
              <a:rPr lang="ru-RU" sz="2600" dirty="0" smtClean="0"/>
              <a:t>.</a:t>
            </a:r>
          </a:p>
          <a:p>
            <a:r>
              <a:rPr lang="ru-RU" sz="2600" dirty="0" smtClean="0"/>
              <a:t>Заявки подаются в электронном виде посредством единого портала (при наличии технической возможности) или письменном виде </a:t>
            </a:r>
            <a:r>
              <a:rPr lang="ru-RU" sz="2600" dirty="0"/>
              <a:t>в организацию – </a:t>
            </a:r>
            <a:r>
              <a:rPr lang="ru-RU" sz="2600" dirty="0" smtClean="0"/>
              <a:t>заказчика, либо в образовательную организацию </a:t>
            </a:r>
            <a:r>
              <a:rPr lang="ru-RU" sz="2600" dirty="0"/>
              <a:t>в</a:t>
            </a:r>
            <a:r>
              <a:rPr lang="ru-RU" sz="2600" dirty="0" smtClean="0"/>
              <a:t>месте с документами для приема на обучение. </a:t>
            </a:r>
          </a:p>
          <a:p>
            <a:r>
              <a:rPr lang="ru-RU" sz="2600" dirty="0" smtClean="0"/>
              <a:t>Принимающая организация вносит сведения о заявке в информационную систему Министерства науки и высшего образования – далее сведения передаются на портал «Работа в России». </a:t>
            </a:r>
          </a:p>
          <a:p>
            <a:r>
              <a:rPr lang="ru-RU" sz="2600" dirty="0" smtClean="0"/>
              <a:t>Для несовершеннолетних к заявке прилагается согласие родителей (законных представителей) в письменном виде.</a:t>
            </a:r>
          </a:p>
          <a:p>
            <a:pPr marL="4572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6" name="Picture 2" descr="C:\Users\orlovaea\Desktop\картинки\Без назван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59" y="5116413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0637" y="13387"/>
            <a:ext cx="2773363" cy="97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02523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5373216"/>
            <a:ext cx="6512511" cy="936104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</a:rPr>
              <a:t>Целевое обучение по квоте</a:t>
            </a:r>
            <a:r>
              <a:rPr lang="ru-RU" sz="36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</a:rPr>
              <a:t/>
            </a:r>
            <a:br>
              <a:rPr lang="ru-RU" sz="36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</a:rPr>
            </a:br>
            <a:r>
              <a:rPr lang="ru-RU" dirty="0" smtClean="0"/>
              <a:t>Шаг 3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71600" y="731520"/>
            <a:ext cx="7560840" cy="4713704"/>
          </a:xfrm>
        </p:spPr>
        <p:txBody>
          <a:bodyPr>
            <a:normAutofit fontScale="85000" lnSpcReduction="20000"/>
          </a:bodyPr>
          <a:lstStyle/>
          <a:p>
            <a:endParaRPr lang="ru-RU" dirty="0" smtClean="0"/>
          </a:p>
          <a:p>
            <a:r>
              <a:rPr lang="ru-RU" dirty="0" smtClean="0"/>
              <a:t>Абитуриенты получают возможность поступления по отдельному конкурсу; </a:t>
            </a:r>
          </a:p>
          <a:p>
            <a:r>
              <a:rPr lang="ru-RU" b="1" dirty="0" smtClean="0"/>
              <a:t>ПОСЛЕ</a:t>
            </a:r>
            <a:r>
              <a:rPr lang="ru-RU" dirty="0" smtClean="0"/>
              <a:t> издания приказа о зачислении </a:t>
            </a:r>
            <a:r>
              <a:rPr lang="ru-RU" b="1" dirty="0" smtClean="0"/>
              <a:t>ДО НАЧАЛА </a:t>
            </a:r>
            <a:r>
              <a:rPr lang="ru-RU" dirty="0" smtClean="0"/>
              <a:t>учебного года в 2025 году в электронном виде (при наличии технической возможности) или бумажном виде </a:t>
            </a:r>
            <a:r>
              <a:rPr lang="ru-RU" dirty="0"/>
              <a:t>составляется </a:t>
            </a:r>
            <a:r>
              <a:rPr lang="ru-RU" dirty="0" smtClean="0"/>
              <a:t>Договор о целевом обучении в пределах установленной квоты (3-х или 4-х сторонний), подписывается сторонами;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3-х сторонний </a:t>
            </a:r>
            <a:r>
              <a:rPr lang="ru-RU" dirty="0" smtClean="0"/>
              <a:t>– заказчик-гражданин-образовательная организация;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4-х сторонний </a:t>
            </a:r>
            <a:r>
              <a:rPr lang="ru-RU" dirty="0" smtClean="0"/>
              <a:t>– заказчик-работодатель-гражданин-образовательная организация;</a:t>
            </a:r>
          </a:p>
          <a:p>
            <a:r>
              <a:rPr lang="ru-RU" dirty="0" smtClean="0"/>
              <a:t>Для несовершеннолетних к договору прилагается согласие родителей (законных представителей) в письменном виде.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ВАЖНО:</a:t>
            </a:r>
            <a:r>
              <a:rPr lang="ru-RU" dirty="0" smtClean="0"/>
              <a:t> в случае не заключения гражданином договора о целевом обучении до начала учебного года гражданин исключается из списков зачисленных в вуз.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0637" y="0"/>
            <a:ext cx="2773363" cy="97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83459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4941168"/>
            <a:ext cx="6512511" cy="1368152"/>
          </a:xfrm>
        </p:spPr>
        <p:txBody>
          <a:bodyPr/>
          <a:lstStyle/>
          <a:p>
            <a:pPr marL="0" indent="0" algn="ctr">
              <a:buNone/>
            </a:pPr>
            <a:r>
              <a:rPr lang="ru-RU" sz="4400" dirty="0" smtClean="0"/>
              <a:t>Целевое обучение </a:t>
            </a:r>
            <a:br>
              <a:rPr lang="ru-RU" sz="4400" dirty="0" smtClean="0"/>
            </a:br>
            <a:r>
              <a:rPr lang="ru-RU" sz="4400" dirty="0" smtClean="0"/>
              <a:t>по квоте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7317432" cy="4065632"/>
          </a:xfrm>
        </p:spPr>
        <p:txBody>
          <a:bodyPr>
            <a:normAutofit fontScale="92500" lnSpcReduction="20000"/>
          </a:bodyPr>
          <a:lstStyle/>
          <a:p>
            <a:pPr marL="45720" indent="0" algn="ctr">
              <a:buNone/>
            </a:pPr>
            <a:endParaRPr lang="ru-RU" sz="3000" b="1" dirty="0" smtClean="0"/>
          </a:p>
          <a:p>
            <a:pPr marL="45720" indent="0" algn="ctr">
              <a:buNone/>
            </a:pPr>
            <a:r>
              <a:rPr lang="ru-RU" sz="3000" b="1" dirty="0" smtClean="0"/>
              <a:t>Где найти информацию?</a:t>
            </a:r>
          </a:p>
          <a:p>
            <a:r>
              <a:rPr lang="ru-RU" sz="2800" dirty="0" smtClean="0"/>
              <a:t>Официальный сайт </a:t>
            </a:r>
            <a:r>
              <a:rPr lang="ru-RU" sz="2800" dirty="0" err="1" smtClean="0"/>
              <a:t>ЗабГУ</a:t>
            </a:r>
            <a:r>
              <a:rPr lang="ru-RU" sz="2800" dirty="0" smtClean="0"/>
              <a:t> – </a:t>
            </a:r>
          </a:p>
          <a:p>
            <a:r>
              <a:rPr lang="ru-RU" sz="2800" dirty="0" smtClean="0"/>
              <a:t>приемная кампания 2025 (абитуриенту) –</a:t>
            </a:r>
          </a:p>
          <a:p>
            <a:r>
              <a:rPr lang="ru-RU" sz="2800" dirty="0" smtClean="0"/>
              <a:t>документы и информация – </a:t>
            </a:r>
          </a:p>
          <a:p>
            <a:r>
              <a:rPr lang="ru-RU" sz="2800" dirty="0" smtClean="0"/>
              <a:t>целевой прием.</a:t>
            </a:r>
            <a:r>
              <a:rPr lang="en-US" sz="2800" dirty="0"/>
              <a:t> </a:t>
            </a:r>
            <a:endParaRPr lang="ru-RU" sz="2800" dirty="0" smtClean="0"/>
          </a:p>
          <a:p>
            <a:r>
              <a:rPr lang="en-US" sz="2800" dirty="0" smtClean="0">
                <a:hlinkClick r:id="rId2"/>
              </a:rPr>
              <a:t>https</a:t>
            </a:r>
            <a:r>
              <a:rPr lang="en-US" sz="2800" dirty="0">
                <a:hlinkClick r:id="rId2"/>
              </a:rPr>
              <a:t>://entrant.zabgu.ru/?</a:t>
            </a:r>
            <a:r>
              <a:rPr lang="en-US" sz="2800" dirty="0" smtClean="0">
                <a:hlinkClick r:id="rId2"/>
              </a:rPr>
              <a:t>page_id=4747</a:t>
            </a:r>
            <a:r>
              <a:rPr lang="ru-RU" dirty="0" smtClean="0"/>
              <a:t> </a:t>
            </a:r>
          </a:p>
          <a:p>
            <a:r>
              <a:rPr lang="ru-RU" dirty="0" smtClean="0"/>
              <a:t>(Методические рекомендации, бланк заявки абитуриента, бланки договоров на целевое обучение в пределах квоты).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90718" y="0"/>
            <a:ext cx="2773363" cy="97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32695466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968</TotalTime>
  <Words>677</Words>
  <Application>Microsoft Office PowerPoint</Application>
  <PresentationFormat>Экран (4:3)</PresentationFormat>
  <Paragraphs>76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Воздушный поток</vt:lpstr>
      <vt:lpstr>  Целевое обучение:  преимущества и траектория поступления  2025-2026 учебный год</vt:lpstr>
      <vt:lpstr>Слайд 2</vt:lpstr>
      <vt:lpstr>Целевое обучение  на ЕЦП «Работа в России»</vt:lpstr>
      <vt:lpstr>Целевое обучение  по квоте</vt:lpstr>
      <vt:lpstr>Целевое обучение по квоте. Подготовка к первому шагу </vt:lpstr>
      <vt:lpstr>Целевое обучение по квоте Шаг 1  </vt:lpstr>
      <vt:lpstr>Целевое обучение по квоте Шаг 2</vt:lpstr>
      <vt:lpstr>Целевое обучение по квоте Шаг 3</vt:lpstr>
      <vt:lpstr>Целевое обучение  по квоте</vt:lpstr>
      <vt:lpstr>Нормативные документы на Федеральном уровне</vt:lpstr>
      <vt:lpstr>Формирование заявок о кадровой потребности на портале  «Работа России».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Митюкова Оксана Владимировна</dc:creator>
  <cp:lastModifiedBy>123</cp:lastModifiedBy>
  <cp:revision>51</cp:revision>
  <dcterms:created xsi:type="dcterms:W3CDTF">2025-03-20T02:56:24Z</dcterms:created>
  <dcterms:modified xsi:type="dcterms:W3CDTF">2025-05-05T05:36:06Z</dcterms:modified>
</cp:coreProperties>
</file>