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8"/>
  </p:notesMasterIdLst>
  <p:sldIdLst>
    <p:sldId id="430" r:id="rId2"/>
    <p:sldId id="436" r:id="rId3"/>
    <p:sldId id="438" r:id="rId4"/>
    <p:sldId id="446" r:id="rId5"/>
    <p:sldId id="448" r:id="rId6"/>
    <p:sldId id="449" r:id="rId7"/>
    <p:sldId id="439" r:id="rId8"/>
    <p:sldId id="432" r:id="rId9"/>
    <p:sldId id="450" r:id="rId10"/>
    <p:sldId id="435" r:id="rId11"/>
    <p:sldId id="437" r:id="rId12"/>
    <p:sldId id="434" r:id="rId13"/>
    <p:sldId id="441" r:id="rId14"/>
    <p:sldId id="442" r:id="rId15"/>
    <p:sldId id="451" r:id="rId16"/>
    <p:sldId id="43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6" userDrawn="1">
          <p15:clr>
            <a:srgbClr val="A4A3A4"/>
          </p15:clr>
        </p15:guide>
        <p15:guide id="2" pos="141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EBEF"/>
    <a:srgbClr val="1D99B3"/>
    <a:srgbClr val="E7F6F9"/>
    <a:srgbClr val="002B6A"/>
    <a:srgbClr val="7ED0CC"/>
    <a:srgbClr val="BEDFE4"/>
    <a:srgbClr val="49AFC4"/>
    <a:srgbClr val="71C1D1"/>
    <a:srgbClr val="A1D9E5"/>
    <a:srgbClr val="2132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3" autoAdjust="0"/>
    <p:restoredTop sz="95109" autoAdjust="0"/>
  </p:normalViewPr>
  <p:slideViewPr>
    <p:cSldViewPr snapToGrid="0" showGuides="1">
      <p:cViewPr>
        <p:scale>
          <a:sx n="51" d="100"/>
          <a:sy n="51" d="100"/>
        </p:scale>
        <p:origin x="-1184" y="-308"/>
      </p:cViewPr>
      <p:guideLst>
        <p:guide orient="horz" pos="2296"/>
        <p:guide pos="1413"/>
      </p:guideLst>
    </p:cSldViewPr>
  </p:slideViewPr>
  <p:outlineViewPr>
    <p:cViewPr>
      <p:scale>
        <a:sx n="33" d="100"/>
        <a:sy n="33" d="100"/>
      </p:scale>
      <p:origin x="0" y="96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-2716" y="-6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8220DD-F815-4785-A1B2-3510446CFE34}" type="datetimeFigureOut">
              <a:rPr lang="en-IN" smtClean="0"/>
              <a:pPr/>
              <a:t>14-05-2026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FF3364-A7DB-4F6B-AEA5-975291C6CB3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707468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4AABBD-5B74-40BE-9196-802D2FD825F4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686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110BE-A5D8-4C06-9CB1-4FB89613DA60}" type="datetimeFigureOut">
              <a:rPr lang="en-IN" smtClean="0"/>
              <a:pPr/>
              <a:t>14-05-2026</a:t>
            </a:fld>
            <a:endParaRPr lang="en-IN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AEF7-1C8C-4F27-9F91-265614AC2E4C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4B81-B27A-41DD-81E3-0974432700D1}" type="datetimeFigureOut">
              <a:rPr lang="ru-RU" smtClean="0"/>
              <a:pPr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22809-1126-4875-B459-11DDF60E25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110BE-A5D8-4C06-9CB1-4FB89613DA60}" type="datetimeFigureOut">
              <a:rPr lang="en-IN" smtClean="0"/>
              <a:pPr/>
              <a:t>14-05-2026</a:t>
            </a:fld>
            <a:endParaRPr lang="en-IN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AEF7-1C8C-4F27-9F91-265614AC2E4C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128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96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110BE-A5D8-4C06-9CB1-4FB89613DA60}" type="datetimeFigureOut">
              <a:rPr lang="en-IN" smtClean="0"/>
              <a:pPr/>
              <a:t>14-05-2026</a:t>
            </a:fld>
            <a:endParaRPr lang="en-IN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AEF7-1C8C-4F27-9F91-265614AC2E4C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110BE-A5D8-4C06-9CB1-4FB89613DA60}" type="datetimeFigureOut">
              <a:rPr lang="en-IN" smtClean="0"/>
              <a:pPr/>
              <a:t>14-05-2026</a:t>
            </a:fld>
            <a:endParaRPr lang="en-IN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AEF7-1C8C-4F27-9F91-265614AC2E4C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110BE-A5D8-4C06-9CB1-4FB89613DA60}" type="datetimeFigureOut">
              <a:rPr lang="en-IN" smtClean="0"/>
              <a:pPr/>
              <a:t>14-05-2026</a:t>
            </a:fld>
            <a:endParaRPr lang="en-IN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AEF7-1C8C-4F27-9F91-265614AC2E4C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110BE-A5D8-4C06-9CB1-4FB89613DA60}" type="datetimeFigureOut">
              <a:rPr lang="en-IN" smtClean="0"/>
              <a:pPr/>
              <a:t>14-05-2026</a:t>
            </a:fld>
            <a:endParaRPr lang="en-IN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AEF7-1C8C-4F27-9F91-265614AC2E4C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110BE-A5D8-4C06-9CB1-4FB89613DA60}" type="datetimeFigureOut">
              <a:rPr lang="en-IN" smtClean="0"/>
              <a:pPr/>
              <a:t>14-05-2026</a:t>
            </a:fld>
            <a:endParaRPr lang="en-IN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AEF7-1C8C-4F27-9F91-265614AC2E4C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110BE-A5D8-4C06-9CB1-4FB89613DA60}" type="datetimeFigureOut">
              <a:rPr lang="en-IN" smtClean="0"/>
              <a:pPr/>
              <a:t>14-05-2026</a:t>
            </a:fld>
            <a:endParaRPr lang="en-IN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AEF7-1C8C-4F27-9F91-265614AC2E4C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110BE-A5D8-4C06-9CB1-4FB89613DA60}" type="datetimeFigureOut">
              <a:rPr lang="en-IN" smtClean="0"/>
              <a:pPr/>
              <a:t>14-05-2026</a:t>
            </a:fld>
            <a:endParaRPr lang="en-IN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AEF7-1C8C-4F27-9F91-265614AC2E4C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1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1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110BE-A5D8-4C06-9CB1-4FB89613DA60}" type="datetimeFigureOut">
              <a:rPr lang="en-IN" smtClean="0"/>
              <a:pPr/>
              <a:t>14-05-2026</a:t>
            </a:fld>
            <a:endParaRPr lang="en-IN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72AEF7-1C8C-4F27-9F91-265614AC2E4C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8BE331-C93C-4A62-8706-E5CDAF2B3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764" y="459633"/>
            <a:ext cx="10515600" cy="427877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4180610982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572" userDrawn="1">
          <p15:clr>
            <a:srgbClr val="FBAE40"/>
          </p15:clr>
        </p15:guide>
        <p15:guide id="3" pos="186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C05DC98C-6772-4D25-A1A5-E4F78084522B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IN">
              <a:latin typeface="+mj-lt"/>
            </a:endParaRPr>
          </a:p>
        </p:txBody>
      </p:sp>
      <p:pic>
        <p:nvPicPr>
          <p:cNvPr id="13" name="Picture 7">
            <a:extLst>
              <a:ext uri="{FF2B5EF4-FFF2-40B4-BE49-F238E27FC236}">
                <a16:creationId xmlns="" xmlns:a16="http://schemas.microsoft.com/office/drawing/2014/main" id="{D5A4A4CD-AB12-4868-8C68-6CC8A0DFFBF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376" y="2636756"/>
            <a:ext cx="1795248" cy="158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236283923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3249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B8840-A12B-45A4-B302-1CD6A40726C8}" type="datetime1">
              <a:rPr lang="en-US" smtClean="0"/>
              <a:pPr/>
              <a:t>5/14/2026</a:t>
            </a:fld>
            <a:endParaRPr lang="en-IN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C8F9AF-ED47-4D16-A3F6-52DD1D42E8AB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Office_PowerPoint1.sld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______Microsoft_Office_PowerPoint2.sldx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matafonova.o@mail.ru" TargetMode="External"/><Relationship Id="rId2" Type="http://schemas.openxmlformats.org/officeDocument/2006/relationships/hyperlink" Target="mailto:zabaikaluzory@yandex.ru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78CDFDD1-0E5B-4EF1-AA0C-BD5E6E76B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749" y="1341376"/>
            <a:ext cx="6021723" cy="42787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en-IN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25675" y="330636"/>
            <a:ext cx="11590751" cy="612475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sz="2400" b="1" dirty="0" smtClean="0"/>
          </a:p>
          <a:p>
            <a:pPr algn="ctr"/>
            <a:r>
              <a:rPr lang="ru-RU" sz="2400" b="1" dirty="0" smtClean="0"/>
              <a:t>АССОЦИАЦИЯ ФИЗИЧЕСКИХ И ЮРИДИЧЕСКИХ ЛИЦ</a:t>
            </a:r>
            <a:endParaRPr lang="ru-RU" sz="2400" dirty="0" smtClean="0"/>
          </a:p>
          <a:p>
            <a:pPr algn="ctr"/>
            <a:r>
              <a:rPr lang="ru-RU" sz="2400" b="1" dirty="0" smtClean="0"/>
              <a:t>ЗАБАЙКАЛЬСКИЙ КРАЕВОЙ ПОПЕЧИТЕЛЬСКИЙ СОВЕТ</a:t>
            </a:r>
            <a:r>
              <a:rPr lang="ru-RU" sz="2400" dirty="0" smtClean="0"/>
              <a:t> </a:t>
            </a:r>
            <a:r>
              <a:rPr lang="ru-RU" sz="2400" b="1" dirty="0" smtClean="0"/>
              <a:t>В СФЕРЕ ОБРАЗОВАНИЯ</a:t>
            </a:r>
            <a:endParaRPr lang="ru-RU" sz="2400" dirty="0" smtClean="0"/>
          </a:p>
          <a:p>
            <a:pPr algn="ctr"/>
            <a:endParaRPr lang="ru-RU" sz="40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4000" b="1" dirty="0" smtClean="0">
                <a:solidFill>
                  <a:prstClr val="black"/>
                </a:solidFill>
              </a:rPr>
              <a:t>Отчет</a:t>
            </a:r>
          </a:p>
          <a:p>
            <a:pPr algn="ctr"/>
            <a:r>
              <a:rPr lang="ru-RU" sz="4000" b="1" dirty="0" smtClean="0">
                <a:solidFill>
                  <a:prstClr val="black"/>
                </a:solidFill>
              </a:rPr>
              <a:t>о деятельности Забайкальского краевого Попечительского совета в сфере образования </a:t>
            </a:r>
          </a:p>
          <a:p>
            <a:pPr algn="ctr"/>
            <a:r>
              <a:rPr lang="ru-RU" sz="4000" b="1" dirty="0" smtClean="0">
                <a:solidFill>
                  <a:prstClr val="black"/>
                </a:solidFill>
              </a:rPr>
              <a:t>за 2025 год</a:t>
            </a:r>
          </a:p>
          <a:p>
            <a:pPr algn="ctr"/>
            <a:endParaRPr lang="ru-RU" sz="4000" b="1" dirty="0" smtClean="0">
              <a:solidFill>
                <a:prstClr val="black"/>
              </a:solidFill>
            </a:endParaRPr>
          </a:p>
          <a:p>
            <a:pPr algn="ctr"/>
            <a:endParaRPr lang="ru-RU" sz="4000" b="1" dirty="0" smtClean="0">
              <a:solidFill>
                <a:prstClr val="black"/>
              </a:solidFill>
            </a:endParaRPr>
          </a:p>
          <a:p>
            <a:pPr algn="ctr"/>
            <a:endParaRPr lang="ru-RU" sz="4000" b="1" dirty="0" smtClean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05484" y="3279122"/>
            <a:ext cx="4058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62673" y="4510308"/>
            <a:ext cx="4440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810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205484" y="3279122"/>
            <a:ext cx="4058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62673" y="4510308"/>
            <a:ext cx="4440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21241" y="677422"/>
          <a:ext cx="11250202" cy="5740402"/>
        </p:xfrm>
        <a:graphic>
          <a:graphicData uri="http://schemas.openxmlformats.org/drawingml/2006/table">
            <a:tbl>
              <a:tblPr/>
              <a:tblGrid>
                <a:gridCol w="5833439"/>
                <a:gridCol w="5416763"/>
              </a:tblGrid>
              <a:tr h="174796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Arial"/>
                          <a:ea typeface="Calibri"/>
                          <a:cs typeface="Times New Roman"/>
                        </a:rPr>
                        <a:t>Задачи в соотв. с Уставом (ред. 2017 г</a:t>
                      </a:r>
                      <a:r>
                        <a:rPr lang="ru-RU" sz="1100" b="1" dirty="0" smtClean="0">
                          <a:latin typeface="Arial"/>
                          <a:ea typeface="Calibri"/>
                          <a:cs typeface="Times New Roman"/>
                        </a:rPr>
                        <a:t>.)</a:t>
                      </a:r>
                    </a:p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Выполнение задач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295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Arial"/>
                          <a:ea typeface="Calibri"/>
                          <a:cs typeface="Times New Roman"/>
                        </a:rPr>
                        <a:t>1. Координация деятельности действующих Попечительских советов и других форм государственно-общественного управления (далее ГОУ) в ОО Забайкальского края;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Через ВКС в Министерстве образования (3); информационные письма (1</a:t>
                      </a: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);</a:t>
                      </a:r>
                      <a:r>
                        <a:rPr lang="ru-RU" sz="1100" b="1" baseline="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В </a:t>
                      </a:r>
                      <a:r>
                        <a:rPr lang="ru-RU" sz="1100" b="1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рамках подготовки чествования педагогов-ветеранов ВОВ 1941-1945 гг. - взаимодействие с 27 </a:t>
                      </a:r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МОУО консультации - 27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853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Arial"/>
                          <a:ea typeface="Calibri"/>
                          <a:cs typeface="Times New Roman"/>
                        </a:rPr>
                        <a:t>2. Содействие в изучении, обобщении и распространении отечественного и зарубежного передового опыта ГОУ в сфере образования;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Информирование о мероприятиях в т.ч. ч/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з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 соц.сети (чествование педагогических династий, фестиваль детско-юношеского творчества «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Гуранёнок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», «Победная слава учителей»)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661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Arial"/>
                          <a:ea typeface="Calibri"/>
                          <a:cs typeface="Times New Roman"/>
                        </a:rPr>
                        <a:t>3. Осуществление общественной экспертизы состояния образования в Забайкальском крае;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Экспертиза конкурсных заявок по проектам в рамках сотрудничества с научными организациями РАО (2)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387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Arial"/>
                          <a:ea typeface="Calibri"/>
                          <a:cs typeface="Times New Roman"/>
                        </a:rPr>
                        <a:t>4. Поддержка талантливых учащихся, педагогических коллективов, и творческой интеллигенции из числа педагогов;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Конкурсы (методик, семейной фотографии, детских работ, учебно-исследовательских работ учителей и учеников)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305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Arial"/>
                          <a:ea typeface="Times New Roman"/>
                          <a:cs typeface="Times New Roman"/>
                        </a:rPr>
                        <a:t>5. Создание условий для обучения/воспитания детей, в т.ч. детей-сирот, детей из малообеспеченных семей, детей с ОВЗ, одаренных детей;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Конкурсы (2); Организация методических площадок (ЗКДЮБ им. Г.Р. 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Граубина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, Центр «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Гуранёнок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»)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564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Arial"/>
                          <a:ea typeface="Times New Roman"/>
                          <a:cs typeface="Times New Roman"/>
                        </a:rPr>
                        <a:t>6. Поддержка молодых специалистов, содействие организации конкурсов профессионального мастерства;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Семинар «Конкурсное движение как условие роста профессионального мастерства» -1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387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Arial"/>
                          <a:ea typeface="Times New Roman"/>
                          <a:cs typeface="Times New Roman"/>
                        </a:rPr>
                        <a:t>7. Привлечение добровольных взносов  физических, юридических лиц, общественных организаций;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Привлечены фин.средства., оказана материальная поддержка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660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Arial"/>
                          <a:ea typeface="Times New Roman"/>
                          <a:cs typeface="Times New Roman"/>
                        </a:rPr>
                        <a:t>8. Содействие созданию и публикации учебных, методических, рекламных материалов и пособий;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Издательская деятельность (переиздание 2-х сборников, подготовка новых печатных работ -2), рецензии -1,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854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Arial"/>
                          <a:ea typeface="Times New Roman"/>
                          <a:cs typeface="Times New Roman"/>
                        </a:rPr>
                        <a:t>9. Содействие проведению инновационной работы, повышающей эффективность образования, в том числе через учреждение специальных грантов, проведение конкурсов, конференций;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Организован выезд и участие на Международную НПК «Воспитываем здоровое поколение» (Россия, Узбекистан, Казахстан) – 3 чел. Участие в 2-х финалах Российских конкурсов (2)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661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Arial"/>
                          <a:ea typeface="Times New Roman"/>
                          <a:cs typeface="Times New Roman"/>
                        </a:rPr>
                        <a:t>10.Семинары / </a:t>
                      </a:r>
                      <a:r>
                        <a:rPr lang="ru-RU" sz="1100" dirty="0" err="1">
                          <a:latin typeface="Arial"/>
                          <a:ea typeface="Times New Roman"/>
                          <a:cs typeface="Times New Roman"/>
                        </a:rPr>
                        <a:t>вебинары</a:t>
                      </a:r>
                      <a:r>
                        <a:rPr lang="ru-RU" sz="1100" dirty="0">
                          <a:latin typeface="Arial"/>
                          <a:ea typeface="Times New Roman"/>
                          <a:cs typeface="Times New Roman"/>
                        </a:rPr>
                        <a:t> для председателей и членов попечительских советов, органов ГОУ;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ВКС -3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;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773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Arial"/>
                          <a:ea typeface="Times New Roman"/>
                          <a:cs typeface="Times New Roman"/>
                        </a:rPr>
                        <a:t>11. Разработка и реализация конкретных мероприятий по финансированию и материальному обеспечению образовательной, информационной, рекламной деятельности образовательных организаций;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Театральные встречи со школьниками, спектакли и экскурсии (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Заб.Узоры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Полиграфия (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Заб.Узоры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):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Приветственные адреса, открытки, благодарственные письма,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12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Arial"/>
                          <a:ea typeface="Times New Roman"/>
                          <a:cs typeface="Times New Roman"/>
                        </a:rPr>
                        <a:t>12. Учреждение и выплата из собственных средств поощрительных стипендий, грантов и премий педагогическим работникам и обучающимся;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Премия Васильева (в 2025 г. не  было кандидатов на поощрение)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591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Arial"/>
                          <a:ea typeface="Times New Roman"/>
                          <a:cs typeface="Times New Roman"/>
                        </a:rPr>
                        <a:t>13. Оказание поддержки в реализации программ и мероприятий, с оказанием материальной помощи ОО  </a:t>
                      </a:r>
                      <a:r>
                        <a:rPr lang="ru-RU" sz="1100" dirty="0" err="1">
                          <a:latin typeface="Arial"/>
                          <a:ea typeface="Times New Roman"/>
                          <a:cs typeface="Times New Roman"/>
                        </a:rPr>
                        <a:t>Заб</a:t>
                      </a:r>
                      <a:r>
                        <a:rPr lang="ru-RU" sz="1100" dirty="0">
                          <a:latin typeface="Arial"/>
                          <a:ea typeface="Times New Roman"/>
                          <a:cs typeface="Times New Roman"/>
                        </a:rPr>
                        <a:t>. края.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Распределение рабочих тетрадей по проектам - более 6000 тетрадей в 1-м полугодии)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626" marR="306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393701" y="150041"/>
            <a:ext cx="11298290" cy="46935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Выполнение задач в соответствии с Уставом Забайкальского краевого Попечительского совета в сфере образования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0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205484" y="3279122"/>
            <a:ext cx="4058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62673" y="4510308"/>
            <a:ext cx="4440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46578" y="192123"/>
            <a:ext cx="11678200" cy="645919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39750" algn="l"/>
              </a:tabLst>
            </a:pP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39750" algn="l"/>
              </a:tabLst>
            </a:pP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Для педагогов-ветеранов ВОВ проведены масштабные мероприятия, посвященные 80-летитю Великой Победы – 2</a:t>
            </a:r>
            <a:endParaRPr kumimoji="0" lang="ru-RU" sz="1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39750" algn="l"/>
              </a:tabLst>
            </a:pP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Для </a:t>
            </a:r>
            <a:r>
              <a:rPr kumimoji="0" lang="ru-RU" sz="14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пед</a:t>
            </a: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140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общественности подготовлено программы с участием актеров театра «Забайкальские узоры» - 4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39750" algn="l"/>
              </a:tabLst>
            </a:pP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Для ветеранов педагогического труда приобретено 32 билета на премьерные спектакли, 12 приглашений – на мероприятия «Забайкальской осени», 8 – бенефис  М. </a:t>
            </a:r>
            <a:r>
              <a:rPr kumimoji="0" lang="ru-RU" sz="14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Баратаевой</a:t>
            </a:r>
            <a:endParaRPr kumimoji="0" lang="ru-RU" sz="1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39750" algn="l"/>
              </a:tabLst>
            </a:pPr>
            <a:r>
              <a:rPr kumimoji="0" lang="ru-RU" sz="1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Для педагогов и школьников проведено 9</a:t>
            </a:r>
            <a:r>
              <a:rPr kumimoji="0" lang="ru-RU" sz="1400" b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1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конкурсов (4 - региональные</a:t>
            </a:r>
            <a:r>
              <a:rPr kumimoji="0" lang="en-US" sz="1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; </a:t>
            </a:r>
            <a:r>
              <a:rPr kumimoji="0" lang="ru-RU" sz="1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4 – межрегиональные, 1 –</a:t>
            </a:r>
            <a:r>
              <a:rPr kumimoji="0" lang="ru-RU" sz="1400" b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Дальневосточный)</a:t>
            </a:r>
            <a:endParaRPr kumimoji="0" lang="ru-RU" sz="14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39750" algn="l"/>
              </a:tabLst>
            </a:pPr>
            <a:r>
              <a:rPr kumimoji="0" lang="ru-RU" sz="1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Выпущено 3 издания и 1 дополнительный выпуск (Атлас педагогических династий)</a:t>
            </a:r>
            <a:endParaRPr kumimoji="0" lang="ru-RU" sz="14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39750" algn="l"/>
              </a:tabLst>
            </a:pP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Участие в акциях, посвященных 80-летию Победы в рамках сотрудничества с другими организациями – 1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 образовательных программах – 2 </a:t>
            </a:r>
            <a:endParaRPr kumimoji="0" lang="ru-RU" sz="1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39750" algn="l"/>
              </a:tabLst>
            </a:pP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Оздоровительные акции для ветеранов педагогического труда – 1</a:t>
            </a:r>
            <a:endParaRPr kumimoji="0" lang="ru-RU" sz="1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39750" algn="l"/>
              </a:tabLst>
            </a:pPr>
            <a:r>
              <a:rPr kumimoji="0" lang="ru-RU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Чествование юбиляров – 3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Организовано встреч со специалистами (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МинОбр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– 14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Проведено экспертиз – 78 (конкурсные заявки)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Организовано записей в рамках сотрудничества с ВГТРК – 3</a:t>
            </a:r>
          </a:p>
          <a:p>
            <a:pPr lvl="0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Встречи с депутатами, предпринимателями –  17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Подготовка наградных документов - 1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Подготовлено писем и информационных запросов – 29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Участие в НПК – 5  (краевой - 1, межрегиональный - 2, Российский – 1, Международной - 1) 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Участие в русском Форуме – 5 чел.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Проведение краевых семинаров – 2 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Проведение лекционно-практических занятий – 16 час.</a:t>
            </a:r>
          </a:p>
          <a:p>
            <a:pPr lvl="0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Проведено консультаций для педагогов и специалистов др. сфер, связанных с системой образования – 42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Полиграфия – более 300 , (варианты поздравительных открыток, приглашения, поздравительные адреса, благодарственные письма, информационные буклеты, др.)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Ревизия документов по контрольным точкам – 2 (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МинЮст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соответствие задач Уставу)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Социальные сети – Телеграмм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Рабочие встречи (более 30, Правления – 3)</a:t>
            </a:r>
          </a:p>
          <a:p>
            <a:pPr lvl="0">
              <a:buFont typeface="Arial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Театральная суббота для школьников (более 1000 )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39750" algn="l"/>
              </a:tabLst>
            </a:pPr>
            <a:endParaRPr kumimoji="0" lang="ru-RU" sz="1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0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78CDFDD1-0E5B-4EF1-AA0C-BD5E6E76B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749" y="1341376"/>
            <a:ext cx="6021723" cy="42787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en-IN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05484" y="3279122"/>
            <a:ext cx="4058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62673" y="4510308"/>
            <a:ext cx="4440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850900" y="399128"/>
          <a:ext cx="10490200" cy="4934872"/>
        </p:xfrm>
        <a:graphic>
          <a:graphicData uri="http://schemas.openxmlformats.org/drawingml/2006/table">
            <a:tbl>
              <a:tblPr/>
              <a:tblGrid>
                <a:gridCol w="3416909"/>
                <a:gridCol w="3368128"/>
                <a:gridCol w="3705163"/>
              </a:tblGrid>
              <a:tr h="705220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Arial"/>
                          <a:ea typeface="Times New Roman"/>
                          <a:cs typeface="Times New Roman"/>
                        </a:rPr>
                        <a:t>Ветераны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Arial"/>
                          <a:ea typeface="Times New Roman"/>
                          <a:cs typeface="Times New Roman"/>
                        </a:rPr>
                        <a:t>педагогического труда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Arial"/>
                          <a:ea typeface="Times New Roman"/>
                          <a:cs typeface="Times New Roman"/>
                        </a:rPr>
                        <a:t>Педагогические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Arial"/>
                          <a:ea typeface="Times New Roman"/>
                          <a:cs typeface="Times New Roman"/>
                        </a:rPr>
                        <a:t>коллективы, родители 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Arial"/>
                          <a:ea typeface="Times New Roman"/>
                          <a:cs typeface="Times New Roman"/>
                        </a:rPr>
                        <a:t>Дети и подростки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959728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 День Учителя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 Чествование ветеранов педагогического труда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3. Записи передач на ВГТРК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4. Социальные и оздоровительные </a:t>
                      </a:r>
                      <a:r>
                        <a:rPr lang="ru-RU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акции</a:t>
                      </a:r>
                      <a:r>
                        <a:rPr lang="ru-RU" sz="16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ru-RU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(поздравления</a:t>
                      </a: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, соц.сети, просветительская работа)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5. Приглашение на премьерные спектакли, концерты, культурно-массовые мероприятия 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Конкурсное движение: </a:t>
                      </a:r>
                      <a:r>
                        <a:rPr lang="ru-RU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разработка </a:t>
                      </a: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методик реализации программ превентивного обучения 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 Проект </a:t>
                      </a:r>
                      <a:r>
                        <a:rPr lang="ru-RU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РоПП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2.Проект «Мы - твои друзья»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3. День учителя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4. Приглашение на премьерные спектакли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5.Культурно-образовательная поддержка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(по запросу ОО)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1.Конкурс литературного творчества «Мой дедушка – герой» (региональный  и Дальневосточный уровни)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 Премия Васильева (для одаренных школьников)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3. Конкурс исследовательских работ, посвященных Году объектов культурного наследия.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4. Конкурс семейной фотографии (проект </a:t>
                      </a:r>
                      <a:r>
                        <a:rPr lang="ru-RU" sz="1600" dirty="0" err="1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РоПП</a:t>
                      </a: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)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indent="45021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5. Конкурс семейной фотографии (проект «Мы- твои друзья»)</a:t>
                      </a:r>
                      <a:endParaRPr lang="ru-RU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924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9697" name="Rectangle 1"/>
          <p:cNvSpPr>
            <a:spLocks noChangeArrowheads="1"/>
          </p:cNvSpPr>
          <p:nvPr/>
        </p:nvSpPr>
        <p:spPr bwMode="auto">
          <a:xfrm flipH="1">
            <a:off x="863600" y="5292636"/>
            <a:ext cx="105029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Контрольный срез: 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ценка деятельности Попечительского совета отражает реальный вклад в работу с целевыми группами и полученные эффекты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з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а </a:t>
            </a:r>
            <a:r>
              <a:rPr lang="ru-RU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6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месяцев 2025 г. – внесены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завершенные плановые мероприятия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(внеплановые не учитывались)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0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78CDFDD1-0E5B-4EF1-AA0C-BD5E6E76B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749" y="1341376"/>
            <a:ext cx="6021723" cy="42787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en-IN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05484" y="3279122"/>
            <a:ext cx="4058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62673" y="4510308"/>
            <a:ext cx="4440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 flipH="1">
            <a:off x="263047" y="39753"/>
            <a:ext cx="11599100" cy="674030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Выполнение </a:t>
            </a:r>
            <a:r>
              <a:rPr lang="ru-RU" sz="20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плана мероприятий за 2025  г.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– 100% 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(+)</a:t>
            </a:r>
          </a:p>
          <a:p>
            <a:pPr marL="0" marR="0" lvl="0" indent="45085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ru-RU" sz="20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Социальная активность ПС: 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охват на примере мероприятия «Победная слава учителей» - более 500 чел., из них целевая аудитория педагогов </a:t>
            </a:r>
            <a:r>
              <a:rPr lang="en-US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/ 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представителей – 126 чел. </a:t>
            </a:r>
            <a:r>
              <a:rPr lang="ru-RU" sz="20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из 25 муниципальных территорий края</a:t>
            </a:r>
            <a:r>
              <a:rPr lang="en-US" sz="20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; </a:t>
            </a:r>
            <a:endParaRPr lang="ru-RU" sz="2000" b="1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ru-RU" sz="20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Прозрачность деятельности  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- соц.сети, печатная продукция, презентационные площадки, </a:t>
            </a:r>
            <a:r>
              <a:rPr lang="ru-RU" sz="20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радиоэфиры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, активное позиционирование деятельности через конкурсное движение</a:t>
            </a:r>
            <a:r>
              <a:rPr lang="en-US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;</a:t>
            </a:r>
            <a:endParaRPr lang="ru-RU" sz="2000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ru-RU" sz="20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Результативность взаимодействия – 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партнерские отношения,  усиливающие поддержку друг друга и  влияние (Краевая организация профсоюзов работников образования, </a:t>
            </a:r>
            <a:r>
              <a:rPr lang="ru-RU" sz="20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МинОбр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Заб.края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, ИРО </a:t>
            </a:r>
            <a:r>
              <a:rPr lang="ru-RU" sz="20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Заб.края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, </a:t>
            </a:r>
            <a:r>
              <a:rPr lang="ru-RU" sz="20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Пед.Общество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, РОО «РОЗ»)</a:t>
            </a:r>
            <a:r>
              <a:rPr lang="en-US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;</a:t>
            </a:r>
            <a:endParaRPr lang="ru-RU" sz="2000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0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Привлечение внешних ресурсов. 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Объем привлеченных средств на примере сотрудничества по образовательным проектам в 2025 г. за счет приглашающей стороны  486 тыс.р. -   финансирование участия команды из 3-х человек на международной НПК «Воспитываем здоровое поколение» и участие в двух конкурсных 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программах</a:t>
            </a:r>
            <a:endParaRPr lang="ru-RU" sz="2000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Поддержка  ветеранов: 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адресные</a:t>
            </a:r>
            <a:r>
              <a:rPr lang="ru-RU" sz="20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поздравления (по месту жительства, на рабочем месте), организация встреч, оздоровительных акций,  др.</a:t>
            </a:r>
          </a:p>
          <a:p>
            <a:pPr marL="0" marR="0" lvl="0" indent="45085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0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7226300" y="607047"/>
            <a:ext cx="4559300" cy="5416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27 февраля 2025 г. подведены итоги открытого народного голосования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ТОП-10 проектов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конкурса грантов Губернатора Забайкальского края 2022 года.</a:t>
            </a: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абайкальский краевой Попечительский совет в сфере образования  стал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победителем</a:t>
            </a:r>
            <a:r>
              <a:rPr kumimoji="0" lang="ru-RU" sz="2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народного голосования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365F9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(гранты 2022-2024 гг.)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4" name="Рисунок 3" descr="C:\Users\Оля\Downloads\Вестник 6.jpg"/>
          <p:cNvPicPr/>
          <p:nvPr/>
        </p:nvPicPr>
        <p:blipFill>
          <a:blip r:embed="rId2" cstate="print">
            <a:lum bright="10000" contrast="30000"/>
          </a:blip>
          <a:srcRect t="5890"/>
          <a:stretch>
            <a:fillRect/>
          </a:stretch>
        </p:blipFill>
        <p:spPr bwMode="auto">
          <a:xfrm>
            <a:off x="452252" y="612122"/>
            <a:ext cx="6189847" cy="3693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19100" y="4503609"/>
            <a:ext cx="6451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Забайкальский краевой Попечительский совет в сфере образования находится в авангарде детско-юношеского фестивального движения в крае, способствуя объединению огромного числа талантливой молодёжи. </a:t>
            </a: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Признание вклада народным голосованием подтвердила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востребованность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фестиваля «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Гуранёнок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462079" y="170934"/>
            <a:ext cx="3472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Прозрачность деятельности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9827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78CDFDD1-0E5B-4EF1-AA0C-BD5E6E76B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749" y="1341376"/>
            <a:ext cx="6021723" cy="42787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en-IN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05484" y="3279122"/>
            <a:ext cx="4058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62673" y="4510308"/>
            <a:ext cx="4440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pic>
        <p:nvPicPr>
          <p:cNvPr id="6" name="Рисунок 5" descr="C:\Users\Оля\Downloads\1753417011224.jpg"/>
          <p:cNvPicPr/>
          <p:nvPr/>
        </p:nvPicPr>
        <p:blipFill>
          <a:blip r:embed="rId2" cstate="print">
            <a:lum bright="10000" contrast="40000"/>
          </a:blip>
          <a:srcRect l="11682" t="26535" r="28879" b="17286"/>
          <a:stretch>
            <a:fillRect/>
          </a:stretch>
        </p:blipFill>
        <p:spPr bwMode="auto">
          <a:xfrm>
            <a:off x="201823" y="1479426"/>
            <a:ext cx="4164694" cy="29898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4551452" y="505102"/>
            <a:ext cx="7376843" cy="5416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1400" dirty="0" smtClean="0">
                <a:latin typeface="Century Gothic" pitchFamily="34" charset="0"/>
                <a:ea typeface="Calibri" pitchFamily="34" charset="0"/>
                <a:cs typeface="Arial" pitchFamily="34" charset="0"/>
              </a:rPr>
              <a:t>Сохраняя свою автономность, оставаться полноценными участниками в реализации культурно-образовательных инициатив в нашем крае. </a:t>
            </a:r>
            <a:endParaRPr lang="en-US" sz="1400" dirty="0" smtClean="0">
              <a:latin typeface="Century Gothic" pitchFamily="34" charset="0"/>
              <a:ea typeface="Calibri" pitchFamily="34" charset="0"/>
              <a:cs typeface="Arial" pitchFamily="34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latin typeface="Century Gothic" pitchFamily="34" charset="0"/>
              <a:ea typeface="Calibri" pitchFamily="34" charset="0"/>
              <a:cs typeface="Arial" pitchFamily="34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Результат встречи и.о. министра образования М.А.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Секержитской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 и представителей </a:t>
            </a:r>
            <a:r>
              <a:rPr lang="ru-RU" sz="1600" dirty="0" smtClean="0">
                <a:latin typeface="Century Gothic" pitchFamily="34" charset="0"/>
                <a:ea typeface="Calibri" pitchFamily="34" charset="0"/>
                <a:cs typeface="Arial" pitchFamily="34" charset="0"/>
              </a:rPr>
              <a:t>ЗКПС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Arial" pitchFamily="34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 председателя Г.П.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Сыроватка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 и зам. председателя Л.А.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Скидановой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 -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 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разработка проекта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Arial" pitchFamily="34" charset="0"/>
              </a:rPr>
              <a:t>«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Мастерская наставничества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Arial" pitchFamily="34" charset="0"/>
              </a:rPr>
              <a:t>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 (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Сыроватка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 Г.П.,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Матафонова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 О.И.).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Century Gothic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Проектная идея: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Century Gothic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Calibri"/>
                <a:ea typeface="Calibri" pitchFamily="34" charset="0"/>
                <a:cs typeface="Arial" pitchFamily="34" charset="0"/>
              </a:rPr>
              <a:t>-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повышение компетенций действующей команды  ПС в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it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-сфере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;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Century Gothic" pitchFamily="34" charset="0"/>
              <a:ea typeface="Calibri" pitchFamily="34" charset="0"/>
              <a:cs typeface="Arial" pitchFamily="34" charset="0"/>
            </a:endParaRP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 smtClean="0">
                <a:latin typeface="Century Gothic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Century Gothic" pitchFamily="34" charset="0"/>
                <a:ea typeface="Calibri" pitchFamily="34" charset="0"/>
                <a:cs typeface="Arial" pitchFamily="34" charset="0"/>
              </a:rPr>
              <a:t>-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подготовка лидеров Попечительского совета, способных взять на себя ответственность за развитие системы образования и ее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культуросообразной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 составляющей в Забайкальском крае. 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При отсутствии финансовой поддержки работа Совета возможна через гранты и конкурсные проекты с финансовой составляющей. 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Century Gothic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latin typeface="Century Gothic" pitchFamily="34" charset="0"/>
                <a:ea typeface="Calibri" pitchFamily="34" charset="0"/>
                <a:cs typeface="Arial" pitchFamily="34" charset="0"/>
              </a:rPr>
              <a:t>З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Arial" pitchFamily="34" charset="0"/>
              </a:rPr>
              <a:t>аявка на губернаторский конкурс (июль 2025 г.) не нашла поддержки. Тем не менее, э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Century Gothic" pitchFamily="34" charset="0"/>
                <a:ea typeface="Calibri" pitchFamily="34" charset="0"/>
                <a:cs typeface="Times New Roman" pitchFamily="18" charset="0"/>
              </a:rPr>
              <a:t>то ценный опыт и  возможность усилить слабые места проекта, взглянув на проблему </a:t>
            </a:r>
            <a:r>
              <a:rPr lang="ru-RU" sz="1400" dirty="0" smtClean="0">
                <a:latin typeface="Century Gothic" pitchFamily="34" charset="0"/>
                <a:ea typeface="Calibri" pitchFamily="34" charset="0"/>
                <a:cs typeface="Times New Roman" pitchFamily="18" charset="0"/>
              </a:rPr>
              <a:t>с разных позиций.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Century Gothic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Century Gothic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9400" y="318512"/>
            <a:ext cx="41529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Century Gothic" pitchFamily="34" charset="0"/>
                <a:ea typeface="Calibri" pitchFamily="34" charset="0"/>
                <a:cs typeface="Arial" pitchFamily="34" charset="0"/>
              </a:rPr>
              <a:t>Работа ПС требует интеграции образовательного, культурного и управленческого потенциалов,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41300" y="4637425"/>
            <a:ext cx="40513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prstClr val="black"/>
                </a:solidFill>
                <a:latin typeface="Century Gothic" pitchFamily="34" charset="0"/>
                <a:ea typeface="Calibri" pitchFamily="34" charset="0"/>
                <a:cs typeface="Times New Roman" pitchFamily="18" charset="0"/>
              </a:rPr>
              <a:t>Нам важно планировать перспективные и видеть резервные направления деятельности для дальнейшего совершенствования </a:t>
            </a:r>
            <a:r>
              <a:rPr lang="ru-RU" sz="1400" dirty="0" smtClean="0">
                <a:solidFill>
                  <a:prstClr val="black"/>
                </a:solidFill>
                <a:latin typeface="Century Gothic" pitchFamily="34" charset="0"/>
                <a:ea typeface="Calibri" pitchFamily="34" charset="0"/>
                <a:cs typeface="Arial" pitchFamily="34" charset="0"/>
              </a:rPr>
              <a:t>государственно-общественного управления в региональной системе образования. </a:t>
            </a:r>
            <a:endParaRPr lang="ru-RU" sz="1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63097" y="6139934"/>
            <a:ext cx="4307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Результативность взаимодействия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10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78CDFDD1-0E5B-4EF1-AA0C-BD5E6E76B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749" y="1341376"/>
            <a:ext cx="6021723" cy="42787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en-IN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05484" y="3279122"/>
            <a:ext cx="4058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62673" y="4510308"/>
            <a:ext cx="4440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pic>
        <p:nvPicPr>
          <p:cNvPr id="1026" name="Picture 2" descr="C:\Users\Оля\Desktop\все в 2025\ПОПЕЧИТСОВЕТ\Фотографии\Фото с Победной славы\фм25 132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t="6998"/>
          <a:stretch>
            <a:fillRect/>
          </a:stretch>
        </p:blipFill>
        <p:spPr bwMode="auto">
          <a:xfrm>
            <a:off x="4539000" y="406400"/>
            <a:ext cx="4371470" cy="2461801"/>
          </a:xfrm>
          <a:prstGeom prst="rect">
            <a:avLst/>
          </a:prstGeom>
          <a:ln w="12700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Оля\Desktop\все в 2025\ПОПЕЧИТСОВЕТ\Фотографии\Фото с Победной славы\фм25 54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t="8461" r="9458"/>
          <a:stretch>
            <a:fillRect/>
          </a:stretch>
        </p:blipFill>
        <p:spPr bwMode="auto">
          <a:xfrm>
            <a:off x="134005" y="184934"/>
            <a:ext cx="4140045" cy="2769510"/>
          </a:xfrm>
          <a:prstGeom prst="rect">
            <a:avLst/>
          </a:prstGeom>
          <a:ln w="12700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Оля\Desktop\все в 2025\ПОПЕЧИТСОВЕТ\Фотографии\Фото с Победной славы\фм25 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87" y="3108858"/>
            <a:ext cx="2609636" cy="3456689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C:\Users\Оля\Desktop\все в 2025\ПОПЕЧИТСОВЕТ\Фотографии\Фото с Победной славы\фм25 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08374" y="3431569"/>
            <a:ext cx="4229357" cy="2943546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6" descr="C:\Users\Оля\Desktop\все в 2025\ПОПЕЧИТСОВЕТ\Фотографии\Фото с Победной славы\фм25 137.jpg"/>
          <p:cNvPicPr>
            <a:picLocks noChangeAspect="1" noChangeArrowheads="1"/>
          </p:cNvPicPr>
          <p:nvPr/>
        </p:nvPicPr>
        <p:blipFill>
          <a:blip r:embed="rId6" cstate="print">
            <a:lum bright="20000"/>
          </a:blip>
          <a:srcRect/>
          <a:stretch>
            <a:fillRect/>
          </a:stretch>
        </p:blipFill>
        <p:spPr bwMode="auto">
          <a:xfrm>
            <a:off x="7317328" y="3441844"/>
            <a:ext cx="4710337" cy="2969230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C:\Users\Оля\Desktop\Радуга НПК\фм25 114.jpg"/>
          <p:cNvPicPr/>
          <p:nvPr/>
        </p:nvPicPr>
        <p:blipFill>
          <a:blip r:embed="rId7" cstate="print">
            <a:lum bright="30000" contrast="40000"/>
          </a:blip>
          <a:srcRect/>
          <a:stretch>
            <a:fillRect/>
          </a:stretch>
        </p:blipFill>
        <p:spPr bwMode="auto">
          <a:xfrm>
            <a:off x="9080500" y="495300"/>
            <a:ext cx="2882901" cy="259080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2810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78CDFDD1-0E5B-4EF1-AA0C-BD5E6E76B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749" y="1341376"/>
            <a:ext cx="6021723" cy="42787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en-IN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05484" y="3279122"/>
            <a:ext cx="4058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62673" y="4510308"/>
            <a:ext cx="4440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pic>
        <p:nvPicPr>
          <p:cNvPr id="7" name="Рисунок 6" descr="C:\Users\Оля\Desktop\информационный вестник\5282831889326607800_12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27900" y="266700"/>
            <a:ext cx="43688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Оля\Downloads\IMG-20250907-WA0013.jpg"/>
          <p:cNvPicPr/>
          <p:nvPr/>
        </p:nvPicPr>
        <p:blipFill>
          <a:blip r:embed="rId3" cstate="print"/>
          <a:srcRect r="12581"/>
          <a:stretch>
            <a:fillRect/>
          </a:stretch>
        </p:blipFill>
        <p:spPr bwMode="auto">
          <a:xfrm flipH="1">
            <a:off x="246495" y="3454400"/>
            <a:ext cx="4084204" cy="309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Оля\Downloads\5282831889326607810_121.jpg"/>
          <p:cNvPicPr/>
          <p:nvPr/>
        </p:nvPicPr>
        <p:blipFill>
          <a:blip r:embed="rId4" cstate="print">
            <a:lum contrast="10000"/>
          </a:blip>
          <a:srcRect l="13138" r="8492"/>
          <a:stretch>
            <a:fillRect/>
          </a:stretch>
        </p:blipFill>
        <p:spPr bwMode="auto">
          <a:xfrm>
            <a:off x="3670300" y="266700"/>
            <a:ext cx="3479800" cy="298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Оля\Downloads\IMG_20251121_14493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83100" y="3505200"/>
            <a:ext cx="2578100" cy="298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6" name="Picture 2" descr="C:\Users\Оля\Downloads\IMG_20251225_160503.jpg"/>
          <p:cNvPicPr>
            <a:picLocks noChangeAspect="1" noChangeArrowheads="1"/>
          </p:cNvPicPr>
          <p:nvPr/>
        </p:nvPicPr>
        <p:blipFill>
          <a:blip r:embed="rId6" cstate="print"/>
          <a:srcRect l="7222" t="9928" b="24299"/>
          <a:stretch>
            <a:fillRect/>
          </a:stretch>
        </p:blipFill>
        <p:spPr bwMode="auto">
          <a:xfrm>
            <a:off x="241669" y="228600"/>
            <a:ext cx="3264235" cy="3073400"/>
          </a:xfrm>
          <a:prstGeom prst="rect">
            <a:avLst/>
          </a:prstGeom>
          <a:noFill/>
        </p:spPr>
      </p:pic>
      <p:pic>
        <p:nvPicPr>
          <p:cNvPr id="52227" name="Picture 3" descr="C:\Users\Оля\Downloads\20251127_164850.jpg"/>
          <p:cNvPicPr>
            <a:picLocks noChangeAspect="1" noChangeArrowheads="1"/>
          </p:cNvPicPr>
          <p:nvPr/>
        </p:nvPicPr>
        <p:blipFill>
          <a:blip r:embed="rId7" cstate="print"/>
          <a:srcRect l="8239" t="13258"/>
          <a:stretch>
            <a:fillRect/>
          </a:stretch>
        </p:blipFill>
        <p:spPr bwMode="auto">
          <a:xfrm>
            <a:off x="7331117" y="3467100"/>
            <a:ext cx="4352883" cy="308610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7474893" y="6051034"/>
            <a:ext cx="33636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Социальная активность ПС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0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248806"/>
            <a:ext cx="12192000" cy="6858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5" name="Прямоугольник 4"/>
          <p:cNvSpPr/>
          <p:nvPr/>
        </p:nvSpPr>
        <p:spPr>
          <a:xfrm>
            <a:off x="241150" y="-5417"/>
            <a:ext cx="7772693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Чествование ветеранов педагогического труда  </a:t>
            </a:r>
          </a:p>
          <a:p>
            <a:pPr marL="342900" indent="-34290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ПОБЕДНАЯ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СЛАВА УЧИТЕЛЕЙ»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пед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сообщество - более 500 чел., из них 126  -  участники</a:t>
            </a:r>
          </a:p>
          <a:p>
            <a:pPr marL="342900" indent="-34290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ВОВ 1941-1945 гг.): фронтовики, труженики тыла, дети войны </a:t>
            </a:r>
          </a:p>
          <a:p>
            <a:pPr marL="342900" indent="-34290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7862813" y="873304"/>
            <a:ext cx="30480" cy="5212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8096037" y="0"/>
            <a:ext cx="3576434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Ресурсы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Площади и музыкальная программа театра «Забайкальские Узоры» </a:t>
            </a:r>
          </a:p>
          <a:p>
            <a:pPr algn="ctr">
              <a:buFontTx/>
              <a:buChar char="-"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Участие организаций-партнеров: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ПАО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Совкомбанк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ООО Абсолют, ООО Бюрократ, ПНЕВ С.В., </a:t>
            </a: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Материальную помощь оказали члены Совета: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Кузьмицкий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Л.С., Шестакова Е.В.,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Гаськова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Е.В., Александров Л.А.,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Колотилина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Н.В.,  </a:t>
            </a: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 также Михайлов С.П., сенатор от Забайкальского края.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Соорганизация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деятельности сообществ (Попечительский совет, профсоюзы,  ИРО Забайкальского края,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Пед.общество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 муниципальные органы управления образованием)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C:\Users\Оля\Downloads\IMG_20250829_152212.jpg"/>
          <p:cNvPicPr/>
          <p:nvPr/>
        </p:nvPicPr>
        <p:blipFill>
          <a:blip r:embed="rId3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3695178" y="1778347"/>
            <a:ext cx="2793304" cy="4334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 descr="C:\Users\Оля\Desktop\доработка\1753406766743.jpg"/>
          <p:cNvPicPr/>
          <p:nvPr/>
        </p:nvPicPr>
        <p:blipFill>
          <a:blip r:embed="rId4" cstate="print">
            <a:lum bright="30000" contrast="30000"/>
          </a:blip>
          <a:srcRect t="16129"/>
          <a:stretch>
            <a:fillRect/>
          </a:stretch>
        </p:blipFill>
        <p:spPr bwMode="auto">
          <a:xfrm>
            <a:off x="246576" y="1541123"/>
            <a:ext cx="2834827" cy="224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Users\Оля\Desktop\доработка\1753406780725.jpg"/>
          <p:cNvPicPr/>
          <p:nvPr/>
        </p:nvPicPr>
        <p:blipFill>
          <a:blip r:embed="rId5" cstate="print">
            <a:lum bright="10000" contrast="10000"/>
          </a:blip>
          <a:srcRect/>
          <a:stretch>
            <a:fillRect/>
          </a:stretch>
        </p:blipFill>
        <p:spPr bwMode="auto">
          <a:xfrm>
            <a:off x="255080" y="4109662"/>
            <a:ext cx="3001688" cy="2388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AutoShape 2" descr="https://basket-22.wbbasket.ru/vol3886/part388672/388672591/images/big/1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Picture 2" descr="https://1tulatv.ru/sites/default/files/neulfu8uvzc.jpg"/>
          <p:cNvPicPr>
            <a:picLocks noChangeAspect="1" noChangeArrowheads="1"/>
          </p:cNvPicPr>
          <p:nvPr/>
        </p:nvPicPr>
        <p:blipFill>
          <a:blip r:embed="rId6" cstate="print"/>
          <a:srcRect l="39051" t="12902" r="36886" b="24628"/>
          <a:stretch>
            <a:fillRect/>
          </a:stretch>
        </p:blipFill>
        <p:spPr bwMode="auto">
          <a:xfrm>
            <a:off x="10897644" y="5235879"/>
            <a:ext cx="1020378" cy="1298485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6863850" y="5987534"/>
            <a:ext cx="2782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Поддержка  ветеранов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1722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153373" y="688489"/>
            <a:ext cx="5783132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pPr algn="ctr"/>
            <a:endParaRPr lang="ru-RU" sz="2000" dirty="0" smtClean="0"/>
          </a:p>
          <a:p>
            <a:endParaRPr lang="ru-RU" sz="4400" dirty="0" smtClean="0"/>
          </a:p>
          <a:p>
            <a:endParaRPr lang="ru-RU" sz="1400" dirty="0" smtClean="0"/>
          </a:p>
          <a:p>
            <a:r>
              <a:rPr lang="ru-RU" sz="1400" dirty="0" smtClean="0"/>
              <a:t> </a:t>
            </a:r>
            <a:endParaRPr lang="ru-RU" sz="1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08790" y="4896767"/>
            <a:ext cx="50560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 smtClean="0">
                <a:solidFill>
                  <a:prstClr val="black"/>
                </a:solidFill>
              </a:rPr>
              <a:t>НЕШКОВ </a:t>
            </a:r>
          </a:p>
          <a:p>
            <a:pPr lvl="0" algn="ctr"/>
            <a:r>
              <a:rPr lang="ru-RU" sz="2800" b="1" dirty="0" smtClean="0">
                <a:solidFill>
                  <a:prstClr val="black"/>
                </a:solidFill>
              </a:rPr>
              <a:t>НИКОЛАЙ ЗАХАРОВИЧ</a:t>
            </a:r>
            <a:endParaRPr lang="ru-RU" sz="2000" dirty="0" smtClean="0"/>
          </a:p>
          <a:p>
            <a:pPr lvl="0" algn="ctr"/>
            <a:endParaRPr lang="ru-RU" sz="2000" dirty="0" smtClean="0"/>
          </a:p>
          <a:p>
            <a:pPr lvl="0" algn="ctr"/>
            <a:r>
              <a:rPr lang="ru-RU" sz="2000" dirty="0" smtClean="0"/>
              <a:t>05.05.1916 - 08.06.1944</a:t>
            </a:r>
            <a:endParaRPr lang="ru-RU" sz="2000" b="1" dirty="0" smtClean="0">
              <a:solidFill>
                <a:prstClr val="black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295256" y="694771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099586" y="0"/>
            <a:ext cx="588443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</a:rPr>
              <a:t>БОРЗИНСКИЙ РАЙОН </a:t>
            </a:r>
          </a:p>
          <a:p>
            <a:pPr algn="ctr"/>
            <a:endParaRPr lang="ru-RU" dirty="0" smtClean="0">
              <a:solidFill>
                <a:prstClr val="black"/>
              </a:solidFill>
            </a:endParaRPr>
          </a:p>
          <a:p>
            <a:pPr algn="just"/>
            <a:r>
              <a:rPr lang="ru-RU" dirty="0" smtClean="0"/>
              <a:t>Работал учителем </a:t>
            </a:r>
            <a:r>
              <a:rPr lang="ru-RU" dirty="0"/>
              <a:t>мл. классов пос. Запокровский, руднике </a:t>
            </a:r>
            <a:r>
              <a:rPr lang="ru-RU" dirty="0" smtClean="0"/>
              <a:t>Читинской </a:t>
            </a:r>
            <a:r>
              <a:rPr lang="ru-RU" dirty="0"/>
              <a:t>области, учителем математики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 </a:t>
            </a:r>
            <a:r>
              <a:rPr lang="ru-RU" dirty="0"/>
              <a:t>физики </a:t>
            </a:r>
            <a:r>
              <a:rPr lang="ru-RU" dirty="0" smtClean="0"/>
              <a:t>средней школы </a:t>
            </a:r>
            <a:r>
              <a:rPr lang="ru-RU" dirty="0"/>
              <a:t>с. </a:t>
            </a:r>
            <a:r>
              <a:rPr lang="ru-RU" dirty="0" err="1"/>
              <a:t>Урулюнгуй</a:t>
            </a:r>
            <a:r>
              <a:rPr lang="ru-RU" dirty="0"/>
              <a:t> </a:t>
            </a:r>
            <a:r>
              <a:rPr lang="ru-RU" dirty="0" err="1"/>
              <a:t>Борзинского</a:t>
            </a:r>
            <a:r>
              <a:rPr lang="ru-RU" dirty="0"/>
              <a:t> </a:t>
            </a:r>
            <a:r>
              <a:rPr lang="ru-RU" dirty="0" smtClean="0"/>
              <a:t>района.</a:t>
            </a:r>
            <a:endParaRPr lang="ru-RU" b="1" dirty="0" smtClean="0"/>
          </a:p>
          <a:p>
            <a:pPr algn="ctr"/>
            <a:endParaRPr lang="ru-RU" b="1" dirty="0" smtClean="0"/>
          </a:p>
          <a:p>
            <a:pPr algn="ctr"/>
            <a:endParaRPr lang="ru-RU" b="1" dirty="0" smtClean="0">
              <a:solidFill>
                <a:prstClr val="black"/>
              </a:solidFill>
            </a:endParaRPr>
          </a:p>
        </p:txBody>
      </p:sp>
      <p:sp>
        <p:nvSpPr>
          <p:cNvPr id="34820" name="AutoShape 4" descr="https://r5.mt.ru/r22/photo3073/20240020529-0/png/bp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22" name="AutoShape 6" descr="https://r5.mt.ru/r22/photo3073/20240020529-0/png/bp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4826" name="Picture 10" descr="https://fsd.multiurok.ru/html/2020/05/18/s_5ec2be5602e96/1459161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1406" y="1884475"/>
            <a:ext cx="5418394" cy="786805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6283157" y="3271255"/>
            <a:ext cx="57008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Награжден</a:t>
            </a:r>
          </a:p>
          <a:p>
            <a:pPr algn="just"/>
            <a:endParaRPr lang="ru-RU" dirty="0" smtClean="0"/>
          </a:p>
          <a:p>
            <a:pPr algn="just"/>
            <a:r>
              <a:rPr lang="ru-RU" b="1" dirty="0" smtClean="0"/>
              <a:t>Орден Ленина</a:t>
            </a:r>
          </a:p>
          <a:p>
            <a:pPr algn="just"/>
            <a:r>
              <a:rPr lang="ru-RU" b="1" dirty="0" smtClean="0"/>
              <a:t>Орден Красного Знамени</a:t>
            </a:r>
            <a:endParaRPr lang="ru-RU" dirty="0" smtClean="0"/>
          </a:p>
          <a:p>
            <a:pPr algn="just"/>
            <a:r>
              <a:rPr lang="ru-RU" b="1" dirty="0" smtClean="0"/>
              <a:t>Два </a:t>
            </a:r>
            <a:r>
              <a:rPr lang="ru-RU" b="1" dirty="0"/>
              <a:t>Ордена Красной Звезды и Отечественной войны I ст. </a:t>
            </a:r>
            <a:endParaRPr lang="ru-RU" b="1" dirty="0" smtClean="0"/>
          </a:p>
          <a:p>
            <a:pPr algn="just"/>
            <a:r>
              <a:rPr lang="ru-RU" dirty="0" smtClean="0"/>
              <a:t>М</a:t>
            </a:r>
            <a:r>
              <a:rPr lang="ru-RU" b="1" dirty="0" smtClean="0"/>
              <a:t>едаль «За отвагу». </a:t>
            </a:r>
          </a:p>
          <a:p>
            <a:pPr algn="just"/>
            <a:endParaRPr lang="ru-RU" b="1" dirty="0" smtClean="0"/>
          </a:p>
          <a:p>
            <a:pPr algn="just"/>
            <a:endParaRPr lang="ru-RU" b="1" dirty="0" smtClean="0"/>
          </a:p>
          <a:p>
            <a:pPr algn="just"/>
            <a:r>
              <a:rPr lang="ru-RU" b="1" dirty="0" smtClean="0"/>
              <a:t>В 1945 </a:t>
            </a:r>
            <a:r>
              <a:rPr lang="ru-RU" b="1" dirty="0"/>
              <a:t>г</a:t>
            </a:r>
            <a:r>
              <a:rPr lang="ru-RU" b="1" dirty="0" smtClean="0"/>
              <a:t>. присвоено </a:t>
            </a:r>
            <a:r>
              <a:rPr lang="ru-RU" b="1" dirty="0"/>
              <a:t>звание Героя Советского Союза посмертно. </a:t>
            </a:r>
            <a:endParaRPr lang="ru-RU" dirty="0" smtClean="0"/>
          </a:p>
          <a:p>
            <a:pPr algn="just"/>
            <a:endParaRPr lang="ru-RU" b="1" dirty="0" smtClean="0"/>
          </a:p>
        </p:txBody>
      </p:sp>
      <p:sp>
        <p:nvSpPr>
          <p:cNvPr id="22" name="Прямоугольник 21"/>
          <p:cNvSpPr/>
          <p:nvPr/>
        </p:nvSpPr>
        <p:spPr>
          <a:xfrm>
            <a:off x="225911" y="135374"/>
            <a:ext cx="571231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ln w="28575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УЧАСТНИК ВЕЛИКОЙ ОТЕЧЕСТВЕННОЙ ВОЙНЫ</a:t>
            </a:r>
          </a:p>
          <a:p>
            <a:pPr lvl="0" algn="ctr"/>
            <a:r>
              <a:rPr lang="ru-RU" sz="1600" b="1" dirty="0" smtClean="0">
                <a:ln w="28575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1941-1945 гг.</a:t>
            </a:r>
          </a:p>
          <a:p>
            <a:pPr lvl="0" algn="ctr"/>
            <a:r>
              <a:rPr lang="ru-RU" sz="2800" b="1" dirty="0" smtClean="0">
                <a:ln w="28575">
                  <a:noFill/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Герой Советского Союза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331" y="1310278"/>
            <a:ext cx="2625969" cy="3521269"/>
          </a:xfrm>
          <a:prstGeom prst="rect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756" y="1691667"/>
            <a:ext cx="1682044" cy="24123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88" y="1777034"/>
            <a:ext cx="1145169" cy="23811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563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78CDFDD1-0E5B-4EF1-AA0C-BD5E6E76B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749" y="1341376"/>
            <a:ext cx="6021723" cy="42787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en-IN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05484" y="3279122"/>
            <a:ext cx="4058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62673" y="4510308"/>
            <a:ext cx="4440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pic>
        <p:nvPicPr>
          <p:cNvPr id="15" name="Рисунок 14" descr="C:\Users\Оля\Desktop\доработка\1753406520773.jpg"/>
          <p:cNvPicPr/>
          <p:nvPr/>
        </p:nvPicPr>
        <p:blipFill>
          <a:blip r:embed="rId2" cstate="print"/>
          <a:srcRect t="5879" b="5791"/>
          <a:stretch>
            <a:fillRect/>
          </a:stretch>
        </p:blipFill>
        <p:spPr bwMode="auto">
          <a:xfrm>
            <a:off x="375781" y="225469"/>
            <a:ext cx="2748840" cy="271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C:\Users\Оля\Downloads\IMG_20250903_111133.jpg"/>
          <p:cNvPicPr/>
          <p:nvPr/>
        </p:nvPicPr>
        <p:blipFill>
          <a:blip r:embed="rId3" cstate="print"/>
          <a:srcRect t="18278" r="3941" b="22752"/>
          <a:stretch>
            <a:fillRect/>
          </a:stretch>
        </p:blipFill>
        <p:spPr bwMode="auto">
          <a:xfrm>
            <a:off x="293111" y="3821273"/>
            <a:ext cx="3609071" cy="2876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4038741" y="5421373"/>
            <a:ext cx="194295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03.09.2025 г. </a:t>
            </a:r>
          </a:p>
          <a:p>
            <a:pPr algn="ctr"/>
            <a:r>
              <a:rPr lang="ru-RU" sz="1200" dirty="0" smtClean="0"/>
              <a:t>День окончания второй мировой войны. Встреча членов Совета с делегацией КНР.</a:t>
            </a:r>
            <a:endParaRPr lang="ru-RU" sz="1200" dirty="0"/>
          </a:p>
        </p:txBody>
      </p:sp>
      <p:pic>
        <p:nvPicPr>
          <p:cNvPr id="19" name="Рисунок 18" descr="C:\Users\Оля\Downloads\IMG_20251010_224118 (1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31923" y="613775"/>
            <a:ext cx="2743025" cy="3140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>
            <a:off x="3981237" y="3923259"/>
            <a:ext cx="2476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День Учителя 2025 г.  </a:t>
            </a:r>
          </a:p>
          <a:p>
            <a:pPr algn="ctr"/>
            <a:r>
              <a:rPr lang="ru-RU" sz="1200" dirty="0" smtClean="0"/>
              <a:t>(адресные визиты)</a:t>
            </a:r>
          </a:p>
          <a:p>
            <a:pPr algn="ctr"/>
            <a:r>
              <a:rPr lang="ru-RU" sz="1200" dirty="0" smtClean="0"/>
              <a:t> В  КГИ  с  Кобелевым Н.Н. </a:t>
            </a:r>
            <a:endParaRPr lang="ru-RU" sz="12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81511" y="3208576"/>
            <a:ext cx="32089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Автопробег Победа (ветераны МВД, учителя, студенты и школьники из ОО Забайкальска, Борзи, Оловянной, Могойтуя).</a:t>
            </a:r>
            <a:endParaRPr lang="ru-RU" sz="1200" dirty="0"/>
          </a:p>
        </p:txBody>
      </p:sp>
      <p:pic>
        <p:nvPicPr>
          <p:cNvPr id="16" name="Рисунок 15" descr="C:\Users\Оля\Downloads\%2Fstorage%2Femulated%2F0%2FDownload%2F525x700_1_1a726c55ae6a36c.webp"/>
          <p:cNvPicPr/>
          <p:nvPr/>
        </p:nvPicPr>
        <p:blipFill>
          <a:blip r:embed="rId5" cstate="print">
            <a:lum bright="10000"/>
          </a:blip>
          <a:srcRect b="13530"/>
          <a:stretch>
            <a:fillRect/>
          </a:stretch>
        </p:blipFill>
        <p:spPr bwMode="auto">
          <a:xfrm>
            <a:off x="6211591" y="1270000"/>
            <a:ext cx="2847510" cy="32108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6473719" y="4692025"/>
            <a:ext cx="24212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20.12. 2025 г.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Деревцову</a:t>
            </a:r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Николаю Григорьевичу, ветерану ВОВ 1941-1945 гг., ветерану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пед.труда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почетному гражданину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Заб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края и  г. Нерчинска  исполнилось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100 лет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 дня рождения.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8" name="Рисунок 27" descr="C:\Users\Оля\Downloads\IMG-20250916-WA0006.jpg"/>
          <p:cNvPicPr/>
          <p:nvPr/>
        </p:nvPicPr>
        <p:blipFill>
          <a:blip r:embed="rId6" cstate="print">
            <a:lum contrast="20000"/>
          </a:blip>
          <a:srcRect t="12016" r="5436"/>
          <a:stretch>
            <a:fillRect/>
          </a:stretch>
        </p:blipFill>
        <p:spPr bwMode="auto">
          <a:xfrm>
            <a:off x="9275697" y="2288261"/>
            <a:ext cx="2298352" cy="2872462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" name="Прямоугольник 28"/>
          <p:cNvSpPr/>
          <p:nvPr/>
        </p:nvSpPr>
        <p:spPr>
          <a:xfrm>
            <a:off x="7734300" y="5103674"/>
            <a:ext cx="3810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9804541" y="5383273"/>
            <a:ext cx="1942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Краевой конкурс «Мой дедушка –герой»</a:t>
            </a:r>
            <a:endParaRPr lang="ru-RU" sz="12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7473450" y="310634"/>
            <a:ext cx="2782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Поддержка  ветеранов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6013083" y="5962482"/>
            <a:ext cx="59659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Посещение школьного  спектакля «А завтра была война</a:t>
            </a:r>
            <a:r>
              <a:rPr lang="ru-RU" dirty="0" smtClean="0"/>
              <a:t>»</a:t>
            </a:r>
          </a:p>
          <a:p>
            <a:r>
              <a:rPr lang="ru-RU" dirty="0" smtClean="0"/>
              <a:t>СОШ № 55.г.Чита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10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78CDFDD1-0E5B-4EF1-AA0C-BD5E6E76B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749" y="1341376"/>
            <a:ext cx="6021723" cy="42787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en-IN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05484" y="3279122"/>
            <a:ext cx="4058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62673" y="4510308"/>
            <a:ext cx="4440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pic>
        <p:nvPicPr>
          <p:cNvPr id="10" name="Рисунок 9" descr="C:\Users\Оля\Downloads\20251230_210649.jpg"/>
          <p:cNvPicPr/>
          <p:nvPr/>
        </p:nvPicPr>
        <p:blipFill>
          <a:blip r:embed="rId2" cstate="print">
            <a:lum bright="10000" contrast="30000"/>
          </a:blip>
          <a:srcRect/>
          <a:stretch>
            <a:fillRect/>
          </a:stretch>
        </p:blipFill>
        <p:spPr bwMode="auto">
          <a:xfrm>
            <a:off x="952928" y="556658"/>
            <a:ext cx="4119937" cy="4993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C:\Users\Оля\Downloads\IMG_20251202_162412.jpg"/>
          <p:cNvPicPr/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6153790" y="513707"/>
            <a:ext cx="3729521" cy="5013789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sp>
        <p:nvSpPr>
          <p:cNvPr id="12" name="Прямоугольник 11"/>
          <p:cNvSpPr/>
          <p:nvPr/>
        </p:nvSpPr>
        <p:spPr>
          <a:xfrm>
            <a:off x="1231900" y="5772179"/>
            <a:ext cx="97281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Издания переданы в  библиотеки г. Читы и края   </a:t>
            </a:r>
          </a:p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и муниципальные краеведческие музеи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0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78CDFDD1-0E5B-4EF1-AA0C-BD5E6E76B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749" y="1341376"/>
            <a:ext cx="6021723" cy="42787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en-IN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05484" y="3279122"/>
            <a:ext cx="4058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62673" y="4510308"/>
            <a:ext cx="4440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graphicFrame>
        <p:nvGraphicFramePr>
          <p:cNvPr id="33794" name="Object 2"/>
          <p:cNvGraphicFramePr>
            <a:graphicFrameLocks noChangeAspect="1"/>
          </p:cNvGraphicFramePr>
          <p:nvPr/>
        </p:nvGraphicFramePr>
        <p:xfrm>
          <a:off x="266700" y="203200"/>
          <a:ext cx="4062660" cy="3556000"/>
        </p:xfrm>
        <a:graphic>
          <a:graphicData uri="http://schemas.openxmlformats.org/presentationml/2006/ole">
            <p:oleObj spid="_x0000_s33794" name="Слайд" r:id="rId3" imgW="4571981" imgH="3429123" progId="PowerPoint.Slide.12">
              <p:embed/>
            </p:oleObj>
          </a:graphicData>
        </a:graphic>
      </p:graphicFrame>
      <p:graphicFrame>
        <p:nvGraphicFramePr>
          <p:cNvPr id="33793" name="Object 1"/>
          <p:cNvGraphicFramePr>
            <a:graphicFrameLocks noChangeAspect="1"/>
          </p:cNvGraphicFramePr>
          <p:nvPr/>
        </p:nvGraphicFramePr>
        <p:xfrm>
          <a:off x="571500" y="3909520"/>
          <a:ext cx="3441700" cy="2592880"/>
        </p:xfrm>
        <a:graphic>
          <a:graphicData uri="http://schemas.openxmlformats.org/presentationml/2006/ole">
            <p:oleObj spid="_x0000_s33793" name="Слайд" r:id="rId4" imgW="4571981" imgH="3429123" progId="PowerPoint.Slide.12">
              <p:embed/>
            </p:oleObj>
          </a:graphicData>
        </a:graphic>
      </p:graphicFrame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4419600" y="30778"/>
            <a:ext cx="7620000" cy="667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Забайкальский краевой Попечительский совет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 сфере образования 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–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Году объектов культурного наследия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Устав п.9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Задача: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Содействие инновационной работе, повышающей эффективность регионального образования (уровень качества образовательных результатов, проектное мышление, вовлеченность)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Механизм реализации: проектная и исследовательская  деятельность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детско-взрослого сообщества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(учителя, учащиеся, родители, члены Совета)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Формы: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Школьный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проекториум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(межшкольный интегрированный кластер)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Межрегиональные конкурсные проекты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Мой дедушка-герой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Восточный форпост России-2025, методики реализации 2-х образовательных программ в рамках сотрудничества с научными организациями РАО, г. Москва)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Участники: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Матафонова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О.И.отв. секретарь Попечительского совета; школьные команды (СОШ №55 г. Чита, СОШ №2 п. Забайкальск, ЧОУ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Гимназия Радуга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г.  Чита, уч-ся СОШ №235, учитель Терещенко Т.М.,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Чужавская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О.Ф., Маслова О.А. - сотрудники ЗКДЮБ им. Р.Г.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Граубина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0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Прямоугольник 63"/>
          <p:cNvSpPr/>
          <p:nvPr/>
        </p:nvSpPr>
        <p:spPr>
          <a:xfrm>
            <a:off x="376517" y="334933"/>
            <a:ext cx="11349318" cy="60939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ea typeface="Roboto" pitchFamily="2" charset="0"/>
                <a:cs typeface="Times New Roman" pitchFamily="18" charset="0"/>
              </a:rPr>
              <a:t> Региональные гранты и конкурсы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ea typeface="Roboto" pitchFamily="2" charset="0"/>
                <a:cs typeface="Times New Roman" pitchFamily="18" charset="0"/>
              </a:rPr>
              <a:t> Конкурсное движение (российский уровень)          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ea typeface="Roboto" pitchFamily="2" charset="0"/>
                <a:cs typeface="Times New Roman" pitchFamily="18" charset="0"/>
              </a:rPr>
              <a:t>                                                           </a:t>
            </a:r>
            <a:endParaRPr lang="ru-RU" b="1" dirty="0" smtClean="0">
              <a:solidFill>
                <a:srgbClr val="002B6A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2025 г. 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Работу осуществляют члены  Совета: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Матафонова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О.И., Филиппова Т.А. </a:t>
            </a:r>
          </a:p>
          <a:p>
            <a:pPr algn="just"/>
            <a:endParaRPr lang="ru-RU" sz="2000" b="1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Два конкурсных проекта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рамках сотрудничества с ФГБОУ ДО «ФЦ дополнительного образования и организации отдыха и оздоровления детей Прогресс», ФГБНУ Институт развития, здоровья и адаптации ребенка Министерства Просвещения РФ, Институт изучения семьи, детства и воспитания.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Литература: 5000 тетрадей</a:t>
            </a:r>
            <a:r>
              <a:rPr lang="en-US" sz="16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финансирование  (командировка, НПК (3), участие в 2-х конкурсах</a:t>
            </a:r>
          </a:p>
          <a:p>
            <a:pPr algn="just">
              <a:buFont typeface="Wingdings" pitchFamily="2" charset="2"/>
              <a:buChar char="ü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методические площадки (краевой семинар,  мастер-класс, методический кейс )</a:t>
            </a:r>
          </a:p>
          <a:p>
            <a:pPr algn="just">
              <a:buFont typeface="Wingdings" pitchFamily="2" charset="2"/>
              <a:buChar char="ü"/>
            </a:pPr>
            <a:endParaRPr lang="ru-RU" sz="16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 smtClean="0">
              <a:latin typeface="Signika Negative" panose="02010003020600000004" pitchFamily="2" charset="0"/>
              <a:ea typeface="Roboto" pitchFamily="2" charset="0"/>
              <a:cs typeface="Microsoft New Tai Lue" panose="020B0502040204020203" pitchFamily="34" charset="0"/>
            </a:endParaRPr>
          </a:p>
          <a:p>
            <a:pPr algn="just"/>
            <a:endParaRPr lang="ru-RU" sz="2800" dirty="0" smtClean="0">
              <a:latin typeface="Signika Negative" panose="02010003020600000004" pitchFamily="2" charset="0"/>
              <a:ea typeface="Roboto" pitchFamily="2" charset="0"/>
              <a:cs typeface="Microsoft New Tai Lue" panose="020B0502040204020203" pitchFamily="34" charset="0"/>
            </a:endParaRPr>
          </a:p>
          <a:p>
            <a:pPr algn="just"/>
            <a:endParaRPr lang="ru-RU" sz="1600" dirty="0" smtClean="0">
              <a:latin typeface="Signika Negative" panose="02010003020600000004" pitchFamily="2" charset="0"/>
              <a:ea typeface="Roboto" pitchFamily="2" charset="0"/>
              <a:cs typeface="Microsoft New Tai Lue" panose="020B0502040204020203" pitchFamily="34" charset="0"/>
            </a:endParaRPr>
          </a:p>
          <a:p>
            <a:pPr algn="ctr"/>
            <a:endParaRPr lang="ru-RU" sz="1600" b="1" dirty="0" smtClean="0">
              <a:latin typeface="Signika Negative" panose="02010003020600000004" pitchFamily="2" charset="0"/>
              <a:ea typeface="Roboto" pitchFamily="2" charset="0"/>
              <a:cs typeface="Microsoft New Tai Lue" panose="020B0502040204020203" pitchFamily="34" charset="0"/>
            </a:endParaRPr>
          </a:p>
        </p:txBody>
      </p:sp>
      <p:pic>
        <p:nvPicPr>
          <p:cNvPr id="4098" name="Рисунок 8" descr="1MG_750"/>
          <p:cNvPicPr>
            <a:picLocks noChangeAspect="1" noChangeArrowheads="1"/>
          </p:cNvPicPr>
          <p:nvPr/>
        </p:nvPicPr>
        <p:blipFill>
          <a:blip r:embed="rId2" cstate="print"/>
          <a:srcRect l="10745" t="5646" b="8949"/>
          <a:stretch>
            <a:fillRect/>
          </a:stretch>
        </p:blipFill>
        <p:spPr bwMode="auto">
          <a:xfrm>
            <a:off x="3416822" y="3341314"/>
            <a:ext cx="4493038" cy="287055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598737" y="412234"/>
            <a:ext cx="40557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Привлечение внешних ресурсов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9827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78CDFDD1-0E5B-4EF1-AA0C-BD5E6E76B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749" y="1341376"/>
            <a:ext cx="6021723" cy="42787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/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en-IN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36996" y="465717"/>
            <a:ext cx="11168009" cy="563231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Century Gothic" pitchFamily="34" charset="0"/>
              </a:rPr>
              <a:t>АССОЦИАЦИЯ ФИЗИЧЕСКИХ И ЮРИДИЧЕСКИХ ЛИЦ</a:t>
            </a:r>
            <a:endParaRPr lang="ru-RU" sz="1600" dirty="0" smtClean="0">
              <a:latin typeface="Century Gothic" pitchFamily="34" charset="0"/>
            </a:endParaRPr>
          </a:p>
          <a:p>
            <a:pPr algn="ctr"/>
            <a:r>
              <a:rPr lang="ru-RU" sz="1600" b="1" dirty="0" smtClean="0">
                <a:latin typeface="Century Gothic" pitchFamily="34" charset="0"/>
              </a:rPr>
              <a:t>ЗАБАЙКАЛЬСКИЙ КРАЕВОЙ ПОПЕЧИТЕЛЬСКИЙ СОВЕТ</a:t>
            </a:r>
            <a:r>
              <a:rPr lang="ru-RU" sz="1600" dirty="0" smtClean="0">
                <a:latin typeface="Century Gothic" pitchFamily="34" charset="0"/>
              </a:rPr>
              <a:t> </a:t>
            </a:r>
            <a:r>
              <a:rPr lang="ru-RU" sz="1600" b="1" dirty="0" smtClean="0">
                <a:latin typeface="Century Gothic" pitchFamily="34" charset="0"/>
              </a:rPr>
              <a:t>В СФЕРЕ ОБРАЗОВАНИЯ</a:t>
            </a:r>
            <a:endParaRPr lang="en-US" sz="1600" b="1" dirty="0" smtClean="0">
              <a:latin typeface="Century Gothic" pitchFamily="34" charset="0"/>
            </a:endParaRPr>
          </a:p>
          <a:p>
            <a:pPr algn="ctr"/>
            <a:endParaRPr lang="en-US" sz="2400" b="1" dirty="0" smtClean="0">
              <a:latin typeface="Century Gothic" pitchFamily="34" charset="0"/>
            </a:endParaRPr>
          </a:p>
          <a:p>
            <a:pPr algn="ctr"/>
            <a:r>
              <a:rPr lang="ru-RU" b="1" dirty="0" smtClean="0">
                <a:solidFill>
                  <a:prstClr val="black"/>
                </a:solidFill>
              </a:rPr>
              <a:t>Председатель Попечительского совета                 </a:t>
            </a:r>
            <a:r>
              <a:rPr lang="en-US" b="1" dirty="0" smtClean="0">
                <a:solidFill>
                  <a:prstClr val="black"/>
                </a:solidFill>
              </a:rPr>
              <a:t>   </a:t>
            </a:r>
            <a:r>
              <a:rPr lang="ru-RU" b="1" dirty="0" err="1" smtClean="0">
                <a:solidFill>
                  <a:prstClr val="black"/>
                </a:solidFill>
              </a:rPr>
              <a:t>Сыроватка</a:t>
            </a:r>
            <a:r>
              <a:rPr lang="ru-RU" b="1" dirty="0" smtClean="0">
                <a:solidFill>
                  <a:prstClr val="black"/>
                </a:solidFill>
              </a:rPr>
              <a:t>  Г.П.</a:t>
            </a:r>
            <a:endParaRPr lang="en-US" b="1" dirty="0" smtClean="0">
              <a:solidFill>
                <a:prstClr val="black"/>
              </a:solidFill>
            </a:endParaRPr>
          </a:p>
          <a:p>
            <a:pPr algn="ctr"/>
            <a:r>
              <a:rPr lang="ru-RU" b="1" dirty="0" smtClean="0">
                <a:solidFill>
                  <a:prstClr val="black"/>
                </a:solidFill>
              </a:rPr>
              <a:t> Заместитель председателя                                    </a:t>
            </a:r>
            <a:r>
              <a:rPr lang="en-US" b="1" dirty="0" smtClean="0">
                <a:solidFill>
                  <a:prstClr val="black"/>
                </a:solidFill>
              </a:rPr>
              <a:t>      </a:t>
            </a:r>
            <a:r>
              <a:rPr lang="ru-RU" b="1" dirty="0" err="1" smtClean="0">
                <a:solidFill>
                  <a:prstClr val="black"/>
                </a:solidFill>
              </a:rPr>
              <a:t>Скиданова</a:t>
            </a:r>
            <a:r>
              <a:rPr lang="ru-RU" b="1" dirty="0" smtClean="0">
                <a:solidFill>
                  <a:prstClr val="black"/>
                </a:solidFill>
              </a:rPr>
              <a:t> Л.А. </a:t>
            </a:r>
          </a:p>
          <a:p>
            <a:pPr algn="ctr"/>
            <a:r>
              <a:rPr lang="ru-RU" b="1" dirty="0" smtClean="0">
                <a:solidFill>
                  <a:prstClr val="black"/>
                </a:solidFill>
              </a:rPr>
              <a:t>        Ответственный секретарь                                    </a:t>
            </a:r>
            <a:r>
              <a:rPr lang="en-US" b="1" dirty="0" smtClean="0">
                <a:solidFill>
                  <a:prstClr val="black"/>
                </a:solidFill>
              </a:rPr>
              <a:t>      </a:t>
            </a:r>
            <a:r>
              <a:rPr lang="ru-RU" b="1" dirty="0" err="1" smtClean="0">
                <a:solidFill>
                  <a:prstClr val="black"/>
                </a:solidFill>
              </a:rPr>
              <a:t>Матафонова</a:t>
            </a:r>
            <a:r>
              <a:rPr lang="ru-RU" b="1" dirty="0" smtClean="0">
                <a:solidFill>
                  <a:prstClr val="black"/>
                </a:solidFill>
              </a:rPr>
              <a:t> О.И</a:t>
            </a:r>
          </a:p>
          <a:p>
            <a:pPr algn="ctr"/>
            <a:endParaRPr lang="ru-RU" b="1" dirty="0" smtClean="0">
              <a:solidFill>
                <a:prstClr val="black"/>
              </a:solidFill>
            </a:endParaRPr>
          </a:p>
          <a:p>
            <a:pPr algn="ctr"/>
            <a:r>
              <a:rPr lang="ru-RU" b="1" dirty="0" smtClean="0">
                <a:solidFill>
                  <a:prstClr val="black"/>
                </a:solidFill>
              </a:rPr>
              <a:t>Члены Правления: </a:t>
            </a:r>
          </a:p>
          <a:p>
            <a:pPr algn="ctr"/>
            <a:r>
              <a:rPr lang="ru-RU" sz="2400" b="1" dirty="0" err="1" smtClean="0">
                <a:solidFill>
                  <a:prstClr val="black"/>
                </a:solidFill>
              </a:rPr>
              <a:t>Клименко</a:t>
            </a:r>
            <a:r>
              <a:rPr lang="ru-RU" sz="2400" b="1" dirty="0" smtClean="0">
                <a:solidFill>
                  <a:prstClr val="black"/>
                </a:solidFill>
              </a:rPr>
              <a:t> Т.К., Сажин А.А., </a:t>
            </a:r>
            <a:r>
              <a:rPr lang="ru-RU" sz="2400" b="1" dirty="0" err="1" smtClean="0">
                <a:solidFill>
                  <a:prstClr val="black"/>
                </a:solidFill>
              </a:rPr>
              <a:t>Дамбаева</a:t>
            </a:r>
            <a:r>
              <a:rPr lang="ru-RU" sz="2400" b="1" dirty="0" smtClean="0">
                <a:solidFill>
                  <a:prstClr val="black"/>
                </a:solidFill>
              </a:rPr>
              <a:t> Б.Б., Лескова Н.В., Шестакова Е.В. </a:t>
            </a:r>
          </a:p>
          <a:p>
            <a:pPr algn="ctr"/>
            <a:endParaRPr lang="en-US" b="1" dirty="0" smtClean="0">
              <a:latin typeface="Century Gothic" pitchFamily="34" charset="0"/>
            </a:endParaRPr>
          </a:p>
          <a:p>
            <a:pPr algn="ctr"/>
            <a:r>
              <a:rPr lang="ru-RU" dirty="0" smtClean="0">
                <a:latin typeface="Century Gothic" pitchFamily="34" charset="0"/>
              </a:rPr>
              <a:t>Адрес:</a:t>
            </a:r>
          </a:p>
          <a:p>
            <a:pPr algn="ctr"/>
            <a:endParaRPr lang="ru-RU" dirty="0" smtClean="0">
              <a:latin typeface="Century Gothic" pitchFamily="34" charset="0"/>
            </a:endParaRPr>
          </a:p>
          <a:p>
            <a:pPr algn="ctr" fontAlgn="base"/>
            <a:r>
              <a:rPr lang="ru-RU" sz="1600" dirty="0" smtClean="0">
                <a:latin typeface="Century Gothic" pitchFamily="34" charset="0"/>
              </a:rPr>
              <a:t>672030, г. Чита, проспект Фадеева, д.1</a:t>
            </a:r>
          </a:p>
          <a:p>
            <a:pPr algn="ctr" fontAlgn="base"/>
            <a:r>
              <a:rPr lang="ru-RU" sz="1600" b="1" dirty="0" err="1" smtClean="0">
                <a:latin typeface="Century Gothic" pitchFamily="34" charset="0"/>
              </a:rPr>
              <a:t>E-mail</a:t>
            </a:r>
            <a:r>
              <a:rPr lang="ru-RU" sz="1600" b="1" dirty="0" smtClean="0">
                <a:latin typeface="Century Gothic" pitchFamily="34" charset="0"/>
              </a:rPr>
              <a:t>:</a:t>
            </a:r>
            <a:r>
              <a:rPr lang="en-US" sz="1600" b="1" dirty="0" smtClean="0">
                <a:latin typeface="Century Gothic" pitchFamily="34" charset="0"/>
              </a:rPr>
              <a:t> </a:t>
            </a:r>
            <a:r>
              <a:rPr lang="ru-RU" sz="1600" dirty="0" smtClean="0">
                <a:latin typeface="Century Gothic" pitchFamily="34" charset="0"/>
                <a:hlinkClick r:id="rId2"/>
              </a:rPr>
              <a:t>zabaikaluzory@yandex.ru</a:t>
            </a:r>
            <a:endParaRPr lang="en-US" sz="1600" dirty="0" smtClean="0">
              <a:latin typeface="Century Gothic" pitchFamily="34" charset="0"/>
            </a:endParaRPr>
          </a:p>
          <a:p>
            <a:pPr fontAlgn="base"/>
            <a:endParaRPr lang="ru-RU" sz="2800" b="1" dirty="0" smtClean="0">
              <a:solidFill>
                <a:prstClr val="black"/>
              </a:solidFill>
              <a:latin typeface="Century Gothic" pitchFamily="34" charset="0"/>
            </a:endParaRPr>
          </a:p>
          <a:p>
            <a:pPr fontAlgn="base"/>
            <a:endParaRPr lang="en-US" sz="2800" b="1" dirty="0" smtClean="0">
              <a:solidFill>
                <a:prstClr val="black"/>
              </a:solidFill>
              <a:latin typeface="Century Gothic" pitchFamily="34" charset="0"/>
            </a:endParaRPr>
          </a:p>
          <a:p>
            <a:pPr fontAlgn="base"/>
            <a:r>
              <a:rPr lang="en-US" sz="1600" b="1" dirty="0" smtClean="0">
                <a:solidFill>
                  <a:prstClr val="black"/>
                </a:solidFill>
              </a:rPr>
              <a:t>                                                                  </a:t>
            </a:r>
            <a:r>
              <a:rPr lang="ru-RU" sz="1600" b="1" dirty="0" smtClean="0">
                <a:solidFill>
                  <a:prstClr val="black"/>
                </a:solidFill>
              </a:rPr>
              <a:t>Контактные данные секретаря: </a:t>
            </a:r>
            <a:r>
              <a:rPr lang="en-US" sz="1600" b="1" dirty="0" smtClean="0">
                <a:solidFill>
                  <a:prstClr val="black"/>
                </a:solidFill>
              </a:rPr>
              <a:t>     </a:t>
            </a:r>
            <a:r>
              <a:rPr lang="en-US" sz="1600" b="1" dirty="0" err="1" smtClean="0">
                <a:solidFill>
                  <a:prstClr val="black"/>
                </a:solidFill>
                <a:hlinkClick r:id="rId3"/>
              </a:rPr>
              <a:t>matafonova</a:t>
            </a:r>
            <a:r>
              <a:rPr lang="ru-RU" sz="1600" b="1" dirty="0" smtClean="0">
                <a:solidFill>
                  <a:prstClr val="black"/>
                </a:solidFill>
                <a:hlinkClick r:id="rId3"/>
              </a:rPr>
              <a:t>.</a:t>
            </a:r>
            <a:r>
              <a:rPr lang="en-US" sz="1600" b="1" dirty="0" err="1" smtClean="0">
                <a:solidFill>
                  <a:prstClr val="black"/>
                </a:solidFill>
                <a:hlinkClick r:id="rId3"/>
              </a:rPr>
              <a:t>o@mail</a:t>
            </a:r>
            <a:r>
              <a:rPr lang="ru-RU" sz="1600" b="1" dirty="0" smtClean="0">
                <a:solidFill>
                  <a:prstClr val="black"/>
                </a:solidFill>
                <a:hlinkClick r:id="rId3"/>
              </a:rPr>
              <a:t>.</a:t>
            </a:r>
            <a:r>
              <a:rPr lang="en-US" sz="1600" b="1" dirty="0" err="1" smtClean="0">
                <a:solidFill>
                  <a:prstClr val="black"/>
                </a:solidFill>
                <a:hlinkClick r:id="rId3"/>
              </a:rPr>
              <a:t>ru</a:t>
            </a:r>
            <a:endParaRPr lang="ru-RU" sz="1600" b="1" dirty="0" smtClean="0">
              <a:solidFill>
                <a:prstClr val="black"/>
              </a:solidFill>
            </a:endParaRPr>
          </a:p>
          <a:p>
            <a:pPr fontAlgn="base"/>
            <a:endParaRPr lang="ru-RU" sz="1600" b="1" dirty="0" smtClean="0">
              <a:solidFill>
                <a:prstClr val="black"/>
              </a:solidFill>
            </a:endParaRPr>
          </a:p>
          <a:p>
            <a:pPr fontAlgn="base"/>
            <a:endParaRPr lang="en-US" sz="1600" b="1" dirty="0" smtClean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05484" y="3279122"/>
            <a:ext cx="4058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62673" y="4510308"/>
            <a:ext cx="44401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b="1" dirty="0" smtClean="0">
              <a:solidFill>
                <a:prstClr val="black"/>
              </a:solidFill>
            </a:endParaRPr>
          </a:p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810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9318</TotalTime>
  <Words>2048</Words>
  <Application>Microsoft Office PowerPoint</Application>
  <PresentationFormat>Произвольный</PresentationFormat>
  <Paragraphs>314</Paragraphs>
  <Slides>16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Слайд</vt:lpstr>
      <vt:lpstr>    </vt:lpstr>
      <vt:lpstr>Выполнение задач в соответствии с Уставом Забайкальского краевого Попечительского совета в сфере образования </vt:lpstr>
      <vt:lpstr>Слайд 3</vt:lpstr>
      <vt:lpstr>    </vt:lpstr>
      <vt:lpstr>    </vt:lpstr>
      <vt:lpstr>Слайд 6</vt:lpstr>
      <vt:lpstr>    </vt:lpstr>
      <vt:lpstr>    </vt:lpstr>
      <vt:lpstr>    </vt:lpstr>
      <vt:lpstr> </vt:lpstr>
      <vt:lpstr>Слайд 11</vt:lpstr>
      <vt:lpstr>    </vt:lpstr>
      <vt:lpstr>    </vt:lpstr>
      <vt:lpstr>    </vt:lpstr>
      <vt:lpstr>Слайд 15</vt:lpstr>
      <vt:lpstr>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INKPPT Adobe</dc:creator>
  <cp:lastModifiedBy>Оля</cp:lastModifiedBy>
  <cp:revision>429</cp:revision>
  <dcterms:created xsi:type="dcterms:W3CDTF">2018-09-08T07:02:11Z</dcterms:created>
  <dcterms:modified xsi:type="dcterms:W3CDTF">2026-05-14T09:09:39Z</dcterms:modified>
</cp:coreProperties>
</file>