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352" r:id="rId2"/>
    <p:sldId id="409" r:id="rId3"/>
    <p:sldId id="403" r:id="rId4"/>
    <p:sldId id="404" r:id="rId5"/>
    <p:sldId id="405" r:id="rId6"/>
    <p:sldId id="406" r:id="rId7"/>
    <p:sldId id="407" r:id="rId8"/>
    <p:sldId id="408" r:id="rId9"/>
    <p:sldId id="410" r:id="rId10"/>
    <p:sldId id="41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8F8F8"/>
    <a:srgbClr val="FFFFFF"/>
    <a:srgbClr val="60D5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6" autoAdjust="0"/>
    <p:restoredTop sz="91209" autoAdjust="0"/>
  </p:normalViewPr>
  <p:slideViewPr>
    <p:cSldViewPr>
      <p:cViewPr>
        <p:scale>
          <a:sx n="84" d="100"/>
          <a:sy n="84" d="100"/>
        </p:scale>
        <p:origin x="-94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3505347905087771E-2"/>
          <c:y val="6.4668740510313669E-2"/>
          <c:w val="0.96698692734311875"/>
          <c:h val="0.9353312594896863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rgbClr val="FF33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283</c:v>
                </c:pt>
                <c:pt idx="1">
                  <c:v>1436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ОМС</c:v>
                </c:pt>
              </c:strCache>
            </c:strRef>
          </c:tx>
          <c:spPr>
            <a:solidFill>
              <a:srgbClr val="00B050"/>
            </a:solidFill>
          </c:spPr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68598400"/>
        <c:axId val="68596864"/>
      </c:barChart>
      <c:valAx>
        <c:axId val="685968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8598400"/>
        <c:crosses val="autoZero"/>
        <c:crossBetween val="between"/>
      </c:valAx>
      <c:catAx>
        <c:axId val="68598400"/>
        <c:scaling>
          <c:orientation val="minMax"/>
        </c:scaling>
        <c:delete val="1"/>
        <c:axPos val="l"/>
        <c:majorTickMark val="none"/>
        <c:tickLblPos val="none"/>
        <c:crossAx val="6859686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98967-B2AA-4278-A04B-702D86DD1C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C81C9-6B41-44C6-81DB-A7E2F1BDB90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 algn="just" rtl="0"/>
          <a:endParaRPr lang="ru-RU" dirty="0">
            <a:solidFill>
              <a:schemeClr val="tx1"/>
            </a:solidFill>
          </a:endParaRPr>
        </a:p>
      </dgm:t>
    </dgm:pt>
    <dgm:pt modelId="{73932515-974D-4E36-A9BB-1E0E2B1D63FC}" type="parTrans" cxnId="{9B3F9BFA-DF6A-4052-9A96-5BA042D7FBC5}">
      <dgm:prSet/>
      <dgm:spPr/>
      <dgm:t>
        <a:bodyPr/>
        <a:lstStyle/>
        <a:p>
          <a:endParaRPr lang="ru-RU"/>
        </a:p>
      </dgm:t>
    </dgm:pt>
    <dgm:pt modelId="{BD90F902-421C-4DA4-AC76-64F7F1BF607F}" type="sibTrans" cxnId="{9B3F9BFA-DF6A-4052-9A96-5BA042D7FBC5}">
      <dgm:prSet/>
      <dgm:spPr/>
      <dgm:t>
        <a:bodyPr/>
        <a:lstStyle/>
        <a:p>
          <a:endParaRPr lang="ru-RU"/>
        </a:p>
      </dgm:t>
    </dgm:pt>
    <dgm:pt modelId="{98D7BE12-0048-4A20-918B-EFA30C08B9D0}" type="pres">
      <dgm:prSet presAssocID="{CBB98967-B2AA-4278-A04B-702D86DD1C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5F715-EE2E-4D44-AFFD-3DC7B33E2797}" type="pres">
      <dgm:prSet presAssocID="{F0FC81C9-6B41-44C6-81DB-A7E2F1BDB902}" presName="parentText" presStyleLbl="node1" presStyleIdx="0" presStyleCnt="1" custScaleX="89215" custScaleY="263827" custLinFactNeighborX="2189" custLinFactNeighborY="-130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5D25B-4B28-4A7B-963B-F1905586D4D3}" type="presOf" srcId="{F0FC81C9-6B41-44C6-81DB-A7E2F1BDB902}" destId="{56E5F715-EE2E-4D44-AFFD-3DC7B33E2797}" srcOrd="0" destOrd="0" presId="urn:microsoft.com/office/officeart/2005/8/layout/vList2"/>
    <dgm:cxn modelId="{F0439192-9F68-4A48-B922-595C8CE7FCC8}" type="presOf" srcId="{CBB98967-B2AA-4278-A04B-702D86DD1CE3}" destId="{98D7BE12-0048-4A20-918B-EFA30C08B9D0}" srcOrd="0" destOrd="0" presId="urn:microsoft.com/office/officeart/2005/8/layout/vList2"/>
    <dgm:cxn modelId="{9B3F9BFA-DF6A-4052-9A96-5BA042D7FBC5}" srcId="{CBB98967-B2AA-4278-A04B-702D86DD1CE3}" destId="{F0FC81C9-6B41-44C6-81DB-A7E2F1BDB902}" srcOrd="0" destOrd="0" parTransId="{73932515-974D-4E36-A9BB-1E0E2B1D63FC}" sibTransId="{BD90F902-421C-4DA4-AC76-64F7F1BF607F}"/>
    <dgm:cxn modelId="{4316E1E9-EDD7-4DCD-8892-F957FB0A2692}" type="presParOf" srcId="{98D7BE12-0048-4A20-918B-EFA30C08B9D0}" destId="{56E5F715-EE2E-4D44-AFFD-3DC7B33E27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5F715-EE2E-4D44-AFFD-3DC7B33E2797}">
      <dsp:nvSpPr>
        <dsp:cNvPr id="0" name=""/>
        <dsp:cNvSpPr/>
      </dsp:nvSpPr>
      <dsp:spPr>
        <a:xfrm>
          <a:off x="609063" y="288032"/>
          <a:ext cx="7167128" cy="321024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tx1"/>
            </a:solidFill>
          </a:endParaRPr>
        </a:p>
      </dsp:txBody>
      <dsp:txXfrm>
        <a:off x="609063" y="288032"/>
        <a:ext cx="7167128" cy="321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0.18967</cdr:x>
      <cdr:y>0.71416</cdr:y>
    </cdr:from>
    <cdr:to>
      <cdr:x>0.24095</cdr:x>
      <cdr:y>0.78663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5266" y="3085514"/>
          <a:ext cx="433999" cy="313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7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F8EB-2F6E-4DBB-807E-30A835C4113B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C9D5-9A4E-44CA-AC92-46E3ED6D8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75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1DBEBD-88C6-48DE-B0E1-6B908C144BED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000168-B38D-4164-93E9-908BAC81B2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4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8863E-F6EB-4F3E-AF54-44CDDF593B50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74324-EB72-49EF-BEE0-D11B44334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45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B0828-179E-4A96-AB01-12D2CB3FDA65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E09E-D85A-465F-AC15-0DB81ABF1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1435A4F2-0070-48B5-9847-EC838A930509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0BF3A57C-F764-440C-A61C-7C503BBF9C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92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2DF68-544E-4B2E-9062-1399CBA6841E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27277-EFFC-414B-B2B1-935400796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7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F4829-AB44-4444-BB5B-BB7978199813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C08BD-F897-4229-8E68-D2A42C6447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9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EB877-811B-4A4D-A45C-9529BF9C47AC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C924E-CBF6-417F-989D-C6E8D9532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85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77C1D-05A7-411F-9D7D-BC8AE18F1CD5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C4CA-4F0D-4D2D-A251-2A705F25F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89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326C-3968-47C2-89CC-0B7B164D1E07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44189-42EE-44D7-B3ED-7745B9C2A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76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71F30-462F-46C0-9C55-AD3CA75112B6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179E2-06F5-4F10-8940-B34A23C5E7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02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7AC49-B956-43E2-AD0D-F861332DAD61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2441E-4362-46AE-BAE0-5C84328D26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24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DA572-B763-4BED-887C-8413445E5F9C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06099-BA3F-4658-B33D-3C9AF7A902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16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F440AE-E958-4843-AEDE-F8B0F902851B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D5B69D-8489-45AD-8B8D-B3DD71DD01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05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3669037"/>
            <a:ext cx="1224136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677404641"/>
              </p:ext>
            </p:extLst>
          </p:nvPr>
        </p:nvGraphicFramePr>
        <p:xfrm>
          <a:off x="642910" y="1340768"/>
          <a:ext cx="803354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12160" y="5157192"/>
            <a:ext cx="2736304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597" y="836712"/>
            <a:ext cx="504056" cy="601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218265"/>
            <a:ext cx="6143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организации и проведения государственного контроля (надзора) в сфере образования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530120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надзора и контроля в сфере образования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 Ирина Геннадьевна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2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F68-544E-4B2E-9062-1399CBA6841E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7277-EFFC-414B-B2B1-9354007965AC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57174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Monotype Corsiva" pitchFamily="66" charset="0"/>
              </a:rPr>
              <a:t>Спасибо  за  внимание!</a:t>
            </a:r>
            <a:endParaRPr lang="ru-RU" sz="4800" b="1" i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493753"/>
              </p:ext>
            </p:extLst>
          </p:nvPr>
        </p:nvGraphicFramePr>
        <p:xfrm>
          <a:off x="323528" y="1700808"/>
          <a:ext cx="846331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164305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Всего объектов, </a:t>
            </a:r>
            <a:r>
              <a:rPr lang="ru-RU" b="1" dirty="0" smtClean="0"/>
              <a:t>п</a:t>
            </a:r>
            <a:r>
              <a:rPr lang="ru-RU" b="1" dirty="0" smtClean="0"/>
              <a:t>одлежащих контролю в 2019 году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64331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Включено в план проверок на 2019 год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2786058"/>
            <a:ext cx="85725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100</a:t>
            </a:r>
            <a:r>
              <a:rPr lang="ru-RU" dirty="0" smtClean="0"/>
              <a:t> 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786322"/>
            <a:ext cx="100013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20,2 %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1218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476672"/>
            <a:ext cx="7917184" cy="1008112"/>
          </a:xfrm>
          <a:solidFill>
            <a:srgbClr val="F8F8F8"/>
          </a:solidFill>
        </p:spPr>
        <p:txBody>
          <a:bodyPr/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исполнительной власти субъектов Российской Федерации, осуществляющим переданные полномочия Российской Федерации в сфере образования, по формированию ежегодных планов проведения плановых проверок юридических лиц и индивидуальных предпринимателей  </a:t>
            </a:r>
            <a:r>
              <a:rPr lang="ru-RU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Федеральной службы по надзору в сфере образования и науки от 28.05.2018 № 05-164)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15467" y="2508317"/>
            <a:ext cx="8064896" cy="1008112"/>
            <a:chOff x="755576" y="2636912"/>
            <a:chExt cx="8064896" cy="1008112"/>
          </a:xfrm>
          <a:solidFill>
            <a:schemeClr val="accent3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5576" y="2636912"/>
              <a:ext cx="8064896" cy="100811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4345" y="2636912"/>
              <a:ext cx="756084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 образовательных результатов обучающихся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 всероссийских проверочных работ) (в план включены образовательные организации, показавшие сомнительные результаты ВПР в 2018 году)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763072" y="3789040"/>
            <a:ext cx="2304256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3956863"/>
            <a:ext cx="1945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ранее проводившихся проверок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6939" y="3582316"/>
            <a:ext cx="5635780" cy="70147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21362" y="360995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или отсутствие нарушений, выявленных по результатам ранее проведенных проверок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52674" y="4350303"/>
            <a:ext cx="5635780" cy="70147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33894" y="4393385"/>
            <a:ext cx="543135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предписаний, выданных по результатам плановых и внеплановых проверок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218" y="5157192"/>
            <a:ext cx="5617254" cy="70147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429" y="5219900"/>
            <a:ext cx="560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административных правонарушениях, совершенных подконтрольными субъектами)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0480" y="5967881"/>
            <a:ext cx="8115498" cy="70147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104" y="6021288"/>
            <a:ext cx="760445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давность проведения последней плановой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(более 5 лет)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1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 влево 40"/>
          <p:cNvSpPr/>
          <p:nvPr/>
        </p:nvSpPr>
        <p:spPr>
          <a:xfrm rot="1369421" flipH="1">
            <a:off x="5593367" y="1811418"/>
            <a:ext cx="1843391" cy="4404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Лента лицом вниз 46"/>
          <p:cNvSpPr/>
          <p:nvPr/>
        </p:nvSpPr>
        <p:spPr>
          <a:xfrm>
            <a:off x="2693319" y="908720"/>
            <a:ext cx="4014692" cy="1080120"/>
          </a:xfrm>
          <a:prstGeom prst="ribb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 rot="2420719" flipH="1">
            <a:off x="1744446" y="2866271"/>
            <a:ext cx="1118684" cy="440432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 rot="5400000" flipH="1">
            <a:off x="1051219" y="3039603"/>
            <a:ext cx="713242" cy="440432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 rot="2887591" flipH="1">
            <a:off x="4752792" y="1888412"/>
            <a:ext cx="1024124" cy="4404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 rot="19634161">
            <a:off x="3208270" y="1958893"/>
            <a:ext cx="1197467" cy="4404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нта лицом вниз 33"/>
          <p:cNvSpPr/>
          <p:nvPr/>
        </p:nvSpPr>
        <p:spPr>
          <a:xfrm>
            <a:off x="2622681" y="908720"/>
            <a:ext cx="4014692" cy="1080120"/>
          </a:xfrm>
          <a:prstGeom prst="ribb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66797" y="1271082"/>
            <a:ext cx="22322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плану - 283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7755" y="2276872"/>
            <a:ext cx="2578235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77755" y="2379721"/>
            <a:ext cx="2578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омплексные - 164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2423" y="3645024"/>
            <a:ext cx="2150437" cy="23762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54629" y="3645024"/>
            <a:ext cx="2088231" cy="2523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вида</a:t>
            </a:r>
          </a:p>
          <a:p>
            <a:pPr indent="271463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надзор в сфере образования;</a:t>
            </a:r>
          </a:p>
          <a:p>
            <a:pPr indent="271463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55776" y="3394454"/>
            <a:ext cx="2150437" cy="3274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555776" y="3437706"/>
            <a:ext cx="21773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вида</a:t>
            </a:r>
          </a:p>
          <a:p>
            <a:pPr indent="271463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надзор в сфере образования;</a:t>
            </a:r>
          </a:p>
          <a:p>
            <a:pPr indent="271463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качества; </a:t>
            </a:r>
          </a:p>
          <a:p>
            <a:pPr indent="271463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38352" y="2564387"/>
            <a:ext cx="1962464" cy="17561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811371" y="2855178"/>
            <a:ext cx="19624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лицензионный контроль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76257" y="2429272"/>
            <a:ext cx="2088233" cy="20798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876256" y="2551249"/>
            <a:ext cx="20882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надзор в сфере образования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41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79512" y="1393031"/>
            <a:ext cx="8856984" cy="4340225"/>
            <a:chOff x="179512" y="1393031"/>
            <a:chExt cx="8784977" cy="42682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2776"/>
              <a:ext cx="8784977" cy="4248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80312" y="1393031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(145)</a:t>
              </a:r>
              <a:endParaRPr lang="ru-RU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4248" y="1897087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(60)</a:t>
              </a:r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53077" y="242088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(8)</a:t>
              </a:r>
              <a:endParaRPr lang="ru-RU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8064" y="37170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(7)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56376" y="422108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(12)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8064" y="4777407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(12)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4248" y="5013176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(7)</a:t>
              </a:r>
              <a:endParaRPr lang="ru-RU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0312" y="2940905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(31)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952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302375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регламенты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5" b="45443"/>
          <a:stretch/>
        </p:blipFill>
        <p:spPr bwMode="auto">
          <a:xfrm>
            <a:off x="395536" y="1700808"/>
            <a:ext cx="3888432" cy="316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0" b="40176"/>
          <a:stretch/>
        </p:blipFill>
        <p:spPr bwMode="auto">
          <a:xfrm>
            <a:off x="4788024" y="1668976"/>
            <a:ext cx="3960440" cy="3384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2" b="45726"/>
          <a:stretch/>
        </p:blipFill>
        <p:spPr bwMode="auto">
          <a:xfrm>
            <a:off x="2627784" y="3717032"/>
            <a:ext cx="3888432" cy="2878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730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302375" cy="1143000"/>
          </a:xfrm>
          <a:effectLst/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принимаемые по результатам проведения проверок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388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предписаний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государственный надзор в сфере образования, лицензионный контроль)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приостановлено действие государственной аккредитации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образования)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дел об административных правонарушениях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0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644495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применения Управлением Кодекса Российской Федерации об административных правонарушениях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94540" y="1916832"/>
            <a:ext cx="8134157" cy="3877469"/>
            <a:chOff x="694540" y="1916832"/>
            <a:chExt cx="8134157" cy="38774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40" y="1916832"/>
              <a:ext cx="8134157" cy="387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740352" y="5178678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(1)</a:t>
              </a:r>
              <a:endParaRPr lang="ru-RU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84368" y="3284984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(9)</a:t>
              </a:r>
              <a:endParaRPr lang="ru-RU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0352" y="229835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(15)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2360" y="2780928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(2)</a:t>
              </a:r>
              <a:endParaRPr lang="ru-RU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4368" y="371703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(1)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4368" y="4221088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(2)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4368" y="467462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(1)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9230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Работа с обращениями граждан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F68-544E-4B2E-9062-1399CBA6841E}" type="datetime1">
              <a:rPr lang="ru-RU" smtClean="0">
                <a:solidFill>
                  <a:srgbClr val="000000"/>
                </a:solidFill>
              </a:rPr>
              <a:pPr/>
              <a:t>12.03.2020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7277-EFFC-414B-B2B1-9354007965A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:\Users\И\Pictures\жалоб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217" y="785794"/>
            <a:ext cx="2895049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 о </a:t>
            </a:r>
            <a:r>
              <a:rPr lang="ru-RU" b="1" dirty="0" smtClean="0"/>
              <a:t>нарушении прав обучающихся при оказании платных образовательных услуг автошколами;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1468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о </a:t>
            </a:r>
            <a:r>
              <a:rPr lang="ru-RU" b="1" dirty="0" smtClean="0"/>
              <a:t>конфликтных ситуациях в образовательных организациях;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714752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об </a:t>
            </a:r>
            <a:r>
              <a:rPr lang="ru-RU" b="1" dirty="0" smtClean="0"/>
              <a:t>уровне квалификации педагогических работников;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286256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о </a:t>
            </a:r>
            <a:r>
              <a:rPr lang="ru-RU" b="1" dirty="0" smtClean="0"/>
              <a:t>нарушениях требований к организации учебного процесса;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85776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о </a:t>
            </a:r>
            <a:r>
              <a:rPr lang="ru-RU" b="1" dirty="0" smtClean="0"/>
              <a:t>нарушении прав на общедоступное бесплатное образование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316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576TGp_report_light</vt:lpstr>
      <vt:lpstr>Слайд 1</vt:lpstr>
      <vt:lpstr>Слайд 2</vt:lpstr>
      <vt:lpstr>    Рекомендации органам исполнительной власти субъектов Российской Федерации, осуществляющим переданные полномочия Российской Федерации в сфере образования, по формированию ежегодных планов проведения плановых проверок юридических лиц и индивидуальных предпринимателей   (письмо Федеральной службы по надзору в сфере образования и науки от 28.05.2018 № 05-164)</vt:lpstr>
      <vt:lpstr>Слайд 4</vt:lpstr>
      <vt:lpstr>Слайд 5</vt:lpstr>
      <vt:lpstr>Административные регламенты</vt:lpstr>
      <vt:lpstr>Меры, принимаемые по результатам проведения проверок </vt:lpstr>
      <vt:lpstr>Слайд 8</vt:lpstr>
      <vt:lpstr>Работа с обращениями граждан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KAV</dc:creator>
  <cp:lastModifiedBy>И</cp:lastModifiedBy>
  <cp:revision>461</cp:revision>
  <dcterms:created xsi:type="dcterms:W3CDTF">2011-09-27T01:42:32Z</dcterms:created>
  <dcterms:modified xsi:type="dcterms:W3CDTF">2020-03-12T12:30:08Z</dcterms:modified>
</cp:coreProperties>
</file>