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352" r:id="rId2"/>
    <p:sldId id="403" r:id="rId3"/>
    <p:sldId id="405" r:id="rId4"/>
    <p:sldId id="407" r:id="rId5"/>
    <p:sldId id="408" r:id="rId6"/>
    <p:sldId id="409" r:id="rId7"/>
    <p:sldId id="410" r:id="rId8"/>
    <p:sldId id="424" r:id="rId9"/>
    <p:sldId id="425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60D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6" autoAdjust="0"/>
    <p:restoredTop sz="91209" autoAdjust="0"/>
  </p:normalViewPr>
  <p:slideViewPr>
    <p:cSldViewPr>
      <p:cViewPr varScale="1">
        <p:scale>
          <a:sx n="106" d="100"/>
          <a:sy n="106" d="100"/>
        </p:scale>
        <p:origin x="-203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98967-B2AA-4278-A04B-702D86DD1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C81C9-6B41-44C6-81DB-A7E2F1BDB90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algn="just" rtl="0"/>
          <a:endParaRPr lang="ru-RU" dirty="0">
            <a:solidFill>
              <a:schemeClr val="tx1"/>
            </a:solidFill>
          </a:endParaRPr>
        </a:p>
      </dgm:t>
    </dgm:pt>
    <dgm:pt modelId="{73932515-974D-4E36-A9BB-1E0E2B1D63FC}" type="parTrans" cxnId="{9B3F9BFA-DF6A-4052-9A96-5BA042D7FBC5}">
      <dgm:prSet/>
      <dgm:spPr/>
      <dgm:t>
        <a:bodyPr/>
        <a:lstStyle/>
        <a:p>
          <a:endParaRPr lang="ru-RU"/>
        </a:p>
      </dgm:t>
    </dgm:pt>
    <dgm:pt modelId="{BD90F902-421C-4DA4-AC76-64F7F1BF607F}" type="sibTrans" cxnId="{9B3F9BFA-DF6A-4052-9A96-5BA042D7FBC5}">
      <dgm:prSet/>
      <dgm:spPr/>
      <dgm:t>
        <a:bodyPr/>
        <a:lstStyle/>
        <a:p>
          <a:endParaRPr lang="ru-RU"/>
        </a:p>
      </dgm:t>
    </dgm:pt>
    <dgm:pt modelId="{98D7BE12-0048-4A20-918B-EFA30C08B9D0}" type="pres">
      <dgm:prSet presAssocID="{CBB98967-B2AA-4278-A04B-702D86DD1C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5F715-EE2E-4D44-AFFD-3DC7B33E2797}" type="pres">
      <dgm:prSet presAssocID="{F0FC81C9-6B41-44C6-81DB-A7E2F1BDB902}" presName="parentText" presStyleLbl="node1" presStyleIdx="0" presStyleCnt="1" custScaleX="89215" custScaleY="263827" custLinFactNeighborX="2189" custLinFactNeighborY="-13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5D25B-4B28-4A7B-963B-F1905586D4D3}" type="presOf" srcId="{F0FC81C9-6B41-44C6-81DB-A7E2F1BDB902}" destId="{56E5F715-EE2E-4D44-AFFD-3DC7B33E2797}" srcOrd="0" destOrd="0" presId="urn:microsoft.com/office/officeart/2005/8/layout/vList2"/>
    <dgm:cxn modelId="{F0439192-9F68-4A48-B922-595C8CE7FCC8}" type="presOf" srcId="{CBB98967-B2AA-4278-A04B-702D86DD1CE3}" destId="{98D7BE12-0048-4A20-918B-EFA30C08B9D0}" srcOrd="0" destOrd="0" presId="urn:microsoft.com/office/officeart/2005/8/layout/vList2"/>
    <dgm:cxn modelId="{9B3F9BFA-DF6A-4052-9A96-5BA042D7FBC5}" srcId="{CBB98967-B2AA-4278-A04B-702D86DD1CE3}" destId="{F0FC81C9-6B41-44C6-81DB-A7E2F1BDB902}" srcOrd="0" destOrd="0" parTransId="{73932515-974D-4E36-A9BB-1E0E2B1D63FC}" sibTransId="{BD90F902-421C-4DA4-AC76-64F7F1BF607F}"/>
    <dgm:cxn modelId="{4316E1E9-EDD7-4DCD-8892-F957FB0A2692}" type="presParOf" srcId="{98D7BE12-0048-4A20-918B-EFA30C08B9D0}" destId="{56E5F715-EE2E-4D44-AFFD-3DC7B33E27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F715-EE2E-4D44-AFFD-3DC7B33E2797}">
      <dsp:nvSpPr>
        <dsp:cNvPr id="0" name=""/>
        <dsp:cNvSpPr/>
      </dsp:nvSpPr>
      <dsp:spPr>
        <a:xfrm>
          <a:off x="609063" y="288032"/>
          <a:ext cx="7167128" cy="321024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tx1"/>
            </a:solidFill>
          </a:endParaRPr>
        </a:p>
      </dsp:txBody>
      <dsp:txXfrm>
        <a:off x="765774" y="444743"/>
        <a:ext cx="6853706" cy="289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F8EB-2F6E-4DBB-807E-30A835C4113B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C9D5-9A4E-44CA-AC92-46E3ED6D8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5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1DBEBD-88C6-48DE-B0E1-6B908C144BED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000168-B38D-4164-93E9-908BAC81B2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8863E-F6EB-4F3E-AF54-44CDDF593B50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4324-EB72-49EF-BEE0-D11B44334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B0828-179E-4A96-AB01-12D2CB3FDA65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E09E-D85A-465F-AC15-0DB81ABF1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1435A4F2-0070-48B5-9847-EC838A930509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0BF3A57C-F764-440C-A61C-7C503BBF9C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2DF68-544E-4B2E-9062-1399CBA6841E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27277-EFFC-414B-B2B1-935400796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F4829-AB44-4444-BB5B-BB7978199813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C08BD-F897-4229-8E68-D2A42C6447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EB877-811B-4A4D-A45C-9529BF9C47AC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C924E-CBF6-417F-989D-C6E8D95329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77C1D-05A7-411F-9D7D-BC8AE18F1CD5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C4CA-4F0D-4D2D-A251-2A705F25F1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5326C-3968-47C2-89CC-0B7B164D1E07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44189-42EE-44D7-B3ED-7745B9C2A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71F30-462F-46C0-9C55-AD3CA75112B6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79E2-06F5-4F10-8940-B34A23C5E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7AC49-B956-43E2-AD0D-F861332DAD61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2441E-4362-46AE-BAE0-5C84328D26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DA572-B763-4BED-887C-8413445E5F9C}" type="datetime1">
              <a:rPr lang="ru-RU" smtClean="0">
                <a:solidFill>
                  <a:srgbClr val="000000"/>
                </a:solidFill>
              </a:rPr>
              <a:pPr/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06099-BA3F-4658-B33D-3C9AF7A902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440AE-E958-4843-AEDE-F8B0F902851B}" type="datetime1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31.05.2021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D5B69D-8489-45AD-8B8D-B3DD71DD01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B14AFD6789BF99B490D97188845C719D&amp;req=doc&amp;base=LAW&amp;n=383425&amp;dst=100152&amp;fld=134&amp;date=26.05.2021" TargetMode="External"/><Relationship Id="rId2" Type="http://schemas.openxmlformats.org/officeDocument/2006/relationships/hyperlink" Target="https://login.consultant.ru/link/?rnd=B14AFD6789BF99B490D97188845C719D&amp;req=doc&amp;base=LAW&amp;n=383425&amp;dst=100149&amp;fld=134&amp;date=26.05.20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nd=B14AFD6789BF99B490D97188845C719D&amp;req=doc&amp;base=LAW&amp;n=380350&amp;dst=100019&amp;fld=134&amp;REFFIELD=134&amp;REFDST=523&amp;REFDOC=383425&amp;REFBASE=LAW&amp;stat=refcode=19827;dstident=100019;index=2911&amp;date=26.05.2021" TargetMode="External"/><Relationship Id="rId5" Type="http://schemas.openxmlformats.org/officeDocument/2006/relationships/hyperlink" Target="https://login.consultant.ru/link/?rnd=B14AFD6789BF99B490D97188845C719D&amp;req=doc&amp;base=LAW&amp;n=383425&amp;dst=101456&amp;fld=134&amp;date=26.05.2021" TargetMode="External"/><Relationship Id="rId4" Type="http://schemas.openxmlformats.org/officeDocument/2006/relationships/hyperlink" Target="https://login.consultant.ru/link/?rnd=B14AFD6789BF99B490D97188845C719D&amp;req=doc&amp;base=LAW&amp;n=383425&amp;dst=100164&amp;fld=134&amp;date=26.05.202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3669037"/>
            <a:ext cx="1224136" cy="864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8469651"/>
              </p:ext>
            </p:extLst>
          </p:nvPr>
        </p:nvGraphicFramePr>
        <p:xfrm>
          <a:off x="642910" y="1340768"/>
          <a:ext cx="803354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12160" y="5157192"/>
            <a:ext cx="2736304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97" y="836712"/>
            <a:ext cx="504056" cy="601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060848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1. Кадровое обеспечение образовательной деятельности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30120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отдела надзора и контроля в сфере образования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Комогорцева Мария Викторовна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41120" cy="1214338"/>
          </a:xfrm>
        </p:spPr>
        <p:txBody>
          <a:bodyPr/>
          <a:lstStyle/>
          <a:p>
            <a:pPr algn="ctr"/>
            <a:r>
              <a:rPr lang="ru-RU" sz="2400" dirty="0" smtClean="0"/>
              <a:t>Типичные нарушения порядка проведения аттестации на соответствие занимаемой должности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940" y="1376983"/>
            <a:ext cx="8280920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на педагогических работников, прошедших аттестацию на соответствие занимаемой должности, не оформляются </a:t>
            </a:r>
            <a:r>
              <a:rPr lang="ru-RU" dirty="0">
                <a:solidFill>
                  <a:schemeClr val="tx1"/>
                </a:solidFill>
              </a:rPr>
              <a:t>выписки из </a:t>
            </a:r>
            <a:r>
              <a:rPr lang="ru-RU" dirty="0" smtClean="0">
                <a:solidFill>
                  <a:schemeClr val="tx1"/>
                </a:solidFill>
              </a:rPr>
              <a:t>протоколов;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247" y="2026568"/>
            <a:ext cx="8280920" cy="39432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на </a:t>
            </a:r>
            <a:r>
              <a:rPr lang="ru-RU" dirty="0">
                <a:solidFill>
                  <a:schemeClr val="tx1"/>
                </a:solidFill>
              </a:rPr>
              <a:t>педагогических </a:t>
            </a:r>
            <a:r>
              <a:rPr lang="ru-RU" dirty="0" smtClean="0">
                <a:solidFill>
                  <a:schemeClr val="tx1"/>
                </a:solidFill>
              </a:rPr>
              <a:t>работников не </a:t>
            </a:r>
            <a:r>
              <a:rPr lang="ru-RU" dirty="0">
                <a:solidFill>
                  <a:schemeClr val="tx1"/>
                </a:solidFill>
              </a:rPr>
              <a:t>составляются </a:t>
            </a:r>
            <a:r>
              <a:rPr lang="ru-RU" dirty="0" smtClean="0">
                <a:solidFill>
                  <a:schemeClr val="tx1"/>
                </a:solidFill>
              </a:rPr>
              <a:t>представления;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350" y="2420888"/>
            <a:ext cx="8280920" cy="86409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проводится </a:t>
            </a:r>
            <a:r>
              <a:rPr lang="ru-RU" dirty="0">
                <a:solidFill>
                  <a:schemeClr val="tx1"/>
                </a:solidFill>
              </a:rPr>
              <a:t>аттестация педагогических работников, проработавших в занимаемой должности менее двух лет в организации, в которой проводится </a:t>
            </a:r>
            <a:r>
              <a:rPr lang="ru-RU" dirty="0" smtClean="0">
                <a:solidFill>
                  <a:schemeClr val="tx1"/>
                </a:solidFill>
              </a:rPr>
              <a:t>аттестация;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805" y="3284984"/>
            <a:ext cx="8280920" cy="93610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педагогические </a:t>
            </a:r>
            <a:r>
              <a:rPr lang="ru-RU" dirty="0">
                <a:solidFill>
                  <a:schemeClr val="tx1"/>
                </a:solidFill>
              </a:rPr>
              <a:t>работники не </a:t>
            </a:r>
            <a:r>
              <a:rPr lang="ru-RU" dirty="0" smtClean="0">
                <a:solidFill>
                  <a:schemeClr val="tx1"/>
                </a:solidFill>
              </a:rPr>
              <a:t>знакомятся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 распорядительным актом, содержащим список работников организации, подлежащих аттестации, график проведения </a:t>
            </a:r>
            <a:r>
              <a:rPr lang="ru-RU" dirty="0" smtClean="0">
                <a:solidFill>
                  <a:schemeClr val="tx1"/>
                </a:solidFill>
              </a:rPr>
              <a:t>аттестации;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190" y="4221088"/>
            <a:ext cx="8280920" cy="61660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не </a:t>
            </a:r>
            <a:r>
              <a:rPr lang="ru-RU" dirty="0">
                <a:solidFill>
                  <a:schemeClr val="tx1"/>
                </a:solidFill>
              </a:rPr>
              <a:t>издается распорядительный акт, содержащий список работников организации, подлежащих аттестации, график проведения </a:t>
            </a:r>
            <a:r>
              <a:rPr lang="ru-RU" dirty="0" smtClean="0">
                <a:solidFill>
                  <a:schemeClr val="tx1"/>
                </a:solidFill>
              </a:rPr>
              <a:t>аттестации;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350" y="4871628"/>
            <a:ext cx="8280920" cy="78962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педагогические работники подают заявление в аттестационную комиссию для проведения аттестации на соответствие занимаемой должности;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805" y="5661248"/>
            <a:ext cx="8280920" cy="100813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 издаются </a:t>
            </a:r>
            <a:r>
              <a:rPr lang="ru-RU" dirty="0">
                <a:solidFill>
                  <a:schemeClr val="tx1"/>
                </a:solidFill>
              </a:rPr>
              <a:t>локальные нормативные акты организации, устанавливающие порядок проведения аттестации педагогических работников, с целью подтверждения соответствия занимаемой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31029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916832"/>
            <a:ext cx="7056784" cy="165618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. 8 ч. 1 ст. 48 Закона об образовании </a:t>
            </a:r>
            <a:r>
              <a:rPr lang="ru-RU" dirty="0" smtClean="0">
                <a:solidFill>
                  <a:schemeClr val="tx1"/>
                </a:solidFill>
              </a:rPr>
              <a:t>(обязанность педагогических работников проходить аттестацию на соответствие занимаемой должности)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т. 49 Закона об образовании (аттестация педагогических работников)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3861048"/>
            <a:ext cx="7056784" cy="165618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Приказ </a:t>
            </a:r>
            <a:r>
              <a:rPr lang="ru-RU" dirty="0" err="1">
                <a:solidFill>
                  <a:srgbClr val="FF0000"/>
                </a:solidFill>
              </a:rPr>
              <a:t>Минобрнауки</a:t>
            </a:r>
            <a:r>
              <a:rPr lang="ru-RU" dirty="0">
                <a:solidFill>
                  <a:srgbClr val="FF0000"/>
                </a:solidFill>
              </a:rPr>
              <a:t> России от 07.04.2014 N 276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«Порядок </a:t>
            </a:r>
            <a:r>
              <a:rPr lang="ru-RU" dirty="0">
                <a:solidFill>
                  <a:schemeClr val="tx1"/>
                </a:solidFill>
              </a:rPr>
              <a:t>проведения аттестации педагогических работников организаций, осуществляющих образовательную </a:t>
            </a:r>
            <a:r>
              <a:rPr lang="ru-RU" dirty="0" smtClean="0">
                <a:solidFill>
                  <a:schemeClr val="tx1"/>
                </a:solidFill>
              </a:rPr>
              <a:t>деятельность»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302375" cy="1143000"/>
          </a:xfrm>
        </p:spPr>
        <p:txBody>
          <a:bodyPr/>
          <a:lstStyle/>
          <a:p>
            <a:pPr algn="ctr"/>
            <a:r>
              <a:rPr lang="ru-RU" sz="2400" dirty="0" smtClean="0"/>
              <a:t>Срок проведения аттестации на соответствие занимаемой должности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1844824"/>
            <a:ext cx="5328592" cy="10081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дин раз в пять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268" y="3443808"/>
            <a:ext cx="5328592" cy="10081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ттестационной комиссией организации, созданной </a:t>
            </a:r>
            <a:r>
              <a:rPr lang="ru-RU" b="1" dirty="0" smtClean="0">
                <a:solidFill>
                  <a:srgbClr val="FF0000"/>
                </a:solidFill>
              </a:rPr>
              <a:t>самостоятельно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982143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к</a:t>
            </a:r>
            <a:r>
              <a:rPr lang="ru-RU" sz="2400" dirty="0" smtClean="0">
                <a:latin typeface="+mj-lt"/>
              </a:rPr>
              <a:t>ем проводится</a:t>
            </a:r>
            <a:endParaRPr lang="ru-RU" sz="24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4581128"/>
            <a:ext cx="5328592" cy="1800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Аттестационная комиссия создается </a:t>
            </a:r>
            <a:r>
              <a:rPr lang="ru-RU" sz="1600" dirty="0">
                <a:solidFill>
                  <a:srgbClr val="FF0000"/>
                </a:solidFill>
              </a:rPr>
              <a:t>распорядительным актом </a:t>
            </a:r>
            <a:r>
              <a:rPr lang="ru-RU" sz="1600" dirty="0">
                <a:solidFill>
                  <a:schemeClr val="tx1"/>
                </a:solidFill>
              </a:rPr>
              <a:t>(ПРИКАЗОМ) </a:t>
            </a:r>
            <a:r>
              <a:rPr lang="ru-RU" sz="1600" dirty="0">
                <a:solidFill>
                  <a:srgbClr val="FF0000"/>
                </a:solidFill>
              </a:rPr>
              <a:t>работодателя. </a:t>
            </a:r>
            <a:r>
              <a:rPr lang="ru-RU" sz="1600" dirty="0">
                <a:solidFill>
                  <a:schemeClr val="tx1"/>
                </a:solidFill>
              </a:rPr>
              <a:t>В состав комиссии входят: председатель, заместитель председателя, секретарь и члены комиссии. Так же в комиссию включается представитель от профсоюзного органа (при его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1645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302375" cy="1143000"/>
          </a:xfrm>
        </p:spPr>
        <p:txBody>
          <a:bodyPr/>
          <a:lstStyle/>
          <a:p>
            <a:pPr algn="ctr"/>
            <a:r>
              <a:rPr lang="ru-RU" sz="2400" dirty="0" smtClean="0"/>
              <a:t>Основание проведения аттестации на соответствие занимаемой должности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132856"/>
            <a:ext cx="7128792" cy="7920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распорядительный акт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приказ) </a:t>
            </a:r>
            <a:r>
              <a:rPr lang="ru-RU" b="1" dirty="0">
                <a:solidFill>
                  <a:schemeClr val="tx1"/>
                </a:solidFill>
              </a:rPr>
              <a:t>работодателя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356992"/>
            <a:ext cx="2448272" cy="129614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список работников организации, подлежащих аттестации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3356992"/>
            <a:ext cx="2448272" cy="86409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график проведения аттестации</a:t>
            </a:r>
          </a:p>
        </p:txBody>
      </p:sp>
      <p:cxnSp>
        <p:nvCxnSpPr>
          <p:cNvPr id="9" name="Прямая соединительная линия 8"/>
          <p:cNvCxnSpPr>
            <a:stCxn id="6" idx="0"/>
          </p:cNvCxnSpPr>
          <p:nvPr/>
        </p:nvCxnSpPr>
        <p:spPr>
          <a:xfrm flipV="1">
            <a:off x="2555776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444208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55776" y="3140968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499992" y="29249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99592" y="5229200"/>
            <a:ext cx="7992888" cy="93610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знакомить педагогических работников с приказом </a:t>
            </a:r>
            <a:r>
              <a:rPr lang="ru-RU" b="1" dirty="0">
                <a:solidFill>
                  <a:schemeClr val="tx1"/>
                </a:solidFill>
              </a:rPr>
              <a:t>под роспись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не менее чем </a:t>
            </a:r>
            <a:r>
              <a:rPr lang="ru-RU" b="1" dirty="0">
                <a:solidFill>
                  <a:srgbClr val="FF0000"/>
                </a:solidFill>
              </a:rPr>
              <a:t>за 30 календарных дней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дня проведения их аттестации по графику</a:t>
            </a:r>
          </a:p>
        </p:txBody>
      </p:sp>
    </p:spTree>
    <p:extLst>
      <p:ext uri="{BB962C8B-B14F-4D97-AF65-F5344CB8AC3E}">
        <p14:creationId xmlns:p14="http://schemas.microsoft.com/office/powerpoint/2010/main" val="21771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779215"/>
            <a:ext cx="6984776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Работодатель вносит </a:t>
            </a:r>
            <a:r>
              <a:rPr lang="ru-RU" dirty="0" smtClean="0">
                <a:solidFill>
                  <a:srgbClr val="FF0000"/>
                </a:solidFill>
              </a:rPr>
              <a:t>представление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аттестационную комиссию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700808"/>
            <a:ext cx="6192688" cy="468052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1"/>
                </a:solidFill>
              </a:rPr>
              <a:t>Представление содержит сведения: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а</a:t>
            </a:r>
            <a:r>
              <a:rPr lang="ru-RU" sz="1600" dirty="0">
                <a:solidFill>
                  <a:schemeClr val="tx1"/>
                </a:solidFill>
              </a:rPr>
              <a:t>) фамилия, имя, отчество (при наличии);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б) наименование должности на дату проведения аттестации;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в) дата заключения по этой должности трудового договора;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г) уровень образования и (или) квалификации по специальности или направлению подготовки;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д) информация о получении дополнительного профессионального образования по профилю педагогической деятельности;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е) результаты предыдущих аттестаций (в случае их проведения);</a:t>
            </a:r>
          </a:p>
          <a:p>
            <a:r>
              <a:rPr lang="ru-RU" sz="1600" dirty="0">
                <a:solidFill>
                  <a:schemeClr val="tx1"/>
                </a:solidFill>
              </a:rPr>
              <a:t>ж) мотивированная всесторонняя и объективная оценка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44824"/>
            <a:ext cx="2232248" cy="41044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ознакомить </a:t>
            </a:r>
            <a:r>
              <a:rPr lang="ru-RU" dirty="0">
                <a:solidFill>
                  <a:schemeClr val="tx1"/>
                </a:solidFill>
              </a:rPr>
              <a:t>педагогического работника с представлением </a:t>
            </a:r>
            <a:r>
              <a:rPr lang="ru-RU" dirty="0">
                <a:solidFill>
                  <a:srgbClr val="FF0000"/>
                </a:solidFill>
              </a:rPr>
              <a:t>под подпись </a:t>
            </a:r>
            <a:r>
              <a:rPr lang="ru-RU" b="1" dirty="0">
                <a:solidFill>
                  <a:srgbClr val="FF0000"/>
                </a:solidFill>
              </a:rPr>
              <a:t>не позднее чем за 30 календарных дней </a:t>
            </a:r>
            <a:r>
              <a:rPr lang="ru-RU" dirty="0">
                <a:solidFill>
                  <a:schemeClr val="tx1"/>
                </a:solidFill>
              </a:rPr>
              <a:t>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дня проведения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1342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302375" cy="1143000"/>
          </a:xfrm>
        </p:spPr>
        <p:txBody>
          <a:bodyPr/>
          <a:lstStyle/>
          <a:p>
            <a:r>
              <a:rPr lang="ru-RU" sz="2400" dirty="0" smtClean="0"/>
              <a:t>Заседание аттестационной комиссии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262" y="1124744"/>
            <a:ext cx="3096344" cy="86409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участием педагогического работника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9957" y="1088740"/>
            <a:ext cx="3672408" cy="648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отсутствие педагогического работника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312876"/>
            <a:ext cx="2760265" cy="205222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без уважительной </a:t>
            </a:r>
            <a:r>
              <a:rPr lang="ru-RU" sz="1600" dirty="0" smtClean="0">
                <a:solidFill>
                  <a:schemeClr val="tx1"/>
                </a:solidFill>
              </a:rPr>
              <a:t>причины: </a:t>
            </a:r>
            <a:r>
              <a:rPr lang="ru-RU" sz="1600" dirty="0">
                <a:solidFill>
                  <a:schemeClr val="tx1"/>
                </a:solidFill>
              </a:rPr>
              <a:t>аттестационная комиссия организации проводит аттестацию в его </a:t>
            </a:r>
            <a:r>
              <a:rPr lang="ru-RU" sz="1600" dirty="0" smtClean="0">
                <a:solidFill>
                  <a:schemeClr val="tx1"/>
                </a:solidFill>
              </a:rPr>
              <a:t>отсутствие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1" y="2312876"/>
            <a:ext cx="3960440" cy="205222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 уважительным причинам: 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solidFill>
                  <a:schemeClr val="tx1"/>
                </a:solidFill>
              </a:rPr>
              <a:t>аттестация переносится,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2) вносятся изменения в график,  не менее чем за 30 календарных дней работодатель знакомит работника с новой датой аттестации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437112"/>
            <a:ext cx="8784976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Аттестационная комиссия организации рассматривает представление работодателя, а также дополнительные сведения (в случае их представления педагогическим работником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4343933" y="1736812"/>
            <a:ext cx="20522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6396161" y="1736812"/>
            <a:ext cx="9001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65262" y="5805264"/>
            <a:ext cx="8699226" cy="86409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Заседание аттестационной комиссии организации </a:t>
            </a:r>
            <a:r>
              <a:rPr lang="ru-RU" b="1" dirty="0" smtClean="0">
                <a:solidFill>
                  <a:schemeClr val="tx1"/>
                </a:solidFill>
              </a:rPr>
              <a:t>правомочно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если на нем присутствуют </a:t>
            </a:r>
            <a:r>
              <a:rPr lang="ru-RU" b="1" dirty="0">
                <a:solidFill>
                  <a:schemeClr val="tx1"/>
                </a:solidFill>
              </a:rPr>
              <a:t>не менее </a:t>
            </a:r>
            <a:r>
              <a:rPr lang="ru-RU" b="1" dirty="0" smtClean="0">
                <a:solidFill>
                  <a:schemeClr val="tx1"/>
                </a:solidFill>
              </a:rPr>
              <a:t>2/3 от </a:t>
            </a:r>
            <a:r>
              <a:rPr lang="ru-RU" b="1" dirty="0">
                <a:solidFill>
                  <a:schemeClr val="tx1"/>
                </a:solidFill>
              </a:rPr>
              <a:t>общего числа </a:t>
            </a:r>
            <a:r>
              <a:rPr lang="ru-RU" dirty="0">
                <a:solidFill>
                  <a:schemeClr val="tx1"/>
                </a:solidFill>
              </a:rPr>
              <a:t>членов аттестационной комиссии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827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302375" cy="1143000"/>
          </a:xfrm>
        </p:spPr>
        <p:txBody>
          <a:bodyPr/>
          <a:lstStyle/>
          <a:p>
            <a:r>
              <a:rPr lang="ru-RU" sz="2400" dirty="0" smtClean="0"/>
              <a:t>Решение аттестационной комиссии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348880"/>
            <a:ext cx="3600400" cy="144016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соответствует занимаемой должности (указывается должность педагогического работника)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2348880"/>
            <a:ext cx="3600400" cy="144016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 соответствует </a:t>
            </a:r>
            <a:r>
              <a:rPr lang="ru-RU" dirty="0">
                <a:solidFill>
                  <a:schemeClr val="tx1"/>
                </a:solidFill>
              </a:rPr>
              <a:t>занимаемой должности (указывается должность педагогического работника)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5091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Решение принимается аттестационной комиссией в отсутствие аттестуемого педагогического работника открытым голосованием большинством голосов.</a:t>
            </a:r>
          </a:p>
        </p:txBody>
      </p:sp>
    </p:spTree>
    <p:extLst>
      <p:ext uri="{BB962C8B-B14F-4D97-AF65-F5344CB8AC3E}">
        <p14:creationId xmlns:p14="http://schemas.microsoft.com/office/powerpoint/2010/main" val="7669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302375" cy="1143000"/>
          </a:xfrm>
        </p:spPr>
        <p:txBody>
          <a:bodyPr/>
          <a:lstStyle/>
          <a:p>
            <a:r>
              <a:rPr lang="ru-RU" sz="2400" dirty="0"/>
              <a:t>Решение аттестационной комиссии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653629"/>
            <a:ext cx="4464496" cy="245318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Вносится в</a:t>
            </a:r>
            <a:r>
              <a:rPr lang="ru-RU" b="1" dirty="0" smtClean="0">
                <a:solidFill>
                  <a:schemeClr val="tx1"/>
                </a:solidFill>
              </a:rPr>
              <a:t> протокол </a:t>
            </a:r>
            <a:r>
              <a:rPr lang="ru-RU" dirty="0" smtClean="0">
                <a:solidFill>
                  <a:schemeClr val="tx1"/>
                </a:solidFill>
              </a:rPr>
              <a:t>(№, дата)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подписывается председателем, заместителем председателя, секретарем и членами аттестационной комиссии организации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4514056"/>
            <a:ext cx="7776864" cy="129614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Протокол хранится с представлениями, дополнительными сведениями, представленными самими педагогическими работниками, у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28768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1042864" y="28997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2400" dirty="0" smtClean="0"/>
              <a:t>Решение аттестационной комиссии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8720"/>
            <a:ext cx="7704856" cy="115212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Выписка из протокола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оставляется </a:t>
            </a:r>
            <a:r>
              <a:rPr lang="ru-RU" b="1" dirty="0" smtClean="0">
                <a:solidFill>
                  <a:schemeClr val="tx1"/>
                </a:solidFill>
              </a:rPr>
              <a:t>на каждого </a:t>
            </a:r>
            <a:r>
              <a:rPr lang="ru-RU" dirty="0" smtClean="0">
                <a:solidFill>
                  <a:schemeClr val="tx1"/>
                </a:solidFill>
              </a:rPr>
              <a:t>педагогического работника, прошедшего аттестацию на соответствие занимаемой должности)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06" y="5589240"/>
            <a:ext cx="8678477" cy="12241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Работодатель знакомит педагогического работника с выпиской из протокола </a:t>
            </a:r>
            <a:r>
              <a:rPr lang="ru-RU" b="1" dirty="0">
                <a:solidFill>
                  <a:schemeClr val="tx1"/>
                </a:solidFill>
              </a:rPr>
              <a:t>под роспись в течение трех рабочих дней после ее составления</a:t>
            </a:r>
            <a:r>
              <a:rPr lang="ru-RU" dirty="0">
                <a:solidFill>
                  <a:schemeClr val="tx1"/>
                </a:solidFill>
              </a:rPr>
              <a:t>. Выписка из протокола </a:t>
            </a:r>
            <a:r>
              <a:rPr lang="ru-RU" dirty="0">
                <a:solidFill>
                  <a:srgbClr val="FF0000"/>
                </a:solidFill>
              </a:rPr>
              <a:t>хранится в личном деле педагогического работника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1" y="2276872"/>
            <a:ext cx="5436604" cy="324036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Выписка должна содержать: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1)сведения </a:t>
            </a:r>
            <a:r>
              <a:rPr lang="ru-RU" sz="2000" dirty="0">
                <a:solidFill>
                  <a:schemeClr val="tx1"/>
                </a:solidFill>
              </a:rPr>
              <a:t>о фамилии, имени, отчестве (при наличии) аттестуемого,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2)наименование его </a:t>
            </a:r>
            <a:r>
              <a:rPr lang="ru-RU" sz="2000" dirty="0">
                <a:solidFill>
                  <a:schemeClr val="tx1"/>
                </a:solidFill>
              </a:rPr>
              <a:t>должности,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3) дата </a:t>
            </a:r>
            <a:r>
              <a:rPr lang="ru-RU" sz="2000" dirty="0">
                <a:solidFill>
                  <a:schemeClr val="tx1"/>
                </a:solidFill>
              </a:rPr>
              <a:t>заседания аттестационной комиссии организации,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4) результаты </a:t>
            </a:r>
            <a:r>
              <a:rPr lang="ru-RU" sz="2000" dirty="0">
                <a:solidFill>
                  <a:schemeClr val="tx1"/>
                </a:solidFill>
              </a:rPr>
              <a:t>голосования,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5) принятое аттестационной </a:t>
            </a:r>
            <a:r>
              <a:rPr lang="ru-RU" sz="2000" dirty="0">
                <a:solidFill>
                  <a:schemeClr val="tx1"/>
                </a:solidFill>
              </a:rPr>
              <a:t>комиссией организации решении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348880"/>
            <a:ext cx="3024336" cy="189582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 позднее двух рабочих дней со дня </a:t>
            </a:r>
            <a:r>
              <a:rPr lang="ru-RU" b="1" dirty="0" smtClean="0">
                <a:solidFill>
                  <a:schemeClr val="tx1"/>
                </a:solidFill>
              </a:rPr>
              <a:t>проведения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аттестации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620688"/>
            <a:ext cx="8133208" cy="1152128"/>
          </a:xfrm>
        </p:spPr>
        <p:txBody>
          <a:bodyPr/>
          <a:lstStyle/>
          <a:p>
            <a:pPr algn="ctr"/>
            <a:r>
              <a:rPr lang="ru-RU" sz="2400" dirty="0"/>
              <a:t>Аттестацию в целях подтверждения соответствия занимаемой должности </a:t>
            </a:r>
            <a:r>
              <a:rPr lang="ru-RU" sz="2400" u="sng" dirty="0"/>
              <a:t>не проходят </a:t>
            </a:r>
            <a:r>
              <a:rPr lang="ru-RU" sz="2400" dirty="0"/>
              <a:t>следующие педагогические работники: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56792"/>
            <a:ext cx="8568952" cy="295232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а) педагогические работники, имеющие квалификационные категории;</a:t>
            </a:r>
          </a:p>
          <a:p>
            <a:r>
              <a:rPr lang="ru-RU" dirty="0">
                <a:solidFill>
                  <a:schemeClr val="tx1"/>
                </a:solidFill>
              </a:rPr>
              <a:t>б) проработавшие в занимаемой должности менее двух лет в организации, в которой проводится аттестация;</a:t>
            </a:r>
          </a:p>
          <a:p>
            <a:r>
              <a:rPr lang="ru-RU" dirty="0">
                <a:solidFill>
                  <a:schemeClr val="tx1"/>
                </a:solidFill>
              </a:rPr>
              <a:t>в) беременные женщины;</a:t>
            </a:r>
          </a:p>
          <a:p>
            <a:r>
              <a:rPr lang="ru-RU" dirty="0">
                <a:solidFill>
                  <a:schemeClr val="tx1"/>
                </a:solidFill>
              </a:rPr>
              <a:t>г) женщины, находящиеся в отпуске по беременности и родам;</a:t>
            </a:r>
          </a:p>
          <a:p>
            <a:r>
              <a:rPr lang="ru-RU" dirty="0">
                <a:solidFill>
                  <a:schemeClr val="tx1"/>
                </a:solidFill>
              </a:rPr>
              <a:t>д) лица, находящиеся в отпуске по уходу за ребенком до достижения им возраста трех лет;</a:t>
            </a:r>
          </a:p>
          <a:p>
            <a:r>
              <a:rPr lang="ru-RU" dirty="0">
                <a:solidFill>
                  <a:schemeClr val="tx1"/>
                </a:solidFill>
              </a:rPr>
              <a:t>е) отсутствовавшие на рабочем месте более четырех месяцев подряд в связи с заболеванием.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581128"/>
            <a:ext cx="8424936" cy="208823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Аттестация педагогических работников женщин</a:t>
            </a:r>
            <a:r>
              <a:rPr lang="ru-RU" dirty="0">
                <a:solidFill>
                  <a:schemeClr val="tx1"/>
                </a:solidFill>
              </a:rPr>
              <a:t>, находящихся в отпуске по беременности и родам; находящихся в отпуске по уходу за ребенком до достижения им возраста трех лет  проводится </a:t>
            </a:r>
            <a:r>
              <a:rPr lang="ru-RU" b="1" dirty="0">
                <a:solidFill>
                  <a:schemeClr val="tx1"/>
                </a:solidFill>
              </a:rPr>
              <a:t>не ранее чем через два года после их выхода из указанных отпусков.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Аттестация педагогических работников, отсутствовавших на рабочем месте более четырех месяцев подряд в связи с заболеванием, возможна </a:t>
            </a:r>
            <a:r>
              <a:rPr lang="ru-RU" b="1" dirty="0">
                <a:solidFill>
                  <a:schemeClr val="tx1"/>
                </a:solidFill>
              </a:rPr>
              <a:t>не ранее чем через год после их выхода на работу.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85800" y="1556793"/>
            <a:ext cx="7772400" cy="34563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endParaRPr lang="ru-RU" sz="2400" kern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2348881"/>
            <a:ext cx="302433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Право на занятие педагогической деятельностью имеют лица: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1268760"/>
            <a:ext cx="374441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имеющие среднее профессиональное или высшее образование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50414" y="3140968"/>
            <a:ext cx="3744416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 отвечающие квалификационным требованиям, указанным в квалификационных справочниках, и (или) профессиональным стандартам, если иное не установлено настоящим Федеральным законом.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33265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занятие педагогической деятельностью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stCxn id="3" idx="1"/>
          </p:cNvCxnSpPr>
          <p:nvPr/>
        </p:nvCxnSpPr>
        <p:spPr>
          <a:xfrm flipH="1">
            <a:off x="4211960" y="20608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11960" y="206084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11960" y="4509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3"/>
          </p:cNvCxnSpPr>
          <p:nvPr/>
        </p:nvCxnSpPr>
        <p:spPr>
          <a:xfrm flipV="1">
            <a:off x="3419872" y="3284984"/>
            <a:ext cx="7920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6268670"/>
            <a:ext cx="385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. 1. ст. 46 Закона об образовании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7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302375" cy="1143000"/>
          </a:xfrm>
        </p:spPr>
        <p:txBody>
          <a:bodyPr/>
          <a:lstStyle/>
          <a:p>
            <a:pPr algn="ctr"/>
            <a:r>
              <a:rPr lang="ru-RU" sz="2400" dirty="0" smtClean="0"/>
              <a:t>Документы по аттестации педагогических работников на соответствие занимаемой должности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204864"/>
            <a:ext cx="7128792" cy="432048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arenR"/>
            </a:pPr>
            <a:r>
              <a:rPr lang="ru-RU" sz="2000" dirty="0" smtClean="0">
                <a:solidFill>
                  <a:schemeClr val="tx1"/>
                </a:solidFill>
              </a:rPr>
              <a:t>Приказ </a:t>
            </a:r>
            <a:r>
              <a:rPr lang="ru-RU" sz="2000" dirty="0">
                <a:solidFill>
                  <a:schemeClr val="tx1"/>
                </a:solidFill>
              </a:rPr>
              <a:t>о создании аттестационной комиссии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pPr lvl="0"/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2) Приказ </a:t>
            </a:r>
            <a:r>
              <a:rPr lang="ru-RU" sz="2000" dirty="0">
                <a:solidFill>
                  <a:schemeClr val="tx1"/>
                </a:solidFill>
              </a:rPr>
              <a:t>о проведении аттестации, содержащий список педагогических работников и график проведения аттестации;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3) Представление </a:t>
            </a:r>
            <a:r>
              <a:rPr lang="ru-RU" sz="2000" dirty="0">
                <a:solidFill>
                  <a:schemeClr val="tx1"/>
                </a:solidFill>
              </a:rPr>
              <a:t>на педагогического работника;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4) Протокол </a:t>
            </a:r>
            <a:r>
              <a:rPr lang="ru-RU" sz="2000" dirty="0">
                <a:solidFill>
                  <a:schemeClr val="tx1"/>
                </a:solidFill>
              </a:rPr>
              <a:t>заседания аттестационной комиссии;</a:t>
            </a:r>
          </a:p>
          <a:p>
            <a:pPr lvl="0"/>
            <a:endParaRPr lang="ru-RU" sz="2000" dirty="0" smtClean="0">
              <a:solidFill>
                <a:schemeClr val="tx1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5) Выписка </a:t>
            </a:r>
            <a:r>
              <a:rPr lang="ru-RU" sz="2000" dirty="0">
                <a:solidFill>
                  <a:schemeClr val="tx1"/>
                </a:solidFill>
              </a:rPr>
              <a:t>из протокола (на каждого педагогического работника).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74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302375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4870"/>
            <a:ext cx="7405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Занятие педагогической деятельностью без среднего профессионального </a:t>
            </a:r>
          </a:p>
          <a:p>
            <a:pPr algn="ctr"/>
            <a:r>
              <a:rPr lang="ru-RU" sz="2400" dirty="0" smtClean="0"/>
              <a:t>и высшего образования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4778" y="1235199"/>
            <a:ext cx="823970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К занятию </a:t>
            </a:r>
            <a:r>
              <a:rPr lang="ru-RU" sz="2800" dirty="0" smtClean="0">
                <a:solidFill>
                  <a:schemeClr val="tx1"/>
                </a:solidFill>
              </a:rPr>
              <a:t>педагогической деятельностью</a:t>
            </a:r>
            <a:r>
              <a:rPr lang="ru-RU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79" y="2276872"/>
            <a:ext cx="7272807" cy="165618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основным общеобразовательным программам допускаются лица, обучающиеся </a:t>
            </a:r>
            <a:r>
              <a:rPr lang="ru-RU" dirty="0" smtClean="0">
                <a:solidFill>
                  <a:schemeClr val="tx1"/>
                </a:solidFill>
              </a:rPr>
              <a:t>по образовательным </a:t>
            </a:r>
            <a:r>
              <a:rPr lang="ru-RU" dirty="0">
                <a:solidFill>
                  <a:schemeClr val="tx1"/>
                </a:solidFill>
              </a:rPr>
              <a:t>программам ВО по специальностям и направлениям </a:t>
            </a:r>
            <a:r>
              <a:rPr lang="ru-RU" dirty="0" smtClean="0">
                <a:solidFill>
                  <a:schemeClr val="tx1"/>
                </a:solidFill>
              </a:rPr>
              <a:t>подготовки «Образование </a:t>
            </a:r>
            <a:r>
              <a:rPr lang="ru-RU" dirty="0">
                <a:solidFill>
                  <a:schemeClr val="tx1"/>
                </a:solidFill>
              </a:rPr>
              <a:t>и педагогические науки» и успешно прошедшие </a:t>
            </a:r>
            <a:r>
              <a:rPr lang="ru-RU" dirty="0" smtClean="0">
                <a:solidFill>
                  <a:schemeClr val="tx1"/>
                </a:solidFill>
              </a:rPr>
              <a:t>промежуточную аттестацию </a:t>
            </a:r>
            <a:r>
              <a:rPr lang="ru-RU" dirty="0">
                <a:solidFill>
                  <a:schemeClr val="tx1"/>
                </a:solidFill>
              </a:rPr>
              <a:t>не менее, чем за 3 года обучения;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4730" y="4092121"/>
            <a:ext cx="7269755" cy="182867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дополнительным общеобразовательным программам допускаются лица, </a:t>
            </a:r>
            <a:r>
              <a:rPr lang="ru-RU" dirty="0" smtClean="0">
                <a:solidFill>
                  <a:schemeClr val="tx1"/>
                </a:solidFill>
              </a:rPr>
              <a:t>обучающиеся по </a:t>
            </a:r>
            <a:r>
              <a:rPr lang="ru-RU" dirty="0">
                <a:solidFill>
                  <a:schemeClr val="tx1"/>
                </a:solidFill>
              </a:rPr>
              <a:t>образовательным программам ВО по направлениям подготовки, </a:t>
            </a:r>
            <a:r>
              <a:rPr lang="ru-RU" dirty="0" smtClean="0">
                <a:solidFill>
                  <a:schemeClr val="tx1"/>
                </a:solidFill>
              </a:rPr>
              <a:t>соответствующим направленности </a:t>
            </a:r>
            <a:r>
              <a:rPr lang="ru-RU" dirty="0">
                <a:solidFill>
                  <a:schemeClr val="tx1"/>
                </a:solidFill>
              </a:rPr>
              <a:t>дополнительных общеобразовательных программ, и успешно </a:t>
            </a:r>
            <a:r>
              <a:rPr lang="ru-RU" dirty="0" smtClean="0">
                <a:solidFill>
                  <a:schemeClr val="tx1"/>
                </a:solidFill>
              </a:rPr>
              <a:t>прошедшие промежуточную </a:t>
            </a:r>
            <a:r>
              <a:rPr lang="ru-RU" dirty="0">
                <a:solidFill>
                  <a:schemeClr val="tx1"/>
                </a:solidFill>
              </a:rPr>
              <a:t>аттестацию не менее, чем за 2 года обучения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02643" y="2099295"/>
            <a:ext cx="0" cy="295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02643" y="5052477"/>
            <a:ext cx="79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1"/>
          </p:cNvCxnSpPr>
          <p:nvPr/>
        </p:nvCxnSpPr>
        <p:spPr>
          <a:xfrm>
            <a:off x="899592" y="3104964"/>
            <a:ext cx="79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9512" y="5920791"/>
            <a:ext cx="8784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ч. 3</a:t>
            </a:r>
            <a:r>
              <a:rPr lang="ru-RU" sz="1400" dirty="0" smtClean="0"/>
              <a:t>, 4 </a:t>
            </a:r>
            <a:r>
              <a:rPr lang="ru-RU" sz="1400" dirty="0"/>
              <a:t>ст. 46 Закона об образовании 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от 18.09.2020 № 508 «Об утверждении порядка допуска лиц, обучающихся по образовательным программам высшего образования, к занятию педагогической деятельностью по общеобразовательным программам»</a:t>
            </a:r>
          </a:p>
        </p:txBody>
      </p:sp>
    </p:spTree>
    <p:extLst>
      <p:ext uri="{BB962C8B-B14F-4D97-AF65-F5344CB8AC3E}">
        <p14:creationId xmlns:p14="http://schemas.microsoft.com/office/powerpoint/2010/main" val="31225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1990"/>
            <a:ext cx="7920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3" y="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Право на занятие педагогической деятельностью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7944" y="764704"/>
            <a:ext cx="4464496" cy="216024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принятые </a:t>
            </a:r>
            <a:r>
              <a:rPr lang="ru-RU" sz="2000" dirty="0">
                <a:solidFill>
                  <a:schemeClr val="tx1"/>
                </a:solidFill>
              </a:rPr>
              <a:t>на работу до дня вступления в силу настоящего закона, </a:t>
            </a:r>
            <a:r>
              <a:rPr lang="ru-RU" sz="2000" dirty="0" smtClean="0">
                <a:solidFill>
                  <a:schemeClr val="tx1"/>
                </a:solidFill>
              </a:rPr>
              <a:t>подлежащие </a:t>
            </a:r>
            <a:r>
              <a:rPr lang="ru-RU" sz="2000" dirty="0">
                <a:solidFill>
                  <a:schemeClr val="tx1"/>
                </a:solidFill>
              </a:rPr>
              <a:t>аттестации и </a:t>
            </a:r>
            <a:r>
              <a:rPr lang="ru-RU" sz="2000" dirty="0" smtClean="0">
                <a:solidFill>
                  <a:schemeClr val="tx1"/>
                </a:solidFill>
              </a:rPr>
              <a:t>признанные </a:t>
            </a:r>
            <a:r>
              <a:rPr lang="ru-RU" sz="2000" dirty="0">
                <a:solidFill>
                  <a:schemeClr val="tx1"/>
                </a:solidFill>
              </a:rPr>
              <a:t>аттестационной комиссией соответствующими занимаемой должности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4873" y="980728"/>
            <a:ext cx="302433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Право на занятие педагогической деятельностью имеют лица: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endCxn id="5" idx="1"/>
          </p:cNvCxnSpPr>
          <p:nvPr/>
        </p:nvCxnSpPr>
        <p:spPr>
          <a:xfrm>
            <a:off x="3275856" y="1831414"/>
            <a:ext cx="792088" cy="1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260177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</a:t>
            </a:r>
            <a:r>
              <a:rPr lang="ru-RU" sz="1600" dirty="0" smtClean="0"/>
              <a:t>. 18 статьи 108 Закона об образовании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218" y="3140968"/>
            <a:ext cx="8064896" cy="3672408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</a:rPr>
              <a:t>Статья 111. Порядок вступления в силу настоящего Федерального закона</a:t>
            </a:r>
            <a:endParaRPr lang="ru-RU" sz="1200" dirty="0">
              <a:solidFill>
                <a:schemeClr val="tx1"/>
              </a:solidFill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1. Настоящий Федеральный закон вступает в силу с 1 сентября 2013 года, за исключением положений, для которых настоящей статьей установлены иные сроки вступления их в силу.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2. </a:t>
            </a:r>
            <a:r>
              <a:rPr lang="ru-RU" sz="1200" dirty="0">
                <a:solidFill>
                  <a:schemeClr val="tx1"/>
                </a:solidFill>
                <a:hlinkClick r:id="rId2"/>
              </a:rPr>
              <a:t>Пункты 3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dirty="0">
                <a:solidFill>
                  <a:schemeClr val="tx1"/>
                </a:solidFill>
                <a:hlinkClick r:id="rId3"/>
              </a:rPr>
              <a:t>6 части 1 статьи 8</a:t>
            </a:r>
            <a:r>
              <a:rPr lang="ru-RU" sz="1200" dirty="0">
                <a:solidFill>
                  <a:schemeClr val="tx1"/>
                </a:solidFill>
              </a:rPr>
              <a:t>, а также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пункт 1 части 1 статьи 9</a:t>
            </a:r>
            <a:r>
              <a:rPr lang="ru-RU" sz="1200" dirty="0">
                <a:solidFill>
                  <a:schemeClr val="tx1"/>
                </a:solidFill>
              </a:rPr>
              <a:t> настоящего Федерального закона вступают в силу с 1 января 2014 года.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3. </a:t>
            </a:r>
            <a:r>
              <a:rPr lang="ru-RU" sz="1200" dirty="0">
                <a:solidFill>
                  <a:schemeClr val="tx1"/>
                </a:solidFill>
                <a:hlinkClick r:id="rId5"/>
              </a:rPr>
              <a:t>Часть 6 статьи 108</a:t>
            </a:r>
            <a:r>
              <a:rPr lang="ru-RU" sz="1200" dirty="0">
                <a:solidFill>
                  <a:schemeClr val="tx1"/>
                </a:solidFill>
              </a:rPr>
              <a:t> настоящего Федерального закона вступает в силу со дня официального опубликования настоящего Федерального закона.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4. Утратил силу. - Федеральный </a:t>
            </a:r>
            <a:r>
              <a:rPr lang="ru-RU" sz="1200" dirty="0">
                <a:solidFill>
                  <a:schemeClr val="tx1"/>
                </a:solidFill>
                <a:hlinkClick r:id="rId6"/>
              </a:rPr>
              <a:t>закон</a:t>
            </a:r>
            <a:r>
              <a:rPr lang="ru-RU" sz="1200" dirty="0">
                <a:solidFill>
                  <a:schemeClr val="tx1"/>
                </a:solidFill>
              </a:rPr>
              <a:t> от 24.03.2021 N 51-ФЗ.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5. Со дня вступления в силу настоящего Федерального закона нормативные правовые акты Президента Российской Федерации, Правительства Российской Федерации, федеральных органов исполнительной власти, органов государственной власти субъектов Российской Федерации, органов местного самоуправления, регулирующие отношения в сфере образования, применяются постольку, поскольку они не противоречат настоящему Федеральному закону или издаваемым в соответствии с ним иным нормативным правовым актам Российской Федерации.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6. Изданные до дня вступления в силу настоящего Федерального закона нормативные правовые акты Президента Российской Федерации, Правительства Российской Федерации по вопросам, которые в соответствии с настоящим Федеральным законом могут регулироваться только федеральными законами, действуют до дня вступления в силу соответствующих федеральных законов.</a:t>
            </a:r>
          </a:p>
        </p:txBody>
      </p:sp>
    </p:spTree>
    <p:extLst>
      <p:ext uri="{BB962C8B-B14F-4D97-AF65-F5344CB8AC3E}">
        <p14:creationId xmlns:p14="http://schemas.microsoft.com/office/powerpoint/2010/main" val="443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1" name="Picture 3" descr="C:\Users\user\Desktop\b320393220b362bf0c967d9ae74e4c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31174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4868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Иванова А.И. (должность – воспитатель) имеет диплом о высшем образовании по специальности «Экономика и управление на </a:t>
            </a:r>
            <a:r>
              <a:rPr lang="ru-RU" dirty="0" smtClean="0"/>
              <a:t>предприятии» </a:t>
            </a:r>
            <a:r>
              <a:rPr lang="ru-RU" dirty="0" smtClean="0"/>
              <a:t>с присвоением квалификации экономист-менеджер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1131" y="544522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Иванова А.И. (должность </a:t>
            </a:r>
            <a:r>
              <a:rPr lang="ru-RU" sz="1600" dirty="0"/>
              <a:t>- воспитатель) необходимо направить для получения </a:t>
            </a:r>
            <a:r>
              <a:rPr lang="ru-RU" sz="1600" dirty="0">
                <a:solidFill>
                  <a:srgbClr val="FF0000"/>
                </a:solidFill>
              </a:rPr>
              <a:t>дополнительного профессионального </a:t>
            </a:r>
            <a:r>
              <a:rPr lang="ru-RU" sz="1600" dirty="0" smtClean="0">
                <a:solidFill>
                  <a:srgbClr val="FF0000"/>
                </a:solidFill>
              </a:rPr>
              <a:t>образования (переподготовка) </a:t>
            </a:r>
            <a:r>
              <a:rPr lang="ru-RU" sz="1600" dirty="0">
                <a:solidFill>
                  <a:srgbClr val="FF0000"/>
                </a:solidFill>
              </a:rPr>
              <a:t>в сфере дошкольного образования</a:t>
            </a:r>
            <a:r>
              <a:rPr lang="ru-RU" sz="1600" dirty="0"/>
              <a:t>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258" y="1443410"/>
            <a:ext cx="5545237" cy="4073822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Иванова А.И. (должность – воспитатель) </a:t>
            </a:r>
            <a:r>
              <a:rPr lang="ru-RU" sz="1500" dirty="0">
                <a:solidFill>
                  <a:srgbClr val="FF0000"/>
                </a:solidFill>
              </a:rPr>
              <a:t>не соответствует занимаемой </a:t>
            </a:r>
            <a:r>
              <a:rPr lang="ru-RU" sz="1500" dirty="0" smtClean="0">
                <a:solidFill>
                  <a:srgbClr val="FF0000"/>
                </a:solidFill>
              </a:rPr>
              <a:t>должности</a:t>
            </a:r>
            <a:r>
              <a:rPr lang="ru-RU" sz="1500" dirty="0">
                <a:solidFill>
                  <a:schemeClr val="tx1"/>
                </a:solidFill>
              </a:rPr>
              <a:t>, приказ Минтруда России от 18.10.2013 № 544н </a:t>
            </a:r>
            <a:r>
              <a:rPr lang="ru-RU" sz="1500" dirty="0" smtClean="0">
                <a:solidFill>
                  <a:schemeClr val="tx1"/>
                </a:solidFill>
              </a:rPr>
              <a:t>«</a:t>
            </a:r>
            <a:r>
              <a:rPr lang="ru-RU" sz="1500" dirty="0">
                <a:solidFill>
                  <a:schemeClr val="tx1"/>
                </a:solidFill>
              </a:rPr>
              <a:t>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 устанавливает требование к образованию - высшее образование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"Образование и педагогические науки" либо высшее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140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161" y="76470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Ушакова Л.Н. </a:t>
            </a:r>
            <a:r>
              <a:rPr lang="ru-RU" b="1" dirty="0" smtClean="0"/>
              <a:t>(</a:t>
            </a:r>
            <a:r>
              <a:rPr lang="ru-RU" b="1" dirty="0"/>
              <a:t>должность – воспитатель) </a:t>
            </a:r>
            <a:r>
              <a:rPr lang="ru-RU" dirty="0"/>
              <a:t>закончила в 1983 году полный курс XI </a:t>
            </a:r>
            <a:r>
              <a:rPr lang="ru-RU" u="sng" dirty="0"/>
              <a:t>педагогического класса </a:t>
            </a:r>
            <a:r>
              <a:rPr lang="ru-RU" dirty="0"/>
              <a:t>и получила специальность воспитателя детского </a:t>
            </a:r>
            <a:r>
              <a:rPr lang="ru-RU" dirty="0" smtClean="0"/>
              <a:t>сада</a:t>
            </a:r>
            <a:r>
              <a:rPr lang="ru-RU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1914808"/>
            <a:ext cx="6264696" cy="224726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Образование, получаемое в результате окончания одногодичных педагогических классов при средних общеобразовательных школах по подготовке воспитателей дошкольных учреждений, не приравнивалось </a:t>
            </a:r>
            <a:r>
              <a:rPr lang="ru-RU" sz="2000" b="1" dirty="0">
                <a:solidFill>
                  <a:schemeClr val="tx1"/>
                </a:solidFill>
              </a:rPr>
              <a:t>ни</a:t>
            </a:r>
            <a:r>
              <a:rPr lang="ru-RU" b="1" dirty="0">
                <a:solidFill>
                  <a:schemeClr val="tx1"/>
                </a:solidFill>
              </a:rPr>
              <a:t> к одному из уровней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4387" y="4563517"/>
            <a:ext cx="6277991" cy="187220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Необходимо </a:t>
            </a:r>
            <a:r>
              <a:rPr lang="ru-RU" dirty="0">
                <a:solidFill>
                  <a:schemeClr val="tx1"/>
                </a:solidFill>
              </a:rPr>
              <a:t>перевести на иную должность (при наличии вакантной должности), поскольку отсутствует среднее профессиональное или высшее образование. В случае отказа от перевода на иную должность </a:t>
            </a:r>
            <a:r>
              <a:rPr lang="ru-RU" dirty="0" smtClean="0">
                <a:solidFill>
                  <a:schemeClr val="tx1"/>
                </a:solidFill>
              </a:rPr>
              <a:t>– руководитель вправе уволить работника </a:t>
            </a:r>
            <a:r>
              <a:rPr lang="ru-RU" dirty="0">
                <a:solidFill>
                  <a:schemeClr val="tx1"/>
                </a:solidFill>
              </a:rPr>
              <a:t>по п. 11 ч. 1 ст. 77 ТК РФ. </a:t>
            </a:r>
          </a:p>
        </p:txBody>
      </p:sp>
    </p:spTree>
    <p:extLst>
      <p:ext uri="{BB962C8B-B14F-4D97-AF65-F5344CB8AC3E}">
        <p14:creationId xmlns:p14="http://schemas.microsoft.com/office/powerpoint/2010/main" val="6897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44189-42EE-44D7-B3ED-7745B9C2A1E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 descr="C:\Users\user\Desktop\Диплом_психолога-66de65b6f6a7eb681186d5ad9ccd59374cb2f60d2eadbc933cd2056a28e06e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4284"/>
            <a:ext cx="304527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4635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Кузнецова Е.В. (должность </a:t>
            </a:r>
            <a:r>
              <a:rPr lang="ru-RU" dirty="0"/>
              <a:t>– педагог-психолог) имеет диплом высшего профессионального образования 2003 года с присуждением квалификации «</a:t>
            </a:r>
            <a:r>
              <a:rPr lang="ru-RU" dirty="0" smtClean="0"/>
              <a:t>Психолог. Преподаватель психологии» по специальности </a:t>
            </a:r>
            <a:r>
              <a:rPr lang="ru-RU" dirty="0" smtClean="0"/>
              <a:t>«Психология»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1844824"/>
            <a:ext cx="5184576" cy="295232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Кузнецова Е.В. (должность </a:t>
            </a:r>
            <a:r>
              <a:rPr lang="ru-RU" dirty="0">
                <a:solidFill>
                  <a:schemeClr val="tx1"/>
                </a:solidFill>
              </a:rPr>
              <a:t>– педагог-психолог) соответствует занимаемой </a:t>
            </a:r>
            <a:r>
              <a:rPr lang="ru-RU" dirty="0" smtClean="0">
                <a:solidFill>
                  <a:schemeClr val="tx1"/>
                </a:solidFill>
              </a:rPr>
              <a:t>должности</a:t>
            </a:r>
            <a:r>
              <a:rPr lang="ru-RU" dirty="0">
                <a:solidFill>
                  <a:schemeClr val="tx1"/>
                </a:solidFill>
              </a:rPr>
              <a:t>, поскольку приказ Минтруда России от 24.07.2015 № 514н «Об утверждении профессионального стандарта «</a:t>
            </a:r>
            <a:r>
              <a:rPr lang="ru-RU" dirty="0" smtClean="0">
                <a:solidFill>
                  <a:schemeClr val="tx1"/>
                </a:solidFill>
              </a:rPr>
              <a:t>Педагог-психолог </a:t>
            </a:r>
            <a:r>
              <a:rPr lang="ru-RU" dirty="0">
                <a:solidFill>
                  <a:schemeClr val="tx1"/>
                </a:solidFill>
              </a:rPr>
              <a:t>(психолог в сфере образования)» устанавливает требование к профессиональному образованию - </a:t>
            </a:r>
            <a:r>
              <a:rPr lang="ru-RU" u="sng" dirty="0">
                <a:solidFill>
                  <a:schemeClr val="tx1"/>
                </a:solidFill>
              </a:rPr>
              <a:t>высшее образование по профильным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40952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91680" y="1667166"/>
            <a:ext cx="7167128" cy="3210246"/>
            <a:chOff x="609063" y="288032"/>
            <a:chExt cx="7167128" cy="321024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09063" y="288032"/>
              <a:ext cx="7167128" cy="321024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65774" y="444743"/>
              <a:ext cx="6853706" cy="28968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just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98880" y="220486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2. Аттестация</a:t>
            </a:r>
            <a:r>
              <a:rPr lang="ru-RU" sz="4000" dirty="0" smtClean="0"/>
              <a:t> </a:t>
            </a:r>
            <a:r>
              <a:rPr lang="ru-RU" sz="2800" dirty="0"/>
              <a:t>педагогических работников с целью подтверждения соответствия занимаемой должности</a:t>
            </a:r>
          </a:p>
        </p:txBody>
      </p:sp>
    </p:spTree>
    <p:extLst>
      <p:ext uri="{BB962C8B-B14F-4D97-AF65-F5344CB8AC3E}">
        <p14:creationId xmlns:p14="http://schemas.microsoft.com/office/powerpoint/2010/main" val="11580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7277-EFFC-414B-B2B1-9354007965A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Приказ </a:t>
            </a:r>
            <a:r>
              <a:rPr lang="ru-RU" sz="2800" dirty="0" err="1">
                <a:solidFill>
                  <a:schemeClr val="tx1"/>
                </a:solidFill>
              </a:rPr>
              <a:t>Минобрнауки</a:t>
            </a:r>
            <a:r>
              <a:rPr lang="ru-RU" sz="2800" dirty="0">
                <a:solidFill>
                  <a:schemeClr val="tx1"/>
                </a:solidFill>
              </a:rPr>
              <a:t> России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от </a:t>
            </a:r>
            <a:r>
              <a:rPr lang="ru-RU" sz="2800" dirty="0">
                <a:solidFill>
                  <a:schemeClr val="tx1"/>
                </a:solidFill>
              </a:rPr>
              <a:t>07.04.2014 N 276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(ред. от 23.12.2020)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"Об утверждении Порядка проведения аттестации педагогических работников организаций, осуществляющих образовательную деятельность</a:t>
            </a:r>
            <a:r>
              <a:rPr lang="ru-RU" dirty="0">
                <a:solidFill>
                  <a:schemeClr val="tx1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843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</TotalTime>
  <Words>1511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576TGp_report_light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нарушения порядка проведения аттестации на соответствие занимаемой должности</vt:lpstr>
      <vt:lpstr>Презентация PowerPoint</vt:lpstr>
      <vt:lpstr>Срок проведения аттестации на соответствие занимаемой должности</vt:lpstr>
      <vt:lpstr>Основание проведения аттестации на соответствие занимаемой должности</vt:lpstr>
      <vt:lpstr>Презентация PowerPoint</vt:lpstr>
      <vt:lpstr>Заседание аттестационной комиссии</vt:lpstr>
      <vt:lpstr>Решение аттестационной комиссии</vt:lpstr>
      <vt:lpstr>Решение аттестационной комиссии</vt:lpstr>
      <vt:lpstr>Презентация PowerPoint</vt:lpstr>
      <vt:lpstr>Аттестацию в целях подтверждения соответствия занимаемой должности не проходят следующие педагогические работники: </vt:lpstr>
      <vt:lpstr>Документы по аттестации педагогических работников на соответствие занимаемой должности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KAV</dc:creator>
  <cp:lastModifiedBy>user</cp:lastModifiedBy>
  <cp:revision>509</cp:revision>
  <dcterms:created xsi:type="dcterms:W3CDTF">2011-09-27T01:42:32Z</dcterms:created>
  <dcterms:modified xsi:type="dcterms:W3CDTF">2021-05-31T06:10:39Z</dcterms:modified>
</cp:coreProperties>
</file>