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352" r:id="rId2"/>
    <p:sldId id="405" r:id="rId3"/>
    <p:sldId id="404" r:id="rId4"/>
    <p:sldId id="406" r:id="rId5"/>
    <p:sldId id="407" r:id="rId6"/>
    <p:sldId id="403" r:id="rId7"/>
    <p:sldId id="410" r:id="rId8"/>
    <p:sldId id="411" r:id="rId9"/>
    <p:sldId id="412" r:id="rId10"/>
    <p:sldId id="413" r:id="rId11"/>
    <p:sldId id="414" r:id="rId12"/>
    <p:sldId id="415" r:id="rId13"/>
    <p:sldId id="409" r:id="rId14"/>
    <p:sldId id="41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FFFFFF"/>
    <a:srgbClr val="60D5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1209" autoAdjust="0"/>
  </p:normalViewPr>
  <p:slideViewPr>
    <p:cSldViewPr>
      <p:cViewPr>
        <p:scale>
          <a:sx n="84" d="100"/>
          <a:sy n="84" d="100"/>
        </p:scale>
        <p:origin x="-2670" y="-5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B98967-B2AA-4278-A04B-702D86DD1CE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0FC81C9-6B41-44C6-81DB-A7E2F1BDB902}">
      <dgm:prSet>
        <dgm:style>
          <a:lnRef idx="0">
            <a:schemeClr val="accent3"/>
          </a:lnRef>
          <a:fillRef idx="3">
            <a:schemeClr val="accent3"/>
          </a:fillRef>
          <a:effectRef idx="3">
            <a:schemeClr val="accent3"/>
          </a:effectRef>
          <a:fontRef idx="minor">
            <a:schemeClr val="lt1"/>
          </a:fontRef>
        </dgm:style>
      </dgm:prSet>
      <dgm:spPr>
        <a:solidFill>
          <a:schemeClr val="accent3">
            <a:lumMod val="75000"/>
          </a:schemeClr>
        </a:solidFill>
      </dgm:spPr>
      <dgm:t>
        <a:bodyPr/>
        <a:lstStyle/>
        <a:p>
          <a:pPr algn="just" rtl="0"/>
          <a:endParaRPr lang="ru-RU" dirty="0">
            <a:solidFill>
              <a:schemeClr val="tx1"/>
            </a:solidFill>
          </a:endParaRPr>
        </a:p>
      </dgm:t>
    </dgm:pt>
    <dgm:pt modelId="{73932515-974D-4E36-A9BB-1E0E2B1D63FC}" type="parTrans" cxnId="{9B3F9BFA-DF6A-4052-9A96-5BA042D7FBC5}">
      <dgm:prSet/>
      <dgm:spPr/>
      <dgm:t>
        <a:bodyPr/>
        <a:lstStyle/>
        <a:p>
          <a:endParaRPr lang="ru-RU"/>
        </a:p>
      </dgm:t>
    </dgm:pt>
    <dgm:pt modelId="{BD90F902-421C-4DA4-AC76-64F7F1BF607F}" type="sibTrans" cxnId="{9B3F9BFA-DF6A-4052-9A96-5BA042D7FBC5}">
      <dgm:prSet/>
      <dgm:spPr/>
      <dgm:t>
        <a:bodyPr/>
        <a:lstStyle/>
        <a:p>
          <a:endParaRPr lang="ru-RU"/>
        </a:p>
      </dgm:t>
    </dgm:pt>
    <dgm:pt modelId="{98D7BE12-0048-4A20-918B-EFA30C08B9D0}" type="pres">
      <dgm:prSet presAssocID="{CBB98967-B2AA-4278-A04B-702D86DD1CE3}" presName="linear" presStyleCnt="0">
        <dgm:presLayoutVars>
          <dgm:animLvl val="lvl"/>
          <dgm:resizeHandles val="exact"/>
        </dgm:presLayoutVars>
      </dgm:prSet>
      <dgm:spPr/>
      <dgm:t>
        <a:bodyPr/>
        <a:lstStyle/>
        <a:p>
          <a:endParaRPr lang="ru-RU"/>
        </a:p>
      </dgm:t>
    </dgm:pt>
    <dgm:pt modelId="{56E5F715-EE2E-4D44-AFFD-3DC7B33E2797}" type="pres">
      <dgm:prSet presAssocID="{F0FC81C9-6B41-44C6-81DB-A7E2F1BDB902}" presName="parentText" presStyleLbl="node1" presStyleIdx="0" presStyleCnt="1" custScaleX="89215" custScaleY="263827" custLinFactNeighborX="2189" custLinFactNeighborY="-13073">
        <dgm:presLayoutVars>
          <dgm:chMax val="0"/>
          <dgm:bulletEnabled val="1"/>
        </dgm:presLayoutVars>
      </dgm:prSet>
      <dgm:spPr/>
      <dgm:t>
        <a:bodyPr/>
        <a:lstStyle/>
        <a:p>
          <a:endParaRPr lang="ru-RU"/>
        </a:p>
      </dgm:t>
    </dgm:pt>
  </dgm:ptLst>
  <dgm:cxnLst>
    <dgm:cxn modelId="{BBE5D25B-4B28-4A7B-963B-F1905586D4D3}" type="presOf" srcId="{F0FC81C9-6B41-44C6-81DB-A7E2F1BDB902}" destId="{56E5F715-EE2E-4D44-AFFD-3DC7B33E2797}" srcOrd="0" destOrd="0" presId="urn:microsoft.com/office/officeart/2005/8/layout/vList2"/>
    <dgm:cxn modelId="{F0439192-9F68-4A48-B922-595C8CE7FCC8}" type="presOf" srcId="{CBB98967-B2AA-4278-A04B-702D86DD1CE3}" destId="{98D7BE12-0048-4A20-918B-EFA30C08B9D0}" srcOrd="0" destOrd="0" presId="urn:microsoft.com/office/officeart/2005/8/layout/vList2"/>
    <dgm:cxn modelId="{9B3F9BFA-DF6A-4052-9A96-5BA042D7FBC5}" srcId="{CBB98967-B2AA-4278-A04B-702D86DD1CE3}" destId="{F0FC81C9-6B41-44C6-81DB-A7E2F1BDB902}" srcOrd="0" destOrd="0" parTransId="{73932515-974D-4E36-A9BB-1E0E2B1D63FC}" sibTransId="{BD90F902-421C-4DA4-AC76-64F7F1BF607F}"/>
    <dgm:cxn modelId="{4316E1E9-EDD7-4DCD-8892-F957FB0A2692}" type="presParOf" srcId="{98D7BE12-0048-4A20-918B-EFA30C08B9D0}" destId="{56E5F715-EE2E-4D44-AFFD-3DC7B33E279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E5F715-EE2E-4D44-AFFD-3DC7B33E2797}">
      <dsp:nvSpPr>
        <dsp:cNvPr id="0" name=""/>
        <dsp:cNvSpPr/>
      </dsp:nvSpPr>
      <dsp:spPr>
        <a:xfrm>
          <a:off x="609063" y="288032"/>
          <a:ext cx="7167128" cy="3210246"/>
        </a:xfrm>
        <a:prstGeom prst="roundRect">
          <a:avLst/>
        </a:prstGeom>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47650" tIns="247650" rIns="247650" bIns="247650" numCol="1" spcCol="1270" anchor="ctr" anchorCtr="0">
          <a:noAutofit/>
        </a:bodyPr>
        <a:lstStyle/>
        <a:p>
          <a:pPr lvl="0" algn="just" defTabSz="2889250" rtl="0">
            <a:lnSpc>
              <a:spcPct val="90000"/>
            </a:lnSpc>
            <a:spcBef>
              <a:spcPct val="0"/>
            </a:spcBef>
            <a:spcAft>
              <a:spcPct val="35000"/>
            </a:spcAft>
          </a:pPr>
          <a:endParaRPr lang="ru-RU" sz="6500" kern="1200" dirty="0">
            <a:solidFill>
              <a:schemeClr val="tx1"/>
            </a:solidFill>
          </a:endParaRPr>
        </a:p>
      </dsp:txBody>
      <dsp:txXfrm>
        <a:off x="765774" y="444743"/>
        <a:ext cx="6853706" cy="28968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AF8EB-2F6E-4DBB-807E-30A835C4113B}" type="datetimeFigureOut">
              <a:rPr lang="ru-RU" smtClean="0"/>
              <a:pPr/>
              <a:t>31.05.2021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F4C9D5-9A4E-44CA-AC92-46E3ED6D8F70}" type="slidenum">
              <a:rPr lang="ru-RU" smtClean="0"/>
              <a:pPr/>
              <a:t>‹#›</a:t>
            </a:fld>
            <a:endParaRPr lang="ru-RU"/>
          </a:p>
        </p:txBody>
      </p:sp>
    </p:spTree>
    <p:extLst>
      <p:ext uri="{BB962C8B-B14F-4D97-AF65-F5344CB8AC3E}">
        <p14:creationId xmlns:p14="http://schemas.microsoft.com/office/powerpoint/2010/main" val="1771753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108" name="Freeform 12"/>
          <p:cNvSpPr>
            <a:spLocks/>
          </p:cNvSpPr>
          <p:nvPr/>
        </p:nvSpPr>
        <p:spPr bwMode="gray">
          <a:xfrm>
            <a:off x="-9525" y="2997200"/>
            <a:ext cx="2205038" cy="2663825"/>
          </a:xfrm>
          <a:custGeom>
            <a:avLst/>
            <a:gdLst>
              <a:gd name="T0" fmla="*/ 0 w 1406"/>
              <a:gd name="T1" fmla="*/ 1678 h 1678"/>
              <a:gd name="T2" fmla="*/ 0 w 1406"/>
              <a:gd name="T3" fmla="*/ 1134 h 1678"/>
              <a:gd name="T4" fmla="*/ 1406 w 1406"/>
              <a:gd name="T5" fmla="*/ 0 h 1678"/>
              <a:gd name="T6" fmla="*/ 1406 w 1406"/>
              <a:gd name="T7" fmla="*/ 91 h 1678"/>
              <a:gd name="T8" fmla="*/ 0 w 1406"/>
              <a:gd name="T9" fmla="*/ 1678 h 1678"/>
            </a:gdLst>
            <a:ahLst/>
            <a:cxnLst>
              <a:cxn ang="0">
                <a:pos x="T0" y="T1"/>
              </a:cxn>
              <a:cxn ang="0">
                <a:pos x="T2" y="T3"/>
              </a:cxn>
              <a:cxn ang="0">
                <a:pos x="T4" y="T5"/>
              </a:cxn>
              <a:cxn ang="0">
                <a:pos x="T6" y="T7"/>
              </a:cxn>
              <a:cxn ang="0">
                <a:pos x="T8" y="T9"/>
              </a:cxn>
            </a:cxnLst>
            <a:rect l="0" t="0" r="r" b="b"/>
            <a:pathLst>
              <a:path w="1406" h="1678">
                <a:moveTo>
                  <a:pt x="0" y="1678"/>
                </a:moveTo>
                <a:lnTo>
                  <a:pt x="0" y="1134"/>
                </a:lnTo>
                <a:lnTo>
                  <a:pt x="1406" y="0"/>
                </a:lnTo>
                <a:lnTo>
                  <a:pt x="1406" y="91"/>
                </a:lnTo>
                <a:lnTo>
                  <a:pt x="0" y="1678"/>
                </a:lnTo>
                <a:close/>
              </a:path>
            </a:pathLst>
          </a:custGeom>
          <a:solidFill>
            <a:srgbClr val="E0E0E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pic>
        <p:nvPicPr>
          <p:cNvPr id="4103" name="Picture 7" descr="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1447800" y="1782763"/>
            <a:ext cx="7359650" cy="1609725"/>
          </a:xfrm>
          <a:prstGeom prst="rect">
            <a:avLst/>
          </a:prstGeom>
          <a:noFill/>
          <a:extLst>
            <a:ext uri="{909E8E84-426E-40DD-AFC4-6F175D3DCCD1}">
              <a14:hiddenFill xmlns:a14="http://schemas.microsoft.com/office/drawing/2010/main">
                <a:solidFill>
                  <a:srgbClr val="FFFFFF"/>
                </a:solidFill>
              </a14:hiddenFill>
            </a:ext>
          </a:extLst>
        </p:spPr>
      </p:pic>
      <p:sp>
        <p:nvSpPr>
          <p:cNvPr id="4104" name="Freeform 8"/>
          <p:cNvSpPr>
            <a:spLocks/>
          </p:cNvSpPr>
          <p:nvPr/>
        </p:nvSpPr>
        <p:spPr bwMode="gray">
          <a:xfrm>
            <a:off x="568325" y="-9525"/>
            <a:ext cx="1784350" cy="6875463"/>
          </a:xfrm>
          <a:custGeom>
            <a:avLst/>
            <a:gdLst>
              <a:gd name="T0" fmla="*/ 0 w 1124"/>
              <a:gd name="T1" fmla="*/ 0 h 4343"/>
              <a:gd name="T2" fmla="*/ 490 w 1124"/>
              <a:gd name="T3" fmla="*/ 2 h 4343"/>
              <a:gd name="T4" fmla="*/ 1124 w 1124"/>
              <a:gd name="T5" fmla="*/ 1373 h 4343"/>
              <a:gd name="T6" fmla="*/ 1124 w 1124"/>
              <a:gd name="T7" fmla="*/ 2036 h 4343"/>
              <a:gd name="T8" fmla="*/ 889 w 1124"/>
              <a:gd name="T9" fmla="*/ 4343 h 4343"/>
              <a:gd name="T10" fmla="*/ 526 w 1124"/>
              <a:gd name="T11" fmla="*/ 4343 h 4343"/>
              <a:gd name="T12" fmla="*/ 1079 w 1124"/>
              <a:gd name="T13" fmla="*/ 2031 h 4343"/>
              <a:gd name="T14" fmla="*/ 1079 w 1124"/>
              <a:gd name="T15" fmla="*/ 1383 h 4343"/>
              <a:gd name="T16" fmla="*/ 0 w 1124"/>
              <a:gd name="T17" fmla="*/ 0 h 4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4" h="4343">
                <a:moveTo>
                  <a:pt x="0" y="0"/>
                </a:moveTo>
                <a:lnTo>
                  <a:pt x="490" y="2"/>
                </a:lnTo>
                <a:lnTo>
                  <a:pt x="1124" y="1373"/>
                </a:lnTo>
                <a:lnTo>
                  <a:pt x="1124" y="2036"/>
                </a:lnTo>
                <a:lnTo>
                  <a:pt x="889" y="4343"/>
                </a:lnTo>
                <a:lnTo>
                  <a:pt x="526" y="4343"/>
                </a:lnTo>
                <a:lnTo>
                  <a:pt x="1079" y="2031"/>
                </a:lnTo>
                <a:lnTo>
                  <a:pt x="1079" y="1383"/>
                </a:lnTo>
                <a:lnTo>
                  <a:pt x="0"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05" name="Freeform 9"/>
          <p:cNvSpPr>
            <a:spLocks/>
          </p:cNvSpPr>
          <p:nvPr/>
        </p:nvSpPr>
        <p:spPr bwMode="gray">
          <a:xfrm>
            <a:off x="-12700" y="-9525"/>
            <a:ext cx="2392363" cy="6880225"/>
          </a:xfrm>
          <a:custGeom>
            <a:avLst/>
            <a:gdLst>
              <a:gd name="T0" fmla="*/ 181 w 1507"/>
              <a:gd name="T1" fmla="*/ 0 h 4334"/>
              <a:gd name="T2" fmla="*/ 1507 w 1507"/>
              <a:gd name="T3" fmla="*/ 1379 h 4334"/>
              <a:gd name="T4" fmla="*/ 1507 w 1507"/>
              <a:gd name="T5" fmla="*/ 2036 h 4334"/>
              <a:gd name="T6" fmla="*/ 727 w 1507"/>
              <a:gd name="T7" fmla="*/ 4334 h 4334"/>
              <a:gd name="T8" fmla="*/ 2 w 1507"/>
              <a:gd name="T9" fmla="*/ 4334 h 4334"/>
              <a:gd name="T10" fmla="*/ 2 w 1507"/>
              <a:gd name="T11" fmla="*/ 4162 h 4334"/>
              <a:gd name="T12" fmla="*/ 1441 w 1507"/>
              <a:gd name="T13" fmla="*/ 1936 h 4334"/>
              <a:gd name="T14" fmla="*/ 1441 w 1507"/>
              <a:gd name="T15" fmla="*/ 1447 h 4334"/>
              <a:gd name="T16" fmla="*/ 8 w 1507"/>
              <a:gd name="T17" fmla="*/ 434 h 4334"/>
              <a:gd name="T18" fmla="*/ 0 w 1507"/>
              <a:gd name="T19" fmla="*/ 6 h 4334"/>
              <a:gd name="T20" fmla="*/ 181 w 1507"/>
              <a:gd name="T21" fmla="*/ 0 h 4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7" h="4334">
                <a:moveTo>
                  <a:pt x="181" y="0"/>
                </a:moveTo>
                <a:lnTo>
                  <a:pt x="1507" y="1379"/>
                </a:lnTo>
                <a:lnTo>
                  <a:pt x="1507" y="2036"/>
                </a:lnTo>
                <a:lnTo>
                  <a:pt x="727" y="4334"/>
                </a:lnTo>
                <a:lnTo>
                  <a:pt x="2" y="4334"/>
                </a:lnTo>
                <a:lnTo>
                  <a:pt x="2" y="4162"/>
                </a:lnTo>
                <a:lnTo>
                  <a:pt x="1441" y="1936"/>
                </a:lnTo>
                <a:lnTo>
                  <a:pt x="1441" y="1447"/>
                </a:lnTo>
                <a:lnTo>
                  <a:pt x="8" y="434"/>
                </a:lnTo>
                <a:lnTo>
                  <a:pt x="0" y="6"/>
                </a:lnTo>
                <a:lnTo>
                  <a:pt x="181"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06" name="Freeform 10"/>
          <p:cNvSpPr>
            <a:spLocks/>
          </p:cNvSpPr>
          <p:nvPr/>
        </p:nvSpPr>
        <p:spPr bwMode="gray">
          <a:xfrm>
            <a:off x="2557463" y="0"/>
            <a:ext cx="3022600" cy="6858000"/>
          </a:xfrm>
          <a:custGeom>
            <a:avLst/>
            <a:gdLst>
              <a:gd name="T0" fmla="*/ 1904 w 1904"/>
              <a:gd name="T1" fmla="*/ 0 h 4354"/>
              <a:gd name="T2" fmla="*/ 1178 w 1904"/>
              <a:gd name="T3" fmla="*/ 0 h 4354"/>
              <a:gd name="T4" fmla="*/ 0 w 1904"/>
              <a:gd name="T5" fmla="*/ 1342 h 4354"/>
              <a:gd name="T6" fmla="*/ 0 w 1904"/>
              <a:gd name="T7" fmla="*/ 1950 h 4354"/>
              <a:gd name="T8" fmla="*/ 498 w 1904"/>
              <a:gd name="T9" fmla="*/ 4354 h 4354"/>
              <a:gd name="T10" fmla="*/ 1088 w 1904"/>
              <a:gd name="T11" fmla="*/ 4354 h 4354"/>
              <a:gd name="T12" fmla="*/ 44 w 1904"/>
              <a:gd name="T13" fmla="*/ 1985 h 4354"/>
              <a:gd name="T14" fmla="*/ 44 w 1904"/>
              <a:gd name="T15" fmla="*/ 1361 h 4354"/>
              <a:gd name="T16" fmla="*/ 1904 w 1904"/>
              <a:gd name="T17" fmla="*/ 0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4" h="4354">
                <a:moveTo>
                  <a:pt x="1904" y="0"/>
                </a:moveTo>
                <a:lnTo>
                  <a:pt x="1178" y="0"/>
                </a:lnTo>
                <a:lnTo>
                  <a:pt x="0" y="1342"/>
                </a:lnTo>
                <a:lnTo>
                  <a:pt x="0" y="1950"/>
                </a:lnTo>
                <a:lnTo>
                  <a:pt x="498" y="4354"/>
                </a:lnTo>
                <a:lnTo>
                  <a:pt x="1088" y="4354"/>
                </a:lnTo>
                <a:lnTo>
                  <a:pt x="44" y="1985"/>
                </a:lnTo>
                <a:lnTo>
                  <a:pt x="44" y="1361"/>
                </a:lnTo>
                <a:lnTo>
                  <a:pt x="1904" y="0"/>
                </a:lnTo>
                <a:close/>
              </a:path>
            </a:pathLst>
          </a:custGeom>
          <a:solidFill>
            <a:srgbClr val="D3D3D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07" name="Freeform 11"/>
          <p:cNvSpPr>
            <a:spLocks/>
          </p:cNvSpPr>
          <p:nvPr/>
        </p:nvSpPr>
        <p:spPr bwMode="gray">
          <a:xfrm>
            <a:off x="2959100" y="-14288"/>
            <a:ext cx="2711450" cy="1887538"/>
          </a:xfrm>
          <a:custGeom>
            <a:avLst/>
            <a:gdLst>
              <a:gd name="T0" fmla="*/ 1708 w 1708"/>
              <a:gd name="T1" fmla="*/ 1 h 1189"/>
              <a:gd name="T2" fmla="*/ 1379 w 1708"/>
              <a:gd name="T3" fmla="*/ 0 h 1189"/>
              <a:gd name="T4" fmla="*/ 0 w 1708"/>
              <a:gd name="T5" fmla="*/ 1189 h 1189"/>
              <a:gd name="T6" fmla="*/ 1708 w 1708"/>
              <a:gd name="T7" fmla="*/ 1 h 1189"/>
            </a:gdLst>
            <a:ahLst/>
            <a:cxnLst>
              <a:cxn ang="0">
                <a:pos x="T0" y="T1"/>
              </a:cxn>
              <a:cxn ang="0">
                <a:pos x="T2" y="T3"/>
              </a:cxn>
              <a:cxn ang="0">
                <a:pos x="T4" y="T5"/>
              </a:cxn>
              <a:cxn ang="0">
                <a:pos x="T6" y="T7"/>
              </a:cxn>
            </a:cxnLst>
            <a:rect l="0" t="0" r="r" b="b"/>
            <a:pathLst>
              <a:path w="1708" h="1189">
                <a:moveTo>
                  <a:pt x="1708" y="1"/>
                </a:moveTo>
                <a:lnTo>
                  <a:pt x="1379" y="0"/>
                </a:lnTo>
                <a:lnTo>
                  <a:pt x="0" y="1189"/>
                </a:lnTo>
                <a:lnTo>
                  <a:pt x="1708" y="1"/>
                </a:lnTo>
                <a:close/>
              </a:path>
            </a:pathLst>
          </a:custGeom>
          <a:solidFill>
            <a:srgbClr val="FFFFF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09" name="Freeform 13"/>
          <p:cNvSpPr>
            <a:spLocks/>
          </p:cNvSpPr>
          <p:nvPr/>
        </p:nvSpPr>
        <p:spPr bwMode="gray">
          <a:xfrm>
            <a:off x="2498725" y="-9525"/>
            <a:ext cx="6105525" cy="6867525"/>
          </a:xfrm>
          <a:custGeom>
            <a:avLst/>
            <a:gdLst>
              <a:gd name="T0" fmla="*/ 3665 w 3846"/>
              <a:gd name="T1" fmla="*/ 0 h 4354"/>
              <a:gd name="T2" fmla="*/ 2122 w 3846"/>
              <a:gd name="T3" fmla="*/ 0 h 4354"/>
              <a:gd name="T4" fmla="*/ 0 w 3846"/>
              <a:gd name="T5" fmla="*/ 1339 h 4354"/>
              <a:gd name="T6" fmla="*/ 0 w 3846"/>
              <a:gd name="T7" fmla="*/ 1950 h 4354"/>
              <a:gd name="T8" fmla="*/ 1215 w 3846"/>
              <a:gd name="T9" fmla="*/ 4354 h 4354"/>
              <a:gd name="T10" fmla="*/ 1941 w 3846"/>
              <a:gd name="T11" fmla="*/ 4354 h 4354"/>
              <a:gd name="T12" fmla="*/ 72 w 3846"/>
              <a:gd name="T13" fmla="*/ 1877 h 4354"/>
              <a:gd name="T14" fmla="*/ 72 w 3846"/>
              <a:gd name="T15" fmla="*/ 1361 h 4354"/>
              <a:gd name="T16" fmla="*/ 3846 w 3846"/>
              <a:gd name="T17" fmla="*/ 0 h 4354"/>
              <a:gd name="T18" fmla="*/ 2122 w 3846"/>
              <a:gd name="T19" fmla="*/ 0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6" h="4354">
                <a:moveTo>
                  <a:pt x="3665" y="0"/>
                </a:moveTo>
                <a:lnTo>
                  <a:pt x="2122" y="0"/>
                </a:lnTo>
                <a:lnTo>
                  <a:pt x="0" y="1339"/>
                </a:lnTo>
                <a:lnTo>
                  <a:pt x="0" y="1950"/>
                </a:lnTo>
                <a:lnTo>
                  <a:pt x="1215" y="4354"/>
                </a:lnTo>
                <a:lnTo>
                  <a:pt x="1941" y="4354"/>
                </a:lnTo>
                <a:lnTo>
                  <a:pt x="72" y="1877"/>
                </a:lnTo>
                <a:lnTo>
                  <a:pt x="72" y="1361"/>
                </a:lnTo>
                <a:lnTo>
                  <a:pt x="3846" y="0"/>
                </a:lnTo>
                <a:lnTo>
                  <a:pt x="2122"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10" name="Freeform 14"/>
          <p:cNvSpPr>
            <a:spLocks/>
          </p:cNvSpPr>
          <p:nvPr/>
        </p:nvSpPr>
        <p:spPr bwMode="gray">
          <a:xfrm>
            <a:off x="-9525" y="185738"/>
            <a:ext cx="2246313" cy="5984875"/>
          </a:xfrm>
          <a:custGeom>
            <a:avLst/>
            <a:gdLst>
              <a:gd name="T0" fmla="*/ 0 w 1415"/>
              <a:gd name="T1" fmla="*/ 0 h 3770"/>
              <a:gd name="T2" fmla="*/ 1415 w 1415"/>
              <a:gd name="T3" fmla="*/ 1197 h 3770"/>
              <a:gd name="T4" fmla="*/ 1415 w 1415"/>
              <a:gd name="T5" fmla="*/ 1862 h 3770"/>
              <a:gd name="T6" fmla="*/ 0 w 1415"/>
              <a:gd name="T7" fmla="*/ 3770 h 3770"/>
              <a:gd name="T8" fmla="*/ 0 w 1415"/>
              <a:gd name="T9" fmla="*/ 3272 h 3770"/>
              <a:gd name="T10" fmla="*/ 1376 w 1415"/>
              <a:gd name="T11" fmla="*/ 1801 h 3770"/>
              <a:gd name="T12" fmla="*/ 1376 w 1415"/>
              <a:gd name="T13" fmla="*/ 1272 h 3770"/>
              <a:gd name="T14" fmla="*/ 6 w 1415"/>
              <a:gd name="T15" fmla="*/ 962 h 3770"/>
              <a:gd name="T16" fmla="*/ 0 w 1415"/>
              <a:gd name="T17" fmla="*/ 0 h 3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5" h="3770">
                <a:moveTo>
                  <a:pt x="0" y="0"/>
                </a:moveTo>
                <a:lnTo>
                  <a:pt x="1415" y="1197"/>
                </a:lnTo>
                <a:lnTo>
                  <a:pt x="1415" y="1862"/>
                </a:lnTo>
                <a:lnTo>
                  <a:pt x="0" y="3770"/>
                </a:lnTo>
                <a:lnTo>
                  <a:pt x="0" y="3272"/>
                </a:lnTo>
                <a:lnTo>
                  <a:pt x="1376" y="1801"/>
                </a:lnTo>
                <a:lnTo>
                  <a:pt x="1376" y="1272"/>
                </a:lnTo>
                <a:lnTo>
                  <a:pt x="6" y="962"/>
                </a:lnTo>
                <a:lnTo>
                  <a:pt x="0" y="0"/>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11" name="Freeform 15"/>
          <p:cNvSpPr>
            <a:spLocks/>
          </p:cNvSpPr>
          <p:nvPr/>
        </p:nvSpPr>
        <p:spPr bwMode="gray">
          <a:xfrm>
            <a:off x="2608263" y="642938"/>
            <a:ext cx="6540500" cy="6215062"/>
          </a:xfrm>
          <a:custGeom>
            <a:avLst/>
            <a:gdLst>
              <a:gd name="T0" fmla="*/ 4115 w 4120"/>
              <a:gd name="T1" fmla="*/ 0 h 3915"/>
              <a:gd name="T2" fmla="*/ 4120 w 4120"/>
              <a:gd name="T3" fmla="*/ 500 h 3915"/>
              <a:gd name="T4" fmla="*/ 61 w 4120"/>
              <a:gd name="T5" fmla="*/ 1059 h 3915"/>
              <a:gd name="T6" fmla="*/ 61 w 4120"/>
              <a:gd name="T7" fmla="*/ 1466 h 3915"/>
              <a:gd name="T8" fmla="*/ 2419 w 4120"/>
              <a:gd name="T9" fmla="*/ 3915 h 3915"/>
              <a:gd name="T10" fmla="*/ 1830 w 4120"/>
              <a:gd name="T11" fmla="*/ 3915 h 3915"/>
              <a:gd name="T12" fmla="*/ 0 w 4120"/>
              <a:gd name="T13" fmla="*/ 1449 h 3915"/>
              <a:gd name="T14" fmla="*/ 0 w 4120"/>
              <a:gd name="T15" fmla="*/ 967 h 3915"/>
              <a:gd name="T16" fmla="*/ 4115 w 4120"/>
              <a:gd name="T17" fmla="*/ 0 h 3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20" h="3915">
                <a:moveTo>
                  <a:pt x="4115" y="0"/>
                </a:moveTo>
                <a:lnTo>
                  <a:pt x="4120" y="500"/>
                </a:lnTo>
                <a:lnTo>
                  <a:pt x="61" y="1059"/>
                </a:lnTo>
                <a:lnTo>
                  <a:pt x="61" y="1466"/>
                </a:lnTo>
                <a:lnTo>
                  <a:pt x="2419" y="3915"/>
                </a:lnTo>
                <a:lnTo>
                  <a:pt x="1830" y="3915"/>
                </a:lnTo>
                <a:lnTo>
                  <a:pt x="0" y="1449"/>
                </a:lnTo>
                <a:lnTo>
                  <a:pt x="0" y="967"/>
                </a:lnTo>
                <a:lnTo>
                  <a:pt x="4115" y="0"/>
                </a:lnTo>
                <a:close/>
              </a:path>
            </a:pathLst>
          </a:cu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12" name="Freeform 16"/>
          <p:cNvSpPr>
            <a:spLocks/>
          </p:cNvSpPr>
          <p:nvPr/>
        </p:nvSpPr>
        <p:spPr bwMode="gray">
          <a:xfrm>
            <a:off x="2586038" y="-17463"/>
            <a:ext cx="6557962" cy="6875463"/>
          </a:xfrm>
          <a:custGeom>
            <a:avLst/>
            <a:gdLst>
              <a:gd name="T0" fmla="*/ 4131 w 4131"/>
              <a:gd name="T1" fmla="*/ 0 h 4348"/>
              <a:gd name="T2" fmla="*/ 4126 w 4131"/>
              <a:gd name="T3" fmla="*/ 494 h 4348"/>
              <a:gd name="T4" fmla="*/ 55 w 4131"/>
              <a:gd name="T5" fmla="*/ 1404 h 4348"/>
              <a:gd name="T6" fmla="*/ 55 w 4131"/>
              <a:gd name="T7" fmla="*/ 1853 h 4348"/>
              <a:gd name="T8" fmla="*/ 3156 w 4131"/>
              <a:gd name="T9" fmla="*/ 4348 h 4348"/>
              <a:gd name="T10" fmla="*/ 2067 w 4131"/>
              <a:gd name="T11" fmla="*/ 4348 h 4348"/>
              <a:gd name="T12" fmla="*/ 0 w 4131"/>
              <a:gd name="T13" fmla="*/ 1882 h 4348"/>
              <a:gd name="T14" fmla="*/ 0 w 4131"/>
              <a:gd name="T15" fmla="*/ 1355 h 4348"/>
              <a:gd name="T16" fmla="*/ 3615 w 4131"/>
              <a:gd name="T17" fmla="*/ 0 h 4348"/>
              <a:gd name="T18" fmla="*/ 4131 w 4131"/>
              <a:gd name="T19" fmla="*/ 0 h 4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31" h="4348">
                <a:moveTo>
                  <a:pt x="4131" y="0"/>
                </a:moveTo>
                <a:lnTo>
                  <a:pt x="4126" y="494"/>
                </a:lnTo>
                <a:lnTo>
                  <a:pt x="55" y="1404"/>
                </a:lnTo>
                <a:lnTo>
                  <a:pt x="55" y="1853"/>
                </a:lnTo>
                <a:lnTo>
                  <a:pt x="3156" y="4348"/>
                </a:lnTo>
                <a:lnTo>
                  <a:pt x="2067" y="4348"/>
                </a:lnTo>
                <a:lnTo>
                  <a:pt x="0" y="1882"/>
                </a:lnTo>
                <a:lnTo>
                  <a:pt x="0" y="1355"/>
                </a:lnTo>
                <a:lnTo>
                  <a:pt x="3615" y="0"/>
                </a:lnTo>
                <a:lnTo>
                  <a:pt x="4131"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13" name="Freeform 17"/>
          <p:cNvSpPr>
            <a:spLocks/>
          </p:cNvSpPr>
          <p:nvPr/>
        </p:nvSpPr>
        <p:spPr bwMode="gray">
          <a:xfrm>
            <a:off x="2771775" y="-26988"/>
            <a:ext cx="5761038" cy="2087563"/>
          </a:xfrm>
          <a:custGeom>
            <a:avLst/>
            <a:gdLst>
              <a:gd name="T0" fmla="*/ 0 w 3629"/>
              <a:gd name="T1" fmla="*/ 1315 h 1315"/>
              <a:gd name="T2" fmla="*/ 2858 w 3629"/>
              <a:gd name="T3" fmla="*/ 0 h 1315"/>
              <a:gd name="T4" fmla="*/ 3629 w 3629"/>
              <a:gd name="T5" fmla="*/ 0 h 1315"/>
              <a:gd name="T6" fmla="*/ 0 w 3629"/>
              <a:gd name="T7" fmla="*/ 1315 h 1315"/>
            </a:gdLst>
            <a:ahLst/>
            <a:cxnLst>
              <a:cxn ang="0">
                <a:pos x="T0" y="T1"/>
              </a:cxn>
              <a:cxn ang="0">
                <a:pos x="T2" y="T3"/>
              </a:cxn>
              <a:cxn ang="0">
                <a:pos x="T4" y="T5"/>
              </a:cxn>
              <a:cxn ang="0">
                <a:pos x="T6" y="T7"/>
              </a:cxn>
            </a:cxnLst>
            <a:rect l="0" t="0" r="r" b="b"/>
            <a:pathLst>
              <a:path w="3629" h="1315">
                <a:moveTo>
                  <a:pt x="0" y="1315"/>
                </a:moveTo>
                <a:lnTo>
                  <a:pt x="2858" y="0"/>
                </a:lnTo>
                <a:lnTo>
                  <a:pt x="3629" y="0"/>
                </a:lnTo>
                <a:lnTo>
                  <a:pt x="0" y="1315"/>
                </a:lnTo>
                <a:close/>
              </a:path>
            </a:pathLst>
          </a:custGeom>
          <a:solidFill>
            <a:srgbClr val="FFFFF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14" name="Freeform 18"/>
          <p:cNvSpPr>
            <a:spLocks/>
          </p:cNvSpPr>
          <p:nvPr/>
        </p:nvSpPr>
        <p:spPr bwMode="gray">
          <a:xfrm>
            <a:off x="2555875" y="2924175"/>
            <a:ext cx="3384550" cy="3944938"/>
          </a:xfrm>
          <a:custGeom>
            <a:avLst/>
            <a:gdLst>
              <a:gd name="T0" fmla="*/ 0 w 2132"/>
              <a:gd name="T1" fmla="*/ 0 h 2495"/>
              <a:gd name="T2" fmla="*/ 2132 w 2132"/>
              <a:gd name="T3" fmla="*/ 2495 h 2495"/>
              <a:gd name="T4" fmla="*/ 1814 w 2132"/>
              <a:gd name="T5" fmla="*/ 2495 h 2495"/>
              <a:gd name="T6" fmla="*/ 0 w 2132"/>
              <a:gd name="T7" fmla="*/ 0 h 2495"/>
            </a:gdLst>
            <a:ahLst/>
            <a:cxnLst>
              <a:cxn ang="0">
                <a:pos x="T0" y="T1"/>
              </a:cxn>
              <a:cxn ang="0">
                <a:pos x="T2" y="T3"/>
              </a:cxn>
              <a:cxn ang="0">
                <a:pos x="T4" y="T5"/>
              </a:cxn>
              <a:cxn ang="0">
                <a:pos x="T6" y="T7"/>
              </a:cxn>
            </a:cxnLst>
            <a:rect l="0" t="0" r="r" b="b"/>
            <a:pathLst>
              <a:path w="2132" h="2495">
                <a:moveTo>
                  <a:pt x="0" y="0"/>
                </a:moveTo>
                <a:lnTo>
                  <a:pt x="2132" y="2495"/>
                </a:lnTo>
                <a:lnTo>
                  <a:pt x="1814" y="2495"/>
                </a:lnTo>
                <a:lnTo>
                  <a:pt x="0" y="0"/>
                </a:lnTo>
                <a:close/>
              </a:path>
            </a:pathLst>
          </a:custGeom>
          <a:solidFill>
            <a:srgbClr val="FFFFFF">
              <a:alpha val="35001"/>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20" name="Freeform 24"/>
          <p:cNvSpPr>
            <a:spLocks/>
          </p:cNvSpPr>
          <p:nvPr/>
        </p:nvSpPr>
        <p:spPr bwMode="gray">
          <a:xfrm>
            <a:off x="-19050" y="180975"/>
            <a:ext cx="2262188" cy="1914525"/>
          </a:xfrm>
          <a:custGeom>
            <a:avLst/>
            <a:gdLst>
              <a:gd name="T0" fmla="*/ 1425 w 1425"/>
              <a:gd name="T1" fmla="*/ 1206 h 1206"/>
              <a:gd name="T2" fmla="*/ 0 w 1425"/>
              <a:gd name="T3" fmla="*/ 0 h 1206"/>
              <a:gd name="T4" fmla="*/ 0 w 1425"/>
              <a:gd name="T5" fmla="*/ 186 h 1206"/>
              <a:gd name="T6" fmla="*/ 1425 w 1425"/>
              <a:gd name="T7" fmla="*/ 1206 h 1206"/>
            </a:gdLst>
            <a:ahLst/>
            <a:cxnLst>
              <a:cxn ang="0">
                <a:pos x="T0" y="T1"/>
              </a:cxn>
              <a:cxn ang="0">
                <a:pos x="T2" y="T3"/>
              </a:cxn>
              <a:cxn ang="0">
                <a:pos x="T4" y="T5"/>
              </a:cxn>
              <a:cxn ang="0">
                <a:pos x="T6" y="T7"/>
              </a:cxn>
            </a:cxnLst>
            <a:rect l="0" t="0" r="r" b="b"/>
            <a:pathLst>
              <a:path w="1425" h="1206">
                <a:moveTo>
                  <a:pt x="1425" y="1206"/>
                </a:moveTo>
                <a:lnTo>
                  <a:pt x="0" y="0"/>
                </a:lnTo>
                <a:lnTo>
                  <a:pt x="0" y="186"/>
                </a:lnTo>
                <a:lnTo>
                  <a:pt x="1425" y="1206"/>
                </a:lnTo>
                <a:close/>
              </a:path>
            </a:pathLst>
          </a:custGeom>
          <a:solidFill>
            <a:srgbClr val="333333">
              <a:alpha val="39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21" name="Freeform 25"/>
          <p:cNvSpPr>
            <a:spLocks/>
          </p:cNvSpPr>
          <p:nvPr/>
        </p:nvSpPr>
        <p:spPr bwMode="gray">
          <a:xfrm>
            <a:off x="-12700" y="3105150"/>
            <a:ext cx="2327275" cy="3762375"/>
          </a:xfrm>
          <a:custGeom>
            <a:avLst/>
            <a:gdLst>
              <a:gd name="T0" fmla="*/ 0 w 1466"/>
              <a:gd name="T1" fmla="*/ 2248 h 2370"/>
              <a:gd name="T2" fmla="*/ 1466 w 1466"/>
              <a:gd name="T3" fmla="*/ 0 h 2370"/>
              <a:gd name="T4" fmla="*/ 194 w 1466"/>
              <a:gd name="T5" fmla="*/ 2370 h 2370"/>
              <a:gd name="T6" fmla="*/ 4 w 1466"/>
              <a:gd name="T7" fmla="*/ 2364 h 2370"/>
              <a:gd name="T8" fmla="*/ 0 w 1466"/>
              <a:gd name="T9" fmla="*/ 2248 h 2370"/>
            </a:gdLst>
            <a:ahLst/>
            <a:cxnLst>
              <a:cxn ang="0">
                <a:pos x="T0" y="T1"/>
              </a:cxn>
              <a:cxn ang="0">
                <a:pos x="T2" y="T3"/>
              </a:cxn>
              <a:cxn ang="0">
                <a:pos x="T4" y="T5"/>
              </a:cxn>
              <a:cxn ang="0">
                <a:pos x="T6" y="T7"/>
              </a:cxn>
              <a:cxn ang="0">
                <a:pos x="T8" y="T9"/>
              </a:cxn>
            </a:cxnLst>
            <a:rect l="0" t="0" r="r" b="b"/>
            <a:pathLst>
              <a:path w="1466" h="2370">
                <a:moveTo>
                  <a:pt x="0" y="2248"/>
                </a:moveTo>
                <a:lnTo>
                  <a:pt x="1466" y="0"/>
                </a:lnTo>
                <a:lnTo>
                  <a:pt x="194" y="2370"/>
                </a:lnTo>
                <a:lnTo>
                  <a:pt x="4" y="2364"/>
                </a:lnTo>
                <a:lnTo>
                  <a:pt x="0" y="2248"/>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4122" name="Freeform 26"/>
          <p:cNvSpPr>
            <a:spLocks/>
          </p:cNvSpPr>
          <p:nvPr/>
        </p:nvSpPr>
        <p:spPr bwMode="gray">
          <a:xfrm>
            <a:off x="-9525" y="1403350"/>
            <a:ext cx="2317750" cy="5265738"/>
          </a:xfrm>
          <a:custGeom>
            <a:avLst/>
            <a:gdLst>
              <a:gd name="T0" fmla="*/ 6 w 1460"/>
              <a:gd name="T1" fmla="*/ 0 h 3317"/>
              <a:gd name="T2" fmla="*/ 6 w 1460"/>
              <a:gd name="T3" fmla="*/ 643 h 3317"/>
              <a:gd name="T4" fmla="*/ 1410 w 1460"/>
              <a:gd name="T5" fmla="*/ 564 h 3317"/>
              <a:gd name="T6" fmla="*/ 1410 w 1460"/>
              <a:gd name="T7" fmla="*/ 1049 h 3317"/>
              <a:gd name="T8" fmla="*/ 0 w 1460"/>
              <a:gd name="T9" fmla="*/ 2852 h 3317"/>
              <a:gd name="T10" fmla="*/ 0 w 1460"/>
              <a:gd name="T11" fmla="*/ 3317 h 3317"/>
              <a:gd name="T12" fmla="*/ 1460 w 1460"/>
              <a:gd name="T13" fmla="*/ 1062 h 3317"/>
              <a:gd name="T14" fmla="*/ 1460 w 1460"/>
              <a:gd name="T15" fmla="*/ 505 h 3317"/>
              <a:gd name="T16" fmla="*/ 6 w 1460"/>
              <a:gd name="T17" fmla="*/ 0 h 3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0" h="3317">
                <a:moveTo>
                  <a:pt x="6" y="0"/>
                </a:moveTo>
                <a:lnTo>
                  <a:pt x="6" y="643"/>
                </a:lnTo>
                <a:lnTo>
                  <a:pt x="1410" y="564"/>
                </a:lnTo>
                <a:lnTo>
                  <a:pt x="1410" y="1049"/>
                </a:lnTo>
                <a:lnTo>
                  <a:pt x="0" y="2852"/>
                </a:lnTo>
                <a:lnTo>
                  <a:pt x="0" y="3317"/>
                </a:lnTo>
                <a:lnTo>
                  <a:pt x="1460" y="1062"/>
                </a:lnTo>
                <a:lnTo>
                  <a:pt x="1460" y="505"/>
                </a:lnTo>
                <a:lnTo>
                  <a:pt x="6"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grpSp>
        <p:nvGrpSpPr>
          <p:cNvPr id="4132" name="Group 36"/>
          <p:cNvGrpSpPr>
            <a:grpSpLocks/>
          </p:cNvGrpSpPr>
          <p:nvPr/>
        </p:nvGrpSpPr>
        <p:grpSpPr bwMode="auto">
          <a:xfrm>
            <a:off x="0" y="-19050"/>
            <a:ext cx="9153525" cy="6886575"/>
            <a:chOff x="0" y="0"/>
            <a:chExt cx="5760" cy="4326"/>
          </a:xfrm>
        </p:grpSpPr>
        <p:pic>
          <p:nvPicPr>
            <p:cNvPr id="4131" name="Picture 35" descr="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0"/>
              <a:ext cx="5760" cy="4326"/>
            </a:xfrm>
            <a:prstGeom prst="rect">
              <a:avLst/>
            </a:prstGeom>
            <a:noFill/>
            <a:extLst>
              <a:ext uri="{909E8E84-426E-40DD-AFC4-6F175D3DCCD1}">
                <a14:hiddenFill xmlns:a14="http://schemas.microsoft.com/office/drawing/2010/main">
                  <a:solidFill>
                    <a:srgbClr val="FFFFFF"/>
                  </a:solidFill>
                </a14:hiddenFill>
              </a:ext>
            </a:extLst>
          </p:spPr>
        </p:pic>
        <p:sp>
          <p:nvSpPr>
            <p:cNvPr id="4123" name="Rectangle 27"/>
            <p:cNvSpPr>
              <a:spLocks noChangeArrowheads="1"/>
            </p:cNvSpPr>
            <p:nvPr userDrawn="1"/>
          </p:nvSpPr>
          <p:spPr bwMode="gray">
            <a:xfrm>
              <a:off x="212" y="462"/>
              <a:ext cx="5334" cy="3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000000"/>
                </a:solidFill>
              </a:endParaRPr>
            </a:p>
          </p:txBody>
        </p:sp>
      </p:grpSp>
      <p:pic>
        <p:nvPicPr>
          <p:cNvPr id="4115" name="Picture 19" descr="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4141788" y="4041775"/>
            <a:ext cx="415925" cy="415925"/>
          </a:xfrm>
          <a:prstGeom prst="rect">
            <a:avLst/>
          </a:prstGeom>
          <a:noFill/>
          <a:extLst>
            <a:ext uri="{909E8E84-426E-40DD-AFC4-6F175D3DCCD1}">
              <a14:hiddenFill xmlns:a14="http://schemas.microsoft.com/office/drawing/2010/main">
                <a:solidFill>
                  <a:srgbClr val="FFFFFF"/>
                </a:solidFill>
              </a14:hiddenFill>
            </a:ext>
          </a:extLst>
        </p:spPr>
      </p:pic>
      <p:sp>
        <p:nvSpPr>
          <p:cNvPr id="4100" name="Rectangle 4"/>
          <p:cNvSpPr>
            <a:spLocks noGrp="1" noChangeArrowheads="1"/>
          </p:cNvSpPr>
          <p:nvPr>
            <p:ph type="dt" sz="half" idx="2"/>
          </p:nvPr>
        </p:nvSpPr>
        <p:spPr>
          <a:xfrm>
            <a:off x="457200" y="6245225"/>
            <a:ext cx="2133600" cy="476250"/>
          </a:xfrm>
        </p:spPr>
        <p:txBody>
          <a:bodyPr/>
          <a:lstStyle>
            <a:lvl1pPr>
              <a:defRPr/>
            </a:lvl1pPr>
          </a:lstStyle>
          <a:p>
            <a:fld id="{771DBEBD-88C6-48DE-B0E1-6B908C144BED}" type="datetime1">
              <a:rPr lang="ru-RU" smtClean="0">
                <a:solidFill>
                  <a:srgbClr val="000000"/>
                </a:solidFill>
              </a:rPr>
              <a:pPr/>
              <a:t>31.05.2021</a:t>
            </a:fld>
            <a:endParaRPr lang="en-US">
              <a:solidFill>
                <a:srgbClr val="000000"/>
              </a:solidFill>
            </a:endParaRPr>
          </a:p>
        </p:txBody>
      </p:sp>
      <p:sp>
        <p:nvSpPr>
          <p:cNvPr id="4098" name="Rectangle 2"/>
          <p:cNvSpPr>
            <a:spLocks noGrp="1" noChangeArrowheads="1"/>
          </p:cNvSpPr>
          <p:nvPr>
            <p:ph type="ctrTitle"/>
          </p:nvPr>
        </p:nvSpPr>
        <p:spPr>
          <a:xfrm>
            <a:off x="985838" y="3787775"/>
            <a:ext cx="7772400" cy="885825"/>
          </a:xfrm>
        </p:spPr>
        <p:txBody>
          <a:bodyPr/>
          <a:lstStyle>
            <a:lvl1pPr algn="r">
              <a:defRPr/>
            </a:lvl1pPr>
          </a:lstStyle>
          <a:p>
            <a:pPr lvl="0"/>
            <a:r>
              <a:rPr lang="ru-RU" noProof="0" smtClean="0"/>
              <a:t>Образец заголовка</a:t>
            </a:r>
            <a:endParaRPr lang="en-US" noProof="0" smtClean="0"/>
          </a:p>
        </p:txBody>
      </p:sp>
      <p:sp>
        <p:nvSpPr>
          <p:cNvPr id="4099" name="Rectangle 3"/>
          <p:cNvSpPr>
            <a:spLocks noGrp="1" noChangeArrowheads="1"/>
          </p:cNvSpPr>
          <p:nvPr>
            <p:ph type="subTitle" idx="1"/>
          </p:nvPr>
        </p:nvSpPr>
        <p:spPr>
          <a:xfrm>
            <a:off x="4629150" y="3505200"/>
            <a:ext cx="4129088" cy="457200"/>
          </a:xfrm>
        </p:spPr>
        <p:txBody>
          <a:bodyPr/>
          <a:lstStyle>
            <a:lvl1pPr marL="0" indent="0" algn="dist">
              <a:buFontTx/>
              <a:buNone/>
              <a:defRPr sz="2000" b="1">
                <a:solidFill>
                  <a:srgbClr val="777777"/>
                </a:solidFill>
              </a:defRPr>
            </a:lvl1pPr>
          </a:lstStyle>
          <a:p>
            <a:pPr lvl="0"/>
            <a:r>
              <a:rPr lang="ru-RU" noProof="0" smtClean="0"/>
              <a:t>Образец подзаголовка</a:t>
            </a:r>
            <a:endParaRPr lang="en-US" noProof="0" smtClean="0"/>
          </a:p>
        </p:txBody>
      </p:sp>
      <p:sp>
        <p:nvSpPr>
          <p:cNvPr id="4125" name="Text Box 29"/>
          <p:cNvSpPr txBox="1">
            <a:spLocks noChangeArrowheads="1"/>
          </p:cNvSpPr>
          <p:nvPr/>
        </p:nvSpPr>
        <p:spPr bwMode="gray">
          <a:xfrm>
            <a:off x="7561263" y="5476875"/>
            <a:ext cx="1196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fontAlgn="base">
              <a:spcBef>
                <a:spcPct val="0"/>
              </a:spcBef>
              <a:spcAft>
                <a:spcPct val="0"/>
              </a:spcAft>
            </a:pPr>
            <a:r>
              <a:rPr lang="en-US" sz="2000">
                <a:solidFill>
                  <a:srgbClr val="FF7F00"/>
                </a:solidFill>
                <a:latin typeface="Arial Black" pitchFamily="34" charset="0"/>
              </a:rPr>
              <a:t>L/O/G/O</a:t>
            </a:r>
          </a:p>
        </p:txBody>
      </p:sp>
      <p:sp>
        <p:nvSpPr>
          <p:cNvPr id="4126" name="Text Box 30"/>
          <p:cNvSpPr txBox="1">
            <a:spLocks noChangeArrowheads="1"/>
          </p:cNvSpPr>
          <p:nvPr/>
        </p:nvSpPr>
        <p:spPr bwMode="gray">
          <a:xfrm>
            <a:off x="6618288" y="5781675"/>
            <a:ext cx="2139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fontAlgn="base">
              <a:spcBef>
                <a:spcPct val="0"/>
              </a:spcBef>
              <a:spcAft>
                <a:spcPct val="0"/>
              </a:spcAft>
            </a:pPr>
            <a:r>
              <a:rPr lang="en-US" sz="1600">
                <a:solidFill>
                  <a:srgbClr val="000000"/>
                </a:solidFill>
                <a:latin typeface="Times New Roman" pitchFamily="18" charset="0"/>
              </a:rPr>
              <a:t>www.themegallery.com</a:t>
            </a:r>
          </a:p>
        </p:txBody>
      </p:sp>
      <p:sp>
        <p:nvSpPr>
          <p:cNvPr id="4101" name="Rectangle 5"/>
          <p:cNvSpPr>
            <a:spLocks noGrp="1" noChangeArrowheads="1"/>
          </p:cNvSpPr>
          <p:nvPr>
            <p:ph type="ftr" sz="quarter" idx="3"/>
          </p:nvPr>
        </p:nvSpPr>
        <p:spPr>
          <a:xfrm>
            <a:off x="3124200" y="6245225"/>
            <a:ext cx="2895600" cy="476250"/>
          </a:xfrm>
        </p:spPr>
        <p:txBody>
          <a:bodyPr/>
          <a:lstStyle>
            <a:lvl1pPr>
              <a:defRPr/>
            </a:lvl1pPr>
          </a:lstStyle>
          <a:p>
            <a:endParaRPr lang="en-US">
              <a:solidFill>
                <a:srgbClr val="000000"/>
              </a:solidFill>
            </a:endParaRPr>
          </a:p>
        </p:txBody>
      </p:sp>
      <p:sp>
        <p:nvSpPr>
          <p:cNvPr id="4102" name="Rectangle 6"/>
          <p:cNvSpPr>
            <a:spLocks noGrp="1" noChangeArrowheads="1"/>
          </p:cNvSpPr>
          <p:nvPr>
            <p:ph type="sldNum" sz="quarter" idx="4"/>
          </p:nvPr>
        </p:nvSpPr>
        <p:spPr>
          <a:xfrm>
            <a:off x="6553200" y="6245225"/>
            <a:ext cx="2133600" cy="476250"/>
          </a:xfrm>
        </p:spPr>
        <p:txBody>
          <a:bodyPr/>
          <a:lstStyle>
            <a:lvl1pPr>
              <a:defRPr/>
            </a:lvl1pPr>
          </a:lstStyle>
          <a:p>
            <a:fld id="{CA000168-B38D-4164-93E9-908BAC81B2E4}" type="slidenum">
              <a:rPr lang="en-US">
                <a:solidFill>
                  <a:srgbClr val="000000"/>
                </a:solidFill>
              </a:rPr>
              <a:pPr/>
              <a:t>‹#›</a:t>
            </a:fld>
            <a:endParaRPr lang="en-US">
              <a:solidFill>
                <a:srgbClr val="000000"/>
              </a:solidFill>
            </a:endParaRPr>
          </a:p>
        </p:txBody>
      </p:sp>
      <p:sp>
        <p:nvSpPr>
          <p:cNvPr id="4146" name="Rectangle 50"/>
          <p:cNvSpPr>
            <a:spLocks noChangeArrowheads="1"/>
          </p:cNvSpPr>
          <p:nvPr/>
        </p:nvSpPr>
        <p:spPr bwMode="gray">
          <a:xfrm>
            <a:off x="341313" y="722313"/>
            <a:ext cx="8478837" cy="5410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000000"/>
              </a:solidFill>
            </a:endParaRPr>
          </a:p>
        </p:txBody>
      </p:sp>
    </p:spTree>
    <p:extLst>
      <p:ext uri="{BB962C8B-B14F-4D97-AF65-F5344CB8AC3E}">
        <p14:creationId xmlns:p14="http://schemas.microsoft.com/office/powerpoint/2010/main" val="4864404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7C08863E-F6EB-4F3E-AF54-44CDDF593B50}" type="datetime1">
              <a:rPr lang="ru-RU" smtClean="0">
                <a:solidFill>
                  <a:srgbClr val="000000"/>
                </a:solidFill>
              </a:rPr>
              <a:pPr/>
              <a:t>31.05.2021</a:t>
            </a:fld>
            <a:endParaRPr lang="en-US">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en-US">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36A74324-EB72-49EF-BEE0-D11B4433496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984501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98438"/>
            <a:ext cx="2057400" cy="59277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98438"/>
            <a:ext cx="6019800" cy="59277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A5AB0828-179E-4A96-AB01-12D2CB3FDA65}" type="datetime1">
              <a:rPr lang="ru-RU" smtClean="0">
                <a:solidFill>
                  <a:srgbClr val="000000"/>
                </a:solidFill>
              </a:rPr>
              <a:pPr/>
              <a:t>31.05.2021</a:t>
            </a:fld>
            <a:endParaRPr lang="en-US">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en-US">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6D0CE09E-D85A-465F-AC15-0DB81ABF1D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65352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3288" y="198438"/>
            <a:ext cx="6302375"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525963"/>
          </a:xfrm>
        </p:spPr>
        <p:txBody>
          <a:bodyPr/>
          <a:lstStyle/>
          <a:p>
            <a:r>
              <a:rPr lang="ru-RU" smtClean="0"/>
              <a:t>Вставка диаграммы</a:t>
            </a:r>
            <a:endParaRPr lang="ru-RU"/>
          </a:p>
        </p:txBody>
      </p:sp>
      <p:sp>
        <p:nvSpPr>
          <p:cNvPr id="4" name="Дата 3"/>
          <p:cNvSpPr>
            <a:spLocks noGrp="1"/>
          </p:cNvSpPr>
          <p:nvPr>
            <p:ph type="dt" sz="half" idx="10"/>
          </p:nvPr>
        </p:nvSpPr>
        <p:spPr>
          <a:xfrm>
            <a:off x="457200" y="6283325"/>
            <a:ext cx="2133600" cy="304800"/>
          </a:xfrm>
        </p:spPr>
        <p:txBody>
          <a:bodyPr/>
          <a:lstStyle>
            <a:lvl1pPr>
              <a:defRPr/>
            </a:lvl1pPr>
          </a:lstStyle>
          <a:p>
            <a:fld id="{1435A4F2-0070-48B5-9847-EC838A930509}" type="datetime1">
              <a:rPr lang="ru-RU" smtClean="0">
                <a:solidFill>
                  <a:srgbClr val="000000"/>
                </a:solidFill>
              </a:rPr>
              <a:pPr/>
              <a:t>31.05.2021</a:t>
            </a:fld>
            <a:endParaRPr lang="en-US">
              <a:solidFill>
                <a:srgbClr val="000000"/>
              </a:solidFill>
            </a:endParaRPr>
          </a:p>
        </p:txBody>
      </p:sp>
      <p:sp>
        <p:nvSpPr>
          <p:cNvPr id="5" name="Нижний колонтитул 4"/>
          <p:cNvSpPr>
            <a:spLocks noGrp="1"/>
          </p:cNvSpPr>
          <p:nvPr>
            <p:ph type="ftr" sz="quarter" idx="11"/>
          </p:nvPr>
        </p:nvSpPr>
        <p:spPr>
          <a:xfrm>
            <a:off x="3124200" y="6283325"/>
            <a:ext cx="2895600" cy="304800"/>
          </a:xfrm>
        </p:spPr>
        <p:txBody>
          <a:bodyPr/>
          <a:lstStyle>
            <a:lvl1pPr>
              <a:defRPr/>
            </a:lvl1pPr>
          </a:lstStyle>
          <a:p>
            <a:endParaRPr lang="en-US">
              <a:solidFill>
                <a:srgbClr val="000000"/>
              </a:solidFill>
            </a:endParaRPr>
          </a:p>
        </p:txBody>
      </p:sp>
      <p:sp>
        <p:nvSpPr>
          <p:cNvPr id="6" name="Номер слайда 5"/>
          <p:cNvSpPr>
            <a:spLocks noGrp="1"/>
          </p:cNvSpPr>
          <p:nvPr>
            <p:ph type="sldNum" sz="quarter" idx="12"/>
          </p:nvPr>
        </p:nvSpPr>
        <p:spPr>
          <a:xfrm>
            <a:off x="6553200" y="6283325"/>
            <a:ext cx="2133600" cy="304800"/>
          </a:xfrm>
        </p:spPr>
        <p:txBody>
          <a:bodyPr/>
          <a:lstStyle>
            <a:lvl1pPr>
              <a:defRPr/>
            </a:lvl1pPr>
          </a:lstStyle>
          <a:p>
            <a:fld id="{0BF3A57C-F764-440C-A61C-7C503BBF9CB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159264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7972DF68-544E-4B2E-9062-1399CBA6841E}" type="datetime1">
              <a:rPr lang="ru-RU" smtClean="0">
                <a:solidFill>
                  <a:srgbClr val="000000"/>
                </a:solidFill>
              </a:rPr>
              <a:pPr/>
              <a:t>31.05.2021</a:t>
            </a:fld>
            <a:endParaRPr lang="en-US">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en-US">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DFC27277-EFFC-414B-B2B1-9354007965A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576732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D81F4829-AB44-4444-BB5B-BB7978199813}" type="datetime1">
              <a:rPr lang="ru-RU" smtClean="0">
                <a:solidFill>
                  <a:srgbClr val="000000"/>
                </a:solidFill>
              </a:rPr>
              <a:pPr/>
              <a:t>31.05.2021</a:t>
            </a:fld>
            <a:endParaRPr lang="en-US">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en-US">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07C08BD-F897-4229-8E68-D2A42C64477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794909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3E9EB877-811B-4A4D-A45C-9529BF9C47AC}" type="datetime1">
              <a:rPr lang="ru-RU" smtClean="0">
                <a:solidFill>
                  <a:srgbClr val="000000"/>
                </a:solidFill>
              </a:rPr>
              <a:pPr/>
              <a:t>31.05.2021</a:t>
            </a:fld>
            <a:endParaRPr lang="en-US">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en-US">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5B0C924E-CBF6-417F-989D-C6E8D95329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968586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F9877C1D-05A7-411F-9D7D-BC8AE18F1CD5}" type="datetime1">
              <a:rPr lang="ru-RU" smtClean="0">
                <a:solidFill>
                  <a:srgbClr val="000000"/>
                </a:solidFill>
              </a:rPr>
              <a:pPr/>
              <a:t>31.05.2021</a:t>
            </a:fld>
            <a:endParaRPr lang="en-US">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en-US">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C684C4CA-4F0D-4D2D-A251-2A705F25F1A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728958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EC5326C-3968-47C2-89CC-0B7B164D1E07}" type="datetime1">
              <a:rPr lang="ru-RU" smtClean="0">
                <a:solidFill>
                  <a:srgbClr val="000000"/>
                </a:solidFill>
              </a:rPr>
              <a:pPr/>
              <a:t>31.05.2021</a:t>
            </a:fld>
            <a:endParaRPr lang="en-US">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en-US">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BB644189-42EE-44D7-B3ED-7745B9C2A1E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467658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60171F30-462F-46C0-9C55-AD3CA75112B6}" type="datetime1">
              <a:rPr lang="ru-RU" smtClean="0">
                <a:solidFill>
                  <a:srgbClr val="000000"/>
                </a:solidFill>
              </a:rPr>
              <a:pPr/>
              <a:t>31.05.2021</a:t>
            </a:fld>
            <a:endParaRPr lang="en-US">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en-US">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F58179E2-06F5-4F10-8940-B34A23C5E79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330255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3557AC49-B956-43E2-AD0D-F861332DAD61}" type="datetime1">
              <a:rPr lang="ru-RU" smtClean="0">
                <a:solidFill>
                  <a:srgbClr val="000000"/>
                </a:solidFill>
              </a:rPr>
              <a:pPr/>
              <a:t>31.05.2021</a:t>
            </a:fld>
            <a:endParaRPr lang="en-US">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en-US">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D8B2441E-4362-46AE-BAE0-5C84328D26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672423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BAFDA572-B763-4BED-887C-8413445E5F9C}" type="datetime1">
              <a:rPr lang="ru-RU" smtClean="0">
                <a:solidFill>
                  <a:srgbClr val="000000"/>
                </a:solidFill>
              </a:rPr>
              <a:pPr/>
              <a:t>31.05.2021</a:t>
            </a:fld>
            <a:endParaRPr lang="en-US">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en-US">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B5D06099-BA3F-4658-B33D-3C9AF7A902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581630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Freeform 9"/>
          <p:cNvSpPr>
            <a:spLocks/>
          </p:cNvSpPr>
          <p:nvPr/>
        </p:nvSpPr>
        <p:spPr bwMode="gray">
          <a:xfrm>
            <a:off x="7658100" y="0"/>
            <a:ext cx="1104900" cy="6848475"/>
          </a:xfrm>
          <a:custGeom>
            <a:avLst/>
            <a:gdLst>
              <a:gd name="T0" fmla="*/ 312 w 696"/>
              <a:gd name="T1" fmla="*/ 0 h 4314"/>
              <a:gd name="T2" fmla="*/ 528 w 696"/>
              <a:gd name="T3" fmla="*/ 444 h 4314"/>
              <a:gd name="T4" fmla="*/ 696 w 696"/>
              <a:gd name="T5" fmla="*/ 960 h 4314"/>
              <a:gd name="T6" fmla="*/ 426 w 696"/>
              <a:gd name="T7" fmla="*/ 4314 h 4314"/>
              <a:gd name="T8" fmla="*/ 108 w 696"/>
              <a:gd name="T9" fmla="*/ 4314 h 4314"/>
              <a:gd name="T10" fmla="*/ 648 w 696"/>
              <a:gd name="T11" fmla="*/ 960 h 4314"/>
              <a:gd name="T12" fmla="*/ 456 w 696"/>
              <a:gd name="T13" fmla="*/ 432 h 4314"/>
              <a:gd name="T14" fmla="*/ 0 w 696"/>
              <a:gd name="T15" fmla="*/ 0 h 4314"/>
              <a:gd name="T16" fmla="*/ 312 w 696"/>
              <a:gd name="T17" fmla="*/ 0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6" h="4314">
                <a:moveTo>
                  <a:pt x="312" y="0"/>
                </a:moveTo>
                <a:lnTo>
                  <a:pt x="528" y="444"/>
                </a:lnTo>
                <a:lnTo>
                  <a:pt x="696" y="960"/>
                </a:lnTo>
                <a:lnTo>
                  <a:pt x="426" y="4314"/>
                </a:lnTo>
                <a:lnTo>
                  <a:pt x="108" y="4314"/>
                </a:lnTo>
                <a:lnTo>
                  <a:pt x="648" y="960"/>
                </a:lnTo>
                <a:lnTo>
                  <a:pt x="456" y="432"/>
                </a:lnTo>
                <a:lnTo>
                  <a:pt x="0" y="0"/>
                </a:lnTo>
                <a:lnTo>
                  <a:pt x="312" y="0"/>
                </a:ln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1034" name="Freeform 10"/>
          <p:cNvSpPr>
            <a:spLocks/>
          </p:cNvSpPr>
          <p:nvPr/>
        </p:nvSpPr>
        <p:spPr bwMode="gray">
          <a:xfrm>
            <a:off x="1066800" y="0"/>
            <a:ext cx="7543800" cy="6858000"/>
          </a:xfrm>
          <a:custGeom>
            <a:avLst/>
            <a:gdLst>
              <a:gd name="T0" fmla="*/ 0 w 4752"/>
              <a:gd name="T1" fmla="*/ 0 h 4320"/>
              <a:gd name="T2" fmla="*/ 1536 w 4752"/>
              <a:gd name="T3" fmla="*/ 0 h 4320"/>
              <a:gd name="T4" fmla="*/ 4590 w 4752"/>
              <a:gd name="T5" fmla="*/ 450 h 4320"/>
              <a:gd name="T6" fmla="*/ 4752 w 4752"/>
              <a:gd name="T7" fmla="*/ 972 h 4320"/>
              <a:gd name="T8" fmla="*/ 3600 w 4752"/>
              <a:gd name="T9" fmla="*/ 4320 h 4320"/>
              <a:gd name="T10" fmla="*/ 3312 w 4752"/>
              <a:gd name="T11" fmla="*/ 4320 h 4320"/>
              <a:gd name="T12" fmla="*/ 4712 w 4752"/>
              <a:gd name="T13" fmla="*/ 994 h 4320"/>
              <a:gd name="T14" fmla="*/ 4518 w 4752"/>
              <a:gd name="T15" fmla="*/ 524 h 4320"/>
              <a:gd name="T16" fmla="*/ 0 w 4752"/>
              <a:gd name="T17"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52" h="4320">
                <a:moveTo>
                  <a:pt x="0" y="0"/>
                </a:moveTo>
                <a:lnTo>
                  <a:pt x="1536" y="0"/>
                </a:lnTo>
                <a:lnTo>
                  <a:pt x="4590" y="450"/>
                </a:lnTo>
                <a:lnTo>
                  <a:pt x="4752" y="972"/>
                </a:lnTo>
                <a:lnTo>
                  <a:pt x="3600" y="4320"/>
                </a:lnTo>
                <a:lnTo>
                  <a:pt x="3312" y="4320"/>
                </a:lnTo>
                <a:lnTo>
                  <a:pt x="4712" y="994"/>
                </a:lnTo>
                <a:lnTo>
                  <a:pt x="4518" y="524"/>
                </a:lnTo>
                <a:lnTo>
                  <a:pt x="0" y="0"/>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1035" name="Freeform 11"/>
          <p:cNvSpPr>
            <a:spLocks/>
          </p:cNvSpPr>
          <p:nvPr/>
        </p:nvSpPr>
        <p:spPr bwMode="gray">
          <a:xfrm>
            <a:off x="5486400" y="1657350"/>
            <a:ext cx="2990850" cy="5200650"/>
          </a:xfrm>
          <a:custGeom>
            <a:avLst/>
            <a:gdLst>
              <a:gd name="T0" fmla="*/ 384 w 1884"/>
              <a:gd name="T1" fmla="*/ 3276 h 3276"/>
              <a:gd name="T2" fmla="*/ 1884 w 1884"/>
              <a:gd name="T3" fmla="*/ 0 h 3276"/>
              <a:gd name="T4" fmla="*/ 0 w 1884"/>
              <a:gd name="T5" fmla="*/ 3276 h 3276"/>
              <a:gd name="T6" fmla="*/ 384 w 1884"/>
              <a:gd name="T7" fmla="*/ 3276 h 3276"/>
            </a:gdLst>
            <a:ahLst/>
            <a:cxnLst>
              <a:cxn ang="0">
                <a:pos x="T0" y="T1"/>
              </a:cxn>
              <a:cxn ang="0">
                <a:pos x="T2" y="T3"/>
              </a:cxn>
              <a:cxn ang="0">
                <a:pos x="T4" y="T5"/>
              </a:cxn>
              <a:cxn ang="0">
                <a:pos x="T6" y="T7"/>
              </a:cxn>
            </a:cxnLst>
            <a:rect l="0" t="0" r="r" b="b"/>
            <a:pathLst>
              <a:path w="1884" h="3276">
                <a:moveTo>
                  <a:pt x="384" y="3276"/>
                </a:moveTo>
                <a:lnTo>
                  <a:pt x="1884" y="0"/>
                </a:lnTo>
                <a:lnTo>
                  <a:pt x="0" y="3276"/>
                </a:lnTo>
                <a:lnTo>
                  <a:pt x="384" y="3276"/>
                </a:lnTo>
                <a:close/>
              </a:path>
            </a:pathLst>
          </a:custGeom>
          <a:solidFill>
            <a:srgbClr val="E0E0E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1036" name="Freeform 12"/>
          <p:cNvSpPr>
            <a:spLocks/>
          </p:cNvSpPr>
          <p:nvPr/>
        </p:nvSpPr>
        <p:spPr bwMode="gray">
          <a:xfrm>
            <a:off x="3429000" y="0"/>
            <a:ext cx="5172075" cy="6858000"/>
          </a:xfrm>
          <a:custGeom>
            <a:avLst/>
            <a:gdLst>
              <a:gd name="T0" fmla="*/ 0 w 3258"/>
              <a:gd name="T1" fmla="*/ 0 h 4320"/>
              <a:gd name="T2" fmla="*/ 3082 w 3258"/>
              <a:gd name="T3" fmla="*/ 475 h 4320"/>
              <a:gd name="T4" fmla="*/ 3210 w 3258"/>
              <a:gd name="T5" fmla="*/ 936 h 4320"/>
              <a:gd name="T6" fmla="*/ 1728 w 3258"/>
              <a:gd name="T7" fmla="*/ 4320 h 4320"/>
              <a:gd name="T8" fmla="*/ 1872 w 3258"/>
              <a:gd name="T9" fmla="*/ 4320 h 4320"/>
              <a:gd name="T10" fmla="*/ 3258 w 3258"/>
              <a:gd name="T11" fmla="*/ 912 h 4320"/>
              <a:gd name="T12" fmla="*/ 3120 w 3258"/>
              <a:gd name="T13" fmla="*/ 432 h 4320"/>
              <a:gd name="T14" fmla="*/ 1296 w 3258"/>
              <a:gd name="T15" fmla="*/ 0 h 4320"/>
              <a:gd name="T16" fmla="*/ 0 w 3258"/>
              <a:gd name="T17"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8" h="4320">
                <a:moveTo>
                  <a:pt x="0" y="0"/>
                </a:moveTo>
                <a:lnTo>
                  <a:pt x="3082" y="475"/>
                </a:lnTo>
                <a:lnTo>
                  <a:pt x="3210" y="936"/>
                </a:lnTo>
                <a:lnTo>
                  <a:pt x="1728" y="4320"/>
                </a:lnTo>
                <a:lnTo>
                  <a:pt x="1872" y="4320"/>
                </a:lnTo>
                <a:lnTo>
                  <a:pt x="3258" y="912"/>
                </a:lnTo>
                <a:lnTo>
                  <a:pt x="3120" y="432"/>
                </a:lnTo>
                <a:lnTo>
                  <a:pt x="1296" y="0"/>
                </a:lnTo>
                <a:lnTo>
                  <a:pt x="0"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1038" name="Freeform 14"/>
          <p:cNvSpPr>
            <a:spLocks/>
          </p:cNvSpPr>
          <p:nvPr/>
        </p:nvSpPr>
        <p:spPr bwMode="gray">
          <a:xfrm>
            <a:off x="8382000" y="0"/>
            <a:ext cx="762000" cy="1143000"/>
          </a:xfrm>
          <a:custGeom>
            <a:avLst/>
            <a:gdLst>
              <a:gd name="T0" fmla="*/ 48 w 480"/>
              <a:gd name="T1" fmla="*/ 0 h 720"/>
              <a:gd name="T2" fmla="*/ 0 w 480"/>
              <a:gd name="T3" fmla="*/ 96 h 720"/>
              <a:gd name="T4" fmla="*/ 354 w 480"/>
              <a:gd name="T5" fmla="*/ 690 h 720"/>
              <a:gd name="T6" fmla="*/ 480 w 480"/>
              <a:gd name="T7" fmla="*/ 720 h 720"/>
              <a:gd name="T8" fmla="*/ 480 w 480"/>
              <a:gd name="T9" fmla="*/ 576 h 720"/>
              <a:gd name="T10" fmla="*/ 48 w 480"/>
              <a:gd name="T11" fmla="*/ 96 h 720"/>
              <a:gd name="T12" fmla="*/ 89 w 480"/>
              <a:gd name="T13" fmla="*/ 0 h 720"/>
              <a:gd name="T14" fmla="*/ 48 w 480"/>
              <a:gd name="T15" fmla="*/ 0 h 7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0" h="720">
                <a:moveTo>
                  <a:pt x="48" y="0"/>
                </a:moveTo>
                <a:lnTo>
                  <a:pt x="0" y="96"/>
                </a:lnTo>
                <a:lnTo>
                  <a:pt x="354" y="690"/>
                </a:lnTo>
                <a:lnTo>
                  <a:pt x="480" y="720"/>
                </a:lnTo>
                <a:lnTo>
                  <a:pt x="480" y="576"/>
                </a:lnTo>
                <a:lnTo>
                  <a:pt x="48" y="96"/>
                </a:lnTo>
                <a:lnTo>
                  <a:pt x="89" y="0"/>
                </a:lnTo>
                <a:lnTo>
                  <a:pt x="48"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1039" name="Freeform 15"/>
          <p:cNvSpPr>
            <a:spLocks/>
          </p:cNvSpPr>
          <p:nvPr/>
        </p:nvSpPr>
        <p:spPr bwMode="gray">
          <a:xfrm>
            <a:off x="8610600" y="228600"/>
            <a:ext cx="533400" cy="533400"/>
          </a:xfrm>
          <a:custGeom>
            <a:avLst/>
            <a:gdLst>
              <a:gd name="T0" fmla="*/ 336 w 336"/>
              <a:gd name="T1" fmla="*/ 336 h 336"/>
              <a:gd name="T2" fmla="*/ 0 w 336"/>
              <a:gd name="T3" fmla="*/ 0 h 336"/>
              <a:gd name="T4" fmla="*/ 336 w 336"/>
              <a:gd name="T5" fmla="*/ 240 h 336"/>
              <a:gd name="T6" fmla="*/ 336 w 336"/>
              <a:gd name="T7" fmla="*/ 336 h 336"/>
            </a:gdLst>
            <a:ahLst/>
            <a:cxnLst>
              <a:cxn ang="0">
                <a:pos x="T0" y="T1"/>
              </a:cxn>
              <a:cxn ang="0">
                <a:pos x="T2" y="T3"/>
              </a:cxn>
              <a:cxn ang="0">
                <a:pos x="T4" y="T5"/>
              </a:cxn>
              <a:cxn ang="0">
                <a:pos x="T6" y="T7"/>
              </a:cxn>
            </a:cxnLst>
            <a:rect l="0" t="0" r="r" b="b"/>
            <a:pathLst>
              <a:path w="336" h="336">
                <a:moveTo>
                  <a:pt x="336" y="336"/>
                </a:moveTo>
                <a:lnTo>
                  <a:pt x="0" y="0"/>
                </a:lnTo>
                <a:lnTo>
                  <a:pt x="336" y="240"/>
                </a:lnTo>
                <a:lnTo>
                  <a:pt x="336" y="336"/>
                </a:lnTo>
                <a:close/>
              </a:path>
            </a:pathLst>
          </a:cu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grpSp>
        <p:nvGrpSpPr>
          <p:cNvPr id="1073" name="Group 49"/>
          <p:cNvGrpSpPr>
            <a:grpSpLocks/>
          </p:cNvGrpSpPr>
          <p:nvPr/>
        </p:nvGrpSpPr>
        <p:grpSpPr bwMode="auto">
          <a:xfrm>
            <a:off x="5562600" y="0"/>
            <a:ext cx="3267075" cy="6858000"/>
            <a:chOff x="3504" y="0"/>
            <a:chExt cx="2058" cy="4320"/>
          </a:xfrm>
        </p:grpSpPr>
        <p:sp>
          <p:nvSpPr>
            <p:cNvPr id="1037" name="Freeform 13"/>
            <p:cNvSpPr>
              <a:spLocks/>
            </p:cNvSpPr>
            <p:nvPr userDrawn="1"/>
          </p:nvSpPr>
          <p:spPr bwMode="gray">
            <a:xfrm>
              <a:off x="3504" y="0"/>
              <a:ext cx="2058" cy="4320"/>
            </a:xfrm>
            <a:custGeom>
              <a:avLst/>
              <a:gdLst>
                <a:gd name="T0" fmla="*/ 0 w 2058"/>
                <a:gd name="T1" fmla="*/ 0 h 4320"/>
                <a:gd name="T2" fmla="*/ 1056 w 2058"/>
                <a:gd name="T3" fmla="*/ 0 h 4320"/>
                <a:gd name="T4" fmla="*/ 1854 w 2058"/>
                <a:gd name="T5" fmla="*/ 402 h 4320"/>
                <a:gd name="T6" fmla="*/ 2058 w 2058"/>
                <a:gd name="T7" fmla="*/ 972 h 4320"/>
                <a:gd name="T8" fmla="*/ 1296 w 2058"/>
                <a:gd name="T9" fmla="*/ 4320 h 4320"/>
                <a:gd name="T10" fmla="*/ 720 w 2058"/>
                <a:gd name="T11" fmla="*/ 4320 h 4320"/>
                <a:gd name="T12" fmla="*/ 1920 w 2058"/>
                <a:gd name="T13" fmla="*/ 912 h 4320"/>
                <a:gd name="T14" fmla="*/ 1776 w 2058"/>
                <a:gd name="T15" fmla="*/ 432 h 4320"/>
                <a:gd name="T16" fmla="*/ 0 w 2058"/>
                <a:gd name="T17"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8" h="4320">
                  <a:moveTo>
                    <a:pt x="0" y="0"/>
                  </a:moveTo>
                  <a:lnTo>
                    <a:pt x="1056" y="0"/>
                  </a:lnTo>
                  <a:lnTo>
                    <a:pt x="1854" y="402"/>
                  </a:lnTo>
                  <a:lnTo>
                    <a:pt x="2058" y="972"/>
                  </a:lnTo>
                  <a:lnTo>
                    <a:pt x="1296" y="4320"/>
                  </a:lnTo>
                  <a:lnTo>
                    <a:pt x="720" y="4320"/>
                  </a:lnTo>
                  <a:lnTo>
                    <a:pt x="1920" y="912"/>
                  </a:lnTo>
                  <a:lnTo>
                    <a:pt x="1776" y="432"/>
                  </a:lnTo>
                  <a:lnTo>
                    <a:pt x="0"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sp>
          <p:nvSpPr>
            <p:cNvPr id="1047" name="Freeform 23"/>
            <p:cNvSpPr>
              <a:spLocks/>
            </p:cNvSpPr>
            <p:nvPr userDrawn="1"/>
          </p:nvSpPr>
          <p:spPr bwMode="gray">
            <a:xfrm>
              <a:off x="4217" y="1056"/>
              <a:ext cx="1152" cy="3264"/>
            </a:xfrm>
            <a:custGeom>
              <a:avLst/>
              <a:gdLst>
                <a:gd name="T0" fmla="*/ 0 w 1152"/>
                <a:gd name="T1" fmla="*/ 3264 h 3264"/>
                <a:gd name="T2" fmla="*/ 1152 w 1152"/>
                <a:gd name="T3" fmla="*/ 0 h 3264"/>
                <a:gd name="T4" fmla="*/ 96 w 1152"/>
                <a:gd name="T5" fmla="*/ 3264 h 3264"/>
                <a:gd name="T6" fmla="*/ 0 w 1152"/>
                <a:gd name="T7" fmla="*/ 3264 h 3264"/>
              </a:gdLst>
              <a:ahLst/>
              <a:cxnLst>
                <a:cxn ang="0">
                  <a:pos x="T0" y="T1"/>
                </a:cxn>
                <a:cxn ang="0">
                  <a:pos x="T2" y="T3"/>
                </a:cxn>
                <a:cxn ang="0">
                  <a:pos x="T4" y="T5"/>
                </a:cxn>
                <a:cxn ang="0">
                  <a:pos x="T6" y="T7"/>
                </a:cxn>
              </a:cxnLst>
              <a:rect l="0" t="0" r="r" b="b"/>
              <a:pathLst>
                <a:path w="1152" h="3264">
                  <a:moveTo>
                    <a:pt x="0" y="3264"/>
                  </a:moveTo>
                  <a:lnTo>
                    <a:pt x="1152" y="0"/>
                  </a:lnTo>
                  <a:lnTo>
                    <a:pt x="96" y="3264"/>
                  </a:lnTo>
                  <a:lnTo>
                    <a:pt x="0" y="326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endParaRPr>
            </a:p>
          </p:txBody>
        </p:sp>
      </p:grpSp>
      <p:grpSp>
        <p:nvGrpSpPr>
          <p:cNvPr id="1046" name="Group 22"/>
          <p:cNvGrpSpPr>
            <a:grpSpLocks/>
          </p:cNvGrpSpPr>
          <p:nvPr/>
        </p:nvGrpSpPr>
        <p:grpSpPr bwMode="auto">
          <a:xfrm>
            <a:off x="142875" y="765175"/>
            <a:ext cx="8858250" cy="5943600"/>
            <a:chOff x="90" y="480"/>
            <a:chExt cx="5580" cy="3744"/>
          </a:xfrm>
        </p:grpSpPr>
        <p:sp>
          <p:nvSpPr>
            <p:cNvPr id="1040" name="Rectangle 16"/>
            <p:cNvSpPr>
              <a:spLocks noChangeArrowheads="1"/>
            </p:cNvSpPr>
            <p:nvPr userDrawn="1"/>
          </p:nvSpPr>
          <p:spPr bwMode="gray">
            <a:xfrm>
              <a:off x="90" y="480"/>
              <a:ext cx="5580" cy="3744"/>
            </a:xfrm>
            <a:prstGeom prst="rect">
              <a:avLst/>
            </a:prstGeom>
            <a:solidFill>
              <a:srgbClr val="FFFFFF">
                <a:alpha val="69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000000"/>
                </a:solidFill>
              </a:endParaRPr>
            </a:p>
          </p:txBody>
        </p:sp>
        <p:sp>
          <p:nvSpPr>
            <p:cNvPr id="1041" name="Rectangle 17"/>
            <p:cNvSpPr>
              <a:spLocks noChangeArrowheads="1"/>
            </p:cNvSpPr>
            <p:nvPr userDrawn="1"/>
          </p:nvSpPr>
          <p:spPr bwMode="gray">
            <a:xfrm>
              <a:off x="90" y="480"/>
              <a:ext cx="5580" cy="3744"/>
            </a:xfrm>
            <a:prstGeom prst="rect">
              <a:avLst/>
            </a:prstGeom>
            <a:solidFill>
              <a:srgbClr val="FFFFFF">
                <a:alpha val="69000"/>
              </a:srgbClr>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000000"/>
                </a:solidFill>
              </a:endParaRPr>
            </a:p>
          </p:txBody>
        </p:sp>
      </p:grpSp>
      <p:sp>
        <p:nvSpPr>
          <p:cNvPr id="1042" name="Rectangle 18"/>
          <p:cNvSpPr>
            <a:spLocks noChangeArrowheads="1"/>
          </p:cNvSpPr>
          <p:nvPr/>
        </p:nvSpPr>
        <p:spPr bwMode="gray">
          <a:xfrm>
            <a:off x="381000" y="676275"/>
            <a:ext cx="6248400" cy="152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000000"/>
              </a:solidFill>
            </a:endParaRPr>
          </a:p>
        </p:txBody>
      </p:sp>
      <p:pic>
        <p:nvPicPr>
          <p:cNvPr id="1043" name="Picture 19" descr="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gray">
          <a:xfrm>
            <a:off x="500063" y="577850"/>
            <a:ext cx="371475" cy="37147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gray">
          <a:xfrm>
            <a:off x="903288" y="198438"/>
            <a:ext cx="63023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nvPr>
        </p:nvSpPr>
        <p:spPr bwMode="gray">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gray">
          <a:xfrm>
            <a:off x="457200" y="6283325"/>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fld id="{89F440AE-E958-4843-AEDE-F8B0F902851B}" type="datetime1">
              <a:rPr lang="ru-RU" smtClean="0">
                <a:solidFill>
                  <a:srgbClr val="000000"/>
                </a:solidFill>
              </a:rPr>
              <a:pPr fontAlgn="base">
                <a:spcBef>
                  <a:spcPct val="0"/>
                </a:spcBef>
                <a:spcAft>
                  <a:spcPct val="0"/>
                </a:spcAft>
              </a:pPr>
              <a:t>31.05.2021</a:t>
            </a:fld>
            <a:endParaRPr lang="en-US">
              <a:solidFill>
                <a:srgbClr val="000000"/>
              </a:solidFill>
            </a:endParaRPr>
          </a:p>
        </p:txBody>
      </p:sp>
      <p:sp>
        <p:nvSpPr>
          <p:cNvPr id="1029" name="Rectangle 5"/>
          <p:cNvSpPr>
            <a:spLocks noGrp="1" noChangeArrowheads="1"/>
          </p:cNvSpPr>
          <p:nvPr>
            <p:ph type="ftr" sz="quarter" idx="3"/>
          </p:nvPr>
        </p:nvSpPr>
        <p:spPr bwMode="gray">
          <a:xfrm>
            <a:off x="3124200" y="6283325"/>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gray">
          <a:xfrm>
            <a:off x="6553200" y="6283325"/>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ECD5B69D-8489-45AD-8B8D-B3DD71DD0183}"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717056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hf hdr="0" ftr="0"/>
  <p:txStyles>
    <p:titleStyle>
      <a:lvl1pPr algn="l" rtl="0" eaLnBrk="1" fontAlgn="base" hangingPunct="1">
        <a:spcBef>
          <a:spcPct val="0"/>
        </a:spcBef>
        <a:spcAft>
          <a:spcPct val="0"/>
        </a:spcAft>
        <a:defRPr sz="4200" b="1">
          <a:solidFill>
            <a:srgbClr val="000000"/>
          </a:solidFill>
          <a:latin typeface="+mj-lt"/>
          <a:ea typeface="+mj-ea"/>
          <a:cs typeface="+mj-cs"/>
        </a:defRPr>
      </a:lvl1pPr>
      <a:lvl2pPr algn="l" rtl="0" eaLnBrk="1" fontAlgn="base" hangingPunct="1">
        <a:spcBef>
          <a:spcPct val="0"/>
        </a:spcBef>
        <a:spcAft>
          <a:spcPct val="0"/>
        </a:spcAft>
        <a:defRPr sz="4200" b="1">
          <a:solidFill>
            <a:srgbClr val="000000"/>
          </a:solidFill>
          <a:latin typeface="Arial" charset="0"/>
        </a:defRPr>
      </a:lvl2pPr>
      <a:lvl3pPr algn="l" rtl="0" eaLnBrk="1" fontAlgn="base" hangingPunct="1">
        <a:spcBef>
          <a:spcPct val="0"/>
        </a:spcBef>
        <a:spcAft>
          <a:spcPct val="0"/>
        </a:spcAft>
        <a:defRPr sz="4200" b="1">
          <a:solidFill>
            <a:srgbClr val="000000"/>
          </a:solidFill>
          <a:latin typeface="Arial" charset="0"/>
        </a:defRPr>
      </a:lvl3pPr>
      <a:lvl4pPr algn="l" rtl="0" eaLnBrk="1" fontAlgn="base" hangingPunct="1">
        <a:spcBef>
          <a:spcPct val="0"/>
        </a:spcBef>
        <a:spcAft>
          <a:spcPct val="0"/>
        </a:spcAft>
        <a:defRPr sz="4200" b="1">
          <a:solidFill>
            <a:srgbClr val="000000"/>
          </a:solidFill>
          <a:latin typeface="Arial" charset="0"/>
        </a:defRPr>
      </a:lvl4pPr>
      <a:lvl5pPr algn="l" rtl="0" eaLnBrk="1" fontAlgn="base" hangingPunct="1">
        <a:spcBef>
          <a:spcPct val="0"/>
        </a:spcBef>
        <a:spcAft>
          <a:spcPct val="0"/>
        </a:spcAft>
        <a:defRPr sz="4200" b="1">
          <a:solidFill>
            <a:srgbClr val="000000"/>
          </a:solidFill>
          <a:latin typeface="Arial" charset="0"/>
        </a:defRPr>
      </a:lvl5pPr>
      <a:lvl6pPr marL="457200" algn="l" rtl="0" eaLnBrk="1" fontAlgn="base" hangingPunct="1">
        <a:spcBef>
          <a:spcPct val="0"/>
        </a:spcBef>
        <a:spcAft>
          <a:spcPct val="0"/>
        </a:spcAft>
        <a:defRPr sz="4200" b="1">
          <a:solidFill>
            <a:srgbClr val="000000"/>
          </a:solidFill>
          <a:latin typeface="Arial" charset="0"/>
        </a:defRPr>
      </a:lvl6pPr>
      <a:lvl7pPr marL="914400" algn="l" rtl="0" eaLnBrk="1" fontAlgn="base" hangingPunct="1">
        <a:spcBef>
          <a:spcPct val="0"/>
        </a:spcBef>
        <a:spcAft>
          <a:spcPct val="0"/>
        </a:spcAft>
        <a:defRPr sz="4200" b="1">
          <a:solidFill>
            <a:srgbClr val="000000"/>
          </a:solidFill>
          <a:latin typeface="Arial" charset="0"/>
        </a:defRPr>
      </a:lvl7pPr>
      <a:lvl8pPr marL="1371600" algn="l" rtl="0" eaLnBrk="1" fontAlgn="base" hangingPunct="1">
        <a:spcBef>
          <a:spcPct val="0"/>
        </a:spcBef>
        <a:spcAft>
          <a:spcPct val="0"/>
        </a:spcAft>
        <a:defRPr sz="4200" b="1">
          <a:solidFill>
            <a:srgbClr val="000000"/>
          </a:solidFill>
          <a:latin typeface="Arial" charset="0"/>
        </a:defRPr>
      </a:lvl8pPr>
      <a:lvl9pPr marL="1828800" algn="l" rtl="0" eaLnBrk="1" fontAlgn="base" hangingPunct="1">
        <a:spcBef>
          <a:spcPct val="0"/>
        </a:spcBef>
        <a:spcAft>
          <a:spcPct val="0"/>
        </a:spcAft>
        <a:defRPr sz="4200" b="1">
          <a:solidFill>
            <a:srgbClr val="0000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95936" y="3669037"/>
            <a:ext cx="1224136" cy="864096"/>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7" name="Схема 6"/>
          <p:cNvGraphicFramePr/>
          <p:nvPr>
            <p:extLst>
              <p:ext uri="{D42A27DB-BD31-4B8C-83A1-F6EECF244321}">
                <p14:modId xmlns:p14="http://schemas.microsoft.com/office/powerpoint/2010/main" val="1358469651"/>
              </p:ext>
            </p:extLst>
          </p:nvPr>
        </p:nvGraphicFramePr>
        <p:xfrm>
          <a:off x="642910" y="1340768"/>
          <a:ext cx="803354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6012160" y="5157192"/>
            <a:ext cx="2736304" cy="936104"/>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 name="Рисунок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19597" y="836712"/>
            <a:ext cx="504056" cy="601828"/>
          </a:xfrm>
          <a:prstGeom prst="rect">
            <a:avLst/>
          </a:prstGeom>
        </p:spPr>
      </p:pic>
      <p:sp>
        <p:nvSpPr>
          <p:cNvPr id="8" name="TextBox 7"/>
          <p:cNvSpPr txBox="1"/>
          <p:nvPr/>
        </p:nvSpPr>
        <p:spPr>
          <a:xfrm>
            <a:off x="1331640" y="2046327"/>
            <a:ext cx="7056784" cy="2246769"/>
          </a:xfrm>
          <a:prstGeom prst="rect">
            <a:avLst/>
          </a:prstGeom>
          <a:noFill/>
        </p:spPr>
        <p:txBody>
          <a:bodyPr wrap="square" rtlCol="0">
            <a:spAutoFit/>
          </a:bodyPr>
          <a:lstStyle/>
          <a:p>
            <a:pPr algn="ctr"/>
            <a:r>
              <a:rPr lang="ru-RU" sz="2800" b="1" dirty="0" smtClean="0">
                <a:latin typeface="Times New Roman" panose="02020603050405020304" pitchFamily="18" charset="0"/>
                <a:cs typeface="Times New Roman" panose="02020603050405020304" pitchFamily="18" charset="0"/>
              </a:rPr>
              <a:t>Требования к </a:t>
            </a:r>
            <a:r>
              <a:rPr lang="ru-RU" sz="2800" b="1" dirty="0">
                <a:latin typeface="Times New Roman" panose="02020603050405020304" pitchFamily="18" charset="0"/>
                <a:cs typeface="Times New Roman" panose="02020603050405020304" pitchFamily="18" charset="0"/>
              </a:rPr>
              <a:t>структуре официального сайта образовательной организации в информационно - телекоммуникационной сети «Интернет» и формату представления информации</a:t>
            </a:r>
            <a:endParaRPr lang="ru-RU" sz="2800" b="1" dirty="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4427984" y="5301208"/>
            <a:ext cx="4680520" cy="830997"/>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Главный специалист-эксперт отдела надзора и контроля в сфере образования</a:t>
            </a:r>
          </a:p>
          <a:p>
            <a:pPr algn="ctr"/>
            <a:r>
              <a:rPr lang="ru-RU" sz="1600" dirty="0" smtClean="0">
                <a:latin typeface="Times New Roman" panose="02020603050405020304" pitchFamily="18" charset="0"/>
                <a:cs typeface="Times New Roman" panose="02020603050405020304" pitchFamily="18" charset="0"/>
              </a:rPr>
              <a:t>Линейцева Юлия Анатольевна</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5322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92696"/>
            <a:ext cx="8640960" cy="6192688"/>
          </a:xfrm>
        </p:spPr>
        <p:txBody>
          <a:bodyPr/>
          <a:lstStyle/>
          <a:p>
            <a:pPr marL="0" indent="361950">
              <a:buNone/>
            </a:pPr>
            <a:r>
              <a:rPr lang="ru-RU" sz="1600" dirty="0" smtClean="0">
                <a:latin typeface="Times New Roman" panose="02020603050405020304" pitchFamily="18" charset="0"/>
                <a:cs typeface="Times New Roman" panose="02020603050405020304" pitchFamily="18" charset="0"/>
              </a:rPr>
              <a:t>- о </a:t>
            </a:r>
            <a:r>
              <a:rPr lang="ru-RU" sz="1600" dirty="0">
                <a:latin typeface="Times New Roman" panose="02020603050405020304" pitchFamily="18" charset="0"/>
                <a:cs typeface="Times New Roman" panose="02020603050405020304" pitchFamily="18" charset="0"/>
              </a:rPr>
              <a:t>персональном составе педагогических работников (в форме электронного документа или в виде активных ссылок, непосредственный переход по которым позволяет получить доступ к страницам Сайта, содержащим для каждой реализуемой образовательной программы следующую Информацию: </a:t>
            </a:r>
            <a:endParaRPr lang="ru-RU" sz="1400" dirty="0">
              <a:latin typeface="Times New Roman" panose="02020603050405020304" pitchFamily="18" charset="0"/>
              <a:cs typeface="Times New Roman" panose="02020603050405020304" pitchFamily="18" charset="0"/>
            </a:endParaRPr>
          </a:p>
          <a:p>
            <a:pPr marL="533400" lvl="3" indent="182563">
              <a:tabLst>
                <a:tab pos="625475" algn="l"/>
                <a:tab pos="715963" algn="l"/>
              </a:tabLst>
            </a:pPr>
            <a:r>
              <a:rPr lang="ru-RU" sz="1200" dirty="0">
                <a:latin typeface="Times New Roman" panose="02020603050405020304" pitchFamily="18" charset="0"/>
                <a:cs typeface="Times New Roman" panose="02020603050405020304" pitchFamily="18" charset="0"/>
              </a:rPr>
              <a:t>фамилия, имя, отчество (при наличии) педагогического работника; </a:t>
            </a:r>
            <a:endParaRPr lang="ru-RU" sz="1050" dirty="0">
              <a:latin typeface="Times New Roman" panose="02020603050405020304" pitchFamily="18" charset="0"/>
              <a:cs typeface="Times New Roman" panose="02020603050405020304" pitchFamily="18" charset="0"/>
            </a:endParaRPr>
          </a:p>
          <a:p>
            <a:pPr marL="533400" lvl="3" indent="182563">
              <a:tabLst>
                <a:tab pos="625475" algn="l"/>
                <a:tab pos="715963" algn="l"/>
              </a:tabLst>
            </a:pPr>
            <a:r>
              <a:rPr lang="ru-RU" sz="1200" dirty="0">
                <a:latin typeface="Times New Roman" panose="02020603050405020304" pitchFamily="18" charset="0"/>
                <a:cs typeface="Times New Roman" panose="02020603050405020304" pitchFamily="18" charset="0"/>
              </a:rPr>
              <a:t>занимаемая должность (должности) педагогического работника; </a:t>
            </a:r>
            <a:endParaRPr lang="ru-RU" sz="1050" dirty="0">
              <a:latin typeface="Times New Roman" panose="02020603050405020304" pitchFamily="18" charset="0"/>
              <a:cs typeface="Times New Roman" panose="02020603050405020304" pitchFamily="18" charset="0"/>
            </a:endParaRPr>
          </a:p>
          <a:p>
            <a:pPr marL="533400" lvl="3" indent="182563">
              <a:tabLst>
                <a:tab pos="625475" algn="l"/>
                <a:tab pos="715963" algn="l"/>
              </a:tabLst>
            </a:pPr>
            <a:r>
              <a:rPr lang="ru-RU" sz="1200" dirty="0">
                <a:latin typeface="Times New Roman" panose="02020603050405020304" pitchFamily="18" charset="0"/>
                <a:cs typeface="Times New Roman" panose="02020603050405020304" pitchFamily="18" charset="0"/>
              </a:rPr>
              <a:t>уровень образования педагогического работника; </a:t>
            </a:r>
            <a:endParaRPr lang="ru-RU" sz="1050" dirty="0">
              <a:latin typeface="Times New Roman" panose="02020603050405020304" pitchFamily="18" charset="0"/>
              <a:cs typeface="Times New Roman" panose="02020603050405020304" pitchFamily="18" charset="0"/>
            </a:endParaRPr>
          </a:p>
          <a:p>
            <a:pPr marL="533400" lvl="3" indent="182563">
              <a:tabLst>
                <a:tab pos="625475" algn="l"/>
                <a:tab pos="715963" algn="l"/>
              </a:tabLst>
            </a:pPr>
            <a:r>
              <a:rPr lang="ru-RU" sz="1200" dirty="0">
                <a:latin typeface="Times New Roman" panose="02020603050405020304" pitchFamily="18" charset="0"/>
                <a:cs typeface="Times New Roman" panose="02020603050405020304" pitchFamily="18" charset="0"/>
              </a:rPr>
              <a:t>квалификация педагогического работника; </a:t>
            </a:r>
            <a:endParaRPr lang="ru-RU" sz="1050" dirty="0">
              <a:latin typeface="Times New Roman" panose="02020603050405020304" pitchFamily="18" charset="0"/>
              <a:cs typeface="Times New Roman" panose="02020603050405020304" pitchFamily="18" charset="0"/>
            </a:endParaRPr>
          </a:p>
          <a:p>
            <a:pPr marL="533400" lvl="3" indent="182563">
              <a:tabLst>
                <a:tab pos="625475" algn="l"/>
                <a:tab pos="715963" algn="l"/>
              </a:tabLst>
            </a:pPr>
            <a:r>
              <a:rPr lang="ru-RU" sz="1200" dirty="0">
                <a:latin typeface="Times New Roman" panose="02020603050405020304" pitchFamily="18" charset="0"/>
                <a:cs typeface="Times New Roman" panose="02020603050405020304" pitchFamily="18" charset="0"/>
              </a:rPr>
              <a:t>наименование направления подготовки и (или) специальности, по которой проходил обучение педагогический работник (при наличии двух и более профессиональных образований возможно указание всех направлений подготовки и (или) специальностей); </a:t>
            </a:r>
            <a:endParaRPr lang="ru-RU" sz="1050" dirty="0">
              <a:latin typeface="Times New Roman" panose="02020603050405020304" pitchFamily="18" charset="0"/>
              <a:cs typeface="Times New Roman" panose="02020603050405020304" pitchFamily="18" charset="0"/>
            </a:endParaRPr>
          </a:p>
          <a:p>
            <a:pPr marL="533400" lvl="3" indent="182563">
              <a:tabLst>
                <a:tab pos="625475" algn="l"/>
                <a:tab pos="715963" algn="l"/>
              </a:tabLst>
            </a:pPr>
            <a:r>
              <a:rPr lang="ru-RU" sz="1200" dirty="0">
                <a:latin typeface="Times New Roman" panose="02020603050405020304" pitchFamily="18" charset="0"/>
                <a:cs typeface="Times New Roman" panose="02020603050405020304" pitchFamily="18" charset="0"/>
              </a:rPr>
              <a:t>ученая степень (при наличии) педагогического работника; </a:t>
            </a:r>
            <a:endParaRPr lang="ru-RU" sz="1050" dirty="0">
              <a:latin typeface="Times New Roman" panose="02020603050405020304" pitchFamily="18" charset="0"/>
              <a:cs typeface="Times New Roman" panose="02020603050405020304" pitchFamily="18" charset="0"/>
            </a:endParaRPr>
          </a:p>
          <a:p>
            <a:pPr marL="533400" lvl="3" indent="182563">
              <a:tabLst>
                <a:tab pos="625475" algn="l"/>
                <a:tab pos="715963" algn="l"/>
              </a:tabLst>
            </a:pPr>
            <a:r>
              <a:rPr lang="ru-RU" sz="1200" dirty="0">
                <a:latin typeface="Times New Roman" panose="02020603050405020304" pitchFamily="18" charset="0"/>
                <a:cs typeface="Times New Roman" panose="02020603050405020304" pitchFamily="18" charset="0"/>
              </a:rPr>
              <a:t>ученое звание (при наличии) педагогического работника; </a:t>
            </a:r>
            <a:endParaRPr lang="ru-RU" sz="1050" dirty="0">
              <a:latin typeface="Times New Roman" panose="02020603050405020304" pitchFamily="18" charset="0"/>
              <a:cs typeface="Times New Roman" panose="02020603050405020304" pitchFamily="18" charset="0"/>
            </a:endParaRPr>
          </a:p>
          <a:p>
            <a:pPr marL="533400" lvl="3" indent="182563">
              <a:tabLst>
                <a:tab pos="625475" algn="l"/>
                <a:tab pos="715963" algn="l"/>
              </a:tabLst>
            </a:pPr>
            <a:r>
              <a:rPr lang="ru-RU" sz="1200" dirty="0">
                <a:latin typeface="Times New Roman" panose="02020603050405020304" pitchFamily="18" charset="0"/>
                <a:cs typeface="Times New Roman" panose="02020603050405020304" pitchFamily="18" charset="0"/>
              </a:rPr>
              <a:t>повышение квалификации и (или) профессиональная переподготовка (при наличии) педагогического работника; </a:t>
            </a:r>
            <a:endParaRPr lang="ru-RU" sz="1050" dirty="0">
              <a:latin typeface="Times New Roman" panose="02020603050405020304" pitchFamily="18" charset="0"/>
              <a:cs typeface="Times New Roman" panose="02020603050405020304" pitchFamily="18" charset="0"/>
            </a:endParaRPr>
          </a:p>
          <a:p>
            <a:pPr marL="533400" lvl="3" indent="182563">
              <a:tabLst>
                <a:tab pos="625475" algn="l"/>
                <a:tab pos="715963" algn="l"/>
              </a:tabLst>
            </a:pPr>
            <a:r>
              <a:rPr lang="ru-RU" sz="1200" dirty="0">
                <a:latin typeface="Times New Roman" panose="02020603050405020304" pitchFamily="18" charset="0"/>
                <a:cs typeface="Times New Roman" panose="02020603050405020304" pitchFamily="18" charset="0"/>
              </a:rPr>
              <a:t>общий стаж работы педагогического работника; стаж работы по специальности педагогического работника; преподаваемые учебные предметы, курсы, дисциплины (модули) педагогического работника);</a:t>
            </a:r>
            <a:endParaRPr lang="ru-RU" sz="105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 о порядке оказания платных образовательных услуг, в том числе:</a:t>
            </a:r>
            <a:endParaRPr lang="ru-RU" sz="1400" dirty="0">
              <a:latin typeface="Times New Roman" panose="02020603050405020304" pitchFamily="18" charset="0"/>
              <a:cs typeface="Times New Roman" panose="02020603050405020304" pitchFamily="18" charset="0"/>
            </a:endParaRPr>
          </a:p>
          <a:p>
            <a:pPr marL="531813" lvl="3" indent="184150"/>
            <a:r>
              <a:rPr lang="ru-RU" sz="1200" dirty="0">
                <a:latin typeface="Times New Roman" panose="02020603050405020304" pitchFamily="18" charset="0"/>
                <a:cs typeface="Times New Roman" panose="02020603050405020304" pitchFamily="18" charset="0"/>
              </a:rPr>
              <a:t>образец договора об оказании платных образовательных услуг; </a:t>
            </a:r>
            <a:endParaRPr lang="ru-RU" sz="1050" dirty="0">
              <a:latin typeface="Times New Roman" panose="02020603050405020304" pitchFamily="18" charset="0"/>
              <a:cs typeface="Times New Roman" panose="02020603050405020304" pitchFamily="18" charset="0"/>
            </a:endParaRPr>
          </a:p>
          <a:p>
            <a:pPr marL="531813" lvl="3" indent="184150"/>
            <a:r>
              <a:rPr lang="ru-RU" sz="1200" dirty="0">
                <a:latin typeface="Times New Roman" panose="02020603050405020304" pitchFamily="18" charset="0"/>
                <a:cs typeface="Times New Roman" panose="02020603050405020304" pitchFamily="18" charset="0"/>
              </a:rPr>
              <a:t>об утверждении стоимости обучения по каждой образовательной программе; </a:t>
            </a:r>
            <a:endParaRPr lang="ru-RU" sz="1050" dirty="0">
              <a:latin typeface="Times New Roman" panose="02020603050405020304" pitchFamily="18" charset="0"/>
              <a:cs typeface="Times New Roman" panose="02020603050405020304" pitchFamily="18" charset="0"/>
            </a:endParaRPr>
          </a:p>
          <a:p>
            <a:pPr marL="531813" lvl="3" indent="184150"/>
            <a:r>
              <a:rPr lang="ru-RU" sz="1200" dirty="0">
                <a:latin typeface="Times New Roman" panose="02020603050405020304" pitchFamily="18" charset="0"/>
                <a:cs typeface="Times New Roman" panose="02020603050405020304" pitchFamily="18" charset="0"/>
              </a:rPr>
              <a:t>об установлении размера платы, взимаемой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 за содержание детей в образовательной организации, реализующей образовательные программы начального общего, основного общего или среднего общего образования, если в такой образовательной организации созданы условия для проживания обучающихся в интернате, либо за осуществление присмотра и ухода за детьми в группах продленного дня в образовательной организации, реализующей образовательные программы начального общего, основного общего или среднего общего образования.</a:t>
            </a:r>
            <a:endParaRPr lang="ru-RU" sz="1050" dirty="0">
              <a:latin typeface="Times New Roman" panose="02020603050405020304" pitchFamily="18" charset="0"/>
              <a:cs typeface="Times New Roman" panose="02020603050405020304" pitchFamily="18" charset="0"/>
            </a:endParaRPr>
          </a:p>
          <a:p>
            <a:endParaRPr lang="ru-RU" sz="700" dirty="0"/>
          </a:p>
        </p:txBody>
      </p:sp>
    </p:spTree>
    <p:extLst>
      <p:ext uri="{BB962C8B-B14F-4D97-AF65-F5344CB8AC3E}">
        <p14:creationId xmlns:p14="http://schemas.microsoft.com/office/powerpoint/2010/main" val="19787471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1043608" y="188640"/>
            <a:ext cx="7632848" cy="864096"/>
          </a:xfrm>
          <a:prstGeom prst="roundRect">
            <a:avLst/>
          </a:prstGeom>
          <a:solidFill>
            <a:schemeClr val="bg1">
              <a:lumMod val="90000"/>
            </a:schemeClr>
          </a:solidFill>
          <a:ln>
            <a:solidFill>
              <a:schemeClr val="bg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903288" y="198438"/>
            <a:ext cx="8061200" cy="854298"/>
          </a:xfrm>
        </p:spPr>
        <p:txBody>
          <a:bodyPr/>
          <a:lstStyle/>
          <a:p>
            <a:pPr algn="ctr"/>
            <a:r>
              <a:rPr lang="ru-RU" sz="2800" dirty="0" smtClean="0"/>
              <a:t>Требования к размещаемым файлам</a:t>
            </a:r>
            <a:endParaRPr lang="ru-RU" sz="2800" dirty="0"/>
          </a:p>
        </p:txBody>
      </p:sp>
      <p:sp>
        <p:nvSpPr>
          <p:cNvPr id="3" name="Объект 2"/>
          <p:cNvSpPr>
            <a:spLocks noGrp="1"/>
          </p:cNvSpPr>
          <p:nvPr>
            <p:ph idx="1"/>
          </p:nvPr>
        </p:nvSpPr>
        <p:spPr>
          <a:xfrm>
            <a:off x="457200" y="1052736"/>
            <a:ext cx="8507288" cy="4929411"/>
          </a:xfrm>
        </p:spPr>
        <p:txBody>
          <a:bodyPr/>
          <a:lstStyle/>
          <a:p>
            <a:pPr algn="just"/>
            <a:r>
              <a:rPr lang="ru-RU" sz="2000" dirty="0">
                <a:latin typeface="Times New Roman" panose="02020603050405020304" pitchFamily="18" charset="0"/>
                <a:cs typeface="Times New Roman" panose="02020603050405020304" pitchFamily="18" charset="0"/>
              </a:rPr>
              <a:t>обеспечение возможности поиска и копирования фрагментов текста средствами веб-обозревателя («гипертекстовый формат»);</a:t>
            </a:r>
          </a:p>
          <a:p>
            <a:pPr algn="just"/>
            <a:r>
              <a:rPr lang="ru-RU" sz="2000" dirty="0">
                <a:latin typeface="Times New Roman" panose="02020603050405020304" pitchFamily="18" charset="0"/>
                <a:cs typeface="Times New Roman" panose="02020603050405020304" pitchFamily="18" charset="0"/>
              </a:rPr>
              <a:t>обеспечение возможности их сохранения на технических средствах пользователей и допускающем после сохранения возможность поиска и копирования произвольного фрагмента текста средствами соответствующей программы для просмотра («документ в электронной форме</a:t>
            </a:r>
            <a:r>
              <a:rPr lang="ru-RU" sz="2000" dirty="0" smtClean="0">
                <a:latin typeface="Times New Roman" panose="02020603050405020304" pitchFamily="18" charset="0"/>
                <a:cs typeface="Times New Roman" panose="02020603050405020304" pitchFamily="18" charset="0"/>
              </a:rPr>
              <a:t>»).</a:t>
            </a:r>
          </a:p>
          <a:p>
            <a:pPr marL="0" indent="0" algn="just">
              <a:buNone/>
            </a:pPr>
            <a:r>
              <a:rPr lang="ru-RU" sz="1800" b="1" dirty="0" smtClean="0">
                <a:solidFill>
                  <a:srgbClr val="FF0000"/>
                </a:solidFill>
              </a:rPr>
              <a:t>Важно</a:t>
            </a:r>
            <a:r>
              <a:rPr lang="ru-RU" sz="1800" b="1" dirty="0">
                <a:solidFill>
                  <a:srgbClr val="FF0000"/>
                </a:solidFill>
              </a:rPr>
              <a:t>! Форматы размещенной на Сайте информации должны в соответствии с Требованиями к структуре официального сайта:</a:t>
            </a:r>
            <a:endParaRPr lang="ru-RU" sz="1800" dirty="0">
              <a:solidFill>
                <a:srgbClr val="FF0000"/>
              </a:solidFill>
            </a:endParaRPr>
          </a:p>
          <a:p>
            <a:pPr algn="just"/>
            <a:r>
              <a:rPr lang="ru-RU" sz="2000" dirty="0" smtClean="0">
                <a:latin typeface="Times New Roman" panose="02020603050405020304" pitchFamily="18" charset="0"/>
                <a:cs typeface="Times New Roman" panose="02020603050405020304" pitchFamily="18" charset="0"/>
              </a:rPr>
              <a:t>обеспечивать </a:t>
            </a:r>
            <a:r>
              <a:rPr lang="ru-RU" sz="2000" dirty="0">
                <a:latin typeface="Times New Roman" panose="02020603050405020304" pitchFamily="18" charset="0"/>
                <a:cs typeface="Times New Roman" panose="02020603050405020304" pitchFamily="18" charset="0"/>
              </a:rPr>
              <a:t>свободный доступ пользователей к информации, размещенной на Сайте, на основе общедоступного программного обеспечения. </a:t>
            </a:r>
          </a:p>
          <a:p>
            <a:pPr algn="just"/>
            <a:r>
              <a:rPr lang="ru-RU" sz="2000" dirty="0" smtClean="0">
                <a:latin typeface="Times New Roman" panose="02020603050405020304" pitchFamily="18" charset="0"/>
                <a:cs typeface="Times New Roman" panose="02020603050405020304" pitchFamily="18" charset="0"/>
              </a:rPr>
              <a:t>обеспечивать </a:t>
            </a:r>
            <a:r>
              <a:rPr lang="ru-RU" sz="2000" dirty="0">
                <a:latin typeface="Times New Roman" panose="02020603050405020304" pitchFamily="18" charset="0"/>
                <a:cs typeface="Times New Roman" panose="02020603050405020304" pitchFamily="18" charset="0"/>
              </a:rPr>
              <a:t>пользователю информацией возможность навигации, поиска и использования текстовой информации, размещенной на Сайте, при выключенной функции отображения графических элементов страниц в веб-обозревателе.</a:t>
            </a:r>
          </a:p>
          <a:p>
            <a:endParaRPr lang="ru-RU" sz="1400" dirty="0"/>
          </a:p>
        </p:txBody>
      </p:sp>
    </p:spTree>
    <p:extLst>
      <p:ext uri="{BB962C8B-B14F-4D97-AF65-F5344CB8AC3E}">
        <p14:creationId xmlns:p14="http://schemas.microsoft.com/office/powerpoint/2010/main" val="36476524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525963"/>
          </a:xfrm>
        </p:spPr>
        <p:txBody>
          <a:bodyPr/>
          <a:lstStyle/>
          <a:p>
            <a:pPr marL="0" indent="0" algn="just">
              <a:buNone/>
            </a:pPr>
            <a:r>
              <a:rPr lang="ru-RU" sz="1800" dirty="0">
                <a:latin typeface="Times New Roman" panose="02020603050405020304" pitchFamily="18" charset="0"/>
                <a:cs typeface="Times New Roman" panose="02020603050405020304" pitchFamily="18" charset="0"/>
              </a:rPr>
              <a:t>Все файлы, ссылки на которые размещены на страницах соответствующего раздела, должны удовлетворять следующим условиям:</a:t>
            </a:r>
          </a:p>
          <a:p>
            <a:pPr algn="just"/>
            <a:r>
              <a:rPr lang="ru-RU" sz="1800" dirty="0">
                <a:latin typeface="Times New Roman" panose="02020603050405020304" pitchFamily="18" charset="0"/>
                <a:cs typeface="Times New Roman" panose="02020603050405020304" pitchFamily="18" charset="0"/>
              </a:rPr>
              <a:t>а) максимальный размер размещаемого файла не должен превышать 15 Мб. Если размер файла превышает максимальное значение, то он должен быть разделен на несколько частей (файлов), размер которых не должен превышать максимальное значение размера файла;</a:t>
            </a:r>
          </a:p>
          <a:p>
            <a:pPr algn="just"/>
            <a:r>
              <a:rPr lang="ru-RU" sz="1800" dirty="0">
                <a:latin typeface="Times New Roman" panose="02020603050405020304" pitchFamily="18" charset="0"/>
                <a:cs typeface="Times New Roman" panose="02020603050405020304" pitchFamily="18" charset="0"/>
              </a:rPr>
              <a:t>б) сканирование документа (если производилось сканирование бумажного документа) должно быть выполнено с разрешением не менее 100 </a:t>
            </a:r>
            <a:r>
              <a:rPr lang="ru-RU" sz="1800" dirty="0" err="1">
                <a:latin typeface="Times New Roman" panose="02020603050405020304" pitchFamily="18" charset="0"/>
                <a:cs typeface="Times New Roman" panose="02020603050405020304" pitchFamily="18" charset="0"/>
              </a:rPr>
              <a:t>dpi</a:t>
            </a:r>
            <a:r>
              <a:rPr lang="ru-RU" sz="1800" dirty="0">
                <a:latin typeface="Times New Roman" panose="02020603050405020304" pitchFamily="18" charset="0"/>
                <a:cs typeface="Times New Roman" panose="02020603050405020304" pitchFamily="18" charset="0"/>
              </a:rPr>
              <a:t>;</a:t>
            </a:r>
          </a:p>
          <a:p>
            <a:pPr algn="just"/>
            <a:r>
              <a:rPr lang="ru-RU" sz="1800" dirty="0">
                <a:latin typeface="Times New Roman" panose="02020603050405020304" pitchFamily="18" charset="0"/>
                <a:cs typeface="Times New Roman" panose="02020603050405020304" pitchFamily="18" charset="0"/>
              </a:rPr>
              <a:t>в) отсканированный текст (если производилось сканирование бумажного документа) в электронной копии документа должен быть читаемым;</a:t>
            </a:r>
          </a:p>
          <a:p>
            <a:pPr algn="just"/>
            <a:r>
              <a:rPr lang="ru-RU" sz="1800" dirty="0">
                <a:latin typeface="Times New Roman" panose="02020603050405020304" pitchFamily="18" charset="0"/>
                <a:cs typeface="Times New Roman" panose="02020603050405020304" pitchFamily="18" charset="0"/>
              </a:rPr>
              <a:t>г) электронные документы, подписанные электронной подписью, должны соответствовать условиям статьи 6 Федерального закона от 6 апреля 2011 г. № 63-ФЗ «Об электронной подписи» для их признания равнозначными документам на бумажном носителе, подписанным собственноручной подписью</a:t>
            </a:r>
          </a:p>
        </p:txBody>
      </p:sp>
    </p:spTree>
    <p:extLst>
      <p:ext uri="{BB962C8B-B14F-4D97-AF65-F5344CB8AC3E}">
        <p14:creationId xmlns:p14="http://schemas.microsoft.com/office/powerpoint/2010/main" val="2407928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1331640" y="548680"/>
            <a:ext cx="6840760" cy="523220"/>
          </a:xfrm>
          <a:prstGeom prst="roundRect">
            <a:avLst/>
          </a:prstGeom>
          <a:solidFill>
            <a:schemeClr val="bg1">
              <a:lumMod val="90000"/>
            </a:schemeClr>
          </a:solidFill>
          <a:ln>
            <a:solidFill>
              <a:schemeClr val="bg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539552" y="1190357"/>
            <a:ext cx="7920880" cy="5262979"/>
          </a:xfrm>
          <a:prstGeom prst="rect">
            <a:avLst/>
          </a:prstGeom>
          <a:noFill/>
        </p:spPr>
        <p:txBody>
          <a:bodyPr wrap="square" rtlCol="0">
            <a:spAutoFit/>
          </a:bodyPr>
          <a:lstStyle/>
          <a:p>
            <a:pPr marL="342900" indent="-342900" algn="just">
              <a:buFontTx/>
              <a:buChar char="-"/>
            </a:pPr>
            <a:r>
              <a:rPr lang="ru-RU" sz="2100" dirty="0" smtClean="0">
                <a:latin typeface="Times New Roman" panose="02020603050405020304" pitchFamily="18" charset="0"/>
                <a:cs typeface="Times New Roman" panose="02020603050405020304" pitchFamily="18" charset="0"/>
              </a:rPr>
              <a:t>необеспечение </a:t>
            </a:r>
            <a:r>
              <a:rPr lang="ru-RU" sz="2100" dirty="0">
                <a:latin typeface="Times New Roman" panose="02020603050405020304" pitchFamily="18" charset="0"/>
                <a:cs typeface="Times New Roman" panose="02020603050405020304" pitchFamily="18" charset="0"/>
              </a:rPr>
              <a:t>создания и ведения официального сайта образовательной организации в сети «</a:t>
            </a:r>
            <a:r>
              <a:rPr lang="ru-RU" sz="2100" dirty="0" smtClean="0">
                <a:latin typeface="Times New Roman" panose="02020603050405020304" pitchFamily="18" charset="0"/>
                <a:cs typeface="Times New Roman" panose="02020603050405020304" pitchFamily="18" charset="0"/>
              </a:rPr>
              <a:t>Интернет»;</a:t>
            </a:r>
          </a:p>
          <a:p>
            <a:pPr algn="just"/>
            <a:endParaRPr lang="ru-RU" sz="2100" dirty="0" smtClean="0">
              <a:latin typeface="Times New Roman" panose="02020603050405020304" pitchFamily="18" charset="0"/>
              <a:cs typeface="Times New Roman" panose="02020603050405020304" pitchFamily="18" charset="0"/>
            </a:endParaRPr>
          </a:p>
          <a:p>
            <a:pPr marL="342900" indent="-342900" algn="just">
              <a:buFontTx/>
              <a:buChar char="-"/>
            </a:pPr>
            <a:r>
              <a:rPr lang="ru-RU" sz="2100" dirty="0" smtClean="0">
                <a:latin typeface="Times New Roman" panose="02020603050405020304" pitchFamily="18" charset="0"/>
                <a:cs typeface="Times New Roman" panose="02020603050405020304" pitchFamily="18" charset="0"/>
              </a:rPr>
              <a:t>необеспечение открытости </a:t>
            </a:r>
            <a:r>
              <a:rPr lang="ru-RU" sz="2100" dirty="0">
                <a:latin typeface="Times New Roman" panose="02020603050405020304" pitchFamily="18" charset="0"/>
                <a:cs typeface="Times New Roman" panose="02020603050405020304" pitchFamily="18" charset="0"/>
              </a:rPr>
              <a:t>и общедоступности информационных ресурсов, содержащих информацию о деятельности организации, осуществляющей образовательную деятельность </a:t>
            </a:r>
            <a:r>
              <a:rPr lang="ru-RU" sz="2100" dirty="0" smtClean="0">
                <a:latin typeface="Times New Roman" panose="02020603050405020304" pitchFamily="18" charset="0"/>
                <a:cs typeface="Times New Roman" panose="02020603050405020304" pitchFamily="18" charset="0"/>
              </a:rPr>
              <a:t> - на </a:t>
            </a:r>
            <a:r>
              <a:rPr lang="ru-RU" sz="2100" dirty="0">
                <a:latin typeface="Times New Roman" panose="02020603050405020304" pitchFamily="18" charset="0"/>
                <a:cs typeface="Times New Roman" panose="02020603050405020304" pitchFamily="18" charset="0"/>
              </a:rPr>
              <a:t>официальных сайтах в сети «Интернет» отсутствует часть информации, размещаемой в обязательном порядке; </a:t>
            </a:r>
            <a:endParaRPr lang="ru-RU" sz="2100" dirty="0" smtClean="0">
              <a:latin typeface="Times New Roman" panose="02020603050405020304" pitchFamily="18" charset="0"/>
              <a:cs typeface="Times New Roman" panose="02020603050405020304" pitchFamily="18" charset="0"/>
            </a:endParaRPr>
          </a:p>
          <a:p>
            <a:pPr algn="just"/>
            <a:endParaRPr lang="ru-RU" sz="2100" dirty="0">
              <a:latin typeface="Times New Roman" panose="02020603050405020304" pitchFamily="18" charset="0"/>
              <a:cs typeface="Times New Roman" panose="02020603050405020304" pitchFamily="18" charset="0"/>
            </a:endParaRPr>
          </a:p>
          <a:p>
            <a:pPr marL="342900" indent="-342900" algn="just">
              <a:buFontTx/>
              <a:buChar char="-"/>
            </a:pPr>
            <a:r>
              <a:rPr lang="ru-RU" sz="2100" dirty="0" smtClean="0">
                <a:latin typeface="Times New Roman" panose="02020603050405020304" pitchFamily="18" charset="0"/>
                <a:cs typeface="Times New Roman" panose="02020603050405020304" pitchFamily="18" charset="0"/>
              </a:rPr>
              <a:t>информация </a:t>
            </a:r>
            <a:r>
              <a:rPr lang="ru-RU" sz="2100" dirty="0">
                <a:latin typeface="Times New Roman" panose="02020603050405020304" pitchFamily="18" charset="0"/>
                <a:cs typeface="Times New Roman" panose="02020603050405020304" pitchFamily="18" charset="0"/>
              </a:rPr>
              <a:t>своевременно на актуализируется, не обновляется в установленный </a:t>
            </a:r>
            <a:r>
              <a:rPr lang="ru-RU" sz="2100" dirty="0" smtClean="0">
                <a:latin typeface="Times New Roman" panose="02020603050405020304" pitchFamily="18" charset="0"/>
                <a:cs typeface="Times New Roman" panose="02020603050405020304" pitchFamily="18" charset="0"/>
              </a:rPr>
              <a:t>срок;</a:t>
            </a:r>
          </a:p>
          <a:p>
            <a:pPr marL="342900" indent="-342900" algn="just">
              <a:buFontTx/>
              <a:buChar char="-"/>
            </a:pPr>
            <a:endParaRPr lang="ru-RU" sz="2100" dirty="0">
              <a:latin typeface="Times New Roman" panose="02020603050405020304" pitchFamily="18" charset="0"/>
              <a:cs typeface="Times New Roman" panose="02020603050405020304" pitchFamily="18" charset="0"/>
            </a:endParaRPr>
          </a:p>
          <a:p>
            <a:pPr marL="342900" indent="-342900" algn="just">
              <a:buFontTx/>
              <a:buChar char="-"/>
            </a:pPr>
            <a:r>
              <a:rPr lang="ru-RU" sz="2100" dirty="0" smtClean="0">
                <a:latin typeface="Times New Roman" panose="02020603050405020304" pitchFamily="18" charset="0"/>
                <a:cs typeface="Times New Roman" panose="02020603050405020304" pitchFamily="18" charset="0"/>
              </a:rPr>
              <a:t>документы</a:t>
            </a:r>
            <a:r>
              <a:rPr lang="ru-RU" sz="2100" dirty="0">
                <a:latin typeface="Times New Roman" panose="02020603050405020304" pitchFamily="18" charset="0"/>
                <a:cs typeface="Times New Roman" panose="02020603050405020304" pitchFamily="18" charset="0"/>
              </a:rPr>
              <a:t>, самостоятельно разрабатываемые и утверждаемые образовательной организацией, </a:t>
            </a:r>
            <a:r>
              <a:rPr lang="ru-RU" sz="2100" dirty="0" smtClean="0">
                <a:latin typeface="Times New Roman" panose="02020603050405020304" pitchFamily="18" charset="0"/>
                <a:cs typeface="Times New Roman" panose="02020603050405020304" pitchFamily="18" charset="0"/>
              </a:rPr>
              <a:t>не размещены на Сайте в </a:t>
            </a:r>
            <a:r>
              <a:rPr lang="ru-RU" sz="2100" dirty="0">
                <a:latin typeface="Times New Roman" panose="02020603050405020304" pitchFamily="18" charset="0"/>
                <a:cs typeface="Times New Roman" panose="02020603050405020304" pitchFamily="18" charset="0"/>
              </a:rPr>
              <a:t>виде электронных документов, подписанных электронной подписью</a:t>
            </a:r>
          </a:p>
        </p:txBody>
      </p:sp>
      <p:sp>
        <p:nvSpPr>
          <p:cNvPr id="5" name="TextBox 4"/>
          <p:cNvSpPr txBox="1"/>
          <p:nvPr/>
        </p:nvSpPr>
        <p:spPr>
          <a:xfrm>
            <a:off x="1023222" y="548680"/>
            <a:ext cx="7416824" cy="523220"/>
          </a:xfrm>
          <a:prstGeom prst="rect">
            <a:avLst/>
          </a:prstGeom>
          <a:noFill/>
        </p:spPr>
        <p:txBody>
          <a:bodyPr wrap="square" rtlCol="0">
            <a:spAutoFit/>
          </a:bodyPr>
          <a:lstStyle/>
          <a:p>
            <a:pPr algn="ctr"/>
            <a:r>
              <a:rPr lang="ru-RU" sz="2800" b="1" dirty="0" smtClean="0">
                <a:latin typeface="Times New Roman" panose="02020603050405020304" pitchFamily="18" charset="0"/>
                <a:cs typeface="Times New Roman" panose="02020603050405020304" pitchFamily="18" charset="0"/>
              </a:rPr>
              <a:t>Типичные нарушения</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669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2636912"/>
            <a:ext cx="8784976"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Спасибо за внимание!</a:t>
            </a:r>
            <a:endParaRPr lang="ru-RU" sz="4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978332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052736"/>
            <a:ext cx="8229600" cy="4525963"/>
          </a:xfrm>
        </p:spPr>
        <p:txBody>
          <a:bodyPr/>
          <a:lstStyle/>
          <a:p>
            <a:pPr marL="0" indent="0" algn="just">
              <a:buNone/>
            </a:pPr>
            <a:r>
              <a:rPr lang="ru-RU" sz="2800" dirty="0">
                <a:latin typeface="Times New Roman" panose="02020603050405020304" pitchFamily="18" charset="0"/>
                <a:cs typeface="Times New Roman" panose="02020603050405020304" pitchFamily="18" charset="0"/>
              </a:rPr>
              <a:t>ч.1, 2 ст</a:t>
            </a:r>
            <a:r>
              <a:rPr lang="ru-RU" sz="2800" dirty="0" smtClean="0">
                <a:latin typeface="Times New Roman" panose="02020603050405020304" pitchFamily="18" charset="0"/>
                <a:cs typeface="Times New Roman" panose="02020603050405020304" pitchFamily="18" charset="0"/>
              </a:rPr>
              <a:t>. 29 </a:t>
            </a:r>
            <a:r>
              <a:rPr lang="ru-RU" sz="2800" dirty="0">
                <a:latin typeface="Times New Roman" panose="02020603050405020304" pitchFamily="18" charset="0"/>
                <a:cs typeface="Times New Roman" panose="02020603050405020304" pitchFamily="18" charset="0"/>
              </a:rPr>
              <a:t>Федерального закона «Об образовании в Российской Федерации» от 29.12.2012 № 273-ФЗ образовательные организации формируют открытые и общедоступные информационные ресурсы, содержащие информацию об их деятельности, и обеспечивают доступ к ресурсам посредством размещения их в информационно-телекоммуникационных сетях, в том числе на официальном сайте образовательной организации в сети «Интернет»</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401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711349"/>
            <a:ext cx="8229600" cy="4525963"/>
          </a:xfrm>
        </p:spPr>
        <p:txBody>
          <a:bodyPr/>
          <a:lstStyle/>
          <a:p>
            <a:pPr marL="0" indent="361950" algn="just">
              <a:buNone/>
            </a:pPr>
            <a:r>
              <a:rPr lang="ru-RU" sz="2800" dirty="0">
                <a:latin typeface="Times New Roman" panose="02020603050405020304" pitchFamily="18" charset="0"/>
                <a:cs typeface="Times New Roman" panose="02020603050405020304" pitchFamily="18" charset="0"/>
              </a:rPr>
              <a:t>Официальный сайт образовательной организации – это совокупность сведений и программных средств в сети Интернет, предназначенная для обеспечения открытости и доступности информации о деятельности </a:t>
            </a:r>
            <a:r>
              <a:rPr lang="ru-RU" sz="2800" dirty="0" smtClean="0">
                <a:latin typeface="Times New Roman" panose="02020603050405020304" pitchFamily="18" charset="0"/>
                <a:cs typeface="Times New Roman" panose="02020603050405020304" pitchFamily="18" charset="0"/>
              </a:rPr>
              <a:t>образовательной </a:t>
            </a:r>
            <a:r>
              <a:rPr lang="ru-RU" sz="2800" dirty="0">
                <a:latin typeface="Times New Roman" panose="02020603050405020304" pitchFamily="18" charset="0"/>
                <a:cs typeface="Times New Roman" panose="02020603050405020304" pitchFamily="18" charset="0"/>
              </a:rPr>
              <a:t>организации</a:t>
            </a:r>
            <a:r>
              <a:rPr lang="ru-RU" sz="2800" dirty="0" smtClean="0">
                <a:latin typeface="Times New Roman" panose="02020603050405020304" pitchFamily="18" charset="0"/>
                <a:cs typeface="Times New Roman" panose="02020603050405020304" pitchFamily="18" charset="0"/>
              </a:rPr>
              <a:t>.</a:t>
            </a:r>
          </a:p>
          <a:p>
            <a:pPr marL="0" indent="361950" algn="just">
              <a:buNone/>
            </a:pPr>
            <a:endParaRPr lang="ru-RU" sz="2800" dirty="0"/>
          </a:p>
          <a:p>
            <a:pPr marL="0" indent="361950" algn="just">
              <a:buNone/>
            </a:pPr>
            <a:endParaRPr lang="ru-RU" sz="2800" dirty="0"/>
          </a:p>
        </p:txBody>
      </p:sp>
    </p:spTree>
    <p:extLst>
      <p:ext uri="{BB962C8B-B14F-4D97-AF65-F5344CB8AC3E}">
        <p14:creationId xmlns:p14="http://schemas.microsoft.com/office/powerpoint/2010/main" val="4191614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971600" y="404664"/>
            <a:ext cx="7776864" cy="1080120"/>
          </a:xfrm>
          <a:prstGeom prst="roundRect">
            <a:avLst/>
          </a:prstGeom>
          <a:solidFill>
            <a:schemeClr val="bg1">
              <a:lumMod val="90000"/>
            </a:schemeClr>
          </a:solidFill>
          <a:ln>
            <a:solidFill>
              <a:schemeClr val="bg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987369" y="404664"/>
            <a:ext cx="7845176" cy="1070322"/>
          </a:xfrm>
        </p:spPr>
        <p:txBody>
          <a:bodyPr/>
          <a:lstStyle/>
          <a:p>
            <a:pPr algn="ctr"/>
            <a:r>
              <a:rPr lang="ru-RU" sz="2400" dirty="0" smtClean="0">
                <a:latin typeface="Times New Roman" panose="02020603050405020304" pitchFamily="18" charset="0"/>
                <a:cs typeface="Times New Roman" panose="02020603050405020304" pitchFamily="18" charset="0"/>
              </a:rPr>
              <a:t>Общие требования по содержательному наполнению официального сайта образовательной организации</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39341"/>
            <a:ext cx="8435280" cy="4525963"/>
          </a:xfrm>
        </p:spPr>
        <p:txBody>
          <a:bodyPr/>
          <a:lstStyle/>
          <a:p>
            <a:r>
              <a:rPr lang="ru-RU" sz="2000" dirty="0">
                <a:latin typeface="Times New Roman" panose="02020603050405020304" pitchFamily="18" charset="0"/>
                <a:cs typeface="Times New Roman" panose="02020603050405020304" pitchFamily="18" charset="0"/>
              </a:rPr>
              <a:t>наличие </a:t>
            </a:r>
            <a:r>
              <a:rPr lang="ru-RU" sz="2000" dirty="0" smtClean="0">
                <a:latin typeface="Times New Roman" panose="02020603050405020304" pitchFamily="18" charset="0"/>
                <a:cs typeface="Times New Roman" panose="02020603050405020304" pitchFamily="18" charset="0"/>
              </a:rPr>
              <a:t>необходимой информации</a:t>
            </a:r>
            <a:r>
              <a:rPr lang="ru-RU" sz="2000" dirty="0">
                <a:latin typeface="Times New Roman" panose="02020603050405020304" pitchFamily="18" charset="0"/>
                <a:cs typeface="Times New Roman" panose="02020603050405020304" pitchFamily="18" charset="0"/>
              </a:rPr>
              <a:t>;</a:t>
            </a:r>
          </a:p>
          <a:p>
            <a:r>
              <a:rPr lang="ru-RU" sz="2000" dirty="0" smtClean="0">
                <a:latin typeface="Times New Roman" panose="02020603050405020304" pitchFamily="18" charset="0"/>
                <a:cs typeface="Times New Roman" panose="02020603050405020304" pitchFamily="18" charset="0"/>
              </a:rPr>
              <a:t>соответствие </a:t>
            </a:r>
            <a:r>
              <a:rPr lang="ru-RU" sz="2000" dirty="0">
                <a:latin typeface="Times New Roman" panose="02020603050405020304" pitchFamily="18" charset="0"/>
                <a:cs typeface="Times New Roman" panose="02020603050405020304" pitchFamily="18" charset="0"/>
              </a:rPr>
              <a:t>информации, размещенной на сайте, целям образовательной деятельности;</a:t>
            </a:r>
          </a:p>
          <a:p>
            <a:r>
              <a:rPr lang="ru-RU" sz="2000" dirty="0" smtClean="0">
                <a:latin typeface="Times New Roman" panose="02020603050405020304" pitchFamily="18" charset="0"/>
                <a:cs typeface="Times New Roman" panose="02020603050405020304" pitchFamily="18" charset="0"/>
              </a:rPr>
              <a:t>регулярное </a:t>
            </a:r>
            <a:r>
              <a:rPr lang="ru-RU" sz="2000" dirty="0">
                <a:latin typeface="Times New Roman" panose="02020603050405020304" pitchFamily="18" charset="0"/>
                <a:cs typeface="Times New Roman" panose="02020603050405020304" pitchFamily="18" charset="0"/>
              </a:rPr>
              <a:t>обновление информации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отсутствие </a:t>
            </a:r>
            <a:r>
              <a:rPr lang="ru-RU" sz="2000" dirty="0">
                <a:latin typeface="Times New Roman" panose="02020603050405020304" pitchFamily="18" charset="0"/>
                <a:cs typeface="Times New Roman" panose="02020603050405020304" pitchFamily="18" charset="0"/>
              </a:rPr>
              <a:t>ссылок на неработающие и запрещенные Интернет-ресурсы;</a:t>
            </a:r>
          </a:p>
          <a:p>
            <a:r>
              <a:rPr lang="ru-RU" sz="2000" dirty="0" smtClean="0">
                <a:latin typeface="Times New Roman" panose="02020603050405020304" pitchFamily="18" charset="0"/>
                <a:cs typeface="Times New Roman" panose="02020603050405020304" pitchFamily="18" charset="0"/>
              </a:rPr>
              <a:t>содержание </a:t>
            </a:r>
            <a:r>
              <a:rPr lang="ru-RU" sz="2000" dirty="0">
                <a:latin typeface="Times New Roman" panose="02020603050405020304" pitchFamily="18" charset="0"/>
                <a:cs typeface="Times New Roman" panose="02020603050405020304" pitchFamily="18" charset="0"/>
              </a:rPr>
              <a:t>размещаемых материалов должно соответствовать требованиям законодательства Российской Федерации о персональных данных </a:t>
            </a:r>
            <a:endParaRPr lang="ru-RU" sz="2000" dirty="0" smtClean="0">
              <a:latin typeface="Times New Roman" panose="02020603050405020304" pitchFamily="18" charset="0"/>
              <a:cs typeface="Times New Roman" panose="02020603050405020304" pitchFamily="18" charset="0"/>
            </a:endParaRPr>
          </a:p>
          <a:p>
            <a:pPr marL="361950" indent="0" algn="just">
              <a:buNone/>
            </a:pPr>
            <a:r>
              <a:rPr lang="ru-RU" sz="1800" dirty="0" smtClean="0">
                <a:latin typeface="Times New Roman" panose="02020603050405020304" pitchFamily="18" charset="0"/>
                <a:cs typeface="Times New Roman" panose="02020603050405020304" pitchFamily="18" charset="0"/>
              </a:rPr>
              <a:t>Федеральный </a:t>
            </a:r>
            <a:r>
              <a:rPr lang="ru-RU" sz="1800" dirty="0">
                <a:latin typeface="Times New Roman" panose="02020603050405020304" pitchFamily="18" charset="0"/>
                <a:cs typeface="Times New Roman" panose="02020603050405020304" pitchFamily="18" charset="0"/>
              </a:rPr>
              <a:t>закон от 27.07.2006 № 149-ФЗ (редакция от 08.06.2020) «Об информации, информационных технологиях и о защите информации» (с изменениями, вступившими в силу 01.10.2020 года); </a:t>
            </a:r>
            <a:endParaRPr lang="ru-RU" sz="1800" dirty="0" smtClean="0">
              <a:latin typeface="Times New Roman" panose="02020603050405020304" pitchFamily="18" charset="0"/>
              <a:cs typeface="Times New Roman" panose="02020603050405020304" pitchFamily="18" charset="0"/>
            </a:endParaRPr>
          </a:p>
          <a:p>
            <a:pPr marL="361950" indent="0" algn="just">
              <a:buNone/>
            </a:pPr>
            <a:r>
              <a:rPr lang="ru-RU" sz="1800" dirty="0" smtClean="0">
                <a:latin typeface="Times New Roman" panose="02020603050405020304" pitchFamily="18" charset="0"/>
                <a:cs typeface="Times New Roman" panose="02020603050405020304" pitchFamily="18" charset="0"/>
              </a:rPr>
              <a:t>Федеральный </a:t>
            </a:r>
            <a:r>
              <a:rPr lang="ru-RU" sz="1800" dirty="0">
                <a:latin typeface="Times New Roman" panose="02020603050405020304" pitchFamily="18" charset="0"/>
                <a:cs typeface="Times New Roman" panose="02020603050405020304" pitchFamily="18" charset="0"/>
              </a:rPr>
              <a:t>закон от 27.07.2006 № 152-ФЗ (редакция от 08.12.2020) «О персональных данных</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(с изменениями, вступившими в силу 08.12.2020 года).</a:t>
            </a:r>
          </a:p>
        </p:txBody>
      </p:sp>
    </p:spTree>
    <p:extLst>
      <p:ext uri="{BB962C8B-B14F-4D97-AF65-F5344CB8AC3E}">
        <p14:creationId xmlns:p14="http://schemas.microsoft.com/office/powerpoint/2010/main" val="4125210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971600" y="332656"/>
            <a:ext cx="7848872" cy="1296144"/>
          </a:xfrm>
          <a:prstGeom prst="roundRect">
            <a:avLst/>
          </a:prstGeom>
          <a:solidFill>
            <a:schemeClr val="bg1">
              <a:lumMod val="90000"/>
            </a:schemeClr>
          </a:solidFill>
          <a:ln>
            <a:solidFill>
              <a:schemeClr val="bg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901440" y="557808"/>
            <a:ext cx="7847024" cy="998984"/>
          </a:xfrm>
        </p:spPr>
        <p:txBody>
          <a:bodyPr/>
          <a:lstStyle/>
          <a:p>
            <a:pPr algn="ctr"/>
            <a:r>
              <a:rPr lang="ru-RU" sz="2000" dirty="0">
                <a:latin typeface="Times New Roman" panose="02020603050405020304" pitchFamily="18" charset="0"/>
                <a:cs typeface="Times New Roman" panose="02020603050405020304" pitchFamily="18" charset="0"/>
              </a:rPr>
              <a:t>Правила размещения на официальном сайте образовательной организации в сети Интернет и обновления информации об образовательной организации, утвержденные Постановлением Правительства РФ от 10.07.2013 г. № </a:t>
            </a:r>
            <a:r>
              <a:rPr lang="ru-RU" sz="2000" dirty="0" smtClean="0">
                <a:latin typeface="Times New Roman" panose="02020603050405020304" pitchFamily="18" charset="0"/>
                <a:cs typeface="Times New Roman" panose="02020603050405020304" pitchFamily="18" charset="0"/>
              </a:rPr>
              <a:t>582</a:t>
            </a:r>
            <a:r>
              <a:rPr lang="ru-RU" sz="2000" dirty="0"/>
              <a:t/>
            </a:r>
            <a:br>
              <a:rPr lang="ru-RU" sz="2000" dirty="0"/>
            </a:br>
            <a:endParaRPr lang="ru-RU" sz="2000" dirty="0"/>
          </a:p>
        </p:txBody>
      </p:sp>
      <p:sp>
        <p:nvSpPr>
          <p:cNvPr id="3" name="Объект 2"/>
          <p:cNvSpPr>
            <a:spLocks noGrp="1"/>
          </p:cNvSpPr>
          <p:nvPr>
            <p:ph idx="1"/>
          </p:nvPr>
        </p:nvSpPr>
        <p:spPr>
          <a:xfrm>
            <a:off x="457200" y="1600200"/>
            <a:ext cx="8229600" cy="5069160"/>
          </a:xfrm>
        </p:spPr>
        <p:txBody>
          <a:bodyPr/>
          <a:lstStyle/>
          <a:p>
            <a:pPr marL="0" indent="0">
              <a:buNone/>
            </a:pPr>
            <a:r>
              <a:rPr lang="ru-RU" sz="2000" dirty="0">
                <a:latin typeface="Times New Roman" panose="02020603050405020304" pitchFamily="18" charset="0"/>
                <a:cs typeface="Times New Roman" panose="02020603050405020304" pitchFamily="18" charset="0"/>
              </a:rPr>
              <a:t>в числе прочего, на сайте ОО размещается информация о местах осуществления образовательной деятельности, включая места, не указываемые в приложении к лицензии на осуществление образовательной деятельности, в том числе:</a:t>
            </a:r>
          </a:p>
          <a:p>
            <a:pPr marL="0">
              <a:spcBef>
                <a:spcPts val="0"/>
              </a:spcBef>
              <a:buFontTx/>
              <a:buChar char="-"/>
            </a:pPr>
            <a:r>
              <a:rPr lang="ru-RU" sz="2000" dirty="0" smtClean="0">
                <a:latin typeface="Times New Roman" panose="02020603050405020304" pitchFamily="18" charset="0"/>
                <a:cs typeface="Times New Roman" panose="02020603050405020304" pitchFamily="18" charset="0"/>
              </a:rPr>
              <a:t>места </a:t>
            </a:r>
            <a:r>
              <a:rPr lang="ru-RU" sz="2000" dirty="0">
                <a:latin typeface="Times New Roman" panose="02020603050405020304" pitchFamily="18" charset="0"/>
                <a:cs typeface="Times New Roman" panose="02020603050405020304" pitchFamily="18" charset="0"/>
              </a:rPr>
              <a:t>осуществления образовательной деятельности по дополнительным профессиональным программам</a:t>
            </a:r>
            <a:r>
              <a:rPr lang="ru-RU" sz="2000" dirty="0" smtClean="0">
                <a:latin typeface="Times New Roman" panose="02020603050405020304" pitchFamily="18" charset="0"/>
                <a:cs typeface="Times New Roman" panose="02020603050405020304" pitchFamily="18" charset="0"/>
              </a:rPr>
              <a:t>;</a:t>
            </a:r>
          </a:p>
          <a:p>
            <a:pPr marL="0">
              <a:spcBef>
                <a:spcPts val="0"/>
              </a:spcBef>
              <a:buFontTx/>
              <a:buChar char="-"/>
            </a:pPr>
            <a:r>
              <a:rPr lang="ru-RU" sz="2000" dirty="0" smtClean="0">
                <a:latin typeface="Times New Roman" panose="02020603050405020304" pitchFamily="18" charset="0"/>
                <a:cs typeface="Times New Roman" panose="02020603050405020304" pitchFamily="18" charset="0"/>
              </a:rPr>
              <a:t>места </a:t>
            </a:r>
            <a:r>
              <a:rPr lang="ru-RU" sz="2000" dirty="0">
                <a:latin typeface="Times New Roman" panose="02020603050405020304" pitchFamily="18" charset="0"/>
                <a:cs typeface="Times New Roman" panose="02020603050405020304" pitchFamily="18" charset="0"/>
              </a:rPr>
              <a:t>осуществления образовательной деятельности по основным программам профессионального обучения</a:t>
            </a:r>
            <a:r>
              <a:rPr lang="ru-RU" sz="2000" dirty="0" smtClean="0">
                <a:latin typeface="Times New Roman" panose="02020603050405020304" pitchFamily="18" charset="0"/>
                <a:cs typeface="Times New Roman" panose="02020603050405020304" pitchFamily="18" charset="0"/>
              </a:rPr>
              <a:t>;</a:t>
            </a:r>
          </a:p>
          <a:p>
            <a:pPr marL="0">
              <a:spcBef>
                <a:spcPts val="0"/>
              </a:spcBef>
              <a:buFontTx/>
              <a:buChar char="-"/>
            </a:pPr>
            <a:r>
              <a:rPr lang="ru-RU" sz="2000" dirty="0" smtClean="0">
                <a:latin typeface="Times New Roman" panose="02020603050405020304" pitchFamily="18" charset="0"/>
                <a:cs typeface="Times New Roman" panose="02020603050405020304" pitchFamily="18" charset="0"/>
              </a:rPr>
              <a:t>места </a:t>
            </a:r>
            <a:r>
              <a:rPr lang="ru-RU" sz="2000" dirty="0">
                <a:latin typeface="Times New Roman" panose="02020603050405020304" pitchFamily="18" charset="0"/>
                <a:cs typeface="Times New Roman" panose="02020603050405020304" pitchFamily="18" charset="0"/>
              </a:rPr>
              <a:t>осуществления образовательной деятельности при использовании сетевой формы реализации образовательных программ</a:t>
            </a:r>
            <a:r>
              <a:rPr lang="ru-RU" sz="2000" dirty="0" smtClean="0">
                <a:latin typeface="Times New Roman" panose="02020603050405020304" pitchFamily="18" charset="0"/>
                <a:cs typeface="Times New Roman" panose="02020603050405020304" pitchFamily="18" charset="0"/>
              </a:rPr>
              <a:t>;</a:t>
            </a:r>
          </a:p>
          <a:p>
            <a:pPr marL="0">
              <a:spcBef>
                <a:spcPts val="0"/>
              </a:spcBef>
              <a:buFontTx/>
              <a:buChar char="-"/>
            </a:pPr>
            <a:r>
              <a:rPr lang="ru-RU" sz="2000" dirty="0" smtClean="0">
                <a:latin typeface="Times New Roman" panose="02020603050405020304" pitchFamily="18" charset="0"/>
                <a:cs typeface="Times New Roman" panose="02020603050405020304" pitchFamily="18" charset="0"/>
              </a:rPr>
              <a:t>места </a:t>
            </a:r>
            <a:r>
              <a:rPr lang="ru-RU" sz="2000" dirty="0">
                <a:latin typeface="Times New Roman" panose="02020603050405020304" pitchFamily="18" charset="0"/>
                <a:cs typeface="Times New Roman" panose="02020603050405020304" pitchFamily="18" charset="0"/>
              </a:rPr>
              <a:t>проведения практики</a:t>
            </a:r>
            <a:r>
              <a:rPr lang="ru-RU" sz="2000" dirty="0" smtClean="0">
                <a:latin typeface="Times New Roman" panose="02020603050405020304" pitchFamily="18" charset="0"/>
                <a:cs typeface="Times New Roman" panose="02020603050405020304" pitchFamily="18" charset="0"/>
              </a:rPr>
              <a:t>;</a:t>
            </a:r>
          </a:p>
          <a:p>
            <a:pPr marL="0">
              <a:spcBef>
                <a:spcPts val="0"/>
              </a:spcBef>
              <a:buFontTx/>
              <a:buChar char="-"/>
            </a:pPr>
            <a:r>
              <a:rPr lang="ru-RU" sz="2000" dirty="0" smtClean="0">
                <a:latin typeface="Times New Roman" panose="02020603050405020304" pitchFamily="18" charset="0"/>
                <a:cs typeface="Times New Roman" panose="02020603050405020304" pitchFamily="18" charset="0"/>
              </a:rPr>
              <a:t>места </a:t>
            </a:r>
            <a:r>
              <a:rPr lang="ru-RU" sz="2000" dirty="0">
                <a:latin typeface="Times New Roman" panose="02020603050405020304" pitchFamily="18" charset="0"/>
                <a:cs typeface="Times New Roman" panose="02020603050405020304" pitchFamily="18" charset="0"/>
              </a:rPr>
              <a:t>проведения практической подготовки </a:t>
            </a:r>
            <a:r>
              <a:rPr lang="ru-RU" sz="2000" dirty="0" smtClean="0">
                <a:latin typeface="Times New Roman" panose="02020603050405020304" pitchFamily="18" charset="0"/>
                <a:cs typeface="Times New Roman" panose="02020603050405020304" pitchFamily="18" charset="0"/>
              </a:rPr>
              <a:t>обучающихся;</a:t>
            </a:r>
          </a:p>
          <a:p>
            <a:pPr marL="0">
              <a:spcBef>
                <a:spcPts val="0"/>
              </a:spcBef>
              <a:buFontTx/>
              <a:buChar char="-"/>
            </a:pPr>
            <a:r>
              <a:rPr lang="ru-RU" sz="2000" dirty="0" smtClean="0">
                <a:latin typeface="Times New Roman" panose="02020603050405020304" pitchFamily="18" charset="0"/>
                <a:cs typeface="Times New Roman" panose="02020603050405020304" pitchFamily="18" charset="0"/>
              </a:rPr>
              <a:t>места </a:t>
            </a:r>
            <a:r>
              <a:rPr lang="ru-RU" sz="2000" dirty="0">
                <a:latin typeface="Times New Roman" panose="02020603050405020304" pitchFamily="18" charset="0"/>
                <a:cs typeface="Times New Roman" panose="02020603050405020304" pitchFamily="18" charset="0"/>
              </a:rPr>
              <a:t>проведения государственной итоговой аттестации</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62555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1043608" y="260648"/>
            <a:ext cx="7848872" cy="1152128"/>
          </a:xfrm>
          <a:prstGeom prst="roundRect">
            <a:avLst/>
          </a:prstGeom>
          <a:solidFill>
            <a:schemeClr val="accent3">
              <a:lumMod val="90000"/>
            </a:schemeClr>
          </a:solidFill>
          <a:ln>
            <a:solidFill>
              <a:schemeClr val="accent3">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tx1"/>
                </a:solidFill>
              </a:rPr>
              <a:t>Рекомендации по соблюдению обязательных требований к структуре сайта образовательной организации в информационно-телекоммуникационной сети «Интернет</a:t>
            </a:r>
            <a:r>
              <a:rPr lang="ru-RU" sz="2000" b="1" dirty="0"/>
              <a:t>»</a:t>
            </a:r>
            <a:endParaRPr lang="ru-RU" sz="2000" dirty="0"/>
          </a:p>
        </p:txBody>
      </p:sp>
      <p:sp>
        <p:nvSpPr>
          <p:cNvPr id="3" name="TextBox 2"/>
          <p:cNvSpPr txBox="1"/>
          <p:nvPr/>
        </p:nvSpPr>
        <p:spPr>
          <a:xfrm>
            <a:off x="598011" y="2047613"/>
            <a:ext cx="8280920" cy="3447098"/>
          </a:xfrm>
          <a:prstGeom prst="rect">
            <a:avLst/>
          </a:prstGeom>
          <a:noFill/>
        </p:spPr>
        <p:txBody>
          <a:bodyPr wrap="square" rtlCol="0">
            <a:spAutoFit/>
          </a:bodyPr>
          <a:lstStyle/>
          <a:p>
            <a:pPr algn="just"/>
            <a:r>
              <a:rPr lang="ru-RU" sz="2000" b="1" u="sng" dirty="0">
                <a:latin typeface="Times New Roman" panose="02020603050405020304" pitchFamily="18" charset="0"/>
                <a:cs typeface="Times New Roman" panose="02020603050405020304" pitchFamily="18" charset="0"/>
              </a:rPr>
              <a:t>с</a:t>
            </a:r>
            <a:r>
              <a:rPr lang="ru-RU" sz="2000" b="1" u="sng" dirty="0" smtClean="0">
                <a:latin typeface="Times New Roman" panose="02020603050405020304" pitchFamily="18" charset="0"/>
                <a:cs typeface="Times New Roman" panose="02020603050405020304" pitchFamily="18" charset="0"/>
              </a:rPr>
              <a:t> 01.01.2021 года</a:t>
            </a:r>
          </a:p>
          <a:p>
            <a:pPr algn="just"/>
            <a:r>
              <a:rPr lang="ru-RU" sz="2000" b="1" dirty="0" smtClean="0">
                <a:latin typeface="Times New Roman" panose="02020603050405020304" pitchFamily="18" charset="0"/>
                <a:cs typeface="Times New Roman" panose="02020603050405020304" pitchFamily="18" charset="0"/>
              </a:rPr>
              <a:t>Требования к структуре официального сайта образовательной организации в информационно-телекоммуникационной сети «Интернет» и формату представления на нем информации, утвержденные приказом Рособрнадзора от 14 </a:t>
            </a:r>
            <a:r>
              <a:rPr lang="ru-RU" sz="2000" b="1" dirty="0">
                <a:latin typeface="Times New Roman" panose="02020603050405020304" pitchFamily="18" charset="0"/>
                <a:cs typeface="Times New Roman" panose="02020603050405020304" pitchFamily="18" charset="0"/>
              </a:rPr>
              <a:t>августа 2020 года № </a:t>
            </a:r>
            <a:r>
              <a:rPr lang="ru-RU" sz="2000" b="1" dirty="0" smtClean="0">
                <a:latin typeface="Times New Roman" panose="02020603050405020304" pitchFamily="18" charset="0"/>
                <a:cs typeface="Times New Roman" panose="02020603050405020304" pitchFamily="18" charset="0"/>
              </a:rPr>
              <a:t>831</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solidFill>
                  <a:srgbClr val="FF0000"/>
                </a:solidFill>
                <a:latin typeface="Times New Roman" panose="02020603050405020304" pitchFamily="18" charset="0"/>
                <a:cs typeface="Times New Roman" panose="02020603050405020304" pitchFamily="18" charset="0"/>
              </a:rPr>
              <a:t>Требования к структуре официального сайта образовательной организации в информационно-телекоммуникационной сети "интернет« и формату представления на нем информации, утвержденные приказом Рособрнадзора от  29.05.2014 № 785 (утратил силу)</a:t>
            </a:r>
          </a:p>
          <a:p>
            <a:pPr algn="just"/>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771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507288" cy="5721499"/>
          </a:xfrm>
        </p:spPr>
        <p:txBody>
          <a:bodyPr/>
          <a:lstStyle/>
          <a:p>
            <a:pPr marL="0" indent="361950">
              <a:buNone/>
            </a:pPr>
            <a:r>
              <a:rPr lang="ru-RU" sz="1800" dirty="0" smtClean="0"/>
              <a:t>1. </a:t>
            </a:r>
            <a:r>
              <a:rPr lang="ru-RU" sz="1800" dirty="0" smtClean="0">
                <a:latin typeface="Times New Roman" panose="02020603050405020304" pitchFamily="18" charset="0"/>
                <a:cs typeface="Times New Roman" panose="02020603050405020304" pitchFamily="18" charset="0"/>
              </a:rPr>
              <a:t>Специальный </a:t>
            </a:r>
            <a:r>
              <a:rPr lang="ru-RU" sz="1800" dirty="0">
                <a:latin typeface="Times New Roman" panose="02020603050405020304" pitchFamily="18" charset="0"/>
                <a:cs typeface="Times New Roman" panose="02020603050405020304" pitchFamily="18" charset="0"/>
              </a:rPr>
              <a:t>раздел «Сведения об образовательной организации</a:t>
            </a:r>
            <a:r>
              <a:rPr lang="ru-RU" sz="1800" dirty="0" smtClean="0">
                <a:latin typeface="Times New Roman" panose="02020603050405020304" pitchFamily="18" charset="0"/>
                <a:cs typeface="Times New Roman" panose="02020603050405020304" pitchFamily="18" charset="0"/>
              </a:rPr>
              <a:t>».</a:t>
            </a:r>
          </a:p>
          <a:p>
            <a:pPr marL="0" indent="361950">
              <a:buNone/>
            </a:pPr>
            <a:r>
              <a:rPr lang="ru-RU" sz="1800" dirty="0" smtClean="0">
                <a:latin typeface="Times New Roman" panose="02020603050405020304" pitchFamily="18" charset="0"/>
                <a:cs typeface="Times New Roman" panose="02020603050405020304" pitchFamily="18" charset="0"/>
              </a:rPr>
              <a:t>2. </a:t>
            </a:r>
            <a:r>
              <a:rPr lang="ru-RU" sz="1800" dirty="0">
                <a:latin typeface="Times New Roman" panose="02020603050405020304" pitchFamily="18" charset="0"/>
                <a:cs typeface="Times New Roman" panose="02020603050405020304" pitchFamily="18" charset="0"/>
              </a:rPr>
              <a:t>Доступ к специальному разделу должен осуществляться с главной (основной) страницы Сайта, а также из основного навигационного меню </a:t>
            </a:r>
            <a:r>
              <a:rPr lang="ru-RU" sz="1800" dirty="0" smtClean="0">
                <a:latin typeface="Times New Roman" panose="02020603050405020304" pitchFamily="18" charset="0"/>
                <a:cs typeface="Times New Roman" panose="02020603050405020304" pitchFamily="18" charset="0"/>
              </a:rPr>
              <a:t>Сайта.</a:t>
            </a:r>
          </a:p>
          <a:p>
            <a:pPr marL="0" indent="361950">
              <a:buNone/>
            </a:pPr>
            <a:r>
              <a:rPr lang="ru-RU" sz="1800" dirty="0" smtClean="0">
                <a:latin typeface="Times New Roman" panose="02020603050405020304" pitchFamily="18" charset="0"/>
                <a:cs typeface="Times New Roman" panose="02020603050405020304" pitchFamily="18" charset="0"/>
              </a:rPr>
              <a:t>3. Специальный </a:t>
            </a:r>
            <a:r>
              <a:rPr lang="ru-RU" sz="1800" dirty="0">
                <a:latin typeface="Times New Roman" panose="02020603050405020304" pitchFamily="18" charset="0"/>
                <a:cs typeface="Times New Roman" panose="02020603050405020304" pitchFamily="18" charset="0"/>
              </a:rPr>
              <a:t>раздел должен содержать подразделы:</a:t>
            </a:r>
          </a:p>
          <a:p>
            <a:pPr marL="1077913" indent="-180975"/>
            <a:r>
              <a:rPr lang="ru-RU" sz="1800" dirty="0">
                <a:latin typeface="Times New Roman" panose="02020603050405020304" pitchFamily="18" charset="0"/>
                <a:cs typeface="Times New Roman" panose="02020603050405020304" pitchFamily="18" charset="0"/>
              </a:rPr>
              <a:t>«Основные сведения»;</a:t>
            </a:r>
          </a:p>
          <a:p>
            <a:pPr marL="1077913" indent="-180975"/>
            <a:r>
              <a:rPr lang="ru-RU" sz="1800" dirty="0">
                <a:latin typeface="Times New Roman" panose="02020603050405020304" pitchFamily="18" charset="0"/>
                <a:cs typeface="Times New Roman" panose="02020603050405020304" pitchFamily="18" charset="0"/>
              </a:rPr>
              <a:t>«Структура и органы управления образовательной организацией»;</a:t>
            </a:r>
          </a:p>
          <a:p>
            <a:pPr marL="1077913" indent="-180975"/>
            <a:r>
              <a:rPr lang="ru-RU" sz="1800" dirty="0">
                <a:latin typeface="Times New Roman" panose="02020603050405020304" pitchFamily="18" charset="0"/>
                <a:cs typeface="Times New Roman" panose="02020603050405020304" pitchFamily="18" charset="0"/>
              </a:rPr>
              <a:t>«Документы»;</a:t>
            </a:r>
          </a:p>
          <a:p>
            <a:pPr marL="1077913" indent="-180975"/>
            <a:r>
              <a:rPr lang="ru-RU" sz="1800" dirty="0">
                <a:latin typeface="Times New Roman" panose="02020603050405020304" pitchFamily="18" charset="0"/>
                <a:cs typeface="Times New Roman" panose="02020603050405020304" pitchFamily="18" charset="0"/>
              </a:rPr>
              <a:t>«Образование»;</a:t>
            </a:r>
          </a:p>
          <a:p>
            <a:pPr marL="1077913" indent="-180975"/>
            <a:r>
              <a:rPr lang="ru-RU" sz="1800" dirty="0">
                <a:latin typeface="Times New Roman" panose="02020603050405020304" pitchFamily="18" charset="0"/>
                <a:cs typeface="Times New Roman" panose="02020603050405020304" pitchFamily="18" charset="0"/>
              </a:rPr>
              <a:t>«Руководство. Педагогический (научно-педагогический) состав</a:t>
            </a:r>
            <a:r>
              <a:rPr lang="ru-RU" sz="1800" dirty="0" smtClean="0">
                <a:latin typeface="Times New Roman" panose="02020603050405020304" pitchFamily="18" charset="0"/>
                <a:cs typeface="Times New Roman" panose="02020603050405020304" pitchFamily="18" charset="0"/>
              </a:rPr>
              <a:t>»;</a:t>
            </a:r>
          </a:p>
          <a:p>
            <a:pPr marL="1077913" indent="-180975"/>
            <a:r>
              <a:rPr lang="ru-RU" sz="1800" dirty="0" smtClean="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Материально-техническое обеспечение и оснащенность образовательного процесса»;</a:t>
            </a:r>
          </a:p>
          <a:p>
            <a:pPr marL="1077913" indent="-180975"/>
            <a:r>
              <a:rPr lang="ru-RU" sz="1800" dirty="0">
                <a:latin typeface="Times New Roman" panose="02020603050405020304" pitchFamily="18" charset="0"/>
                <a:cs typeface="Times New Roman" panose="02020603050405020304" pitchFamily="18" charset="0"/>
              </a:rPr>
              <a:t>«Платные образовательные услуги»;</a:t>
            </a:r>
          </a:p>
          <a:p>
            <a:pPr marL="1077913" indent="-180975"/>
            <a:r>
              <a:rPr lang="ru-RU" sz="1800" dirty="0">
                <a:latin typeface="Times New Roman" panose="02020603050405020304" pitchFamily="18" charset="0"/>
                <a:cs typeface="Times New Roman" panose="02020603050405020304" pitchFamily="18" charset="0"/>
              </a:rPr>
              <a:t>«Финансово-хозяйственная деятельность»;</a:t>
            </a:r>
          </a:p>
          <a:p>
            <a:pPr marL="1077913" indent="-180975"/>
            <a:r>
              <a:rPr lang="ru-RU" sz="1800" dirty="0">
                <a:latin typeface="Times New Roman" panose="02020603050405020304" pitchFamily="18" charset="0"/>
                <a:cs typeface="Times New Roman" panose="02020603050405020304" pitchFamily="18" charset="0"/>
              </a:rPr>
              <a:t>«Вакантные места для приема (перевода) обучающихся»;</a:t>
            </a:r>
          </a:p>
          <a:p>
            <a:pPr marL="1077913" indent="-180975"/>
            <a:r>
              <a:rPr lang="ru-RU" sz="1800" dirty="0">
                <a:solidFill>
                  <a:srgbClr val="FF0000"/>
                </a:solidFill>
                <a:latin typeface="Times New Roman" panose="02020603050405020304" pitchFamily="18" charset="0"/>
                <a:cs typeface="Times New Roman" panose="02020603050405020304" pitchFamily="18" charset="0"/>
              </a:rPr>
              <a:t>«Доступная среда»;</a:t>
            </a:r>
          </a:p>
          <a:p>
            <a:pPr marL="1077913" indent="-180975"/>
            <a:r>
              <a:rPr lang="ru-RU" sz="1800" dirty="0">
                <a:solidFill>
                  <a:srgbClr val="FF0000"/>
                </a:solidFill>
                <a:latin typeface="Times New Roman" panose="02020603050405020304" pitchFamily="18" charset="0"/>
                <a:cs typeface="Times New Roman" panose="02020603050405020304" pitchFamily="18" charset="0"/>
              </a:rPr>
              <a:t>«Международное сотрудничество».</a:t>
            </a:r>
          </a:p>
          <a:p>
            <a:pPr marL="1077913" indent="-180975"/>
            <a:r>
              <a:rPr lang="ru-RU" sz="1800" dirty="0">
                <a:latin typeface="Times New Roman" panose="02020603050405020304" pitchFamily="18" charset="0"/>
                <a:cs typeface="Times New Roman" panose="02020603050405020304" pitchFamily="18" charset="0"/>
              </a:rPr>
              <a:t>Подраздел «Образовательные стандарты» </a:t>
            </a:r>
            <a:endParaRPr lang="ru-RU" sz="1800" dirty="0" smtClean="0">
              <a:latin typeface="Times New Roman" panose="02020603050405020304" pitchFamily="18" charset="0"/>
              <a:cs typeface="Times New Roman" panose="02020603050405020304" pitchFamily="18" charset="0"/>
            </a:endParaRPr>
          </a:p>
          <a:p>
            <a:pPr marL="1077913" indent="-180975"/>
            <a:r>
              <a:rPr lang="ru-RU" sz="1800" dirty="0" smtClean="0">
                <a:latin typeface="Times New Roman" panose="02020603050405020304" pitchFamily="18" charset="0"/>
                <a:cs typeface="Times New Roman" panose="02020603050405020304" pitchFamily="18" charset="0"/>
              </a:rPr>
              <a:t>Подраздел </a:t>
            </a:r>
            <a:r>
              <a:rPr lang="ru-RU" sz="1800" dirty="0">
                <a:latin typeface="Times New Roman" panose="02020603050405020304" pitchFamily="18" charset="0"/>
                <a:cs typeface="Times New Roman" panose="02020603050405020304" pitchFamily="18" charset="0"/>
              </a:rPr>
              <a:t>«Стипендии и меры поддержки обучающихся</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46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7673" y="1052736"/>
            <a:ext cx="8324807" cy="3705275"/>
          </a:xfrm>
        </p:spPr>
        <p:txBody>
          <a:bodyPr/>
          <a:lstStyle/>
          <a:p>
            <a:pPr marL="0" indent="0" algn="just">
              <a:buNone/>
            </a:pPr>
            <a:r>
              <a:rPr lang="ru-RU" sz="2400" dirty="0" smtClean="0">
                <a:solidFill>
                  <a:srgbClr val="FF0000"/>
                </a:solidFill>
                <a:latin typeface="Times New Roman" panose="02020603050405020304" pitchFamily="18" charset="0"/>
                <a:cs typeface="Times New Roman" panose="02020603050405020304" pitchFamily="18" charset="0"/>
              </a:rPr>
              <a:t>Внимание! </a:t>
            </a:r>
            <a:r>
              <a:rPr lang="ru-RU" sz="2400" dirty="0" smtClean="0">
                <a:latin typeface="Times New Roman" panose="02020603050405020304" pitchFamily="18" charset="0"/>
                <a:cs typeface="Times New Roman" panose="02020603050405020304" pitchFamily="18" charset="0"/>
              </a:rPr>
              <a:t>Документы</a:t>
            </a:r>
            <a:r>
              <a:rPr lang="ru-RU" sz="2400" dirty="0">
                <a:latin typeface="Times New Roman" panose="02020603050405020304" pitchFamily="18" charset="0"/>
                <a:cs typeface="Times New Roman" panose="02020603050405020304" pitchFamily="18" charset="0"/>
              </a:rPr>
              <a:t>, самостоятельно разрабатываемые и утверждаемые образовательной организацией, должны размещаться на Сайте в виде электронных документов, подписанных электронной подписью, в соответствии с ст.6 Федерального закона «Об электронной подписи» от 6 апреля 2011 г. № 63-ФЗ</a:t>
            </a:r>
            <a:r>
              <a:rPr lang="ru-RU" sz="2400" dirty="0" smtClean="0">
                <a:latin typeface="Times New Roman" panose="02020603050405020304" pitchFamily="18" charset="0"/>
                <a:cs typeface="Times New Roman" panose="02020603050405020304" pitchFamily="18" charset="0"/>
              </a:rPr>
              <a:t>.</a:t>
            </a:r>
          </a:p>
          <a:p>
            <a:pPr marL="0" indent="0" algn="just">
              <a:buNone/>
            </a:pPr>
            <a:endParaRPr lang="ru-RU" sz="2400" dirty="0">
              <a:latin typeface="Times New Roman" panose="02020603050405020304" pitchFamily="18" charset="0"/>
              <a:cs typeface="Times New Roman" panose="02020603050405020304" pitchFamily="18" charset="0"/>
            </a:endParaRPr>
          </a:p>
          <a:p>
            <a:pPr marL="0" indent="0" algn="just">
              <a:buNone/>
            </a:pPr>
            <a:r>
              <a:rPr lang="ru-RU" sz="2400" dirty="0">
                <a:latin typeface="Times New Roman" panose="02020603050405020304" pitchFamily="18" charset="0"/>
                <a:cs typeface="Times New Roman" panose="02020603050405020304" pitchFamily="18" charset="0"/>
              </a:rPr>
              <a:t>Документы, самостоятельно разрабатываемые и утверждаемые образовательной организацией, наряду с размещением их в виде электронного документа </a:t>
            </a:r>
            <a:r>
              <a:rPr lang="ru-RU" sz="2400" b="1" dirty="0">
                <a:latin typeface="Times New Roman" panose="02020603050405020304" pitchFamily="18" charset="0"/>
                <a:cs typeface="Times New Roman" panose="02020603050405020304" pitchFamily="18" charset="0"/>
              </a:rPr>
              <a:t>могут дополнительно</a:t>
            </a:r>
            <a:r>
              <a:rPr lang="ru-RU" sz="2400" dirty="0">
                <a:latin typeface="Times New Roman" panose="02020603050405020304" pitchFamily="18" charset="0"/>
                <a:cs typeface="Times New Roman" panose="02020603050405020304" pitchFamily="18" charset="0"/>
              </a:rPr>
              <a:t> размещаться в графическом формате в виде графических образов их оригиналов (сканов).</a:t>
            </a:r>
          </a:p>
        </p:txBody>
      </p:sp>
    </p:spTree>
    <p:extLst>
      <p:ext uri="{BB962C8B-B14F-4D97-AF65-F5344CB8AC3E}">
        <p14:creationId xmlns:p14="http://schemas.microsoft.com/office/powerpoint/2010/main" val="799080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6632"/>
            <a:ext cx="8676456" cy="4813995"/>
          </a:xfrm>
        </p:spPr>
        <p:txBody>
          <a:bodyPr/>
          <a:lstStyle/>
          <a:p>
            <a:pPr marL="0" indent="0" algn="ctr">
              <a:buNone/>
            </a:pPr>
            <a:r>
              <a:rPr lang="ru-RU" sz="1600" dirty="0">
                <a:latin typeface="Times New Roman" panose="02020603050405020304" pitchFamily="18" charset="0"/>
                <a:cs typeface="Times New Roman" panose="02020603050405020304" pitchFamily="18" charset="0"/>
              </a:rPr>
              <a:t>На главной странице в </a:t>
            </a:r>
            <a:r>
              <a:rPr lang="ru-RU" sz="1600" b="1" dirty="0">
                <a:latin typeface="Times New Roman" panose="02020603050405020304" pitchFamily="18" charset="0"/>
                <a:cs typeface="Times New Roman" panose="02020603050405020304" pitchFamily="18" charset="0"/>
              </a:rPr>
              <a:t>соответствующих подразделах</a:t>
            </a:r>
            <a:r>
              <a:rPr lang="ru-RU" sz="1600" dirty="0">
                <a:latin typeface="Times New Roman" panose="02020603050405020304" pitchFamily="18" charset="0"/>
                <a:cs typeface="Times New Roman" panose="02020603050405020304" pitchFamily="18" charset="0"/>
              </a:rPr>
              <a:t> Специального раздела Сайта размещаются в виде электронных документов:</a:t>
            </a:r>
            <a:endParaRPr lang="ru-RU" sz="1400" dirty="0">
              <a:latin typeface="Times New Roman" panose="02020603050405020304" pitchFamily="18" charset="0"/>
              <a:cs typeface="Times New Roman" panose="02020603050405020304" pitchFamily="18" charset="0"/>
            </a:endParaRPr>
          </a:p>
          <a:p>
            <a:pPr marL="0" indent="442913">
              <a:buNone/>
            </a:pPr>
            <a:r>
              <a:rPr lang="ru-RU" sz="1600" dirty="0">
                <a:latin typeface="Times New Roman" panose="02020603050405020304" pitchFamily="18" charset="0"/>
                <a:cs typeface="Times New Roman" panose="02020603050405020304" pitchFamily="18" charset="0"/>
              </a:rPr>
              <a:t>- положения о структурных подразделениях (об органах управления) образовательной организации (при наличии);</a:t>
            </a:r>
            <a:endParaRPr lang="ru-RU" sz="14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 правила внутреннего распорядка обучающихся; </a:t>
            </a:r>
            <a:endParaRPr lang="ru-RU" sz="14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 правила внутреннего трудового распорядка;</a:t>
            </a:r>
            <a:endParaRPr lang="ru-RU" sz="14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 коллективный договор (при наличии); </a:t>
            </a:r>
            <a:endParaRPr lang="ru-RU" sz="14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 отчет о результатах самообследования;</a:t>
            </a:r>
            <a:endParaRPr lang="ru-RU" sz="14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 локальные нормативные акты образовательной организации по основным вопросам организации и осуществления образовательной деятельности, в том числе регламентирующие: </a:t>
            </a:r>
            <a:endParaRPr lang="ru-RU" sz="1400" dirty="0">
              <a:latin typeface="Times New Roman" panose="02020603050405020304" pitchFamily="18" charset="0"/>
              <a:cs typeface="Times New Roman" panose="02020603050405020304" pitchFamily="18" charset="0"/>
            </a:endParaRPr>
          </a:p>
          <a:p>
            <a:pPr marL="1371600" lvl="3" indent="0">
              <a:buNone/>
            </a:pPr>
            <a:r>
              <a:rPr lang="ru-RU" sz="1200" dirty="0">
                <a:latin typeface="Times New Roman" panose="02020603050405020304" pitchFamily="18" charset="0"/>
                <a:cs typeface="Times New Roman" panose="02020603050405020304" pitchFamily="18" charset="0"/>
              </a:rPr>
              <a:t>правила приема обучающихся, </a:t>
            </a:r>
            <a:endParaRPr lang="ru-RU" sz="1050" dirty="0">
              <a:latin typeface="Times New Roman" panose="02020603050405020304" pitchFamily="18" charset="0"/>
              <a:cs typeface="Times New Roman" panose="02020603050405020304" pitchFamily="18" charset="0"/>
            </a:endParaRPr>
          </a:p>
          <a:p>
            <a:pPr marL="1371600" lvl="3" indent="0">
              <a:buNone/>
            </a:pPr>
            <a:r>
              <a:rPr lang="ru-RU" sz="1200" dirty="0">
                <a:latin typeface="Times New Roman" panose="02020603050405020304" pitchFamily="18" charset="0"/>
                <a:cs typeface="Times New Roman" panose="02020603050405020304" pitchFamily="18" charset="0"/>
              </a:rPr>
              <a:t>режим занятий обучающихся, </a:t>
            </a:r>
            <a:endParaRPr lang="ru-RU" sz="1050" dirty="0">
              <a:latin typeface="Times New Roman" panose="02020603050405020304" pitchFamily="18" charset="0"/>
              <a:cs typeface="Times New Roman" panose="02020603050405020304" pitchFamily="18" charset="0"/>
            </a:endParaRPr>
          </a:p>
          <a:p>
            <a:pPr marL="1371600" lvl="3" indent="0">
              <a:buNone/>
            </a:pPr>
            <a:r>
              <a:rPr lang="ru-RU" sz="1200" dirty="0">
                <a:latin typeface="Times New Roman" panose="02020603050405020304" pitchFamily="18" charset="0"/>
                <a:cs typeface="Times New Roman" panose="02020603050405020304" pitchFamily="18" charset="0"/>
              </a:rPr>
              <a:t>формы, периодичность и порядок текущего контроля успеваемости и промежуточной аттестации обучающихся, </a:t>
            </a:r>
            <a:endParaRPr lang="ru-RU" sz="1050" dirty="0">
              <a:latin typeface="Times New Roman" panose="02020603050405020304" pitchFamily="18" charset="0"/>
              <a:cs typeface="Times New Roman" panose="02020603050405020304" pitchFamily="18" charset="0"/>
            </a:endParaRPr>
          </a:p>
          <a:p>
            <a:pPr marL="1371600" lvl="3" indent="0">
              <a:buNone/>
            </a:pPr>
            <a:r>
              <a:rPr lang="ru-RU" sz="1200" dirty="0">
                <a:latin typeface="Times New Roman" panose="02020603050405020304" pitchFamily="18" charset="0"/>
                <a:cs typeface="Times New Roman" panose="02020603050405020304" pitchFamily="18" charset="0"/>
              </a:rPr>
              <a:t>порядок и основания перевода, отчисления и восстановления обучающихся, </a:t>
            </a:r>
            <a:endParaRPr lang="ru-RU" sz="1050" dirty="0">
              <a:latin typeface="Times New Roman" panose="02020603050405020304" pitchFamily="18" charset="0"/>
              <a:cs typeface="Times New Roman" panose="02020603050405020304" pitchFamily="18" charset="0"/>
            </a:endParaRPr>
          </a:p>
          <a:p>
            <a:pPr marL="1371600" lvl="3" indent="0">
              <a:buNone/>
            </a:pPr>
            <a:r>
              <a:rPr lang="ru-RU" sz="1200" dirty="0">
                <a:latin typeface="Times New Roman" panose="02020603050405020304" pitchFamily="18" charset="0"/>
                <a:cs typeface="Times New Roman" panose="02020603050405020304" pitchFamily="18" charset="0"/>
              </a:rPr>
              <a:t>порядок оформления возникновения, приостановления и прекращения отношений между образовательной организацией и обучающимися и (или) родителями (законными представителями) несовершеннолетних обучающихся</a:t>
            </a:r>
            <a:r>
              <a:rPr lang="ru-RU" sz="1100" dirty="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 образовательная программа (в форме электронного документа или в виде активных ссылок, непосредственный переход по которым позволяет получить доступ к страницам Сайта, содержащим в виде электронного документа: </a:t>
            </a:r>
            <a:endParaRPr lang="ru-RU" sz="1400" dirty="0">
              <a:latin typeface="Times New Roman" panose="02020603050405020304" pitchFamily="18" charset="0"/>
              <a:cs typeface="Times New Roman" panose="02020603050405020304" pitchFamily="18" charset="0"/>
            </a:endParaRPr>
          </a:p>
          <a:p>
            <a:pPr marL="1371600" lvl="3" indent="0">
              <a:buNone/>
            </a:pPr>
            <a:r>
              <a:rPr lang="ru-RU" sz="1200" dirty="0" smtClean="0">
                <a:latin typeface="Times New Roman" panose="02020603050405020304" pitchFamily="18" charset="0"/>
                <a:cs typeface="Times New Roman" panose="02020603050405020304" pitchFamily="18" charset="0"/>
              </a:rPr>
              <a:t>учебный </a:t>
            </a:r>
            <a:r>
              <a:rPr lang="ru-RU" sz="1200" dirty="0">
                <a:latin typeface="Times New Roman" panose="02020603050405020304" pitchFamily="18" charset="0"/>
                <a:cs typeface="Times New Roman" panose="02020603050405020304" pitchFamily="18" charset="0"/>
              </a:rPr>
              <a:t>план;  </a:t>
            </a:r>
            <a:endParaRPr lang="ru-RU" sz="1050" dirty="0">
              <a:latin typeface="Times New Roman" panose="02020603050405020304" pitchFamily="18" charset="0"/>
              <a:cs typeface="Times New Roman" panose="02020603050405020304" pitchFamily="18" charset="0"/>
            </a:endParaRPr>
          </a:p>
          <a:p>
            <a:pPr marL="1371600" lvl="3" indent="0">
              <a:buNone/>
            </a:pPr>
            <a:r>
              <a:rPr lang="ru-RU" sz="1200" dirty="0">
                <a:latin typeface="Times New Roman" panose="02020603050405020304" pitchFamily="18" charset="0"/>
                <a:cs typeface="Times New Roman" panose="02020603050405020304" pitchFamily="18" charset="0"/>
              </a:rPr>
              <a:t>рабочие программы дисциплин;  </a:t>
            </a:r>
            <a:endParaRPr lang="ru-RU" sz="1050" dirty="0">
              <a:latin typeface="Times New Roman" panose="02020603050405020304" pitchFamily="18" charset="0"/>
              <a:cs typeface="Times New Roman" panose="02020603050405020304" pitchFamily="18" charset="0"/>
            </a:endParaRPr>
          </a:p>
          <a:p>
            <a:pPr marL="1371600" lvl="3" indent="0">
              <a:buNone/>
            </a:pPr>
            <a:r>
              <a:rPr lang="ru-RU" sz="1200" dirty="0">
                <a:latin typeface="Times New Roman" panose="02020603050405020304" pitchFamily="18" charset="0"/>
                <a:cs typeface="Times New Roman" panose="02020603050405020304" pitchFamily="18" charset="0"/>
              </a:rPr>
              <a:t>календарный учебный график; </a:t>
            </a:r>
            <a:endParaRPr lang="ru-RU" sz="1050" dirty="0">
              <a:latin typeface="Times New Roman" panose="02020603050405020304" pitchFamily="18" charset="0"/>
              <a:cs typeface="Times New Roman" panose="02020603050405020304" pitchFamily="18" charset="0"/>
            </a:endParaRPr>
          </a:p>
          <a:p>
            <a:pPr marL="1371600" lvl="3" indent="0">
              <a:buNone/>
            </a:pPr>
            <a:r>
              <a:rPr lang="ru-RU" sz="1200" dirty="0">
                <a:latin typeface="Times New Roman" panose="02020603050405020304" pitchFamily="18" charset="0"/>
                <a:cs typeface="Times New Roman" panose="02020603050405020304" pitchFamily="18" charset="0"/>
              </a:rPr>
              <a:t>методические и иные документы, разработанные образовательной организацией для обеспечения образовательного процесса).</a:t>
            </a:r>
            <a:endParaRPr lang="ru-RU" sz="105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083642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576TGp_report_light">
  <a:themeElements>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fontScheme name="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EE384"/>
        </a:lt1>
        <a:dk2>
          <a:srgbClr val="FD8334"/>
        </a:dk2>
        <a:lt2>
          <a:srgbClr val="808080"/>
        </a:lt2>
        <a:accent1>
          <a:srgbClr val="F98EB2"/>
        </a:accent1>
        <a:accent2>
          <a:srgbClr val="FCB43E"/>
        </a:accent2>
        <a:accent3>
          <a:srgbClr val="FEEFC2"/>
        </a:accent3>
        <a:accent4>
          <a:srgbClr val="000000"/>
        </a:accent4>
        <a:accent5>
          <a:srgbClr val="FBC6D5"/>
        </a:accent5>
        <a:accent6>
          <a:srgbClr val="E4A337"/>
        </a:accent6>
        <a:hlink>
          <a:srgbClr val="FA6D73"/>
        </a:hlink>
        <a:folHlink>
          <a:srgbClr val="D264C5"/>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4E1EE"/>
        </a:lt1>
        <a:dk2>
          <a:srgbClr val="2F84AF"/>
        </a:dk2>
        <a:lt2>
          <a:srgbClr val="808080"/>
        </a:lt2>
        <a:accent1>
          <a:srgbClr val="9899C1"/>
        </a:accent1>
        <a:accent2>
          <a:srgbClr val="4BBAC3"/>
        </a:accent2>
        <a:accent3>
          <a:srgbClr val="E6EEF5"/>
        </a:accent3>
        <a:accent4>
          <a:srgbClr val="000000"/>
        </a:accent4>
        <a:accent5>
          <a:srgbClr val="CACADD"/>
        </a:accent5>
        <a:accent6>
          <a:srgbClr val="43A8B0"/>
        </a:accent6>
        <a:hlink>
          <a:srgbClr val="7AC5B9"/>
        </a:hlink>
        <a:folHlink>
          <a:srgbClr val="719FC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4593</TotalTime>
  <Words>1400</Words>
  <Application>Microsoft Office PowerPoint</Application>
  <PresentationFormat>Экран (4:3)</PresentationFormat>
  <Paragraphs>96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576TGp_report_light</vt:lpstr>
      <vt:lpstr>Презентация PowerPoint</vt:lpstr>
      <vt:lpstr>Презентация PowerPoint</vt:lpstr>
      <vt:lpstr>Презентация PowerPoint</vt:lpstr>
      <vt:lpstr>Общие требования по содержательному наполнению официального сайта образовательной организации</vt:lpstr>
      <vt:lpstr>Правила размещения на официальном сайте образовательной организации в сети Интернет и обновления информации об образовательной организации, утвержденные Постановлением Правительства РФ от 10.07.2013 г. № 582 </vt:lpstr>
      <vt:lpstr>Презентация PowerPoint</vt:lpstr>
      <vt:lpstr>Презентация PowerPoint</vt:lpstr>
      <vt:lpstr>Презентация PowerPoint</vt:lpstr>
      <vt:lpstr>Презентация PowerPoint</vt:lpstr>
      <vt:lpstr>Презентация PowerPoint</vt:lpstr>
      <vt:lpstr>Требования к размещаемым файлам</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KAV</dc:creator>
  <cp:lastModifiedBy>user</cp:lastModifiedBy>
  <cp:revision>504</cp:revision>
  <cp:lastPrinted>2021-05-27T00:22:03Z</cp:lastPrinted>
  <dcterms:created xsi:type="dcterms:W3CDTF">2011-09-27T01:42:32Z</dcterms:created>
  <dcterms:modified xsi:type="dcterms:W3CDTF">2021-05-31T06:23:06Z</dcterms:modified>
</cp:coreProperties>
</file>