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0.xml" ContentType="application/vnd.openxmlformats-officedocument.them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4.xml" ContentType="application/vnd.openxmlformats-officedocument.them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5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6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8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19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0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1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2.xml" ContentType="application/vnd.openxmlformats-officedocument.them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3.xml" ContentType="application/vnd.openxmlformats-officedocument.them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4.xml" ContentType="application/vnd.openxmlformats-officedocument.theme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5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26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27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28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29.xml" ContentType="application/vnd.openxmlformats-officedocument.them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30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theme/theme31.xml" ContentType="application/vnd.openxmlformats-officedocument.theme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ags/tag359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1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22.xml" ContentType="application/vnd.openxmlformats-officedocument.drawingml.chart+xml"/>
  <Override PartName="/ppt/theme/themeOverride4.xml" ContentType="application/vnd.openxmlformats-officedocument.themeOverride+xml"/>
  <Override PartName="/ppt/notesSlides/notesSlide40.xml" ContentType="application/vnd.openxmlformats-officedocument.presentationml.notesSlide+xml"/>
  <Override PartName="/ppt/charts/chart23.xml" ContentType="application/vnd.openxmlformats-officedocument.drawingml.chart+xml"/>
  <Override PartName="/ppt/theme/themeOverride5.xml" ContentType="application/vnd.openxmlformats-officedocument.themeOverride+xml"/>
  <Override PartName="/ppt/charts/chart24.xml" ContentType="application/vnd.openxmlformats-officedocument.drawingml.chart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06" r:id="rId1"/>
    <p:sldMasterId id="2147483971" r:id="rId2"/>
    <p:sldMasterId id="2147484222" r:id="rId3"/>
    <p:sldMasterId id="2147484268" r:id="rId4"/>
    <p:sldMasterId id="2147484520" r:id="rId5"/>
    <p:sldMasterId id="2147484594" r:id="rId6"/>
    <p:sldMasterId id="2147484617" r:id="rId7"/>
    <p:sldMasterId id="2147484640" r:id="rId8"/>
    <p:sldMasterId id="2147484816" r:id="rId9"/>
    <p:sldMasterId id="2147484828" r:id="rId10"/>
    <p:sldMasterId id="2147484851" r:id="rId11"/>
    <p:sldMasterId id="2147484914" r:id="rId12"/>
    <p:sldMasterId id="2147484926" r:id="rId13"/>
    <p:sldMasterId id="2147484985" r:id="rId14"/>
    <p:sldMasterId id="2147485000" r:id="rId15"/>
    <p:sldMasterId id="2147485012" r:id="rId16"/>
    <p:sldMasterId id="2147485024" r:id="rId17"/>
    <p:sldMasterId id="2147485036" r:id="rId18"/>
    <p:sldMasterId id="2147485048" r:id="rId19"/>
    <p:sldMasterId id="2147485060" r:id="rId20"/>
    <p:sldMasterId id="2147485072" r:id="rId21"/>
    <p:sldMasterId id="2147485084" r:id="rId22"/>
    <p:sldMasterId id="2147485107" r:id="rId23"/>
    <p:sldMasterId id="2147485134" r:id="rId24"/>
    <p:sldMasterId id="2147485149" r:id="rId25"/>
    <p:sldMasterId id="2147485161" r:id="rId26"/>
    <p:sldMasterId id="2147485173" r:id="rId27"/>
    <p:sldMasterId id="2147485185" r:id="rId28"/>
    <p:sldMasterId id="2147485197" r:id="rId29"/>
    <p:sldMasterId id="2147485220" r:id="rId30"/>
    <p:sldMasterId id="2147485232" r:id="rId31"/>
    <p:sldMasterId id="2147485244" r:id="rId32"/>
  </p:sldMasterIdLst>
  <p:notesMasterIdLst>
    <p:notesMasterId r:id="rId97"/>
  </p:notesMasterIdLst>
  <p:sldIdLst>
    <p:sldId id="425" r:id="rId33"/>
    <p:sldId id="565" r:id="rId34"/>
    <p:sldId id="566" r:id="rId35"/>
    <p:sldId id="525" r:id="rId36"/>
    <p:sldId id="624" r:id="rId37"/>
    <p:sldId id="313" r:id="rId38"/>
    <p:sldId id="628" r:id="rId39"/>
    <p:sldId id="470" r:id="rId40"/>
    <p:sldId id="620" r:id="rId41"/>
    <p:sldId id="621" r:id="rId42"/>
    <p:sldId id="625" r:id="rId43"/>
    <p:sldId id="623" r:id="rId44"/>
    <p:sldId id="598" r:id="rId45"/>
    <p:sldId id="424" r:id="rId46"/>
    <p:sldId id="600" r:id="rId47"/>
    <p:sldId id="633" r:id="rId48"/>
    <p:sldId id="464" r:id="rId49"/>
    <p:sldId id="536" r:id="rId50"/>
    <p:sldId id="473" r:id="rId51"/>
    <p:sldId id="601" r:id="rId52"/>
    <p:sldId id="537" r:id="rId53"/>
    <p:sldId id="603" r:id="rId54"/>
    <p:sldId id="589" r:id="rId55"/>
    <p:sldId id="607" r:id="rId56"/>
    <p:sldId id="515" r:id="rId57"/>
    <p:sldId id="480" r:id="rId58"/>
    <p:sldId id="608" r:id="rId59"/>
    <p:sldId id="528" r:id="rId60"/>
    <p:sldId id="529" r:id="rId61"/>
    <p:sldId id="583" r:id="rId62"/>
    <p:sldId id="530" r:id="rId63"/>
    <p:sldId id="531" r:id="rId64"/>
    <p:sldId id="532" r:id="rId65"/>
    <p:sldId id="533" r:id="rId66"/>
    <p:sldId id="534" r:id="rId67"/>
    <p:sldId id="486" r:id="rId68"/>
    <p:sldId id="516" r:id="rId69"/>
    <p:sldId id="590" r:id="rId70"/>
    <p:sldId id="592" r:id="rId71"/>
    <p:sldId id="593" r:id="rId72"/>
    <p:sldId id="594" r:id="rId73"/>
    <p:sldId id="595" r:id="rId74"/>
    <p:sldId id="596" r:id="rId75"/>
    <p:sldId id="609" r:id="rId76"/>
    <p:sldId id="610" r:id="rId77"/>
    <p:sldId id="611" r:id="rId78"/>
    <p:sldId id="612" r:id="rId79"/>
    <p:sldId id="630" r:id="rId80"/>
    <p:sldId id="614" r:id="rId81"/>
    <p:sldId id="632" r:id="rId82"/>
    <p:sldId id="616" r:id="rId83"/>
    <p:sldId id="617" r:id="rId84"/>
    <p:sldId id="618" r:id="rId85"/>
    <p:sldId id="578" r:id="rId86"/>
    <p:sldId id="579" r:id="rId87"/>
    <p:sldId id="580" r:id="rId88"/>
    <p:sldId id="581" r:id="rId89"/>
    <p:sldId id="582" r:id="rId90"/>
    <p:sldId id="568" r:id="rId91"/>
    <p:sldId id="569" r:id="rId92"/>
    <p:sldId id="570" r:id="rId93"/>
    <p:sldId id="571" r:id="rId94"/>
    <p:sldId id="572" r:id="rId95"/>
    <p:sldId id="573" r:id="rId96"/>
  </p:sldIdLst>
  <p:sldSz cx="12192000" cy="6858000"/>
  <p:notesSz cx="6858000" cy="9947275"/>
  <p:defaultTextStyle>
    <a:defPPr>
      <a:defRPr lang="ru-RU"/>
    </a:defPPr>
    <a:lvl1pPr marL="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816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646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46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288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091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921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752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57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00B050"/>
    <a:srgbClr val="28A437"/>
    <a:srgbClr val="CCFF99"/>
    <a:srgbClr val="4472C4"/>
    <a:srgbClr val="2E75B6"/>
    <a:srgbClr val="3399FF"/>
    <a:srgbClr val="3366CC"/>
    <a:srgbClr val="0066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5706" autoAdjust="0"/>
  </p:normalViewPr>
  <p:slideViewPr>
    <p:cSldViewPr snapToGrid="0">
      <p:cViewPr varScale="1">
        <p:scale>
          <a:sx n="70" d="100"/>
          <a:sy n="70" d="100"/>
        </p:scale>
        <p:origin x="9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76" Type="http://schemas.openxmlformats.org/officeDocument/2006/relationships/slide" Target="slides/slide44.xml"/><Relationship Id="rId84" Type="http://schemas.openxmlformats.org/officeDocument/2006/relationships/slide" Target="slides/slide52.xml"/><Relationship Id="rId89" Type="http://schemas.openxmlformats.org/officeDocument/2006/relationships/slide" Target="slides/slide57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slide" Target="slides/slide34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87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90" Type="http://schemas.openxmlformats.org/officeDocument/2006/relationships/slide" Target="slides/slide58.xml"/><Relationship Id="rId95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93" Type="http://schemas.openxmlformats.org/officeDocument/2006/relationships/slide" Target="slides/slide61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slide" Target="slides/slide56.xml"/><Relationship Id="rId91" Type="http://schemas.openxmlformats.org/officeDocument/2006/relationships/slide" Target="slides/slide59.xml"/><Relationship Id="rId96" Type="http://schemas.openxmlformats.org/officeDocument/2006/relationships/slide" Target="slides/slide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slide" Target="slides/slide54.xml"/><Relationship Id="rId94" Type="http://schemas.openxmlformats.org/officeDocument/2006/relationships/slide" Target="slides/slide6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9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1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3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73.bin"/><Relationship Id="rId1" Type="http://schemas.openxmlformats.org/officeDocument/2006/relationships/themeOverride" Target="../theme/themeOverride4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0\&#1075;&#1088;&#1072;&#1092;&#1080;&#1082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0\&#1075;&#1088;&#1072;&#1092;&#1080;&#1082;&#108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0\&#1075;&#1088;&#1072;&#1092;&#1080;&#1082;&#108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0\&#1075;&#1088;&#1072;&#1092;&#1080;&#1082;&#108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0\&#1075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51832274890271623"/>
          <c:y val="1.4037364765799667E-2"/>
          <c:w val="0.52044869936681959"/>
          <c:h val="0.940570653601569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6.9070276014612441E-3"/>
                  <c:y val="-2.70133392720139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023425338204993E-3"/>
                  <c:y val="-2.70133392720148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689838258508727E-2"/>
                  <c:y val="1.746411674060662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61153616936952"/>
                      <c:h val="6.4353757549105106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1.1220930941443174E-2"/>
                  <c:y val="-8.3286119096139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1 844,4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just"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Лист1!$E$41:$E$44</c:f>
              <c:strCache>
                <c:ptCount val="4"/>
                <c:pt idx="0">
                  <c:v>ГП "Совершенствование  государственного управления Забайкальского края"</c:v>
                </c:pt>
                <c:pt idx="1">
                  <c:v>ГП "Воспроизводство и использование природных ресурсов"</c:v>
                </c:pt>
                <c:pt idx="2">
                  <c:v>ГП "Охрана окружающей среды"</c:v>
                </c:pt>
                <c:pt idx="3">
                  <c:v>ГП "Развитие лесного хозяйства"</c:v>
                </c:pt>
              </c:strCache>
            </c:strRef>
          </c:cat>
          <c:val>
            <c:numRef>
              <c:f>Лист1!$F$41:$F$44</c:f>
              <c:numCache>
                <c:formatCode>General</c:formatCode>
                <c:ptCount val="4"/>
                <c:pt idx="0">
                  <c:v>0.4</c:v>
                </c:pt>
                <c:pt idx="1">
                  <c:v>104.5</c:v>
                </c:pt>
                <c:pt idx="2">
                  <c:v>498</c:v>
                </c:pt>
                <c:pt idx="3">
                  <c:v>1844.4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304560"/>
        <c:axId val="249307304"/>
      </c:barChart>
      <c:catAx>
        <c:axId val="2493045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ru-RU"/>
          </a:p>
        </c:txPr>
        <c:crossAx val="249307304"/>
        <c:crosses val="autoZero"/>
        <c:auto val="1"/>
        <c:lblAlgn val="ctr"/>
        <c:lblOffset val="100"/>
        <c:noMultiLvlLbl val="0"/>
      </c:catAx>
      <c:valAx>
        <c:axId val="249307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49304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49922431215353E-2"/>
          <c:y val="6.9281201337023035E-2"/>
          <c:w val="0.89350015513756931"/>
          <c:h val="0.69650568829906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Лист2!$E$12</c:f>
              <c:strCache>
                <c:ptCount val="1"/>
                <c:pt idx="0">
                  <c:v>объем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573,9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457,9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Лист2!$F$11:$H$11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Лист2!$F$12:$H$12</c:f>
              <c:numCache>
                <c:formatCode>General</c:formatCode>
                <c:ptCount val="3"/>
                <c:pt idx="0">
                  <c:v>121.5</c:v>
                </c:pt>
                <c:pt idx="1">
                  <c:v>114.3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395224"/>
        <c:axId val="326401104"/>
      </c:barChart>
      <c:catAx>
        <c:axId val="326395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401104"/>
        <c:crosses val="autoZero"/>
        <c:auto val="1"/>
        <c:lblAlgn val="ctr"/>
        <c:lblOffset val="100"/>
        <c:noMultiLvlLbl val="0"/>
      </c:catAx>
      <c:valAx>
        <c:axId val="32640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6395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16855389835169E-2"/>
          <c:y val="8.817607442893842E-2"/>
          <c:w val="0.89350015513756931"/>
          <c:h val="0.69650568829906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Лист2!$E$12</c:f>
              <c:strCache>
                <c:ptCount val="1"/>
                <c:pt idx="0">
                  <c:v>объем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87852951379252E-2"/>
                  <c:y val="1.25963340970631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96064980908162"/>
                      <c:h val="0.14190049692028445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32212889229569E-2"/>
                      <c:h val="0.1293039148590075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Лист2!$F$11:$H$11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Лист2!$F$12:$H$12</c:f>
              <c:numCache>
                <c:formatCode>General</c:formatCode>
                <c:ptCount val="3"/>
                <c:pt idx="0">
                  <c:v>121.5</c:v>
                </c:pt>
                <c:pt idx="1">
                  <c:v>114.3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407768"/>
        <c:axId val="325511504"/>
      </c:barChart>
      <c:catAx>
        <c:axId val="326407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5511504"/>
        <c:crosses val="autoZero"/>
        <c:auto val="1"/>
        <c:lblAlgn val="ctr"/>
        <c:lblOffset val="100"/>
        <c:noMultiLvlLbl val="0"/>
      </c:catAx>
      <c:valAx>
        <c:axId val="325511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6407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839596460469451"/>
          <c:y val="9.6459219667698534E-2"/>
          <c:w val="0.53924082525531047"/>
          <c:h val="0.8989474841576491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10105251584235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Лист1!$B$10:$B$13</c:f>
              <c:strCache>
                <c:ptCount val="4"/>
                <c:pt idx="0">
                  <c:v>Промышленность</c:v>
                </c:pt>
                <c:pt idx="1">
                  <c:v>Теплоэнергетика</c:v>
                </c:pt>
                <c:pt idx="2">
                  <c:v>Прочее</c:v>
                </c:pt>
                <c:pt idx="3">
                  <c:v>Коммунальный сектор</c:v>
                </c:pt>
              </c:strCache>
            </c:strRef>
          </c:cat>
          <c:val>
            <c:numRef>
              <c:f>Лист1!$C$10:$C$13</c:f>
              <c:numCache>
                <c:formatCode>0.00%</c:formatCode>
                <c:ptCount val="4"/>
                <c:pt idx="0">
                  <c:v>4.4999999999999998E-2</c:v>
                </c:pt>
                <c:pt idx="1">
                  <c:v>0.79300000000000004</c:v>
                </c:pt>
                <c:pt idx="2">
                  <c:v>0.1913</c:v>
                </c:pt>
                <c:pt idx="3">
                  <c:v>3.8E-3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6685384"/>
        <c:axId val="236687344"/>
      </c:barChart>
      <c:catAx>
        <c:axId val="236685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36687344"/>
        <c:crosses val="autoZero"/>
        <c:auto val="1"/>
        <c:lblAlgn val="ctr"/>
        <c:lblOffset val="100"/>
        <c:noMultiLvlLbl val="0"/>
      </c:catAx>
      <c:valAx>
        <c:axId val="236687344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one"/>
        <c:crossAx val="236685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+mn-lt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652279789417666"/>
          <c:y val="9.7322444969713179E-2"/>
          <c:w val="0.45923567705475649"/>
          <c:h val="0.8929453105333154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1510646945694616E-2"/>
                  <c:y val="-1.8248131482337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Лист1!$B$20:$B$21</c:f>
              <c:strCache>
                <c:ptCount val="2"/>
                <c:pt idx="0">
                  <c:v>Автомобильный транспорт
 ( 153974 ед.)</c:v>
                </c:pt>
                <c:pt idx="1">
                  <c:v>Автономные источники теплоснабжения частного сектора
(около 28562 ед.)</c:v>
                </c:pt>
              </c:strCache>
            </c:strRef>
          </c:cat>
          <c:val>
            <c:numRef>
              <c:f>Лист1!$C$20:$C$21</c:f>
              <c:numCache>
                <c:formatCode>0.0%</c:formatCode>
                <c:ptCount val="2"/>
                <c:pt idx="0">
                  <c:v>0.501</c:v>
                </c:pt>
                <c:pt idx="1">
                  <c:v>0.499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6686952"/>
        <c:axId val="236690872"/>
      </c:barChart>
      <c:catAx>
        <c:axId val="236686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36690872"/>
        <c:crosses val="autoZero"/>
        <c:auto val="1"/>
        <c:lblAlgn val="ctr"/>
        <c:lblOffset val="100"/>
        <c:noMultiLvlLbl val="0"/>
      </c:catAx>
      <c:valAx>
        <c:axId val="23669087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one"/>
        <c:crossAx val="236686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AD0101">
                <a:lumMod val="20000"/>
                <a:lumOff val="80000"/>
              </a:srgbClr>
            </a:solidFill>
          </c:spPr>
          <c:invertIfNegative val="0"/>
          <c:val>
            <c:numRef>
              <c:f>Лист1!$B$2:$B$7</c:f>
              <c:numCache>
                <c:formatCode>General</c:formatCode>
                <c:ptCount val="6"/>
                <c:pt idx="0">
                  <c:v>38.700000000000003</c:v>
                </c:pt>
                <c:pt idx="1">
                  <c:v>38.700000000000003</c:v>
                </c:pt>
                <c:pt idx="2">
                  <c:v>38.700000000000003</c:v>
                </c:pt>
                <c:pt idx="3">
                  <c:v>38.700000000000003</c:v>
                </c:pt>
                <c:pt idx="4">
                  <c:v>38.700000000000003</c:v>
                </c:pt>
                <c:pt idx="5">
                  <c:v>38.700000000000003</c:v>
                </c:pt>
              </c:numCache>
            </c:numRef>
          </c:val>
        </c:ser>
        <c:ser>
          <c:idx val="1"/>
          <c:order val="1"/>
          <c:spPr>
            <a:solidFill>
              <a:srgbClr val="DEDEE0"/>
            </a:solidFill>
          </c:spPr>
          <c:invertIfNegative val="0"/>
          <c:val>
            <c:numRef>
              <c:f>Лист1!$C$2:$C$7</c:f>
              <c:numCache>
                <c:formatCode>General</c:formatCode>
                <c:ptCount val="6"/>
                <c:pt idx="0">
                  <c:v>37.926000000000002</c:v>
                </c:pt>
                <c:pt idx="1">
                  <c:v>37.539000000000001</c:v>
                </c:pt>
                <c:pt idx="2">
                  <c:v>23.220000000000002</c:v>
                </c:pt>
                <c:pt idx="3">
                  <c:v>17.415000000000003</c:v>
                </c:pt>
                <c:pt idx="4">
                  <c:v>11.610000000000001</c:v>
                </c:pt>
                <c:pt idx="5">
                  <c:v>7.7400000000000011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688520"/>
        <c:axId val="236683424"/>
        <c:axId val="0"/>
      </c:bar3DChart>
      <c:catAx>
        <c:axId val="236688520"/>
        <c:scaling>
          <c:orientation val="minMax"/>
        </c:scaling>
        <c:delete val="1"/>
        <c:axPos val="b"/>
        <c:majorTickMark val="out"/>
        <c:minorTickMark val="none"/>
        <c:tickLblPos val="none"/>
        <c:crossAx val="236683424"/>
        <c:crosses val="autoZero"/>
        <c:auto val="1"/>
        <c:lblAlgn val="ctr"/>
        <c:lblOffset val="100"/>
        <c:tickLblSkip val="1"/>
        <c:noMultiLvlLbl val="0"/>
      </c:catAx>
      <c:valAx>
        <c:axId val="236683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6688520"/>
        <c:crossesAt val="1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77002229855864801"/>
          <c:h val="0.863067767245080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Сети рыболовные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175</c:v>
                </c:pt>
                <c:pt idx="1">
                  <c:v>147</c:v>
                </c:pt>
                <c:pt idx="2">
                  <c:v>215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Оружия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17</c:v>
                </c:pt>
                <c:pt idx="2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Бензопилы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57</c:v>
                </c:pt>
                <c:pt idx="1">
                  <c:v>13</c:v>
                </c:pt>
                <c:pt idx="2">
                  <c:v>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Остроги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14</c:v>
                </c:pt>
                <c:pt idx="1">
                  <c:v>8</c:v>
                </c:pt>
                <c:pt idx="2">
                  <c:v>12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Лодки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9</c:v>
                </c:pt>
                <c:pt idx="1">
                  <c:v>14</c:v>
                </c:pt>
                <c:pt idx="2">
                  <c:v>24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7296712"/>
        <c:axId val="327293968"/>
      </c:barChart>
      <c:catAx>
        <c:axId val="327296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7293968"/>
        <c:crosses val="autoZero"/>
        <c:auto val="1"/>
        <c:lblAlgn val="ctr"/>
        <c:lblOffset val="100"/>
        <c:noMultiLvlLbl val="0"/>
      </c:catAx>
      <c:valAx>
        <c:axId val="3272939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27296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65664717007818"/>
          <c:y val="0.14277092335085892"/>
          <c:w val="0.25334335282992176"/>
          <c:h val="0.805026168263586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21371614489175E-3"/>
          <c:y val="4.1707417947531224E-2"/>
          <c:w val="0.91373649122406186"/>
          <c:h val="0.848323954979798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 января 2020 года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3.8243664780885027E-17"/>
                  <c:y val="-3.41706403998723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Охват услугой населения, тыс.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54-40E8-8880-BE78B37030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1 сентября 2020 года</c:v>
                </c:pt>
              </c:strCache>
            </c:strRef>
          </c:tx>
          <c:spPr>
            <a:solidFill>
              <a:srgbClr val="46985A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654-40E8-8880-BE78B37030F4}"/>
              </c:ext>
            </c:extLst>
          </c:dPt>
          <c:dLbls>
            <c:dLbl>
              <c:idx val="0"/>
              <c:layout>
                <c:manualLayout>
                  <c:x val="0"/>
                  <c:y val="-2.17449529817369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Охват услугой населения, тыс.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935.3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654-40E8-8880-BE78B3703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9668000"/>
        <c:axId val="329650752"/>
        <c:axId val="0"/>
      </c:bar3DChart>
      <c:catAx>
        <c:axId val="32966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ru-RU"/>
          </a:p>
        </c:txPr>
        <c:crossAx val="329650752"/>
        <c:crosses val="autoZero"/>
        <c:auto val="1"/>
        <c:lblAlgn val="ctr"/>
        <c:lblOffset val="100"/>
        <c:noMultiLvlLbl val="0"/>
      </c:catAx>
      <c:valAx>
        <c:axId val="329650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9668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680852935200764E-2"/>
          <c:y val="0"/>
          <c:w val="0.88829786766199803"/>
          <c:h val="0.829604827201192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2.8368794326241169E-2"/>
                  <c:y val="-3.2989452207115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Эксплуатируемый контейнерный парк, шт.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6831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A2-493B-97F9-E97FDF5C3E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46985A"/>
            </a:solidFill>
          </c:spPr>
          <c:invertIfNegative val="0"/>
          <c:dLbls>
            <c:dLbl>
              <c:idx val="0"/>
              <c:layout>
                <c:manualLayout>
                  <c:x val="5.9397163120567309E-2"/>
                  <c:y val="-1.02992896617637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DA2-493B-97F9-E97FDF5C3E6E}"/>
                </c:ext>
                <c:ext xmlns:c15="http://schemas.microsoft.com/office/drawing/2012/chart" uri="{CE6537A1-D6FC-4f65-9D91-7224C49458BB}">
                  <c15:layout>
                    <c:manualLayout>
                      <c:w val="0.20226950354609929"/>
                      <c:h val="8.071419306674275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Эксплуатируемый контейнерный парк, шт.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DA2-493B-97F9-E97FDF5C3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9652712"/>
        <c:axId val="329653496"/>
        <c:axId val="0"/>
      </c:bar3DChart>
      <c:catAx>
        <c:axId val="329652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ru-RU"/>
          </a:p>
        </c:txPr>
        <c:crossAx val="329653496"/>
        <c:crosses val="autoZero"/>
        <c:auto val="1"/>
        <c:lblAlgn val="ctr"/>
        <c:lblOffset val="100"/>
        <c:noMultiLvlLbl val="0"/>
      </c:catAx>
      <c:valAx>
        <c:axId val="329653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9652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604001026536239E-2"/>
          <c:y val="3.2934284774253947E-2"/>
          <c:w val="0.8590597101156745"/>
          <c:h val="0.741848791243958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 января 2020 года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1.1738004052538198E-2"/>
                  <c:y val="-3.0790155393307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Эксплуатируемая спецтехника, ед.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2-4342-B576-ED9B7D93E0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1 сентября 2020 года2</c:v>
                </c:pt>
              </c:strCache>
            </c:strRef>
          </c:tx>
          <c:spPr>
            <a:solidFill>
              <a:srgbClr val="46985A"/>
            </a:solidFill>
          </c:spPr>
          <c:invertIfNegative val="0"/>
          <c:dLbls>
            <c:dLbl>
              <c:idx val="0"/>
              <c:layout>
                <c:manualLayout>
                  <c:x val="1.5650672070050928E-2"/>
                  <c:y val="-1.7594374510461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Эксплуатируемая спецтехника, ед.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52-4342-B576-ED9B7D93E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878864"/>
        <c:axId val="322867888"/>
        <c:axId val="0"/>
      </c:bar3DChart>
      <c:catAx>
        <c:axId val="322878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2867888"/>
        <c:crosses val="autoZero"/>
        <c:auto val="1"/>
        <c:lblAlgn val="ctr"/>
        <c:lblOffset val="100"/>
        <c:noMultiLvlLbl val="0"/>
      </c:catAx>
      <c:valAx>
        <c:axId val="322867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287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F0"/>
              </a:solidFill>
            </a:ln>
          </c:spPr>
          <c:invertIfNegative val="0"/>
          <c:cat>
            <c:strRef>
              <c:f>Лист1!$A$2:$A$12</c:f>
              <c:strCache>
                <c:ptCount val="11"/>
                <c:pt idx="0">
                  <c:v>Чукотский автономный округ</c:v>
                </c:pt>
                <c:pt idx="1">
                  <c:v>Еврейская автономная область</c:v>
                </c:pt>
                <c:pt idx="2">
                  <c:v>Сахалинская область</c:v>
                </c:pt>
                <c:pt idx="3">
                  <c:v>Магаданская область</c:v>
                </c:pt>
                <c:pt idx="4">
                  <c:v>Амурская область</c:v>
                </c:pt>
                <c:pt idx="5">
                  <c:v>Хабаровский край</c:v>
                </c:pt>
                <c:pt idx="6">
                  <c:v>Приморский край</c:v>
                </c:pt>
                <c:pt idx="7">
                  <c:v>Камчатский край</c:v>
                </c:pt>
                <c:pt idx="8">
                  <c:v>Республика Бурятия</c:v>
                </c:pt>
                <c:pt idx="9">
                  <c:v>Республика Саха (Якутия)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Лист1!$B$2:$B$12</c:f>
              <c:numCache>
                <c:formatCode>mmm\-yy</c:formatCode>
                <c:ptCount val="11"/>
                <c:pt idx="0" formatCode="General">
                  <c:v>5.07</c:v>
                </c:pt>
                <c:pt idx="1">
                  <c:v>11.17</c:v>
                </c:pt>
                <c:pt idx="2" formatCode="General">
                  <c:v>7.58</c:v>
                </c:pt>
                <c:pt idx="3" formatCode="General">
                  <c:v>11.17</c:v>
                </c:pt>
                <c:pt idx="4" formatCode="General">
                  <c:v>15.92</c:v>
                </c:pt>
                <c:pt idx="5" formatCode="General">
                  <c:v>23.35</c:v>
                </c:pt>
                <c:pt idx="6" formatCode="General">
                  <c:v>20.69</c:v>
                </c:pt>
                <c:pt idx="7" formatCode="General">
                  <c:v>5.89</c:v>
                </c:pt>
                <c:pt idx="8" formatCode="General">
                  <c:v>22.99</c:v>
                </c:pt>
                <c:pt idx="9" formatCode="General">
                  <c:v>29.4</c:v>
                </c:pt>
                <c:pt idx="10" formatCode="General">
                  <c:v>54.7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Лист1!$A$2:$A$12</c:f>
              <c:strCache>
                <c:ptCount val="11"/>
                <c:pt idx="0">
                  <c:v>Чукотский автономный округ</c:v>
                </c:pt>
                <c:pt idx="1">
                  <c:v>Еврейская автономная область</c:v>
                </c:pt>
                <c:pt idx="2">
                  <c:v>Сахалинская область</c:v>
                </c:pt>
                <c:pt idx="3">
                  <c:v>Магаданская область</c:v>
                </c:pt>
                <c:pt idx="4">
                  <c:v>Амурская область</c:v>
                </c:pt>
                <c:pt idx="5">
                  <c:v>Хабаровский край</c:v>
                </c:pt>
                <c:pt idx="6">
                  <c:v>Приморский край</c:v>
                </c:pt>
                <c:pt idx="7">
                  <c:v>Камчатский край</c:v>
                </c:pt>
                <c:pt idx="8">
                  <c:v>Республика Бурятия</c:v>
                </c:pt>
                <c:pt idx="9">
                  <c:v>Республика Саха (Якутия)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5.43</c:v>
                </c:pt>
                <c:pt idx="1">
                  <c:v>11.96</c:v>
                </c:pt>
                <c:pt idx="2">
                  <c:v>7.12</c:v>
                </c:pt>
                <c:pt idx="3">
                  <c:v>11.96</c:v>
                </c:pt>
                <c:pt idx="4">
                  <c:v>17.059999999999999</c:v>
                </c:pt>
                <c:pt idx="5">
                  <c:v>25.02</c:v>
                </c:pt>
                <c:pt idx="6">
                  <c:v>22.17</c:v>
                </c:pt>
                <c:pt idx="7">
                  <c:v>6.32</c:v>
                </c:pt>
                <c:pt idx="8">
                  <c:v>24.64</c:v>
                </c:pt>
                <c:pt idx="9">
                  <c:v>31.11</c:v>
                </c:pt>
                <c:pt idx="10">
                  <c:v>67.900000000000006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659768"/>
        <c:axId val="325516208"/>
      </c:barChart>
      <c:catAx>
        <c:axId val="329659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25516208"/>
        <c:crosses val="autoZero"/>
        <c:auto val="1"/>
        <c:lblAlgn val="ctr"/>
        <c:lblOffset val="100"/>
        <c:noMultiLvlLbl val="0"/>
      </c:catAx>
      <c:valAx>
        <c:axId val="3255162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329659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67728493343329"/>
          <c:y val="6.429826267611137E-2"/>
          <c:w val="0.11212831340194379"/>
          <c:h val="0.12761991456013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978885054448673E-2"/>
          <c:y val="5.5020820026835802E-2"/>
          <c:w val="0.94404222989110265"/>
          <c:h val="0.8270774227728017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Лист1!$C$13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Лист1!$C$14:$C$15</c:f>
              <c:numCache>
                <c:formatCode>#,##0.0</c:formatCode>
                <c:ptCount val="2"/>
                <c:pt idx="0">
                  <c:v>1485.5923947700001</c:v>
                </c:pt>
                <c:pt idx="1">
                  <c:v>1650.9190049700001</c:v>
                </c:pt>
              </c:numCache>
            </c:numRef>
          </c:val>
        </c:ser>
        <c:ser>
          <c:idx val="1"/>
          <c:order val="1"/>
          <c:tx>
            <c:strRef>
              <c:f>Лист1!$D$13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rgbClr val="28A43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Лист1!$D$14:$D$15</c:f>
              <c:numCache>
                <c:formatCode>#,##0.0</c:formatCode>
                <c:ptCount val="2"/>
                <c:pt idx="0">
                  <c:v>961.62738605000015</c:v>
                </c:pt>
                <c:pt idx="1">
                  <c:v>796.36735720000001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166224"/>
        <c:axId val="255164264"/>
      </c:barChart>
      <c:catAx>
        <c:axId val="255166224"/>
        <c:scaling>
          <c:orientation val="minMax"/>
        </c:scaling>
        <c:delete val="1"/>
        <c:axPos val="l"/>
        <c:majorTickMark val="none"/>
        <c:minorTickMark val="none"/>
        <c:tickLblPos val="nextTo"/>
        <c:crossAx val="255164264"/>
        <c:crosses val="autoZero"/>
        <c:auto val="1"/>
        <c:lblAlgn val="ctr"/>
        <c:lblOffset val="100"/>
        <c:noMultiLvlLbl val="0"/>
      </c:catAx>
      <c:valAx>
        <c:axId val="255164264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5516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22593096129132E-2"/>
          <c:y val="7.3560371517027864E-2"/>
          <c:w val="0.57543910717620306"/>
          <c:h val="0.8065975963530874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21.2</c:v>
                </c:pt>
                <c:pt idx="1">
                  <c:v>54.7</c:v>
                </c:pt>
                <c:pt idx="2">
                  <c:v>67.900000000000006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513072"/>
        <c:axId val="325513856"/>
      </c:lineChart>
      <c:catAx>
        <c:axId val="32551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25513856"/>
        <c:crosses val="autoZero"/>
        <c:auto val="1"/>
        <c:lblAlgn val="ctr"/>
        <c:lblOffset val="100"/>
        <c:noMultiLvlLbl val="0"/>
      </c:catAx>
      <c:valAx>
        <c:axId val="325513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25513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4217362226140541E-2"/>
          <c:y val="8.0367456054071779E-2"/>
          <c:w val="0.61477003366257943"/>
          <c:h val="0.71959051053777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Действующие лицензии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547</c:v>
                </c:pt>
                <c:pt idx="1">
                  <c:v>574</c:v>
                </c:pt>
                <c:pt idx="2">
                  <c:v>648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Выдано лицензий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83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83</c:v>
                </c:pt>
                <c:pt idx="1">
                  <c:v>75</c:v>
                </c:pt>
                <c:pt idx="2">
                  <c:v>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Прекращено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41</c:v>
                </c:pt>
                <c:pt idx="1">
                  <c:v>43</c:v>
                </c:pt>
                <c:pt idx="2">
                  <c:v>11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0219776"/>
        <c:axId val="330220952"/>
      </c:barChart>
      <c:catAx>
        <c:axId val="33021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0220952"/>
        <c:crosses val="autoZero"/>
        <c:auto val="1"/>
        <c:lblAlgn val="ctr"/>
        <c:lblOffset val="100"/>
        <c:noMultiLvlLbl val="0"/>
      </c:catAx>
      <c:valAx>
        <c:axId val="330220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0219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explosion val="8"/>
          <c:dPt>
            <c:idx val="0"/>
            <c:bubble3D val="0"/>
            <c:spPr>
              <a:solidFill>
                <a:sysClr val="window" lastClr="FFFFFF"/>
              </a:solidFill>
              <a:ln w="25400" cap="flat" cmpd="sng" algn="ctr">
                <a:solidFill>
                  <a:srgbClr val="4472C4"/>
                </a:solidFill>
                <a:prstDash val="solid"/>
              </a:ln>
              <a:effectLst/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21273261037631375"/>
                  <c:y val="-0.174668610908585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Arial Black" panose="020B0A04020102020204" pitchFamily="34" charset="0"/>
                      </a:defRPr>
                    </a:pPr>
                    <a:r>
                      <a:rPr lang="en-US" dirty="0" smtClean="0"/>
                      <a:t>425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>
                        <a:latin typeface="Arial Black" panose="020B0A04020102020204" pitchFamily="34" charset="0"/>
                      </a:defRPr>
                    </a:pPr>
                    <a:r>
                      <a:rPr lang="en-US" dirty="0" smtClean="0"/>
                      <a:t>110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400">
                        <a:latin typeface="Arial Black" panose="020B0A04020102020204" pitchFamily="34" charset="0"/>
                      </a:defRPr>
                    </a:pPr>
                    <a:r>
                      <a:rPr lang="en-US" dirty="0" smtClean="0"/>
                      <a:t>96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'XLS Worksheet'!$B$31:$B$33</c:f>
              <c:strCache>
                <c:ptCount val="3"/>
                <c:pt idx="0">
                  <c:v>добыча подземных вод</c:v>
                </c:pt>
                <c:pt idx="1">
                  <c:v>исполнение государственных контрактов</c:v>
                </c:pt>
                <c:pt idx="2">
                  <c:v>на геологическое изучение, разведку и добычу ОПИ (кроме воды)</c:v>
                </c:pt>
              </c:strCache>
            </c:strRef>
          </c:cat>
          <c:val>
            <c:numRef>
              <c:f>'XLS Worksheet'!$C$31:$C$33</c:f>
              <c:numCache>
                <c:formatCode>General</c:formatCode>
                <c:ptCount val="3"/>
                <c:pt idx="0">
                  <c:v>413</c:v>
                </c:pt>
                <c:pt idx="1">
                  <c:v>97</c:v>
                </c:pt>
                <c:pt idx="2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31160283332289"/>
          <c:y val="0.11350414887338124"/>
          <c:w val="0.33300131636682756"/>
          <c:h val="0.78181022810123946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Камень строительный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7900</c:v>
                </c:pt>
                <c:pt idx="1">
                  <c:v>5300</c:v>
                </c:pt>
                <c:pt idx="2">
                  <c:v>9600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Песок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3900</c:v>
                </c:pt>
                <c:pt idx="1">
                  <c:v>13400</c:v>
                </c:pt>
                <c:pt idx="2">
                  <c:v>1500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Песчано-гравийные породы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2700</c:v>
                </c:pt>
                <c:pt idx="1">
                  <c:v>3000</c:v>
                </c:pt>
                <c:pt idx="2">
                  <c:v>3200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865536"/>
        <c:axId val="322866712"/>
        <c:axId val="0"/>
      </c:bar3DChart>
      <c:catAx>
        <c:axId val="322865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2866712"/>
        <c:crosses val="autoZero"/>
        <c:auto val="1"/>
        <c:lblAlgn val="ctr"/>
        <c:lblOffset val="100"/>
        <c:noMultiLvlLbl val="0"/>
      </c:catAx>
      <c:valAx>
        <c:axId val="322866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865536"/>
        <c:crosses val="autoZero"/>
        <c:crossBetween val="between"/>
      </c:valAx>
      <c:spPr>
        <a:noFill/>
        <a:ln w="25403">
          <a:noFill/>
        </a:ln>
      </c:spPr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2626</c:v>
                </c:pt>
                <c:pt idx="1">
                  <c:v>3062</c:v>
                </c:pt>
                <c:pt idx="2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добычи на 2020 г.</c:v>
                </c:pt>
              </c:strCache>
            </c:strRef>
          </c:tx>
          <c:spPr>
            <a:pattFill prst="wdUpDiag">
              <a:fgClr>
                <a:srgbClr val="FF0000"/>
              </a:fgClr>
              <a:bgClr>
                <a:sysClr val="window" lastClr="FFFFFF"/>
              </a:bgClr>
            </a:pattFill>
            <a:ln>
              <a:solidFill>
                <a:srgbClr val="FF0000"/>
              </a:solidFill>
            </a:ln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2">
                  <c:v>1662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876904"/>
        <c:axId val="326396792"/>
        <c:axId val="0"/>
      </c:bar3DChart>
      <c:catAx>
        <c:axId val="322876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6396792"/>
        <c:crosses val="autoZero"/>
        <c:auto val="1"/>
        <c:lblAlgn val="ctr"/>
        <c:lblOffset val="100"/>
        <c:noMultiLvlLbl val="0"/>
      </c:catAx>
      <c:valAx>
        <c:axId val="326396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876904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6.6822469109169572E-2"/>
          <c:y val="0.81849940223440654"/>
          <c:w val="0.91506130226872329"/>
          <c:h val="0.144851383105907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507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28A437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9.0369016617140967E-3"/>
                  <c:y val="-3.8526284209473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Лист1!$A$7:$A$17</c:f>
              <c:strCache>
                <c:ptCount val="11"/>
                <c:pt idx="0">
                  <c:v>Чукотский авт.округ</c:v>
                </c:pt>
                <c:pt idx="1">
                  <c:v>Еврейская авт.область</c:v>
                </c:pt>
                <c:pt idx="2">
                  <c:v>Камчатский край</c:v>
                </c:pt>
                <c:pt idx="3">
                  <c:v>Магаданская область</c:v>
                </c:pt>
                <c:pt idx="4">
                  <c:v>Сахалинская область</c:v>
                </c:pt>
                <c:pt idx="5">
                  <c:v>Приморский край</c:v>
                </c:pt>
                <c:pt idx="6">
                  <c:v>Амурская область</c:v>
                </c:pt>
                <c:pt idx="7">
                  <c:v>Хабаровский край</c:v>
                </c:pt>
                <c:pt idx="8">
                  <c:v>Республика Саха (Якутия)</c:v>
                </c:pt>
                <c:pt idx="9">
                  <c:v>Республика Бурятия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Лист1!$C$7:$C$17</c:f>
              <c:numCache>
                <c:formatCode>#,##0.0</c:formatCode>
                <c:ptCount val="11"/>
                <c:pt idx="0">
                  <c:v>118.06579999999998</c:v>
                </c:pt>
                <c:pt idx="1">
                  <c:v>228.6593</c:v>
                </c:pt>
                <c:pt idx="2">
                  <c:v>240.12950000000001</c:v>
                </c:pt>
                <c:pt idx="3">
                  <c:v>393.21919999999994</c:v>
                </c:pt>
                <c:pt idx="4">
                  <c:v>486.5575</c:v>
                </c:pt>
                <c:pt idx="5">
                  <c:v>562.91679999999997</c:v>
                </c:pt>
                <c:pt idx="6">
                  <c:v>775.5218000000001</c:v>
                </c:pt>
                <c:pt idx="7">
                  <c:v>947.42450000000008</c:v>
                </c:pt>
                <c:pt idx="8">
                  <c:v>964.94990000000007</c:v>
                </c:pt>
                <c:pt idx="9">
                  <c:v>995.42320000000007</c:v>
                </c:pt>
                <c:pt idx="10">
                  <c:v>1275.0057000000002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24539840"/>
        <c:axId val="324536704"/>
      </c:barChart>
      <c:catAx>
        <c:axId val="324539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ru-RU"/>
          </a:p>
        </c:txPr>
        <c:crossAx val="324536704"/>
        <c:crosses val="autoZero"/>
        <c:auto val="1"/>
        <c:lblAlgn val="ctr"/>
        <c:lblOffset val="100"/>
        <c:noMultiLvlLbl val="0"/>
      </c:catAx>
      <c:valAx>
        <c:axId val="324536704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32453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+mn-lt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Лист2!$F$28</c:f>
              <c:strCache>
                <c:ptCount val="1"/>
                <c:pt idx="0">
                  <c:v>общий объем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8.1713163652418194E-2"/>
                  <c:y val="0.156356562824072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869724617756114"/>
                  <c:y val="0.176424946273010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060557742288558E-3"/>
                  <c:y val="0.12329406429143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71921865520824"/>
                      <c:h val="0.319985523919032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Лист2!$E$29:$E$33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Лист2!$F$29:$F$33</c:f>
              <c:numCache>
                <c:formatCode>#,##0.0</c:formatCode>
                <c:ptCount val="5"/>
                <c:pt idx="0">
                  <c:v>540.70000000000005</c:v>
                </c:pt>
                <c:pt idx="1">
                  <c:v>995.9</c:v>
                </c:pt>
                <c:pt idx="2">
                  <c:v>1204.0999999999999</c:v>
                </c:pt>
                <c:pt idx="3">
                  <c:v>1275</c:v>
                </c:pt>
                <c:pt idx="4">
                  <c:v>1357.9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5525616"/>
        <c:axId val="325524048"/>
      </c:lineChart>
      <c:catAx>
        <c:axId val="32552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0"/>
            </a:pPr>
            <a:endParaRPr lang="ru-RU"/>
          </a:p>
        </c:txPr>
        <c:crossAx val="325524048"/>
        <c:crosses val="autoZero"/>
        <c:auto val="1"/>
        <c:lblAlgn val="ctr"/>
        <c:lblOffset val="100"/>
        <c:noMultiLvlLbl val="0"/>
      </c:catAx>
      <c:valAx>
        <c:axId val="32552404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2552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'заготовка древесины'!$A$5</c:f>
              <c:strCache>
                <c:ptCount val="1"/>
                <c:pt idx="0">
                  <c:v>всего заготовлено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древесины'!$B$4:$D$4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'заготовка древесины'!$B$5:$D$5</c:f>
              <c:numCache>
                <c:formatCode>General</c:formatCode>
                <c:ptCount val="3"/>
                <c:pt idx="0">
                  <c:v>1729.3</c:v>
                </c:pt>
                <c:pt idx="1">
                  <c:v>1695.8</c:v>
                </c:pt>
                <c:pt idx="2">
                  <c:v>1534.9</c:v>
                </c:pt>
              </c:numCache>
            </c:numRef>
          </c:val>
        </c:ser>
        <c:ser>
          <c:idx val="1"/>
          <c:order val="1"/>
          <c:tx>
            <c:strRef>
              <c:f>'заготовка древесины'!$A$6</c:f>
              <c:strCache>
                <c:ptCount val="1"/>
                <c:pt idx="0">
                  <c:v>арендаторами лесных участков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древесины'!$B$4:$D$4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'заготовка древесины'!$B$6:$D$6</c:f>
              <c:numCache>
                <c:formatCode>General</c:formatCode>
                <c:ptCount val="3"/>
                <c:pt idx="0">
                  <c:v>721.9</c:v>
                </c:pt>
                <c:pt idx="1">
                  <c:v>624.1</c:v>
                </c:pt>
                <c:pt idx="2">
                  <c:v>594.29999999999995</c:v>
                </c:pt>
              </c:numCache>
            </c:numRef>
          </c:val>
        </c:ser>
        <c:ser>
          <c:idx val="2"/>
          <c:order val="2"/>
          <c:tx>
            <c:strRef>
              <c:f>'заготовка древесины'!$A$7</c:f>
              <c:strCache>
                <c:ptCount val="1"/>
                <c:pt idx="0">
                  <c:v>гражданами для собственных нужд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древесины'!$B$4:$D$4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'заготовка древесины'!$B$7:$D$7</c:f>
              <c:numCache>
                <c:formatCode>General</c:formatCode>
                <c:ptCount val="3"/>
                <c:pt idx="0">
                  <c:v>706.1</c:v>
                </c:pt>
                <c:pt idx="1">
                  <c:v>765.3</c:v>
                </c:pt>
                <c:pt idx="2">
                  <c:v>712.3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47684704"/>
        <c:axId val="247385656"/>
      </c:barChart>
      <c:catAx>
        <c:axId val="24768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85656"/>
        <c:crosses val="autoZero"/>
        <c:auto val="1"/>
        <c:lblAlgn val="ctr"/>
        <c:lblOffset val="100"/>
        <c:noMultiLvlLbl val="0"/>
      </c:catAx>
      <c:valAx>
        <c:axId val="247385656"/>
        <c:scaling>
          <c:orientation val="minMax"/>
          <c:max val="1800"/>
        </c:scaling>
        <c:delete val="1"/>
        <c:axPos val="l"/>
        <c:numFmt formatCode="General" sourceLinked="1"/>
        <c:majorTickMark val="none"/>
        <c:minorTickMark val="none"/>
        <c:tickLblPos val="nextTo"/>
        <c:crossAx val="247684704"/>
        <c:crosses val="autoZero"/>
        <c:crossBetween val="between"/>
        <c:majorUnit val="3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'заготовка древесины'!$A$28</c:f>
              <c:strCache>
                <c:ptCount val="1"/>
                <c:pt idx="0">
                  <c:v>арендаторами лесных участков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древесины'!$B$27:$D$27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'заготовка древесины'!$B$28:$D$28</c:f>
              <c:numCache>
                <c:formatCode>General</c:formatCode>
                <c:ptCount val="3"/>
                <c:pt idx="0">
                  <c:v>30.5</c:v>
                </c:pt>
                <c:pt idx="1">
                  <c:v>24.5</c:v>
                </c:pt>
                <c:pt idx="2">
                  <c:v>46.2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'заготовка древесины'!$A$29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древесины'!$B$27:$D$27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'заготовка древесины'!$B$29:$D$29</c:f>
              <c:numCache>
                <c:formatCode>General</c:formatCode>
                <c:ptCount val="3"/>
                <c:pt idx="0">
                  <c:v>14.9</c:v>
                </c:pt>
                <c:pt idx="1">
                  <c:v>14.6</c:v>
                </c:pt>
                <c:pt idx="2">
                  <c:v>13.2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1253968"/>
        <c:axId val="247052216"/>
      </c:lineChart>
      <c:catAx>
        <c:axId val="24125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52216"/>
        <c:crosses val="autoZero"/>
        <c:auto val="1"/>
        <c:lblAlgn val="ctr"/>
        <c:lblOffset val="100"/>
        <c:noMultiLvlLbl val="0"/>
      </c:catAx>
      <c:valAx>
        <c:axId val="247052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125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265177080583087"/>
          <c:y val="4.5860359394221784E-2"/>
          <c:w val="0.31600316828399938"/>
          <c:h val="0.432274232237992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666666666666666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88888888888889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6.944444444444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2222222222222271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888058470878613E-3"/>
                  <c:y val="-3.4562541448177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'заготовка древесины'!$A$34:$A$38</c:f>
              <c:strCache>
                <c:ptCount val="5"/>
                <c:pt idx="0">
                  <c:v>по договорам аренды (в целях заготовки древесины)</c:v>
                </c:pt>
                <c:pt idx="1">
                  <c:v>по договорам аренды (ст. 43-46 ЛК РФ)</c:v>
                </c:pt>
                <c:pt idx="2">
                  <c:v>по договорам купли-продажи (субъекты МСП)</c:v>
                </c:pt>
                <c:pt idx="3">
                  <c:v>по договорам купли-продажи (граждане для с/н)</c:v>
                </c:pt>
                <c:pt idx="4">
                  <c:v>по иным основаниям (госзадания и госконтракты на выполнение работ по ОЗВЛ)</c:v>
                </c:pt>
              </c:strCache>
            </c:strRef>
          </c:cat>
          <c:val>
            <c:numRef>
              <c:f>'заготовка древесины'!$B$34:$B$38</c:f>
              <c:numCache>
                <c:formatCode>General</c:formatCode>
                <c:ptCount val="5"/>
                <c:pt idx="0">
                  <c:v>38.700000000000003</c:v>
                </c:pt>
                <c:pt idx="1">
                  <c:v>7.2</c:v>
                </c:pt>
                <c:pt idx="2">
                  <c:v>4.9000000000000004</c:v>
                </c:pt>
                <c:pt idx="3">
                  <c:v>46.4</c:v>
                </c:pt>
                <c:pt idx="4">
                  <c:v>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966165322068325E-2"/>
          <c:y val="0.539649727458971"/>
          <c:w val="0.89149005766168743"/>
          <c:h val="0.42590976438945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'использование лесов'!$A$5</c:f>
              <c:strCache>
                <c:ptCount val="1"/>
                <c:pt idx="0">
                  <c:v>площадь, тыс.га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'использование лесов'!$B$4:$D$4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'использование лесов'!$B$5:$D$5</c:f>
              <c:numCache>
                <c:formatCode>General</c:formatCode>
                <c:ptCount val="3"/>
                <c:pt idx="0">
                  <c:v>12.3</c:v>
                </c:pt>
                <c:pt idx="1">
                  <c:v>62.8</c:v>
                </c:pt>
                <c:pt idx="2" formatCode="0.0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501136"/>
        <c:axId val="246501528"/>
      </c:barChart>
      <c:lineChart>
        <c:grouping val="standard"/>
        <c:varyColors val="0"/>
        <c:ser>
          <c:idx val="1"/>
          <c:order val="1"/>
          <c:tx>
            <c:strRef>
              <c:f>'использование лесов'!$A$6</c:f>
              <c:strCache>
                <c:ptCount val="1"/>
                <c:pt idx="0">
                  <c:v>количество договоров, шт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'использование лесов'!$B$4:$D$4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'использование лесов'!$B$6:$D$6</c:f>
              <c:numCache>
                <c:formatCode>General</c:formatCode>
                <c:ptCount val="3"/>
                <c:pt idx="0">
                  <c:v>105</c:v>
                </c:pt>
                <c:pt idx="1">
                  <c:v>135</c:v>
                </c:pt>
                <c:pt idx="2">
                  <c:v>119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502312"/>
        <c:axId val="246501920"/>
      </c:lineChart>
      <c:catAx>
        <c:axId val="24650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6501528"/>
        <c:crosses val="autoZero"/>
        <c:auto val="1"/>
        <c:lblAlgn val="ctr"/>
        <c:lblOffset val="100"/>
        <c:noMultiLvlLbl val="0"/>
      </c:catAx>
      <c:valAx>
        <c:axId val="246501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6501136"/>
        <c:crosses val="autoZero"/>
        <c:crossBetween val="between"/>
      </c:valAx>
      <c:valAx>
        <c:axId val="2465019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6502312"/>
        <c:crosses val="max"/>
        <c:crossBetween val="between"/>
      </c:valAx>
      <c:catAx>
        <c:axId val="246502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6501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лесовосстановление!$B$6</c:f>
              <c:strCache>
                <c:ptCount val="1"/>
                <c:pt idx="0">
                  <c:v>лесовосстановление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лесовосстановление!$C$5:$E$5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 план</c:v>
                </c:pt>
              </c:strCache>
            </c:strRef>
          </c:cat>
          <c:val>
            <c:numRef>
              <c:f>лесовосстановление!$C$6:$E$6</c:f>
              <c:numCache>
                <c:formatCode>General</c:formatCode>
                <c:ptCount val="3"/>
                <c:pt idx="0">
                  <c:v>18745</c:v>
                </c:pt>
                <c:pt idx="1">
                  <c:v>24112</c:v>
                </c:pt>
                <c:pt idx="2">
                  <c:v>49509</c:v>
                </c:pt>
              </c:numCache>
            </c:numRef>
          </c:val>
        </c:ser>
        <c:ser>
          <c:idx val="1"/>
          <c:order val="1"/>
          <c:tx>
            <c:strRef>
              <c:f>лесовосстановление!$B$7</c:f>
              <c:strCache>
                <c:ptCount val="1"/>
                <c:pt idx="0">
                  <c:v>в т.ч. создание лесных культур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лесовосстановление!$C$5:$E$5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 план</c:v>
                </c:pt>
              </c:strCache>
            </c:strRef>
          </c:cat>
          <c:val>
            <c:numRef>
              <c:f>лесовосстановление!$C$7:$E$7</c:f>
              <c:numCache>
                <c:formatCode>General</c:formatCode>
                <c:ptCount val="3"/>
                <c:pt idx="0">
                  <c:v>1440</c:v>
                </c:pt>
                <c:pt idx="1">
                  <c:v>2042</c:v>
                </c:pt>
                <c:pt idx="2">
                  <c:v>3356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6503096"/>
        <c:axId val="236690088"/>
      </c:barChart>
      <c:catAx>
        <c:axId val="24650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690088"/>
        <c:crosses val="autoZero"/>
        <c:auto val="1"/>
        <c:lblAlgn val="ctr"/>
        <c:lblOffset val="100"/>
        <c:noMultiLvlLbl val="0"/>
      </c:catAx>
      <c:valAx>
        <c:axId val="236690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650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b="0" dirty="0" smtClean="0">
              <a:solidFill>
                <a:prstClr val="black"/>
              </a:solidFill>
              <a:latin typeface="+mn-lt"/>
              <a:cs typeface="Times New Roman" panose="02020603050405020304" pitchFamily="18" charset="0"/>
            </a:rPr>
            <a:t>Защита населенных пунктов и жителей Забайкальского края от наводнений;</a:t>
          </a:r>
          <a:endParaRPr lang="ru-RU" b="0" dirty="0">
            <a:latin typeface="+mn-lt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/>
      <dgm:spPr/>
      <dgm:t>
        <a:bodyPr/>
        <a:lstStyle/>
        <a:p>
          <a:r>
            <a:rPr lang="ru-RU" dirty="0" smtClean="0">
              <a:ea typeface="Calibri"/>
              <a:cs typeface="Arial" panose="020B0604020202020204" pitchFamily="34" charset="0"/>
            </a:rPr>
            <a:t>Обеспечение охраны комплекса природных ресурсов, реализация права настоящего и будущего поколений людей на благоприятную окружающую среду обитания</a:t>
          </a:r>
          <a:endParaRPr lang="ru-RU" dirty="0"/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ru-RU" dirty="0" smtClean="0">
              <a:solidFill>
                <a:prstClr val="black"/>
              </a:solidFill>
              <a:ea typeface="Calibri"/>
              <a:cs typeface="Arial" panose="020B0604020202020204" pitchFamily="34" charset="0"/>
            </a:rPr>
            <a:t>Повышение эффективности использования и сохранения лесов;</a:t>
          </a:r>
          <a:r>
            <a:rPr lang="en-US" dirty="0" smtClean="0">
              <a:solidFill>
                <a:prstClr val="black"/>
              </a:solidFill>
              <a:ea typeface="Calibri"/>
              <a:cs typeface="Arial" panose="020B0604020202020204" pitchFamily="34" charset="0"/>
            </a:rPr>
            <a:t> </a:t>
          </a:r>
          <a:r>
            <a:rPr lang="ru-RU" dirty="0" smtClean="0">
              <a:solidFill>
                <a:prstClr val="black"/>
              </a:solidFill>
              <a:ea typeface="Calibri"/>
              <a:cs typeface="Arial" panose="020B0604020202020204" pitchFamily="34" charset="0"/>
            </a:rPr>
            <a:t>обеспечение стабильного удовлетворения общественных потребностей в ресурсах и полезных свойствах леса при сохранении экономического и экологического потенциала, а также глобальных функций лесов и их биологического разнообразия</a:t>
          </a:r>
          <a:endParaRPr lang="ru-RU" dirty="0"/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B347819F-C25D-4DB3-A076-404D78198FA2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dirty="0" smtClean="0">
              <a:ea typeface="Calibri"/>
              <a:cs typeface="Arial" panose="020B0604020202020204" pitchFamily="34" charset="0"/>
            </a:rPr>
            <a:t>Развитие минерально-сырьевой базы полезных ископаемых и подземных вод</a:t>
          </a:r>
          <a:endParaRPr lang="ru-RU" dirty="0"/>
        </a:p>
      </dgm:t>
    </dgm:pt>
    <dgm:pt modelId="{2AFA019B-01CF-45F4-AA00-2FC64FD7EBB9}" type="parTrans" cxnId="{848E75A1-F075-42FC-83FF-08EA10057EE6}">
      <dgm:prSet/>
      <dgm:spPr/>
    </dgm:pt>
    <dgm:pt modelId="{F85F229E-1807-413D-B35F-3C91CE878D3D}" type="sibTrans" cxnId="{848E75A1-F075-42FC-83FF-08EA10057EE6}">
      <dgm:prSet/>
      <dgm:spPr/>
    </dgm:pt>
    <dgm:pt modelId="{EA5F3611-A31E-4170-8345-B6FC2AF44E37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b="0" dirty="0" smtClean="0">
              <a:cs typeface="Times New Roman" panose="02020603050405020304" pitchFamily="18" charset="0"/>
            </a:rPr>
            <a:t>Сохранение водных биологических ресурсов</a:t>
          </a:r>
          <a:r>
            <a:rPr lang="ru-RU" b="0" dirty="0" smtClean="0">
              <a:ea typeface="Calibri"/>
              <a:cs typeface="Arial" panose="020B0604020202020204" pitchFamily="34" charset="0"/>
            </a:rPr>
            <a:t>; </a:t>
          </a:r>
          <a:endParaRPr lang="ru-RU" b="0" dirty="0"/>
        </a:p>
      </dgm:t>
    </dgm:pt>
    <dgm:pt modelId="{0D200C90-AE8C-43F5-ACE3-7188AE6F768A}" type="parTrans" cxnId="{E89D0DE7-3065-43B7-B91A-21F50A1C9B68}">
      <dgm:prSet/>
      <dgm:spPr/>
    </dgm:pt>
    <dgm:pt modelId="{16AA1A51-B66D-4077-B78A-610E274356D6}" type="sibTrans" cxnId="{E89D0DE7-3065-43B7-B91A-21F50A1C9B68}">
      <dgm:prSet/>
      <dgm:spPr/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89D4E66D-4481-4782-981E-1D14F57952E3}" type="presOf" srcId="{D411A21B-1094-4E74-9F1B-CF6C6E2B675E}" destId="{CEB1617E-7ABE-4EBF-B914-C8E149BFD968}" srcOrd="0" destOrd="0" presId="urn:microsoft.com/office/officeart/2005/8/layout/chevron2"/>
    <dgm:cxn modelId="{8E4721C1-BB33-499C-926B-F8A6789AE430}" type="presOf" srcId="{1ABDF41F-8084-474E-8ACB-67C32FF2A1EF}" destId="{054E0B3D-A8D3-46C8-8CC8-57479A6700D3}" srcOrd="0" destOrd="0" presId="urn:microsoft.com/office/officeart/2005/8/layout/chevron2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7A931C41-A1AB-4EB6-84F5-F4B63177CB59}" type="presOf" srcId="{A2D40B80-A2E8-49E7-8480-DF0AD1F27530}" destId="{BA1055A7-1216-4086-83B6-4D1BE3CE8907}" srcOrd="0" destOrd="0" presId="urn:microsoft.com/office/officeart/2005/8/layout/chevron2"/>
    <dgm:cxn modelId="{E89D0DE7-3065-43B7-B91A-21F50A1C9B68}" srcId="{18728B41-1962-40FC-B86A-9356146B5A68}" destId="{EA5F3611-A31E-4170-8345-B6FC2AF44E37}" srcOrd="1" destOrd="0" parTransId="{0D200C90-AE8C-43F5-ACE3-7188AE6F768A}" sibTransId="{16AA1A51-B66D-4077-B78A-610E274356D6}"/>
    <dgm:cxn modelId="{EF39B5A4-DADB-4A6A-9E22-9CAAD8F440FA}" type="presOf" srcId="{58CB288E-F9F4-4BB8-9851-2A6C7C3578F4}" destId="{4BC5D174-82E1-455A-8266-2EF651317590}" srcOrd="0" destOrd="0" presId="urn:microsoft.com/office/officeart/2005/8/layout/chevron2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EA43F27C-D770-4933-8599-2D8A02C94E0A}" type="presOf" srcId="{B347819F-C25D-4DB3-A076-404D78198FA2}" destId="{BA1055A7-1216-4086-83B6-4D1BE3CE8907}" srcOrd="0" destOrd="2" presId="urn:microsoft.com/office/officeart/2005/8/layout/chevron2"/>
    <dgm:cxn modelId="{01DED7AE-57D5-42A1-A0FC-E9257BBB73A4}" type="presOf" srcId="{18728B41-1962-40FC-B86A-9356146B5A68}" destId="{B3C1D9A3-46B4-4E40-BD14-497C0DCDB4DC}" srcOrd="0" destOrd="0" presId="urn:microsoft.com/office/officeart/2005/8/layout/chevron2"/>
    <dgm:cxn modelId="{406DB6CE-5A26-4E44-A887-2500CEE83B93}" type="presOf" srcId="{EA5F3611-A31E-4170-8345-B6FC2AF44E37}" destId="{BA1055A7-1216-4086-83B6-4D1BE3CE8907}" srcOrd="0" destOrd="1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C5A905AC-9B84-4F4F-AA04-01E18A498673}" type="presOf" srcId="{E8C4C2EF-81D2-4B22-8A1D-88D0C558CD53}" destId="{302FC55C-58A2-4FF3-96AC-10CFA0052481}" srcOrd="0" destOrd="0" presId="urn:microsoft.com/office/officeart/2005/8/layout/chevron2"/>
    <dgm:cxn modelId="{75805D86-4D20-4CCC-B071-300EB66DC348}" type="presOf" srcId="{DEA64100-CF05-47A1-B324-B7A5DDB36E93}" destId="{29C5F787-6539-40B8-B7D2-7E50296FD528}" srcOrd="0" destOrd="0" presId="urn:microsoft.com/office/officeart/2005/8/layout/chevron2"/>
    <dgm:cxn modelId="{848E75A1-F075-42FC-83FF-08EA10057EE6}" srcId="{18728B41-1962-40FC-B86A-9356146B5A68}" destId="{B347819F-C25D-4DB3-A076-404D78198FA2}" srcOrd="2" destOrd="0" parTransId="{2AFA019B-01CF-45F4-AA00-2FC64FD7EBB9}" sibTransId="{F85F229E-1807-413D-B35F-3C91CE878D3D}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1942E9E6-9129-49A4-A137-C2BBBAC4338E}" type="presParOf" srcId="{CEB1617E-7ABE-4EBF-B914-C8E149BFD968}" destId="{85B13D13-17B0-48B9-8B0B-E25A451A0D88}" srcOrd="0" destOrd="0" presId="urn:microsoft.com/office/officeart/2005/8/layout/chevron2"/>
    <dgm:cxn modelId="{912D327C-DC24-4117-9F7E-B5FB27A6F631}" type="presParOf" srcId="{85B13D13-17B0-48B9-8B0B-E25A451A0D88}" destId="{29C5F787-6539-40B8-B7D2-7E50296FD528}" srcOrd="0" destOrd="0" presId="urn:microsoft.com/office/officeart/2005/8/layout/chevron2"/>
    <dgm:cxn modelId="{F3004D0B-63F9-464F-950D-CE902F66A01B}" type="presParOf" srcId="{85B13D13-17B0-48B9-8B0B-E25A451A0D88}" destId="{4BC5D174-82E1-455A-8266-2EF651317590}" srcOrd="1" destOrd="0" presId="urn:microsoft.com/office/officeart/2005/8/layout/chevron2"/>
    <dgm:cxn modelId="{B40D568D-D282-4868-844E-181DEC6D8CE1}" type="presParOf" srcId="{CEB1617E-7ABE-4EBF-B914-C8E149BFD968}" destId="{F4A068E8-600F-46D8-82E3-B7B2E8ED51B3}" srcOrd="1" destOrd="0" presId="urn:microsoft.com/office/officeart/2005/8/layout/chevron2"/>
    <dgm:cxn modelId="{72AC1C3E-4992-42C6-9233-2380B5442294}" type="presParOf" srcId="{CEB1617E-7ABE-4EBF-B914-C8E149BFD968}" destId="{90FA17FB-56EA-4A20-A631-3E2625120CA1}" srcOrd="2" destOrd="0" presId="urn:microsoft.com/office/officeart/2005/8/layout/chevron2"/>
    <dgm:cxn modelId="{4D055C6E-B4D8-45F8-94A3-07D2C65846F0}" type="presParOf" srcId="{90FA17FB-56EA-4A20-A631-3E2625120CA1}" destId="{B3C1D9A3-46B4-4E40-BD14-497C0DCDB4DC}" srcOrd="0" destOrd="0" presId="urn:microsoft.com/office/officeart/2005/8/layout/chevron2"/>
    <dgm:cxn modelId="{78B204D4-0739-4291-93FD-864E909B5A59}" type="presParOf" srcId="{90FA17FB-56EA-4A20-A631-3E2625120CA1}" destId="{BA1055A7-1216-4086-83B6-4D1BE3CE8907}" srcOrd="1" destOrd="0" presId="urn:microsoft.com/office/officeart/2005/8/layout/chevron2"/>
    <dgm:cxn modelId="{3656F715-C30F-4409-8E5F-29586FBC3212}" type="presParOf" srcId="{CEB1617E-7ABE-4EBF-B914-C8E149BFD968}" destId="{6ACCA3A6-7906-4632-B4CE-95157EE0E867}" srcOrd="3" destOrd="0" presId="urn:microsoft.com/office/officeart/2005/8/layout/chevron2"/>
    <dgm:cxn modelId="{8B837E3F-C307-4EAB-887D-C95E66B2F64B}" type="presParOf" srcId="{CEB1617E-7ABE-4EBF-B914-C8E149BFD968}" destId="{A26BA277-20E8-46F6-83B8-E92FFAE0EF5A}" srcOrd="4" destOrd="0" presId="urn:microsoft.com/office/officeart/2005/8/layout/chevron2"/>
    <dgm:cxn modelId="{B5515663-646C-4B12-BDE5-3A4200E9738F}" type="presParOf" srcId="{A26BA277-20E8-46F6-83B8-E92FFAE0EF5A}" destId="{302FC55C-58A2-4FF3-96AC-10CFA0052481}" srcOrd="0" destOrd="0" presId="urn:microsoft.com/office/officeart/2005/8/layout/chevron2"/>
    <dgm:cxn modelId="{D2F8C8BE-BD1C-4E17-80E4-C6A52BB41BD8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Региональный проект «Чистая страна (Забайкальский край)»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pPr marL="171450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Региональный проект «Комплексная система по обращению с ТКО (Забайкальский край)»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58B394CA-5212-4099-A1FC-63250D92E6DD}">
      <dgm:prSet phldrT="[Текст]" custT="1"/>
      <dgm:spPr/>
      <dgm:t>
        <a:bodyPr/>
        <a:lstStyle/>
        <a:p>
          <a:endParaRPr lang="ru-RU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E90924-86B6-4D69-8476-2AEBC01D614E}" type="parTrans" cxnId="{49A2E8CF-E3A9-41FB-A2CF-04AB2CDBF584}">
      <dgm:prSet/>
      <dgm:spPr/>
      <dgm:t>
        <a:bodyPr/>
        <a:lstStyle/>
        <a:p>
          <a:endParaRPr lang="ru-RU"/>
        </a:p>
      </dgm:t>
    </dgm:pt>
    <dgm:pt modelId="{5039BC37-6579-4B77-8850-14D6112AB255}" type="sibTrans" cxnId="{49A2E8CF-E3A9-41FB-A2CF-04AB2CDBF584}">
      <dgm:prSet/>
      <dgm:spPr/>
      <dgm:t>
        <a:bodyPr/>
        <a:lstStyle/>
        <a:p>
          <a:endParaRPr lang="ru-RU"/>
        </a:p>
      </dgm:t>
    </dgm:pt>
    <dgm:pt modelId="{90DB1C96-CA80-44AE-8FDC-192D6CCCC040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Выполнена работа по </a:t>
          </a:r>
          <a:r>
            <a:rPr lang="en-US" sz="14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 </a:t>
          </a:r>
          <a:r>
            <a:rPr lang="ru-RU" sz="14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и </a:t>
          </a:r>
          <a:r>
            <a:rPr lang="en-US" sz="14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</a:t>
          </a:r>
          <a:r>
            <a:rPr lang="ru-RU" sz="14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этапу разработки ПСД </a:t>
          </a: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«Консервация </a:t>
          </a:r>
          <a:r>
            <a:rPr lang="ru-RU" sz="1400" b="0" dirty="0" err="1" smtClean="0">
              <a:latin typeface="Calibri" panose="020F0502020204030204" pitchFamily="34" charset="0"/>
              <a:cs typeface="Calibri" panose="020F0502020204030204" pitchFamily="34" charset="0"/>
            </a:rPr>
            <a:t>хвостохранилища</a:t>
          </a: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1400" b="0" dirty="0" err="1" smtClean="0">
              <a:latin typeface="Calibri" panose="020F0502020204030204" pitchFamily="34" charset="0"/>
              <a:cs typeface="Calibri" panose="020F0502020204030204" pitchFamily="34" charset="0"/>
            </a:rPr>
            <a:t>Благодатской</a:t>
          </a: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 обогатительной фабрики». Проектировщики приступили к </a:t>
          </a:r>
          <a:r>
            <a:rPr lang="en-US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III</a:t>
          </a:r>
          <a:r>
            <a:rPr lang="ru-RU" sz="1400" b="0" dirty="0" smtClean="0">
              <a:latin typeface="Calibri" panose="020F0502020204030204" pitchFamily="34" charset="0"/>
              <a:cs typeface="Calibri" panose="020F0502020204030204" pitchFamily="34" charset="0"/>
            </a:rPr>
            <a:t> этапу государственного контракта. </a:t>
          </a:r>
          <a:endParaRPr lang="ru-RU" sz="1400" b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39735F-12C1-4F6D-91DF-2A55361AF6B2}" type="parTrans" cxnId="{11C1C832-D921-4B89-AD48-23C57C136403}">
      <dgm:prSet/>
      <dgm:spPr/>
      <dgm:t>
        <a:bodyPr/>
        <a:lstStyle/>
        <a:p>
          <a:endParaRPr lang="ru-RU"/>
        </a:p>
      </dgm:t>
    </dgm:pt>
    <dgm:pt modelId="{C3D1410F-4ED6-47BE-90BC-025E4563C778}" type="sibTrans" cxnId="{11C1C832-D921-4B89-AD48-23C57C136403}">
      <dgm:prSet/>
      <dgm:spPr/>
      <dgm:t>
        <a:bodyPr/>
        <a:lstStyle/>
        <a:p>
          <a:endParaRPr lang="ru-RU"/>
        </a:p>
      </dgm:t>
    </dgm:pt>
    <dgm:pt modelId="{C01B7793-0EB7-43CC-AAE7-8E4B5739920C}">
      <dgm:prSet phldrT="[Текст]" custT="1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b="0" dirty="0" smtClean="0">
              <a:latin typeface="Calibri" panose="020F0502020204030204" pitchFamily="34" charset="0"/>
              <a:cs typeface="Calibri" panose="020F0502020204030204" pitchFamily="34" charset="0"/>
            </a:rPr>
            <a:t>Разработана ПСД по объекту «Строительство комплекса по сортировке ТКО в Шилкинском районе» - получено положительное заключение экспертизы;</a:t>
          </a:r>
          <a:endParaRPr lang="ru-RU" sz="13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8EF895-28AA-41B6-9FBF-4C7A36DD27A5}" type="parTrans" cxnId="{3E8CAD0D-60A0-4BF0-8093-2DFB0DBBFD1D}">
      <dgm:prSet/>
      <dgm:spPr/>
      <dgm:t>
        <a:bodyPr/>
        <a:lstStyle/>
        <a:p>
          <a:endParaRPr lang="ru-RU"/>
        </a:p>
      </dgm:t>
    </dgm:pt>
    <dgm:pt modelId="{3DDE4049-0BC8-4198-AC68-6B090513FC9E}" type="sibTrans" cxnId="{3E8CAD0D-60A0-4BF0-8093-2DFB0DBBFD1D}">
      <dgm:prSet/>
      <dgm:spPr/>
      <dgm:t>
        <a:bodyPr/>
        <a:lstStyle/>
        <a:p>
          <a:endParaRPr lang="ru-RU"/>
        </a:p>
      </dgm:t>
    </dgm:pt>
    <dgm:pt modelId="{497B2D70-C1B4-483A-9CCA-79E890EF0A5F}">
      <dgm:prSet phldrT="[Текст]" custT="1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b="0" dirty="0" smtClean="0">
              <a:latin typeface="Calibri" panose="020F0502020204030204" pitchFamily="34" charset="0"/>
              <a:cs typeface="Calibri" panose="020F0502020204030204" pitchFamily="34" charset="0"/>
            </a:rPr>
            <a:t>Разработана ПСД по объекту «Строительство комплекса по сортировке ТКО в Петровск-Забайкальском районе» - получение заключения экспертизы до 01 марта 2021 года;</a:t>
          </a:r>
          <a:endParaRPr lang="ru-RU" sz="13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145363-8289-4B1D-A926-AF0E3E5142B6}" type="parTrans" cxnId="{EB277FA7-1188-475A-9767-2434193B4B4D}">
      <dgm:prSet/>
      <dgm:spPr/>
      <dgm:t>
        <a:bodyPr/>
        <a:lstStyle/>
        <a:p>
          <a:endParaRPr lang="ru-RU"/>
        </a:p>
      </dgm:t>
    </dgm:pt>
    <dgm:pt modelId="{2EB9C483-C089-474B-8ED4-0D0C801A607E}" type="sibTrans" cxnId="{EB277FA7-1188-475A-9767-2434193B4B4D}">
      <dgm:prSet/>
      <dgm:spPr/>
      <dgm:t>
        <a:bodyPr/>
        <a:lstStyle/>
        <a:p>
          <a:endParaRPr lang="ru-RU"/>
        </a:p>
      </dgm:t>
    </dgm:pt>
    <dgm:pt modelId="{3BB15705-784C-494F-B32D-9B4D84058E55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Разработана ПСД «Рекультивация свалки твердых коммунальных отходов в г. Борзя», получено положительное заключение экспертизы. Ведется работа по получению финансирования из федерального бюджета на проведение мероприятий.</a:t>
          </a:r>
          <a:endParaRPr lang="ru-RU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888450-683A-4783-A1CC-6DF4C758D64C}" type="parTrans" cxnId="{640A010F-76AD-4820-B285-2E859035BC20}">
      <dgm:prSet/>
      <dgm:spPr/>
      <dgm:t>
        <a:bodyPr/>
        <a:lstStyle/>
        <a:p>
          <a:endParaRPr lang="ru-RU"/>
        </a:p>
      </dgm:t>
    </dgm:pt>
    <dgm:pt modelId="{42138B0C-4E21-44F6-B521-0A7453A6CFF6}" type="sibTrans" cxnId="{640A010F-76AD-4820-B285-2E859035BC20}">
      <dgm:prSet/>
      <dgm:spPr/>
      <dgm:t>
        <a:bodyPr/>
        <a:lstStyle/>
        <a:p>
          <a:endParaRPr lang="ru-RU"/>
        </a:p>
      </dgm:t>
    </dgm:pt>
    <dgm:pt modelId="{8C8975F1-DBA9-4B00-A8AB-2AB5C34E10EA}">
      <dgm:prSet phldrT="[Текст]" custT="1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b="0" dirty="0" smtClean="0">
              <a:latin typeface="Calibri" panose="020F0502020204030204" pitchFamily="34" charset="0"/>
              <a:cs typeface="Calibri" panose="020F0502020204030204" pitchFamily="34" charset="0"/>
            </a:rPr>
            <a:t>Разработана ПСД по объекту «Строительство комплекса по сортировке ТКО в </a:t>
          </a:r>
          <a:r>
            <a:rPr lang="ru-RU" sz="1300" b="0" dirty="0" err="1" smtClean="0">
              <a:latin typeface="Calibri" panose="020F0502020204030204" pitchFamily="34" charset="0"/>
              <a:cs typeface="Calibri" panose="020F0502020204030204" pitchFamily="34" charset="0"/>
            </a:rPr>
            <a:t>Краснокаменском</a:t>
          </a:r>
          <a:r>
            <a:rPr lang="ru-RU" sz="1300" b="0" dirty="0" smtClean="0">
              <a:latin typeface="Calibri" panose="020F0502020204030204" pitchFamily="34" charset="0"/>
              <a:cs typeface="Calibri" panose="020F0502020204030204" pitchFamily="34" charset="0"/>
            </a:rPr>
            <a:t> районе» - получение заключения экспертизы до 01 марта 2021 года;</a:t>
          </a:r>
          <a:endParaRPr lang="ru-RU" sz="13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B1E16E-2F58-4268-B51D-97211221EFED}" type="parTrans" cxnId="{8AFBECA1-6EB9-4E5F-A54A-091D96416B56}">
      <dgm:prSet/>
      <dgm:spPr/>
      <dgm:t>
        <a:bodyPr/>
        <a:lstStyle/>
        <a:p>
          <a:endParaRPr lang="ru-RU"/>
        </a:p>
      </dgm:t>
    </dgm:pt>
    <dgm:pt modelId="{AF39E5D1-68A8-4B8E-AC9A-F24D8447A6C0}" type="sibTrans" cxnId="{8AFBECA1-6EB9-4E5F-A54A-091D96416B56}">
      <dgm:prSet/>
      <dgm:spPr/>
      <dgm:t>
        <a:bodyPr/>
        <a:lstStyle/>
        <a:p>
          <a:endParaRPr lang="ru-RU"/>
        </a:p>
      </dgm:t>
    </dgm:pt>
    <dgm:pt modelId="{0D0B3BA7-A7D0-47D6-A343-DF5FBFEA9C0A}">
      <dgm:prSet phldrT="[Текст]" custT="1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b="0" dirty="0" smtClean="0">
              <a:latin typeface="Calibri" panose="020F0502020204030204" pitchFamily="34" charset="0"/>
              <a:cs typeface="Calibri" panose="020F0502020204030204" pitchFamily="34" charset="0"/>
            </a:rPr>
            <a:t> Достигнуто значение показателя охвата населения услугой по обращению с ТКО – 88 % региональным оператором по обращению с ТКО – ООО «ОЛЕРОН+».</a:t>
          </a:r>
          <a:endParaRPr lang="ru-RU" sz="13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15AB7F-7FE3-458F-9709-F42074C22292}" type="parTrans" cxnId="{73633B46-CCB2-4D62-911F-D0BCFFB931C1}">
      <dgm:prSet/>
      <dgm:spPr/>
      <dgm:t>
        <a:bodyPr/>
        <a:lstStyle/>
        <a:p>
          <a:endParaRPr lang="ru-RU"/>
        </a:p>
      </dgm:t>
    </dgm:pt>
    <dgm:pt modelId="{C6348036-EC57-4E33-84FA-78F837C6EFBB}" type="sibTrans" cxnId="{73633B46-CCB2-4D62-911F-D0BCFFB931C1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2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2" custScaleX="96563" custScaleY="100000" custLinFactNeighborX="-1550" custLinFactNeighborY="12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2" custScaleX="103111" custLinFactNeighborX="-4430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2" custScaleX="96646" custScaleY="110094" custLinFactNeighborX="-1718" custLinFactNeighborY="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5C1C08-F33E-4633-B856-85CD1D7AA903}" type="presOf" srcId="{9A48CEB5-4D6A-4D74-B750-853B836C2855}" destId="{66D94BEC-4599-4ED7-9FC7-DAEAE4367748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BE5A3DFE-96AD-4551-B726-D4C12C5A69EF}" type="presOf" srcId="{0D0B3BA7-A7D0-47D6-A343-DF5FBFEA9C0A}" destId="{7215DEBD-BA07-40B8-9084-51F9C12F89A0}" srcOrd="0" destOrd="4" presId="urn:microsoft.com/office/officeart/2005/8/layout/chevron2"/>
    <dgm:cxn modelId="{38B2EF04-4A97-48A2-8725-D370620170EF}" type="presOf" srcId="{497B2D70-C1B4-483A-9CCA-79E890EF0A5F}" destId="{7215DEBD-BA07-40B8-9084-51F9C12F89A0}" srcOrd="0" destOrd="2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C4BFE241-2866-4074-8F76-40199E1276E2}" type="presOf" srcId="{3C7A2CFB-CD03-4E12-88F2-8CA3BB8DE437}" destId="{EAE1A14D-E2BD-42E6-894E-5B7C5940284F}" srcOrd="0" destOrd="0" presId="urn:microsoft.com/office/officeart/2005/8/layout/chevron2"/>
    <dgm:cxn modelId="{86B89282-64BB-4A23-BB3D-848EB6CF3339}" type="presOf" srcId="{1058169D-D01B-4E78-A167-B894F26DBF1F}" destId="{5ECE7EA3-A7E3-4E0C-B975-41F9C359BA6D}" srcOrd="0" destOrd="0" presId="urn:microsoft.com/office/officeart/2005/8/layout/chevron2"/>
    <dgm:cxn modelId="{8AFBECA1-6EB9-4E5F-A54A-091D96416B56}" srcId="{3C7A2CFB-CD03-4E12-88F2-8CA3BB8DE437}" destId="{8C8975F1-DBA9-4B00-A8AB-2AB5C34E10EA}" srcOrd="3" destOrd="0" parTransId="{1FB1E16E-2F58-4268-B51D-97211221EFED}" sibTransId="{AF39E5D1-68A8-4B8E-AC9A-F24D8447A6C0}"/>
    <dgm:cxn modelId="{1D9CD4DF-CB89-4279-9FFD-DBED127F0D1E}" type="presOf" srcId="{C01B7793-0EB7-43CC-AAE7-8E4B5739920C}" destId="{7215DEBD-BA07-40B8-9084-51F9C12F89A0}" srcOrd="0" destOrd="1" presId="urn:microsoft.com/office/officeart/2005/8/layout/chevron2"/>
    <dgm:cxn modelId="{49A2E8CF-E3A9-41FB-A2CF-04AB2CDBF584}" srcId="{9A48CEB5-4D6A-4D74-B750-853B836C2855}" destId="{58B394CA-5212-4099-A1FC-63250D92E6DD}" srcOrd="3" destOrd="0" parTransId="{48E90924-86B6-4D69-8476-2AEBC01D614E}" sibTransId="{5039BC37-6579-4B77-8850-14D6112AB255}"/>
    <dgm:cxn modelId="{5E39065A-1B7F-4E6C-9DAB-F6B75C6F2633}" type="presOf" srcId="{8C8975F1-DBA9-4B00-A8AB-2AB5C34E10EA}" destId="{7215DEBD-BA07-40B8-9084-51F9C12F89A0}" srcOrd="0" destOrd="3" presId="urn:microsoft.com/office/officeart/2005/8/layout/chevron2"/>
    <dgm:cxn modelId="{640A010F-76AD-4820-B285-2E859035BC20}" srcId="{9A48CEB5-4D6A-4D74-B750-853B836C2855}" destId="{3BB15705-784C-494F-B32D-9B4D84058E55}" srcOrd="1" destOrd="0" parTransId="{79888450-683A-4783-A1CC-6DF4C758D64C}" sibTransId="{42138B0C-4E21-44F6-B521-0A7453A6CFF6}"/>
    <dgm:cxn modelId="{3CF533BD-9681-4559-AC67-2F76374473E1}" type="presOf" srcId="{A41EC202-0235-4971-8214-9C9E0056245F}" destId="{7215DEBD-BA07-40B8-9084-51F9C12F89A0}" srcOrd="0" destOrd="0" presId="urn:microsoft.com/office/officeart/2005/8/layout/chevron2"/>
    <dgm:cxn modelId="{11C1C832-D921-4B89-AD48-23C57C136403}" srcId="{9A48CEB5-4D6A-4D74-B750-853B836C2855}" destId="{90DB1C96-CA80-44AE-8FDC-192D6CCCC040}" srcOrd="2" destOrd="0" parTransId="{2A39735F-12C1-4F6D-91DF-2A55361AF6B2}" sibTransId="{C3D1410F-4ED6-47BE-90BC-025E4563C778}"/>
    <dgm:cxn modelId="{73633B46-CCB2-4D62-911F-D0BCFFB931C1}" srcId="{3C7A2CFB-CD03-4E12-88F2-8CA3BB8DE437}" destId="{0D0B3BA7-A7D0-47D6-A343-DF5FBFEA9C0A}" srcOrd="4" destOrd="0" parTransId="{2915AB7F-7FE3-458F-9709-F42074C22292}" sibTransId="{C6348036-EC57-4E33-84FA-78F837C6EFBB}"/>
    <dgm:cxn modelId="{3E8CAD0D-60A0-4BF0-8093-2DFB0DBBFD1D}" srcId="{3C7A2CFB-CD03-4E12-88F2-8CA3BB8DE437}" destId="{C01B7793-0EB7-43CC-AAE7-8E4B5739920C}" srcOrd="1" destOrd="0" parTransId="{618EF895-28AA-41B6-9FBF-4C7A36DD27A5}" sibTransId="{3DDE4049-0BC8-4198-AC68-6B090513FC9E}"/>
    <dgm:cxn modelId="{BEFEFB08-D643-4DC8-8C52-BC2E6F1DD2A5}" type="presOf" srcId="{90DB1C96-CA80-44AE-8FDC-192D6CCCC040}" destId="{5ECE7EA3-A7E3-4E0C-B975-41F9C359BA6D}" srcOrd="0" destOrd="2" presId="urn:microsoft.com/office/officeart/2005/8/layout/chevron2"/>
    <dgm:cxn modelId="{BE15BED8-C9DA-4D30-B2D5-0984886BD5B6}" type="presOf" srcId="{72F5F253-0FCF-4EBD-9B0F-341A5B3559E5}" destId="{2EBACB9A-1682-415B-97FD-B76DBC3B4EE1}" srcOrd="0" destOrd="0" presId="urn:microsoft.com/office/officeart/2005/8/layout/chevron2"/>
    <dgm:cxn modelId="{94524654-CC06-4632-A5C5-24B204226824}" type="presOf" srcId="{3BB15705-784C-494F-B32D-9B4D84058E55}" destId="{5ECE7EA3-A7E3-4E0C-B975-41F9C359BA6D}" srcOrd="0" destOrd="1" presId="urn:microsoft.com/office/officeart/2005/8/layout/chevron2"/>
    <dgm:cxn modelId="{350B89B0-D1B4-4C59-989C-CDA97FA309D0}" type="presOf" srcId="{58B394CA-5212-4099-A1FC-63250D92E6DD}" destId="{5ECE7EA3-A7E3-4E0C-B975-41F9C359BA6D}" srcOrd="0" destOrd="3" presId="urn:microsoft.com/office/officeart/2005/8/layout/chevron2"/>
    <dgm:cxn modelId="{EB277FA7-1188-475A-9767-2434193B4B4D}" srcId="{3C7A2CFB-CD03-4E12-88F2-8CA3BB8DE437}" destId="{497B2D70-C1B4-483A-9CCA-79E890EF0A5F}" srcOrd="2" destOrd="0" parTransId="{30145363-8289-4B1D-A926-AF0E3E5142B6}" sibTransId="{2EB9C483-C089-474B-8ED4-0D0C801A607E}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A1700ACC-75B9-42BC-B2F4-CFADC738EA03}" type="presParOf" srcId="{2EBACB9A-1682-415B-97FD-B76DBC3B4EE1}" destId="{889DC4C8-A67D-4E9E-BB56-527B835DC9F7}" srcOrd="0" destOrd="0" presId="urn:microsoft.com/office/officeart/2005/8/layout/chevron2"/>
    <dgm:cxn modelId="{47E8A193-E23E-4551-B071-6AC00FF5548D}" type="presParOf" srcId="{889DC4C8-A67D-4E9E-BB56-527B835DC9F7}" destId="{66D94BEC-4599-4ED7-9FC7-DAEAE4367748}" srcOrd="0" destOrd="0" presId="urn:microsoft.com/office/officeart/2005/8/layout/chevron2"/>
    <dgm:cxn modelId="{E2204A2B-39B9-46DA-BC6F-F85A1071D43A}" type="presParOf" srcId="{889DC4C8-A67D-4E9E-BB56-527B835DC9F7}" destId="{5ECE7EA3-A7E3-4E0C-B975-41F9C359BA6D}" srcOrd="1" destOrd="0" presId="urn:microsoft.com/office/officeart/2005/8/layout/chevron2"/>
    <dgm:cxn modelId="{18C6CFE1-7DAA-4964-A756-4C5EB55D728C}" type="presParOf" srcId="{2EBACB9A-1682-415B-97FD-B76DBC3B4EE1}" destId="{C34CB2AB-3B8E-4C06-8F26-5EBC05285B68}" srcOrd="1" destOrd="0" presId="urn:microsoft.com/office/officeart/2005/8/layout/chevron2"/>
    <dgm:cxn modelId="{292F9E82-F67E-495D-9673-66052516C4F8}" type="presParOf" srcId="{2EBACB9A-1682-415B-97FD-B76DBC3B4EE1}" destId="{DEC8D6F7-2F1C-450B-91DC-CC99C65EE88F}" srcOrd="2" destOrd="0" presId="urn:microsoft.com/office/officeart/2005/8/layout/chevron2"/>
    <dgm:cxn modelId="{9D568859-A638-4024-A926-76628DCB928B}" type="presParOf" srcId="{DEC8D6F7-2F1C-450B-91DC-CC99C65EE88F}" destId="{EAE1A14D-E2BD-42E6-894E-5B7C5940284F}" srcOrd="0" destOrd="0" presId="urn:microsoft.com/office/officeart/2005/8/layout/chevron2"/>
    <dgm:cxn modelId="{CA3CC5D1-1FDA-4E4E-AB8B-69D163408E0D}" type="presParOf" srcId="{DEC8D6F7-2F1C-450B-91DC-CC99C65EE88F}" destId="{7215DEBD-BA07-40B8-9084-51F9C12F89A0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Разработана и утверждена территориальная схема обращения с отходами Забайкальского края, обеспечен контроль за деятельностью регионального оператора в части соблюдения территориальной схемы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Сформирован и утвержден перечень из 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37 объектов размещения ТКО</a:t>
          </a:r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, эксплуатация которых предполагается до 2023 года. 20 объектов размещения ТКО переданы операторам по обращению с ТКО и приведены в нормативное санитарно-эпидемиологическое состояние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Утвержден единый предельный тариф на услугу регионального оператора по обращению с ТКО в размере 546 руб.</a:t>
          </a:r>
          <a:r>
            <a:rPr kumimoji="0" lang="en-US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/</a:t>
          </a:r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м3, плата - 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77,7 руб. </a:t>
          </a:r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(МКД) и 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54,6 руб.</a:t>
          </a:r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(ИЖС) (ниже среднероссийского показателя на 10%)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3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3" custScaleX="93814" custScaleY="100000" custLinFactNeighborX="-1688" custLinFactNeighborY="14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3" custScaleX="103111" custLinFactNeighborX="-13296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3" custScaleX="93325" custScaleY="99112" custLinFactNeighborX="-1473" custLinFactNeighborY="2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  <dgm:t>
        <a:bodyPr/>
        <a:lstStyle/>
        <a:p>
          <a:endParaRPr lang="ru-RU"/>
        </a:p>
      </dgm:t>
    </dgm:pt>
    <dgm:pt modelId="{3732D899-C95C-4AD4-8B68-75565874A447}" type="pres">
      <dgm:prSet presAssocID="{B8E2BEF5-735B-432A-BB8E-EB0080C10339}" presName="composite" presStyleCnt="0"/>
      <dgm:spPr/>
      <dgm:t>
        <a:bodyPr/>
        <a:lstStyle/>
        <a:p>
          <a:endParaRPr lang="ru-RU"/>
        </a:p>
      </dgm:t>
    </dgm:pt>
    <dgm:pt modelId="{67CEE015-8D45-46F3-8889-5AEC27366940}" type="pres">
      <dgm:prSet presAssocID="{B8E2BEF5-735B-432A-BB8E-EB0080C10339}" presName="parentText" presStyleLbl="alignNode1" presStyleIdx="2" presStyleCnt="3" custScaleX="104498" custScaleY="91468" custLinFactNeighborX="-12669" custLinFactNeighborY="-7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2" presStyleCnt="3" custScaleX="93449" custScaleY="100769" custLinFactNeighborX="-1375" custLinFactNeighborY="5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309383-63B5-400A-B57F-EC27181BC20E}" type="presOf" srcId="{9A48CEB5-4D6A-4D74-B750-853B836C2855}" destId="{66D94BEC-4599-4ED7-9FC7-DAEAE4367748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8CF0032B-CB5E-473B-BCE8-0815718D724F}" type="presOf" srcId="{1058169D-D01B-4E78-A167-B894F26DBF1F}" destId="{5ECE7EA3-A7E3-4E0C-B975-41F9C359BA6D}" srcOrd="0" destOrd="0" presId="urn:microsoft.com/office/officeart/2005/8/layout/chevron2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389C6AD9-14AF-493B-8F17-8D1EBB62E89C}" type="presOf" srcId="{3C7A2CFB-CD03-4E12-88F2-8CA3BB8DE437}" destId="{EAE1A14D-E2BD-42E6-894E-5B7C5940284F}" srcOrd="0" destOrd="0" presId="urn:microsoft.com/office/officeart/2005/8/layout/chevron2"/>
    <dgm:cxn modelId="{0E97131C-640D-4BBF-8D96-989C06470BCD}" type="presOf" srcId="{B8E2BEF5-735B-432A-BB8E-EB0080C10339}" destId="{67CEE015-8D45-46F3-8889-5AEC27366940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9312AADB-87DA-428C-AD04-74FF291D466F}" srcId="{72F5F253-0FCF-4EBD-9B0F-341A5B3559E5}" destId="{B8E2BEF5-735B-432A-BB8E-EB0080C10339}" srcOrd="2" destOrd="0" parTransId="{C875FB7A-2044-4791-AEBF-C154495097BC}" sibTransId="{131B18CB-FCC8-497D-8672-BBF149CE66EB}"/>
    <dgm:cxn modelId="{0D92D6BA-EEDA-4114-9287-EEC627C50B44}" type="presOf" srcId="{A41EC202-0235-4971-8214-9C9E0056245F}" destId="{7215DEBD-BA07-40B8-9084-51F9C12F89A0}" srcOrd="0" destOrd="0" presId="urn:microsoft.com/office/officeart/2005/8/layout/chevron2"/>
    <dgm:cxn modelId="{3F687A8C-5EAF-4EEB-9015-B6C5729BC158}" type="presOf" srcId="{72F5F253-0FCF-4EBD-9B0F-341A5B3559E5}" destId="{2EBACB9A-1682-415B-97FD-B76DBC3B4EE1}" srcOrd="0" destOrd="0" presId="urn:microsoft.com/office/officeart/2005/8/layout/chevron2"/>
    <dgm:cxn modelId="{FD48BFAB-54E1-41AA-BE52-764354CBFFC3}" type="presOf" srcId="{DBC66504-8A5A-4BE5-96FB-0D94048BED50}" destId="{DCABBFC0-7EE7-42A6-B5F7-F8B80EDBC567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30541D0D-484F-4D8A-BA98-F518CF424BE1}" type="presParOf" srcId="{2EBACB9A-1682-415B-97FD-B76DBC3B4EE1}" destId="{889DC4C8-A67D-4E9E-BB56-527B835DC9F7}" srcOrd="0" destOrd="0" presId="urn:microsoft.com/office/officeart/2005/8/layout/chevron2"/>
    <dgm:cxn modelId="{1746A36D-51D7-485E-871D-623642C3396E}" type="presParOf" srcId="{889DC4C8-A67D-4E9E-BB56-527B835DC9F7}" destId="{66D94BEC-4599-4ED7-9FC7-DAEAE4367748}" srcOrd="0" destOrd="0" presId="urn:microsoft.com/office/officeart/2005/8/layout/chevron2"/>
    <dgm:cxn modelId="{E4BED2AE-72E5-412F-933F-544011F5FDEA}" type="presParOf" srcId="{889DC4C8-A67D-4E9E-BB56-527B835DC9F7}" destId="{5ECE7EA3-A7E3-4E0C-B975-41F9C359BA6D}" srcOrd="1" destOrd="0" presId="urn:microsoft.com/office/officeart/2005/8/layout/chevron2"/>
    <dgm:cxn modelId="{E09CA2EA-D3BC-4749-8470-71103565E3F5}" type="presParOf" srcId="{2EBACB9A-1682-415B-97FD-B76DBC3B4EE1}" destId="{C34CB2AB-3B8E-4C06-8F26-5EBC05285B68}" srcOrd="1" destOrd="0" presId="urn:microsoft.com/office/officeart/2005/8/layout/chevron2"/>
    <dgm:cxn modelId="{651A9B82-E6A2-4C85-A955-9CA2559DFA86}" type="presParOf" srcId="{2EBACB9A-1682-415B-97FD-B76DBC3B4EE1}" destId="{DEC8D6F7-2F1C-450B-91DC-CC99C65EE88F}" srcOrd="2" destOrd="0" presId="urn:microsoft.com/office/officeart/2005/8/layout/chevron2"/>
    <dgm:cxn modelId="{91ED040A-C648-4D1B-826D-15F9D6594BE0}" type="presParOf" srcId="{DEC8D6F7-2F1C-450B-91DC-CC99C65EE88F}" destId="{EAE1A14D-E2BD-42E6-894E-5B7C5940284F}" srcOrd="0" destOrd="0" presId="urn:microsoft.com/office/officeart/2005/8/layout/chevron2"/>
    <dgm:cxn modelId="{2A6B67DD-D2C4-4B6D-A61E-1A67ABB05383}" type="presParOf" srcId="{DEC8D6F7-2F1C-450B-91DC-CC99C65EE88F}" destId="{7215DEBD-BA07-40B8-9084-51F9C12F89A0}" srcOrd="1" destOrd="0" presId="urn:microsoft.com/office/officeart/2005/8/layout/chevron2"/>
    <dgm:cxn modelId="{FE0A9D92-830B-475E-8637-F1D5F694E46B}" type="presParOf" srcId="{2EBACB9A-1682-415B-97FD-B76DBC3B4EE1}" destId="{07BF5B05-83A9-4005-B66C-666107BF56A4}" srcOrd="3" destOrd="0" presId="urn:microsoft.com/office/officeart/2005/8/layout/chevron2"/>
    <dgm:cxn modelId="{C8DB0F97-9F54-4CAF-9646-ED745D9DE876}" type="presParOf" srcId="{2EBACB9A-1682-415B-97FD-B76DBC3B4EE1}" destId="{3732D899-C95C-4AD4-8B68-75565874A447}" srcOrd="4" destOrd="0" presId="urn:microsoft.com/office/officeart/2005/8/layout/chevron2"/>
    <dgm:cxn modelId="{D7F44552-F1AE-4C57-B808-BF689F56190D}" type="presParOf" srcId="{3732D899-C95C-4AD4-8B68-75565874A447}" destId="{67CEE015-8D45-46F3-8889-5AEC27366940}" srcOrd="0" destOrd="0" presId="urn:microsoft.com/office/officeart/2005/8/layout/chevron2"/>
    <dgm:cxn modelId="{C725B718-49B6-4BBA-AB3B-C633ED9823FE}" type="presParOf" srcId="{3732D899-C95C-4AD4-8B68-75565874A447}" destId="{DCABBFC0-7EE7-42A6-B5F7-F8B80EDBC567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Построено 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1100 </a:t>
          </a:r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новых контейнерных площадок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</a:t>
          </a:r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для накопления ТКО в населенных пунктах края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1" custScaleX="106767" custLinFactNeighborX="-21562" custLinFactNeighborY="141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1" custScaleX="96563" custScaleY="100000" custLinFactNeighborX="-1470" custLinFactNeighborY="3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F8B991FF-23FA-4D79-9E77-854006B759B6}" type="presOf" srcId="{9A48CEB5-4D6A-4D74-B750-853B836C2855}" destId="{66D94BEC-4599-4ED7-9FC7-DAEAE4367748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7F5AB81B-A0CD-4EB0-98CD-B86C716C0949}" type="presOf" srcId="{1058169D-D01B-4E78-A167-B894F26DBF1F}" destId="{5ECE7EA3-A7E3-4E0C-B975-41F9C359BA6D}" srcOrd="0" destOrd="0" presId="urn:microsoft.com/office/officeart/2005/8/layout/chevron2"/>
    <dgm:cxn modelId="{71431E11-40F5-4647-9F83-1A1DF0CF8657}" type="presOf" srcId="{72F5F253-0FCF-4EBD-9B0F-341A5B3559E5}" destId="{2EBACB9A-1682-415B-97FD-B76DBC3B4EE1}" srcOrd="0" destOrd="0" presId="urn:microsoft.com/office/officeart/2005/8/layout/chevron2"/>
    <dgm:cxn modelId="{DDD68B4C-C093-4CF2-884C-418000CFF092}" type="presParOf" srcId="{2EBACB9A-1682-415B-97FD-B76DBC3B4EE1}" destId="{889DC4C8-A67D-4E9E-BB56-527B835DC9F7}" srcOrd="0" destOrd="0" presId="urn:microsoft.com/office/officeart/2005/8/layout/chevron2"/>
    <dgm:cxn modelId="{6C2A99EE-A796-44BB-A846-E4F49A53C1F2}" type="presParOf" srcId="{889DC4C8-A67D-4E9E-BB56-527B835DC9F7}" destId="{66D94BEC-4599-4ED7-9FC7-DAEAE4367748}" srcOrd="0" destOrd="0" presId="urn:microsoft.com/office/officeart/2005/8/layout/chevron2"/>
    <dgm:cxn modelId="{7363A7EC-76A4-4392-86A7-3F560584AF20}" type="presParOf" srcId="{889DC4C8-A67D-4E9E-BB56-527B835DC9F7}" destId="{5ECE7EA3-A7E3-4E0C-B975-41F9C359BA6D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Закуплено 5690 металлических и 2688 пластиковых контейнеров и    389 бункеров для накопления ТКО и КГМ, 41 единица новой спецтехники для транспортирования ТКО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1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1" custScaleX="96563" custScaleY="100000" custLinFactNeighborX="-2001" custLinFactNeighborY="2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4714CA87-27F3-4023-97A6-77BB27597279}" type="presOf" srcId="{1058169D-D01B-4E78-A167-B894F26DBF1F}" destId="{5ECE7EA3-A7E3-4E0C-B975-41F9C359BA6D}" srcOrd="0" destOrd="0" presId="urn:microsoft.com/office/officeart/2005/8/layout/chevron2"/>
    <dgm:cxn modelId="{39B66958-65D3-4E3C-8679-77BB795DE530}" type="presOf" srcId="{72F5F253-0FCF-4EBD-9B0F-341A5B3559E5}" destId="{2EBACB9A-1682-415B-97FD-B76DBC3B4EE1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B2BB3D2B-2D47-4458-980C-DBF47FF8CAAE}" type="presOf" srcId="{9A48CEB5-4D6A-4D74-B750-853B836C2855}" destId="{66D94BEC-4599-4ED7-9FC7-DAEAE4367748}" srcOrd="0" destOrd="0" presId="urn:microsoft.com/office/officeart/2005/8/layout/chevron2"/>
    <dgm:cxn modelId="{D19B31A7-FCFA-4250-8C53-52E9470D7D55}" type="presParOf" srcId="{2EBACB9A-1682-415B-97FD-B76DBC3B4EE1}" destId="{889DC4C8-A67D-4E9E-BB56-527B835DC9F7}" srcOrd="0" destOrd="0" presId="urn:microsoft.com/office/officeart/2005/8/layout/chevron2"/>
    <dgm:cxn modelId="{0E52EE15-4865-47A5-96EC-E6523846242C}" type="presParOf" srcId="{889DC4C8-A67D-4E9E-BB56-527B835DC9F7}" destId="{66D94BEC-4599-4ED7-9FC7-DAEAE4367748}" srcOrd="0" destOrd="0" presId="urn:microsoft.com/office/officeart/2005/8/layout/chevron2"/>
    <dgm:cxn modelId="{9231A628-8141-43D2-A8E8-77139D5E105D}" type="presParOf" srcId="{889DC4C8-A67D-4E9E-BB56-527B835DC9F7}" destId="{5ECE7EA3-A7E3-4E0C-B975-41F9C359BA6D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Times New Roman" panose="02020603050405020304" pitchFamily="18" charset="0"/>
              <a:sym typeface="Arial" panose="020B0604020202020204" pitchFamily="34" charset="0"/>
            </a:rPr>
            <a:t>Ликвидировано 1300 мест несанкционированного размещения отходов объемом 2,7 млн. куб. м. мусора</a:t>
          </a:r>
          <a:endParaRPr lang="ru-RU" sz="1800" b="0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1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1" custScaleX="96563" custScaleY="100000" custLinFactNeighborX="-1563" custLinFactNeighborY="3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6A4813-EEC6-4A51-8B15-DCC36BDDE375}" type="presOf" srcId="{1058169D-D01B-4E78-A167-B894F26DBF1F}" destId="{5ECE7EA3-A7E3-4E0C-B975-41F9C359BA6D}" srcOrd="0" destOrd="0" presId="urn:microsoft.com/office/officeart/2005/8/layout/chevron2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5651AA06-EBC0-46A8-884B-1D19EC8D2A8A}" type="presOf" srcId="{72F5F253-0FCF-4EBD-9B0F-341A5B3559E5}" destId="{2EBACB9A-1682-415B-97FD-B76DBC3B4EE1}" srcOrd="0" destOrd="0" presId="urn:microsoft.com/office/officeart/2005/8/layout/chevron2"/>
    <dgm:cxn modelId="{BFF6E79B-65B3-4C05-A4C2-64A27F08624F}" type="presOf" srcId="{9A48CEB5-4D6A-4D74-B750-853B836C2855}" destId="{66D94BEC-4599-4ED7-9FC7-DAEAE4367748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69883838-2CD2-4D5F-A727-A669B4492785}" type="presParOf" srcId="{2EBACB9A-1682-415B-97FD-B76DBC3B4EE1}" destId="{889DC4C8-A67D-4E9E-BB56-527B835DC9F7}" srcOrd="0" destOrd="0" presId="urn:microsoft.com/office/officeart/2005/8/layout/chevron2"/>
    <dgm:cxn modelId="{E297CF0B-95FF-4268-AE98-A1EF24D69B6F}" type="presParOf" srcId="{889DC4C8-A67D-4E9E-BB56-527B835DC9F7}" destId="{66D94BEC-4599-4ED7-9FC7-DAEAE4367748}" srcOrd="0" destOrd="0" presId="urn:microsoft.com/office/officeart/2005/8/layout/chevron2"/>
    <dgm:cxn modelId="{29EB3437-84E4-4D39-92DB-C64F31DB7440}" type="presParOf" srcId="{889DC4C8-A67D-4E9E-BB56-527B835DC9F7}" destId="{5ECE7EA3-A7E3-4E0C-B975-41F9C359BA6D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VII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Обеспечена разработка ПСД для строительства 3 комплексов по сортировке ТКО, получены положительные заключения государственной экспертизы на 1 комплект ПСД. </a:t>
          </a:r>
          <a:r>
            <a: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DIN Pro Regular"/>
              <a:cs typeface="Calibri" panose="020F0502020204030204" pitchFamily="34" charset="0"/>
              <a:sym typeface="Arial" panose="020B0604020202020204" pitchFamily="34" charset="0"/>
            </a:rPr>
            <a:t>Обеспечено взаимодействие с ППК «РЭО» в части реализации инвестиционных проектов по строительству инфраструктуры обращения с ТКО</a:t>
          </a:r>
          <a:endParaRPr lang="ru-RU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1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1" custScaleX="96563" custScaleY="150604" custLinFactNeighborX="-1688" custLinFactNeighborY="14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341E26-6CE3-4F8C-A3FD-178FBAA24E2E}" type="presOf" srcId="{1058169D-D01B-4E78-A167-B894F26DBF1F}" destId="{5ECE7EA3-A7E3-4E0C-B975-41F9C359BA6D}" srcOrd="0" destOrd="0" presId="urn:microsoft.com/office/officeart/2005/8/layout/chevron2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80B17374-CC63-49A6-8C17-BB9504E175BF}" type="presOf" srcId="{9A48CEB5-4D6A-4D74-B750-853B836C2855}" destId="{66D94BEC-4599-4ED7-9FC7-DAEAE4367748}" srcOrd="0" destOrd="0" presId="urn:microsoft.com/office/officeart/2005/8/layout/chevron2"/>
    <dgm:cxn modelId="{FCE1F258-C89D-45D8-AEDE-CAF589D9A133}" type="presOf" srcId="{72F5F253-0FCF-4EBD-9B0F-341A5B3559E5}" destId="{2EBACB9A-1682-415B-97FD-B76DBC3B4EE1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7962285E-52CC-4DCC-886E-7F3D778F1804}" type="presParOf" srcId="{2EBACB9A-1682-415B-97FD-B76DBC3B4EE1}" destId="{889DC4C8-A67D-4E9E-BB56-527B835DC9F7}" srcOrd="0" destOrd="0" presId="urn:microsoft.com/office/officeart/2005/8/layout/chevron2"/>
    <dgm:cxn modelId="{9F45F223-8EBB-4892-8FE8-F32B862F55A1}" type="presParOf" srcId="{889DC4C8-A67D-4E9E-BB56-527B835DC9F7}" destId="{66D94BEC-4599-4ED7-9FC7-DAEAE4367748}" srcOrd="0" destOrd="0" presId="urn:microsoft.com/office/officeart/2005/8/layout/chevron2"/>
    <dgm:cxn modelId="{1EB446E4-26A6-41B5-888A-5DDFB0812BBD}" type="presParOf" srcId="{889DC4C8-A67D-4E9E-BB56-527B835DC9F7}" destId="{5ECE7EA3-A7E3-4E0C-B975-41F9C359BA6D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Реализация регионального проекта «Комплексная система обращения с твердыми коммунальными отходами» национального проекта «Экология»</a:t>
          </a:r>
          <a:endParaRPr lang="ru-RU" sz="18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Заключение соглашения с Минприроды России на финансирование в 2022 году мероприятий регионального проекта в рамках национального проекта «Экология»</a:t>
          </a:r>
          <a:endParaRPr lang="ru-RU" sz="18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Обеспечение 100% населения Забайкальского края услугой регионального оператора по своевременному сбору и вывозу ТКО, контроль за деятельностью регионального оператора по обращению с ТКО</a:t>
          </a:r>
          <a:endParaRPr lang="ru-RU" sz="1800" b="1" dirty="0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smtClean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080BBD-8E43-4C13-90D4-A6E727ABB199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FC39AB6B-263D-46E6-80FB-5D2737A0D5B9}" type="parTrans" cxnId="{53112F14-5356-4859-9974-6DAEAFC56583}">
      <dgm:prSet/>
      <dgm:spPr/>
      <dgm:t>
        <a:bodyPr/>
        <a:lstStyle/>
        <a:p>
          <a:endParaRPr lang="ru-RU"/>
        </a:p>
      </dgm:t>
    </dgm:pt>
    <dgm:pt modelId="{3DF13EC9-6159-4938-9E1B-5EBDBD1A05B7}" type="sibTrans" cxnId="{53112F14-5356-4859-9974-6DAEAFC56583}">
      <dgm:prSet/>
      <dgm:spPr/>
      <dgm:t>
        <a:bodyPr/>
        <a:lstStyle/>
        <a:p>
          <a:endParaRPr lang="ru-RU"/>
        </a:p>
      </dgm:t>
    </dgm:pt>
    <dgm:pt modelId="{12B53687-75CF-4454-A91C-F220CCD902EC}">
      <dgm:prSet custT="1"/>
      <dgm:spPr/>
      <dgm:t>
        <a:bodyPr/>
        <a:lstStyle/>
        <a:p>
          <a:pPr marL="271463" indent="-271463">
            <a:tabLst/>
          </a:pPr>
          <a:r>
            <a:rPr lang="ru-RU" sz="1800" b="1" dirty="0" smtClean="0">
              <a:solidFill>
                <a:prstClr val="black"/>
              </a:solidFill>
            </a:rPr>
            <a:t>Обеспечение создания современной инфраструктуры по обращению с ТКО за счет средств федерального бюджета и реализации инвестиционных проектов:</a:t>
          </a:r>
          <a:endParaRPr lang="ru-RU" sz="1800" dirty="0"/>
        </a:p>
      </dgm:t>
    </dgm:pt>
    <dgm:pt modelId="{0C85566E-72EC-48C8-A2BA-7ACB8524D4E5}" type="parTrans" cxnId="{EB7A8592-ACAA-4108-96EB-E36FAC3E6BF1}">
      <dgm:prSet/>
      <dgm:spPr/>
      <dgm:t>
        <a:bodyPr/>
        <a:lstStyle/>
        <a:p>
          <a:endParaRPr lang="ru-RU"/>
        </a:p>
      </dgm:t>
    </dgm:pt>
    <dgm:pt modelId="{86186FD3-BDA3-4140-A924-3D7CFB722427}" type="sibTrans" cxnId="{EB7A8592-ACAA-4108-96EB-E36FAC3E6BF1}">
      <dgm:prSet/>
      <dgm:spPr/>
      <dgm:t>
        <a:bodyPr/>
        <a:lstStyle/>
        <a:p>
          <a:endParaRPr lang="ru-RU"/>
        </a:p>
      </dgm:t>
    </dgm:pt>
    <dgm:pt modelId="{E2688B68-6DB0-4B78-A1DA-A271D35F8237}">
      <dgm:prSet custT="1"/>
      <dgm:spPr/>
      <dgm:t>
        <a:bodyPr/>
        <a:lstStyle/>
        <a:p>
          <a:pPr marL="800100" indent="0"/>
          <a:r>
            <a:rPr lang="ru-RU" sz="1600" b="1" dirty="0" smtClean="0">
              <a:solidFill>
                <a:prstClr val="black"/>
              </a:solidFill>
            </a:rPr>
            <a:t> 7 объектов обработки ТКО – мусоросортировочные комплексы (потребность в финансирования – 2,8 млрд. руб.).</a:t>
          </a:r>
        </a:p>
      </dgm:t>
    </dgm:pt>
    <dgm:pt modelId="{B690EBA9-F350-4054-A118-789890B88EC2}" type="parTrans" cxnId="{37366CF6-0E46-4C73-9928-4CA831DD02E9}">
      <dgm:prSet/>
      <dgm:spPr/>
      <dgm:t>
        <a:bodyPr/>
        <a:lstStyle/>
        <a:p>
          <a:endParaRPr lang="ru-RU"/>
        </a:p>
      </dgm:t>
    </dgm:pt>
    <dgm:pt modelId="{9FFF8EB1-BFC8-42EE-9561-6EF6920CF005}" type="sibTrans" cxnId="{37366CF6-0E46-4C73-9928-4CA831DD02E9}">
      <dgm:prSet/>
      <dgm:spPr/>
      <dgm:t>
        <a:bodyPr/>
        <a:lstStyle/>
        <a:p>
          <a:endParaRPr lang="ru-RU"/>
        </a:p>
      </dgm:t>
    </dgm:pt>
    <dgm:pt modelId="{77E55A56-2D2D-4CE3-9863-3730A632CCB6}">
      <dgm:prSet custT="1"/>
      <dgm:spPr/>
      <dgm:t>
        <a:bodyPr/>
        <a:lstStyle/>
        <a:p>
          <a:pPr marL="800100" indent="0"/>
          <a:r>
            <a:rPr lang="ru-RU" sz="1600" b="1" dirty="0" smtClean="0">
              <a:solidFill>
                <a:prstClr val="black"/>
              </a:solidFill>
            </a:rPr>
            <a:t> 7 объектов размещения ТКО - полигоны ТКО (потребность в финансировании - 2,3 млрд. руб.);</a:t>
          </a:r>
        </a:p>
      </dgm:t>
    </dgm:pt>
    <dgm:pt modelId="{E09CFCAE-4939-4236-93FB-624EBBA0E15C}" type="sibTrans" cxnId="{30DB9679-A561-45C4-A095-C557D7D2C7F8}">
      <dgm:prSet/>
      <dgm:spPr/>
      <dgm:t>
        <a:bodyPr/>
        <a:lstStyle/>
        <a:p>
          <a:endParaRPr lang="ru-RU"/>
        </a:p>
      </dgm:t>
    </dgm:pt>
    <dgm:pt modelId="{EE884842-8DBB-4513-BECC-D145845DD549}" type="parTrans" cxnId="{30DB9679-A561-45C4-A095-C557D7D2C7F8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4" custLinFactNeighborY="10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4" custScaleX="89372" custLinFactNeighborX="-4228" custLinFactNeighborY="1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4" custLinFactNeighborY="55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4" custScaleX="90810" custScaleY="89267" custLinFactNeighborX="-3576" custLinFactNeighborY="-7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4" custScaleX="91916" custScaleY="127864" custLinFactNeighborX="-3051" custLinFactNeighborY="-17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5A70B-49B8-4E0A-90B4-F897D8F75169}" type="pres">
      <dgm:prSet presAssocID="{30EE5556-49C6-48A7-B311-6100789F2FD9}" presName="sp" presStyleCnt="0"/>
      <dgm:spPr/>
    </dgm:pt>
    <dgm:pt modelId="{4BA48A19-67C5-4D6C-8DC0-2296405763C8}" type="pres">
      <dgm:prSet presAssocID="{00080BBD-8E43-4C13-90D4-A6E727ABB199}" presName="composite" presStyleCnt="0"/>
      <dgm:spPr/>
    </dgm:pt>
    <dgm:pt modelId="{6266A4CE-0042-4292-B875-D6ED7F251C27}" type="pres">
      <dgm:prSet presAssocID="{00080BBD-8E43-4C13-90D4-A6E727ABB199}" presName="parentText" presStyleLbl="alignNode1" presStyleIdx="3" presStyleCnt="4" custLinFactNeighborX="-766" custLinFactNeighborY="-137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E86FE-6538-44FF-BC5D-ADC3507C2F5A}" type="pres">
      <dgm:prSet presAssocID="{00080BBD-8E43-4C13-90D4-A6E727ABB199}" presName="descendantText" presStyleLbl="alignAcc1" presStyleIdx="3" presStyleCnt="4" custScaleX="93770" custScaleY="143302" custLinFactNeighborX="-2176" custLinFactNeighborY="-21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963BA1-9552-4854-B7C7-9D86E90FE473}" type="presOf" srcId="{A41EC202-0235-4971-8214-9C9E0056245F}" destId="{7215DEBD-BA07-40B8-9084-51F9C12F89A0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0BEE1EBD-ADF0-4417-BEBF-E1800720C86D}" type="presOf" srcId="{E2688B68-6DB0-4B78-A1DA-A271D35F8237}" destId="{0DCE86FE-6538-44FF-BC5D-ADC3507C2F5A}" srcOrd="0" destOrd="2" presId="urn:microsoft.com/office/officeart/2005/8/layout/chevron2"/>
    <dgm:cxn modelId="{65F2DFFA-0DE4-4FEA-B791-2CEF83C6C160}" type="presOf" srcId="{9A48CEB5-4D6A-4D74-B750-853B836C2855}" destId="{66D94BEC-4599-4ED7-9FC7-DAEAE4367748}" srcOrd="0" destOrd="0" presId="urn:microsoft.com/office/officeart/2005/8/layout/chevron2"/>
    <dgm:cxn modelId="{D80026E0-9086-4BFE-9E94-564286F7A6D3}" type="presOf" srcId="{12B53687-75CF-4454-A91C-F220CCD902EC}" destId="{0DCE86FE-6538-44FF-BC5D-ADC3507C2F5A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30DB9679-A561-45C4-A095-C557D7D2C7F8}" srcId="{00080BBD-8E43-4C13-90D4-A6E727ABB199}" destId="{77E55A56-2D2D-4CE3-9863-3730A632CCB6}" srcOrd="1" destOrd="0" parTransId="{EE884842-8DBB-4513-BECC-D145845DD549}" sibTransId="{E09CFCAE-4939-4236-93FB-624EBBA0E15C}"/>
    <dgm:cxn modelId="{934C8B87-48B9-408A-9E18-CCF2C609508A}" type="presOf" srcId="{3C7A2CFB-CD03-4E12-88F2-8CA3BB8DE437}" destId="{EAE1A14D-E2BD-42E6-894E-5B7C5940284F}" srcOrd="0" destOrd="0" presId="urn:microsoft.com/office/officeart/2005/8/layout/chevron2"/>
    <dgm:cxn modelId="{53112F14-5356-4859-9974-6DAEAFC56583}" srcId="{72F5F253-0FCF-4EBD-9B0F-341A5B3559E5}" destId="{00080BBD-8E43-4C13-90D4-A6E727ABB199}" srcOrd="3" destOrd="0" parTransId="{FC39AB6B-263D-46E6-80FB-5D2737A0D5B9}" sibTransId="{3DF13EC9-6159-4938-9E1B-5EBDBD1A05B7}"/>
    <dgm:cxn modelId="{37366CF6-0E46-4C73-9928-4CA831DD02E9}" srcId="{00080BBD-8E43-4C13-90D4-A6E727ABB199}" destId="{E2688B68-6DB0-4B78-A1DA-A271D35F8237}" srcOrd="2" destOrd="0" parTransId="{B690EBA9-F350-4054-A118-789890B88EC2}" sibTransId="{9FFF8EB1-BFC8-42EE-9561-6EF6920CF005}"/>
    <dgm:cxn modelId="{B53062B7-171A-48AE-A4B6-BCA49A05FC32}" type="presOf" srcId="{1058169D-D01B-4E78-A167-B894F26DBF1F}" destId="{5ECE7EA3-A7E3-4E0C-B975-41F9C359BA6D}" srcOrd="0" destOrd="0" presId="urn:microsoft.com/office/officeart/2005/8/layout/chevron2"/>
    <dgm:cxn modelId="{18C37BC6-09CB-4D7B-9226-032478765F9F}" type="presOf" srcId="{00080BBD-8E43-4C13-90D4-A6E727ABB199}" destId="{6266A4CE-0042-4292-B875-D6ED7F251C27}" srcOrd="0" destOrd="0" presId="urn:microsoft.com/office/officeart/2005/8/layout/chevron2"/>
    <dgm:cxn modelId="{511875FD-0C2D-426F-B96A-9FEA630E5DC2}" type="presOf" srcId="{77E55A56-2D2D-4CE3-9863-3730A632CCB6}" destId="{0DCE86FE-6538-44FF-BC5D-ADC3507C2F5A}" srcOrd="0" destOrd="1" presId="urn:microsoft.com/office/officeart/2005/8/layout/chevron2"/>
    <dgm:cxn modelId="{A235F969-F5E6-479D-8433-60351DD78247}" type="presOf" srcId="{DBB94CE4-DB1D-4384-B5A5-8A8B65F2D703}" destId="{A7EDEBFF-6510-4F63-9A07-4BC55A52FD68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1999F71E-3B72-4189-8A4A-93C4F65978C0}" type="presOf" srcId="{72F5F253-0FCF-4EBD-9B0F-341A5B3559E5}" destId="{2EBACB9A-1682-415B-97FD-B76DBC3B4EE1}" srcOrd="0" destOrd="0" presId="urn:microsoft.com/office/officeart/2005/8/layout/chevron2"/>
    <dgm:cxn modelId="{EB7A8592-ACAA-4108-96EB-E36FAC3E6BF1}" srcId="{00080BBD-8E43-4C13-90D4-A6E727ABB199}" destId="{12B53687-75CF-4454-A91C-F220CCD902EC}" srcOrd="0" destOrd="0" parTransId="{0C85566E-72EC-48C8-A2BA-7ACB8524D4E5}" sibTransId="{86186FD3-BDA3-4140-A924-3D7CFB722427}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FE355866-4851-421F-B2C3-0B6247530518}" type="presOf" srcId="{DBF741A3-E6A7-4631-A550-ECEAC5E91EEC}" destId="{DBFDEF8E-11A9-45BD-BD7E-4BCEC19E877E}" srcOrd="0" destOrd="0" presId="urn:microsoft.com/office/officeart/2005/8/layout/chevron2"/>
    <dgm:cxn modelId="{5B2D90C4-2E3E-460B-8DCA-8981E87D5762}" type="presParOf" srcId="{2EBACB9A-1682-415B-97FD-B76DBC3B4EE1}" destId="{889DC4C8-A67D-4E9E-BB56-527B835DC9F7}" srcOrd="0" destOrd="0" presId="urn:microsoft.com/office/officeart/2005/8/layout/chevron2"/>
    <dgm:cxn modelId="{F11CA28A-0937-46D1-B679-8276246E8A14}" type="presParOf" srcId="{889DC4C8-A67D-4E9E-BB56-527B835DC9F7}" destId="{66D94BEC-4599-4ED7-9FC7-DAEAE4367748}" srcOrd="0" destOrd="0" presId="urn:microsoft.com/office/officeart/2005/8/layout/chevron2"/>
    <dgm:cxn modelId="{35FF6CAF-15A2-4169-BBA5-63B3E481936D}" type="presParOf" srcId="{889DC4C8-A67D-4E9E-BB56-527B835DC9F7}" destId="{5ECE7EA3-A7E3-4E0C-B975-41F9C359BA6D}" srcOrd="1" destOrd="0" presId="urn:microsoft.com/office/officeart/2005/8/layout/chevron2"/>
    <dgm:cxn modelId="{01A96555-5DE2-47C2-B8F4-784822E79376}" type="presParOf" srcId="{2EBACB9A-1682-415B-97FD-B76DBC3B4EE1}" destId="{C34CB2AB-3B8E-4C06-8F26-5EBC05285B68}" srcOrd="1" destOrd="0" presId="urn:microsoft.com/office/officeart/2005/8/layout/chevron2"/>
    <dgm:cxn modelId="{3D626095-6566-4C49-B0C1-E2147923FE73}" type="presParOf" srcId="{2EBACB9A-1682-415B-97FD-B76DBC3B4EE1}" destId="{DEC8D6F7-2F1C-450B-91DC-CC99C65EE88F}" srcOrd="2" destOrd="0" presId="urn:microsoft.com/office/officeart/2005/8/layout/chevron2"/>
    <dgm:cxn modelId="{61A89E1D-70A0-4A89-891B-981084C1792D}" type="presParOf" srcId="{DEC8D6F7-2F1C-450B-91DC-CC99C65EE88F}" destId="{EAE1A14D-E2BD-42E6-894E-5B7C5940284F}" srcOrd="0" destOrd="0" presId="urn:microsoft.com/office/officeart/2005/8/layout/chevron2"/>
    <dgm:cxn modelId="{0FB6138E-3018-40BD-A8F2-497F0125C13E}" type="presParOf" srcId="{DEC8D6F7-2F1C-450B-91DC-CC99C65EE88F}" destId="{7215DEBD-BA07-40B8-9084-51F9C12F89A0}" srcOrd="1" destOrd="0" presId="urn:microsoft.com/office/officeart/2005/8/layout/chevron2"/>
    <dgm:cxn modelId="{4A9EED59-925A-4CD9-9BE1-FCCA6B47309B}" type="presParOf" srcId="{2EBACB9A-1682-415B-97FD-B76DBC3B4EE1}" destId="{07BF5B05-83A9-4005-B66C-666107BF56A4}" srcOrd="3" destOrd="0" presId="urn:microsoft.com/office/officeart/2005/8/layout/chevron2"/>
    <dgm:cxn modelId="{8F6B8944-2389-44BA-AD97-9B8C13C5D884}" type="presParOf" srcId="{2EBACB9A-1682-415B-97FD-B76DBC3B4EE1}" destId="{C1BEE75E-3C08-4079-B4DE-7A60B7C5B46B}" srcOrd="4" destOrd="0" presId="urn:microsoft.com/office/officeart/2005/8/layout/chevron2"/>
    <dgm:cxn modelId="{C5D04A15-72A9-4345-9DE5-FC206B10BE9B}" type="presParOf" srcId="{C1BEE75E-3C08-4079-B4DE-7A60B7C5B46B}" destId="{A7EDEBFF-6510-4F63-9A07-4BC55A52FD68}" srcOrd="0" destOrd="0" presId="urn:microsoft.com/office/officeart/2005/8/layout/chevron2"/>
    <dgm:cxn modelId="{6C2C4F48-13B4-4467-A1EE-52F8A796C8E0}" type="presParOf" srcId="{C1BEE75E-3C08-4079-B4DE-7A60B7C5B46B}" destId="{DBFDEF8E-11A9-45BD-BD7E-4BCEC19E877E}" srcOrd="1" destOrd="0" presId="urn:microsoft.com/office/officeart/2005/8/layout/chevron2"/>
    <dgm:cxn modelId="{59283BCB-25EF-4858-B40D-90AB6A923927}" type="presParOf" srcId="{2EBACB9A-1682-415B-97FD-B76DBC3B4EE1}" destId="{8465A70B-49B8-4E0A-90B4-F897D8F75169}" srcOrd="5" destOrd="0" presId="urn:microsoft.com/office/officeart/2005/8/layout/chevron2"/>
    <dgm:cxn modelId="{48F1F8FE-A533-4013-9EBE-AB1E72CDAFDA}" type="presParOf" srcId="{2EBACB9A-1682-415B-97FD-B76DBC3B4EE1}" destId="{4BA48A19-67C5-4D6C-8DC0-2296405763C8}" srcOrd="6" destOrd="0" presId="urn:microsoft.com/office/officeart/2005/8/layout/chevron2"/>
    <dgm:cxn modelId="{38B46402-8502-423D-96C6-ABC24063D21A}" type="presParOf" srcId="{4BA48A19-67C5-4D6C-8DC0-2296405763C8}" destId="{6266A4CE-0042-4292-B875-D6ED7F251C27}" srcOrd="0" destOrd="0" presId="urn:microsoft.com/office/officeart/2005/8/layout/chevron2"/>
    <dgm:cxn modelId="{E7F96D49-DFB7-48B7-B0A5-2FFD79771767}" type="presParOf" srcId="{4BA48A19-67C5-4D6C-8DC0-2296405763C8}" destId="{0DCE86FE-6538-44FF-BC5D-ADC3507C2F5A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Рациональное и неистощимое использование охотничьих ресурсов 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Поддержание численности охотничьих ресурсов без нарушения их среды обитания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 Сохранение видового разнообразия охотничьих животных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3FAEECF0-6357-4D90-95B9-EE4C5A0449FA}">
      <dgm:prSet phldrT="[Текст]"/>
      <dgm:spPr/>
      <dgm:t>
        <a:bodyPr/>
        <a:lstStyle/>
        <a:p>
          <a:pPr algn="ctr"/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29B2C8A1-FF51-4A5F-A9B9-51B235977E7C}" type="parTrans" cxnId="{69F346E3-4A91-45AE-860C-40993D13B63B}">
      <dgm:prSet/>
      <dgm:spPr/>
      <dgm:t>
        <a:bodyPr/>
        <a:lstStyle/>
        <a:p>
          <a:endParaRPr lang="ru-RU"/>
        </a:p>
      </dgm:t>
    </dgm:pt>
    <dgm:pt modelId="{40A33B65-5273-4318-9CA6-DD96A6DF1AC6}" type="sibTrans" cxnId="{69F346E3-4A91-45AE-860C-40993D13B63B}">
      <dgm:prSet/>
      <dgm:spPr/>
      <dgm:t>
        <a:bodyPr/>
        <a:lstStyle/>
        <a:p>
          <a:endParaRPr lang="ru-RU"/>
        </a:p>
      </dgm:t>
    </dgm:pt>
    <dgm:pt modelId="{9D459473-0592-4023-AF22-13AE364C5249}">
      <dgm:prSet custT="1"/>
      <dgm:spPr/>
      <dgm:t>
        <a:bodyPr/>
        <a:lstStyle/>
        <a:p>
          <a:pPr marL="0" indent="0" algn="l"/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 Обеспечение доступности охотничьих ресурсов для охотников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2AED90-486E-4A62-BB61-DE544216A5D5}" type="parTrans" cxnId="{663E3FB7-AAA3-4A4B-BDA0-98C06242F6DF}">
      <dgm:prSet/>
      <dgm:spPr/>
      <dgm:t>
        <a:bodyPr/>
        <a:lstStyle/>
        <a:p>
          <a:endParaRPr lang="ru-RU"/>
        </a:p>
      </dgm:t>
    </dgm:pt>
    <dgm:pt modelId="{1C80466B-BD36-4DE6-A0D0-D327453EC46F}" type="sibTrans" cxnId="{663E3FB7-AAA3-4A4B-BDA0-98C06242F6DF}">
      <dgm:prSet/>
      <dgm:spPr/>
      <dgm:t>
        <a:bodyPr/>
        <a:lstStyle/>
        <a:p>
          <a:endParaRPr lang="ru-RU"/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4A479B8-3E0C-446D-9B27-C7A7F53FFF28}">
      <dgm:prSet custT="1"/>
      <dgm:spPr/>
      <dgm:t>
        <a:bodyPr/>
        <a:lstStyle/>
        <a:p>
          <a:endParaRPr lang="ru-RU" sz="1800" b="1" dirty="0" smtClean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00B8E3-15B1-4EC2-99DD-309D8986C61C}" type="parTrans" cxnId="{83659B77-6060-48E4-A772-234E2BDB01DD}">
      <dgm:prSet/>
      <dgm:spPr/>
      <dgm:t>
        <a:bodyPr/>
        <a:lstStyle/>
        <a:p>
          <a:endParaRPr lang="ru-RU"/>
        </a:p>
      </dgm:t>
    </dgm:pt>
    <dgm:pt modelId="{F043B5CE-150F-4EAB-A1ED-A73630F3A0E2}" type="sibTrans" cxnId="{83659B77-6060-48E4-A772-234E2BDB01DD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4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4" custScaleX="96563" custScaleY="100000" custLinFactNeighborX="-1688" custLinFactNeighborY="14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4" custScaleX="103111" custLinFactNeighborX="-4430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4" custScaleX="96646" custScaleY="99112" custLinFactNeighborX="-1718" custLinFactNeighborY="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  <dgm:t>
        <a:bodyPr/>
        <a:lstStyle/>
        <a:p>
          <a:endParaRPr lang="ru-RU"/>
        </a:p>
      </dgm:t>
    </dgm:pt>
    <dgm:pt modelId="{3732D899-C95C-4AD4-8B68-75565874A447}" type="pres">
      <dgm:prSet presAssocID="{B8E2BEF5-735B-432A-BB8E-EB0080C10339}" presName="composite" presStyleCnt="0"/>
      <dgm:spPr/>
      <dgm:t>
        <a:bodyPr/>
        <a:lstStyle/>
        <a:p>
          <a:endParaRPr lang="ru-RU"/>
        </a:p>
      </dgm:t>
    </dgm:pt>
    <dgm:pt modelId="{67CEE015-8D45-46F3-8889-5AEC27366940}" type="pres">
      <dgm:prSet presAssocID="{B8E2BEF5-735B-432A-BB8E-EB0080C10339}" presName="parentText" presStyleLbl="alignNode1" presStyleIdx="2" presStyleCnt="4" custScaleX="108384" custLinFactNeighborX="-6028" custLinFactNeighborY="-8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2" presStyleCnt="4" custScaleX="96330" custScaleY="100769" custLinFactNeighborX="-1790" custLinFactNeighborY="-12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48325-1E22-4363-9CB6-C61188203917}" type="pres">
      <dgm:prSet presAssocID="{131B18CB-FCC8-497D-8672-BBF149CE66EB}" presName="sp" presStyleCnt="0"/>
      <dgm:spPr/>
      <dgm:t>
        <a:bodyPr/>
        <a:lstStyle/>
        <a:p>
          <a:endParaRPr lang="ru-RU"/>
        </a:p>
      </dgm:t>
    </dgm:pt>
    <dgm:pt modelId="{154C7699-EE55-4646-B57E-129285BCBC0C}" type="pres">
      <dgm:prSet presAssocID="{3FAEECF0-6357-4D90-95B9-EE4C5A0449FA}" presName="composite" presStyleCnt="0"/>
      <dgm:spPr/>
      <dgm:t>
        <a:bodyPr/>
        <a:lstStyle/>
        <a:p>
          <a:endParaRPr lang="ru-RU"/>
        </a:p>
      </dgm:t>
    </dgm:pt>
    <dgm:pt modelId="{0767EF7C-256D-4B79-BB94-DB398157ADA0}" type="pres">
      <dgm:prSet presAssocID="{3FAEECF0-6357-4D90-95B9-EE4C5A0449FA}" presName="parentText" presStyleLbl="alignNode1" presStyleIdx="3" presStyleCnt="4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31E4-A65E-4D07-B1E7-3B1659B169F4}" type="pres">
      <dgm:prSet presAssocID="{3FAEECF0-6357-4D90-95B9-EE4C5A0449FA}" presName="descendantText" presStyleLbl="alignAcc1" presStyleIdx="3" presStyleCnt="4" custScaleX="96106" custScaleY="96603" custLinFactNeighborX="-1927" custLinFactNeighborY="-27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69F346E3-4A91-45AE-860C-40993D13B63B}" srcId="{72F5F253-0FCF-4EBD-9B0F-341A5B3559E5}" destId="{3FAEECF0-6357-4D90-95B9-EE4C5A0449FA}" srcOrd="3" destOrd="0" parTransId="{29B2C8A1-FF51-4A5F-A9B9-51B235977E7C}" sibTransId="{40A33B65-5273-4318-9CA6-DD96A6DF1AC6}"/>
    <dgm:cxn modelId="{663E3FB7-AAA3-4A4B-BDA0-98C06242F6DF}" srcId="{3FAEECF0-6357-4D90-95B9-EE4C5A0449FA}" destId="{9D459473-0592-4023-AF22-13AE364C5249}" srcOrd="0" destOrd="0" parTransId="{012AED90-486E-4A62-BB61-DE544216A5D5}" sibTransId="{1C80466B-BD36-4DE6-A0D0-D327453EC46F}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A66C6116-3D5C-4F3E-AF95-A41E756133D9}" type="presOf" srcId="{B8E2BEF5-735B-432A-BB8E-EB0080C10339}" destId="{67CEE015-8D45-46F3-8889-5AEC27366940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1883D545-21F1-4A29-A389-ACA9F88D3F65}" type="presOf" srcId="{72F5F253-0FCF-4EBD-9B0F-341A5B3559E5}" destId="{2EBACB9A-1682-415B-97FD-B76DBC3B4EE1}" srcOrd="0" destOrd="0" presId="urn:microsoft.com/office/officeart/2005/8/layout/chevron2"/>
    <dgm:cxn modelId="{63CAFBF6-27B2-4FD5-ABDD-E6C857C5FBC8}" type="presOf" srcId="{9D459473-0592-4023-AF22-13AE364C5249}" destId="{3C6E31E4-A65E-4D07-B1E7-3B1659B169F4}" srcOrd="0" destOrd="0" presId="urn:microsoft.com/office/officeart/2005/8/layout/chevron2"/>
    <dgm:cxn modelId="{6A937700-799D-4363-9D2D-DC97E521B46E}" type="presOf" srcId="{3C7A2CFB-CD03-4E12-88F2-8CA3BB8DE437}" destId="{EAE1A14D-E2BD-42E6-894E-5B7C5940284F}" srcOrd="0" destOrd="0" presId="urn:microsoft.com/office/officeart/2005/8/layout/chevron2"/>
    <dgm:cxn modelId="{9312AADB-87DA-428C-AD04-74FF291D466F}" srcId="{72F5F253-0FCF-4EBD-9B0F-341A5B3559E5}" destId="{B8E2BEF5-735B-432A-BB8E-EB0080C10339}" srcOrd="2" destOrd="0" parTransId="{C875FB7A-2044-4791-AEBF-C154495097BC}" sibTransId="{131B18CB-FCC8-497D-8672-BBF149CE66EB}"/>
    <dgm:cxn modelId="{83659B77-6060-48E4-A772-234E2BDB01DD}" srcId="{3C7A2CFB-CD03-4E12-88F2-8CA3BB8DE437}" destId="{64A479B8-3E0C-446D-9B27-C7A7F53FFF28}" srcOrd="1" destOrd="0" parTransId="{FB00B8E3-15B1-4EC2-99DD-309D8986C61C}" sibTransId="{F043B5CE-150F-4EAB-A1ED-A73630F3A0E2}"/>
    <dgm:cxn modelId="{FBA31156-4136-4074-B3CE-94B198B7414A}" type="presOf" srcId="{9A48CEB5-4D6A-4D74-B750-853B836C2855}" destId="{66D94BEC-4599-4ED7-9FC7-DAEAE4367748}" srcOrd="0" destOrd="0" presId="urn:microsoft.com/office/officeart/2005/8/layout/chevron2"/>
    <dgm:cxn modelId="{B2164CE3-56FE-4D26-BF62-BC8C725EFFA3}" type="presOf" srcId="{DBC66504-8A5A-4BE5-96FB-0D94048BED50}" destId="{DCABBFC0-7EE7-42A6-B5F7-F8B80EDBC567}" srcOrd="0" destOrd="0" presId="urn:microsoft.com/office/officeart/2005/8/layout/chevron2"/>
    <dgm:cxn modelId="{5E062591-C757-4364-AA65-EB6D0EEF72A3}" type="presOf" srcId="{3FAEECF0-6357-4D90-95B9-EE4C5A0449FA}" destId="{0767EF7C-256D-4B79-BB94-DB398157ADA0}" srcOrd="0" destOrd="0" presId="urn:microsoft.com/office/officeart/2005/8/layout/chevron2"/>
    <dgm:cxn modelId="{6497CACC-5298-4BFB-909C-993550ACB095}" type="presOf" srcId="{1058169D-D01B-4E78-A167-B894F26DBF1F}" destId="{5ECE7EA3-A7E3-4E0C-B975-41F9C359BA6D}" srcOrd="0" destOrd="0" presId="urn:microsoft.com/office/officeart/2005/8/layout/chevron2"/>
    <dgm:cxn modelId="{5FA9E81A-DE30-4001-92D5-287DD2B8A8D6}" type="presOf" srcId="{A41EC202-0235-4971-8214-9C9E0056245F}" destId="{7215DEBD-BA07-40B8-9084-51F9C12F89A0}" srcOrd="0" destOrd="0" presId="urn:microsoft.com/office/officeart/2005/8/layout/chevron2"/>
    <dgm:cxn modelId="{14D3338F-B7D2-4002-A028-6DA50D72B63C}" type="presOf" srcId="{64A479B8-3E0C-446D-9B27-C7A7F53FFF28}" destId="{7215DEBD-BA07-40B8-9084-51F9C12F89A0}" srcOrd="0" destOrd="1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E38E7D21-254A-4A03-9F39-46B9C32353E5}" type="presParOf" srcId="{2EBACB9A-1682-415B-97FD-B76DBC3B4EE1}" destId="{889DC4C8-A67D-4E9E-BB56-527B835DC9F7}" srcOrd="0" destOrd="0" presId="urn:microsoft.com/office/officeart/2005/8/layout/chevron2"/>
    <dgm:cxn modelId="{2E347B3F-C35B-4DC9-8CDC-15B42C20C392}" type="presParOf" srcId="{889DC4C8-A67D-4E9E-BB56-527B835DC9F7}" destId="{66D94BEC-4599-4ED7-9FC7-DAEAE4367748}" srcOrd="0" destOrd="0" presId="urn:microsoft.com/office/officeart/2005/8/layout/chevron2"/>
    <dgm:cxn modelId="{5A5F6797-B789-426C-9469-A96F963224F8}" type="presParOf" srcId="{889DC4C8-A67D-4E9E-BB56-527B835DC9F7}" destId="{5ECE7EA3-A7E3-4E0C-B975-41F9C359BA6D}" srcOrd="1" destOrd="0" presId="urn:microsoft.com/office/officeart/2005/8/layout/chevron2"/>
    <dgm:cxn modelId="{8A4140C5-D6AA-4502-B9FE-BFDB8A6568CA}" type="presParOf" srcId="{2EBACB9A-1682-415B-97FD-B76DBC3B4EE1}" destId="{C34CB2AB-3B8E-4C06-8F26-5EBC05285B68}" srcOrd="1" destOrd="0" presId="urn:microsoft.com/office/officeart/2005/8/layout/chevron2"/>
    <dgm:cxn modelId="{E86A2F95-40AC-4E93-9F3F-6C048C9FA536}" type="presParOf" srcId="{2EBACB9A-1682-415B-97FD-B76DBC3B4EE1}" destId="{DEC8D6F7-2F1C-450B-91DC-CC99C65EE88F}" srcOrd="2" destOrd="0" presId="urn:microsoft.com/office/officeart/2005/8/layout/chevron2"/>
    <dgm:cxn modelId="{C0FE8777-2D17-4032-A496-AD61A085D350}" type="presParOf" srcId="{DEC8D6F7-2F1C-450B-91DC-CC99C65EE88F}" destId="{EAE1A14D-E2BD-42E6-894E-5B7C5940284F}" srcOrd="0" destOrd="0" presId="urn:microsoft.com/office/officeart/2005/8/layout/chevron2"/>
    <dgm:cxn modelId="{DDEADC89-B4D9-4B15-B040-F918F2E1EAED}" type="presParOf" srcId="{DEC8D6F7-2F1C-450B-91DC-CC99C65EE88F}" destId="{7215DEBD-BA07-40B8-9084-51F9C12F89A0}" srcOrd="1" destOrd="0" presId="urn:microsoft.com/office/officeart/2005/8/layout/chevron2"/>
    <dgm:cxn modelId="{EA413085-FE09-4B6E-8E87-9D2C2EB5BF0D}" type="presParOf" srcId="{2EBACB9A-1682-415B-97FD-B76DBC3B4EE1}" destId="{07BF5B05-83A9-4005-B66C-666107BF56A4}" srcOrd="3" destOrd="0" presId="urn:microsoft.com/office/officeart/2005/8/layout/chevron2"/>
    <dgm:cxn modelId="{63E9987F-C106-439D-8948-BB6FFAEBA74A}" type="presParOf" srcId="{2EBACB9A-1682-415B-97FD-B76DBC3B4EE1}" destId="{3732D899-C95C-4AD4-8B68-75565874A447}" srcOrd="4" destOrd="0" presId="urn:microsoft.com/office/officeart/2005/8/layout/chevron2"/>
    <dgm:cxn modelId="{FF6BF8D7-00B8-4820-8C87-DEEC8FB7FFBB}" type="presParOf" srcId="{3732D899-C95C-4AD4-8B68-75565874A447}" destId="{67CEE015-8D45-46F3-8889-5AEC27366940}" srcOrd="0" destOrd="0" presId="urn:microsoft.com/office/officeart/2005/8/layout/chevron2"/>
    <dgm:cxn modelId="{ACBB956F-229E-402F-90EB-26A8D9C2E2CB}" type="presParOf" srcId="{3732D899-C95C-4AD4-8B68-75565874A447}" destId="{DCABBFC0-7EE7-42A6-B5F7-F8B80EDBC567}" srcOrd="1" destOrd="0" presId="urn:microsoft.com/office/officeart/2005/8/layout/chevron2"/>
    <dgm:cxn modelId="{58029F6B-E85A-46AE-A452-24347937B066}" type="presParOf" srcId="{2EBACB9A-1682-415B-97FD-B76DBC3B4EE1}" destId="{70D48325-1E22-4363-9CB6-C61188203917}" srcOrd="5" destOrd="0" presId="urn:microsoft.com/office/officeart/2005/8/layout/chevron2"/>
    <dgm:cxn modelId="{CC3CC92C-A964-46BF-AFA5-B86CE2708BC0}" type="presParOf" srcId="{2EBACB9A-1682-415B-97FD-B76DBC3B4EE1}" destId="{154C7699-EE55-4646-B57E-129285BCBC0C}" srcOrd="6" destOrd="0" presId="urn:microsoft.com/office/officeart/2005/8/layout/chevron2"/>
    <dgm:cxn modelId="{F9402C25-77F9-4739-9272-74FC22133965}" type="presParOf" srcId="{154C7699-EE55-4646-B57E-129285BCBC0C}" destId="{0767EF7C-256D-4B79-BB94-DB398157ADA0}" srcOrd="0" destOrd="0" presId="urn:microsoft.com/office/officeart/2005/8/layout/chevron2"/>
    <dgm:cxn modelId="{741F336B-6B84-4E3D-8F94-54FE4525ABA3}" type="presParOf" srcId="{154C7699-EE55-4646-B57E-129285BCBC0C}" destId="{3C6E31E4-A65E-4D07-B1E7-3B1659B169F4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Сохранение и увеличение численности отдельных видов животных с учетом региональных особенностей Забайкальского края (лось, изюбрь, косуля)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Организация и проведение работ по государственному учету численности охотничьих ресурсов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Снижение объемов незаконной добычи охотничьих ресурсов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3FAEECF0-6357-4D90-95B9-EE4C5A0449FA}">
      <dgm:prSet phldrT="[Текст]"/>
      <dgm:spPr/>
      <dgm:t>
        <a:bodyPr/>
        <a:lstStyle/>
        <a:p>
          <a:pPr algn="ctr"/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29B2C8A1-FF51-4A5F-A9B9-51B235977E7C}" type="parTrans" cxnId="{69F346E3-4A91-45AE-860C-40993D13B63B}">
      <dgm:prSet/>
      <dgm:spPr/>
      <dgm:t>
        <a:bodyPr/>
        <a:lstStyle/>
        <a:p>
          <a:endParaRPr lang="ru-RU"/>
        </a:p>
      </dgm:t>
    </dgm:pt>
    <dgm:pt modelId="{40A33B65-5273-4318-9CA6-DD96A6DF1AC6}" type="sibTrans" cxnId="{69F346E3-4A91-45AE-860C-40993D13B63B}">
      <dgm:prSet/>
      <dgm:spPr/>
      <dgm:t>
        <a:bodyPr/>
        <a:lstStyle/>
        <a:p>
          <a:endParaRPr lang="ru-RU"/>
        </a:p>
      </dgm:t>
    </dgm:pt>
    <dgm:pt modelId="{9D459473-0592-4023-AF22-13AE364C5249}">
      <dgm:prSet custT="1"/>
      <dgm:spPr/>
      <dgm:t>
        <a:bodyPr/>
        <a:lstStyle/>
        <a:p>
          <a:pPr marL="0" indent="0" algn="l"/>
          <a:r>
            <a:rPr lang="ru-RU" sz="1800" dirty="0" smtClean="0">
              <a:latin typeface="Calibri" pitchFamily="34" charset="0"/>
              <a:cs typeface="Calibri" pitchFamily="34" charset="0"/>
            </a:rPr>
            <a:t> </a:t>
          </a:r>
          <a:r>
            <a:rPr lang="ru-RU" sz="1800" b="1" dirty="0" smtClean="0">
              <a:latin typeface="Calibri" pitchFamily="34" charset="0"/>
              <a:cs typeface="Calibri" pitchFamily="34" charset="0"/>
            </a:rPr>
            <a:t>Увеличение количества охотничьих хозяйств и доли закрепленных </a:t>
          </a:r>
          <a:r>
            <a:rPr lang="ru-RU" sz="1800" b="1" dirty="0" err="1" smtClean="0">
              <a:latin typeface="Calibri" pitchFamily="34" charset="0"/>
              <a:cs typeface="Calibri" pitchFamily="34" charset="0"/>
            </a:rPr>
            <a:t>охоугодий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2AED90-486E-4A62-BB61-DE544216A5D5}" type="parTrans" cxnId="{663E3FB7-AAA3-4A4B-BDA0-98C06242F6DF}">
      <dgm:prSet/>
      <dgm:spPr/>
      <dgm:t>
        <a:bodyPr/>
        <a:lstStyle/>
        <a:p>
          <a:endParaRPr lang="ru-RU"/>
        </a:p>
      </dgm:t>
    </dgm:pt>
    <dgm:pt modelId="{1C80466B-BD36-4DE6-A0D0-D327453EC46F}" type="sibTrans" cxnId="{663E3FB7-AAA3-4A4B-BDA0-98C06242F6DF}">
      <dgm:prSet/>
      <dgm:spPr/>
      <dgm:t>
        <a:bodyPr/>
        <a:lstStyle/>
        <a:p>
          <a:endParaRPr lang="ru-RU"/>
        </a:p>
      </dgm:t>
    </dgm:pt>
    <dgm:pt modelId="{4A6FD5E6-5A67-4BA0-B202-D3732B5F7891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44191B66-49BC-4500-A0D5-3A85726E6CD7}" type="parTrans" cxnId="{58CB51C8-5D17-4C91-A03B-A1C60850A69E}">
      <dgm:prSet/>
      <dgm:spPr/>
      <dgm:t>
        <a:bodyPr/>
        <a:lstStyle/>
        <a:p>
          <a:endParaRPr lang="ru-RU"/>
        </a:p>
      </dgm:t>
    </dgm:pt>
    <dgm:pt modelId="{837B453C-3BAE-4545-83CA-7DF988F3E08B}" type="sibTrans" cxnId="{58CB51C8-5D17-4C91-A03B-A1C60850A69E}">
      <dgm:prSet/>
      <dgm:spPr/>
      <dgm:t>
        <a:bodyPr/>
        <a:lstStyle/>
        <a:p>
          <a:endParaRPr lang="ru-RU"/>
        </a:p>
      </dgm:t>
    </dgm:pt>
    <dgm:pt modelId="{3BB3B618-8205-4282-A28B-41B8DB99B29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3412FABF-927D-4ED3-8396-12CEA4ED4729}" type="parTrans" cxnId="{CCDA1A66-B83E-4BA2-9C00-67B5B40AA1C7}">
      <dgm:prSet/>
      <dgm:spPr/>
      <dgm:t>
        <a:bodyPr/>
        <a:lstStyle/>
        <a:p>
          <a:endParaRPr lang="ru-RU"/>
        </a:p>
      </dgm:t>
    </dgm:pt>
    <dgm:pt modelId="{F8A2471C-0B2E-4800-9D26-0A3428023743}" type="sibTrans" cxnId="{CCDA1A66-B83E-4BA2-9C00-67B5B40AA1C7}">
      <dgm:prSet/>
      <dgm:spPr/>
      <dgm:t>
        <a:bodyPr/>
        <a:lstStyle/>
        <a:p>
          <a:endParaRPr lang="ru-RU"/>
        </a:p>
      </dgm:t>
    </dgm:pt>
    <dgm:pt modelId="{5382F7CD-4468-46AC-A918-2F9064238F33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C735BF42-5CCB-4E82-94C1-B75BA27DF6BC}" type="parTrans" cxnId="{CF999D07-1E8B-4830-B667-DF5CBDA15296}">
      <dgm:prSet/>
      <dgm:spPr/>
      <dgm:t>
        <a:bodyPr/>
        <a:lstStyle/>
        <a:p>
          <a:endParaRPr lang="ru-RU"/>
        </a:p>
      </dgm:t>
    </dgm:pt>
    <dgm:pt modelId="{7F2F9149-28B5-41CE-A52E-6B3C1A32CC9C}" type="sibTrans" cxnId="{CF999D07-1E8B-4830-B667-DF5CBDA15296}">
      <dgm:prSet/>
      <dgm:spPr/>
      <dgm:t>
        <a:bodyPr/>
        <a:lstStyle/>
        <a:p>
          <a:endParaRPr lang="ru-RU"/>
        </a:p>
      </dgm:t>
    </dgm:pt>
    <dgm:pt modelId="{8ADD97BF-07A1-494C-97EB-CEFE001AD9E3}">
      <dgm:prSet custT="1"/>
      <dgm:spPr/>
      <dgm:t>
        <a:bodyPr/>
        <a:lstStyle/>
        <a:p>
          <a:pPr algn="l"/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 Обеспечение осуществления охотпользователями самостоятельной охраны охотничьих угодий посредством осуществления производственного охотничьего надзора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4270EB-C10E-463B-BEC5-C9D50ABC3399}" type="parTrans" cxnId="{3DDE2C92-50D4-43E5-BCD3-E055AEC056AA}">
      <dgm:prSet/>
      <dgm:spPr/>
      <dgm:t>
        <a:bodyPr/>
        <a:lstStyle/>
        <a:p>
          <a:endParaRPr lang="ru-RU"/>
        </a:p>
      </dgm:t>
    </dgm:pt>
    <dgm:pt modelId="{2CA86125-DA53-4A56-8090-CDCBBD3902CF}" type="sibTrans" cxnId="{3DDE2C92-50D4-43E5-BCD3-E055AEC056AA}">
      <dgm:prSet/>
      <dgm:spPr/>
      <dgm:t>
        <a:bodyPr/>
        <a:lstStyle/>
        <a:p>
          <a:endParaRPr lang="ru-RU"/>
        </a:p>
      </dgm:t>
    </dgm:pt>
    <dgm:pt modelId="{F72BCB64-3ACF-4EDC-8A00-7531BF0BC086}">
      <dgm:prSet/>
      <dgm:spPr/>
      <dgm:t>
        <a:bodyPr/>
        <a:lstStyle/>
        <a:p>
          <a:pPr algn="l"/>
          <a:endParaRPr lang="ru-RU" sz="2300" dirty="0"/>
        </a:p>
      </dgm:t>
    </dgm:pt>
    <dgm:pt modelId="{7CBAF7D3-8321-4E99-9676-3F427384F5FF}" type="parTrans" cxnId="{19B7FD01-D207-4BB2-8BF7-1DF567836AAB}">
      <dgm:prSet/>
      <dgm:spPr/>
      <dgm:t>
        <a:bodyPr/>
        <a:lstStyle/>
        <a:p>
          <a:endParaRPr lang="ru-RU"/>
        </a:p>
      </dgm:t>
    </dgm:pt>
    <dgm:pt modelId="{80661C0C-D305-452B-9BC5-51F195F5F1F3}" type="sibTrans" cxnId="{19B7FD01-D207-4BB2-8BF7-1DF567836AAB}">
      <dgm:prSet/>
      <dgm:spPr/>
      <dgm:t>
        <a:bodyPr/>
        <a:lstStyle/>
        <a:p>
          <a:endParaRPr lang="ru-RU"/>
        </a:p>
      </dgm:t>
    </dgm:pt>
    <dgm:pt modelId="{E2FBAC42-74B4-43E6-A0F2-C091BE6B2C74}">
      <dgm:prSet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Стимулирование привлечения инвестиций в охотничье хозяйство</a:t>
          </a:r>
          <a:endParaRPr lang="ru-RU" sz="1500" dirty="0"/>
        </a:p>
      </dgm:t>
    </dgm:pt>
    <dgm:pt modelId="{57C0B0DF-3069-470A-852F-328657748D61}" type="parTrans" cxnId="{D4622BE2-15C2-4775-8677-E7DF250F4DF1}">
      <dgm:prSet/>
      <dgm:spPr/>
      <dgm:t>
        <a:bodyPr/>
        <a:lstStyle/>
        <a:p>
          <a:endParaRPr lang="ru-RU"/>
        </a:p>
      </dgm:t>
    </dgm:pt>
    <dgm:pt modelId="{17E4CDC5-3308-4AEC-AB79-4DFBBBE5991B}" type="sibTrans" cxnId="{D4622BE2-15C2-4775-8677-E7DF250F4DF1}">
      <dgm:prSet/>
      <dgm:spPr/>
      <dgm:t>
        <a:bodyPr/>
        <a:lstStyle/>
        <a:p>
          <a:endParaRPr lang="ru-RU"/>
        </a:p>
      </dgm:t>
    </dgm:pt>
    <dgm:pt modelId="{94955BAF-4BD9-4E43-A2F4-1E481C2C1A79}">
      <dgm:prSet custT="1"/>
      <dgm:spPr/>
      <dgm:t>
        <a:bodyPr/>
        <a:lstStyle/>
        <a:p>
          <a:pPr algn="l"/>
          <a:endParaRPr lang="ru-RU" sz="2300" b="1" dirty="0"/>
        </a:p>
      </dgm:t>
    </dgm:pt>
    <dgm:pt modelId="{52F0FF34-5485-49BF-A7CD-01A41304EC8C}" type="parTrans" cxnId="{C92D6761-169E-49F2-BC7B-8C241CEE044A}">
      <dgm:prSet/>
      <dgm:spPr/>
      <dgm:t>
        <a:bodyPr/>
        <a:lstStyle/>
        <a:p>
          <a:endParaRPr lang="ru-RU"/>
        </a:p>
      </dgm:t>
    </dgm:pt>
    <dgm:pt modelId="{2D196EE1-F6E4-4631-A50F-575771ED400B}" type="sibTrans" cxnId="{C92D6761-169E-49F2-BC7B-8C241CEE044A}">
      <dgm:prSet/>
      <dgm:spPr/>
      <dgm:t>
        <a:bodyPr/>
        <a:lstStyle/>
        <a:p>
          <a:endParaRPr lang="ru-RU"/>
        </a:p>
      </dgm:t>
    </dgm:pt>
    <dgm:pt modelId="{FC26045E-BADB-44FC-9D00-13706E8C8412}">
      <dgm:prSet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Оказание государственных услуг по выдаче разрешений на добычу охотничьих ресурсов и выдаче охотничьих билетов</a:t>
          </a:r>
          <a:endParaRPr lang="ru-RU" sz="2200" b="1" dirty="0"/>
        </a:p>
      </dgm:t>
    </dgm:pt>
    <dgm:pt modelId="{167A9CEE-7FC3-4EFB-9245-CF69A36915FA}" type="parTrans" cxnId="{15D60841-3AAD-4F74-92A4-E01ABD585ACC}">
      <dgm:prSet/>
      <dgm:spPr/>
      <dgm:t>
        <a:bodyPr/>
        <a:lstStyle/>
        <a:p>
          <a:endParaRPr lang="ru-RU"/>
        </a:p>
      </dgm:t>
    </dgm:pt>
    <dgm:pt modelId="{409F1FFB-ED42-4212-AE67-94778C7692F7}" type="sibTrans" cxnId="{15D60841-3AAD-4F74-92A4-E01ABD585ACC}">
      <dgm:prSet/>
      <dgm:spPr/>
      <dgm:t>
        <a:bodyPr/>
        <a:lstStyle/>
        <a:p>
          <a:endParaRPr lang="ru-RU"/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7" custScaleX="106767" custLinFactNeighborX="-5395" custLinFactNeighborY="123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7" custScaleX="96563" custScaleY="100000" custLinFactNeighborX="-1269" custLinFactNeighborY="9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7" custScaleX="103111" custLinFactNeighborX="-4430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7" custScaleX="96646" custScaleY="99112" custLinFactNeighborX="-984" custLinFactNeighborY="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  <dgm:t>
        <a:bodyPr/>
        <a:lstStyle/>
        <a:p>
          <a:endParaRPr lang="ru-RU"/>
        </a:p>
      </dgm:t>
    </dgm:pt>
    <dgm:pt modelId="{3732D899-C95C-4AD4-8B68-75565874A447}" type="pres">
      <dgm:prSet presAssocID="{B8E2BEF5-735B-432A-BB8E-EB0080C10339}" presName="composite" presStyleCnt="0"/>
      <dgm:spPr/>
      <dgm:t>
        <a:bodyPr/>
        <a:lstStyle/>
        <a:p>
          <a:endParaRPr lang="ru-RU"/>
        </a:p>
      </dgm:t>
    </dgm:pt>
    <dgm:pt modelId="{67CEE015-8D45-46F3-8889-5AEC27366940}" type="pres">
      <dgm:prSet presAssocID="{B8E2BEF5-735B-432A-BB8E-EB0080C10339}" presName="parentText" presStyleLbl="alignNode1" presStyleIdx="2" presStyleCnt="7" custScaleX="108384" custLinFactNeighborX="-6028" custLinFactNeighborY="-8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2" presStyleCnt="7" custScaleX="96330" custScaleY="100769" custLinFactNeighborX="-1266" custLinFactNeighborY="-12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48325-1E22-4363-9CB6-C61188203917}" type="pres">
      <dgm:prSet presAssocID="{131B18CB-FCC8-497D-8672-BBF149CE66EB}" presName="sp" presStyleCnt="0"/>
      <dgm:spPr/>
      <dgm:t>
        <a:bodyPr/>
        <a:lstStyle/>
        <a:p>
          <a:endParaRPr lang="ru-RU"/>
        </a:p>
      </dgm:t>
    </dgm:pt>
    <dgm:pt modelId="{154C7699-EE55-4646-B57E-129285BCBC0C}" type="pres">
      <dgm:prSet presAssocID="{3FAEECF0-6357-4D90-95B9-EE4C5A0449FA}" presName="composite" presStyleCnt="0"/>
      <dgm:spPr/>
      <dgm:t>
        <a:bodyPr/>
        <a:lstStyle/>
        <a:p>
          <a:endParaRPr lang="ru-RU"/>
        </a:p>
      </dgm:t>
    </dgm:pt>
    <dgm:pt modelId="{0767EF7C-256D-4B79-BB94-DB398157ADA0}" type="pres">
      <dgm:prSet presAssocID="{3FAEECF0-6357-4D90-95B9-EE4C5A0449FA}" presName="parentText" presStyleLbl="alignNode1" presStyleIdx="3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31E4-A65E-4D07-B1E7-3B1659B169F4}" type="pres">
      <dgm:prSet presAssocID="{3FAEECF0-6357-4D90-95B9-EE4C5A0449FA}" presName="descendantText" presStyleLbl="alignAcc1" presStyleIdx="3" presStyleCnt="7" custScaleX="96106" custScaleY="96603" custLinFactNeighborX="-965" custLinFactNeighborY="-27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3C1BD-4C6A-4FC2-AAED-051AD266BC2F}" type="pres">
      <dgm:prSet presAssocID="{40A33B65-5273-4318-9CA6-DD96A6DF1AC6}" presName="sp" presStyleCnt="0"/>
      <dgm:spPr/>
    </dgm:pt>
    <dgm:pt modelId="{800ED40A-0B92-4F75-8C92-8F49B566FD45}" type="pres">
      <dgm:prSet presAssocID="{4A6FD5E6-5A67-4BA0-B202-D3732B5F7891}" presName="composite" presStyleCnt="0"/>
      <dgm:spPr/>
    </dgm:pt>
    <dgm:pt modelId="{3665AA17-B0DA-4BB8-87C0-F0CDD88A7962}" type="pres">
      <dgm:prSet presAssocID="{4A6FD5E6-5A67-4BA0-B202-D3732B5F7891}" presName="parentText" presStyleLbl="alignNode1" presStyleIdx="4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DF381-8B29-4316-B4B5-8F00D505CF8B}" type="pres">
      <dgm:prSet presAssocID="{4A6FD5E6-5A67-4BA0-B202-D3732B5F7891}" presName="descendantText" presStyleLbl="alignAcc1" presStyleIdx="4" presStyleCnt="7" custScaleX="96022" custLinFactNeighborX="-1083" custLinFactNeighborY="-25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F04CA-04B3-47C5-947B-A64322C68017}" type="pres">
      <dgm:prSet presAssocID="{837B453C-3BAE-4545-83CA-7DF988F3E08B}" presName="sp" presStyleCnt="0"/>
      <dgm:spPr/>
    </dgm:pt>
    <dgm:pt modelId="{CBAC961C-1165-406E-9423-899294A8DBDE}" type="pres">
      <dgm:prSet presAssocID="{3BB3B618-8205-4282-A28B-41B8DB99B295}" presName="composite" presStyleCnt="0"/>
      <dgm:spPr/>
    </dgm:pt>
    <dgm:pt modelId="{7756EF95-BB91-445D-A886-1CA4D66B0D4A}" type="pres">
      <dgm:prSet presAssocID="{3BB3B618-8205-4282-A28B-41B8DB99B295}" presName="parentText" presStyleLbl="alignNode1" presStyleIdx="5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FF9D8-D565-4561-A50A-6D65B6BDA10E}" type="pres">
      <dgm:prSet presAssocID="{3BB3B618-8205-4282-A28B-41B8DB99B295}" presName="descendantText" presStyleLbl="alignAcc1" presStyleIdx="5" presStyleCnt="7" custScaleX="95791" custLinFactNeighborX="-1188" custLinFactNeighborY="-26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FB306-3B5C-4826-92DB-2233D972FB21}" type="pres">
      <dgm:prSet presAssocID="{F8A2471C-0B2E-4800-9D26-0A3428023743}" presName="sp" presStyleCnt="0"/>
      <dgm:spPr/>
    </dgm:pt>
    <dgm:pt modelId="{3C4563F9-38C2-44E5-92B5-7FFDD7417594}" type="pres">
      <dgm:prSet presAssocID="{5382F7CD-4468-46AC-A918-2F9064238F33}" presName="composite" presStyleCnt="0"/>
      <dgm:spPr/>
    </dgm:pt>
    <dgm:pt modelId="{1597A3F5-4048-4B74-9F8E-68708C5AB708}" type="pres">
      <dgm:prSet presAssocID="{5382F7CD-4468-46AC-A918-2F9064238F33}" presName="parentText" presStyleLbl="alignNode1" presStyleIdx="6" presStyleCnt="7" custScaleX="107570" custLinFactNeighborX="-478" custLinFactNeighborY="-437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23286-CD83-43A7-90B4-DB66AEE085EC}" type="pres">
      <dgm:prSet presAssocID="{5382F7CD-4468-46AC-A918-2F9064238F33}" presName="descendantText" presStyleLbl="alignAcc1" presStyleIdx="6" presStyleCnt="7" custScaleX="95265" custScaleY="174565" custLinFactNeighborX="-1625" custLinFactNeighborY="-29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A1A66-B83E-4BA2-9C00-67B5B40AA1C7}" srcId="{72F5F253-0FCF-4EBD-9B0F-341A5B3559E5}" destId="{3BB3B618-8205-4282-A28B-41B8DB99B295}" srcOrd="5" destOrd="0" parTransId="{3412FABF-927D-4ED3-8396-12CEA4ED4729}" sibTransId="{F8A2471C-0B2E-4800-9D26-0A3428023743}"/>
    <dgm:cxn modelId="{F2D1C4C8-087A-414C-B230-B3B57A664A98}" type="presOf" srcId="{DBC66504-8A5A-4BE5-96FB-0D94048BED50}" destId="{DCABBFC0-7EE7-42A6-B5F7-F8B80EDBC567}" srcOrd="0" destOrd="0" presId="urn:microsoft.com/office/officeart/2005/8/layout/chevron2"/>
    <dgm:cxn modelId="{9FE75809-1608-45D9-82AE-99189A5BD836}" type="presOf" srcId="{5382F7CD-4468-46AC-A918-2F9064238F33}" destId="{1597A3F5-4048-4B74-9F8E-68708C5AB708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753523E9-CDC6-4ADB-B0E0-F1012550DBC1}" type="presOf" srcId="{3FAEECF0-6357-4D90-95B9-EE4C5A0449FA}" destId="{0767EF7C-256D-4B79-BB94-DB398157ADA0}" srcOrd="0" destOrd="0" presId="urn:microsoft.com/office/officeart/2005/8/layout/chevron2"/>
    <dgm:cxn modelId="{76D15458-610C-4F3A-A983-E8F1DC4A11D5}" type="presOf" srcId="{8ADD97BF-07A1-494C-97EB-CEFE001AD9E3}" destId="{F14DF381-8B29-4316-B4B5-8F00D505CF8B}" srcOrd="0" destOrd="1" presId="urn:microsoft.com/office/officeart/2005/8/layout/chevron2"/>
    <dgm:cxn modelId="{D3DF5859-1D6C-4A02-B594-D0005EF9007A}" type="presOf" srcId="{1058169D-D01B-4E78-A167-B894F26DBF1F}" destId="{5ECE7EA3-A7E3-4E0C-B975-41F9C359BA6D}" srcOrd="0" destOrd="0" presId="urn:microsoft.com/office/officeart/2005/8/layout/chevron2"/>
    <dgm:cxn modelId="{58CB51C8-5D17-4C91-A03B-A1C60850A69E}" srcId="{72F5F253-0FCF-4EBD-9B0F-341A5B3559E5}" destId="{4A6FD5E6-5A67-4BA0-B202-D3732B5F7891}" srcOrd="4" destOrd="0" parTransId="{44191B66-49BC-4500-A0D5-3A85726E6CD7}" sibTransId="{837B453C-3BAE-4545-83CA-7DF988F3E08B}"/>
    <dgm:cxn modelId="{CDB841C3-2976-42B7-9F36-7237CCBD39A3}" type="presOf" srcId="{9A48CEB5-4D6A-4D74-B750-853B836C2855}" destId="{66D94BEC-4599-4ED7-9FC7-DAEAE4367748}" srcOrd="0" destOrd="0" presId="urn:microsoft.com/office/officeart/2005/8/layout/chevron2"/>
    <dgm:cxn modelId="{F644F8A5-7D46-4192-B527-A031A1D3FF9F}" type="presOf" srcId="{3BB3B618-8205-4282-A28B-41B8DB99B295}" destId="{7756EF95-BB91-445D-A886-1CA4D66B0D4A}" srcOrd="0" destOrd="0" presId="urn:microsoft.com/office/officeart/2005/8/layout/chevron2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19B7FD01-D207-4BB2-8BF7-1DF567836AAB}" srcId="{4A6FD5E6-5A67-4BA0-B202-D3732B5F7891}" destId="{F72BCB64-3ACF-4EDC-8A00-7531BF0BC086}" srcOrd="2" destOrd="0" parTransId="{7CBAF7D3-8321-4E99-9676-3F427384F5FF}" sibTransId="{80661C0C-D305-452B-9BC5-51F195F5F1F3}"/>
    <dgm:cxn modelId="{F2B9256C-8AA7-4EF0-B176-25041CB2B733}" type="presOf" srcId="{E2FBAC42-74B4-43E6-A0F2-C091BE6B2C74}" destId="{91CFF9D8-D565-4561-A50A-6D65B6BDA10E}" srcOrd="0" destOrd="0" presId="urn:microsoft.com/office/officeart/2005/8/layout/chevron2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E05397F9-9DCB-4474-BBAF-8939656B503D}" type="presOf" srcId="{B8E2BEF5-735B-432A-BB8E-EB0080C10339}" destId="{67CEE015-8D45-46F3-8889-5AEC27366940}" srcOrd="0" destOrd="0" presId="urn:microsoft.com/office/officeart/2005/8/layout/chevron2"/>
    <dgm:cxn modelId="{C607F73C-A03B-4CD1-9B1F-4C278537E957}" type="presOf" srcId="{4A6FD5E6-5A67-4BA0-B202-D3732B5F7891}" destId="{3665AA17-B0DA-4BB8-87C0-F0CDD88A7962}" srcOrd="0" destOrd="0" presId="urn:microsoft.com/office/officeart/2005/8/layout/chevron2"/>
    <dgm:cxn modelId="{D4622BE2-15C2-4775-8677-E7DF250F4DF1}" srcId="{3BB3B618-8205-4282-A28B-41B8DB99B295}" destId="{E2FBAC42-74B4-43E6-A0F2-C091BE6B2C74}" srcOrd="0" destOrd="0" parTransId="{57C0B0DF-3069-470A-852F-328657748D61}" sibTransId="{17E4CDC5-3308-4AEC-AB79-4DFBBBE5991B}"/>
    <dgm:cxn modelId="{41ACAF56-1AB2-4464-96A6-06164616BEE4}" type="presOf" srcId="{FC26045E-BADB-44FC-9D00-13706E8C8412}" destId="{9F323286-CD83-43A7-90B4-DB66AEE085EC}" srcOrd="0" destOrd="0" presId="urn:microsoft.com/office/officeart/2005/8/layout/chevron2"/>
    <dgm:cxn modelId="{3A2F4210-2892-47A7-A532-605146F3F1DC}" type="presOf" srcId="{9D459473-0592-4023-AF22-13AE364C5249}" destId="{3C6E31E4-A65E-4D07-B1E7-3B1659B169F4}" srcOrd="0" destOrd="0" presId="urn:microsoft.com/office/officeart/2005/8/layout/chevron2"/>
    <dgm:cxn modelId="{69F346E3-4A91-45AE-860C-40993D13B63B}" srcId="{72F5F253-0FCF-4EBD-9B0F-341A5B3559E5}" destId="{3FAEECF0-6357-4D90-95B9-EE4C5A0449FA}" srcOrd="3" destOrd="0" parTransId="{29B2C8A1-FF51-4A5F-A9B9-51B235977E7C}" sibTransId="{40A33B65-5273-4318-9CA6-DD96A6DF1AC6}"/>
    <dgm:cxn modelId="{663E3FB7-AAA3-4A4B-BDA0-98C06242F6DF}" srcId="{3FAEECF0-6357-4D90-95B9-EE4C5A0449FA}" destId="{9D459473-0592-4023-AF22-13AE364C5249}" srcOrd="0" destOrd="0" parTransId="{012AED90-486E-4A62-BB61-DE544216A5D5}" sibTransId="{1C80466B-BD36-4DE6-A0D0-D327453EC46F}"/>
    <dgm:cxn modelId="{D634B168-087B-4AB8-9F4E-2BA91241B48A}" type="presOf" srcId="{94955BAF-4BD9-4E43-A2F4-1E481C2C1A79}" destId="{F14DF381-8B29-4316-B4B5-8F00D505CF8B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CF999D07-1E8B-4830-B667-DF5CBDA15296}" srcId="{72F5F253-0FCF-4EBD-9B0F-341A5B3559E5}" destId="{5382F7CD-4468-46AC-A918-2F9064238F33}" srcOrd="6" destOrd="0" parTransId="{C735BF42-5CCB-4E82-94C1-B75BA27DF6BC}" sibTransId="{7F2F9149-28B5-41CE-A52E-6B3C1A32CC9C}"/>
    <dgm:cxn modelId="{B903BACA-64A6-4DDF-B418-BC06583239B4}" type="presOf" srcId="{3C7A2CFB-CD03-4E12-88F2-8CA3BB8DE437}" destId="{EAE1A14D-E2BD-42E6-894E-5B7C5940284F}" srcOrd="0" destOrd="0" presId="urn:microsoft.com/office/officeart/2005/8/layout/chevron2"/>
    <dgm:cxn modelId="{0A31FDEB-971E-49EB-8BD6-A42345124805}" type="presOf" srcId="{A41EC202-0235-4971-8214-9C9E0056245F}" destId="{7215DEBD-BA07-40B8-9084-51F9C12F89A0}" srcOrd="0" destOrd="0" presId="urn:microsoft.com/office/officeart/2005/8/layout/chevron2"/>
    <dgm:cxn modelId="{09C5821D-0205-4F3F-A847-8430889F0B5F}" type="presOf" srcId="{72F5F253-0FCF-4EBD-9B0F-341A5B3559E5}" destId="{2EBACB9A-1682-415B-97FD-B76DBC3B4EE1}" srcOrd="0" destOrd="0" presId="urn:microsoft.com/office/officeart/2005/8/layout/chevron2"/>
    <dgm:cxn modelId="{145C3D2F-A04D-4246-A121-C2CCB227C836}" type="presOf" srcId="{F72BCB64-3ACF-4EDC-8A00-7531BF0BC086}" destId="{F14DF381-8B29-4316-B4B5-8F00D505CF8B}" srcOrd="0" destOrd="2" presId="urn:microsoft.com/office/officeart/2005/8/layout/chevron2"/>
    <dgm:cxn modelId="{C92D6761-169E-49F2-BC7B-8C241CEE044A}" srcId="{4A6FD5E6-5A67-4BA0-B202-D3732B5F7891}" destId="{94955BAF-4BD9-4E43-A2F4-1E481C2C1A79}" srcOrd="0" destOrd="0" parTransId="{52F0FF34-5485-49BF-A7CD-01A41304EC8C}" sibTransId="{2D196EE1-F6E4-4631-A50F-575771ED400B}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9312AADB-87DA-428C-AD04-74FF291D466F}" srcId="{72F5F253-0FCF-4EBD-9B0F-341A5B3559E5}" destId="{B8E2BEF5-735B-432A-BB8E-EB0080C10339}" srcOrd="2" destOrd="0" parTransId="{C875FB7A-2044-4791-AEBF-C154495097BC}" sibTransId="{131B18CB-FCC8-497D-8672-BBF149CE66EB}"/>
    <dgm:cxn modelId="{3DDE2C92-50D4-43E5-BCD3-E055AEC056AA}" srcId="{4A6FD5E6-5A67-4BA0-B202-D3732B5F7891}" destId="{8ADD97BF-07A1-494C-97EB-CEFE001AD9E3}" srcOrd="1" destOrd="0" parTransId="{4C4270EB-C10E-463B-BEC5-C9D50ABC3399}" sibTransId="{2CA86125-DA53-4A56-8090-CDCBBD3902CF}"/>
    <dgm:cxn modelId="{15D60841-3AAD-4F74-92A4-E01ABD585ACC}" srcId="{5382F7CD-4468-46AC-A918-2F9064238F33}" destId="{FC26045E-BADB-44FC-9D00-13706E8C8412}" srcOrd="0" destOrd="0" parTransId="{167A9CEE-7FC3-4EFB-9245-CF69A36915FA}" sibTransId="{409F1FFB-ED42-4212-AE67-94778C7692F7}"/>
    <dgm:cxn modelId="{B6AF6E75-BB03-4556-87B4-8D47DAFE0B44}" type="presParOf" srcId="{2EBACB9A-1682-415B-97FD-B76DBC3B4EE1}" destId="{889DC4C8-A67D-4E9E-BB56-527B835DC9F7}" srcOrd="0" destOrd="0" presId="urn:microsoft.com/office/officeart/2005/8/layout/chevron2"/>
    <dgm:cxn modelId="{34C71FDD-4C99-4742-BFE4-2DA1E45B7A82}" type="presParOf" srcId="{889DC4C8-A67D-4E9E-BB56-527B835DC9F7}" destId="{66D94BEC-4599-4ED7-9FC7-DAEAE4367748}" srcOrd="0" destOrd="0" presId="urn:microsoft.com/office/officeart/2005/8/layout/chevron2"/>
    <dgm:cxn modelId="{E66F7A58-0B97-4DE7-982C-F89F6E56922C}" type="presParOf" srcId="{889DC4C8-A67D-4E9E-BB56-527B835DC9F7}" destId="{5ECE7EA3-A7E3-4E0C-B975-41F9C359BA6D}" srcOrd="1" destOrd="0" presId="urn:microsoft.com/office/officeart/2005/8/layout/chevron2"/>
    <dgm:cxn modelId="{FDE2C534-2D79-4080-8B3D-E8AAFEF17A82}" type="presParOf" srcId="{2EBACB9A-1682-415B-97FD-B76DBC3B4EE1}" destId="{C34CB2AB-3B8E-4C06-8F26-5EBC05285B68}" srcOrd="1" destOrd="0" presId="urn:microsoft.com/office/officeart/2005/8/layout/chevron2"/>
    <dgm:cxn modelId="{79761490-2187-413E-8CC1-92C75E945F84}" type="presParOf" srcId="{2EBACB9A-1682-415B-97FD-B76DBC3B4EE1}" destId="{DEC8D6F7-2F1C-450B-91DC-CC99C65EE88F}" srcOrd="2" destOrd="0" presId="urn:microsoft.com/office/officeart/2005/8/layout/chevron2"/>
    <dgm:cxn modelId="{F78679C2-08A6-4327-9577-2528E9092CAE}" type="presParOf" srcId="{DEC8D6F7-2F1C-450B-91DC-CC99C65EE88F}" destId="{EAE1A14D-E2BD-42E6-894E-5B7C5940284F}" srcOrd="0" destOrd="0" presId="urn:microsoft.com/office/officeart/2005/8/layout/chevron2"/>
    <dgm:cxn modelId="{F677B5D5-95F8-47A4-B06F-3CF736A5FFFC}" type="presParOf" srcId="{DEC8D6F7-2F1C-450B-91DC-CC99C65EE88F}" destId="{7215DEBD-BA07-40B8-9084-51F9C12F89A0}" srcOrd="1" destOrd="0" presId="urn:microsoft.com/office/officeart/2005/8/layout/chevron2"/>
    <dgm:cxn modelId="{F3DEB819-282A-4CBA-A47F-DD1050E6D5EA}" type="presParOf" srcId="{2EBACB9A-1682-415B-97FD-B76DBC3B4EE1}" destId="{07BF5B05-83A9-4005-B66C-666107BF56A4}" srcOrd="3" destOrd="0" presId="urn:microsoft.com/office/officeart/2005/8/layout/chevron2"/>
    <dgm:cxn modelId="{7A6BCF3D-97CD-4198-BB52-3D699139242F}" type="presParOf" srcId="{2EBACB9A-1682-415B-97FD-B76DBC3B4EE1}" destId="{3732D899-C95C-4AD4-8B68-75565874A447}" srcOrd="4" destOrd="0" presId="urn:microsoft.com/office/officeart/2005/8/layout/chevron2"/>
    <dgm:cxn modelId="{6CE301B4-8561-4108-9A63-DAAF516E54E1}" type="presParOf" srcId="{3732D899-C95C-4AD4-8B68-75565874A447}" destId="{67CEE015-8D45-46F3-8889-5AEC27366940}" srcOrd="0" destOrd="0" presId="urn:microsoft.com/office/officeart/2005/8/layout/chevron2"/>
    <dgm:cxn modelId="{2FB30984-370B-4F2F-AFAB-C409492AF117}" type="presParOf" srcId="{3732D899-C95C-4AD4-8B68-75565874A447}" destId="{DCABBFC0-7EE7-42A6-B5F7-F8B80EDBC567}" srcOrd="1" destOrd="0" presId="urn:microsoft.com/office/officeart/2005/8/layout/chevron2"/>
    <dgm:cxn modelId="{54881B5A-8D84-4F5A-AA0F-57BD6C07FBB2}" type="presParOf" srcId="{2EBACB9A-1682-415B-97FD-B76DBC3B4EE1}" destId="{70D48325-1E22-4363-9CB6-C61188203917}" srcOrd="5" destOrd="0" presId="urn:microsoft.com/office/officeart/2005/8/layout/chevron2"/>
    <dgm:cxn modelId="{0C84CFA4-7FD3-46C6-8AA7-0536FCC00984}" type="presParOf" srcId="{2EBACB9A-1682-415B-97FD-B76DBC3B4EE1}" destId="{154C7699-EE55-4646-B57E-129285BCBC0C}" srcOrd="6" destOrd="0" presId="urn:microsoft.com/office/officeart/2005/8/layout/chevron2"/>
    <dgm:cxn modelId="{3506EB37-BBA4-4BF6-9567-D387A2485E8F}" type="presParOf" srcId="{154C7699-EE55-4646-B57E-129285BCBC0C}" destId="{0767EF7C-256D-4B79-BB94-DB398157ADA0}" srcOrd="0" destOrd="0" presId="urn:microsoft.com/office/officeart/2005/8/layout/chevron2"/>
    <dgm:cxn modelId="{62E51287-949D-49F4-A9D1-44355440227A}" type="presParOf" srcId="{154C7699-EE55-4646-B57E-129285BCBC0C}" destId="{3C6E31E4-A65E-4D07-B1E7-3B1659B169F4}" srcOrd="1" destOrd="0" presId="urn:microsoft.com/office/officeart/2005/8/layout/chevron2"/>
    <dgm:cxn modelId="{BFC9171A-D4AD-4181-A97C-0D7A921B1DC3}" type="presParOf" srcId="{2EBACB9A-1682-415B-97FD-B76DBC3B4EE1}" destId="{5833C1BD-4C6A-4FC2-AAED-051AD266BC2F}" srcOrd="7" destOrd="0" presId="urn:microsoft.com/office/officeart/2005/8/layout/chevron2"/>
    <dgm:cxn modelId="{9E03D4E5-DBEF-4885-8F8D-557BB4F62274}" type="presParOf" srcId="{2EBACB9A-1682-415B-97FD-B76DBC3B4EE1}" destId="{800ED40A-0B92-4F75-8C92-8F49B566FD45}" srcOrd="8" destOrd="0" presId="urn:microsoft.com/office/officeart/2005/8/layout/chevron2"/>
    <dgm:cxn modelId="{3850EDC6-6FD8-4D3A-9D26-FF00B68498C2}" type="presParOf" srcId="{800ED40A-0B92-4F75-8C92-8F49B566FD45}" destId="{3665AA17-B0DA-4BB8-87C0-F0CDD88A7962}" srcOrd="0" destOrd="0" presId="urn:microsoft.com/office/officeart/2005/8/layout/chevron2"/>
    <dgm:cxn modelId="{9CFC5F73-88ED-4704-B1CD-9F0F615A26FD}" type="presParOf" srcId="{800ED40A-0B92-4F75-8C92-8F49B566FD45}" destId="{F14DF381-8B29-4316-B4B5-8F00D505CF8B}" srcOrd="1" destOrd="0" presId="urn:microsoft.com/office/officeart/2005/8/layout/chevron2"/>
    <dgm:cxn modelId="{25A58D21-A0C3-407B-AE01-D371FF5DABA3}" type="presParOf" srcId="{2EBACB9A-1682-415B-97FD-B76DBC3B4EE1}" destId="{A00F04CA-04B3-47C5-947B-A64322C68017}" srcOrd="9" destOrd="0" presId="urn:microsoft.com/office/officeart/2005/8/layout/chevron2"/>
    <dgm:cxn modelId="{C3478115-9DC3-4618-BE42-5F0DD30B467C}" type="presParOf" srcId="{2EBACB9A-1682-415B-97FD-B76DBC3B4EE1}" destId="{CBAC961C-1165-406E-9423-899294A8DBDE}" srcOrd="10" destOrd="0" presId="urn:microsoft.com/office/officeart/2005/8/layout/chevron2"/>
    <dgm:cxn modelId="{F32F42A1-90E1-4E6D-A45A-132B1DFB6942}" type="presParOf" srcId="{CBAC961C-1165-406E-9423-899294A8DBDE}" destId="{7756EF95-BB91-445D-A886-1CA4D66B0D4A}" srcOrd="0" destOrd="0" presId="urn:microsoft.com/office/officeart/2005/8/layout/chevron2"/>
    <dgm:cxn modelId="{C9E34092-8524-41CB-B5E8-EBAE0956673E}" type="presParOf" srcId="{CBAC961C-1165-406E-9423-899294A8DBDE}" destId="{91CFF9D8-D565-4561-A50A-6D65B6BDA10E}" srcOrd="1" destOrd="0" presId="urn:microsoft.com/office/officeart/2005/8/layout/chevron2"/>
    <dgm:cxn modelId="{FCD6BC42-9A8A-4BE7-A535-985D097CB772}" type="presParOf" srcId="{2EBACB9A-1682-415B-97FD-B76DBC3B4EE1}" destId="{1D8FB306-3B5C-4826-92DB-2233D972FB21}" srcOrd="11" destOrd="0" presId="urn:microsoft.com/office/officeart/2005/8/layout/chevron2"/>
    <dgm:cxn modelId="{9978CAD0-0A77-41CF-BD05-84BDD507367E}" type="presParOf" srcId="{2EBACB9A-1682-415B-97FD-B76DBC3B4EE1}" destId="{3C4563F9-38C2-44E5-92B5-7FFDD7417594}" srcOrd="12" destOrd="0" presId="urn:microsoft.com/office/officeart/2005/8/layout/chevron2"/>
    <dgm:cxn modelId="{A5657239-5611-4B6B-AD87-233159A66709}" type="presParOf" srcId="{3C4563F9-38C2-44E5-92B5-7FFDD7417594}" destId="{1597A3F5-4048-4B74-9F8E-68708C5AB708}" srcOrd="0" destOrd="0" presId="urn:microsoft.com/office/officeart/2005/8/layout/chevron2"/>
    <dgm:cxn modelId="{E06687EC-1114-4935-9F82-3895A7AE09AC}" type="presParOf" srcId="{3C4563F9-38C2-44E5-92B5-7FFDD7417594}" destId="{9F323286-CD83-43A7-90B4-DB66AEE085EC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1058169D-D01B-4E78-A167-B894F26DBF1F}">
      <dgm:prSet phldrT="[Текст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ru-RU" sz="2000" b="1" dirty="0" smtClean="0">
              <a:latin typeface="+mn-lt"/>
            </a:rPr>
            <a:t> недостаточное финансирование на реализацию полномочий, переданных Российской Федерацией: в 2020 году выделено за счет средств федерального бюджета  25,3 млн. руб., за счет краевого бюджета – 6,2 млн. руб. Потребность составляет 154,1 млн. руб.</a:t>
          </a:r>
          <a:endParaRPr lang="ru-RU" sz="20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ru-RU" sz="2000" b="1" dirty="0" smtClean="0">
              <a:latin typeface="+mn-lt"/>
            </a:rPr>
            <a:t> недостаточная штатная численность специалистов в районах края: имеется  45 человек, содержащихся  за счет федерального бюджета и 19 - за счет средств бюджета края. Потребность составляет  115 штатных единиц (93 - в районы края,  12 –  опергруппы,  10 – Министерство)</a:t>
          </a:r>
          <a:endParaRPr lang="ru-RU" sz="20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b="1" dirty="0" smtClean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2000" b="1" dirty="0" smtClean="0">
              <a:latin typeface="+mn-lt"/>
            </a:rPr>
            <a:t> крайне низкое материально-техническое обеспечение: износ автотранспорта составляет 95%. Необходимо выделение 31 ед. автотранспорта . При этом потребность в финансировании  составляет 22,3 </a:t>
          </a:r>
          <a:r>
            <a:rPr lang="ru-RU" sz="2000" b="1" dirty="0" err="1" smtClean="0">
              <a:latin typeface="+mn-lt"/>
            </a:rPr>
            <a:t>млн.руб</a:t>
          </a:r>
          <a:r>
            <a:rPr lang="ru-RU" sz="2000" b="1" dirty="0" smtClean="0">
              <a:latin typeface="+mn-lt"/>
            </a:rPr>
            <a:t>. </a:t>
          </a:r>
          <a:endParaRPr lang="ru-RU" sz="2000" b="1" dirty="0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266B999-1C06-4318-B9C5-CC61D64EDB77}">
      <dgm:prSet custT="1"/>
      <dgm:spPr>
        <a:ln>
          <a:solidFill>
            <a:schemeClr val="accent5"/>
          </a:solidFill>
        </a:ln>
      </dgm:spPr>
      <dgm:t>
        <a:bodyPr/>
        <a:lstStyle/>
        <a:p>
          <a:endParaRPr lang="ru-RU" sz="2400" b="1" dirty="0" smtClean="0">
            <a:latin typeface="+mn-lt"/>
          </a:endParaRPr>
        </a:p>
      </dgm:t>
    </dgm:pt>
    <dgm:pt modelId="{2EBC6DCC-2EA0-4CF8-A823-FD5BC234C0A6}" type="parTrans" cxnId="{2D9C668D-2737-433C-9434-85EAD41CA19A}">
      <dgm:prSet/>
      <dgm:spPr/>
      <dgm:t>
        <a:bodyPr/>
        <a:lstStyle/>
        <a:p>
          <a:endParaRPr lang="ru-RU"/>
        </a:p>
      </dgm:t>
    </dgm:pt>
    <dgm:pt modelId="{2B06AF8E-E121-462A-B91D-1A5B94B4068E}" type="sibTrans" cxnId="{2D9C668D-2737-433C-9434-85EAD41CA19A}">
      <dgm:prSet/>
      <dgm:spPr/>
      <dgm:t>
        <a:bodyPr/>
        <a:lstStyle/>
        <a:p>
          <a:endParaRPr lang="ru-RU"/>
        </a:p>
      </dgm:t>
    </dgm:pt>
    <dgm:pt modelId="{471698F0-BD43-492F-BC24-EDEAE2B454FE}">
      <dgm:prSet custT="1"/>
      <dgm:spPr>
        <a:ln>
          <a:solidFill>
            <a:schemeClr val="accent5"/>
          </a:solidFill>
        </a:ln>
      </dgm:spPr>
      <dgm:t>
        <a:bodyPr/>
        <a:lstStyle/>
        <a:p>
          <a:endParaRPr lang="ru-RU" sz="2400" b="1" dirty="0" smtClean="0">
            <a:latin typeface="+mn-lt"/>
          </a:endParaRPr>
        </a:p>
      </dgm:t>
    </dgm:pt>
    <dgm:pt modelId="{88961FF1-FD91-4B2A-80F1-4AC89B5D022E}" type="parTrans" cxnId="{46657D83-5D01-446F-94D8-BB1CD284E31E}">
      <dgm:prSet/>
      <dgm:spPr/>
      <dgm:t>
        <a:bodyPr/>
        <a:lstStyle/>
        <a:p>
          <a:endParaRPr lang="ru-RU"/>
        </a:p>
      </dgm:t>
    </dgm:pt>
    <dgm:pt modelId="{E8E27F0C-2200-4812-B596-F2E8EA531784}" type="sibTrans" cxnId="{46657D83-5D01-446F-94D8-BB1CD284E31E}">
      <dgm:prSet/>
      <dgm:spPr/>
      <dgm:t>
        <a:bodyPr/>
        <a:lstStyle/>
        <a:p>
          <a:endParaRPr lang="ru-RU"/>
        </a:p>
      </dgm:t>
    </dgm:pt>
    <dgm:pt modelId="{24B665C0-F228-4DA6-BF12-3576D135D884}">
      <dgm:prSet phldrT="[Текст]" custT="1"/>
      <dgm:spPr>
        <a:ln>
          <a:solidFill>
            <a:schemeClr val="accent5"/>
          </a:solidFill>
        </a:ln>
      </dgm:spPr>
      <dgm:t>
        <a:bodyPr/>
        <a:lstStyle/>
        <a:p>
          <a:endParaRPr lang="ru-RU" sz="2000" b="1" dirty="0">
            <a:latin typeface="+mn-lt"/>
          </a:endParaRPr>
        </a:p>
      </dgm:t>
    </dgm:pt>
    <dgm:pt modelId="{653E3D2B-40E2-4F2E-999F-0C043CB32C3E}" type="parTrans" cxnId="{86EAEC18-DF0B-4867-B85D-96BC0CE8581C}">
      <dgm:prSet/>
      <dgm:spPr/>
      <dgm:t>
        <a:bodyPr/>
        <a:lstStyle/>
        <a:p>
          <a:endParaRPr lang="ru-RU"/>
        </a:p>
      </dgm:t>
    </dgm:pt>
    <dgm:pt modelId="{BBA43543-48FC-4BC4-BD3E-0FC8D5D3E791}" type="sibTrans" cxnId="{86EAEC18-DF0B-4867-B85D-96BC0CE8581C}">
      <dgm:prSet/>
      <dgm:spPr/>
      <dgm:t>
        <a:bodyPr/>
        <a:lstStyle/>
        <a:p>
          <a:endParaRPr lang="ru-RU"/>
        </a:p>
      </dgm:t>
    </dgm:pt>
    <dgm:pt modelId="{F22C7B1E-C73E-4714-A648-0ACA6CDBDD2E}">
      <dgm:prSet phldrT="[Текст]" custT="1"/>
      <dgm:spPr>
        <a:solidFill>
          <a:srgbClr val="FFFFFF">
            <a:alpha val="0"/>
          </a:srgbClr>
        </a:solidFill>
        <a:ln>
          <a:solidFill>
            <a:schemeClr val="accent5"/>
          </a:solidFill>
        </a:ln>
      </dgm:spPr>
      <dgm:t>
        <a:bodyPr/>
        <a:lstStyle/>
        <a:p>
          <a:endParaRPr lang="ru-RU" sz="2000" b="1" dirty="0">
            <a:latin typeface="+mn-lt"/>
          </a:endParaRPr>
        </a:p>
      </dgm:t>
    </dgm:pt>
    <dgm:pt modelId="{E8C3D5FA-3115-4DC1-8863-A9A7E218E95C}" type="parTrans" cxnId="{6EB62175-50B8-48EB-8C63-0DBBA576ED3F}">
      <dgm:prSet/>
      <dgm:spPr/>
      <dgm:t>
        <a:bodyPr/>
        <a:lstStyle/>
        <a:p>
          <a:endParaRPr lang="ru-RU"/>
        </a:p>
      </dgm:t>
    </dgm:pt>
    <dgm:pt modelId="{52EA6E5B-C5D4-4A61-BFF4-60AA4DCFC262}" type="sibTrans" cxnId="{6EB62175-50B8-48EB-8C63-0DBBA576ED3F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3" custLinFactNeighborX="2151" custLinFactNeighborY="-86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3" custScaleX="89372" custScaleY="124798" custLinFactNeighborX="-687" custLinFactNeighborY="12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3" custLinFactNeighborY="-5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3" custScaleX="87860" custScaleY="135336" custLinFactNeighborX="-991" custLinFactNeighborY="19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3" custLinFactNeighborX="-1076" custLinFactNeighborY="137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3" custScaleX="88229" custScaleY="113232" custLinFactNeighborX="-1226" custLinFactNeighborY="35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3AC46F-22BB-4971-9398-27965B972875}" type="presOf" srcId="{F22C7B1E-C73E-4714-A648-0ACA6CDBDD2E}" destId="{DBFDEF8E-11A9-45BD-BD7E-4BCEC19E877E}" srcOrd="0" destOrd="0" presId="urn:microsoft.com/office/officeart/2005/8/layout/chevron2"/>
    <dgm:cxn modelId="{CBBC8311-E27D-4D68-9DE5-0B7EB981E773}" type="presOf" srcId="{DBF741A3-E6A7-4631-A550-ECEAC5E91EEC}" destId="{DBFDEF8E-11A9-45BD-BD7E-4BCEC19E877E}" srcOrd="0" destOrd="1" presId="urn:microsoft.com/office/officeart/2005/8/layout/chevron2"/>
    <dgm:cxn modelId="{4610C9FF-B656-477E-8AEE-EF56A00DF8C3}" srcId="{9A48CEB5-4D6A-4D74-B750-853B836C2855}" destId="{1058169D-D01B-4E78-A167-B894F26DBF1F}" srcOrd="1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C936EC69-AADD-4638-9EA7-46AB03FC65CD}" type="presOf" srcId="{D266B999-1C06-4318-B9C5-CC61D64EDB77}" destId="{5ECE7EA3-A7E3-4E0C-B975-41F9C359BA6D}" srcOrd="0" destOrd="2" presId="urn:microsoft.com/office/officeart/2005/8/layout/chevron2"/>
    <dgm:cxn modelId="{625B54FE-1B87-44B0-8B0E-53F5A55C4546}" type="presOf" srcId="{3C7A2CFB-CD03-4E12-88F2-8CA3BB8DE437}" destId="{EAE1A14D-E2BD-42E6-894E-5B7C5940284F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7CDBEE04-39EA-48B4-8D10-E7B957EC642B}" type="presOf" srcId="{471698F0-BD43-492F-BC24-EDEAE2B454FE}" destId="{DBFDEF8E-11A9-45BD-BD7E-4BCEC19E877E}" srcOrd="0" destOrd="2" presId="urn:microsoft.com/office/officeart/2005/8/layout/chevron2"/>
    <dgm:cxn modelId="{86EAEC18-DF0B-4867-B85D-96BC0CE8581C}" srcId="{9A48CEB5-4D6A-4D74-B750-853B836C2855}" destId="{24B665C0-F228-4DA6-BF12-3576D135D884}" srcOrd="0" destOrd="0" parTransId="{653E3D2B-40E2-4F2E-999F-0C043CB32C3E}" sibTransId="{BBA43543-48FC-4BC4-BD3E-0FC8D5D3E791}"/>
    <dgm:cxn modelId="{FA7830DB-7255-4352-9AC3-9D1D6EC96395}" type="presOf" srcId="{1058169D-D01B-4E78-A167-B894F26DBF1F}" destId="{5ECE7EA3-A7E3-4E0C-B975-41F9C359BA6D}" srcOrd="0" destOrd="1" presId="urn:microsoft.com/office/officeart/2005/8/layout/chevron2"/>
    <dgm:cxn modelId="{13053456-BD15-4395-A112-F5F766E4A426}" type="presOf" srcId="{72F5F253-0FCF-4EBD-9B0F-341A5B3559E5}" destId="{2EBACB9A-1682-415B-97FD-B76DBC3B4EE1}" srcOrd="0" destOrd="0" presId="urn:microsoft.com/office/officeart/2005/8/layout/chevron2"/>
    <dgm:cxn modelId="{46657D83-5D01-446F-94D8-BB1CD284E31E}" srcId="{DBB94CE4-DB1D-4384-B5A5-8A8B65F2D703}" destId="{471698F0-BD43-492F-BC24-EDEAE2B454FE}" srcOrd="2" destOrd="0" parTransId="{88961FF1-FD91-4B2A-80F1-4AC89B5D022E}" sibTransId="{E8E27F0C-2200-4812-B596-F2E8EA531784}"/>
    <dgm:cxn modelId="{66AAC2A4-6F90-4AB5-83EA-4C232C6E4ACA}" type="presOf" srcId="{9A48CEB5-4D6A-4D74-B750-853B836C2855}" destId="{66D94BEC-4599-4ED7-9FC7-DAEAE4367748}" srcOrd="0" destOrd="0" presId="urn:microsoft.com/office/officeart/2005/8/layout/chevron2"/>
    <dgm:cxn modelId="{6EB62175-50B8-48EB-8C63-0DBBA576ED3F}" srcId="{DBB94CE4-DB1D-4384-B5A5-8A8B65F2D703}" destId="{F22C7B1E-C73E-4714-A648-0ACA6CDBDD2E}" srcOrd="0" destOrd="0" parTransId="{E8C3D5FA-3115-4DC1-8863-A9A7E218E95C}" sibTransId="{52EA6E5B-C5D4-4A61-BFF4-60AA4DCFC262}"/>
    <dgm:cxn modelId="{C4D2CC2F-67CD-4700-9464-4AB6C4EE33DA}" srcId="{DBB94CE4-DB1D-4384-B5A5-8A8B65F2D703}" destId="{DBF741A3-E6A7-4631-A550-ECEAC5E91EEC}" srcOrd="1" destOrd="0" parTransId="{551FA99E-DDAB-41DA-B6AD-7AD017BE866F}" sibTransId="{E5AE346F-9AE4-4229-BA94-B5D2734B2A57}"/>
    <dgm:cxn modelId="{2D9C668D-2737-433C-9434-85EAD41CA19A}" srcId="{9A48CEB5-4D6A-4D74-B750-853B836C2855}" destId="{D266B999-1C06-4318-B9C5-CC61D64EDB77}" srcOrd="2" destOrd="0" parTransId="{2EBC6DCC-2EA0-4CF8-A823-FD5BC234C0A6}" sibTransId="{2B06AF8E-E121-462A-B91D-1A5B94B4068E}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018A4B71-53E7-4DEF-A5EA-4187F921147B}" type="presOf" srcId="{A41EC202-0235-4971-8214-9C9E0056245F}" destId="{7215DEBD-BA07-40B8-9084-51F9C12F89A0}" srcOrd="0" destOrd="0" presId="urn:microsoft.com/office/officeart/2005/8/layout/chevron2"/>
    <dgm:cxn modelId="{16648377-F375-49FF-81B5-A6CAD4C90454}" type="presOf" srcId="{DBB94CE4-DB1D-4384-B5A5-8A8B65F2D703}" destId="{A7EDEBFF-6510-4F63-9A07-4BC55A52FD68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C28E7F74-323C-4776-8C64-01B9AC104FFC}" type="presOf" srcId="{24B665C0-F228-4DA6-BF12-3576D135D884}" destId="{5ECE7EA3-A7E3-4E0C-B975-41F9C359BA6D}" srcOrd="0" destOrd="0" presId="urn:microsoft.com/office/officeart/2005/8/layout/chevron2"/>
    <dgm:cxn modelId="{D4C764C4-D8AA-4A24-A929-25D8FBB1585F}" type="presParOf" srcId="{2EBACB9A-1682-415B-97FD-B76DBC3B4EE1}" destId="{889DC4C8-A67D-4E9E-BB56-527B835DC9F7}" srcOrd="0" destOrd="0" presId="urn:microsoft.com/office/officeart/2005/8/layout/chevron2"/>
    <dgm:cxn modelId="{95C263DE-25C7-4DCD-8A9A-E1E1EF450DBB}" type="presParOf" srcId="{889DC4C8-A67D-4E9E-BB56-527B835DC9F7}" destId="{66D94BEC-4599-4ED7-9FC7-DAEAE4367748}" srcOrd="0" destOrd="0" presId="urn:microsoft.com/office/officeart/2005/8/layout/chevron2"/>
    <dgm:cxn modelId="{FAB99AFD-42B3-4F04-9A4C-DA7C4F164739}" type="presParOf" srcId="{889DC4C8-A67D-4E9E-BB56-527B835DC9F7}" destId="{5ECE7EA3-A7E3-4E0C-B975-41F9C359BA6D}" srcOrd="1" destOrd="0" presId="urn:microsoft.com/office/officeart/2005/8/layout/chevron2"/>
    <dgm:cxn modelId="{95813727-D21C-4FA3-B2AE-E91824609EF2}" type="presParOf" srcId="{2EBACB9A-1682-415B-97FD-B76DBC3B4EE1}" destId="{C34CB2AB-3B8E-4C06-8F26-5EBC05285B68}" srcOrd="1" destOrd="0" presId="urn:microsoft.com/office/officeart/2005/8/layout/chevron2"/>
    <dgm:cxn modelId="{DB513B6F-E3AD-4A50-8AA4-0CB2ADE0538D}" type="presParOf" srcId="{2EBACB9A-1682-415B-97FD-B76DBC3B4EE1}" destId="{DEC8D6F7-2F1C-450B-91DC-CC99C65EE88F}" srcOrd="2" destOrd="0" presId="urn:microsoft.com/office/officeart/2005/8/layout/chevron2"/>
    <dgm:cxn modelId="{ABD17AF9-0608-4BAE-9B48-371D5258C359}" type="presParOf" srcId="{DEC8D6F7-2F1C-450B-91DC-CC99C65EE88F}" destId="{EAE1A14D-E2BD-42E6-894E-5B7C5940284F}" srcOrd="0" destOrd="0" presId="urn:microsoft.com/office/officeart/2005/8/layout/chevron2"/>
    <dgm:cxn modelId="{403A5930-8489-47D0-9AF4-E72CB57A569F}" type="presParOf" srcId="{DEC8D6F7-2F1C-450B-91DC-CC99C65EE88F}" destId="{7215DEBD-BA07-40B8-9084-51F9C12F89A0}" srcOrd="1" destOrd="0" presId="urn:microsoft.com/office/officeart/2005/8/layout/chevron2"/>
    <dgm:cxn modelId="{93AEA76F-48AB-48C7-96CD-8C8346C5B894}" type="presParOf" srcId="{2EBACB9A-1682-415B-97FD-B76DBC3B4EE1}" destId="{07BF5B05-83A9-4005-B66C-666107BF56A4}" srcOrd="3" destOrd="0" presId="urn:microsoft.com/office/officeart/2005/8/layout/chevron2"/>
    <dgm:cxn modelId="{128576FC-DC0F-40F0-BC92-C5DC78106DA8}" type="presParOf" srcId="{2EBACB9A-1682-415B-97FD-B76DBC3B4EE1}" destId="{C1BEE75E-3C08-4079-B4DE-7A60B7C5B46B}" srcOrd="4" destOrd="0" presId="urn:microsoft.com/office/officeart/2005/8/layout/chevron2"/>
    <dgm:cxn modelId="{0579F55D-6DB5-41EA-AAD3-C9980D4C0FE5}" type="presParOf" srcId="{C1BEE75E-3C08-4079-B4DE-7A60B7C5B46B}" destId="{A7EDEBFF-6510-4F63-9A07-4BC55A52FD68}" srcOrd="0" destOrd="0" presId="urn:microsoft.com/office/officeart/2005/8/layout/chevron2"/>
    <dgm:cxn modelId="{CB5F3135-3512-46FB-9E53-621848D2D3C9}" type="presParOf" srcId="{C1BEE75E-3C08-4079-B4DE-7A60B7C5B46B}" destId="{DBFDEF8E-11A9-45BD-BD7E-4BCEC19E877E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93DF20-3F7C-43B7-B09D-5EE8C735407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D40893-B461-4E5A-8AB5-A267E484F51D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C45721CC-29AD-44E2-8AC0-358E50531D37}" type="parTrans" cxnId="{3553B402-000F-4981-B052-5ED24563F37C}">
      <dgm:prSet/>
      <dgm:spPr/>
      <dgm:t>
        <a:bodyPr/>
        <a:lstStyle/>
        <a:p>
          <a:endParaRPr lang="ru-RU"/>
        </a:p>
      </dgm:t>
    </dgm:pt>
    <dgm:pt modelId="{B88303CA-690D-46B6-9D2A-5F3665F46530}" type="sibTrans" cxnId="{3553B402-000F-4981-B052-5ED24563F37C}">
      <dgm:prSet/>
      <dgm:spPr/>
      <dgm:t>
        <a:bodyPr/>
        <a:lstStyle/>
        <a:p>
          <a:endParaRPr lang="ru-RU"/>
        </a:p>
      </dgm:t>
    </dgm:pt>
    <dgm:pt modelId="{23FEBC35-1AF9-4511-987F-895B1804161B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400" dirty="0" smtClean="0">
              <a:ea typeface="Calibri"/>
              <a:cs typeface="Times New Roman"/>
            </a:rPr>
            <a:t>обеспечение эффективного сохранения лесов, в том числе на всех участках вырубленных и погибших лесных насаждений, а также рационального многоцелевого и </a:t>
          </a:r>
          <a:r>
            <a:rPr lang="ru-RU" sz="1400" dirty="0" err="1" smtClean="0">
              <a:ea typeface="Calibri"/>
              <a:cs typeface="Times New Roman"/>
            </a:rPr>
            <a:t>неистощительного</a:t>
          </a:r>
          <a:r>
            <a:rPr lang="ru-RU" sz="1400" dirty="0" smtClean="0">
              <a:ea typeface="Calibri"/>
              <a:cs typeface="Times New Roman"/>
            </a:rPr>
            <a:t> использования лесов; </a:t>
          </a:r>
          <a:endParaRPr lang="ru-RU" sz="1400" dirty="0"/>
        </a:p>
      </dgm:t>
    </dgm:pt>
    <dgm:pt modelId="{1C362804-ECF0-402E-BE79-3A49CE1CC741}" type="parTrans" cxnId="{84350811-F22A-47BF-8F31-B9909A207655}">
      <dgm:prSet/>
      <dgm:spPr/>
      <dgm:t>
        <a:bodyPr/>
        <a:lstStyle/>
        <a:p>
          <a:endParaRPr lang="ru-RU"/>
        </a:p>
      </dgm:t>
    </dgm:pt>
    <dgm:pt modelId="{D8C7234B-E40A-446B-8F4F-B8BA9436BCEF}" type="sibTrans" cxnId="{84350811-F22A-47BF-8F31-B9909A207655}">
      <dgm:prSet/>
      <dgm:spPr/>
      <dgm:t>
        <a:bodyPr/>
        <a:lstStyle/>
        <a:p>
          <a:endParaRPr lang="ru-RU"/>
        </a:p>
      </dgm:t>
    </dgm:pt>
    <dgm:pt modelId="{8DAC3558-7690-46C0-84FF-B580FF600B6F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8DABE695-2567-4441-AC8E-5F880B6894D7}" type="parTrans" cxnId="{F874D95D-EFC0-4997-B102-750350EBF860}">
      <dgm:prSet/>
      <dgm:spPr/>
      <dgm:t>
        <a:bodyPr/>
        <a:lstStyle/>
        <a:p>
          <a:endParaRPr lang="ru-RU"/>
        </a:p>
      </dgm:t>
    </dgm:pt>
    <dgm:pt modelId="{787F8424-02A0-4610-830F-73CC214794BC}" type="sibTrans" cxnId="{F874D95D-EFC0-4997-B102-750350EBF860}">
      <dgm:prSet/>
      <dgm:spPr/>
      <dgm:t>
        <a:bodyPr/>
        <a:lstStyle/>
        <a:p>
          <a:endParaRPr lang="ru-RU"/>
        </a:p>
      </dgm:t>
    </dgm:pt>
    <dgm:pt modelId="{68EB5FD8-69E4-40D5-A325-47767B39E4BB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400" dirty="0" smtClean="0">
              <a:solidFill>
                <a:prstClr val="black"/>
              </a:solidFill>
              <a:latin typeface="+mn-lt"/>
            </a:rPr>
            <a:t>осуществление мер по предотвращению негативного воздействия вод, охране водных объектов;</a:t>
          </a:r>
          <a:endParaRPr lang="ru-RU" sz="1400" dirty="0">
            <a:latin typeface="+mn-lt"/>
          </a:endParaRPr>
        </a:p>
      </dgm:t>
    </dgm:pt>
    <dgm:pt modelId="{C8931BFB-5451-43E6-AA0C-FE8694C83325}" type="parTrans" cxnId="{B9BFC001-F104-4775-B13A-62F182E96F59}">
      <dgm:prSet/>
      <dgm:spPr/>
      <dgm:t>
        <a:bodyPr/>
        <a:lstStyle/>
        <a:p>
          <a:endParaRPr lang="ru-RU"/>
        </a:p>
      </dgm:t>
    </dgm:pt>
    <dgm:pt modelId="{9ABE7443-1835-445B-B74F-38864593455F}" type="sibTrans" cxnId="{B9BFC001-F104-4775-B13A-62F182E96F59}">
      <dgm:prSet/>
      <dgm:spPr/>
      <dgm:t>
        <a:bodyPr/>
        <a:lstStyle/>
        <a:p>
          <a:endParaRPr lang="ru-RU"/>
        </a:p>
      </dgm:t>
    </dgm:pt>
    <dgm:pt modelId="{F1337DE6-D81B-47EC-8A7E-972DE1D85E48}">
      <dgm:prSet phldrT="[Текст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8486BC7C-79EB-4C4A-BCCC-68347E8AB39A}" type="parTrans" cxnId="{4C4A9B74-4601-469B-8BF1-C05E3453B77B}">
      <dgm:prSet/>
      <dgm:spPr/>
      <dgm:t>
        <a:bodyPr/>
        <a:lstStyle/>
        <a:p>
          <a:endParaRPr lang="ru-RU"/>
        </a:p>
      </dgm:t>
    </dgm:pt>
    <dgm:pt modelId="{41B26D15-DFC6-4583-B684-3AA04405952D}" type="sibTrans" cxnId="{4C4A9B74-4601-469B-8BF1-C05E3453B77B}">
      <dgm:prSet/>
      <dgm:spPr/>
      <dgm:t>
        <a:bodyPr/>
        <a:lstStyle/>
        <a:p>
          <a:endParaRPr lang="ru-RU"/>
        </a:p>
      </dgm:t>
    </dgm:pt>
    <dgm:pt modelId="{5D287E03-9244-43DE-B470-969A42850253}">
      <dgm:prSet phldrT="[Текст]" custT="1"/>
      <dgm:spPr/>
      <dgm:t>
        <a:bodyPr/>
        <a:lstStyle/>
        <a:p>
          <a:pPr marL="0" indent="0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200" dirty="0" smtClean="0">
              <a:ea typeface="Calibri"/>
              <a:cs typeface="Arial" panose="020B0604020202020204" pitchFamily="34" charset="0"/>
            </a:rPr>
            <a:t> </a:t>
          </a:r>
          <a:r>
            <a:rPr lang="ru-RU" sz="1400" dirty="0" smtClean="0">
              <a:ea typeface="Calibri"/>
              <a:cs typeface="Arial" panose="020B0604020202020204" pitchFamily="34" charset="0"/>
            </a:rPr>
            <a:t>совершенствование государственного управления системой особо охраняемых природных территорий регионального значения;</a:t>
          </a:r>
          <a:endParaRPr lang="ru-RU" sz="1400" dirty="0"/>
        </a:p>
      </dgm:t>
    </dgm:pt>
    <dgm:pt modelId="{D8FC36BF-74EB-4AC4-9483-BF9C320CEAA9}" type="parTrans" cxnId="{46CF1D1C-9134-42B0-A2C8-011D45FFCAB2}">
      <dgm:prSet/>
      <dgm:spPr/>
      <dgm:t>
        <a:bodyPr/>
        <a:lstStyle/>
        <a:p>
          <a:endParaRPr lang="ru-RU"/>
        </a:p>
      </dgm:t>
    </dgm:pt>
    <dgm:pt modelId="{DF1549AE-4A8E-46B9-BFA8-AFF80186E8DB}" type="sibTrans" cxnId="{46CF1D1C-9134-42B0-A2C8-011D45FFCAB2}">
      <dgm:prSet/>
      <dgm:spPr/>
      <dgm:t>
        <a:bodyPr/>
        <a:lstStyle/>
        <a:p>
          <a:endParaRPr lang="ru-RU"/>
        </a:p>
      </dgm:t>
    </dgm:pt>
    <dgm:pt modelId="{1677070D-9310-49DB-A604-DF23E2C9C59E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400" dirty="0" smtClean="0">
              <a:solidFill>
                <a:prstClr val="black"/>
              </a:solidFill>
              <a:latin typeface="+mn-lt"/>
            </a:rPr>
            <a:t>обеспечение безопасности гидротехнических сооружений;</a:t>
          </a:r>
        </a:p>
      </dgm:t>
    </dgm:pt>
    <dgm:pt modelId="{368DAD6D-FF51-4478-A12C-38D19DADF61E}" type="parTrans" cxnId="{2B23B8DA-9624-4ACD-910A-537DB2E02EEA}">
      <dgm:prSet/>
      <dgm:spPr/>
      <dgm:t>
        <a:bodyPr/>
        <a:lstStyle/>
        <a:p>
          <a:endParaRPr lang="ru-RU"/>
        </a:p>
      </dgm:t>
    </dgm:pt>
    <dgm:pt modelId="{82CED357-D20C-4F65-97B0-08D8C95AB355}" type="sibTrans" cxnId="{2B23B8DA-9624-4ACD-910A-537DB2E02EEA}">
      <dgm:prSet/>
      <dgm:spPr/>
      <dgm:t>
        <a:bodyPr/>
        <a:lstStyle/>
        <a:p>
          <a:endParaRPr lang="ru-RU"/>
        </a:p>
      </dgm:t>
    </dgm:pt>
    <dgm:pt modelId="{11F5FF74-C3D8-49B2-9408-18CDAF616671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400" dirty="0" smtClean="0">
              <a:solidFill>
                <a:prstClr val="black"/>
              </a:solidFill>
              <a:latin typeface="+mn-lt"/>
            </a:rPr>
            <a:t>сохранение водных биологических ресурсов;</a:t>
          </a:r>
        </a:p>
      </dgm:t>
    </dgm:pt>
    <dgm:pt modelId="{A49B339C-A07B-4B13-BF57-A1F83D84A0AA}" type="parTrans" cxnId="{C7ECB875-4B44-4FD5-8953-539D872FC7D9}">
      <dgm:prSet/>
      <dgm:spPr/>
      <dgm:t>
        <a:bodyPr/>
        <a:lstStyle/>
        <a:p>
          <a:endParaRPr lang="ru-RU"/>
        </a:p>
      </dgm:t>
    </dgm:pt>
    <dgm:pt modelId="{6F54FD86-EDEE-4653-B32F-55DE96352FA1}" type="sibTrans" cxnId="{C7ECB875-4B44-4FD5-8953-539D872FC7D9}">
      <dgm:prSet/>
      <dgm:spPr/>
      <dgm:t>
        <a:bodyPr/>
        <a:lstStyle/>
        <a:p>
          <a:endParaRPr lang="ru-RU"/>
        </a:p>
      </dgm:t>
    </dgm:pt>
    <dgm:pt modelId="{39E02EC9-0A6C-4F57-ABF5-CE534C45D24B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400" dirty="0" smtClean="0">
              <a:solidFill>
                <a:prstClr val="black"/>
              </a:solidFill>
              <a:latin typeface="+mn-lt"/>
            </a:rPr>
            <a:t>обеспечение воспроизводства минерально-сырьевой базы, ее рационального использования и охраны недр на территории Забайкальского края</a:t>
          </a:r>
          <a:endParaRPr lang="ru-RU" sz="1400" dirty="0">
            <a:solidFill>
              <a:prstClr val="black"/>
            </a:solidFill>
            <a:latin typeface="+mn-lt"/>
          </a:endParaRPr>
        </a:p>
      </dgm:t>
    </dgm:pt>
    <dgm:pt modelId="{1296A7FC-4597-4927-AA31-63E0540282F3}" type="parTrans" cxnId="{FA4F11BC-C673-4086-B4AD-DB7F43BB3918}">
      <dgm:prSet/>
      <dgm:spPr/>
      <dgm:t>
        <a:bodyPr/>
        <a:lstStyle/>
        <a:p>
          <a:endParaRPr lang="ru-RU"/>
        </a:p>
      </dgm:t>
    </dgm:pt>
    <dgm:pt modelId="{0DA2C195-084D-4B81-BCA2-CDCC4E4BA8EC}" type="sibTrans" cxnId="{FA4F11BC-C673-4086-B4AD-DB7F43BB3918}">
      <dgm:prSet/>
      <dgm:spPr/>
      <dgm:t>
        <a:bodyPr/>
        <a:lstStyle/>
        <a:p>
          <a:endParaRPr lang="ru-RU"/>
        </a:p>
      </dgm:t>
    </dgm:pt>
    <dgm:pt modelId="{EEC7568C-FC48-4326-B369-DB0548556D4B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400" dirty="0" smtClean="0">
              <a:ea typeface="Calibri"/>
              <a:cs typeface="Times New Roman"/>
            </a:rPr>
            <a:t>обеспечение эффективного управления лесами и устойчивого развития лесного сектора экономики; </a:t>
          </a:r>
          <a:endParaRPr lang="ru-RU" sz="1400" dirty="0"/>
        </a:p>
      </dgm:t>
    </dgm:pt>
    <dgm:pt modelId="{B8B08B50-4EF9-4D76-A117-A44A9FD8D2EE}" type="parTrans" cxnId="{D098C651-A4FC-4B58-8596-104FD8B5F27F}">
      <dgm:prSet/>
      <dgm:spPr/>
      <dgm:t>
        <a:bodyPr/>
        <a:lstStyle/>
        <a:p>
          <a:endParaRPr lang="ru-RU"/>
        </a:p>
      </dgm:t>
    </dgm:pt>
    <dgm:pt modelId="{FFBA6DBB-233A-4108-B0A5-A821B731E580}" type="sibTrans" cxnId="{D098C651-A4FC-4B58-8596-104FD8B5F27F}">
      <dgm:prSet/>
      <dgm:spPr/>
      <dgm:t>
        <a:bodyPr/>
        <a:lstStyle/>
        <a:p>
          <a:endParaRPr lang="ru-RU"/>
        </a:p>
      </dgm:t>
    </dgm:pt>
    <dgm:pt modelId="{E13158C5-5E06-4175-8392-2FDC10A2CEE7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400" dirty="0" smtClean="0">
              <a:ea typeface="Calibri"/>
            </a:rPr>
            <a:t>повышение эффективности контроля за использованием лесов</a:t>
          </a:r>
          <a:endParaRPr lang="ru-RU" sz="1400" dirty="0"/>
        </a:p>
      </dgm:t>
    </dgm:pt>
    <dgm:pt modelId="{EBF4238D-FCBA-40C5-9DCA-281635A4F185}" type="parTrans" cxnId="{288FCCB8-02B5-49EF-BE34-E660C738084B}">
      <dgm:prSet/>
      <dgm:spPr/>
      <dgm:t>
        <a:bodyPr/>
        <a:lstStyle/>
        <a:p>
          <a:endParaRPr lang="ru-RU"/>
        </a:p>
      </dgm:t>
    </dgm:pt>
    <dgm:pt modelId="{68ED7231-E390-4648-87AF-7683C3E91159}" type="sibTrans" cxnId="{288FCCB8-02B5-49EF-BE34-E660C738084B}">
      <dgm:prSet/>
      <dgm:spPr/>
      <dgm:t>
        <a:bodyPr/>
        <a:lstStyle/>
        <a:p>
          <a:endParaRPr lang="ru-RU"/>
        </a:p>
      </dgm:t>
    </dgm:pt>
    <dgm:pt modelId="{9AAEDBBF-F9E4-4D1B-8F60-5B2373852139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400" dirty="0" smtClean="0">
              <a:ea typeface="Calibri"/>
              <a:cs typeface="Times New Roman"/>
            </a:rPr>
            <a:t>осуществление мер пожарной безопасности и тушения лесных пожаров в лесах; </a:t>
          </a:r>
          <a:endParaRPr lang="ru-RU" sz="1400" dirty="0"/>
        </a:p>
      </dgm:t>
    </dgm:pt>
    <dgm:pt modelId="{CFAFBDC2-A92B-467B-8791-28C0F1A7EC85}" type="parTrans" cxnId="{74B6F993-6A04-4A79-973C-2761752C8663}">
      <dgm:prSet/>
      <dgm:spPr/>
      <dgm:t>
        <a:bodyPr/>
        <a:lstStyle/>
        <a:p>
          <a:endParaRPr lang="ru-RU"/>
        </a:p>
      </dgm:t>
    </dgm:pt>
    <dgm:pt modelId="{D61A558E-83F2-4831-AF87-2AFD6AB4A14D}" type="sibTrans" cxnId="{74B6F993-6A04-4A79-973C-2761752C8663}">
      <dgm:prSet/>
      <dgm:spPr/>
      <dgm:t>
        <a:bodyPr/>
        <a:lstStyle/>
        <a:p>
          <a:endParaRPr lang="ru-RU"/>
        </a:p>
      </dgm:t>
    </dgm:pt>
    <dgm:pt modelId="{4B90173F-6AB3-4A81-8929-C365157B8DC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ea typeface="Calibri"/>
              <a:cs typeface="Arial" panose="020B0604020202020204" pitchFamily="34" charset="0"/>
            </a:rPr>
            <a:t> создание условий для эффективного и устойчивого развития охотничьего хозяйства Забайкальского края</a:t>
          </a:r>
          <a:endParaRPr lang="ru-RU" sz="1400" dirty="0"/>
        </a:p>
      </dgm:t>
    </dgm:pt>
    <dgm:pt modelId="{51F534E3-F69D-4C33-A74F-C4873AE7FFE9}" type="parTrans" cxnId="{72AF3865-5ECF-4A41-9C8C-0AB136F93404}">
      <dgm:prSet/>
      <dgm:spPr/>
      <dgm:t>
        <a:bodyPr/>
        <a:lstStyle/>
        <a:p>
          <a:endParaRPr lang="ru-RU"/>
        </a:p>
      </dgm:t>
    </dgm:pt>
    <dgm:pt modelId="{349B2DC6-8426-4475-BDE4-6E8E84586A84}" type="sibTrans" cxnId="{72AF3865-5ECF-4A41-9C8C-0AB136F93404}">
      <dgm:prSet/>
      <dgm:spPr/>
      <dgm:t>
        <a:bodyPr/>
        <a:lstStyle/>
        <a:p>
          <a:endParaRPr lang="ru-RU"/>
        </a:p>
      </dgm:t>
    </dgm:pt>
    <dgm:pt modelId="{353B04E1-9C96-4CDB-9ADA-BEA9B579CFF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ea typeface="Calibri"/>
              <a:cs typeface="Arial" panose="020B0604020202020204" pitchFamily="34" charset="0"/>
            </a:rPr>
            <a:t> предупреждение и минимизация негативного воздействия на окружающую среду; </a:t>
          </a:r>
          <a:endParaRPr lang="ru-RU" sz="1400" dirty="0"/>
        </a:p>
      </dgm:t>
    </dgm:pt>
    <dgm:pt modelId="{DE5FEED1-6A15-4E28-A1F7-E828A699041F}" type="parTrans" cxnId="{EF11E95B-695F-4A27-AF21-9780FFCB0688}">
      <dgm:prSet/>
      <dgm:spPr/>
      <dgm:t>
        <a:bodyPr/>
        <a:lstStyle/>
        <a:p>
          <a:endParaRPr lang="ru-RU"/>
        </a:p>
      </dgm:t>
    </dgm:pt>
    <dgm:pt modelId="{DCF94798-50A6-44FA-9D46-0244C70CE89A}" type="sibTrans" cxnId="{EF11E95B-695F-4A27-AF21-9780FFCB0688}">
      <dgm:prSet/>
      <dgm:spPr/>
      <dgm:t>
        <a:bodyPr/>
        <a:lstStyle/>
        <a:p>
          <a:endParaRPr lang="ru-RU"/>
        </a:p>
      </dgm:t>
    </dgm:pt>
    <dgm:pt modelId="{25934723-9231-4B5B-BA3F-D7D1145695FC}" type="pres">
      <dgm:prSet presAssocID="{2993DF20-3F7C-43B7-B09D-5EE8C735407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3DCFBB-1190-414F-87FE-193BB05AF415}" type="pres">
      <dgm:prSet presAssocID="{B4D40893-B461-4E5A-8AB5-A267E484F51D}" presName="composite" presStyleCnt="0"/>
      <dgm:spPr/>
    </dgm:pt>
    <dgm:pt modelId="{22D333BC-437B-41A2-B36A-6B1161636F40}" type="pres">
      <dgm:prSet presAssocID="{B4D40893-B461-4E5A-8AB5-A267E484F51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AEB15-ABB4-4F25-8D94-F860B8A7B674}" type="pres">
      <dgm:prSet presAssocID="{B4D40893-B461-4E5A-8AB5-A267E484F51D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F6AB0-62EC-4080-83BA-AF6C0C4AD2FA}" type="pres">
      <dgm:prSet presAssocID="{B88303CA-690D-46B6-9D2A-5F3665F46530}" presName="sp" presStyleCnt="0"/>
      <dgm:spPr/>
    </dgm:pt>
    <dgm:pt modelId="{1DB0FA61-D994-4CD1-9483-116026D87E9C}" type="pres">
      <dgm:prSet presAssocID="{8DAC3558-7690-46C0-84FF-B580FF600B6F}" presName="composite" presStyleCnt="0"/>
      <dgm:spPr/>
    </dgm:pt>
    <dgm:pt modelId="{A1B0A6F7-1A19-4901-AB9A-DF2B5D272632}" type="pres">
      <dgm:prSet presAssocID="{8DAC3558-7690-46C0-84FF-B580FF600B6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B1D31-E938-4F83-94E4-9908CCE85DDE}" type="pres">
      <dgm:prSet presAssocID="{8DAC3558-7690-46C0-84FF-B580FF600B6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9F71D-6CDB-4A5A-9613-798293338083}" type="pres">
      <dgm:prSet presAssocID="{787F8424-02A0-4610-830F-73CC214794BC}" presName="sp" presStyleCnt="0"/>
      <dgm:spPr/>
    </dgm:pt>
    <dgm:pt modelId="{963A247C-B3F4-4767-8632-D63E5E7F4552}" type="pres">
      <dgm:prSet presAssocID="{F1337DE6-D81B-47EC-8A7E-972DE1D85E48}" presName="composite" presStyleCnt="0"/>
      <dgm:spPr/>
    </dgm:pt>
    <dgm:pt modelId="{57E37E7D-5140-4D11-A0B4-8902CBC35DFB}" type="pres">
      <dgm:prSet presAssocID="{F1337DE6-D81B-47EC-8A7E-972DE1D85E4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515F5-91AB-476E-A140-4ADD2EB165D8}" type="pres">
      <dgm:prSet presAssocID="{F1337DE6-D81B-47EC-8A7E-972DE1D85E4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BFB92D-3F56-4A55-9F26-810689CAF175}" type="presOf" srcId="{E13158C5-5E06-4175-8392-2FDC10A2CEE7}" destId="{721AEB15-ABB4-4F25-8D94-F860B8A7B674}" srcOrd="0" destOrd="3" presId="urn:microsoft.com/office/officeart/2005/8/layout/chevron2"/>
    <dgm:cxn modelId="{C7ECB875-4B44-4FD5-8953-539D872FC7D9}" srcId="{8DAC3558-7690-46C0-84FF-B580FF600B6F}" destId="{11F5FF74-C3D8-49B2-9408-18CDAF616671}" srcOrd="2" destOrd="0" parTransId="{A49B339C-A07B-4B13-BF57-A1F83D84A0AA}" sibTransId="{6F54FD86-EDEE-4653-B32F-55DE96352FA1}"/>
    <dgm:cxn modelId="{D098C651-A4FC-4B58-8596-104FD8B5F27F}" srcId="{B4D40893-B461-4E5A-8AB5-A267E484F51D}" destId="{EEC7568C-FC48-4326-B369-DB0548556D4B}" srcOrd="1" destOrd="0" parTransId="{B8B08B50-4EF9-4D76-A117-A44A9FD8D2EE}" sibTransId="{FFBA6DBB-233A-4108-B0A5-A821B731E580}"/>
    <dgm:cxn modelId="{B4575870-FFF2-42E5-8231-05E754B955E3}" type="presOf" srcId="{F1337DE6-D81B-47EC-8A7E-972DE1D85E48}" destId="{57E37E7D-5140-4D11-A0B4-8902CBC35DFB}" srcOrd="0" destOrd="0" presId="urn:microsoft.com/office/officeart/2005/8/layout/chevron2"/>
    <dgm:cxn modelId="{74B6F993-6A04-4A79-973C-2761752C8663}" srcId="{B4D40893-B461-4E5A-8AB5-A267E484F51D}" destId="{9AAEDBBF-F9E4-4D1B-8F60-5B2373852139}" srcOrd="2" destOrd="0" parTransId="{CFAFBDC2-A92B-467B-8791-28C0F1A7EC85}" sibTransId="{D61A558E-83F2-4831-AF87-2AFD6AB4A14D}"/>
    <dgm:cxn modelId="{E67A3CE9-50B2-4D09-8824-A37A568387F4}" type="presOf" srcId="{9AAEDBBF-F9E4-4D1B-8F60-5B2373852139}" destId="{721AEB15-ABB4-4F25-8D94-F860B8A7B674}" srcOrd="0" destOrd="2" presId="urn:microsoft.com/office/officeart/2005/8/layout/chevron2"/>
    <dgm:cxn modelId="{A3A8CFC3-9B0B-46E2-B205-D293FA9AC10F}" type="presOf" srcId="{68EB5FD8-69E4-40D5-A325-47767B39E4BB}" destId="{C19B1D31-E938-4F83-94E4-9908CCE85DDE}" srcOrd="0" destOrd="0" presId="urn:microsoft.com/office/officeart/2005/8/layout/chevron2"/>
    <dgm:cxn modelId="{4C4A9B74-4601-469B-8BF1-C05E3453B77B}" srcId="{2993DF20-3F7C-43B7-B09D-5EE8C735407E}" destId="{F1337DE6-D81B-47EC-8A7E-972DE1D85E48}" srcOrd="2" destOrd="0" parTransId="{8486BC7C-79EB-4C4A-BCCC-68347E8AB39A}" sibTransId="{41B26D15-DFC6-4583-B684-3AA04405952D}"/>
    <dgm:cxn modelId="{77A67B20-6D42-4FF1-A8A3-B633F0A98A87}" type="presOf" srcId="{5D287E03-9244-43DE-B470-969A42850253}" destId="{53F515F5-91AB-476E-A140-4ADD2EB165D8}" srcOrd="0" destOrd="0" presId="urn:microsoft.com/office/officeart/2005/8/layout/chevron2"/>
    <dgm:cxn modelId="{FC425C66-EE36-4167-A797-9D4708F0793A}" type="presOf" srcId="{2993DF20-3F7C-43B7-B09D-5EE8C735407E}" destId="{25934723-9231-4B5B-BA3F-D7D1145695FC}" srcOrd="0" destOrd="0" presId="urn:microsoft.com/office/officeart/2005/8/layout/chevron2"/>
    <dgm:cxn modelId="{BBFB13CA-8A9D-4C33-92CC-164953704AF7}" type="presOf" srcId="{1677070D-9310-49DB-A604-DF23E2C9C59E}" destId="{C19B1D31-E938-4F83-94E4-9908CCE85DDE}" srcOrd="0" destOrd="1" presId="urn:microsoft.com/office/officeart/2005/8/layout/chevron2"/>
    <dgm:cxn modelId="{EF11E95B-695F-4A27-AF21-9780FFCB0688}" srcId="{F1337DE6-D81B-47EC-8A7E-972DE1D85E48}" destId="{353B04E1-9C96-4CDB-9ADA-BEA9B579CFF4}" srcOrd="1" destOrd="0" parTransId="{DE5FEED1-6A15-4E28-A1F7-E828A699041F}" sibTransId="{DCF94798-50A6-44FA-9D46-0244C70CE89A}"/>
    <dgm:cxn modelId="{84350811-F22A-47BF-8F31-B9909A207655}" srcId="{B4D40893-B461-4E5A-8AB5-A267E484F51D}" destId="{23FEBC35-1AF9-4511-987F-895B1804161B}" srcOrd="0" destOrd="0" parTransId="{1C362804-ECF0-402E-BE79-3A49CE1CC741}" sibTransId="{D8C7234B-E40A-446B-8F4F-B8BA9436BCEF}"/>
    <dgm:cxn modelId="{FA4F11BC-C673-4086-B4AD-DB7F43BB3918}" srcId="{8DAC3558-7690-46C0-84FF-B580FF600B6F}" destId="{39E02EC9-0A6C-4F57-ABF5-CE534C45D24B}" srcOrd="3" destOrd="0" parTransId="{1296A7FC-4597-4927-AA31-63E0540282F3}" sibTransId="{0DA2C195-084D-4B81-BCA2-CDCC4E4BA8EC}"/>
    <dgm:cxn modelId="{B9BFC001-F104-4775-B13A-62F182E96F59}" srcId="{8DAC3558-7690-46C0-84FF-B580FF600B6F}" destId="{68EB5FD8-69E4-40D5-A325-47767B39E4BB}" srcOrd="0" destOrd="0" parTransId="{C8931BFB-5451-43E6-AA0C-FE8694C83325}" sibTransId="{9ABE7443-1835-445B-B74F-38864593455F}"/>
    <dgm:cxn modelId="{F14FF0DC-362B-4AF6-AAC4-D306C43B42A6}" type="presOf" srcId="{11F5FF74-C3D8-49B2-9408-18CDAF616671}" destId="{C19B1D31-E938-4F83-94E4-9908CCE85DDE}" srcOrd="0" destOrd="2" presId="urn:microsoft.com/office/officeart/2005/8/layout/chevron2"/>
    <dgm:cxn modelId="{1117ED97-5D90-439C-B9E2-801D3E653F31}" type="presOf" srcId="{EEC7568C-FC48-4326-B369-DB0548556D4B}" destId="{721AEB15-ABB4-4F25-8D94-F860B8A7B674}" srcOrd="0" destOrd="1" presId="urn:microsoft.com/office/officeart/2005/8/layout/chevron2"/>
    <dgm:cxn modelId="{76288A31-00A5-4C28-AE9B-C1EBB4E38AA7}" type="presOf" srcId="{B4D40893-B461-4E5A-8AB5-A267E484F51D}" destId="{22D333BC-437B-41A2-B36A-6B1161636F40}" srcOrd="0" destOrd="0" presId="urn:microsoft.com/office/officeart/2005/8/layout/chevron2"/>
    <dgm:cxn modelId="{3553B402-000F-4981-B052-5ED24563F37C}" srcId="{2993DF20-3F7C-43B7-B09D-5EE8C735407E}" destId="{B4D40893-B461-4E5A-8AB5-A267E484F51D}" srcOrd="0" destOrd="0" parTransId="{C45721CC-29AD-44E2-8AC0-358E50531D37}" sibTransId="{B88303CA-690D-46B6-9D2A-5F3665F46530}"/>
    <dgm:cxn modelId="{46CF1D1C-9134-42B0-A2C8-011D45FFCAB2}" srcId="{F1337DE6-D81B-47EC-8A7E-972DE1D85E48}" destId="{5D287E03-9244-43DE-B470-969A42850253}" srcOrd="0" destOrd="0" parTransId="{D8FC36BF-74EB-4AC4-9483-BF9C320CEAA9}" sibTransId="{DF1549AE-4A8E-46B9-BFA8-AFF80186E8DB}"/>
    <dgm:cxn modelId="{F2F02B61-73D4-4BA7-A0D3-94F60D43CA90}" type="presOf" srcId="{8DAC3558-7690-46C0-84FF-B580FF600B6F}" destId="{A1B0A6F7-1A19-4901-AB9A-DF2B5D272632}" srcOrd="0" destOrd="0" presId="urn:microsoft.com/office/officeart/2005/8/layout/chevron2"/>
    <dgm:cxn modelId="{288FCCB8-02B5-49EF-BE34-E660C738084B}" srcId="{B4D40893-B461-4E5A-8AB5-A267E484F51D}" destId="{E13158C5-5E06-4175-8392-2FDC10A2CEE7}" srcOrd="3" destOrd="0" parTransId="{EBF4238D-FCBA-40C5-9DCA-281635A4F185}" sibTransId="{68ED7231-E390-4648-87AF-7683C3E91159}"/>
    <dgm:cxn modelId="{F874D95D-EFC0-4997-B102-750350EBF860}" srcId="{2993DF20-3F7C-43B7-B09D-5EE8C735407E}" destId="{8DAC3558-7690-46C0-84FF-B580FF600B6F}" srcOrd="1" destOrd="0" parTransId="{8DABE695-2567-4441-AC8E-5F880B6894D7}" sibTransId="{787F8424-02A0-4610-830F-73CC214794BC}"/>
    <dgm:cxn modelId="{AD33B8F7-A7ED-47FA-90B6-40785F6E4B4F}" type="presOf" srcId="{39E02EC9-0A6C-4F57-ABF5-CE534C45D24B}" destId="{C19B1D31-E938-4F83-94E4-9908CCE85DDE}" srcOrd="0" destOrd="3" presId="urn:microsoft.com/office/officeart/2005/8/layout/chevron2"/>
    <dgm:cxn modelId="{D639E34E-79B4-4D1F-9753-4B5B0573150A}" type="presOf" srcId="{23FEBC35-1AF9-4511-987F-895B1804161B}" destId="{721AEB15-ABB4-4F25-8D94-F860B8A7B674}" srcOrd="0" destOrd="0" presId="urn:microsoft.com/office/officeart/2005/8/layout/chevron2"/>
    <dgm:cxn modelId="{2B23B8DA-9624-4ACD-910A-537DB2E02EEA}" srcId="{8DAC3558-7690-46C0-84FF-B580FF600B6F}" destId="{1677070D-9310-49DB-A604-DF23E2C9C59E}" srcOrd="1" destOrd="0" parTransId="{368DAD6D-FF51-4478-A12C-38D19DADF61E}" sibTransId="{82CED357-D20C-4F65-97B0-08D8C95AB355}"/>
    <dgm:cxn modelId="{BCCD0C8C-2E54-4872-B9FC-1DA5C12C3845}" type="presOf" srcId="{4B90173F-6AB3-4A81-8929-C365157B8DC0}" destId="{53F515F5-91AB-476E-A140-4ADD2EB165D8}" srcOrd="0" destOrd="2" presId="urn:microsoft.com/office/officeart/2005/8/layout/chevron2"/>
    <dgm:cxn modelId="{72AF3865-5ECF-4A41-9C8C-0AB136F93404}" srcId="{F1337DE6-D81B-47EC-8A7E-972DE1D85E48}" destId="{4B90173F-6AB3-4A81-8929-C365157B8DC0}" srcOrd="2" destOrd="0" parTransId="{51F534E3-F69D-4C33-A74F-C4873AE7FFE9}" sibTransId="{349B2DC6-8426-4475-BDE4-6E8E84586A84}"/>
    <dgm:cxn modelId="{35EA4867-8044-40BE-AD64-033B7D5E6260}" type="presOf" srcId="{353B04E1-9C96-4CDB-9ADA-BEA9B579CFF4}" destId="{53F515F5-91AB-476E-A140-4ADD2EB165D8}" srcOrd="0" destOrd="1" presId="urn:microsoft.com/office/officeart/2005/8/layout/chevron2"/>
    <dgm:cxn modelId="{36248EE9-A135-4395-B058-C04FEA977F26}" type="presParOf" srcId="{25934723-9231-4B5B-BA3F-D7D1145695FC}" destId="{603DCFBB-1190-414F-87FE-193BB05AF415}" srcOrd="0" destOrd="0" presId="urn:microsoft.com/office/officeart/2005/8/layout/chevron2"/>
    <dgm:cxn modelId="{15F55B27-E065-4B93-ADC8-F8336CFD49D0}" type="presParOf" srcId="{603DCFBB-1190-414F-87FE-193BB05AF415}" destId="{22D333BC-437B-41A2-B36A-6B1161636F40}" srcOrd="0" destOrd="0" presId="urn:microsoft.com/office/officeart/2005/8/layout/chevron2"/>
    <dgm:cxn modelId="{AAC02759-03BE-48F1-91CE-737A5426E27F}" type="presParOf" srcId="{603DCFBB-1190-414F-87FE-193BB05AF415}" destId="{721AEB15-ABB4-4F25-8D94-F860B8A7B674}" srcOrd="1" destOrd="0" presId="urn:microsoft.com/office/officeart/2005/8/layout/chevron2"/>
    <dgm:cxn modelId="{374DD5DD-FA88-4BB7-83EB-6C573573809F}" type="presParOf" srcId="{25934723-9231-4B5B-BA3F-D7D1145695FC}" destId="{D7FF6AB0-62EC-4080-83BA-AF6C0C4AD2FA}" srcOrd="1" destOrd="0" presId="urn:microsoft.com/office/officeart/2005/8/layout/chevron2"/>
    <dgm:cxn modelId="{9563D6E0-56DE-401B-8F5B-7F2298A16245}" type="presParOf" srcId="{25934723-9231-4B5B-BA3F-D7D1145695FC}" destId="{1DB0FA61-D994-4CD1-9483-116026D87E9C}" srcOrd="2" destOrd="0" presId="urn:microsoft.com/office/officeart/2005/8/layout/chevron2"/>
    <dgm:cxn modelId="{37BD3D1F-267E-4B2C-B3F9-88C931F62B41}" type="presParOf" srcId="{1DB0FA61-D994-4CD1-9483-116026D87E9C}" destId="{A1B0A6F7-1A19-4901-AB9A-DF2B5D272632}" srcOrd="0" destOrd="0" presId="urn:microsoft.com/office/officeart/2005/8/layout/chevron2"/>
    <dgm:cxn modelId="{0EEB12FB-9417-4FC3-A05C-E63B8C2415F8}" type="presParOf" srcId="{1DB0FA61-D994-4CD1-9483-116026D87E9C}" destId="{C19B1D31-E938-4F83-94E4-9908CCE85DDE}" srcOrd="1" destOrd="0" presId="urn:microsoft.com/office/officeart/2005/8/layout/chevron2"/>
    <dgm:cxn modelId="{C32E7D1D-AB9E-41FF-8D75-49F295D8F547}" type="presParOf" srcId="{25934723-9231-4B5B-BA3F-D7D1145695FC}" destId="{D749F71D-6CDB-4A5A-9613-798293338083}" srcOrd="3" destOrd="0" presId="urn:microsoft.com/office/officeart/2005/8/layout/chevron2"/>
    <dgm:cxn modelId="{D7D6D4A5-37F8-4D7D-B6F6-50FFDAE56528}" type="presParOf" srcId="{25934723-9231-4B5B-BA3F-D7D1145695FC}" destId="{963A247C-B3F4-4767-8632-D63E5E7F4552}" srcOrd="4" destOrd="0" presId="urn:microsoft.com/office/officeart/2005/8/layout/chevron2"/>
    <dgm:cxn modelId="{51200D50-8FB9-47A9-ADBE-FD860FC44F61}" type="presParOf" srcId="{963A247C-B3F4-4767-8632-D63E5E7F4552}" destId="{57E37E7D-5140-4D11-A0B4-8902CBC35DFB}" srcOrd="0" destOrd="0" presId="urn:microsoft.com/office/officeart/2005/8/layout/chevron2"/>
    <dgm:cxn modelId="{F0E46B33-47FD-4DA1-98E2-7B5CFA0EEE88}" type="presParOf" srcId="{963A247C-B3F4-4767-8632-D63E5E7F4552}" destId="{53F515F5-91AB-476E-A140-4ADD2EB165D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smtClean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2200" b="1" dirty="0" smtClean="0">
              <a:latin typeface="+mn-lt"/>
            </a:rPr>
            <a:t>Повышение эффективности государственного охотничьего надзора</a:t>
          </a:r>
          <a:endParaRPr lang="ru-RU" sz="22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>
        <a:solidFill>
          <a:srgbClr val="00B050"/>
        </a:solidFill>
      </dgm:spPr>
      <dgm:t>
        <a:bodyPr/>
        <a:lstStyle/>
        <a:p>
          <a:r>
            <a:rPr lang="en-US" b="1" dirty="0" smtClean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ru-RU" sz="2200" b="1" dirty="0" smtClean="0">
              <a:latin typeface="+mn-lt"/>
            </a:rPr>
            <a:t>Увеличение доли площади закрепленных  охотугодий к общей площади охотугодий путем проведения аукционов на право заключения </a:t>
          </a:r>
          <a:r>
            <a:rPr lang="ru-RU" sz="2200" b="1" dirty="0" err="1" smtClean="0">
              <a:latin typeface="+mn-lt"/>
            </a:rPr>
            <a:t>охотхозяйственных</a:t>
          </a:r>
          <a:r>
            <a:rPr lang="ru-RU" sz="2200" b="1" dirty="0" smtClean="0">
              <a:latin typeface="+mn-lt"/>
            </a:rPr>
            <a:t> соглашений</a:t>
          </a:r>
          <a:endParaRPr lang="ru-RU" sz="22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>
        <a:solidFill>
          <a:srgbClr val="0070C0"/>
        </a:solidFill>
      </dgm:spPr>
      <dgm:t>
        <a:bodyPr/>
        <a:lstStyle/>
        <a:p>
          <a:r>
            <a:rPr lang="en-US" b="1" dirty="0" smtClean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2200" b="1" dirty="0" smtClean="0">
              <a:latin typeface="+mn-lt"/>
            </a:rPr>
            <a:t>Организация и проведение работ по учету численности охотничьих ресурсов и утверждению квоты на добычу охотничьих ресурсов</a:t>
          </a:r>
          <a:endParaRPr lang="ru-RU" sz="2200" b="1" dirty="0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3" custLinFactNeighborY="10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3" custScaleX="89372" custLinFactNeighborX="-3466" custLinFactNeighborY="18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3" custLinFactNeighborY="55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3" custScaleX="90810" custScaleY="121097" custLinFactNeighborX="-3496" custLinFactNeighborY="12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3" custScaleX="92929" custScaleY="134471" custLinFactNeighborX="-2314" custLinFactNeighborY="17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42D5B5AF-5887-4A2B-A40F-0935089854DF}" type="presOf" srcId="{3C7A2CFB-CD03-4E12-88F2-8CA3BB8DE437}" destId="{EAE1A14D-E2BD-42E6-894E-5B7C5940284F}" srcOrd="0" destOrd="0" presId="urn:microsoft.com/office/officeart/2005/8/layout/chevron2"/>
    <dgm:cxn modelId="{EA2278B4-EADE-4596-AECF-6027C190D281}" type="presOf" srcId="{1058169D-D01B-4E78-A167-B894F26DBF1F}" destId="{5ECE7EA3-A7E3-4E0C-B975-41F9C359BA6D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04F6A2C9-0551-4BC5-A29F-C806BA398CAE}" type="presOf" srcId="{DBF741A3-E6A7-4631-A550-ECEAC5E91EEC}" destId="{DBFDEF8E-11A9-45BD-BD7E-4BCEC19E877E}" srcOrd="0" destOrd="0" presId="urn:microsoft.com/office/officeart/2005/8/layout/chevron2"/>
    <dgm:cxn modelId="{3117CB4E-B3F7-4F89-8C3B-E33D2902399A}" type="presOf" srcId="{72F5F253-0FCF-4EBD-9B0F-341A5B3559E5}" destId="{2EBACB9A-1682-415B-97FD-B76DBC3B4EE1}" srcOrd="0" destOrd="0" presId="urn:microsoft.com/office/officeart/2005/8/layout/chevron2"/>
    <dgm:cxn modelId="{8DF18069-9A79-4579-AFC0-9F645D77BF93}" type="presOf" srcId="{DBB94CE4-DB1D-4384-B5A5-8A8B65F2D703}" destId="{A7EDEBFF-6510-4F63-9A07-4BC55A52FD68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A7DF2A00-1E6B-45FB-BD1C-4CCDEE99F08B}" type="presOf" srcId="{A41EC202-0235-4971-8214-9C9E0056245F}" destId="{7215DEBD-BA07-40B8-9084-51F9C12F89A0}" srcOrd="0" destOrd="0" presId="urn:microsoft.com/office/officeart/2005/8/layout/chevron2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4CA32499-CF54-4C18-8ECB-11448CFB9C8C}" type="presOf" srcId="{9A48CEB5-4D6A-4D74-B750-853B836C2855}" destId="{66D94BEC-4599-4ED7-9FC7-DAEAE4367748}" srcOrd="0" destOrd="0" presId="urn:microsoft.com/office/officeart/2005/8/layout/chevron2"/>
    <dgm:cxn modelId="{991B0562-56E7-4792-AFD2-00CD0111FD13}" type="presParOf" srcId="{2EBACB9A-1682-415B-97FD-B76DBC3B4EE1}" destId="{889DC4C8-A67D-4E9E-BB56-527B835DC9F7}" srcOrd="0" destOrd="0" presId="urn:microsoft.com/office/officeart/2005/8/layout/chevron2"/>
    <dgm:cxn modelId="{1CF8D448-73E8-4AC4-9561-9F1E7D213693}" type="presParOf" srcId="{889DC4C8-A67D-4E9E-BB56-527B835DC9F7}" destId="{66D94BEC-4599-4ED7-9FC7-DAEAE4367748}" srcOrd="0" destOrd="0" presId="urn:microsoft.com/office/officeart/2005/8/layout/chevron2"/>
    <dgm:cxn modelId="{C1D8994B-6EA4-4AAC-BAF3-C13ABE0B1699}" type="presParOf" srcId="{889DC4C8-A67D-4E9E-BB56-527B835DC9F7}" destId="{5ECE7EA3-A7E3-4E0C-B975-41F9C359BA6D}" srcOrd="1" destOrd="0" presId="urn:microsoft.com/office/officeart/2005/8/layout/chevron2"/>
    <dgm:cxn modelId="{799A8B80-3882-4EF5-9DEC-67581E6BF318}" type="presParOf" srcId="{2EBACB9A-1682-415B-97FD-B76DBC3B4EE1}" destId="{C34CB2AB-3B8E-4C06-8F26-5EBC05285B68}" srcOrd="1" destOrd="0" presId="urn:microsoft.com/office/officeart/2005/8/layout/chevron2"/>
    <dgm:cxn modelId="{9AA620BA-41A3-4B4A-9B5B-F3F26EE0921D}" type="presParOf" srcId="{2EBACB9A-1682-415B-97FD-B76DBC3B4EE1}" destId="{DEC8D6F7-2F1C-450B-91DC-CC99C65EE88F}" srcOrd="2" destOrd="0" presId="urn:microsoft.com/office/officeart/2005/8/layout/chevron2"/>
    <dgm:cxn modelId="{5E8EA550-1220-4A4E-B473-01C0635A099B}" type="presParOf" srcId="{DEC8D6F7-2F1C-450B-91DC-CC99C65EE88F}" destId="{EAE1A14D-E2BD-42E6-894E-5B7C5940284F}" srcOrd="0" destOrd="0" presId="urn:microsoft.com/office/officeart/2005/8/layout/chevron2"/>
    <dgm:cxn modelId="{8B973960-3DB8-4B68-8E5A-AAC1B8FA3C0B}" type="presParOf" srcId="{DEC8D6F7-2F1C-450B-91DC-CC99C65EE88F}" destId="{7215DEBD-BA07-40B8-9084-51F9C12F89A0}" srcOrd="1" destOrd="0" presId="urn:microsoft.com/office/officeart/2005/8/layout/chevron2"/>
    <dgm:cxn modelId="{81EEDF75-C3A6-499D-867B-580285F6C264}" type="presParOf" srcId="{2EBACB9A-1682-415B-97FD-B76DBC3B4EE1}" destId="{07BF5B05-83A9-4005-B66C-666107BF56A4}" srcOrd="3" destOrd="0" presId="urn:microsoft.com/office/officeart/2005/8/layout/chevron2"/>
    <dgm:cxn modelId="{A9A29F5C-EF3A-46CA-B42F-188681A0B99B}" type="presParOf" srcId="{2EBACB9A-1682-415B-97FD-B76DBC3B4EE1}" destId="{C1BEE75E-3C08-4079-B4DE-7A60B7C5B46B}" srcOrd="4" destOrd="0" presId="urn:microsoft.com/office/officeart/2005/8/layout/chevron2"/>
    <dgm:cxn modelId="{4F60B5F0-FB2A-433C-BC19-B2C297A1AE0F}" type="presParOf" srcId="{C1BEE75E-3C08-4079-B4DE-7A60B7C5B46B}" destId="{A7EDEBFF-6510-4F63-9A07-4BC55A52FD68}" srcOrd="0" destOrd="0" presId="urn:microsoft.com/office/officeart/2005/8/layout/chevron2"/>
    <dgm:cxn modelId="{90C491CB-F917-4A23-A69E-7763F5872FA3}" type="presParOf" srcId="{C1BEE75E-3C08-4079-B4DE-7A60B7C5B46B}" destId="{DBFDEF8E-11A9-45BD-BD7E-4BCEC19E877E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2000" b="1" dirty="0" smtClean="0">
              <a:latin typeface="+mn-lt"/>
            </a:rPr>
            <a:t>Обеспечение эффективного сохранения и восстановления лесов</a:t>
          </a:r>
          <a:endParaRPr lang="ru-RU" sz="20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2000" b="1" dirty="0" smtClean="0">
              <a:latin typeface="+mn-lt"/>
            </a:rPr>
            <a:t>Обеспечение рационального многоцелевого и </a:t>
          </a:r>
          <a:r>
            <a:rPr lang="ru-RU" sz="2000" b="1" dirty="0" err="1" smtClean="0">
              <a:latin typeface="+mn-lt"/>
            </a:rPr>
            <a:t>неистощительного</a:t>
          </a:r>
          <a:r>
            <a:rPr lang="ru-RU" sz="2000" b="1" dirty="0" smtClean="0">
              <a:latin typeface="+mn-lt"/>
            </a:rPr>
            <a:t> использования лесов при сохранении их экологических функций и биологического разнообразия</a:t>
          </a:r>
          <a:endParaRPr lang="ru-RU" sz="20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r>
            <a:rPr lang="ru-RU" sz="2000" b="1" dirty="0" smtClean="0">
              <a:latin typeface="+mn-lt"/>
            </a:rPr>
            <a:t>Обеспечение эффективного управления лесами и устойчивого развития лесного сектора экономики</a:t>
          </a:r>
          <a:endParaRPr lang="ru-RU" sz="2000" b="1" dirty="0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smtClean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3" custLinFactNeighborY="10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3" custScaleX="89372" custLinFactNeighborX="-4228" custLinFactNeighborY="1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3" custLinFactNeighborY="55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3" custScaleX="90810" custScaleY="121097" custLinFactNeighborX="-3496" custLinFactNeighborY="12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3" custScaleX="80500" custScaleY="90915" custLinFactNeighborX="-8807" custLinFactNeighborY="-3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CAD3F2-5D45-4FF5-9630-6100C774F13E}" type="presOf" srcId="{1058169D-D01B-4E78-A167-B894F26DBF1F}" destId="{5ECE7EA3-A7E3-4E0C-B975-41F9C359BA6D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1F98771D-F08F-4E55-BE38-96153338ADF4}" type="presOf" srcId="{9A48CEB5-4D6A-4D74-B750-853B836C2855}" destId="{66D94BEC-4599-4ED7-9FC7-DAEAE4367748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7E0000C9-8AFD-4C77-A73A-23140DDB972F}" type="presOf" srcId="{72F5F253-0FCF-4EBD-9B0F-341A5B3559E5}" destId="{2EBACB9A-1682-415B-97FD-B76DBC3B4EE1}" srcOrd="0" destOrd="0" presId="urn:microsoft.com/office/officeart/2005/8/layout/chevron2"/>
    <dgm:cxn modelId="{F5D29F8E-C90B-4724-A109-791281793708}" type="presOf" srcId="{3C7A2CFB-CD03-4E12-88F2-8CA3BB8DE437}" destId="{EAE1A14D-E2BD-42E6-894E-5B7C5940284F}" srcOrd="0" destOrd="0" presId="urn:microsoft.com/office/officeart/2005/8/layout/chevron2"/>
    <dgm:cxn modelId="{48686DC1-98CD-4B58-B2CD-7CE874DBD660}" type="presOf" srcId="{A41EC202-0235-4971-8214-9C9E0056245F}" destId="{7215DEBD-BA07-40B8-9084-51F9C12F89A0}" srcOrd="0" destOrd="0" presId="urn:microsoft.com/office/officeart/2005/8/layout/chevron2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30C59FD8-814C-4DE6-81CB-6659640EE369}" type="presOf" srcId="{DBB94CE4-DB1D-4384-B5A5-8A8B65F2D703}" destId="{A7EDEBFF-6510-4F63-9A07-4BC55A52FD68}" srcOrd="0" destOrd="0" presId="urn:microsoft.com/office/officeart/2005/8/layout/chevron2"/>
    <dgm:cxn modelId="{BBA94AE9-8500-4307-910B-0D9BAC5C7078}" type="presOf" srcId="{DBF741A3-E6A7-4631-A550-ECEAC5E91EEC}" destId="{DBFDEF8E-11A9-45BD-BD7E-4BCEC19E877E}" srcOrd="0" destOrd="0" presId="urn:microsoft.com/office/officeart/2005/8/layout/chevron2"/>
    <dgm:cxn modelId="{E9577F5C-E7F1-4AFD-AD9F-99D3788523DC}" type="presParOf" srcId="{2EBACB9A-1682-415B-97FD-B76DBC3B4EE1}" destId="{889DC4C8-A67D-4E9E-BB56-527B835DC9F7}" srcOrd="0" destOrd="0" presId="urn:microsoft.com/office/officeart/2005/8/layout/chevron2"/>
    <dgm:cxn modelId="{3F1E4407-9B3A-460D-B5FE-B146DDE53A55}" type="presParOf" srcId="{889DC4C8-A67D-4E9E-BB56-527B835DC9F7}" destId="{66D94BEC-4599-4ED7-9FC7-DAEAE4367748}" srcOrd="0" destOrd="0" presId="urn:microsoft.com/office/officeart/2005/8/layout/chevron2"/>
    <dgm:cxn modelId="{4E28A8ED-0458-48A4-BA2B-7498470663E8}" type="presParOf" srcId="{889DC4C8-A67D-4E9E-BB56-527B835DC9F7}" destId="{5ECE7EA3-A7E3-4E0C-B975-41F9C359BA6D}" srcOrd="1" destOrd="0" presId="urn:microsoft.com/office/officeart/2005/8/layout/chevron2"/>
    <dgm:cxn modelId="{855DC731-BAD8-4096-9F48-70D6293FE320}" type="presParOf" srcId="{2EBACB9A-1682-415B-97FD-B76DBC3B4EE1}" destId="{C34CB2AB-3B8E-4C06-8F26-5EBC05285B68}" srcOrd="1" destOrd="0" presId="urn:microsoft.com/office/officeart/2005/8/layout/chevron2"/>
    <dgm:cxn modelId="{ACEFB593-C5BE-4921-ABC1-4BCFD048F020}" type="presParOf" srcId="{2EBACB9A-1682-415B-97FD-B76DBC3B4EE1}" destId="{DEC8D6F7-2F1C-450B-91DC-CC99C65EE88F}" srcOrd="2" destOrd="0" presId="urn:microsoft.com/office/officeart/2005/8/layout/chevron2"/>
    <dgm:cxn modelId="{05DD9A29-13F0-4B83-8191-EF8AADD5AB60}" type="presParOf" srcId="{DEC8D6F7-2F1C-450B-91DC-CC99C65EE88F}" destId="{EAE1A14D-E2BD-42E6-894E-5B7C5940284F}" srcOrd="0" destOrd="0" presId="urn:microsoft.com/office/officeart/2005/8/layout/chevron2"/>
    <dgm:cxn modelId="{66049808-2156-415A-A66B-46E353773A3C}" type="presParOf" srcId="{DEC8D6F7-2F1C-450B-91DC-CC99C65EE88F}" destId="{7215DEBD-BA07-40B8-9084-51F9C12F89A0}" srcOrd="1" destOrd="0" presId="urn:microsoft.com/office/officeart/2005/8/layout/chevron2"/>
    <dgm:cxn modelId="{8214E8C0-CE6C-42A3-A1B4-514508DE4646}" type="presParOf" srcId="{2EBACB9A-1682-415B-97FD-B76DBC3B4EE1}" destId="{07BF5B05-83A9-4005-B66C-666107BF56A4}" srcOrd="3" destOrd="0" presId="urn:microsoft.com/office/officeart/2005/8/layout/chevron2"/>
    <dgm:cxn modelId="{695775E8-39F6-4521-BB02-B107C1CB1693}" type="presParOf" srcId="{2EBACB9A-1682-415B-97FD-B76DBC3B4EE1}" destId="{C1BEE75E-3C08-4079-B4DE-7A60B7C5B46B}" srcOrd="4" destOrd="0" presId="urn:microsoft.com/office/officeart/2005/8/layout/chevron2"/>
    <dgm:cxn modelId="{BFD94E7A-837D-4708-9CEF-8AEE3C4C594F}" type="presParOf" srcId="{C1BEE75E-3C08-4079-B4DE-7A60B7C5B46B}" destId="{A7EDEBFF-6510-4F63-9A07-4BC55A52FD68}" srcOrd="0" destOrd="0" presId="urn:microsoft.com/office/officeart/2005/8/layout/chevron2"/>
    <dgm:cxn modelId="{42DFA5FA-0938-47C5-9712-364BB271A356}" type="presParOf" srcId="{C1BEE75E-3C08-4079-B4DE-7A60B7C5B46B}" destId="{DBFDEF8E-11A9-45BD-BD7E-4BCEC19E877E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endParaRPr lang="ru-RU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3FAEECF0-6357-4D90-95B9-EE4C5A0449FA}">
      <dgm:prSet phldrT="[Текст]"/>
      <dgm:spPr/>
      <dgm:t>
        <a:bodyPr/>
        <a:lstStyle/>
        <a:p>
          <a:pPr algn="ctr"/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29B2C8A1-FF51-4A5F-A9B9-51B235977E7C}" type="parTrans" cxnId="{69F346E3-4A91-45AE-860C-40993D13B63B}">
      <dgm:prSet/>
      <dgm:spPr/>
      <dgm:t>
        <a:bodyPr/>
        <a:lstStyle/>
        <a:p>
          <a:endParaRPr lang="ru-RU"/>
        </a:p>
      </dgm:t>
    </dgm:pt>
    <dgm:pt modelId="{40A33B65-5273-4318-9CA6-DD96A6DF1AC6}" type="sibTrans" cxnId="{69F346E3-4A91-45AE-860C-40993D13B63B}">
      <dgm:prSet/>
      <dgm:spPr/>
      <dgm:t>
        <a:bodyPr/>
        <a:lstStyle/>
        <a:p>
          <a:endParaRPr lang="ru-RU"/>
        </a:p>
      </dgm:t>
    </dgm:pt>
    <dgm:pt modelId="{9D459473-0592-4023-AF22-13AE364C5249}">
      <dgm:prSet custT="1"/>
      <dgm:spPr/>
      <dgm:t>
        <a:bodyPr/>
        <a:lstStyle/>
        <a:p>
          <a:pPr marL="0" indent="0" algn="l"/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2AED90-486E-4A62-BB61-DE544216A5D5}" type="parTrans" cxnId="{663E3FB7-AAA3-4A4B-BDA0-98C06242F6DF}">
      <dgm:prSet/>
      <dgm:spPr/>
      <dgm:t>
        <a:bodyPr/>
        <a:lstStyle/>
        <a:p>
          <a:endParaRPr lang="ru-RU"/>
        </a:p>
      </dgm:t>
    </dgm:pt>
    <dgm:pt modelId="{1C80466B-BD36-4DE6-A0D0-D327453EC46F}" type="sibTrans" cxnId="{663E3FB7-AAA3-4A4B-BDA0-98C06242F6DF}">
      <dgm:prSet/>
      <dgm:spPr/>
      <dgm:t>
        <a:bodyPr/>
        <a:lstStyle/>
        <a:p>
          <a:endParaRPr lang="ru-RU"/>
        </a:p>
      </dgm:t>
    </dgm:pt>
    <dgm:pt modelId="{4A6FD5E6-5A67-4BA0-B202-D3732B5F7891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</a:t>
          </a:r>
          <a:endParaRPr lang="ru-RU" b="1" dirty="0">
            <a:latin typeface="+mn-lt"/>
          </a:endParaRPr>
        </a:p>
      </dgm:t>
    </dgm:pt>
    <dgm:pt modelId="{44191B66-49BC-4500-A0D5-3A85726E6CD7}" type="parTrans" cxnId="{58CB51C8-5D17-4C91-A03B-A1C60850A69E}">
      <dgm:prSet/>
      <dgm:spPr/>
      <dgm:t>
        <a:bodyPr/>
        <a:lstStyle/>
        <a:p>
          <a:endParaRPr lang="ru-RU"/>
        </a:p>
      </dgm:t>
    </dgm:pt>
    <dgm:pt modelId="{837B453C-3BAE-4545-83CA-7DF988F3E08B}" type="sibTrans" cxnId="{58CB51C8-5D17-4C91-A03B-A1C60850A69E}">
      <dgm:prSet/>
      <dgm:spPr/>
      <dgm:t>
        <a:bodyPr/>
        <a:lstStyle/>
        <a:p>
          <a:endParaRPr lang="ru-RU"/>
        </a:p>
      </dgm:t>
    </dgm:pt>
    <dgm:pt modelId="{3BB3B618-8205-4282-A28B-41B8DB99B295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VI</a:t>
          </a:r>
          <a:endParaRPr lang="ru-RU" b="1" dirty="0">
            <a:latin typeface="+mn-lt"/>
          </a:endParaRPr>
        </a:p>
      </dgm:t>
    </dgm:pt>
    <dgm:pt modelId="{3412FABF-927D-4ED3-8396-12CEA4ED4729}" type="parTrans" cxnId="{CCDA1A66-B83E-4BA2-9C00-67B5B40AA1C7}">
      <dgm:prSet/>
      <dgm:spPr/>
      <dgm:t>
        <a:bodyPr/>
        <a:lstStyle/>
        <a:p>
          <a:endParaRPr lang="ru-RU"/>
        </a:p>
      </dgm:t>
    </dgm:pt>
    <dgm:pt modelId="{F8A2471C-0B2E-4800-9D26-0A3428023743}" type="sibTrans" cxnId="{CCDA1A66-B83E-4BA2-9C00-67B5B40AA1C7}">
      <dgm:prSet/>
      <dgm:spPr/>
      <dgm:t>
        <a:bodyPr/>
        <a:lstStyle/>
        <a:p>
          <a:endParaRPr lang="ru-RU"/>
        </a:p>
      </dgm:t>
    </dgm:pt>
    <dgm:pt modelId="{5382F7CD-4468-46AC-A918-2F9064238F33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VII</a:t>
          </a:r>
          <a:endParaRPr lang="ru-RU" b="1" dirty="0">
            <a:latin typeface="+mn-lt"/>
          </a:endParaRPr>
        </a:p>
      </dgm:t>
    </dgm:pt>
    <dgm:pt modelId="{C735BF42-5CCB-4E82-94C1-B75BA27DF6BC}" type="parTrans" cxnId="{CF999D07-1E8B-4830-B667-DF5CBDA15296}">
      <dgm:prSet/>
      <dgm:spPr/>
      <dgm:t>
        <a:bodyPr/>
        <a:lstStyle/>
        <a:p>
          <a:endParaRPr lang="ru-RU"/>
        </a:p>
      </dgm:t>
    </dgm:pt>
    <dgm:pt modelId="{7F2F9149-28B5-41CE-A52E-6B3C1A32CC9C}" type="sibTrans" cxnId="{CF999D07-1E8B-4830-B667-DF5CBDA15296}">
      <dgm:prSet/>
      <dgm:spPr/>
      <dgm:t>
        <a:bodyPr/>
        <a:lstStyle/>
        <a:p>
          <a:endParaRPr lang="ru-RU"/>
        </a:p>
      </dgm:t>
    </dgm:pt>
    <dgm:pt modelId="{E2FBAC42-74B4-43E6-A0F2-C091BE6B2C74}">
      <dgm:prSet/>
      <dgm:spPr/>
      <dgm:t>
        <a:bodyPr/>
        <a:lstStyle/>
        <a:p>
          <a:endParaRPr lang="ru-RU" sz="1500" dirty="0"/>
        </a:p>
      </dgm:t>
    </dgm:pt>
    <dgm:pt modelId="{57C0B0DF-3069-470A-852F-328657748D61}" type="parTrans" cxnId="{D4622BE2-15C2-4775-8677-E7DF250F4DF1}">
      <dgm:prSet/>
      <dgm:spPr/>
      <dgm:t>
        <a:bodyPr/>
        <a:lstStyle/>
        <a:p>
          <a:endParaRPr lang="ru-RU"/>
        </a:p>
      </dgm:t>
    </dgm:pt>
    <dgm:pt modelId="{17E4CDC5-3308-4AEC-AB79-4DFBBBE5991B}" type="sibTrans" cxnId="{D4622BE2-15C2-4775-8677-E7DF250F4DF1}">
      <dgm:prSet/>
      <dgm:spPr/>
      <dgm:t>
        <a:bodyPr/>
        <a:lstStyle/>
        <a:p>
          <a:endParaRPr lang="ru-RU"/>
        </a:p>
      </dgm:t>
    </dgm:pt>
    <dgm:pt modelId="{82061097-DFE8-46E8-AA08-31974E3992E6}">
      <dgm:prSet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Организация и осуществление государственного лесного надзора (лесная охрана)</a:t>
          </a:r>
          <a:endParaRPr kumimoji="0" lang="ru-RU" sz="1800" b="1" i="0" u="none" strike="noStrike" cap="none" normalizeH="0" baseline="0" dirty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C6C0FA-C1FC-4916-85F0-77B656D61F9F}" type="parTrans" cxnId="{5D0E003B-3F2C-463C-9BBC-7CF63E40D3BF}">
      <dgm:prSet/>
      <dgm:spPr/>
      <dgm:t>
        <a:bodyPr/>
        <a:lstStyle/>
        <a:p>
          <a:endParaRPr lang="ru-RU"/>
        </a:p>
      </dgm:t>
    </dgm:pt>
    <dgm:pt modelId="{11BEFB52-6562-44BA-8307-8701BD310B56}" type="sibTrans" cxnId="{5D0E003B-3F2C-463C-9BBC-7CF63E40D3BF}">
      <dgm:prSet/>
      <dgm:spPr/>
      <dgm:t>
        <a:bodyPr/>
        <a:lstStyle/>
        <a:p>
          <a:endParaRPr lang="ru-RU"/>
        </a:p>
      </dgm:t>
    </dgm:pt>
    <dgm:pt modelId="{FC26045E-BADB-44FC-9D00-13706E8C8412}">
      <dgm:prSet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Профилактика и тушение лесных пожаров</a:t>
          </a:r>
          <a:endParaRPr lang="ru-RU" sz="2200" b="1" dirty="0"/>
        </a:p>
      </dgm:t>
    </dgm:pt>
    <dgm:pt modelId="{167A9CEE-7FC3-4EFB-9245-CF69A36915FA}" type="parTrans" cxnId="{15D60841-3AAD-4F74-92A4-E01ABD585ACC}">
      <dgm:prSet/>
      <dgm:spPr/>
      <dgm:t>
        <a:bodyPr/>
        <a:lstStyle/>
        <a:p>
          <a:endParaRPr lang="ru-RU"/>
        </a:p>
      </dgm:t>
    </dgm:pt>
    <dgm:pt modelId="{409F1FFB-ED42-4212-AE67-94778C7692F7}" type="sibTrans" cxnId="{15D60841-3AAD-4F74-92A4-E01ABD585ACC}">
      <dgm:prSet/>
      <dgm:spPr/>
      <dgm:t>
        <a:bodyPr/>
        <a:lstStyle/>
        <a:p>
          <a:endParaRPr lang="ru-RU"/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E82D408B-0E3C-4E5D-9596-233F589FE05F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Обеспечение баланса выбытия и воспроизводства лесов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20822DD-8736-445A-B2EA-07652FD228D0}" type="parTrans" cxnId="{39877758-783F-4062-A089-977981F334BE}">
      <dgm:prSet/>
      <dgm:spPr/>
      <dgm:t>
        <a:bodyPr/>
        <a:lstStyle/>
        <a:p>
          <a:endParaRPr lang="ru-RU"/>
        </a:p>
      </dgm:t>
    </dgm:pt>
    <dgm:pt modelId="{02395B4D-50F7-498D-95C1-7517C971E3CD}" type="sibTrans" cxnId="{39877758-783F-4062-A089-977981F334BE}">
      <dgm:prSet/>
      <dgm:spPr/>
      <dgm:t>
        <a:bodyPr/>
        <a:lstStyle/>
        <a:p>
          <a:endParaRPr lang="ru-RU"/>
        </a:p>
      </dgm:t>
    </dgm:pt>
    <dgm:pt modelId="{F840D16E-07F5-473F-9C1A-10C531B551D7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Освоение расчетной лесосеки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59D9AA14-6259-4549-A8AC-001C7C77529F}" type="parTrans" cxnId="{6BAA16FF-E335-4B2B-8176-ADEEA7BC7F6E}">
      <dgm:prSet/>
      <dgm:spPr/>
      <dgm:t>
        <a:bodyPr/>
        <a:lstStyle/>
        <a:p>
          <a:endParaRPr lang="ru-RU"/>
        </a:p>
      </dgm:t>
    </dgm:pt>
    <dgm:pt modelId="{E97553FB-C75B-4439-A115-B6C05779A612}" type="sibTrans" cxnId="{6BAA16FF-E335-4B2B-8176-ADEEA7BC7F6E}">
      <dgm:prSet/>
      <dgm:spPr/>
      <dgm:t>
        <a:bodyPr/>
        <a:lstStyle/>
        <a:p>
          <a:endParaRPr lang="ru-RU"/>
        </a:p>
      </dgm:t>
    </dgm:pt>
    <dgm:pt modelId="{0B02C6B3-41A3-4725-8C7F-96D6EE9A13D6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Увеличение площади переданных в аренду лесов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707303D-FEF7-4827-BBBC-D05AC188C542}" type="parTrans" cxnId="{5CFD8D78-1F08-464E-948A-915C567C7E4C}">
      <dgm:prSet/>
      <dgm:spPr/>
      <dgm:t>
        <a:bodyPr/>
        <a:lstStyle/>
        <a:p>
          <a:endParaRPr lang="ru-RU"/>
        </a:p>
      </dgm:t>
    </dgm:pt>
    <dgm:pt modelId="{51EC5F67-1196-4ADF-95D9-7B4C0AD27435}" type="sibTrans" cxnId="{5CFD8D78-1F08-464E-948A-915C567C7E4C}">
      <dgm:prSet/>
      <dgm:spPr/>
      <dgm:t>
        <a:bodyPr/>
        <a:lstStyle/>
        <a:p>
          <a:endParaRPr lang="ru-RU"/>
        </a:p>
      </dgm:t>
    </dgm:pt>
    <dgm:pt modelId="{3E0DEB7B-8C25-4B07-BC74-34A0682EA2EB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Формирование лесосечного фонда в целях обеспечения граждан древесиной для собственных нужд 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7D4D6F5-D679-400F-8BD4-C3E968FED802}" type="parTrans" cxnId="{B7917B15-23C0-429E-9757-FDE12CB74FF4}">
      <dgm:prSet/>
      <dgm:spPr/>
      <dgm:t>
        <a:bodyPr/>
        <a:lstStyle/>
        <a:p>
          <a:endParaRPr lang="ru-RU"/>
        </a:p>
      </dgm:t>
    </dgm:pt>
    <dgm:pt modelId="{919072C3-8397-425C-8E6F-34498F59EE0B}" type="sibTrans" cxnId="{B7917B15-23C0-429E-9757-FDE12CB74FF4}">
      <dgm:prSet/>
      <dgm:spPr/>
      <dgm:t>
        <a:bodyPr/>
        <a:lstStyle/>
        <a:p>
          <a:endParaRPr lang="ru-RU"/>
        </a:p>
      </dgm:t>
    </dgm:pt>
    <dgm:pt modelId="{3824BF50-77B0-4BD6-B2CF-99B36BF8AD51}">
      <dgm:prSet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Организация и осуществление охраны и защиты лесов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4E65F3-2735-4DA1-858C-CF9F76E38F8D}" type="parTrans" cxnId="{55052C37-0A9D-4055-866D-31B8AA169288}">
      <dgm:prSet/>
      <dgm:spPr/>
    </dgm:pt>
    <dgm:pt modelId="{BBEEA4E8-CECB-4E6A-8870-1083802D0A9A}" type="sibTrans" cxnId="{55052C37-0A9D-4055-866D-31B8AA169288}">
      <dgm:prSet/>
      <dgm:spPr/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7" custScaleX="106767" custLinFactNeighborX="-5395" custLinFactNeighborY="123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7" custScaleX="96563" custScaleY="100000" custLinFactNeighborX="-1269" custLinFactNeighborY="9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7" custScaleX="103111" custLinFactNeighborX="-4430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7" custScaleX="96646" custScaleY="99112" custLinFactNeighborX="-984" custLinFactNeighborY="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  <dgm:t>
        <a:bodyPr/>
        <a:lstStyle/>
        <a:p>
          <a:endParaRPr lang="ru-RU"/>
        </a:p>
      </dgm:t>
    </dgm:pt>
    <dgm:pt modelId="{3732D899-C95C-4AD4-8B68-75565874A447}" type="pres">
      <dgm:prSet presAssocID="{B8E2BEF5-735B-432A-BB8E-EB0080C10339}" presName="composite" presStyleCnt="0"/>
      <dgm:spPr/>
      <dgm:t>
        <a:bodyPr/>
        <a:lstStyle/>
        <a:p>
          <a:endParaRPr lang="ru-RU"/>
        </a:p>
      </dgm:t>
    </dgm:pt>
    <dgm:pt modelId="{67CEE015-8D45-46F3-8889-5AEC27366940}" type="pres">
      <dgm:prSet presAssocID="{B8E2BEF5-735B-432A-BB8E-EB0080C10339}" presName="parentText" presStyleLbl="alignNode1" presStyleIdx="2" presStyleCnt="7" custScaleX="108384" custLinFactNeighborX="-6028" custLinFactNeighborY="-8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2" presStyleCnt="7" custScaleX="96330" custScaleY="100769" custLinFactNeighborX="-1266" custLinFactNeighborY="-12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48325-1E22-4363-9CB6-C61188203917}" type="pres">
      <dgm:prSet presAssocID="{131B18CB-FCC8-497D-8672-BBF149CE66EB}" presName="sp" presStyleCnt="0"/>
      <dgm:spPr/>
      <dgm:t>
        <a:bodyPr/>
        <a:lstStyle/>
        <a:p>
          <a:endParaRPr lang="ru-RU"/>
        </a:p>
      </dgm:t>
    </dgm:pt>
    <dgm:pt modelId="{154C7699-EE55-4646-B57E-129285BCBC0C}" type="pres">
      <dgm:prSet presAssocID="{3FAEECF0-6357-4D90-95B9-EE4C5A0449FA}" presName="composite" presStyleCnt="0"/>
      <dgm:spPr/>
      <dgm:t>
        <a:bodyPr/>
        <a:lstStyle/>
        <a:p>
          <a:endParaRPr lang="ru-RU"/>
        </a:p>
      </dgm:t>
    </dgm:pt>
    <dgm:pt modelId="{0767EF7C-256D-4B79-BB94-DB398157ADA0}" type="pres">
      <dgm:prSet presAssocID="{3FAEECF0-6357-4D90-95B9-EE4C5A0449FA}" presName="parentText" presStyleLbl="alignNode1" presStyleIdx="3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31E4-A65E-4D07-B1E7-3B1659B169F4}" type="pres">
      <dgm:prSet presAssocID="{3FAEECF0-6357-4D90-95B9-EE4C5A0449FA}" presName="descendantText" presStyleLbl="alignAcc1" presStyleIdx="3" presStyleCnt="7" custScaleX="96106" custScaleY="96603" custLinFactNeighborX="-965" custLinFactNeighborY="-27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3C1BD-4C6A-4FC2-AAED-051AD266BC2F}" type="pres">
      <dgm:prSet presAssocID="{40A33B65-5273-4318-9CA6-DD96A6DF1AC6}" presName="sp" presStyleCnt="0"/>
      <dgm:spPr/>
    </dgm:pt>
    <dgm:pt modelId="{800ED40A-0B92-4F75-8C92-8F49B566FD45}" type="pres">
      <dgm:prSet presAssocID="{4A6FD5E6-5A67-4BA0-B202-D3732B5F7891}" presName="composite" presStyleCnt="0"/>
      <dgm:spPr/>
    </dgm:pt>
    <dgm:pt modelId="{3665AA17-B0DA-4BB8-87C0-F0CDD88A7962}" type="pres">
      <dgm:prSet presAssocID="{4A6FD5E6-5A67-4BA0-B202-D3732B5F7891}" presName="parentText" presStyleLbl="alignNode1" presStyleIdx="4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DF381-8B29-4316-B4B5-8F00D505CF8B}" type="pres">
      <dgm:prSet presAssocID="{4A6FD5E6-5A67-4BA0-B202-D3732B5F7891}" presName="descendantText" presStyleLbl="alignAcc1" presStyleIdx="4" presStyleCnt="7" custScaleX="96022" custLinFactNeighborX="-1083" custLinFactNeighborY="-25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F04CA-04B3-47C5-947B-A64322C68017}" type="pres">
      <dgm:prSet presAssocID="{837B453C-3BAE-4545-83CA-7DF988F3E08B}" presName="sp" presStyleCnt="0"/>
      <dgm:spPr/>
    </dgm:pt>
    <dgm:pt modelId="{CBAC961C-1165-406E-9423-899294A8DBDE}" type="pres">
      <dgm:prSet presAssocID="{3BB3B618-8205-4282-A28B-41B8DB99B295}" presName="composite" presStyleCnt="0"/>
      <dgm:spPr/>
    </dgm:pt>
    <dgm:pt modelId="{7756EF95-BB91-445D-A886-1CA4D66B0D4A}" type="pres">
      <dgm:prSet presAssocID="{3BB3B618-8205-4282-A28B-41B8DB99B295}" presName="parentText" presStyleLbl="alignNode1" presStyleIdx="5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FF9D8-D565-4561-A50A-6D65B6BDA10E}" type="pres">
      <dgm:prSet presAssocID="{3BB3B618-8205-4282-A28B-41B8DB99B295}" presName="descendantText" presStyleLbl="alignAcc1" presStyleIdx="5" presStyleCnt="7" custScaleX="95791" custLinFactNeighborX="-1188" custLinFactNeighborY="-26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FB306-3B5C-4826-92DB-2233D972FB21}" type="pres">
      <dgm:prSet presAssocID="{F8A2471C-0B2E-4800-9D26-0A3428023743}" presName="sp" presStyleCnt="0"/>
      <dgm:spPr/>
    </dgm:pt>
    <dgm:pt modelId="{3C4563F9-38C2-44E5-92B5-7FFDD7417594}" type="pres">
      <dgm:prSet presAssocID="{5382F7CD-4468-46AC-A918-2F9064238F33}" presName="composite" presStyleCnt="0"/>
      <dgm:spPr/>
    </dgm:pt>
    <dgm:pt modelId="{1597A3F5-4048-4B74-9F8E-68708C5AB708}" type="pres">
      <dgm:prSet presAssocID="{5382F7CD-4468-46AC-A918-2F9064238F33}" presName="parentText" presStyleLbl="alignNode1" presStyleIdx="6" presStyleCnt="7" custScaleX="107570" custLinFactNeighborX="1300" custLinFactNeighborY="-33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23286-CD83-43A7-90B4-DB66AEE085EC}" type="pres">
      <dgm:prSet presAssocID="{5382F7CD-4468-46AC-A918-2F9064238F33}" presName="descendantText" presStyleLbl="alignAcc1" presStyleIdx="6" presStyleCnt="7" custScaleX="95265" custScaleY="142513" custLinFactNeighborX="-1625" custLinFactNeighborY="-29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917B15-23C0-429E-9757-FDE12CB74FF4}" srcId="{3FAEECF0-6357-4D90-95B9-EE4C5A0449FA}" destId="{3E0DEB7B-8C25-4B07-BC74-34A0682EA2EB}" srcOrd="1" destOrd="0" parTransId="{B7D4D6F5-D679-400F-8BD4-C3E968FED802}" sibTransId="{919072C3-8397-425C-8E6F-34498F59EE0B}"/>
    <dgm:cxn modelId="{EF252D28-F3DF-4D58-A132-03D1672001FD}" type="presOf" srcId="{E82D408B-0E3C-4E5D-9596-233F589FE05F}" destId="{5ECE7EA3-A7E3-4E0C-B975-41F9C359BA6D}" srcOrd="0" destOrd="1" presId="urn:microsoft.com/office/officeart/2005/8/layout/chevron2"/>
    <dgm:cxn modelId="{58CB51C8-5D17-4C91-A03B-A1C60850A69E}" srcId="{72F5F253-0FCF-4EBD-9B0F-341A5B3559E5}" destId="{4A6FD5E6-5A67-4BA0-B202-D3732B5F7891}" srcOrd="4" destOrd="0" parTransId="{44191B66-49BC-4500-A0D5-3A85726E6CD7}" sibTransId="{837B453C-3BAE-4545-83CA-7DF988F3E08B}"/>
    <dgm:cxn modelId="{55052C37-0A9D-4055-866D-31B8AA169288}" srcId="{4A6FD5E6-5A67-4BA0-B202-D3732B5F7891}" destId="{3824BF50-77B0-4BD6-B2CF-99B36BF8AD51}" srcOrd="0" destOrd="0" parTransId="{B84E65F3-2735-4DA1-858C-CF9F76E38F8D}" sibTransId="{BBEEA4E8-CECB-4E6A-8870-1083802D0A9A}"/>
    <dgm:cxn modelId="{D2427352-8603-4A47-B187-1B3102ECB072}" type="presOf" srcId="{9D459473-0592-4023-AF22-13AE364C5249}" destId="{3C6E31E4-A65E-4D07-B1E7-3B1659B169F4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FAF6FAAE-B000-40BE-B987-5E21E6C50E2B}" type="presOf" srcId="{72F5F253-0FCF-4EBD-9B0F-341A5B3559E5}" destId="{2EBACB9A-1682-415B-97FD-B76DBC3B4EE1}" srcOrd="0" destOrd="0" presId="urn:microsoft.com/office/officeart/2005/8/layout/chevron2"/>
    <dgm:cxn modelId="{6396D954-E2F1-4E5D-8B69-9B1B3F24D685}" type="presOf" srcId="{3C7A2CFB-CD03-4E12-88F2-8CA3BB8DE437}" destId="{EAE1A14D-E2BD-42E6-894E-5B7C5940284F}" srcOrd="0" destOrd="0" presId="urn:microsoft.com/office/officeart/2005/8/layout/chevron2"/>
    <dgm:cxn modelId="{550623BD-7484-424C-A5E6-8B5F76295FEE}" type="presOf" srcId="{FC26045E-BADB-44FC-9D00-13706E8C8412}" destId="{9F323286-CD83-43A7-90B4-DB66AEE085EC}" srcOrd="0" destOrd="0" presId="urn:microsoft.com/office/officeart/2005/8/layout/chevron2"/>
    <dgm:cxn modelId="{B02A0D1A-2E32-4256-81A9-2713B5B6ECC7}" type="presOf" srcId="{DBC66504-8A5A-4BE5-96FB-0D94048BED50}" destId="{DCABBFC0-7EE7-42A6-B5F7-F8B80EDBC567}" srcOrd="0" destOrd="0" presId="urn:microsoft.com/office/officeart/2005/8/layout/chevron2"/>
    <dgm:cxn modelId="{4B13C6A2-306C-4B5E-B8B6-3828E3E4E644}" type="presOf" srcId="{3824BF50-77B0-4BD6-B2CF-99B36BF8AD51}" destId="{F14DF381-8B29-4316-B4B5-8F00D505CF8B}" srcOrd="0" destOrd="0" presId="urn:microsoft.com/office/officeart/2005/8/layout/chevron2"/>
    <dgm:cxn modelId="{5D0E003B-3F2C-463C-9BBC-7CF63E40D3BF}" srcId="{3BB3B618-8205-4282-A28B-41B8DB99B295}" destId="{82061097-DFE8-46E8-AA08-31974E3992E6}" srcOrd="1" destOrd="0" parTransId="{47C6C0FA-C1FC-4916-85F0-77B656D61F9F}" sibTransId="{11BEFB52-6562-44BA-8307-8701BD310B56}"/>
    <dgm:cxn modelId="{9FEE4FE1-738A-49DD-B338-571F26A98DCC}" type="presOf" srcId="{3FAEECF0-6357-4D90-95B9-EE4C5A0449FA}" destId="{0767EF7C-256D-4B79-BB94-DB398157ADA0}" srcOrd="0" destOrd="0" presId="urn:microsoft.com/office/officeart/2005/8/layout/chevron2"/>
    <dgm:cxn modelId="{5CFD8D78-1F08-464E-948A-915C567C7E4C}" srcId="{B8E2BEF5-735B-432A-BB8E-EB0080C10339}" destId="{0B02C6B3-41A3-4725-8C7F-96D6EE9A13D6}" srcOrd="1" destOrd="0" parTransId="{D707303D-FEF7-4827-BBBC-D05AC188C542}" sibTransId="{51EC5F67-1196-4ADF-95D9-7B4C0AD27435}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CF999D07-1E8B-4830-B667-DF5CBDA15296}" srcId="{72F5F253-0FCF-4EBD-9B0F-341A5B3559E5}" destId="{5382F7CD-4468-46AC-A918-2F9064238F33}" srcOrd="6" destOrd="0" parTransId="{C735BF42-5CCB-4E82-94C1-B75BA27DF6BC}" sibTransId="{7F2F9149-28B5-41CE-A52E-6B3C1A32CC9C}"/>
    <dgm:cxn modelId="{FB139249-41F5-4C2C-ACE0-D73F32420310}" type="presOf" srcId="{3BB3B618-8205-4282-A28B-41B8DB99B295}" destId="{7756EF95-BB91-445D-A886-1CA4D66B0D4A}" srcOrd="0" destOrd="0" presId="urn:microsoft.com/office/officeart/2005/8/layout/chevron2"/>
    <dgm:cxn modelId="{6BAA16FF-E335-4B2B-8176-ADEEA7BC7F6E}" srcId="{3C7A2CFB-CD03-4E12-88F2-8CA3BB8DE437}" destId="{F840D16E-07F5-473F-9C1A-10C531B551D7}" srcOrd="1" destOrd="0" parTransId="{59D9AA14-6259-4549-A8AC-001C7C77529F}" sibTransId="{E97553FB-C75B-4439-A115-B6C05779A612}"/>
    <dgm:cxn modelId="{416FB64B-7369-4D69-8C3D-7108C9F477D7}" type="presOf" srcId="{B8E2BEF5-735B-432A-BB8E-EB0080C10339}" destId="{67CEE015-8D45-46F3-8889-5AEC27366940}" srcOrd="0" destOrd="0" presId="urn:microsoft.com/office/officeart/2005/8/layout/chevron2"/>
    <dgm:cxn modelId="{D4622BE2-15C2-4775-8677-E7DF250F4DF1}" srcId="{3BB3B618-8205-4282-A28B-41B8DB99B295}" destId="{E2FBAC42-74B4-43E6-A0F2-C091BE6B2C74}" srcOrd="0" destOrd="0" parTransId="{57C0B0DF-3069-470A-852F-328657748D61}" sibTransId="{17E4CDC5-3308-4AEC-AB79-4DFBBBE5991B}"/>
    <dgm:cxn modelId="{7DB39A80-3FDA-4167-BAB0-13F6A045E88F}" type="presOf" srcId="{F840D16E-07F5-473F-9C1A-10C531B551D7}" destId="{7215DEBD-BA07-40B8-9084-51F9C12F89A0}" srcOrd="0" destOrd="1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C9730347-5424-4F71-A9A1-65C75D015DBD}" type="presOf" srcId="{5382F7CD-4468-46AC-A918-2F9064238F33}" destId="{1597A3F5-4048-4B74-9F8E-68708C5AB708}" srcOrd="0" destOrd="0" presId="urn:microsoft.com/office/officeart/2005/8/layout/chevron2"/>
    <dgm:cxn modelId="{69F346E3-4A91-45AE-860C-40993D13B63B}" srcId="{72F5F253-0FCF-4EBD-9B0F-341A5B3559E5}" destId="{3FAEECF0-6357-4D90-95B9-EE4C5A0449FA}" srcOrd="3" destOrd="0" parTransId="{29B2C8A1-FF51-4A5F-A9B9-51B235977E7C}" sibTransId="{40A33B65-5273-4318-9CA6-DD96A6DF1AC6}"/>
    <dgm:cxn modelId="{39877758-783F-4062-A089-977981F334BE}" srcId="{9A48CEB5-4D6A-4D74-B750-853B836C2855}" destId="{E82D408B-0E3C-4E5D-9596-233F589FE05F}" srcOrd="1" destOrd="0" parTransId="{A20822DD-8736-445A-B2EA-07652FD228D0}" sibTransId="{02395B4D-50F7-498D-95C1-7517C971E3CD}"/>
    <dgm:cxn modelId="{434AF96E-55AA-4DB1-8AD3-C7886D609CD6}" type="presOf" srcId="{82061097-DFE8-46E8-AA08-31974E3992E6}" destId="{91CFF9D8-D565-4561-A50A-6D65B6BDA10E}" srcOrd="0" destOrd="1" presId="urn:microsoft.com/office/officeart/2005/8/layout/chevron2"/>
    <dgm:cxn modelId="{CCDA1A66-B83E-4BA2-9C00-67B5B40AA1C7}" srcId="{72F5F253-0FCF-4EBD-9B0F-341A5B3559E5}" destId="{3BB3B618-8205-4282-A28B-41B8DB99B295}" srcOrd="5" destOrd="0" parTransId="{3412FABF-927D-4ED3-8396-12CEA4ED4729}" sibTransId="{F8A2471C-0B2E-4800-9D26-0A3428023743}"/>
    <dgm:cxn modelId="{663E3FB7-AAA3-4A4B-BDA0-98C06242F6DF}" srcId="{3FAEECF0-6357-4D90-95B9-EE4C5A0449FA}" destId="{9D459473-0592-4023-AF22-13AE364C5249}" srcOrd="0" destOrd="0" parTransId="{012AED90-486E-4A62-BB61-DE544216A5D5}" sibTransId="{1C80466B-BD36-4DE6-A0D0-D327453EC46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706E4AFC-A002-40B0-BCD3-A7B64B20B0F2}" type="presOf" srcId="{0B02C6B3-41A3-4725-8C7F-96D6EE9A13D6}" destId="{DCABBFC0-7EE7-42A6-B5F7-F8B80EDBC567}" srcOrd="0" destOrd="1" presId="urn:microsoft.com/office/officeart/2005/8/layout/chevron2"/>
    <dgm:cxn modelId="{FE71CBD0-8248-41AC-9CE4-73ACC311BD5E}" type="presOf" srcId="{3E0DEB7B-8C25-4B07-BC74-34A0682EA2EB}" destId="{3C6E31E4-A65E-4D07-B1E7-3B1659B169F4}" srcOrd="0" destOrd="1" presId="urn:microsoft.com/office/officeart/2005/8/layout/chevron2"/>
    <dgm:cxn modelId="{FDA9413C-9582-4C6C-B22D-098C4B8CD5A3}" type="presOf" srcId="{A41EC202-0235-4971-8214-9C9E0056245F}" destId="{7215DEBD-BA07-40B8-9084-51F9C12F89A0}" srcOrd="0" destOrd="0" presId="urn:microsoft.com/office/officeart/2005/8/layout/chevron2"/>
    <dgm:cxn modelId="{19F21F9A-2B15-4FCF-A89C-57528F5E4EE8}" type="presOf" srcId="{9A48CEB5-4D6A-4D74-B750-853B836C2855}" destId="{66D94BEC-4599-4ED7-9FC7-DAEAE4367748}" srcOrd="0" destOrd="0" presId="urn:microsoft.com/office/officeart/2005/8/layout/chevron2"/>
    <dgm:cxn modelId="{4AE001A9-4262-494B-AB41-5FBE3746281B}" type="presOf" srcId="{1058169D-D01B-4E78-A167-B894F26DBF1F}" destId="{5ECE7EA3-A7E3-4E0C-B975-41F9C359BA6D}" srcOrd="0" destOrd="0" presId="urn:microsoft.com/office/officeart/2005/8/layout/chevron2"/>
    <dgm:cxn modelId="{77A5E36C-BBC0-40A0-9BFE-C415B24B4EF1}" type="presOf" srcId="{4A6FD5E6-5A67-4BA0-B202-D3732B5F7891}" destId="{3665AA17-B0DA-4BB8-87C0-F0CDD88A7962}" srcOrd="0" destOrd="0" presId="urn:microsoft.com/office/officeart/2005/8/layout/chevron2"/>
    <dgm:cxn modelId="{9312AADB-87DA-428C-AD04-74FF291D466F}" srcId="{72F5F253-0FCF-4EBD-9B0F-341A5B3559E5}" destId="{B8E2BEF5-735B-432A-BB8E-EB0080C10339}" srcOrd="2" destOrd="0" parTransId="{C875FB7A-2044-4791-AEBF-C154495097BC}" sibTransId="{131B18CB-FCC8-497D-8672-BBF149CE66EB}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15D60841-3AAD-4F74-92A4-E01ABD585ACC}" srcId="{5382F7CD-4468-46AC-A918-2F9064238F33}" destId="{FC26045E-BADB-44FC-9D00-13706E8C8412}" srcOrd="0" destOrd="0" parTransId="{167A9CEE-7FC3-4EFB-9245-CF69A36915FA}" sibTransId="{409F1FFB-ED42-4212-AE67-94778C7692F7}"/>
    <dgm:cxn modelId="{CB88E921-F7CC-446B-BCE4-1C1AC99DBB93}" type="presOf" srcId="{E2FBAC42-74B4-43E6-A0F2-C091BE6B2C74}" destId="{91CFF9D8-D565-4561-A50A-6D65B6BDA10E}" srcOrd="0" destOrd="0" presId="urn:microsoft.com/office/officeart/2005/8/layout/chevron2"/>
    <dgm:cxn modelId="{EAF08200-749B-49E5-B059-7470FD7ECDE4}" type="presParOf" srcId="{2EBACB9A-1682-415B-97FD-B76DBC3B4EE1}" destId="{889DC4C8-A67D-4E9E-BB56-527B835DC9F7}" srcOrd="0" destOrd="0" presId="urn:microsoft.com/office/officeart/2005/8/layout/chevron2"/>
    <dgm:cxn modelId="{B03DE9C3-3624-422E-B809-756770E5E81E}" type="presParOf" srcId="{889DC4C8-A67D-4E9E-BB56-527B835DC9F7}" destId="{66D94BEC-4599-4ED7-9FC7-DAEAE4367748}" srcOrd="0" destOrd="0" presId="urn:microsoft.com/office/officeart/2005/8/layout/chevron2"/>
    <dgm:cxn modelId="{94979C0B-1755-4BB3-B1D7-20042E5F4FF0}" type="presParOf" srcId="{889DC4C8-A67D-4E9E-BB56-527B835DC9F7}" destId="{5ECE7EA3-A7E3-4E0C-B975-41F9C359BA6D}" srcOrd="1" destOrd="0" presId="urn:microsoft.com/office/officeart/2005/8/layout/chevron2"/>
    <dgm:cxn modelId="{2FA70B6B-3559-4199-8170-0C7139CA2152}" type="presParOf" srcId="{2EBACB9A-1682-415B-97FD-B76DBC3B4EE1}" destId="{C34CB2AB-3B8E-4C06-8F26-5EBC05285B68}" srcOrd="1" destOrd="0" presId="urn:microsoft.com/office/officeart/2005/8/layout/chevron2"/>
    <dgm:cxn modelId="{2DCF5ABC-9108-4C8B-B82D-06AFD2330EEA}" type="presParOf" srcId="{2EBACB9A-1682-415B-97FD-B76DBC3B4EE1}" destId="{DEC8D6F7-2F1C-450B-91DC-CC99C65EE88F}" srcOrd="2" destOrd="0" presId="urn:microsoft.com/office/officeart/2005/8/layout/chevron2"/>
    <dgm:cxn modelId="{AE80DE93-C8EA-4807-B987-0110351FEF37}" type="presParOf" srcId="{DEC8D6F7-2F1C-450B-91DC-CC99C65EE88F}" destId="{EAE1A14D-E2BD-42E6-894E-5B7C5940284F}" srcOrd="0" destOrd="0" presId="urn:microsoft.com/office/officeart/2005/8/layout/chevron2"/>
    <dgm:cxn modelId="{EC6B78D4-1070-4E1C-BC25-63DE83C4BD50}" type="presParOf" srcId="{DEC8D6F7-2F1C-450B-91DC-CC99C65EE88F}" destId="{7215DEBD-BA07-40B8-9084-51F9C12F89A0}" srcOrd="1" destOrd="0" presId="urn:microsoft.com/office/officeart/2005/8/layout/chevron2"/>
    <dgm:cxn modelId="{58049AD4-E4FF-49CA-8C41-9AE5075F66E0}" type="presParOf" srcId="{2EBACB9A-1682-415B-97FD-B76DBC3B4EE1}" destId="{07BF5B05-83A9-4005-B66C-666107BF56A4}" srcOrd="3" destOrd="0" presId="urn:microsoft.com/office/officeart/2005/8/layout/chevron2"/>
    <dgm:cxn modelId="{4D8AB7DA-AA3E-4FCE-9D95-ACAEE32566B3}" type="presParOf" srcId="{2EBACB9A-1682-415B-97FD-B76DBC3B4EE1}" destId="{3732D899-C95C-4AD4-8B68-75565874A447}" srcOrd="4" destOrd="0" presId="urn:microsoft.com/office/officeart/2005/8/layout/chevron2"/>
    <dgm:cxn modelId="{849D3938-12F6-4322-83EF-66BA4F90F851}" type="presParOf" srcId="{3732D899-C95C-4AD4-8B68-75565874A447}" destId="{67CEE015-8D45-46F3-8889-5AEC27366940}" srcOrd="0" destOrd="0" presId="urn:microsoft.com/office/officeart/2005/8/layout/chevron2"/>
    <dgm:cxn modelId="{CA835A68-AFC7-414B-8B1A-1BCED05ACB55}" type="presParOf" srcId="{3732D899-C95C-4AD4-8B68-75565874A447}" destId="{DCABBFC0-7EE7-42A6-B5F7-F8B80EDBC567}" srcOrd="1" destOrd="0" presId="urn:microsoft.com/office/officeart/2005/8/layout/chevron2"/>
    <dgm:cxn modelId="{2797FCEB-A49F-4463-A30F-B867458C2BD2}" type="presParOf" srcId="{2EBACB9A-1682-415B-97FD-B76DBC3B4EE1}" destId="{70D48325-1E22-4363-9CB6-C61188203917}" srcOrd="5" destOrd="0" presId="urn:microsoft.com/office/officeart/2005/8/layout/chevron2"/>
    <dgm:cxn modelId="{68306AF0-00D0-4A37-8E4E-B2B327C7FF1C}" type="presParOf" srcId="{2EBACB9A-1682-415B-97FD-B76DBC3B4EE1}" destId="{154C7699-EE55-4646-B57E-129285BCBC0C}" srcOrd="6" destOrd="0" presId="urn:microsoft.com/office/officeart/2005/8/layout/chevron2"/>
    <dgm:cxn modelId="{29520AFF-CC95-4641-BE63-72D03B0E1B7C}" type="presParOf" srcId="{154C7699-EE55-4646-B57E-129285BCBC0C}" destId="{0767EF7C-256D-4B79-BB94-DB398157ADA0}" srcOrd="0" destOrd="0" presId="urn:microsoft.com/office/officeart/2005/8/layout/chevron2"/>
    <dgm:cxn modelId="{C5E2F666-8284-4DC5-A19B-47E4DC1DBC81}" type="presParOf" srcId="{154C7699-EE55-4646-B57E-129285BCBC0C}" destId="{3C6E31E4-A65E-4D07-B1E7-3B1659B169F4}" srcOrd="1" destOrd="0" presId="urn:microsoft.com/office/officeart/2005/8/layout/chevron2"/>
    <dgm:cxn modelId="{D879DD96-768F-496C-B836-C8A1420C0A27}" type="presParOf" srcId="{2EBACB9A-1682-415B-97FD-B76DBC3B4EE1}" destId="{5833C1BD-4C6A-4FC2-AAED-051AD266BC2F}" srcOrd="7" destOrd="0" presId="urn:microsoft.com/office/officeart/2005/8/layout/chevron2"/>
    <dgm:cxn modelId="{C37C0190-3F25-409E-A918-22EF72C5DE05}" type="presParOf" srcId="{2EBACB9A-1682-415B-97FD-B76DBC3B4EE1}" destId="{800ED40A-0B92-4F75-8C92-8F49B566FD45}" srcOrd="8" destOrd="0" presId="urn:microsoft.com/office/officeart/2005/8/layout/chevron2"/>
    <dgm:cxn modelId="{08ADC879-1339-4124-99DC-951B104A969E}" type="presParOf" srcId="{800ED40A-0B92-4F75-8C92-8F49B566FD45}" destId="{3665AA17-B0DA-4BB8-87C0-F0CDD88A7962}" srcOrd="0" destOrd="0" presId="urn:microsoft.com/office/officeart/2005/8/layout/chevron2"/>
    <dgm:cxn modelId="{B65489DC-3B2D-4C9B-BFFA-46032F2B827A}" type="presParOf" srcId="{800ED40A-0B92-4F75-8C92-8F49B566FD45}" destId="{F14DF381-8B29-4316-B4B5-8F00D505CF8B}" srcOrd="1" destOrd="0" presId="urn:microsoft.com/office/officeart/2005/8/layout/chevron2"/>
    <dgm:cxn modelId="{48D7BE73-350D-4B18-A870-E63AC2DE9EA4}" type="presParOf" srcId="{2EBACB9A-1682-415B-97FD-B76DBC3B4EE1}" destId="{A00F04CA-04B3-47C5-947B-A64322C68017}" srcOrd="9" destOrd="0" presId="urn:microsoft.com/office/officeart/2005/8/layout/chevron2"/>
    <dgm:cxn modelId="{3AA5BA22-F972-4989-80BB-938469F5E389}" type="presParOf" srcId="{2EBACB9A-1682-415B-97FD-B76DBC3B4EE1}" destId="{CBAC961C-1165-406E-9423-899294A8DBDE}" srcOrd="10" destOrd="0" presId="urn:microsoft.com/office/officeart/2005/8/layout/chevron2"/>
    <dgm:cxn modelId="{4401EDB2-E6A2-42AD-9A0C-D96647AB9723}" type="presParOf" srcId="{CBAC961C-1165-406E-9423-899294A8DBDE}" destId="{7756EF95-BB91-445D-A886-1CA4D66B0D4A}" srcOrd="0" destOrd="0" presId="urn:microsoft.com/office/officeart/2005/8/layout/chevron2"/>
    <dgm:cxn modelId="{D6F18764-7E23-42CA-83CA-8872951A1204}" type="presParOf" srcId="{CBAC961C-1165-406E-9423-899294A8DBDE}" destId="{91CFF9D8-D565-4561-A50A-6D65B6BDA10E}" srcOrd="1" destOrd="0" presId="urn:microsoft.com/office/officeart/2005/8/layout/chevron2"/>
    <dgm:cxn modelId="{DA13ACD7-5FD3-420C-8264-D71789ADC50C}" type="presParOf" srcId="{2EBACB9A-1682-415B-97FD-B76DBC3B4EE1}" destId="{1D8FB306-3B5C-4826-92DB-2233D972FB21}" srcOrd="11" destOrd="0" presId="urn:microsoft.com/office/officeart/2005/8/layout/chevron2"/>
    <dgm:cxn modelId="{F22B8986-E9B6-41EA-ADCE-70FB82C4DAB8}" type="presParOf" srcId="{2EBACB9A-1682-415B-97FD-B76DBC3B4EE1}" destId="{3C4563F9-38C2-44E5-92B5-7FFDD7417594}" srcOrd="12" destOrd="0" presId="urn:microsoft.com/office/officeart/2005/8/layout/chevron2"/>
    <dgm:cxn modelId="{FC9A5D95-ABFA-4C22-B947-3072FF7A9E2D}" type="presParOf" srcId="{3C4563F9-38C2-44E5-92B5-7FFDD7417594}" destId="{1597A3F5-4048-4B74-9F8E-68708C5AB708}" srcOrd="0" destOrd="0" presId="urn:microsoft.com/office/officeart/2005/8/layout/chevron2"/>
    <dgm:cxn modelId="{1468B5E2-3961-4FB9-B23D-07BB82E9EA87}" type="presParOf" srcId="{3C4563F9-38C2-44E5-92B5-7FFDD7417594}" destId="{9F323286-CD83-43A7-90B4-DB66AEE085EC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0" dirty="0" smtClean="0">
              <a:latin typeface="+mn-lt"/>
            </a:rPr>
            <a:t>I</a:t>
          </a:r>
          <a:endParaRPr lang="ru-RU" b="0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/>
            <a:t>Эффективное прохождение </a:t>
          </a:r>
          <a:r>
            <a:rPr lang="ru-RU" sz="1800" b="1" dirty="0" err="1" smtClean="0"/>
            <a:t>лесопожарного</a:t>
          </a:r>
          <a:r>
            <a:rPr lang="ru-RU" sz="1800" b="1" dirty="0" smtClean="0"/>
            <a:t> сезона 2021 года: снижение количества и площадей лесных пожаров, достижение показателя «Доля лесных пожаров, ликвидированных в 1-е сутки» в размере не менее 64%</a:t>
          </a:r>
          <a:endParaRPr lang="ru-RU" sz="18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0" dirty="0" smtClean="0">
              <a:latin typeface="+mn-lt"/>
            </a:rPr>
            <a:t>II</a:t>
          </a:r>
          <a:endParaRPr lang="ru-RU" b="0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1800" b="1" dirty="0" smtClean="0"/>
            <a:t>Достижение показателя «Отношение площади </a:t>
          </a:r>
          <a:r>
            <a:rPr lang="ru-RU" sz="1800" b="1" dirty="0" err="1" smtClean="0"/>
            <a:t>лесовосстановления</a:t>
          </a:r>
          <a:r>
            <a:rPr lang="ru-RU" sz="1800" b="1" dirty="0" smtClean="0"/>
            <a:t> и лесоразведения к площади вырубленных и погибших лесных насаждений» в рамках реализации регионального проекта «Сохранение лесов» национального проекта «Экология» в размере не менее 48,8%</a:t>
          </a:r>
          <a:endParaRPr lang="ru-RU" sz="18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DBB94CE4-DB1D-4384-B5A5-8A8B65F2D703}">
      <dgm:prSet phldrT="[Текст]"/>
      <dgm:spPr/>
      <dgm:t>
        <a:bodyPr/>
        <a:lstStyle/>
        <a:p>
          <a:r>
            <a:rPr lang="en-US" b="0" dirty="0" smtClean="0">
              <a:latin typeface="+mn-lt"/>
            </a:rPr>
            <a:t>III</a:t>
          </a:r>
          <a:endParaRPr lang="ru-RU" b="0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DBF741A3-E6A7-4631-A550-ECEAC5E91EEC}">
      <dgm:prSet phldrT="[Текст]" custT="1"/>
      <dgm:spPr/>
      <dgm:t>
        <a:bodyPr/>
        <a:lstStyle/>
        <a:p>
          <a:r>
            <a:rPr lang="ru-RU" sz="1800" b="1" dirty="0" smtClean="0"/>
            <a:t>Достижение показателя «Динамика предотвращения возникновения нарушений лесного законодательства относительно уровня предыдущего года» в размере 5 % при осуществлении федерального государственного надзора в лесах</a:t>
          </a:r>
          <a:endParaRPr lang="ru-RU" sz="1800" b="1" dirty="0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0" dirty="0" smtClean="0">
              <a:latin typeface="+mn-lt"/>
            </a:rPr>
            <a:t>IV</a:t>
          </a:r>
          <a:endParaRPr lang="ru-RU" b="0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Формирование лесосечного фонда в целях обеспечения граждан древесиной для собственных нужд  </a:t>
          </a:r>
          <a:endParaRPr lang="ru-RU" sz="1800" b="1" dirty="0"/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2688878A-72F5-4155-A509-7CE5B6CC4B30}">
      <dgm:prSet phldrT="[Текст]" custT="1"/>
      <dgm:spPr/>
      <dgm:t>
        <a:bodyPr/>
        <a:lstStyle/>
        <a:p>
          <a:r>
            <a:rPr lang="ru-RU" sz="1800" b="1" dirty="0" smtClean="0"/>
            <a:t>Работа с недобросовестными арендаторами лесных участков в части понуждения исполнения договорных обязательств </a:t>
          </a:r>
          <a:endParaRPr lang="ru-RU" sz="1800" b="1" dirty="0">
            <a:latin typeface="+mn-lt"/>
          </a:endParaRPr>
        </a:p>
      </dgm:t>
    </dgm:pt>
    <dgm:pt modelId="{062B23B5-99FC-44D2-A986-55EA9B1C149B}" type="sibTrans" cxnId="{2200610C-F940-4729-9438-E618DA4D2410}">
      <dgm:prSet/>
      <dgm:spPr/>
      <dgm:t>
        <a:bodyPr/>
        <a:lstStyle/>
        <a:p>
          <a:endParaRPr lang="ru-RU"/>
        </a:p>
      </dgm:t>
    </dgm:pt>
    <dgm:pt modelId="{9C5B83FD-CC49-4749-B99A-A23A1A1BBABC}" type="parTrans" cxnId="{2200610C-F940-4729-9438-E618DA4D2410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4" custScaleX="91599" custScaleY="100000" custLinFactNeighborX="-3703" custLinFactNeighborY="5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4" custLinFactNeighborY="-36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4" custScaleX="97172" custScaleY="117516" custLinFactNeighborX="-837" custLinFactNeighborY="1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4" custLinFactNeighborX="1745" custLinFactNeighborY="-268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4" custScaleX="97191" custScaleY="166240" custLinFactNeighborX="-414" custLinFactNeighborY="-2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24E55-65B0-49B9-8318-F2B7EF994A24}" type="pres">
      <dgm:prSet presAssocID="{30EE5556-49C6-48A7-B311-6100789F2FD9}" presName="sp" presStyleCnt="0"/>
      <dgm:spPr/>
    </dgm:pt>
    <dgm:pt modelId="{3732D899-C95C-4AD4-8B68-75565874A447}" type="pres">
      <dgm:prSet presAssocID="{B8E2BEF5-735B-432A-BB8E-EB0080C10339}" presName="composite" presStyleCnt="0"/>
      <dgm:spPr/>
    </dgm:pt>
    <dgm:pt modelId="{67CEE015-8D45-46F3-8889-5AEC27366940}" type="pres">
      <dgm:prSet presAssocID="{B8E2BEF5-735B-432A-BB8E-EB0080C1033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3" presStyleCnt="4" custScaleX="96442" custScaleY="75640" custLinFactNeighborX="-1357" custLinFactNeighborY="5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4AAC83-2BDF-45CC-94E2-AD6E09D2FA4F}" type="presOf" srcId="{72F5F253-0FCF-4EBD-9B0F-341A5B3559E5}" destId="{2EBACB9A-1682-415B-97FD-B76DBC3B4EE1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2553DC6B-B74F-4679-AA1B-B04C8558687E}" type="presOf" srcId="{2688878A-72F5-4155-A509-7CE5B6CC4B30}" destId="{DBFDEF8E-11A9-45BD-BD7E-4BCEC19E877E}" srcOrd="0" destOrd="1" presId="urn:microsoft.com/office/officeart/2005/8/layout/chevron2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582032D3-35D5-4B57-A9CF-57577073A680}" type="presOf" srcId="{9A48CEB5-4D6A-4D74-B750-853B836C2855}" destId="{66D94BEC-4599-4ED7-9FC7-DAEAE4367748}" srcOrd="0" destOrd="0" presId="urn:microsoft.com/office/officeart/2005/8/layout/chevron2"/>
    <dgm:cxn modelId="{065F88FA-1F3E-482C-8BFF-305F7FAD2576}" type="presOf" srcId="{DBC66504-8A5A-4BE5-96FB-0D94048BED50}" destId="{DCABBFC0-7EE7-42A6-B5F7-F8B80EDBC567}" srcOrd="0" destOrd="0" presId="urn:microsoft.com/office/officeart/2005/8/layout/chevron2"/>
    <dgm:cxn modelId="{D9C66881-202B-4F5F-8551-CF1512F06B68}" type="presOf" srcId="{1058169D-D01B-4E78-A167-B894F26DBF1F}" destId="{5ECE7EA3-A7E3-4E0C-B975-41F9C359BA6D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4F20BFAD-29FB-4E7A-9C2E-805F5EFB8D5E}" type="presOf" srcId="{B8E2BEF5-735B-432A-BB8E-EB0080C10339}" destId="{67CEE015-8D45-46F3-8889-5AEC27366940}" srcOrd="0" destOrd="0" presId="urn:microsoft.com/office/officeart/2005/8/layout/chevron2"/>
    <dgm:cxn modelId="{2200610C-F940-4729-9438-E618DA4D2410}" srcId="{DBB94CE4-DB1D-4384-B5A5-8A8B65F2D703}" destId="{2688878A-72F5-4155-A509-7CE5B6CC4B30}" srcOrd="1" destOrd="0" parTransId="{9C5B83FD-CC49-4749-B99A-A23A1A1BBABC}" sibTransId="{062B23B5-99FC-44D2-A986-55EA9B1C149B}"/>
    <dgm:cxn modelId="{47286CAC-0BAA-4FAD-A578-416CED052E19}" type="presOf" srcId="{DBF741A3-E6A7-4631-A550-ECEAC5E91EEC}" destId="{DBFDEF8E-11A9-45BD-BD7E-4BCEC19E877E}" srcOrd="0" destOrd="0" presId="urn:microsoft.com/office/officeart/2005/8/layout/chevron2"/>
    <dgm:cxn modelId="{9312AADB-87DA-428C-AD04-74FF291D466F}" srcId="{72F5F253-0FCF-4EBD-9B0F-341A5B3559E5}" destId="{B8E2BEF5-735B-432A-BB8E-EB0080C10339}" srcOrd="3" destOrd="0" parTransId="{C875FB7A-2044-4791-AEBF-C154495097BC}" sibTransId="{131B18CB-FCC8-497D-8672-BBF149CE66EB}"/>
    <dgm:cxn modelId="{2E44154E-18AE-4CE4-8EA7-0A77740811C1}" type="presOf" srcId="{A41EC202-0235-4971-8214-9C9E0056245F}" destId="{7215DEBD-BA07-40B8-9084-51F9C12F89A0}" srcOrd="0" destOrd="0" presId="urn:microsoft.com/office/officeart/2005/8/layout/chevron2"/>
    <dgm:cxn modelId="{81CB44A8-9D3A-4BA0-81F6-17E72717001C}" type="presOf" srcId="{3C7A2CFB-CD03-4E12-88F2-8CA3BB8DE437}" destId="{EAE1A14D-E2BD-42E6-894E-5B7C5940284F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47BE0ED5-22C2-4123-9FE7-C04D352C2FC3}" type="presOf" srcId="{DBB94CE4-DB1D-4384-B5A5-8A8B65F2D703}" destId="{A7EDEBFF-6510-4F63-9A07-4BC55A52FD68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D66EFF36-E3E9-4A87-95BD-A76709DB30B2}" type="presParOf" srcId="{2EBACB9A-1682-415B-97FD-B76DBC3B4EE1}" destId="{889DC4C8-A67D-4E9E-BB56-527B835DC9F7}" srcOrd="0" destOrd="0" presId="urn:microsoft.com/office/officeart/2005/8/layout/chevron2"/>
    <dgm:cxn modelId="{53AEF131-798D-48AE-A578-5D2EC7EF98D6}" type="presParOf" srcId="{889DC4C8-A67D-4E9E-BB56-527B835DC9F7}" destId="{66D94BEC-4599-4ED7-9FC7-DAEAE4367748}" srcOrd="0" destOrd="0" presId="urn:microsoft.com/office/officeart/2005/8/layout/chevron2"/>
    <dgm:cxn modelId="{A52A59BA-6A69-4867-9968-4DA3E3D501F2}" type="presParOf" srcId="{889DC4C8-A67D-4E9E-BB56-527B835DC9F7}" destId="{5ECE7EA3-A7E3-4E0C-B975-41F9C359BA6D}" srcOrd="1" destOrd="0" presId="urn:microsoft.com/office/officeart/2005/8/layout/chevron2"/>
    <dgm:cxn modelId="{9C27686D-478A-46CC-833A-15715CA65D5F}" type="presParOf" srcId="{2EBACB9A-1682-415B-97FD-B76DBC3B4EE1}" destId="{C34CB2AB-3B8E-4C06-8F26-5EBC05285B68}" srcOrd="1" destOrd="0" presId="urn:microsoft.com/office/officeart/2005/8/layout/chevron2"/>
    <dgm:cxn modelId="{B6235AA7-E933-422E-8E43-84E9BC94613A}" type="presParOf" srcId="{2EBACB9A-1682-415B-97FD-B76DBC3B4EE1}" destId="{DEC8D6F7-2F1C-450B-91DC-CC99C65EE88F}" srcOrd="2" destOrd="0" presId="urn:microsoft.com/office/officeart/2005/8/layout/chevron2"/>
    <dgm:cxn modelId="{C68F045D-0244-4232-9D24-4EA127B5F1BB}" type="presParOf" srcId="{DEC8D6F7-2F1C-450B-91DC-CC99C65EE88F}" destId="{EAE1A14D-E2BD-42E6-894E-5B7C5940284F}" srcOrd="0" destOrd="0" presId="urn:microsoft.com/office/officeart/2005/8/layout/chevron2"/>
    <dgm:cxn modelId="{8896E909-2258-4F57-A37A-E515DA0CF46E}" type="presParOf" srcId="{DEC8D6F7-2F1C-450B-91DC-CC99C65EE88F}" destId="{7215DEBD-BA07-40B8-9084-51F9C12F89A0}" srcOrd="1" destOrd="0" presId="urn:microsoft.com/office/officeart/2005/8/layout/chevron2"/>
    <dgm:cxn modelId="{4592E5B3-E244-4AF4-A1A4-AF21FFA9371B}" type="presParOf" srcId="{2EBACB9A-1682-415B-97FD-B76DBC3B4EE1}" destId="{07BF5B05-83A9-4005-B66C-666107BF56A4}" srcOrd="3" destOrd="0" presId="urn:microsoft.com/office/officeart/2005/8/layout/chevron2"/>
    <dgm:cxn modelId="{00CEC399-1C7A-41CF-A0A3-D67093A1B163}" type="presParOf" srcId="{2EBACB9A-1682-415B-97FD-B76DBC3B4EE1}" destId="{C1BEE75E-3C08-4079-B4DE-7A60B7C5B46B}" srcOrd="4" destOrd="0" presId="urn:microsoft.com/office/officeart/2005/8/layout/chevron2"/>
    <dgm:cxn modelId="{4CE9E68F-5F5B-49E8-80CF-9AA338274834}" type="presParOf" srcId="{C1BEE75E-3C08-4079-B4DE-7A60B7C5B46B}" destId="{A7EDEBFF-6510-4F63-9A07-4BC55A52FD68}" srcOrd="0" destOrd="0" presId="urn:microsoft.com/office/officeart/2005/8/layout/chevron2"/>
    <dgm:cxn modelId="{6034BC7E-2E4E-49B9-95B0-9DF58A7FC8C7}" type="presParOf" srcId="{C1BEE75E-3C08-4079-B4DE-7A60B7C5B46B}" destId="{DBFDEF8E-11A9-45BD-BD7E-4BCEC19E877E}" srcOrd="1" destOrd="0" presId="urn:microsoft.com/office/officeart/2005/8/layout/chevron2"/>
    <dgm:cxn modelId="{EB5B83D5-C351-4453-8B40-A1C6D76386FB}" type="presParOf" srcId="{2EBACB9A-1682-415B-97FD-B76DBC3B4EE1}" destId="{46224E55-65B0-49B9-8318-F2B7EF994A24}" srcOrd="5" destOrd="0" presId="urn:microsoft.com/office/officeart/2005/8/layout/chevron2"/>
    <dgm:cxn modelId="{3E3FF3A9-F36D-4F28-A4C7-B0FD638AD75D}" type="presParOf" srcId="{2EBACB9A-1682-415B-97FD-B76DBC3B4EE1}" destId="{3732D899-C95C-4AD4-8B68-75565874A447}" srcOrd="6" destOrd="0" presId="urn:microsoft.com/office/officeart/2005/8/layout/chevron2"/>
    <dgm:cxn modelId="{B995F451-217B-4A15-AA4F-64972D0F3CBD}" type="presParOf" srcId="{3732D899-C95C-4AD4-8B68-75565874A447}" destId="{67CEE015-8D45-46F3-8889-5AEC27366940}" srcOrd="0" destOrd="0" presId="urn:microsoft.com/office/officeart/2005/8/layout/chevron2"/>
    <dgm:cxn modelId="{AD31B35F-F23D-486A-AE54-B638773F0281}" type="presParOf" srcId="{3732D899-C95C-4AD4-8B68-75565874A447}" destId="{DCABBFC0-7EE7-42A6-B5F7-F8B80EDBC567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Снижение загрязнения атмосферного воздуха</a:t>
          </a:r>
          <a:endParaRPr lang="ru-RU" sz="18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Сокращение объемов сбросов загрязненных сточных вод в водные объекты Байкальской природной территории в границах Забайкальского края</a:t>
          </a:r>
          <a:endParaRPr lang="ru-RU" sz="18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r>
            <a:rPr lang="ru-RU" sz="1800" b="1" dirty="0" smtClean="0">
              <a:solidFill>
                <a:prstClr val="black"/>
              </a:solidFill>
            </a:rPr>
            <a:t>Развитие системы особо-охраняемых природных территорий регионального значения</a:t>
          </a:r>
          <a:endParaRPr lang="ru-RU" sz="1800" b="1" dirty="0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smtClean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080BBD-8E43-4C13-90D4-A6E727ABB199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FC39AB6B-263D-46E6-80FB-5D2737A0D5B9}" type="parTrans" cxnId="{53112F14-5356-4859-9974-6DAEAFC56583}">
      <dgm:prSet/>
      <dgm:spPr/>
      <dgm:t>
        <a:bodyPr/>
        <a:lstStyle/>
        <a:p>
          <a:endParaRPr lang="ru-RU"/>
        </a:p>
      </dgm:t>
    </dgm:pt>
    <dgm:pt modelId="{3DF13EC9-6159-4938-9E1B-5EBDBD1A05B7}" type="sibTrans" cxnId="{53112F14-5356-4859-9974-6DAEAFC56583}">
      <dgm:prSet/>
      <dgm:spPr/>
      <dgm:t>
        <a:bodyPr/>
        <a:lstStyle/>
        <a:p>
          <a:endParaRPr lang="ru-RU"/>
        </a:p>
      </dgm:t>
    </dgm:pt>
    <dgm:pt modelId="{94645A85-37B4-4612-AC9C-315A60EB6A90}">
      <dgm:prSet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  <a:latin typeface="+mn-lt"/>
            </a:rPr>
            <a:t>Повышение уровня экологической культуры, воспитание и просвещение населения края</a:t>
          </a:r>
          <a:endParaRPr lang="ru-RU" sz="1800" dirty="0">
            <a:latin typeface="+mn-lt"/>
          </a:endParaRPr>
        </a:p>
      </dgm:t>
    </dgm:pt>
    <dgm:pt modelId="{87D8712A-5F74-4F32-8A6B-CAD16E5BA8E0}" type="parTrans" cxnId="{C7DBD960-8BA5-42EE-B4B4-FEEC1D8BF1C0}">
      <dgm:prSet/>
      <dgm:spPr/>
      <dgm:t>
        <a:bodyPr/>
        <a:lstStyle/>
        <a:p>
          <a:endParaRPr lang="ru-RU"/>
        </a:p>
      </dgm:t>
    </dgm:pt>
    <dgm:pt modelId="{CF7B48C3-0007-4CD7-866D-1B1941BEA4C6}" type="sibTrans" cxnId="{C7DBD960-8BA5-42EE-B4B4-FEEC1D8BF1C0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4" custLinFactNeighborY="10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4" custScaleX="89372" custLinFactNeighborX="-4228" custLinFactNeighborY="1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4" custLinFactNeighborY="55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4" custScaleX="90810" custScaleY="99808" custLinFactNeighborX="-3496" custLinFactNeighborY="12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4" custScaleX="90898" custScaleY="105690" custLinFactNeighborX="-3795" custLinFactNeighborY="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5A70B-49B8-4E0A-90B4-F897D8F75169}" type="pres">
      <dgm:prSet presAssocID="{30EE5556-49C6-48A7-B311-6100789F2FD9}" presName="sp" presStyleCnt="0"/>
      <dgm:spPr/>
    </dgm:pt>
    <dgm:pt modelId="{4BA48A19-67C5-4D6C-8DC0-2296405763C8}" type="pres">
      <dgm:prSet presAssocID="{00080BBD-8E43-4C13-90D4-A6E727ABB199}" presName="composite" presStyleCnt="0"/>
      <dgm:spPr/>
    </dgm:pt>
    <dgm:pt modelId="{6266A4CE-0042-4292-B875-D6ED7F251C27}" type="pres">
      <dgm:prSet presAssocID="{00080BBD-8E43-4C13-90D4-A6E727ABB199}" presName="parentText" presStyleLbl="alignNode1" presStyleIdx="3" presStyleCnt="4" custLinFactNeighborX="2223" custLinFactNeighborY="-82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E86FE-6538-44FF-BC5D-ADC3507C2F5A}" type="pres">
      <dgm:prSet presAssocID="{00080BBD-8E43-4C13-90D4-A6E727ABB199}" presName="descendantText" presStyleLbl="alignAcc1" presStyleIdx="3" presStyleCnt="4" custScaleX="91143" custScaleY="96571" custLinFactNeighborX="-3224" custLinFactNeighborY="-11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40D311-08BC-4D56-9FBA-61671979BCE5}" type="presOf" srcId="{94645A85-37B4-4612-AC9C-315A60EB6A90}" destId="{0DCE86FE-6538-44FF-BC5D-ADC3507C2F5A}" srcOrd="0" destOrd="0" presId="urn:microsoft.com/office/officeart/2005/8/layout/chevron2"/>
    <dgm:cxn modelId="{956C3BEF-B960-4D4F-AD50-B26F8E7F9239}" type="presOf" srcId="{72F5F253-0FCF-4EBD-9B0F-341A5B3559E5}" destId="{2EBACB9A-1682-415B-97FD-B76DBC3B4EE1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44D9B97C-425C-4176-9523-18EC5E592F06}" type="presOf" srcId="{A41EC202-0235-4971-8214-9C9E0056245F}" destId="{7215DEBD-BA07-40B8-9084-51F9C12F89A0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F939FD70-DBF7-488D-AA4F-280884C3D08B}" type="presOf" srcId="{00080BBD-8E43-4C13-90D4-A6E727ABB199}" destId="{6266A4CE-0042-4292-B875-D6ED7F251C27}" srcOrd="0" destOrd="0" presId="urn:microsoft.com/office/officeart/2005/8/layout/chevron2"/>
    <dgm:cxn modelId="{78C1FD9A-B51F-4EE9-A8B5-7B1D1E0E9001}" type="presOf" srcId="{1058169D-D01B-4E78-A167-B894F26DBF1F}" destId="{5ECE7EA3-A7E3-4E0C-B975-41F9C359BA6D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C7DBD960-8BA5-42EE-B4B4-FEEC1D8BF1C0}" srcId="{00080BBD-8E43-4C13-90D4-A6E727ABB199}" destId="{94645A85-37B4-4612-AC9C-315A60EB6A90}" srcOrd="0" destOrd="0" parTransId="{87D8712A-5F74-4F32-8A6B-CAD16E5BA8E0}" sibTransId="{CF7B48C3-0007-4CD7-866D-1B1941BEA4C6}"/>
    <dgm:cxn modelId="{8CEA88C1-4AD7-44AC-8495-B16228524364}" type="presOf" srcId="{3C7A2CFB-CD03-4E12-88F2-8CA3BB8DE437}" destId="{EAE1A14D-E2BD-42E6-894E-5B7C5940284F}" srcOrd="0" destOrd="0" presId="urn:microsoft.com/office/officeart/2005/8/layout/chevron2"/>
    <dgm:cxn modelId="{39D3D331-18B4-48A7-B50F-2D69B7DBCB0B}" type="presOf" srcId="{DBB94CE4-DB1D-4384-B5A5-8A8B65F2D703}" destId="{A7EDEBFF-6510-4F63-9A07-4BC55A52FD68}" srcOrd="0" destOrd="0" presId="urn:microsoft.com/office/officeart/2005/8/layout/chevron2"/>
    <dgm:cxn modelId="{DBCF5956-1315-4A68-A6C5-0CA040F008C1}" type="presOf" srcId="{DBF741A3-E6A7-4631-A550-ECEAC5E91EEC}" destId="{DBFDEF8E-11A9-45BD-BD7E-4BCEC19E877E}" srcOrd="0" destOrd="0" presId="urn:microsoft.com/office/officeart/2005/8/layout/chevron2"/>
    <dgm:cxn modelId="{53112F14-5356-4859-9974-6DAEAFC56583}" srcId="{72F5F253-0FCF-4EBD-9B0F-341A5B3559E5}" destId="{00080BBD-8E43-4C13-90D4-A6E727ABB199}" srcOrd="3" destOrd="0" parTransId="{FC39AB6B-263D-46E6-80FB-5D2737A0D5B9}" sibTransId="{3DF13EC9-6159-4938-9E1B-5EBDBD1A05B7}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C25C4D94-F39B-41D9-9BF0-FF79C8E699BC}" type="presOf" srcId="{9A48CEB5-4D6A-4D74-B750-853B836C2855}" destId="{66D94BEC-4599-4ED7-9FC7-DAEAE4367748}" srcOrd="0" destOrd="0" presId="urn:microsoft.com/office/officeart/2005/8/layout/chevron2"/>
    <dgm:cxn modelId="{76C067A9-12E3-4083-99F4-C9916ED311B1}" type="presParOf" srcId="{2EBACB9A-1682-415B-97FD-B76DBC3B4EE1}" destId="{889DC4C8-A67D-4E9E-BB56-527B835DC9F7}" srcOrd="0" destOrd="0" presId="urn:microsoft.com/office/officeart/2005/8/layout/chevron2"/>
    <dgm:cxn modelId="{B8EABE48-AA2E-4E7B-A3F4-B35876C4B58C}" type="presParOf" srcId="{889DC4C8-A67D-4E9E-BB56-527B835DC9F7}" destId="{66D94BEC-4599-4ED7-9FC7-DAEAE4367748}" srcOrd="0" destOrd="0" presId="urn:microsoft.com/office/officeart/2005/8/layout/chevron2"/>
    <dgm:cxn modelId="{67400414-E772-4170-A1F3-5F70CFEF65F1}" type="presParOf" srcId="{889DC4C8-A67D-4E9E-BB56-527B835DC9F7}" destId="{5ECE7EA3-A7E3-4E0C-B975-41F9C359BA6D}" srcOrd="1" destOrd="0" presId="urn:microsoft.com/office/officeart/2005/8/layout/chevron2"/>
    <dgm:cxn modelId="{3A1A8D9F-DF0A-4CA9-90E9-1902F9E4B0C4}" type="presParOf" srcId="{2EBACB9A-1682-415B-97FD-B76DBC3B4EE1}" destId="{C34CB2AB-3B8E-4C06-8F26-5EBC05285B68}" srcOrd="1" destOrd="0" presId="urn:microsoft.com/office/officeart/2005/8/layout/chevron2"/>
    <dgm:cxn modelId="{5AC66028-FA3D-4161-A778-8C45430D819D}" type="presParOf" srcId="{2EBACB9A-1682-415B-97FD-B76DBC3B4EE1}" destId="{DEC8D6F7-2F1C-450B-91DC-CC99C65EE88F}" srcOrd="2" destOrd="0" presId="urn:microsoft.com/office/officeart/2005/8/layout/chevron2"/>
    <dgm:cxn modelId="{53A167F8-F55F-4D15-80BD-1EAD21BB1492}" type="presParOf" srcId="{DEC8D6F7-2F1C-450B-91DC-CC99C65EE88F}" destId="{EAE1A14D-E2BD-42E6-894E-5B7C5940284F}" srcOrd="0" destOrd="0" presId="urn:microsoft.com/office/officeart/2005/8/layout/chevron2"/>
    <dgm:cxn modelId="{C3DC452A-B604-40F4-AE1F-3E57A596352F}" type="presParOf" srcId="{DEC8D6F7-2F1C-450B-91DC-CC99C65EE88F}" destId="{7215DEBD-BA07-40B8-9084-51F9C12F89A0}" srcOrd="1" destOrd="0" presId="urn:microsoft.com/office/officeart/2005/8/layout/chevron2"/>
    <dgm:cxn modelId="{943E6550-C295-4337-816C-36765EC653D3}" type="presParOf" srcId="{2EBACB9A-1682-415B-97FD-B76DBC3B4EE1}" destId="{07BF5B05-83A9-4005-B66C-666107BF56A4}" srcOrd="3" destOrd="0" presId="urn:microsoft.com/office/officeart/2005/8/layout/chevron2"/>
    <dgm:cxn modelId="{496E1752-BFBA-4757-AFBA-608482793F9B}" type="presParOf" srcId="{2EBACB9A-1682-415B-97FD-B76DBC3B4EE1}" destId="{C1BEE75E-3C08-4079-B4DE-7A60B7C5B46B}" srcOrd="4" destOrd="0" presId="urn:microsoft.com/office/officeart/2005/8/layout/chevron2"/>
    <dgm:cxn modelId="{09840516-C9D8-45B3-B7DB-9AFD5D64AE76}" type="presParOf" srcId="{C1BEE75E-3C08-4079-B4DE-7A60B7C5B46B}" destId="{A7EDEBFF-6510-4F63-9A07-4BC55A52FD68}" srcOrd="0" destOrd="0" presId="urn:microsoft.com/office/officeart/2005/8/layout/chevron2"/>
    <dgm:cxn modelId="{089F931F-B4AD-4C50-838E-7CDB9EAF406D}" type="presParOf" srcId="{C1BEE75E-3C08-4079-B4DE-7A60B7C5B46B}" destId="{DBFDEF8E-11A9-45BD-BD7E-4BCEC19E877E}" srcOrd="1" destOrd="0" presId="urn:microsoft.com/office/officeart/2005/8/layout/chevron2"/>
    <dgm:cxn modelId="{D890C1CE-4F3E-4459-B815-D06C74A05C46}" type="presParOf" srcId="{2EBACB9A-1682-415B-97FD-B76DBC3B4EE1}" destId="{8465A70B-49B8-4E0A-90B4-F897D8F75169}" srcOrd="5" destOrd="0" presId="urn:microsoft.com/office/officeart/2005/8/layout/chevron2"/>
    <dgm:cxn modelId="{A8CE4B32-C1C3-476E-9757-628800115265}" type="presParOf" srcId="{2EBACB9A-1682-415B-97FD-B76DBC3B4EE1}" destId="{4BA48A19-67C5-4D6C-8DC0-2296405763C8}" srcOrd="6" destOrd="0" presId="urn:microsoft.com/office/officeart/2005/8/layout/chevron2"/>
    <dgm:cxn modelId="{190BC074-C64A-4618-9EF7-960830CF297B}" type="presParOf" srcId="{4BA48A19-67C5-4D6C-8DC0-2296405763C8}" destId="{6266A4CE-0042-4292-B875-D6ED7F251C27}" srcOrd="0" destOrd="0" presId="urn:microsoft.com/office/officeart/2005/8/layout/chevron2"/>
    <dgm:cxn modelId="{85DD81CB-0CBB-4FDA-A547-B9D0553D9AC1}" type="presParOf" srcId="{4BA48A19-67C5-4D6C-8DC0-2296405763C8}" destId="{0DCE86FE-6538-44FF-BC5D-ADC3507C2F5A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58169D-D01B-4E78-A167-B894F26DBF1F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prstClr val="black"/>
              </a:solidFill>
            </a:rPr>
            <a:t>В рамках реализации регионального проекта «Чистый воздух»: закрытие 3 котельных и строительство троллейбусной линии «Троллейбусное депо – </a:t>
          </a:r>
          <a:r>
            <a:rPr lang="ru-RU" sz="2000" b="1" dirty="0" err="1" smtClean="0">
              <a:solidFill>
                <a:prstClr val="black"/>
              </a:solidFill>
            </a:rPr>
            <a:t>Каштак</a:t>
          </a:r>
          <a:r>
            <a:rPr lang="ru-RU" sz="2000" b="1" dirty="0" smtClean="0">
              <a:solidFill>
                <a:prstClr val="black"/>
              </a:solidFill>
            </a:rPr>
            <a:t>» </a:t>
          </a:r>
          <a:endParaRPr lang="ru-RU" sz="2000" b="1" dirty="0">
            <a:latin typeface="+mn-lt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 custT="1"/>
      <dgm:spPr/>
      <dgm:t>
        <a:bodyPr/>
        <a:lstStyle/>
        <a:p>
          <a:r>
            <a:rPr lang="en-US" sz="2000" b="1" dirty="0" smtClean="0">
              <a:latin typeface="+mn-lt"/>
            </a:rPr>
            <a:t>II</a:t>
          </a:r>
          <a:endParaRPr lang="ru-RU" sz="2000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prstClr val="black"/>
              </a:solidFill>
            </a:rPr>
            <a:t>В рамках реализации регионального проекта «Сохранение озера Байкал»: строительство очистных сооружений в п. Тарбагатай Петровск-Забайкальского района и п. ст. </a:t>
          </a:r>
          <a:r>
            <a:rPr lang="ru-RU" sz="2000" b="1" dirty="0" err="1" smtClean="0">
              <a:solidFill>
                <a:prstClr val="black"/>
              </a:solidFill>
            </a:rPr>
            <a:t>Жипхеген</a:t>
          </a:r>
          <a:r>
            <a:rPr lang="ru-RU" sz="2000" b="1" dirty="0" smtClean="0">
              <a:solidFill>
                <a:prstClr val="black"/>
              </a:solidFill>
            </a:rPr>
            <a:t> </a:t>
          </a:r>
          <a:r>
            <a:rPr lang="ru-RU" sz="2000" b="1" dirty="0" err="1" smtClean="0">
              <a:solidFill>
                <a:prstClr val="black"/>
              </a:solidFill>
            </a:rPr>
            <a:t>Хилокского</a:t>
          </a:r>
          <a:r>
            <a:rPr lang="ru-RU" sz="2000" b="1" dirty="0" smtClean="0">
              <a:solidFill>
                <a:prstClr val="black"/>
              </a:solidFill>
            </a:rPr>
            <a:t> района, реконструкция очистных сооружений в г. Хилок</a:t>
          </a:r>
          <a:endParaRPr lang="ru-RU" sz="2000" b="1" dirty="0">
            <a:latin typeface="+mn-lt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 custT="1"/>
      <dgm:spPr/>
      <dgm:t>
        <a:bodyPr/>
        <a:lstStyle/>
        <a:p>
          <a:r>
            <a:rPr lang="en-US" sz="2000" b="1" dirty="0" smtClean="0">
              <a:latin typeface="+mn-lt"/>
            </a:rPr>
            <a:t>III</a:t>
          </a:r>
          <a:endParaRPr lang="ru-RU" sz="2000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9A48CEB5-4D6A-4D74-B750-853B836C2855}">
      <dgm:prSet phldrT="[Текст]" custT="1"/>
      <dgm:spPr/>
      <dgm:t>
        <a:bodyPr/>
        <a:lstStyle/>
        <a:p>
          <a:r>
            <a:rPr lang="en-US" sz="2000" b="1" smtClean="0">
              <a:latin typeface="+mn-lt"/>
            </a:rPr>
            <a:t>I</a:t>
          </a:r>
          <a:endParaRPr lang="ru-RU" sz="2000" b="1" dirty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pPr algn="just"/>
          <a:r>
            <a:rPr lang="ru-RU" sz="2000" b="1" dirty="0" smtClean="0">
              <a:solidFill>
                <a:prstClr val="black"/>
              </a:solidFill>
            </a:rPr>
            <a:t>Создание государственных природных комплексных заказников «</a:t>
          </a:r>
          <a:r>
            <a:rPr lang="ru-RU" sz="2000" b="1" dirty="0" err="1" smtClean="0">
              <a:solidFill>
                <a:prstClr val="black"/>
              </a:solidFill>
            </a:rPr>
            <a:t>Ненюнгинский</a:t>
          </a:r>
          <a:r>
            <a:rPr lang="ru-RU" sz="2000" b="1" dirty="0" smtClean="0">
              <a:solidFill>
                <a:prstClr val="black"/>
              </a:solidFill>
            </a:rPr>
            <a:t>» и  «</a:t>
          </a:r>
          <a:r>
            <a:rPr lang="ru-RU" sz="2000" b="1" dirty="0" err="1" smtClean="0">
              <a:solidFill>
                <a:prstClr val="black"/>
              </a:solidFill>
            </a:rPr>
            <a:t>Олёкминский</a:t>
          </a:r>
          <a:r>
            <a:rPr lang="ru-RU" sz="2000" b="1" dirty="0" smtClean="0">
              <a:solidFill>
                <a:prstClr val="black"/>
              </a:solidFill>
            </a:rPr>
            <a:t>» (</a:t>
          </a:r>
          <a:r>
            <a:rPr lang="ru-RU" sz="2000" b="1" dirty="0" err="1" smtClean="0">
              <a:solidFill>
                <a:prstClr val="black"/>
              </a:solidFill>
            </a:rPr>
            <a:t>Тунгиро-Олёкминский</a:t>
          </a:r>
          <a:r>
            <a:rPr lang="ru-RU" sz="2000" b="1" dirty="0" smtClean="0">
              <a:solidFill>
                <a:prstClr val="black"/>
              </a:solidFill>
            </a:rPr>
            <a:t> район) за счет средств президентского гранта</a:t>
          </a:r>
          <a:endParaRPr lang="ru-RU" sz="2000" b="1" dirty="0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FAD71279-E221-4AF7-9C65-FA89899ECFC3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pPr algn="l"/>
          <a:r>
            <a:rPr lang="ru-RU" sz="2000" b="1" dirty="0" smtClean="0">
              <a:solidFill>
                <a:prstClr val="black"/>
              </a:solidFill>
            </a:rPr>
            <a:t>Внесение сведений в ЕГРН по 36 ООПТ</a:t>
          </a:r>
          <a:endParaRPr lang="ru-RU" sz="2000" b="1" dirty="0">
            <a:latin typeface="+mn-lt"/>
          </a:endParaRPr>
        </a:p>
      </dgm:t>
    </dgm:pt>
    <dgm:pt modelId="{96724389-ABA5-4782-95DF-63E392E86622}" type="parTrans" cxnId="{F8562E72-3D43-4068-8D4E-DA5750A172E0}">
      <dgm:prSet/>
      <dgm:spPr/>
      <dgm:t>
        <a:bodyPr/>
        <a:lstStyle/>
        <a:p>
          <a:endParaRPr lang="ru-RU"/>
        </a:p>
      </dgm:t>
    </dgm:pt>
    <dgm:pt modelId="{9C3B47CB-B097-496B-A1FA-089B911BDF89}" type="sibTrans" cxnId="{F8562E72-3D43-4068-8D4E-DA5750A172E0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3" custScaleX="78392" custScaleY="87971" custLinFactNeighborX="3842" custLinFactNeighborY="47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3" custAng="0" custScaleX="88985" custScaleY="92799" custLinFactNeighborX="-4228" custLinFactNeighborY="1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3" custScaleX="78392" custScaleY="87971" custLinFactNeighborX="3842" custLinFactNeighborY="1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3" custScaleX="90810" custScaleY="113782" custLinFactNeighborX="-3251" custLinFactNeighborY="-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3" custScaleX="78392" custScaleY="87971" custLinFactNeighborX="3842" custLinFactNeighborY="-53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3" custScaleX="92243" custScaleY="122786" custLinFactNeighborX="-3716" custLinFactNeighborY="16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5FD1E908-3BE7-4892-A4C5-206BA3AC2EC7}" type="presOf" srcId="{DBB94CE4-DB1D-4384-B5A5-8A8B65F2D703}" destId="{A7EDEBFF-6510-4F63-9A07-4BC55A52FD68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EA97F487-F187-41A0-9B1D-D731323810F1}" type="presOf" srcId="{1058169D-D01B-4E78-A167-B894F26DBF1F}" destId="{5ECE7EA3-A7E3-4E0C-B975-41F9C359BA6D}" srcOrd="0" destOrd="0" presId="urn:microsoft.com/office/officeart/2005/8/layout/chevron2"/>
    <dgm:cxn modelId="{F8562E72-3D43-4068-8D4E-DA5750A172E0}" srcId="{DBB94CE4-DB1D-4384-B5A5-8A8B65F2D703}" destId="{FAD71279-E221-4AF7-9C65-FA89899ECFC3}" srcOrd="1" destOrd="0" parTransId="{96724389-ABA5-4782-95DF-63E392E86622}" sibTransId="{9C3B47CB-B097-496B-A1FA-089B911BDF89}"/>
    <dgm:cxn modelId="{96B837CB-1985-4ABF-8173-192F45A39DAC}" type="presOf" srcId="{A41EC202-0235-4971-8214-9C9E0056245F}" destId="{7215DEBD-BA07-40B8-9084-51F9C12F89A0}" srcOrd="0" destOrd="0" presId="urn:microsoft.com/office/officeart/2005/8/layout/chevron2"/>
    <dgm:cxn modelId="{365743EB-030A-4DEC-86A5-A5F84C41A86F}" type="presOf" srcId="{DBF741A3-E6A7-4631-A550-ECEAC5E91EEC}" destId="{DBFDEF8E-11A9-45BD-BD7E-4BCEC19E877E}" srcOrd="0" destOrd="0" presId="urn:microsoft.com/office/officeart/2005/8/layout/chevron2"/>
    <dgm:cxn modelId="{3C4A7388-9F53-4DF8-874E-69D56C1F64EA}" type="presOf" srcId="{3C7A2CFB-CD03-4E12-88F2-8CA3BB8DE437}" destId="{EAE1A14D-E2BD-42E6-894E-5B7C5940284F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8932F04D-0637-4B30-BF9F-8B58283B7CB9}" type="presOf" srcId="{72F5F253-0FCF-4EBD-9B0F-341A5B3559E5}" destId="{2EBACB9A-1682-415B-97FD-B76DBC3B4EE1}" srcOrd="0" destOrd="0" presId="urn:microsoft.com/office/officeart/2005/8/layout/chevron2"/>
    <dgm:cxn modelId="{175E17BE-D482-464A-837B-694C4A13CB78}" type="presOf" srcId="{9A48CEB5-4D6A-4D74-B750-853B836C2855}" destId="{66D94BEC-4599-4ED7-9FC7-DAEAE4367748}" srcOrd="0" destOrd="0" presId="urn:microsoft.com/office/officeart/2005/8/layout/chevron2"/>
    <dgm:cxn modelId="{8A3667E2-C39D-4608-A17F-1DF9A58C24F4}" type="presOf" srcId="{FAD71279-E221-4AF7-9C65-FA89899ECFC3}" destId="{DBFDEF8E-11A9-45BD-BD7E-4BCEC19E877E}" srcOrd="0" destOrd="1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8BB7EDD4-6F77-49DB-8613-9905FC6B4961}" type="presParOf" srcId="{2EBACB9A-1682-415B-97FD-B76DBC3B4EE1}" destId="{889DC4C8-A67D-4E9E-BB56-527B835DC9F7}" srcOrd="0" destOrd="0" presId="urn:microsoft.com/office/officeart/2005/8/layout/chevron2"/>
    <dgm:cxn modelId="{9FE9BE53-EB08-4E77-A052-3C59DA6F0961}" type="presParOf" srcId="{889DC4C8-A67D-4E9E-BB56-527B835DC9F7}" destId="{66D94BEC-4599-4ED7-9FC7-DAEAE4367748}" srcOrd="0" destOrd="0" presId="urn:microsoft.com/office/officeart/2005/8/layout/chevron2"/>
    <dgm:cxn modelId="{D9945C85-B149-413C-8511-1ACD0BF4BD0A}" type="presParOf" srcId="{889DC4C8-A67D-4E9E-BB56-527B835DC9F7}" destId="{5ECE7EA3-A7E3-4E0C-B975-41F9C359BA6D}" srcOrd="1" destOrd="0" presId="urn:microsoft.com/office/officeart/2005/8/layout/chevron2"/>
    <dgm:cxn modelId="{03D3BF53-D4F4-48EE-8085-D4700144BABE}" type="presParOf" srcId="{2EBACB9A-1682-415B-97FD-B76DBC3B4EE1}" destId="{C34CB2AB-3B8E-4C06-8F26-5EBC05285B68}" srcOrd="1" destOrd="0" presId="urn:microsoft.com/office/officeart/2005/8/layout/chevron2"/>
    <dgm:cxn modelId="{83739DC0-9AF6-43A6-9B2D-55040B08B009}" type="presParOf" srcId="{2EBACB9A-1682-415B-97FD-B76DBC3B4EE1}" destId="{DEC8D6F7-2F1C-450B-91DC-CC99C65EE88F}" srcOrd="2" destOrd="0" presId="urn:microsoft.com/office/officeart/2005/8/layout/chevron2"/>
    <dgm:cxn modelId="{26F2F419-E80A-464B-92C7-F97D7BBAFF65}" type="presParOf" srcId="{DEC8D6F7-2F1C-450B-91DC-CC99C65EE88F}" destId="{EAE1A14D-E2BD-42E6-894E-5B7C5940284F}" srcOrd="0" destOrd="0" presId="urn:microsoft.com/office/officeart/2005/8/layout/chevron2"/>
    <dgm:cxn modelId="{81244808-84DB-4927-8963-6D335C745390}" type="presParOf" srcId="{DEC8D6F7-2F1C-450B-91DC-CC99C65EE88F}" destId="{7215DEBD-BA07-40B8-9084-51F9C12F89A0}" srcOrd="1" destOrd="0" presId="urn:microsoft.com/office/officeart/2005/8/layout/chevron2"/>
    <dgm:cxn modelId="{7B883743-4BD7-410A-9739-3FB149BE6471}" type="presParOf" srcId="{2EBACB9A-1682-415B-97FD-B76DBC3B4EE1}" destId="{07BF5B05-83A9-4005-B66C-666107BF56A4}" srcOrd="3" destOrd="0" presId="urn:microsoft.com/office/officeart/2005/8/layout/chevron2"/>
    <dgm:cxn modelId="{A75C2A16-613F-4DCB-8215-6AC60EE3E974}" type="presParOf" srcId="{2EBACB9A-1682-415B-97FD-B76DBC3B4EE1}" destId="{C1BEE75E-3C08-4079-B4DE-7A60B7C5B46B}" srcOrd="4" destOrd="0" presId="urn:microsoft.com/office/officeart/2005/8/layout/chevron2"/>
    <dgm:cxn modelId="{798BD092-EE27-4D8C-B22B-E0321BA686A8}" type="presParOf" srcId="{C1BEE75E-3C08-4079-B4DE-7A60B7C5B46B}" destId="{A7EDEBFF-6510-4F63-9A07-4BC55A52FD68}" srcOrd="0" destOrd="0" presId="urn:microsoft.com/office/officeart/2005/8/layout/chevron2"/>
    <dgm:cxn modelId="{E5E4A246-4BD5-4F00-9ACD-F7DC58732853}" type="presParOf" srcId="{C1BEE75E-3C08-4079-B4DE-7A60B7C5B46B}" destId="{DBFDEF8E-11A9-45BD-BD7E-4BCEC19E877E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Предотвращение вредного воздействия отходов производства и потребления на здоровье человека</a:t>
          </a:r>
          <a:endParaRPr lang="ru-RU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Вовлечение </a:t>
          </a:r>
          <a:r>
            <a:rPr lang="ru-RU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отходов в хозяйственный оборот в качестве дополнительных источников сырья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Реализация региональных проектов «Комплексная система обращения с твердыми коммунальными отходами», «Чистая страна» национального проекта «Экология»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3FAEECF0-6357-4D90-95B9-EE4C5A0449FA}">
      <dgm:prSet phldrT="[Текст]"/>
      <dgm:spPr/>
      <dgm:t>
        <a:bodyPr/>
        <a:lstStyle/>
        <a:p>
          <a:pPr algn="ctr"/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29B2C8A1-FF51-4A5F-A9B9-51B235977E7C}" type="parTrans" cxnId="{69F346E3-4A91-45AE-860C-40993D13B63B}">
      <dgm:prSet/>
      <dgm:spPr/>
      <dgm:t>
        <a:bodyPr/>
        <a:lstStyle/>
        <a:p>
          <a:endParaRPr lang="ru-RU"/>
        </a:p>
      </dgm:t>
    </dgm:pt>
    <dgm:pt modelId="{40A33B65-5273-4318-9CA6-DD96A6DF1AC6}" type="sibTrans" cxnId="{69F346E3-4A91-45AE-860C-40993D13B63B}">
      <dgm:prSet/>
      <dgm:spPr/>
      <dgm:t>
        <a:bodyPr/>
        <a:lstStyle/>
        <a:p>
          <a:endParaRPr lang="ru-RU"/>
        </a:p>
      </dgm:t>
    </dgm:pt>
    <dgm:pt modelId="{9D459473-0592-4023-AF22-13AE364C5249}">
      <dgm:prSet custT="1"/>
      <dgm:spPr/>
      <dgm:t>
        <a:bodyPr/>
        <a:lstStyle/>
        <a:p>
          <a:pPr marL="0" indent="0" algn="l"/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Создание комплексной всеобъемлющей инфраструктуры по обращению с отходами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2AED90-486E-4A62-BB61-DE544216A5D5}" type="parTrans" cxnId="{663E3FB7-AAA3-4A4B-BDA0-98C06242F6DF}">
      <dgm:prSet/>
      <dgm:spPr/>
      <dgm:t>
        <a:bodyPr/>
        <a:lstStyle/>
        <a:p>
          <a:endParaRPr lang="ru-RU"/>
        </a:p>
      </dgm:t>
    </dgm:pt>
    <dgm:pt modelId="{1C80466B-BD36-4DE6-A0D0-D327453EC46F}" type="sibTrans" cxnId="{663E3FB7-AAA3-4A4B-BDA0-98C06242F6DF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4" custScaleX="106767" custLinFactNeighborX="-14831" custLinFactNeighborY="86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4" custScaleX="96563" custScaleY="100000" custLinFactNeighborX="-1688" custLinFactNeighborY="14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4" custScaleX="103111" custLinFactNeighborX="-4430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4" custScaleX="96646" custScaleY="99112" custLinFactNeighborX="-1718" custLinFactNeighborY="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  <dgm:t>
        <a:bodyPr/>
        <a:lstStyle/>
        <a:p>
          <a:endParaRPr lang="ru-RU"/>
        </a:p>
      </dgm:t>
    </dgm:pt>
    <dgm:pt modelId="{3732D899-C95C-4AD4-8B68-75565874A447}" type="pres">
      <dgm:prSet presAssocID="{B8E2BEF5-735B-432A-BB8E-EB0080C10339}" presName="composite" presStyleCnt="0"/>
      <dgm:spPr/>
      <dgm:t>
        <a:bodyPr/>
        <a:lstStyle/>
        <a:p>
          <a:endParaRPr lang="ru-RU"/>
        </a:p>
      </dgm:t>
    </dgm:pt>
    <dgm:pt modelId="{67CEE015-8D45-46F3-8889-5AEC27366940}" type="pres">
      <dgm:prSet presAssocID="{B8E2BEF5-735B-432A-BB8E-EB0080C10339}" presName="parentText" presStyleLbl="alignNode1" presStyleIdx="2" presStyleCnt="4" custScaleX="108384" custLinFactNeighborX="-6028" custLinFactNeighborY="-8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2" presStyleCnt="4" custScaleX="96330" custScaleY="100769" custLinFactNeighborX="-1790" custLinFactNeighborY="-12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48325-1E22-4363-9CB6-C61188203917}" type="pres">
      <dgm:prSet presAssocID="{131B18CB-FCC8-497D-8672-BBF149CE66EB}" presName="sp" presStyleCnt="0"/>
      <dgm:spPr/>
      <dgm:t>
        <a:bodyPr/>
        <a:lstStyle/>
        <a:p>
          <a:endParaRPr lang="ru-RU"/>
        </a:p>
      </dgm:t>
    </dgm:pt>
    <dgm:pt modelId="{154C7699-EE55-4646-B57E-129285BCBC0C}" type="pres">
      <dgm:prSet presAssocID="{3FAEECF0-6357-4D90-95B9-EE4C5A0449FA}" presName="composite" presStyleCnt="0"/>
      <dgm:spPr/>
      <dgm:t>
        <a:bodyPr/>
        <a:lstStyle/>
        <a:p>
          <a:endParaRPr lang="ru-RU"/>
        </a:p>
      </dgm:t>
    </dgm:pt>
    <dgm:pt modelId="{0767EF7C-256D-4B79-BB94-DB398157ADA0}" type="pres">
      <dgm:prSet presAssocID="{3FAEECF0-6357-4D90-95B9-EE4C5A0449FA}" presName="parentText" presStyleLbl="alignNode1" presStyleIdx="3" presStyleCnt="4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31E4-A65E-4D07-B1E7-3B1659B169F4}" type="pres">
      <dgm:prSet presAssocID="{3FAEECF0-6357-4D90-95B9-EE4C5A0449FA}" presName="descendantText" presStyleLbl="alignAcc1" presStyleIdx="3" presStyleCnt="4" custScaleX="96106" custScaleY="96603" custLinFactNeighborX="-1489" custLinFactNeighborY="-27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88CBF1-7BB2-4676-8135-CFC052FDD833}" type="presOf" srcId="{3C7A2CFB-CD03-4E12-88F2-8CA3BB8DE437}" destId="{EAE1A14D-E2BD-42E6-894E-5B7C5940284F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38DB9994-8497-43A9-A05F-E31FD1121187}" type="presOf" srcId="{1058169D-D01B-4E78-A167-B894F26DBF1F}" destId="{5ECE7EA3-A7E3-4E0C-B975-41F9C359BA6D}" srcOrd="0" destOrd="0" presId="urn:microsoft.com/office/officeart/2005/8/layout/chevron2"/>
    <dgm:cxn modelId="{F1CDE703-C32B-4BE0-B7B8-BD0590008950}" type="presOf" srcId="{3FAEECF0-6357-4D90-95B9-EE4C5A0449FA}" destId="{0767EF7C-256D-4B79-BB94-DB398157ADA0}" srcOrd="0" destOrd="0" presId="urn:microsoft.com/office/officeart/2005/8/layout/chevron2"/>
    <dgm:cxn modelId="{D0898971-9DAE-46D8-86E9-5E77FF785FA6}" type="presOf" srcId="{B8E2BEF5-735B-432A-BB8E-EB0080C10339}" destId="{67CEE015-8D45-46F3-8889-5AEC27366940}" srcOrd="0" destOrd="0" presId="urn:microsoft.com/office/officeart/2005/8/layout/chevron2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CB732329-EA10-4DD8-BACD-623CBC9C8B99}" type="presOf" srcId="{72F5F253-0FCF-4EBD-9B0F-341A5B3559E5}" destId="{2EBACB9A-1682-415B-97FD-B76DBC3B4EE1}" srcOrd="0" destOrd="0" presId="urn:microsoft.com/office/officeart/2005/8/layout/chevron2"/>
    <dgm:cxn modelId="{1C04453B-1F26-4E4C-8ED4-A049BFDDD912}" type="presOf" srcId="{DBC66504-8A5A-4BE5-96FB-0D94048BED50}" destId="{DCABBFC0-7EE7-42A6-B5F7-F8B80EDBC567}" srcOrd="0" destOrd="0" presId="urn:microsoft.com/office/officeart/2005/8/layout/chevron2"/>
    <dgm:cxn modelId="{08CE687B-7C82-4603-A6DD-791D14F54EF4}" type="presOf" srcId="{9A48CEB5-4D6A-4D74-B750-853B836C2855}" destId="{66D94BEC-4599-4ED7-9FC7-DAEAE4367748}" srcOrd="0" destOrd="0" presId="urn:microsoft.com/office/officeart/2005/8/layout/chevron2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5AA2C966-E761-464D-B707-4411E65343FA}" type="presOf" srcId="{A41EC202-0235-4971-8214-9C9E0056245F}" destId="{7215DEBD-BA07-40B8-9084-51F9C12F89A0}" srcOrd="0" destOrd="0" presId="urn:microsoft.com/office/officeart/2005/8/layout/chevron2"/>
    <dgm:cxn modelId="{663E3FB7-AAA3-4A4B-BDA0-98C06242F6DF}" srcId="{3FAEECF0-6357-4D90-95B9-EE4C5A0449FA}" destId="{9D459473-0592-4023-AF22-13AE364C5249}" srcOrd="0" destOrd="0" parTransId="{012AED90-486E-4A62-BB61-DE544216A5D5}" sibTransId="{1C80466B-BD36-4DE6-A0D0-D327453EC46F}"/>
    <dgm:cxn modelId="{69F346E3-4A91-45AE-860C-40993D13B63B}" srcId="{72F5F253-0FCF-4EBD-9B0F-341A5B3559E5}" destId="{3FAEECF0-6357-4D90-95B9-EE4C5A0449FA}" srcOrd="3" destOrd="0" parTransId="{29B2C8A1-FF51-4A5F-A9B9-51B235977E7C}" sibTransId="{40A33B65-5273-4318-9CA6-DD96A6DF1AC6}"/>
    <dgm:cxn modelId="{87E7C4C3-0451-41E4-8051-FCE53241AD57}" type="presOf" srcId="{9D459473-0592-4023-AF22-13AE364C5249}" destId="{3C6E31E4-A65E-4D07-B1E7-3B1659B169F4}" srcOrd="0" destOrd="0" presId="urn:microsoft.com/office/officeart/2005/8/layout/chevron2"/>
    <dgm:cxn modelId="{9312AADB-87DA-428C-AD04-74FF291D466F}" srcId="{72F5F253-0FCF-4EBD-9B0F-341A5B3559E5}" destId="{B8E2BEF5-735B-432A-BB8E-EB0080C10339}" srcOrd="2" destOrd="0" parTransId="{C875FB7A-2044-4791-AEBF-C154495097BC}" sibTransId="{131B18CB-FCC8-497D-8672-BBF149CE66EB}"/>
    <dgm:cxn modelId="{FD3D27A5-C1A8-40A5-BA64-40F7D3A49C6F}" type="presParOf" srcId="{2EBACB9A-1682-415B-97FD-B76DBC3B4EE1}" destId="{889DC4C8-A67D-4E9E-BB56-527B835DC9F7}" srcOrd="0" destOrd="0" presId="urn:microsoft.com/office/officeart/2005/8/layout/chevron2"/>
    <dgm:cxn modelId="{3A7557F4-8F39-4D6C-AE57-06D8BED4BF5E}" type="presParOf" srcId="{889DC4C8-A67D-4E9E-BB56-527B835DC9F7}" destId="{66D94BEC-4599-4ED7-9FC7-DAEAE4367748}" srcOrd="0" destOrd="0" presId="urn:microsoft.com/office/officeart/2005/8/layout/chevron2"/>
    <dgm:cxn modelId="{365D74FE-9A2A-4C71-A69F-47516EFA30E2}" type="presParOf" srcId="{889DC4C8-A67D-4E9E-BB56-527B835DC9F7}" destId="{5ECE7EA3-A7E3-4E0C-B975-41F9C359BA6D}" srcOrd="1" destOrd="0" presId="urn:microsoft.com/office/officeart/2005/8/layout/chevron2"/>
    <dgm:cxn modelId="{586E5095-C9A2-43FF-B5DA-3088BCEF6BE1}" type="presParOf" srcId="{2EBACB9A-1682-415B-97FD-B76DBC3B4EE1}" destId="{C34CB2AB-3B8E-4C06-8F26-5EBC05285B68}" srcOrd="1" destOrd="0" presId="urn:microsoft.com/office/officeart/2005/8/layout/chevron2"/>
    <dgm:cxn modelId="{96127ACF-8A6A-49F4-90DE-9F3025029C1E}" type="presParOf" srcId="{2EBACB9A-1682-415B-97FD-B76DBC3B4EE1}" destId="{DEC8D6F7-2F1C-450B-91DC-CC99C65EE88F}" srcOrd="2" destOrd="0" presId="urn:microsoft.com/office/officeart/2005/8/layout/chevron2"/>
    <dgm:cxn modelId="{C233D4F8-919E-480E-AE69-47E5222E76A6}" type="presParOf" srcId="{DEC8D6F7-2F1C-450B-91DC-CC99C65EE88F}" destId="{EAE1A14D-E2BD-42E6-894E-5B7C5940284F}" srcOrd="0" destOrd="0" presId="urn:microsoft.com/office/officeart/2005/8/layout/chevron2"/>
    <dgm:cxn modelId="{CA6E3F9D-CA88-4C1E-8A0C-D9ED4015B0AB}" type="presParOf" srcId="{DEC8D6F7-2F1C-450B-91DC-CC99C65EE88F}" destId="{7215DEBD-BA07-40B8-9084-51F9C12F89A0}" srcOrd="1" destOrd="0" presId="urn:microsoft.com/office/officeart/2005/8/layout/chevron2"/>
    <dgm:cxn modelId="{D08EC6A8-0BAE-4FFA-9AE0-A657EF720B96}" type="presParOf" srcId="{2EBACB9A-1682-415B-97FD-B76DBC3B4EE1}" destId="{07BF5B05-83A9-4005-B66C-666107BF56A4}" srcOrd="3" destOrd="0" presId="urn:microsoft.com/office/officeart/2005/8/layout/chevron2"/>
    <dgm:cxn modelId="{18402666-63FD-4D3F-9C31-29A5E05E546D}" type="presParOf" srcId="{2EBACB9A-1682-415B-97FD-B76DBC3B4EE1}" destId="{3732D899-C95C-4AD4-8B68-75565874A447}" srcOrd="4" destOrd="0" presId="urn:microsoft.com/office/officeart/2005/8/layout/chevron2"/>
    <dgm:cxn modelId="{540C5117-9BB0-4C25-B1A7-CFB1DABA4A3A}" type="presParOf" srcId="{3732D899-C95C-4AD4-8B68-75565874A447}" destId="{67CEE015-8D45-46F3-8889-5AEC27366940}" srcOrd="0" destOrd="0" presId="urn:microsoft.com/office/officeart/2005/8/layout/chevron2"/>
    <dgm:cxn modelId="{F015245C-EB27-4FD7-B27A-9FFFAFF317C6}" type="presParOf" srcId="{3732D899-C95C-4AD4-8B68-75565874A447}" destId="{DCABBFC0-7EE7-42A6-B5F7-F8B80EDBC567}" srcOrd="1" destOrd="0" presId="urn:microsoft.com/office/officeart/2005/8/layout/chevron2"/>
    <dgm:cxn modelId="{02B7E2B5-9560-4065-944A-A4E213872F64}" type="presParOf" srcId="{2EBACB9A-1682-415B-97FD-B76DBC3B4EE1}" destId="{70D48325-1E22-4363-9CB6-C61188203917}" srcOrd="5" destOrd="0" presId="urn:microsoft.com/office/officeart/2005/8/layout/chevron2"/>
    <dgm:cxn modelId="{78465455-D4BD-49C5-A12E-413F93531C89}" type="presParOf" srcId="{2EBACB9A-1682-415B-97FD-B76DBC3B4EE1}" destId="{154C7699-EE55-4646-B57E-129285BCBC0C}" srcOrd="6" destOrd="0" presId="urn:microsoft.com/office/officeart/2005/8/layout/chevron2"/>
    <dgm:cxn modelId="{F2E309A9-5425-4E62-89CF-F05305F64B8F}" type="presParOf" srcId="{154C7699-EE55-4646-B57E-129285BCBC0C}" destId="{0767EF7C-256D-4B79-BB94-DB398157ADA0}" srcOrd="0" destOrd="0" presId="urn:microsoft.com/office/officeart/2005/8/layout/chevron2"/>
    <dgm:cxn modelId="{0DE4F59A-A3DC-4A21-98B9-306B9AF5EE88}" type="presParOf" srcId="{154C7699-EE55-4646-B57E-129285BCBC0C}" destId="{3C6E31E4-A65E-4D07-B1E7-3B1659B169F4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Разработка территориальной схемы по обращению с отходами, в </a:t>
          </a:r>
          <a:r>
            <a:rPr kumimoji="0" lang="ru-RU" altLang="ru-RU" sz="18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т.ч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. с ТКО на территории Забайкальского края и контроль за ее исполнением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Формирование перечня объектов размещения ТКО и их приведение в нормативное санитарное состояние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B8E2BEF5-735B-432A-BB8E-EB0080C10339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C875FB7A-2044-4791-AEBF-C154495097BC}" type="parTrans" cxnId="{9312AADB-87DA-428C-AD04-74FF291D466F}">
      <dgm:prSet/>
      <dgm:spPr/>
      <dgm:t>
        <a:bodyPr/>
        <a:lstStyle/>
        <a:p>
          <a:endParaRPr lang="ru-RU" b="0"/>
        </a:p>
      </dgm:t>
    </dgm:pt>
    <dgm:pt modelId="{131B18CB-FCC8-497D-8672-BBF149CE66EB}" type="sibTrans" cxnId="{9312AADB-87DA-428C-AD04-74FF291D466F}">
      <dgm:prSet/>
      <dgm:spPr/>
      <dgm:t>
        <a:bodyPr/>
        <a:lstStyle/>
        <a:p>
          <a:endParaRPr lang="ru-RU" b="0"/>
        </a:p>
      </dgm:t>
    </dgm:pt>
    <dgm:pt modelId="{DBC66504-8A5A-4BE5-96FB-0D94048BED50}">
      <dgm:prSet custT="1"/>
      <dgm:spPr/>
      <dgm:t>
        <a:bodyPr/>
        <a:lstStyle/>
        <a:p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Утверждение единого тарифа</a:t>
          </a:r>
          <a:r>
            <a:rPr kumimoji="0" lang="en-US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на коммунальную услугу по обращению с ТКО</a:t>
          </a:r>
          <a:endParaRPr lang="ru-RU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4DB7CC-0539-4E37-A5BB-BBE76C405D0F}" type="parTrans" cxnId="{340DD211-102A-4892-8928-EBDF04146B9C}">
      <dgm:prSet/>
      <dgm:spPr/>
      <dgm:t>
        <a:bodyPr/>
        <a:lstStyle/>
        <a:p>
          <a:endParaRPr lang="ru-RU" b="0"/>
        </a:p>
      </dgm:t>
    </dgm:pt>
    <dgm:pt modelId="{F4143387-954E-45B9-BECA-583A0C483F4B}" type="sibTrans" cxnId="{340DD211-102A-4892-8928-EBDF04146B9C}">
      <dgm:prSet/>
      <dgm:spPr/>
      <dgm:t>
        <a:bodyPr/>
        <a:lstStyle/>
        <a:p>
          <a:endParaRPr lang="ru-RU" b="0"/>
        </a:p>
      </dgm:t>
    </dgm:pt>
    <dgm:pt modelId="{3FAEECF0-6357-4D90-95B9-EE4C5A0449FA}">
      <dgm:prSet phldrT="[Текст]"/>
      <dgm:spPr/>
      <dgm:t>
        <a:bodyPr/>
        <a:lstStyle/>
        <a:p>
          <a:pPr algn="ctr"/>
          <a:r>
            <a:rPr lang="en-US" b="1" dirty="0">
              <a:latin typeface="+mn-lt"/>
            </a:rPr>
            <a:t>IV</a:t>
          </a:r>
          <a:endParaRPr lang="ru-RU" b="1" dirty="0">
            <a:latin typeface="+mn-lt"/>
          </a:endParaRPr>
        </a:p>
      </dgm:t>
    </dgm:pt>
    <dgm:pt modelId="{29B2C8A1-FF51-4A5F-A9B9-51B235977E7C}" type="parTrans" cxnId="{69F346E3-4A91-45AE-860C-40993D13B63B}">
      <dgm:prSet/>
      <dgm:spPr/>
      <dgm:t>
        <a:bodyPr/>
        <a:lstStyle/>
        <a:p>
          <a:endParaRPr lang="ru-RU"/>
        </a:p>
      </dgm:t>
    </dgm:pt>
    <dgm:pt modelId="{40A33B65-5273-4318-9CA6-DD96A6DF1AC6}" type="sibTrans" cxnId="{69F346E3-4A91-45AE-860C-40993D13B63B}">
      <dgm:prSet/>
      <dgm:spPr/>
      <dgm:t>
        <a:bodyPr/>
        <a:lstStyle/>
        <a:p>
          <a:endParaRPr lang="ru-RU"/>
        </a:p>
      </dgm:t>
    </dgm:pt>
    <dgm:pt modelId="{9D459473-0592-4023-AF22-13AE364C5249}">
      <dgm:prSet custT="1"/>
      <dgm:spPr/>
      <dgm:t>
        <a:bodyPr/>
        <a:lstStyle/>
        <a:p>
          <a:pPr marL="0" indent="0" algn="l"/>
          <a:r>
            <a:rPr lang="ru-RU" sz="2000" dirty="0"/>
            <a:t> </a:t>
          </a:r>
          <a:r>
            <a: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Комплексная очистка территорий от навалов мусора 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2AED90-486E-4A62-BB61-DE544216A5D5}" type="parTrans" cxnId="{663E3FB7-AAA3-4A4B-BDA0-98C06242F6DF}">
      <dgm:prSet/>
      <dgm:spPr/>
      <dgm:t>
        <a:bodyPr/>
        <a:lstStyle/>
        <a:p>
          <a:endParaRPr lang="ru-RU"/>
        </a:p>
      </dgm:t>
    </dgm:pt>
    <dgm:pt modelId="{1C80466B-BD36-4DE6-A0D0-D327453EC46F}" type="sibTrans" cxnId="{663E3FB7-AAA3-4A4B-BDA0-98C06242F6DF}">
      <dgm:prSet/>
      <dgm:spPr/>
      <dgm:t>
        <a:bodyPr/>
        <a:lstStyle/>
        <a:p>
          <a:endParaRPr lang="ru-RU"/>
        </a:p>
      </dgm:t>
    </dgm:pt>
    <dgm:pt modelId="{4A6FD5E6-5A67-4BA0-B202-D3732B5F7891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</a:t>
          </a:r>
          <a:endParaRPr lang="ru-RU" b="1" dirty="0">
            <a:latin typeface="+mn-lt"/>
          </a:endParaRPr>
        </a:p>
      </dgm:t>
    </dgm:pt>
    <dgm:pt modelId="{44191B66-49BC-4500-A0D5-3A85726E6CD7}" type="parTrans" cxnId="{58CB51C8-5D17-4C91-A03B-A1C60850A69E}">
      <dgm:prSet/>
      <dgm:spPr/>
      <dgm:t>
        <a:bodyPr/>
        <a:lstStyle/>
        <a:p>
          <a:endParaRPr lang="ru-RU"/>
        </a:p>
      </dgm:t>
    </dgm:pt>
    <dgm:pt modelId="{837B453C-3BAE-4545-83CA-7DF988F3E08B}" type="sibTrans" cxnId="{58CB51C8-5D17-4C91-A03B-A1C60850A69E}">
      <dgm:prSet/>
      <dgm:spPr/>
      <dgm:t>
        <a:bodyPr/>
        <a:lstStyle/>
        <a:p>
          <a:endParaRPr lang="ru-RU"/>
        </a:p>
      </dgm:t>
    </dgm:pt>
    <dgm:pt modelId="{3BB3B618-8205-4282-A28B-41B8DB99B295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VI</a:t>
          </a:r>
          <a:endParaRPr lang="ru-RU" b="1" dirty="0">
            <a:latin typeface="+mn-lt"/>
          </a:endParaRPr>
        </a:p>
      </dgm:t>
    </dgm:pt>
    <dgm:pt modelId="{3412FABF-927D-4ED3-8396-12CEA4ED4729}" type="parTrans" cxnId="{CCDA1A66-B83E-4BA2-9C00-67B5B40AA1C7}">
      <dgm:prSet/>
      <dgm:spPr/>
      <dgm:t>
        <a:bodyPr/>
        <a:lstStyle/>
        <a:p>
          <a:endParaRPr lang="ru-RU"/>
        </a:p>
      </dgm:t>
    </dgm:pt>
    <dgm:pt modelId="{F8A2471C-0B2E-4800-9D26-0A3428023743}" type="sibTrans" cxnId="{CCDA1A66-B83E-4BA2-9C00-67B5B40AA1C7}">
      <dgm:prSet/>
      <dgm:spPr/>
      <dgm:t>
        <a:bodyPr/>
        <a:lstStyle/>
        <a:p>
          <a:endParaRPr lang="ru-RU"/>
        </a:p>
      </dgm:t>
    </dgm:pt>
    <dgm:pt modelId="{5382F7CD-4468-46AC-A918-2F9064238F33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VII</a:t>
          </a:r>
          <a:endParaRPr lang="ru-RU" b="1" dirty="0">
            <a:latin typeface="+mn-lt"/>
          </a:endParaRPr>
        </a:p>
      </dgm:t>
    </dgm:pt>
    <dgm:pt modelId="{C735BF42-5CCB-4E82-94C1-B75BA27DF6BC}" type="parTrans" cxnId="{CF999D07-1E8B-4830-B667-DF5CBDA15296}">
      <dgm:prSet/>
      <dgm:spPr/>
      <dgm:t>
        <a:bodyPr/>
        <a:lstStyle/>
        <a:p>
          <a:endParaRPr lang="ru-RU"/>
        </a:p>
      </dgm:t>
    </dgm:pt>
    <dgm:pt modelId="{7F2F9149-28B5-41CE-A52E-6B3C1A32CC9C}" type="sibTrans" cxnId="{CF999D07-1E8B-4830-B667-DF5CBDA15296}">
      <dgm:prSet/>
      <dgm:spPr/>
      <dgm:t>
        <a:bodyPr/>
        <a:lstStyle/>
        <a:p>
          <a:endParaRPr lang="ru-RU"/>
        </a:p>
      </dgm:t>
    </dgm:pt>
    <dgm:pt modelId="{8ADD97BF-07A1-494C-97EB-CEFE001AD9E3}">
      <dgm:prSet custT="1"/>
      <dgm:spPr/>
      <dgm:t>
        <a:bodyPr/>
        <a:lstStyle/>
        <a:p>
          <a:pPr algn="l"/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Создание нормативного количества контейнерных площадок</a:t>
          </a:r>
          <a:endParaRPr lang="ru-RU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4270EB-C10E-463B-BEC5-C9D50ABC3399}" type="parTrans" cxnId="{3DDE2C92-50D4-43E5-BCD3-E055AEC056AA}">
      <dgm:prSet/>
      <dgm:spPr/>
      <dgm:t>
        <a:bodyPr/>
        <a:lstStyle/>
        <a:p>
          <a:endParaRPr lang="ru-RU"/>
        </a:p>
      </dgm:t>
    </dgm:pt>
    <dgm:pt modelId="{2CA86125-DA53-4A56-8090-CDCBBD3902CF}" type="sibTrans" cxnId="{3DDE2C92-50D4-43E5-BCD3-E055AEC056AA}">
      <dgm:prSet/>
      <dgm:spPr/>
      <dgm:t>
        <a:bodyPr/>
        <a:lstStyle/>
        <a:p>
          <a:endParaRPr lang="ru-RU"/>
        </a:p>
      </dgm:t>
    </dgm:pt>
    <dgm:pt modelId="{F72BCB64-3ACF-4EDC-8A00-7531BF0BC086}">
      <dgm:prSet/>
      <dgm:spPr/>
      <dgm:t>
        <a:bodyPr/>
        <a:lstStyle/>
        <a:p>
          <a:pPr algn="l"/>
          <a:endParaRPr lang="ru-RU" sz="2300" dirty="0"/>
        </a:p>
      </dgm:t>
    </dgm:pt>
    <dgm:pt modelId="{7CBAF7D3-8321-4E99-9676-3F427384F5FF}" type="parTrans" cxnId="{19B7FD01-D207-4BB2-8BF7-1DF567836AAB}">
      <dgm:prSet/>
      <dgm:spPr/>
      <dgm:t>
        <a:bodyPr/>
        <a:lstStyle/>
        <a:p>
          <a:endParaRPr lang="ru-RU"/>
        </a:p>
      </dgm:t>
    </dgm:pt>
    <dgm:pt modelId="{80661C0C-D305-452B-9BC5-51F195F5F1F3}" type="sibTrans" cxnId="{19B7FD01-D207-4BB2-8BF7-1DF567836AAB}">
      <dgm:prSet/>
      <dgm:spPr/>
      <dgm:t>
        <a:bodyPr/>
        <a:lstStyle/>
        <a:p>
          <a:endParaRPr lang="ru-RU"/>
        </a:p>
      </dgm:t>
    </dgm:pt>
    <dgm:pt modelId="{E2FBAC42-74B4-43E6-A0F2-C091BE6B2C74}">
      <dgm:prSet/>
      <dgm:spPr/>
      <dgm:t>
        <a:bodyPr/>
        <a:lstStyle/>
        <a:p>
          <a:endParaRPr lang="ru-RU" sz="1500" dirty="0"/>
        </a:p>
      </dgm:t>
    </dgm:pt>
    <dgm:pt modelId="{57C0B0DF-3069-470A-852F-328657748D61}" type="parTrans" cxnId="{D4622BE2-15C2-4775-8677-E7DF250F4DF1}">
      <dgm:prSet/>
      <dgm:spPr/>
      <dgm:t>
        <a:bodyPr/>
        <a:lstStyle/>
        <a:p>
          <a:endParaRPr lang="ru-RU"/>
        </a:p>
      </dgm:t>
    </dgm:pt>
    <dgm:pt modelId="{17E4CDC5-3308-4AEC-AB79-4DFBBBE5991B}" type="sibTrans" cxnId="{D4622BE2-15C2-4775-8677-E7DF250F4DF1}">
      <dgm:prSet/>
      <dgm:spPr/>
      <dgm:t>
        <a:bodyPr/>
        <a:lstStyle/>
        <a:p>
          <a:endParaRPr lang="ru-RU"/>
        </a:p>
      </dgm:t>
    </dgm:pt>
    <dgm:pt modelId="{D3B581D3-21A2-4842-8DE8-8AF9B7D8F584}">
      <dgm:prSet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Обеспечение спецтехникой и контейнерным парком </a:t>
          </a:r>
          <a:endParaRPr kumimoji="0" lang="ru-RU" sz="1800" b="1" i="0" u="none" strike="noStrike" cap="none" normalizeH="0" baseline="0" dirty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0A988C-F1BA-44DF-9C33-5B0815F9315B}" type="parTrans" cxnId="{412F2193-3373-48F2-A9B8-B2D11D2B083E}">
      <dgm:prSet/>
      <dgm:spPr/>
      <dgm:t>
        <a:bodyPr/>
        <a:lstStyle/>
        <a:p>
          <a:endParaRPr lang="ru-RU"/>
        </a:p>
      </dgm:t>
    </dgm:pt>
    <dgm:pt modelId="{46AE8D81-A487-46F7-A1E0-1B945A22BFAB}" type="sibTrans" cxnId="{412F2193-3373-48F2-A9B8-B2D11D2B083E}">
      <dgm:prSet/>
      <dgm:spPr/>
      <dgm:t>
        <a:bodyPr/>
        <a:lstStyle/>
        <a:p>
          <a:endParaRPr lang="ru-RU"/>
        </a:p>
      </dgm:t>
    </dgm:pt>
    <dgm:pt modelId="{82061097-DFE8-46E8-AA08-31974E3992E6}">
      <dgm:prSet custT="1"/>
      <dgm:spPr/>
      <dgm:t>
        <a:bodyPr/>
        <a:lstStyle/>
        <a:p>
          <a:endParaRPr kumimoji="0" lang="ru-RU" sz="1800" b="1" i="0" u="none" strike="noStrike" cap="none" normalizeH="0" baseline="0" dirty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C6C0FA-C1FC-4916-85F0-77B656D61F9F}" type="parTrans" cxnId="{5D0E003B-3F2C-463C-9BBC-7CF63E40D3BF}">
      <dgm:prSet/>
      <dgm:spPr/>
      <dgm:t>
        <a:bodyPr/>
        <a:lstStyle/>
        <a:p>
          <a:endParaRPr lang="ru-RU"/>
        </a:p>
      </dgm:t>
    </dgm:pt>
    <dgm:pt modelId="{11BEFB52-6562-44BA-8307-8701BD310B56}" type="sibTrans" cxnId="{5D0E003B-3F2C-463C-9BBC-7CF63E40D3BF}">
      <dgm:prSet/>
      <dgm:spPr/>
      <dgm:t>
        <a:bodyPr/>
        <a:lstStyle/>
        <a:p>
          <a:endParaRPr lang="ru-RU"/>
        </a:p>
      </dgm:t>
    </dgm:pt>
    <dgm:pt modelId="{3CEC70A5-81A2-4873-9977-050A83504E9E}">
      <dgm:prSet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Формирование комплексной инфраструктуры обращения с ТКО посредством реализации федерального проекта «Комплексная система обращения с ТКО»</a:t>
          </a:r>
          <a:endParaRPr kumimoji="0" lang="ru-RU" sz="1800" b="1" i="0" u="none" strike="noStrike" cap="none" normalizeH="0" baseline="0" dirty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4A62A2-5CF4-4E47-B75F-5EAD7C3AFB71}" type="parTrans" cxnId="{5B03FD08-DA45-4097-9DF8-7150FEA8AC2E}">
      <dgm:prSet/>
      <dgm:spPr/>
      <dgm:t>
        <a:bodyPr/>
        <a:lstStyle/>
        <a:p>
          <a:endParaRPr lang="ru-RU"/>
        </a:p>
      </dgm:t>
    </dgm:pt>
    <dgm:pt modelId="{35CE9A0A-B8E0-4643-86BC-D2E51ACEC08A}" type="sibTrans" cxnId="{5B03FD08-DA45-4097-9DF8-7150FEA8AC2E}">
      <dgm:prSet/>
      <dgm:spPr/>
      <dgm:t>
        <a:bodyPr/>
        <a:lstStyle/>
        <a:p>
          <a:endParaRPr lang="ru-RU"/>
        </a:p>
      </dgm:t>
    </dgm:pt>
    <dgm:pt modelId="{68FF5F94-8529-47A8-93F4-8E04DF91275C}">
      <dgm:prSet/>
      <dgm:spPr/>
      <dgm:t>
        <a:bodyPr/>
        <a:lstStyle/>
        <a:p>
          <a:endParaRPr lang="ru-RU" sz="1600" dirty="0"/>
        </a:p>
      </dgm:t>
    </dgm:pt>
    <dgm:pt modelId="{958C96FF-FA2F-4635-990A-AC27540404B3}" type="parTrans" cxnId="{0690A880-495F-4031-BA27-D7C4D12A5824}">
      <dgm:prSet/>
      <dgm:spPr/>
      <dgm:t>
        <a:bodyPr/>
        <a:lstStyle/>
        <a:p>
          <a:endParaRPr lang="ru-RU"/>
        </a:p>
      </dgm:t>
    </dgm:pt>
    <dgm:pt modelId="{E1285750-C2A0-4966-A9AC-9AD2D940E455}" type="sibTrans" cxnId="{0690A880-495F-4031-BA27-D7C4D12A5824}">
      <dgm:prSet/>
      <dgm:spPr/>
      <dgm:t>
        <a:bodyPr/>
        <a:lstStyle/>
        <a:p>
          <a:endParaRPr lang="ru-RU"/>
        </a:p>
      </dgm:t>
    </dgm:pt>
    <dgm:pt modelId="{94955BAF-4BD9-4E43-A2F4-1E481C2C1A79}">
      <dgm:prSet custT="1"/>
      <dgm:spPr/>
      <dgm:t>
        <a:bodyPr/>
        <a:lstStyle/>
        <a:p>
          <a:pPr algn="l"/>
          <a:endParaRPr lang="ru-RU" sz="2300" b="1" dirty="0"/>
        </a:p>
      </dgm:t>
    </dgm:pt>
    <dgm:pt modelId="{52F0FF34-5485-49BF-A7CD-01A41304EC8C}" type="parTrans" cxnId="{C92D6761-169E-49F2-BC7B-8C241CEE044A}">
      <dgm:prSet/>
      <dgm:spPr/>
      <dgm:t>
        <a:bodyPr/>
        <a:lstStyle/>
        <a:p>
          <a:endParaRPr lang="ru-RU"/>
        </a:p>
      </dgm:t>
    </dgm:pt>
    <dgm:pt modelId="{2D196EE1-F6E4-4631-A50F-575771ED400B}" type="sibTrans" cxnId="{C92D6761-169E-49F2-BC7B-8C241CEE044A}">
      <dgm:prSet/>
      <dgm:spPr/>
      <dgm:t>
        <a:bodyPr/>
        <a:lstStyle/>
        <a:p>
          <a:endParaRPr lang="ru-RU"/>
        </a:p>
      </dgm:t>
    </dgm:pt>
    <dgm:pt modelId="{FC26045E-BADB-44FC-9D00-13706E8C8412}">
      <dgm:prSet custT="1"/>
      <dgm:spPr/>
      <dgm:t>
        <a:bodyPr/>
        <a:lstStyle/>
        <a:p>
          <a:endParaRPr lang="ru-RU" sz="2200" b="1" dirty="0"/>
        </a:p>
      </dgm:t>
    </dgm:pt>
    <dgm:pt modelId="{167A9CEE-7FC3-4EFB-9245-CF69A36915FA}" type="parTrans" cxnId="{15D60841-3AAD-4F74-92A4-E01ABD585ACC}">
      <dgm:prSet/>
      <dgm:spPr/>
      <dgm:t>
        <a:bodyPr/>
        <a:lstStyle/>
        <a:p>
          <a:endParaRPr lang="ru-RU"/>
        </a:p>
      </dgm:t>
    </dgm:pt>
    <dgm:pt modelId="{409F1FFB-ED42-4212-AE67-94778C7692F7}" type="sibTrans" cxnId="{15D60841-3AAD-4F74-92A4-E01ABD585ACC}">
      <dgm:prSet/>
      <dgm:spPr/>
      <dgm:t>
        <a:bodyPr/>
        <a:lstStyle/>
        <a:p>
          <a:endParaRPr lang="ru-RU"/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0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  <dgm:t>
        <a:bodyPr/>
        <a:lstStyle/>
        <a:p>
          <a:endParaRPr lang="ru-RU"/>
        </a:p>
      </dgm:t>
    </dgm:pt>
    <dgm:pt modelId="{66D94BEC-4599-4ED7-9FC7-DAEAE4367748}" type="pres">
      <dgm:prSet presAssocID="{9A48CEB5-4D6A-4D74-B750-853B836C2855}" presName="parentText" presStyleLbl="alignNode1" presStyleIdx="0" presStyleCnt="7" custScaleX="106767" custLinFactNeighborX="-5395" custLinFactNeighborY="123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7" custScaleX="96563" custScaleY="100000" custLinFactNeighborX="-1269" custLinFactNeighborY="9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  <dgm:t>
        <a:bodyPr/>
        <a:lstStyle/>
        <a:p>
          <a:endParaRPr lang="ru-RU"/>
        </a:p>
      </dgm:t>
    </dgm:pt>
    <dgm:pt modelId="{DEC8D6F7-2F1C-450B-91DC-CC99C65EE88F}" type="pres">
      <dgm:prSet presAssocID="{3C7A2CFB-CD03-4E12-88F2-8CA3BB8DE437}" presName="composite" presStyleCnt="0"/>
      <dgm:spPr/>
      <dgm:t>
        <a:bodyPr/>
        <a:lstStyle/>
        <a:p>
          <a:endParaRPr lang="ru-RU"/>
        </a:p>
      </dgm:t>
    </dgm:pt>
    <dgm:pt modelId="{EAE1A14D-E2BD-42E6-894E-5B7C5940284F}" type="pres">
      <dgm:prSet presAssocID="{3C7A2CFB-CD03-4E12-88F2-8CA3BB8DE437}" presName="parentText" presStyleLbl="alignNode1" presStyleIdx="1" presStyleCnt="7" custScaleX="103111" custLinFactNeighborX="-4430" custLinFactNeighborY="2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7" custScaleX="96646" custScaleY="99112" custLinFactNeighborX="-984" custLinFactNeighborY="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  <dgm:t>
        <a:bodyPr/>
        <a:lstStyle/>
        <a:p>
          <a:endParaRPr lang="ru-RU"/>
        </a:p>
      </dgm:t>
    </dgm:pt>
    <dgm:pt modelId="{3732D899-C95C-4AD4-8B68-75565874A447}" type="pres">
      <dgm:prSet presAssocID="{B8E2BEF5-735B-432A-BB8E-EB0080C10339}" presName="composite" presStyleCnt="0"/>
      <dgm:spPr/>
      <dgm:t>
        <a:bodyPr/>
        <a:lstStyle/>
        <a:p>
          <a:endParaRPr lang="ru-RU"/>
        </a:p>
      </dgm:t>
    </dgm:pt>
    <dgm:pt modelId="{67CEE015-8D45-46F3-8889-5AEC27366940}" type="pres">
      <dgm:prSet presAssocID="{B8E2BEF5-735B-432A-BB8E-EB0080C10339}" presName="parentText" presStyleLbl="alignNode1" presStyleIdx="2" presStyleCnt="7" custScaleX="108384" custLinFactNeighborX="-6028" custLinFactNeighborY="-8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BBFC0-7EE7-42A6-B5F7-F8B80EDBC567}" type="pres">
      <dgm:prSet presAssocID="{B8E2BEF5-735B-432A-BB8E-EB0080C10339}" presName="descendantText" presStyleLbl="alignAcc1" presStyleIdx="2" presStyleCnt="7" custScaleX="96330" custScaleY="100769" custLinFactNeighborX="-1266" custLinFactNeighborY="-12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48325-1E22-4363-9CB6-C61188203917}" type="pres">
      <dgm:prSet presAssocID="{131B18CB-FCC8-497D-8672-BBF149CE66EB}" presName="sp" presStyleCnt="0"/>
      <dgm:spPr/>
      <dgm:t>
        <a:bodyPr/>
        <a:lstStyle/>
        <a:p>
          <a:endParaRPr lang="ru-RU"/>
        </a:p>
      </dgm:t>
    </dgm:pt>
    <dgm:pt modelId="{154C7699-EE55-4646-B57E-129285BCBC0C}" type="pres">
      <dgm:prSet presAssocID="{3FAEECF0-6357-4D90-95B9-EE4C5A0449FA}" presName="composite" presStyleCnt="0"/>
      <dgm:spPr/>
      <dgm:t>
        <a:bodyPr/>
        <a:lstStyle/>
        <a:p>
          <a:endParaRPr lang="ru-RU"/>
        </a:p>
      </dgm:t>
    </dgm:pt>
    <dgm:pt modelId="{0767EF7C-256D-4B79-BB94-DB398157ADA0}" type="pres">
      <dgm:prSet presAssocID="{3FAEECF0-6357-4D90-95B9-EE4C5A0449FA}" presName="parentText" presStyleLbl="alignNode1" presStyleIdx="3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E31E4-A65E-4D07-B1E7-3B1659B169F4}" type="pres">
      <dgm:prSet presAssocID="{3FAEECF0-6357-4D90-95B9-EE4C5A0449FA}" presName="descendantText" presStyleLbl="alignAcc1" presStyleIdx="3" presStyleCnt="7" custScaleX="96106" custScaleY="96603" custLinFactNeighborX="-965" custLinFactNeighborY="-27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3C1BD-4C6A-4FC2-AAED-051AD266BC2F}" type="pres">
      <dgm:prSet presAssocID="{40A33B65-5273-4318-9CA6-DD96A6DF1AC6}" presName="sp" presStyleCnt="0"/>
      <dgm:spPr/>
    </dgm:pt>
    <dgm:pt modelId="{800ED40A-0B92-4F75-8C92-8F49B566FD45}" type="pres">
      <dgm:prSet presAssocID="{4A6FD5E6-5A67-4BA0-B202-D3732B5F7891}" presName="composite" presStyleCnt="0"/>
      <dgm:spPr/>
    </dgm:pt>
    <dgm:pt modelId="{3665AA17-B0DA-4BB8-87C0-F0CDD88A7962}" type="pres">
      <dgm:prSet presAssocID="{4A6FD5E6-5A67-4BA0-B202-D3732B5F7891}" presName="parentText" presStyleLbl="alignNode1" presStyleIdx="4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DF381-8B29-4316-B4B5-8F00D505CF8B}" type="pres">
      <dgm:prSet presAssocID="{4A6FD5E6-5A67-4BA0-B202-D3732B5F7891}" presName="descendantText" presStyleLbl="alignAcc1" presStyleIdx="4" presStyleCnt="7" custScaleX="96022" custLinFactNeighborX="-1083" custLinFactNeighborY="-25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F04CA-04B3-47C5-947B-A64322C68017}" type="pres">
      <dgm:prSet presAssocID="{837B453C-3BAE-4545-83CA-7DF988F3E08B}" presName="sp" presStyleCnt="0"/>
      <dgm:spPr/>
    </dgm:pt>
    <dgm:pt modelId="{CBAC961C-1165-406E-9423-899294A8DBDE}" type="pres">
      <dgm:prSet presAssocID="{3BB3B618-8205-4282-A28B-41B8DB99B295}" presName="composite" presStyleCnt="0"/>
      <dgm:spPr/>
    </dgm:pt>
    <dgm:pt modelId="{7756EF95-BB91-445D-A886-1CA4D66B0D4A}" type="pres">
      <dgm:prSet presAssocID="{3BB3B618-8205-4282-A28B-41B8DB99B295}" presName="parentText" presStyleLbl="alignNode1" presStyleIdx="5" presStyleCnt="7" custScaleX="107570" custLinFactNeighborX="-1656" custLinFactNeighborY="-18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FF9D8-D565-4561-A50A-6D65B6BDA10E}" type="pres">
      <dgm:prSet presAssocID="{3BB3B618-8205-4282-A28B-41B8DB99B295}" presName="descendantText" presStyleLbl="alignAcc1" presStyleIdx="5" presStyleCnt="7" custScaleX="95791" custLinFactNeighborX="-1188" custLinFactNeighborY="-26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FB306-3B5C-4826-92DB-2233D972FB21}" type="pres">
      <dgm:prSet presAssocID="{F8A2471C-0B2E-4800-9D26-0A3428023743}" presName="sp" presStyleCnt="0"/>
      <dgm:spPr/>
    </dgm:pt>
    <dgm:pt modelId="{3C4563F9-38C2-44E5-92B5-7FFDD7417594}" type="pres">
      <dgm:prSet presAssocID="{5382F7CD-4468-46AC-A918-2F9064238F33}" presName="composite" presStyleCnt="0"/>
      <dgm:spPr/>
    </dgm:pt>
    <dgm:pt modelId="{1597A3F5-4048-4B74-9F8E-68708C5AB708}" type="pres">
      <dgm:prSet presAssocID="{5382F7CD-4468-46AC-A918-2F9064238F33}" presName="parentText" presStyleLbl="alignNode1" presStyleIdx="6" presStyleCnt="7" custScaleX="107570" custLinFactNeighborX="-478" custLinFactNeighborY="-437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23286-CD83-43A7-90B4-DB66AEE085EC}" type="pres">
      <dgm:prSet presAssocID="{5382F7CD-4468-46AC-A918-2F9064238F33}" presName="descendantText" presStyleLbl="alignAcc1" presStyleIdx="6" presStyleCnt="7" custScaleX="95265" custScaleY="174565" custLinFactNeighborX="-1625" custLinFactNeighborY="-29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DB3E1910-EBF3-40BF-828D-CE347A7C1987}" type="presOf" srcId="{FC26045E-BADB-44FC-9D00-13706E8C8412}" destId="{9F323286-CD83-43A7-90B4-DB66AEE085EC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CF999D07-1E8B-4830-B667-DF5CBDA15296}" srcId="{72F5F253-0FCF-4EBD-9B0F-341A5B3559E5}" destId="{5382F7CD-4468-46AC-A918-2F9064238F33}" srcOrd="6" destOrd="0" parTransId="{C735BF42-5CCB-4E82-94C1-B75BA27DF6BC}" sibTransId="{7F2F9149-28B5-41CE-A52E-6B3C1A32CC9C}"/>
    <dgm:cxn modelId="{615D20A7-4321-45C2-B402-B228026DFDD1}" type="presOf" srcId="{3CEC70A5-81A2-4873-9977-050A83504E9E}" destId="{9F323286-CD83-43A7-90B4-DB66AEE085EC}" srcOrd="0" destOrd="1" presId="urn:microsoft.com/office/officeart/2005/8/layout/chevron2"/>
    <dgm:cxn modelId="{11A33EB3-CB47-48C7-A4D4-6D97C971F98B}" type="presOf" srcId="{F72BCB64-3ACF-4EDC-8A00-7531BF0BC086}" destId="{F14DF381-8B29-4316-B4B5-8F00D505CF8B}" srcOrd="0" destOrd="2" presId="urn:microsoft.com/office/officeart/2005/8/layout/chevron2"/>
    <dgm:cxn modelId="{64D2E0E4-90E8-46F6-85F3-D59F388B9C33}" type="presOf" srcId="{E2FBAC42-74B4-43E6-A0F2-C091BE6B2C74}" destId="{91CFF9D8-D565-4561-A50A-6D65B6BDA10E}" srcOrd="0" destOrd="0" presId="urn:microsoft.com/office/officeart/2005/8/layout/chevron2"/>
    <dgm:cxn modelId="{AF9C1A88-55B8-42C5-B9A2-C0055738A380}" type="presOf" srcId="{5382F7CD-4468-46AC-A918-2F9064238F33}" destId="{1597A3F5-4048-4B74-9F8E-68708C5AB708}" srcOrd="0" destOrd="0" presId="urn:microsoft.com/office/officeart/2005/8/layout/chevron2"/>
    <dgm:cxn modelId="{5B03FD08-DA45-4097-9DF8-7150FEA8AC2E}" srcId="{5382F7CD-4468-46AC-A918-2F9064238F33}" destId="{3CEC70A5-81A2-4873-9977-050A83504E9E}" srcOrd="1" destOrd="0" parTransId="{004A62A2-5CF4-4E47-B75F-5EAD7C3AFB71}" sibTransId="{35CE9A0A-B8E0-4643-86BC-D2E51ACEC08A}"/>
    <dgm:cxn modelId="{340DD211-102A-4892-8928-EBDF04146B9C}" srcId="{B8E2BEF5-735B-432A-BB8E-EB0080C10339}" destId="{DBC66504-8A5A-4BE5-96FB-0D94048BED50}" srcOrd="0" destOrd="0" parTransId="{F04DB7CC-0539-4E37-A5BB-BBE76C405D0F}" sibTransId="{F4143387-954E-45B9-BECA-583A0C483F4B}"/>
    <dgm:cxn modelId="{D07B974C-2242-43DE-B8F0-E38B72FA0B4C}" type="presOf" srcId="{3BB3B618-8205-4282-A28B-41B8DB99B295}" destId="{7756EF95-BB91-445D-A886-1CA4D66B0D4A}" srcOrd="0" destOrd="0" presId="urn:microsoft.com/office/officeart/2005/8/layout/chevron2"/>
    <dgm:cxn modelId="{98F4F4A1-823C-4B08-AED3-43914FBF6811}" type="presOf" srcId="{72F5F253-0FCF-4EBD-9B0F-341A5B3559E5}" destId="{2EBACB9A-1682-415B-97FD-B76DBC3B4EE1}" srcOrd="0" destOrd="0" presId="urn:microsoft.com/office/officeart/2005/8/layout/chevron2"/>
    <dgm:cxn modelId="{3BD3D063-2C8D-47CE-A670-047AC1655BB0}" type="presOf" srcId="{A41EC202-0235-4971-8214-9C9E0056245F}" destId="{7215DEBD-BA07-40B8-9084-51F9C12F89A0}" srcOrd="0" destOrd="0" presId="urn:microsoft.com/office/officeart/2005/8/layout/chevron2"/>
    <dgm:cxn modelId="{15D60841-3AAD-4F74-92A4-E01ABD585ACC}" srcId="{5382F7CD-4468-46AC-A918-2F9064238F33}" destId="{FC26045E-BADB-44FC-9D00-13706E8C8412}" srcOrd="0" destOrd="0" parTransId="{167A9CEE-7FC3-4EFB-9245-CF69A36915FA}" sibTransId="{409F1FFB-ED42-4212-AE67-94778C7692F7}"/>
    <dgm:cxn modelId="{310CF5FA-2A9A-4095-905C-6A15344FBA01}" type="presOf" srcId="{8ADD97BF-07A1-494C-97EB-CEFE001AD9E3}" destId="{F14DF381-8B29-4316-B4B5-8F00D505CF8B}" srcOrd="0" destOrd="1" presId="urn:microsoft.com/office/officeart/2005/8/layout/chevron2"/>
    <dgm:cxn modelId="{2C42C0D1-B2EE-4562-9D6D-A1ABE8B3BAE7}" type="presOf" srcId="{B8E2BEF5-735B-432A-BB8E-EB0080C10339}" destId="{67CEE015-8D45-46F3-8889-5AEC27366940}" srcOrd="0" destOrd="0" presId="urn:microsoft.com/office/officeart/2005/8/layout/chevron2"/>
    <dgm:cxn modelId="{58CB51C8-5D17-4C91-A03B-A1C60850A69E}" srcId="{72F5F253-0FCF-4EBD-9B0F-341A5B3559E5}" destId="{4A6FD5E6-5A67-4BA0-B202-D3732B5F7891}" srcOrd="4" destOrd="0" parTransId="{44191B66-49BC-4500-A0D5-3A85726E6CD7}" sibTransId="{837B453C-3BAE-4545-83CA-7DF988F3E08B}"/>
    <dgm:cxn modelId="{8B8F7D55-8061-4765-BABC-E56A388C6A0F}" type="presOf" srcId="{9D459473-0592-4023-AF22-13AE364C5249}" destId="{3C6E31E4-A65E-4D07-B1E7-3B1659B169F4}" srcOrd="0" destOrd="0" presId="urn:microsoft.com/office/officeart/2005/8/layout/chevron2"/>
    <dgm:cxn modelId="{663E3FB7-AAA3-4A4B-BDA0-98C06242F6DF}" srcId="{3FAEECF0-6357-4D90-95B9-EE4C5A0449FA}" destId="{9D459473-0592-4023-AF22-13AE364C5249}" srcOrd="0" destOrd="0" parTransId="{012AED90-486E-4A62-BB61-DE544216A5D5}" sibTransId="{1C80466B-BD36-4DE6-A0D0-D327453EC46F}"/>
    <dgm:cxn modelId="{19B7FD01-D207-4BB2-8BF7-1DF567836AAB}" srcId="{4A6FD5E6-5A67-4BA0-B202-D3732B5F7891}" destId="{F72BCB64-3ACF-4EDC-8A00-7531BF0BC086}" srcOrd="2" destOrd="0" parTransId="{7CBAF7D3-8321-4E99-9676-3F427384F5FF}" sibTransId="{80661C0C-D305-452B-9BC5-51F195F5F1F3}"/>
    <dgm:cxn modelId="{0690A880-495F-4031-BA27-D7C4D12A5824}" srcId="{5382F7CD-4468-46AC-A918-2F9064238F33}" destId="{68FF5F94-8529-47A8-93F4-8E04DF91275C}" srcOrd="2" destOrd="0" parTransId="{958C96FF-FA2F-4635-990A-AC27540404B3}" sibTransId="{E1285750-C2A0-4966-A9AC-9AD2D940E455}"/>
    <dgm:cxn modelId="{5D0E003B-3F2C-463C-9BBC-7CF63E40D3BF}" srcId="{3BB3B618-8205-4282-A28B-41B8DB99B295}" destId="{82061097-DFE8-46E8-AA08-31974E3992E6}" srcOrd="2" destOrd="0" parTransId="{47C6C0FA-C1FC-4916-85F0-77B656D61F9F}" sibTransId="{11BEFB52-6562-44BA-8307-8701BD310B56}"/>
    <dgm:cxn modelId="{3DDE2C92-50D4-43E5-BCD3-E055AEC056AA}" srcId="{4A6FD5E6-5A67-4BA0-B202-D3732B5F7891}" destId="{8ADD97BF-07A1-494C-97EB-CEFE001AD9E3}" srcOrd="1" destOrd="0" parTransId="{4C4270EB-C10E-463B-BEC5-C9D50ABC3399}" sibTransId="{2CA86125-DA53-4A56-8090-CDCBBD3902CF}"/>
    <dgm:cxn modelId="{85B0396E-412C-4781-83D9-28B505B09C7C}" type="presOf" srcId="{D3B581D3-21A2-4842-8DE8-8AF9B7D8F584}" destId="{91CFF9D8-D565-4561-A50A-6D65B6BDA10E}" srcOrd="0" destOrd="1" presId="urn:microsoft.com/office/officeart/2005/8/layout/chevron2"/>
    <dgm:cxn modelId="{14C0DD9D-7631-45E8-8B52-07AC7284F9C3}" type="presOf" srcId="{DBC66504-8A5A-4BE5-96FB-0D94048BED50}" destId="{DCABBFC0-7EE7-42A6-B5F7-F8B80EDBC567}" srcOrd="0" destOrd="0" presId="urn:microsoft.com/office/officeart/2005/8/layout/chevron2"/>
    <dgm:cxn modelId="{B23F749A-1C26-4972-8673-AF3F0E27D6DD}" type="presOf" srcId="{68FF5F94-8529-47A8-93F4-8E04DF91275C}" destId="{9F323286-CD83-43A7-90B4-DB66AEE085EC}" srcOrd="0" destOrd="2" presId="urn:microsoft.com/office/officeart/2005/8/layout/chevron2"/>
    <dgm:cxn modelId="{CAE2DBCF-B03F-4671-B074-56C1507252A5}" type="presOf" srcId="{3C7A2CFB-CD03-4E12-88F2-8CA3BB8DE437}" destId="{EAE1A14D-E2BD-42E6-894E-5B7C5940284F}" srcOrd="0" destOrd="0" presId="urn:microsoft.com/office/officeart/2005/8/layout/chevron2"/>
    <dgm:cxn modelId="{D4622BE2-15C2-4775-8677-E7DF250F4DF1}" srcId="{3BB3B618-8205-4282-A28B-41B8DB99B295}" destId="{E2FBAC42-74B4-43E6-A0F2-C091BE6B2C74}" srcOrd="0" destOrd="0" parTransId="{57C0B0DF-3069-470A-852F-328657748D61}" sibTransId="{17E4CDC5-3308-4AEC-AB79-4DFBBBE5991B}"/>
    <dgm:cxn modelId="{E9754860-A904-469B-AF68-A51B62151E0D}" type="presOf" srcId="{4A6FD5E6-5A67-4BA0-B202-D3732B5F7891}" destId="{3665AA17-B0DA-4BB8-87C0-F0CDD88A7962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C92D6761-169E-49F2-BC7B-8C241CEE044A}" srcId="{4A6FD5E6-5A67-4BA0-B202-D3732B5F7891}" destId="{94955BAF-4BD9-4E43-A2F4-1E481C2C1A79}" srcOrd="0" destOrd="0" parTransId="{52F0FF34-5485-49BF-A7CD-01A41304EC8C}" sibTransId="{2D196EE1-F6E4-4631-A50F-575771ED400B}"/>
    <dgm:cxn modelId="{69F346E3-4A91-45AE-860C-40993D13B63B}" srcId="{72F5F253-0FCF-4EBD-9B0F-341A5B3559E5}" destId="{3FAEECF0-6357-4D90-95B9-EE4C5A0449FA}" srcOrd="3" destOrd="0" parTransId="{29B2C8A1-FF51-4A5F-A9B9-51B235977E7C}" sibTransId="{40A33B65-5273-4318-9CA6-DD96A6DF1AC6}"/>
    <dgm:cxn modelId="{66A26894-0447-4329-916D-9F94388A178E}" type="presOf" srcId="{3FAEECF0-6357-4D90-95B9-EE4C5A0449FA}" destId="{0767EF7C-256D-4B79-BB94-DB398157ADA0}" srcOrd="0" destOrd="0" presId="urn:microsoft.com/office/officeart/2005/8/layout/chevron2"/>
    <dgm:cxn modelId="{5F97879A-ACB6-4A39-AA87-1C5A8960B447}" type="presOf" srcId="{1058169D-D01B-4E78-A167-B894F26DBF1F}" destId="{5ECE7EA3-A7E3-4E0C-B975-41F9C359BA6D}" srcOrd="0" destOrd="0" presId="urn:microsoft.com/office/officeart/2005/8/layout/chevron2"/>
    <dgm:cxn modelId="{F79B2103-9C44-4435-878C-C8B54374DC97}" type="presOf" srcId="{94955BAF-4BD9-4E43-A2F4-1E481C2C1A79}" destId="{F14DF381-8B29-4316-B4B5-8F00D505CF8B}" srcOrd="0" destOrd="0" presId="urn:microsoft.com/office/officeart/2005/8/layout/chevron2"/>
    <dgm:cxn modelId="{6C828938-4292-46C6-99AE-AA88901D98EE}" type="presOf" srcId="{9A48CEB5-4D6A-4D74-B750-853B836C2855}" destId="{66D94BEC-4599-4ED7-9FC7-DAEAE4367748}" srcOrd="0" destOrd="0" presId="urn:microsoft.com/office/officeart/2005/8/layout/chevron2"/>
    <dgm:cxn modelId="{412F2193-3373-48F2-A9B8-B2D11D2B083E}" srcId="{3BB3B618-8205-4282-A28B-41B8DB99B295}" destId="{D3B581D3-21A2-4842-8DE8-8AF9B7D8F584}" srcOrd="1" destOrd="0" parTransId="{050A988C-F1BA-44DF-9C33-5B0815F9315B}" sibTransId="{46AE8D81-A487-46F7-A1E0-1B945A22BFAB}"/>
    <dgm:cxn modelId="{4C3F1842-B137-4431-A12B-133BAE601020}" type="presOf" srcId="{82061097-DFE8-46E8-AA08-31974E3992E6}" destId="{91CFF9D8-D565-4561-A50A-6D65B6BDA10E}" srcOrd="0" destOrd="2" presId="urn:microsoft.com/office/officeart/2005/8/layout/chevron2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9312AADB-87DA-428C-AD04-74FF291D466F}" srcId="{72F5F253-0FCF-4EBD-9B0F-341A5B3559E5}" destId="{B8E2BEF5-735B-432A-BB8E-EB0080C10339}" srcOrd="2" destOrd="0" parTransId="{C875FB7A-2044-4791-AEBF-C154495097BC}" sibTransId="{131B18CB-FCC8-497D-8672-BBF149CE66EB}"/>
    <dgm:cxn modelId="{CCDA1A66-B83E-4BA2-9C00-67B5B40AA1C7}" srcId="{72F5F253-0FCF-4EBD-9B0F-341A5B3559E5}" destId="{3BB3B618-8205-4282-A28B-41B8DB99B295}" srcOrd="5" destOrd="0" parTransId="{3412FABF-927D-4ED3-8396-12CEA4ED4729}" sibTransId="{F8A2471C-0B2E-4800-9D26-0A3428023743}"/>
    <dgm:cxn modelId="{BBA2E519-7A4A-423E-AD9E-E647603E97BF}" type="presParOf" srcId="{2EBACB9A-1682-415B-97FD-B76DBC3B4EE1}" destId="{889DC4C8-A67D-4E9E-BB56-527B835DC9F7}" srcOrd="0" destOrd="0" presId="urn:microsoft.com/office/officeart/2005/8/layout/chevron2"/>
    <dgm:cxn modelId="{A17346AC-F040-4DED-825E-3A288790F726}" type="presParOf" srcId="{889DC4C8-A67D-4E9E-BB56-527B835DC9F7}" destId="{66D94BEC-4599-4ED7-9FC7-DAEAE4367748}" srcOrd="0" destOrd="0" presId="urn:microsoft.com/office/officeart/2005/8/layout/chevron2"/>
    <dgm:cxn modelId="{F6A2F463-18C4-447A-8BEA-D2DBB0A86D0B}" type="presParOf" srcId="{889DC4C8-A67D-4E9E-BB56-527B835DC9F7}" destId="{5ECE7EA3-A7E3-4E0C-B975-41F9C359BA6D}" srcOrd="1" destOrd="0" presId="urn:microsoft.com/office/officeart/2005/8/layout/chevron2"/>
    <dgm:cxn modelId="{13488E15-6F83-4559-8C58-240C5D7D7C41}" type="presParOf" srcId="{2EBACB9A-1682-415B-97FD-B76DBC3B4EE1}" destId="{C34CB2AB-3B8E-4C06-8F26-5EBC05285B68}" srcOrd="1" destOrd="0" presId="urn:microsoft.com/office/officeart/2005/8/layout/chevron2"/>
    <dgm:cxn modelId="{DB697521-E699-46D8-BCB3-5E9D00AB6328}" type="presParOf" srcId="{2EBACB9A-1682-415B-97FD-B76DBC3B4EE1}" destId="{DEC8D6F7-2F1C-450B-91DC-CC99C65EE88F}" srcOrd="2" destOrd="0" presId="urn:microsoft.com/office/officeart/2005/8/layout/chevron2"/>
    <dgm:cxn modelId="{47EBB420-9885-4CFC-98BE-D180A56D388E}" type="presParOf" srcId="{DEC8D6F7-2F1C-450B-91DC-CC99C65EE88F}" destId="{EAE1A14D-E2BD-42E6-894E-5B7C5940284F}" srcOrd="0" destOrd="0" presId="urn:microsoft.com/office/officeart/2005/8/layout/chevron2"/>
    <dgm:cxn modelId="{A140322B-F767-4292-827E-AA241CAC4A07}" type="presParOf" srcId="{DEC8D6F7-2F1C-450B-91DC-CC99C65EE88F}" destId="{7215DEBD-BA07-40B8-9084-51F9C12F89A0}" srcOrd="1" destOrd="0" presId="urn:microsoft.com/office/officeart/2005/8/layout/chevron2"/>
    <dgm:cxn modelId="{4BF6CB4A-D7B3-4CBB-906B-3E40FE637FC8}" type="presParOf" srcId="{2EBACB9A-1682-415B-97FD-B76DBC3B4EE1}" destId="{07BF5B05-83A9-4005-B66C-666107BF56A4}" srcOrd="3" destOrd="0" presId="urn:microsoft.com/office/officeart/2005/8/layout/chevron2"/>
    <dgm:cxn modelId="{7343017B-F7EE-4982-A416-383D0CEB2CB3}" type="presParOf" srcId="{2EBACB9A-1682-415B-97FD-B76DBC3B4EE1}" destId="{3732D899-C95C-4AD4-8B68-75565874A447}" srcOrd="4" destOrd="0" presId="urn:microsoft.com/office/officeart/2005/8/layout/chevron2"/>
    <dgm:cxn modelId="{5BDFE42E-C624-43D3-83DE-1C350A10E8EA}" type="presParOf" srcId="{3732D899-C95C-4AD4-8B68-75565874A447}" destId="{67CEE015-8D45-46F3-8889-5AEC27366940}" srcOrd="0" destOrd="0" presId="urn:microsoft.com/office/officeart/2005/8/layout/chevron2"/>
    <dgm:cxn modelId="{837C3A54-D501-4705-A435-CFB2970B671D}" type="presParOf" srcId="{3732D899-C95C-4AD4-8B68-75565874A447}" destId="{DCABBFC0-7EE7-42A6-B5F7-F8B80EDBC567}" srcOrd="1" destOrd="0" presId="urn:microsoft.com/office/officeart/2005/8/layout/chevron2"/>
    <dgm:cxn modelId="{150FC8D2-71CD-45F7-ACED-D54068DDF9EC}" type="presParOf" srcId="{2EBACB9A-1682-415B-97FD-B76DBC3B4EE1}" destId="{70D48325-1E22-4363-9CB6-C61188203917}" srcOrd="5" destOrd="0" presId="urn:microsoft.com/office/officeart/2005/8/layout/chevron2"/>
    <dgm:cxn modelId="{3B3FB773-3262-43DA-8A8A-528632CD0F46}" type="presParOf" srcId="{2EBACB9A-1682-415B-97FD-B76DBC3B4EE1}" destId="{154C7699-EE55-4646-B57E-129285BCBC0C}" srcOrd="6" destOrd="0" presId="urn:microsoft.com/office/officeart/2005/8/layout/chevron2"/>
    <dgm:cxn modelId="{516204C1-006A-4F27-BA58-631C2717D8DF}" type="presParOf" srcId="{154C7699-EE55-4646-B57E-129285BCBC0C}" destId="{0767EF7C-256D-4B79-BB94-DB398157ADA0}" srcOrd="0" destOrd="0" presId="urn:microsoft.com/office/officeart/2005/8/layout/chevron2"/>
    <dgm:cxn modelId="{E064BD56-E9FB-4A3A-BB22-6B577E3EBFA6}" type="presParOf" srcId="{154C7699-EE55-4646-B57E-129285BCBC0C}" destId="{3C6E31E4-A65E-4D07-B1E7-3B1659B169F4}" srcOrd="1" destOrd="0" presId="urn:microsoft.com/office/officeart/2005/8/layout/chevron2"/>
    <dgm:cxn modelId="{B17385F3-8D01-4BF8-840D-1C510F18E5EF}" type="presParOf" srcId="{2EBACB9A-1682-415B-97FD-B76DBC3B4EE1}" destId="{5833C1BD-4C6A-4FC2-AAED-051AD266BC2F}" srcOrd="7" destOrd="0" presId="urn:microsoft.com/office/officeart/2005/8/layout/chevron2"/>
    <dgm:cxn modelId="{4B8BD7D9-B8A5-4616-8312-795CA0B533C2}" type="presParOf" srcId="{2EBACB9A-1682-415B-97FD-B76DBC3B4EE1}" destId="{800ED40A-0B92-4F75-8C92-8F49B566FD45}" srcOrd="8" destOrd="0" presId="urn:microsoft.com/office/officeart/2005/8/layout/chevron2"/>
    <dgm:cxn modelId="{FAC6713A-F320-4593-8600-1E5B6FF4C370}" type="presParOf" srcId="{800ED40A-0B92-4F75-8C92-8F49B566FD45}" destId="{3665AA17-B0DA-4BB8-87C0-F0CDD88A7962}" srcOrd="0" destOrd="0" presId="urn:microsoft.com/office/officeart/2005/8/layout/chevron2"/>
    <dgm:cxn modelId="{28C03E03-D3EB-4D96-9FE8-5F69FCCF8F85}" type="presParOf" srcId="{800ED40A-0B92-4F75-8C92-8F49B566FD45}" destId="{F14DF381-8B29-4316-B4B5-8F00D505CF8B}" srcOrd="1" destOrd="0" presId="urn:microsoft.com/office/officeart/2005/8/layout/chevron2"/>
    <dgm:cxn modelId="{7F982AF5-0A8A-4E66-8BDF-71D4CD82306E}" type="presParOf" srcId="{2EBACB9A-1682-415B-97FD-B76DBC3B4EE1}" destId="{A00F04CA-04B3-47C5-947B-A64322C68017}" srcOrd="9" destOrd="0" presId="urn:microsoft.com/office/officeart/2005/8/layout/chevron2"/>
    <dgm:cxn modelId="{0474808C-CAD4-4DCB-821E-9E6DDFC45C81}" type="presParOf" srcId="{2EBACB9A-1682-415B-97FD-B76DBC3B4EE1}" destId="{CBAC961C-1165-406E-9423-899294A8DBDE}" srcOrd="10" destOrd="0" presId="urn:microsoft.com/office/officeart/2005/8/layout/chevron2"/>
    <dgm:cxn modelId="{2B55B9CA-63CE-4C1F-86F1-67E0E6223E05}" type="presParOf" srcId="{CBAC961C-1165-406E-9423-899294A8DBDE}" destId="{7756EF95-BB91-445D-A886-1CA4D66B0D4A}" srcOrd="0" destOrd="0" presId="urn:microsoft.com/office/officeart/2005/8/layout/chevron2"/>
    <dgm:cxn modelId="{469373BC-A36B-469C-B985-DFA4C3C63CA9}" type="presParOf" srcId="{CBAC961C-1165-406E-9423-899294A8DBDE}" destId="{91CFF9D8-D565-4561-A50A-6D65B6BDA10E}" srcOrd="1" destOrd="0" presId="urn:microsoft.com/office/officeart/2005/8/layout/chevron2"/>
    <dgm:cxn modelId="{628AB3A3-94DF-4E2D-BD9D-59182815C4E4}" type="presParOf" srcId="{2EBACB9A-1682-415B-97FD-B76DBC3B4EE1}" destId="{1D8FB306-3B5C-4826-92DB-2233D972FB21}" srcOrd="11" destOrd="0" presId="urn:microsoft.com/office/officeart/2005/8/layout/chevron2"/>
    <dgm:cxn modelId="{419CEED3-3A9B-4297-9FF1-2DAC155B2AD9}" type="presParOf" srcId="{2EBACB9A-1682-415B-97FD-B76DBC3B4EE1}" destId="{3C4563F9-38C2-44E5-92B5-7FFDD7417594}" srcOrd="12" destOrd="0" presId="urn:microsoft.com/office/officeart/2005/8/layout/chevron2"/>
    <dgm:cxn modelId="{38F86555-9175-4FA0-B75F-90FF7E8A8041}" type="presParOf" srcId="{3C4563F9-38C2-44E5-92B5-7FFDD7417594}" destId="{1597A3F5-4048-4B74-9F8E-68708C5AB708}" srcOrd="0" destOrd="0" presId="urn:microsoft.com/office/officeart/2005/8/layout/chevron2"/>
    <dgm:cxn modelId="{40CF75D2-36B1-42D6-A8A1-E74E82D033E8}" type="presParOf" srcId="{3C4563F9-38C2-44E5-92B5-7FFDD7417594}" destId="{9F323286-CD83-43A7-90B4-DB66AEE085EC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444" y="389253"/>
          <a:ext cx="1847806" cy="1293464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</a:t>
          </a:r>
          <a:endParaRPr lang="ru-RU" sz="3600" kern="1200" dirty="0"/>
        </a:p>
      </dsp:txBody>
      <dsp:txXfrm rot="-5400000">
        <a:off x="22727" y="758814"/>
        <a:ext cx="1293464" cy="554342"/>
      </dsp:txXfrm>
    </dsp:sp>
    <dsp:sp modelId="{4BC5D174-82E1-455A-8266-2EF651317590}">
      <dsp:nvSpPr>
        <dsp:cNvPr id="0" name=""/>
        <dsp:cNvSpPr/>
      </dsp:nvSpPr>
      <dsp:spPr>
        <a:xfrm rot="5400000">
          <a:off x="5508566" y="-4063929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prstClr val="black"/>
              </a:solidFill>
              <a:ea typeface="Calibri"/>
              <a:cs typeface="Arial" panose="020B0604020202020204" pitchFamily="34" charset="0"/>
            </a:rPr>
            <a:t>Повышение эффективности использования и сохранения лесов;</a:t>
          </a:r>
          <a:r>
            <a:rPr lang="en-US" sz="1800" kern="1200" dirty="0" smtClean="0">
              <a:solidFill>
                <a:prstClr val="black"/>
              </a:solidFill>
              <a:ea typeface="Calibri"/>
              <a:cs typeface="Arial" panose="020B0604020202020204" pitchFamily="34" charset="0"/>
            </a:rPr>
            <a:t> </a:t>
          </a:r>
          <a:r>
            <a:rPr lang="ru-RU" sz="1800" kern="1200" dirty="0" smtClean="0">
              <a:solidFill>
                <a:prstClr val="black"/>
              </a:solidFill>
              <a:ea typeface="Calibri"/>
              <a:cs typeface="Arial" panose="020B0604020202020204" pitchFamily="34" charset="0"/>
            </a:rPr>
            <a:t>обеспечение стабильного удовлетворения общественных потребностей в ресурсах и полезных свойствах леса при сохранении экономического и экологического потенциала, а также глобальных функций лесов и их биологического разнообразия</a:t>
          </a:r>
          <a:endParaRPr lang="ru-RU" sz="1800" kern="1200" dirty="0"/>
        </a:p>
      </dsp:txBody>
      <dsp:txXfrm rot="-5400000">
        <a:off x="1293464" y="209805"/>
        <a:ext cx="9572646" cy="1083810"/>
      </dsp:txXfrm>
    </dsp:sp>
    <dsp:sp modelId="{B3C1D9A3-46B4-4E40-BD14-497C0DCDB4DC}">
      <dsp:nvSpPr>
        <dsp:cNvPr id="0" name=""/>
        <dsp:cNvSpPr/>
      </dsp:nvSpPr>
      <dsp:spPr>
        <a:xfrm rot="5400000">
          <a:off x="-277170" y="1934650"/>
          <a:ext cx="1847806" cy="1293464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</a:t>
          </a:r>
          <a:endParaRPr lang="ru-RU" sz="3600" kern="1200" dirty="0"/>
        </a:p>
      </dsp:txBody>
      <dsp:txXfrm rot="-5400000">
        <a:off x="1" y="2304211"/>
        <a:ext cx="1293464" cy="554342"/>
      </dsp:txXfrm>
    </dsp:sp>
    <dsp:sp modelId="{BA1055A7-1216-4086-83B6-4D1BE3CE8907}">
      <dsp:nvSpPr>
        <dsp:cNvPr id="0" name=""/>
        <dsp:cNvSpPr/>
      </dsp:nvSpPr>
      <dsp:spPr>
        <a:xfrm rot="5400000">
          <a:off x="5508566" y="-2557622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prstClr val="black"/>
              </a:solidFill>
              <a:latin typeface="+mn-lt"/>
              <a:cs typeface="Times New Roman" panose="02020603050405020304" pitchFamily="18" charset="0"/>
            </a:rPr>
            <a:t>Защита населенных пунктов и жителей Забайкальского края от наводнений;</a:t>
          </a:r>
          <a:endParaRPr lang="ru-RU" sz="1800" b="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cs typeface="Times New Roman" panose="02020603050405020304" pitchFamily="18" charset="0"/>
            </a:rPr>
            <a:t>Сохранение водных биологических ресурсов</a:t>
          </a:r>
          <a:r>
            <a:rPr lang="ru-RU" sz="1800" b="0" kern="1200" dirty="0" smtClean="0">
              <a:ea typeface="Calibri"/>
              <a:cs typeface="Arial" panose="020B0604020202020204" pitchFamily="34" charset="0"/>
            </a:rPr>
            <a:t>; </a:t>
          </a:r>
          <a:endParaRPr lang="ru-RU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ea typeface="Calibri"/>
              <a:cs typeface="Arial" panose="020B0604020202020204" pitchFamily="34" charset="0"/>
            </a:rPr>
            <a:t>Развитие минерально-сырьевой базы полезных ископаемых и подземных вод</a:t>
          </a:r>
          <a:endParaRPr lang="ru-RU" sz="1800" kern="1200" dirty="0"/>
        </a:p>
      </dsp:txBody>
      <dsp:txXfrm rot="-5400000">
        <a:off x="1293464" y="1716112"/>
        <a:ext cx="9572646" cy="1083810"/>
      </dsp:txXfrm>
    </dsp:sp>
    <dsp:sp modelId="{302FC55C-58A2-4FF3-96AC-10CFA0052481}">
      <dsp:nvSpPr>
        <dsp:cNvPr id="0" name=""/>
        <dsp:cNvSpPr/>
      </dsp:nvSpPr>
      <dsp:spPr>
        <a:xfrm rot="5400000">
          <a:off x="-277170" y="3590731"/>
          <a:ext cx="1847806" cy="1293464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III</a:t>
          </a:r>
          <a:endParaRPr lang="ru-RU" sz="3600" kern="1200" dirty="0"/>
        </a:p>
      </dsp:txBody>
      <dsp:txXfrm rot="-5400000">
        <a:off x="1" y="3960292"/>
        <a:ext cx="1293464" cy="554342"/>
      </dsp:txXfrm>
    </dsp:sp>
    <dsp:sp modelId="{054E0B3D-A8D3-46C8-8CC8-57479A6700D3}">
      <dsp:nvSpPr>
        <dsp:cNvPr id="0" name=""/>
        <dsp:cNvSpPr/>
      </dsp:nvSpPr>
      <dsp:spPr>
        <a:xfrm rot="5400000">
          <a:off x="5508566" y="-901541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ea typeface="Calibri"/>
              <a:cs typeface="Arial" panose="020B0604020202020204" pitchFamily="34" charset="0"/>
            </a:rPr>
            <a:t>Обеспечение охраны комплекса природных ресурсов, реализация права настоящего и будущего поколений людей на благоприятную окружающую среду обитания</a:t>
          </a:r>
          <a:endParaRPr lang="ru-RU" sz="1800" kern="1200" dirty="0"/>
        </a:p>
      </dsp:txBody>
      <dsp:txXfrm rot="-5400000">
        <a:off x="1293464" y="3372193"/>
        <a:ext cx="9572646" cy="10838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175401" y="529317"/>
          <a:ext cx="1422667" cy="106325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n-lt"/>
            </a:rPr>
            <a:t>I</a:t>
          </a:r>
          <a:endParaRPr lang="ru-RU" sz="1100" b="1" kern="1200" dirty="0">
            <a:latin typeface="+mn-lt"/>
          </a:endParaRPr>
        </a:p>
      </dsp:txBody>
      <dsp:txXfrm rot="-5400000">
        <a:off x="4305" y="881241"/>
        <a:ext cx="1063257" cy="359410"/>
      </dsp:txXfrm>
    </dsp:sp>
    <dsp:sp modelId="{5ECE7EA3-A7E3-4E0C-B975-41F9C359BA6D}">
      <dsp:nvSpPr>
        <dsp:cNvPr id="0" name=""/>
        <dsp:cNvSpPr/>
      </dsp:nvSpPr>
      <dsp:spPr>
        <a:xfrm rot="5400000">
          <a:off x="5993937" y="-4301940"/>
          <a:ext cx="924734" cy="102426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Разработана и утверждена территориальная схема обращения с отходами Забайкальского края, обеспечен контроль за деятельностью регионального оператора в части соблюдения территориальной схемы</a:t>
          </a:r>
          <a:endParaRPr lang="ru-RU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334962" y="402177"/>
        <a:ext cx="10197543" cy="834450"/>
      </dsp:txXfrm>
    </dsp:sp>
    <dsp:sp modelId="{EAE1A14D-E2BD-42E6-894E-5B7C5940284F}">
      <dsp:nvSpPr>
        <dsp:cNvPr id="0" name=""/>
        <dsp:cNvSpPr/>
      </dsp:nvSpPr>
      <dsp:spPr>
        <a:xfrm rot="5400000">
          <a:off x="-178319" y="1690554"/>
          <a:ext cx="1422667" cy="1026848"/>
        </a:xfrm>
        <a:prstGeom prst="chevron">
          <a:avLst/>
        </a:prstGeom>
        <a:solidFill>
          <a:schemeClr val="accent4">
            <a:hueOff val="-5497000"/>
            <a:satOff val="3971"/>
            <a:lumOff val="-1471"/>
            <a:alphaOff val="0"/>
          </a:schemeClr>
        </a:solidFill>
        <a:ln w="12700" cap="flat" cmpd="sng" algn="ctr">
          <a:solidFill>
            <a:schemeClr val="accent4">
              <a:hueOff val="-5497000"/>
              <a:satOff val="3971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n-lt"/>
            </a:rPr>
            <a:t>II</a:t>
          </a:r>
          <a:endParaRPr lang="ru-RU" sz="1100" b="1" kern="1200" dirty="0">
            <a:latin typeface="+mn-lt"/>
          </a:endParaRPr>
        </a:p>
      </dsp:txBody>
      <dsp:txXfrm rot="-5400000">
        <a:off x="19591" y="2006068"/>
        <a:ext cx="1026848" cy="395819"/>
      </dsp:txXfrm>
    </dsp:sp>
    <dsp:sp modelId="{7215DEBD-BA07-40B8-9084-51F9C12F89A0}">
      <dsp:nvSpPr>
        <dsp:cNvPr id="0" name=""/>
        <dsp:cNvSpPr/>
      </dsp:nvSpPr>
      <dsp:spPr>
        <a:xfrm rot="5400000">
          <a:off x="6003312" y="-3161437"/>
          <a:ext cx="916522" cy="101892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497000"/>
              <a:satOff val="3971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Сформирован и утвержден перечень из </a:t>
          </a:r>
          <a:r>
            <a:rPr kumimoji="0" lang="ru-RU" altLang="ru-RU" sz="18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37 объектов размещения ТКО</a:t>
          </a: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, эксплуатация которых предполагается до 2023 года. 20 объектов размещения ТКО переданы операторам по обращению с ТКО и приведены в нормативное санитарно-эпидемиологическое состояние</a:t>
          </a:r>
          <a:endParaRPr lang="ru-RU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366926" y="1519690"/>
        <a:ext cx="10144554" cy="827040"/>
      </dsp:txXfrm>
    </dsp:sp>
    <dsp:sp modelId="{67CEE015-8D45-46F3-8889-5AEC27366940}">
      <dsp:nvSpPr>
        <dsp:cNvPr id="0" name=""/>
        <dsp:cNvSpPr/>
      </dsp:nvSpPr>
      <dsp:spPr>
        <a:xfrm rot="5400000">
          <a:off x="-104478" y="2799819"/>
          <a:ext cx="1301285" cy="1040661"/>
        </a:xfrm>
        <a:prstGeom prst="chevron">
          <a:avLst/>
        </a:prstGeom>
        <a:solidFill>
          <a:schemeClr val="accent4">
            <a:hueOff val="-10993999"/>
            <a:satOff val="7943"/>
            <a:lumOff val="-2941"/>
            <a:alphaOff val="0"/>
          </a:schemeClr>
        </a:solidFill>
        <a:ln w="12700" cap="flat" cmpd="sng" algn="ctr">
          <a:solidFill>
            <a:schemeClr val="accent4">
              <a:hueOff val="-10993999"/>
              <a:satOff val="7943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n-lt"/>
            </a:rPr>
            <a:t>III</a:t>
          </a:r>
          <a:endParaRPr lang="ru-RU" sz="1100" b="1" kern="1200" dirty="0">
            <a:latin typeface="+mn-lt"/>
          </a:endParaRPr>
        </a:p>
      </dsp:txBody>
      <dsp:txXfrm rot="-5400000">
        <a:off x="25835" y="3189838"/>
        <a:ext cx="1040661" cy="260624"/>
      </dsp:txXfrm>
    </dsp:sp>
    <dsp:sp modelId="{DCABBFC0-7EE7-42A6-B5F7-F8B80EDBC567}">
      <dsp:nvSpPr>
        <dsp:cNvPr id="0" name=""/>
        <dsp:cNvSpPr/>
      </dsp:nvSpPr>
      <dsp:spPr>
        <a:xfrm rot="5400000">
          <a:off x="6013257" y="-1912734"/>
          <a:ext cx="931845" cy="10202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993999"/>
              <a:satOff val="7943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Утвержден единый предельный тариф на услугу регионального оператора по обращению с ТКО в размере 546 руб.</a:t>
          </a:r>
          <a:r>
            <a:rPr kumimoji="0" lang="en-US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/</a:t>
          </a: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м3, плата - </a:t>
          </a:r>
          <a:r>
            <a:rPr kumimoji="0" lang="ru-RU" altLang="ru-RU" sz="18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77,7 руб. </a:t>
          </a: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(МКД) и </a:t>
          </a:r>
          <a:r>
            <a:rPr kumimoji="0" lang="ru-RU" altLang="ru-RU" sz="18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54,6 руб.</a:t>
          </a: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rPr>
            <a:t> (ИЖС) (ниже среднероссийского показателя на 10%)</a:t>
          </a:r>
          <a:endParaRPr lang="ru-RU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377763" y="2768249"/>
        <a:ext cx="10157345" cy="84086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180543" y="180543"/>
          <a:ext cx="1429303" cy="106821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atin typeface="+mn-lt"/>
            </a:rPr>
            <a:t>VI</a:t>
          </a:r>
          <a:endParaRPr lang="ru-RU" sz="2500" b="1" kern="1200" dirty="0">
            <a:latin typeface="+mn-lt"/>
          </a:endParaRPr>
        </a:p>
      </dsp:txBody>
      <dsp:txXfrm rot="-5400000">
        <a:off x="1" y="534109"/>
        <a:ext cx="1068217" cy="361086"/>
      </dsp:txXfrm>
    </dsp:sp>
    <dsp:sp modelId="{5ECE7EA3-A7E3-4E0C-B975-41F9C359BA6D}">
      <dsp:nvSpPr>
        <dsp:cNvPr id="0" name=""/>
        <dsp:cNvSpPr/>
      </dsp:nvSpPr>
      <dsp:spPr>
        <a:xfrm rot="5400000">
          <a:off x="5932827" y="-4769415"/>
          <a:ext cx="929047" cy="105383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Times New Roman" panose="02020603050405020304" pitchFamily="18" charset="0"/>
              <a:sym typeface="Arial" panose="020B0604020202020204" pitchFamily="34" charset="0"/>
            </a:rPr>
            <a:t>Ликвидировано 1300 мест несанкционированного размещения отходов объемом 2,7 млн. куб. м. мусора</a:t>
          </a:r>
          <a:endParaRPr lang="ru-RU" sz="1800" b="0" kern="1200" dirty="0">
            <a:latin typeface="+mn-lt"/>
          </a:endParaRPr>
        </a:p>
      </dsp:txBody>
      <dsp:txXfrm rot="-5400000">
        <a:off x="1128182" y="80582"/>
        <a:ext cx="10492985" cy="83834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49027" y="369124"/>
          <a:ext cx="1449016" cy="101431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+mn-lt"/>
            </a:rPr>
            <a:t>I</a:t>
          </a:r>
          <a:endParaRPr lang="ru-RU" sz="2800" b="1" kern="1200" dirty="0">
            <a:latin typeface="+mn-lt"/>
          </a:endParaRPr>
        </a:p>
      </dsp:txBody>
      <dsp:txXfrm rot="-5400000">
        <a:off x="168326" y="658928"/>
        <a:ext cx="1014311" cy="434705"/>
      </dsp:txXfrm>
    </dsp:sp>
    <dsp:sp modelId="{5ECE7EA3-A7E3-4E0C-B975-41F9C359BA6D}">
      <dsp:nvSpPr>
        <dsp:cNvPr id="0" name=""/>
        <dsp:cNvSpPr/>
      </dsp:nvSpPr>
      <dsp:spPr>
        <a:xfrm rot="5400000">
          <a:off x="5547635" y="-4115013"/>
          <a:ext cx="941860" cy="9442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</a:rPr>
            <a:t>Реализация регионального проекта «Комплексная система обращения с твердыми коммунальными отходами» национального проекта «Экология»</a:t>
          </a:r>
          <a:endParaRPr lang="ru-RU" sz="1800" b="1" kern="1200" dirty="0">
            <a:latin typeface="+mn-lt"/>
          </a:endParaRPr>
        </a:p>
      </dsp:txBody>
      <dsp:txXfrm rot="-5400000">
        <a:off x="1297374" y="181226"/>
        <a:ext cx="9396404" cy="849904"/>
      </dsp:txXfrm>
    </dsp:sp>
    <dsp:sp modelId="{EAE1A14D-E2BD-42E6-894E-5B7C5940284F}">
      <dsp:nvSpPr>
        <dsp:cNvPr id="0" name=""/>
        <dsp:cNvSpPr/>
      </dsp:nvSpPr>
      <dsp:spPr>
        <a:xfrm rot="5400000">
          <a:off x="-49027" y="1615954"/>
          <a:ext cx="1449016" cy="1014311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n-lt"/>
            </a:rPr>
            <a:t>II</a:t>
          </a:r>
          <a:endParaRPr lang="ru-RU" sz="2800" b="1" kern="1200" dirty="0">
            <a:latin typeface="+mn-lt"/>
          </a:endParaRPr>
        </a:p>
      </dsp:txBody>
      <dsp:txXfrm rot="-5400000">
        <a:off x="168326" y="1905758"/>
        <a:ext cx="1014311" cy="434705"/>
      </dsp:txXfrm>
    </dsp:sp>
    <dsp:sp modelId="{7215DEBD-BA07-40B8-9084-51F9C12F89A0}">
      <dsp:nvSpPr>
        <dsp:cNvPr id="0" name=""/>
        <dsp:cNvSpPr/>
      </dsp:nvSpPr>
      <dsp:spPr>
        <a:xfrm rot="5400000">
          <a:off x="5745984" y="-3152050"/>
          <a:ext cx="840770" cy="97486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</a:rPr>
            <a:t>Заключение соглашения с Минприроды России на финансирование в 2022 году мероприятий регионального проекта в рамках национального проекта «Экология»</a:t>
          </a:r>
          <a:endParaRPr lang="ru-RU" sz="1800" b="1" kern="1200" dirty="0">
            <a:latin typeface="+mn-lt"/>
          </a:endParaRPr>
        </a:p>
      </dsp:txBody>
      <dsp:txXfrm rot="-5400000">
        <a:off x="1292028" y="1342949"/>
        <a:ext cx="9707641" cy="758684"/>
      </dsp:txXfrm>
    </dsp:sp>
    <dsp:sp modelId="{A7EDEBFF-6510-4F63-9A07-4BC55A52FD68}">
      <dsp:nvSpPr>
        <dsp:cNvPr id="0" name=""/>
        <dsp:cNvSpPr/>
      </dsp:nvSpPr>
      <dsp:spPr>
        <a:xfrm rot="5400000">
          <a:off x="-49027" y="2980587"/>
          <a:ext cx="1449016" cy="1014311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n-lt"/>
            </a:rPr>
            <a:t>III</a:t>
          </a:r>
          <a:endParaRPr lang="ru-RU" sz="2800" b="1" kern="1200" dirty="0">
            <a:latin typeface="+mn-lt"/>
          </a:endParaRPr>
        </a:p>
      </dsp:txBody>
      <dsp:txXfrm rot="-5400000">
        <a:off x="168326" y="3270391"/>
        <a:ext cx="1014311" cy="434705"/>
      </dsp:txXfrm>
    </dsp:sp>
    <dsp:sp modelId="{DBFDEF8E-11A9-45BD-BD7E-4BCEC19E877E}">
      <dsp:nvSpPr>
        <dsp:cNvPr id="0" name=""/>
        <dsp:cNvSpPr/>
      </dsp:nvSpPr>
      <dsp:spPr>
        <a:xfrm rot="5400000">
          <a:off x="5654430" y="-1896901"/>
          <a:ext cx="1204300" cy="9933687"/>
        </a:xfrm>
        <a:prstGeom prst="round2SameRect">
          <a:avLst/>
        </a:prstGeom>
        <a:solidFill>
          <a:srgbClr val="FFFFFF">
            <a:alpha val="0"/>
          </a:srgb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</a:rPr>
            <a:t>Обеспечение 100% населения Забайкальского края услугой регионального оператора по своевременному сбору и вывозу ТКО, контроль за деятельностью регионального оператора по обращению с ТКО</a:t>
          </a:r>
          <a:endParaRPr lang="ru-RU" sz="1800" b="1" kern="1200" dirty="0">
            <a:latin typeface="+mn-lt"/>
          </a:endParaRPr>
        </a:p>
      </dsp:txBody>
      <dsp:txXfrm rot="-5400000">
        <a:off x="1289737" y="2526581"/>
        <a:ext cx="9874898" cy="1086722"/>
      </dsp:txXfrm>
    </dsp:sp>
    <dsp:sp modelId="{6266A4CE-0042-4292-B875-D6ED7F251C27}">
      <dsp:nvSpPr>
        <dsp:cNvPr id="0" name=""/>
        <dsp:cNvSpPr/>
      </dsp:nvSpPr>
      <dsp:spPr>
        <a:xfrm rot="5400000">
          <a:off x="-56797" y="4298668"/>
          <a:ext cx="1449016" cy="1014311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n-lt"/>
            </a:rPr>
            <a:t>IV</a:t>
          </a:r>
          <a:endParaRPr lang="ru-RU" sz="2800" b="1" kern="1200" dirty="0">
            <a:latin typeface="+mn-lt"/>
          </a:endParaRPr>
        </a:p>
      </dsp:txBody>
      <dsp:txXfrm rot="-5400000">
        <a:off x="160556" y="4588472"/>
        <a:ext cx="1014311" cy="434705"/>
      </dsp:txXfrm>
    </dsp:sp>
    <dsp:sp modelId="{0DCE86FE-6538-44FF-BC5D-ADC3507C2F5A}">
      <dsp:nvSpPr>
        <dsp:cNvPr id="0" name=""/>
        <dsp:cNvSpPr/>
      </dsp:nvSpPr>
      <dsp:spPr>
        <a:xfrm rot="5400000">
          <a:off x="5676292" y="-516500"/>
          <a:ext cx="1349704" cy="10134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71463" lvl="1" indent="-27146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ru-RU" sz="1800" b="1" kern="1200" dirty="0" smtClean="0">
              <a:solidFill>
                <a:prstClr val="black"/>
              </a:solidFill>
            </a:rPr>
            <a:t>Обеспечение создания современной инфраструктуры по обращению с ТКО за счет средств федерального бюджета и реализации инвестиционных проектов:</a:t>
          </a:r>
          <a:endParaRPr lang="ru-RU" sz="1800" kern="1200" dirty="0"/>
        </a:p>
        <a:p>
          <a:pPr marL="80010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prstClr val="black"/>
              </a:solidFill>
            </a:rPr>
            <a:t> 7 объектов размещения ТКО - полигоны ТКО (потребность в финансировании - 2,3 млрд. руб.);</a:t>
          </a:r>
        </a:p>
        <a:p>
          <a:pPr marL="80010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prstClr val="black"/>
              </a:solidFill>
            </a:rPr>
            <a:t> 7 объектов обработки ТКО – мусоросортировочные комплексы (потребность в финансирования – 2,8 млрд. руб.).</a:t>
          </a:r>
        </a:p>
      </dsp:txBody>
      <dsp:txXfrm rot="-5400000">
        <a:off x="1284117" y="3941562"/>
        <a:ext cx="10068168" cy="121793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191018" y="321697"/>
          <a:ext cx="1512231" cy="11301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>
              <a:latin typeface="+mn-lt"/>
            </a:rPr>
            <a:t>I</a:t>
          </a:r>
          <a:endParaRPr lang="ru-RU" sz="2500" b="1" kern="1200" dirty="0">
            <a:latin typeface="+mn-lt"/>
          </a:endParaRPr>
        </a:p>
      </dsp:txBody>
      <dsp:txXfrm rot="-5400000">
        <a:off x="1" y="695775"/>
        <a:ext cx="1130194" cy="382037"/>
      </dsp:txXfrm>
    </dsp:sp>
    <dsp:sp modelId="{5ECE7EA3-A7E3-4E0C-B975-41F9C359BA6D}">
      <dsp:nvSpPr>
        <dsp:cNvPr id="0" name=""/>
        <dsp:cNvSpPr/>
      </dsp:nvSpPr>
      <dsp:spPr>
        <a:xfrm rot="5400000">
          <a:off x="5922722" y="-4611097"/>
          <a:ext cx="982950" cy="10482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Рациональное и неистощимое использование охотничьих ресурсов </a:t>
          </a:r>
          <a:endParaRPr lang="ru-RU" sz="18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173056" y="186553"/>
        <a:ext cx="10434299" cy="886982"/>
      </dsp:txXfrm>
    </dsp:sp>
    <dsp:sp modelId="{EAE1A14D-E2BD-42E6-894E-5B7C5940284F}">
      <dsp:nvSpPr>
        <dsp:cNvPr id="0" name=""/>
        <dsp:cNvSpPr/>
      </dsp:nvSpPr>
      <dsp:spPr>
        <a:xfrm rot="5400000">
          <a:off x="-181896" y="1622386"/>
          <a:ext cx="1512231" cy="1091493"/>
        </a:xfrm>
        <a:prstGeom prst="chevron">
          <a:avLst/>
        </a:prstGeom>
        <a:solidFill>
          <a:schemeClr val="accent4">
            <a:hueOff val="-3664666"/>
            <a:satOff val="2648"/>
            <a:lumOff val="-980"/>
            <a:alphaOff val="0"/>
          </a:schemeClr>
        </a:solidFill>
        <a:ln w="12700" cap="flat" cmpd="sng" algn="ctr">
          <a:solidFill>
            <a:schemeClr val="accent4">
              <a:hueOff val="-3664666"/>
              <a:satOff val="2648"/>
              <a:lumOff val="-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>
              <a:latin typeface="+mn-lt"/>
            </a:rPr>
            <a:t>II</a:t>
          </a:r>
          <a:endParaRPr lang="ru-RU" sz="2500" b="1" kern="1200" dirty="0">
            <a:latin typeface="+mn-lt"/>
          </a:endParaRPr>
        </a:p>
      </dsp:txBody>
      <dsp:txXfrm rot="-5400000">
        <a:off x="28474" y="1957764"/>
        <a:ext cx="1091493" cy="420738"/>
      </dsp:txXfrm>
    </dsp:sp>
    <dsp:sp modelId="{7215DEBD-BA07-40B8-9084-51F9C12F89A0}">
      <dsp:nvSpPr>
        <dsp:cNvPr id="0" name=""/>
        <dsp:cNvSpPr/>
      </dsp:nvSpPr>
      <dsp:spPr>
        <a:xfrm rot="5400000">
          <a:off x="5904479" y="-3353581"/>
          <a:ext cx="974221" cy="104912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664666"/>
              <a:satOff val="2648"/>
              <a:lumOff val="-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Поддержание численности охотничьих ресурсов без нарушения их среды обитания</a:t>
          </a:r>
          <a:endParaRPr lang="ru-RU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 smtClean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145943" y="1452513"/>
        <a:ext cx="10443735" cy="879105"/>
      </dsp:txXfrm>
    </dsp:sp>
    <dsp:sp modelId="{67CEE015-8D45-46F3-8889-5AEC27366940}">
      <dsp:nvSpPr>
        <dsp:cNvPr id="0" name=""/>
        <dsp:cNvSpPr/>
      </dsp:nvSpPr>
      <dsp:spPr>
        <a:xfrm rot="5400000">
          <a:off x="-170903" y="2791538"/>
          <a:ext cx="1512231" cy="1147311"/>
        </a:xfrm>
        <a:prstGeom prst="chevron">
          <a:avLst/>
        </a:prstGeom>
        <a:solidFill>
          <a:schemeClr val="accent4">
            <a:hueOff val="-7329333"/>
            <a:satOff val="5295"/>
            <a:lumOff val="-1961"/>
            <a:alphaOff val="0"/>
          </a:schemeClr>
        </a:solidFill>
        <a:ln w="12700" cap="flat" cmpd="sng" algn="ctr">
          <a:solidFill>
            <a:schemeClr val="accent4">
              <a:hueOff val="-7329333"/>
              <a:satOff val="5295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>
              <a:latin typeface="+mn-lt"/>
            </a:rPr>
            <a:t>III</a:t>
          </a:r>
          <a:endParaRPr lang="ru-RU" sz="2500" b="1" kern="1200" dirty="0">
            <a:latin typeface="+mn-lt"/>
          </a:endParaRPr>
        </a:p>
      </dsp:txBody>
      <dsp:txXfrm rot="-5400000">
        <a:off x="11558" y="3182734"/>
        <a:ext cx="1147311" cy="364920"/>
      </dsp:txXfrm>
    </dsp:sp>
    <dsp:sp modelId="{DCABBFC0-7EE7-42A6-B5F7-F8B80EDBC567}">
      <dsp:nvSpPr>
        <dsp:cNvPr id="0" name=""/>
        <dsp:cNvSpPr/>
      </dsp:nvSpPr>
      <dsp:spPr>
        <a:xfrm rot="5400000">
          <a:off x="5916429" y="-2117123"/>
          <a:ext cx="990509" cy="104569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329333"/>
              <a:satOff val="5295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Сохранение видового разнообразия охотничьих животных</a:t>
          </a:r>
          <a:endParaRPr lang="ru-RU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183189" y="2664470"/>
        <a:ext cx="10408637" cy="893803"/>
      </dsp:txXfrm>
    </dsp:sp>
    <dsp:sp modelId="{0767EF7C-256D-4B79-BB94-DB398157ADA0}">
      <dsp:nvSpPr>
        <dsp:cNvPr id="0" name=""/>
        <dsp:cNvSpPr/>
      </dsp:nvSpPr>
      <dsp:spPr>
        <a:xfrm rot="5400000">
          <a:off x="-128931" y="4021414"/>
          <a:ext cx="1512231" cy="1138695"/>
        </a:xfrm>
        <a:prstGeom prst="chevron">
          <a:avLst/>
        </a:prstGeom>
        <a:solidFill>
          <a:schemeClr val="accent4">
            <a:hueOff val="-10993999"/>
            <a:satOff val="7943"/>
            <a:lumOff val="-2941"/>
            <a:alphaOff val="0"/>
          </a:schemeClr>
        </a:solidFill>
        <a:ln w="12700" cap="flat" cmpd="sng" algn="ctr">
          <a:solidFill>
            <a:schemeClr val="accent4">
              <a:hueOff val="-10993999"/>
              <a:satOff val="7943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>
              <a:latin typeface="+mn-lt"/>
            </a:rPr>
            <a:t>IV</a:t>
          </a:r>
          <a:endParaRPr lang="ru-RU" sz="2500" b="1" kern="1200" dirty="0">
            <a:latin typeface="+mn-lt"/>
          </a:endParaRPr>
        </a:p>
      </dsp:txBody>
      <dsp:txXfrm rot="-5400000">
        <a:off x="57838" y="4403994"/>
        <a:ext cx="1138695" cy="373536"/>
      </dsp:txXfrm>
    </dsp:sp>
    <dsp:sp modelId="{3C6E31E4-A65E-4D07-B1E7-3B1659B169F4}">
      <dsp:nvSpPr>
        <dsp:cNvPr id="0" name=""/>
        <dsp:cNvSpPr/>
      </dsp:nvSpPr>
      <dsp:spPr>
        <a:xfrm rot="5400000">
          <a:off x="5917723" y="-889556"/>
          <a:ext cx="949559" cy="104326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993999"/>
              <a:satOff val="7943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Обеспечение доступности охотничьих ресурсов для охотников</a:t>
          </a:r>
          <a:endParaRPr lang="ru-RU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176166" y="3898355"/>
        <a:ext cx="10386320" cy="85685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69323" y="251066"/>
          <a:ext cx="1673779" cy="1171645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+mn-lt"/>
            </a:rPr>
            <a:t>I</a:t>
          </a:r>
          <a:endParaRPr lang="ru-RU" sz="3200" b="1" kern="1200" dirty="0">
            <a:latin typeface="+mn-lt"/>
          </a:endParaRPr>
        </a:p>
      </dsp:txBody>
      <dsp:txXfrm rot="-5400000">
        <a:off x="320391" y="585822"/>
        <a:ext cx="1171645" cy="502134"/>
      </dsp:txXfrm>
    </dsp:sp>
    <dsp:sp modelId="{5ECE7EA3-A7E3-4E0C-B975-41F9C359BA6D}">
      <dsp:nvSpPr>
        <dsp:cNvPr id="0" name=""/>
        <dsp:cNvSpPr/>
      </dsp:nvSpPr>
      <dsp:spPr>
        <a:xfrm rot="5400000">
          <a:off x="5837659" y="-3752187"/>
          <a:ext cx="1358461" cy="9152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</a:rPr>
            <a:t> недостаточное финансирование на реализацию полномочий, переданных Российской Федерацией: в 2020 году выделено за счет средств федерального бюджета  25,3 млн. руб., за счет краевого бюджета – 6,2 млн. руб. Потребность составляет 154,1 млн. руб.</a:t>
          </a:r>
          <a:endParaRPr lang="ru-RU" sz="2000" b="1" kern="1200" dirty="0"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 smtClean="0">
            <a:latin typeface="+mn-lt"/>
          </a:endParaRPr>
        </a:p>
      </dsp:txBody>
      <dsp:txXfrm rot="-5400000">
        <a:off x="1940677" y="211110"/>
        <a:ext cx="9086112" cy="1225831"/>
      </dsp:txXfrm>
    </dsp:sp>
    <dsp:sp modelId="{EAE1A14D-E2BD-42E6-894E-5B7C5940284F}">
      <dsp:nvSpPr>
        <dsp:cNvPr id="0" name=""/>
        <dsp:cNvSpPr/>
      </dsp:nvSpPr>
      <dsp:spPr>
        <a:xfrm rot="5400000">
          <a:off x="44121" y="1995948"/>
          <a:ext cx="1673779" cy="1171645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+mn-lt"/>
            </a:rPr>
            <a:t>II</a:t>
          </a:r>
          <a:endParaRPr lang="ru-RU" sz="3200" b="1" kern="1200" dirty="0">
            <a:latin typeface="+mn-lt"/>
          </a:endParaRPr>
        </a:p>
      </dsp:txBody>
      <dsp:txXfrm rot="-5400000">
        <a:off x="295189" y="2330704"/>
        <a:ext cx="1171645" cy="502134"/>
      </dsp:txXfrm>
    </dsp:sp>
    <dsp:sp modelId="{7215DEBD-BA07-40B8-9084-51F9C12F89A0}">
      <dsp:nvSpPr>
        <dsp:cNvPr id="0" name=""/>
        <dsp:cNvSpPr/>
      </dsp:nvSpPr>
      <dsp:spPr>
        <a:xfrm rot="5400000">
          <a:off x="5664649" y="-1836821"/>
          <a:ext cx="1472396" cy="88453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</a:rPr>
            <a:t> недостаточная штатная численность специалистов в районах края: имеется  45 человек, содержащихся  за счет федерального бюджета и 19 - за счет средств бюджета края. Потребность составляет  115 штатных единиц (93 - в районы края,  12 –  опергруппы,  10 – Министерство)</a:t>
          </a:r>
          <a:endParaRPr lang="ru-RU" sz="2000" b="1" kern="1200" dirty="0">
            <a:latin typeface="+mn-lt"/>
          </a:endParaRPr>
        </a:p>
      </dsp:txBody>
      <dsp:txXfrm rot="-5400000">
        <a:off x="1978165" y="1921539"/>
        <a:ext cx="8773488" cy="1328644"/>
      </dsp:txXfrm>
    </dsp:sp>
    <dsp:sp modelId="{A7EDEBFF-6510-4F63-9A07-4BC55A52FD68}">
      <dsp:nvSpPr>
        <dsp:cNvPr id="0" name=""/>
        <dsp:cNvSpPr/>
      </dsp:nvSpPr>
      <dsp:spPr>
        <a:xfrm rot="5400000">
          <a:off x="31514" y="3653101"/>
          <a:ext cx="1673779" cy="1171645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+mn-lt"/>
            </a:rPr>
            <a:t>III</a:t>
          </a:r>
          <a:endParaRPr lang="ru-RU" sz="3200" b="1" kern="1200" dirty="0">
            <a:latin typeface="+mn-lt"/>
          </a:endParaRPr>
        </a:p>
      </dsp:txBody>
      <dsp:txXfrm rot="-5400000">
        <a:off x="282582" y="3987857"/>
        <a:ext cx="1171645" cy="502134"/>
      </dsp:txXfrm>
    </dsp:sp>
    <dsp:sp modelId="{DBFDEF8E-11A9-45BD-BD7E-4BCEC19E877E}">
      <dsp:nvSpPr>
        <dsp:cNvPr id="0" name=""/>
        <dsp:cNvSpPr/>
      </dsp:nvSpPr>
      <dsp:spPr>
        <a:xfrm rot="5400000">
          <a:off x="5781854" y="-134179"/>
          <a:ext cx="1231914" cy="8919819"/>
        </a:xfrm>
        <a:prstGeom prst="round2SameRect">
          <a:avLst/>
        </a:prstGeom>
        <a:solidFill>
          <a:srgbClr val="FFFFFF">
            <a:alpha val="0"/>
          </a:srgb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</a:rPr>
            <a:t> крайне низкое материально-техническое обеспечение: износ автотранспорта составляет 95%. Необходимо выделение 31 ед. автотранспорта . При этом потребность в финансировании  составляет 22,3 </a:t>
          </a:r>
          <a:r>
            <a:rPr lang="ru-RU" sz="2000" b="1" kern="1200" dirty="0" err="1" smtClean="0">
              <a:latin typeface="+mn-lt"/>
            </a:rPr>
            <a:t>млн.руб</a:t>
          </a:r>
          <a:r>
            <a:rPr lang="ru-RU" sz="2000" b="1" kern="1200" dirty="0" smtClean="0">
              <a:latin typeface="+mn-lt"/>
            </a:rPr>
            <a:t>. </a:t>
          </a:r>
          <a:endParaRPr lang="ru-RU" sz="2000" b="1" kern="1200" dirty="0"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 smtClean="0">
            <a:latin typeface="+mn-lt"/>
          </a:endParaRPr>
        </a:p>
      </dsp:txBody>
      <dsp:txXfrm rot="-5400000">
        <a:off x="1937902" y="3769910"/>
        <a:ext cx="8859682" cy="1111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333BC-437B-41A2-B36A-6B1161636F40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</a:t>
          </a:r>
          <a:endParaRPr lang="ru-RU" sz="3800" kern="1200" dirty="0"/>
        </a:p>
      </dsp:txBody>
      <dsp:txXfrm rot="-5400000">
        <a:off x="1" y="679096"/>
        <a:ext cx="1352020" cy="579438"/>
      </dsp:txXfrm>
    </dsp:sp>
    <dsp:sp modelId="{721AEB15-ABB4-4F25-8D94-F860B8A7B674}">
      <dsp:nvSpPr>
        <dsp:cNvPr id="0" name=""/>
        <dsp:cNvSpPr/>
      </dsp:nvSpPr>
      <dsp:spPr>
        <a:xfrm rot="5400000">
          <a:off x="5510657" y="-4155550"/>
          <a:ext cx="1255447" cy="9572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a typeface="Calibri"/>
              <a:cs typeface="Times New Roman"/>
            </a:rPr>
            <a:t>обеспечение эффективного сохранения лесов, в том числе на всех участках вырубленных и погибших лесных насаждений, а также рационального многоцелевого и </a:t>
          </a:r>
          <a:r>
            <a:rPr lang="ru-RU" sz="1400" kern="1200" dirty="0" err="1" smtClean="0">
              <a:ea typeface="Calibri"/>
              <a:cs typeface="Times New Roman"/>
            </a:rPr>
            <a:t>неистощительного</a:t>
          </a:r>
          <a:r>
            <a:rPr lang="ru-RU" sz="1400" kern="1200" dirty="0" smtClean="0">
              <a:ea typeface="Calibri"/>
              <a:cs typeface="Times New Roman"/>
            </a:rPr>
            <a:t> использования лесов;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a typeface="Calibri"/>
              <a:cs typeface="Times New Roman"/>
            </a:rPr>
            <a:t>обеспечение эффективного управления лесами и устойчивого развития лесного сектора экономики;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a typeface="Calibri"/>
              <a:cs typeface="Times New Roman"/>
            </a:rPr>
            <a:t>осуществление мер пожарной безопасности и тушения лесных пожаров в лесах;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ea typeface="Calibri"/>
            </a:rPr>
            <a:t>повышение эффективности контроля за использованием лесов</a:t>
          </a:r>
          <a:endParaRPr lang="ru-RU" sz="1400" kern="1200" dirty="0"/>
        </a:p>
      </dsp:txBody>
      <dsp:txXfrm rot="-5400000">
        <a:off x="1352020" y="64373"/>
        <a:ext cx="9511436" cy="1132875"/>
      </dsp:txXfrm>
    </dsp:sp>
    <dsp:sp modelId="{A1B0A6F7-1A19-4901-AB9A-DF2B5D272632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II</a:t>
          </a:r>
          <a:endParaRPr lang="ru-RU" sz="3800" kern="1200" dirty="0"/>
        </a:p>
      </dsp:txBody>
      <dsp:txXfrm rot="-5400000">
        <a:off x="1" y="2419614"/>
        <a:ext cx="1352020" cy="579438"/>
      </dsp:txXfrm>
    </dsp:sp>
    <dsp:sp modelId="{C19B1D31-E938-4F83-94E4-9908CCE85DDE}">
      <dsp:nvSpPr>
        <dsp:cNvPr id="0" name=""/>
        <dsp:cNvSpPr/>
      </dsp:nvSpPr>
      <dsp:spPr>
        <a:xfrm rot="5400000">
          <a:off x="5510657" y="-2415032"/>
          <a:ext cx="1255447" cy="9572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+mn-lt"/>
            </a:rPr>
            <a:t>осуществление мер по предотвращению негативного воздействия вод, охране водных объектов;</a:t>
          </a:r>
          <a:endParaRPr lang="ru-RU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+mn-lt"/>
            </a:rPr>
            <a:t>обеспечение безопасности гидротехнических сооружений;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+mn-lt"/>
            </a:rPr>
            <a:t>сохранение водных биологических ресурсов;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+mn-lt"/>
            </a:rPr>
            <a:t>обеспечение воспроизводства минерально-сырьевой базы, ее рационального использования и охраны недр на территории Забайкальского края</a:t>
          </a:r>
          <a:endParaRPr lang="ru-RU" sz="1400" kern="1200" dirty="0">
            <a:solidFill>
              <a:prstClr val="black"/>
            </a:solidFill>
            <a:latin typeface="+mn-lt"/>
          </a:endParaRPr>
        </a:p>
      </dsp:txBody>
      <dsp:txXfrm rot="-5400000">
        <a:off x="1352020" y="1804891"/>
        <a:ext cx="9511436" cy="1132875"/>
      </dsp:txXfrm>
    </dsp:sp>
    <dsp:sp modelId="{57E37E7D-5140-4D11-A0B4-8902CBC35DFB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rgbClr val="0070C0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III</a:t>
          </a:r>
          <a:endParaRPr lang="ru-RU" sz="3800" kern="1200" dirty="0"/>
        </a:p>
      </dsp:txBody>
      <dsp:txXfrm rot="-5400000">
        <a:off x="1" y="4160131"/>
        <a:ext cx="1352020" cy="579438"/>
      </dsp:txXfrm>
    </dsp:sp>
    <dsp:sp modelId="{53F515F5-91AB-476E-A140-4ADD2EB165D8}">
      <dsp:nvSpPr>
        <dsp:cNvPr id="0" name=""/>
        <dsp:cNvSpPr/>
      </dsp:nvSpPr>
      <dsp:spPr>
        <a:xfrm rot="5400000">
          <a:off x="5510657" y="-674514"/>
          <a:ext cx="1255447" cy="9572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>
              <a:ea typeface="Calibri"/>
              <a:cs typeface="Arial" panose="020B0604020202020204" pitchFamily="34" charset="0"/>
            </a:rPr>
            <a:t> </a:t>
          </a:r>
          <a:r>
            <a:rPr lang="ru-RU" sz="1400" kern="1200" dirty="0" smtClean="0">
              <a:ea typeface="Calibri"/>
              <a:cs typeface="Arial" panose="020B0604020202020204" pitchFamily="34" charset="0"/>
            </a:rPr>
            <a:t>совершенствование государственного управления системой особо охраняемых природных территорий регионального значения;</a:t>
          </a:r>
          <a:endParaRPr lang="ru-RU" sz="14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ea typeface="Calibri"/>
              <a:cs typeface="Arial" panose="020B0604020202020204" pitchFamily="34" charset="0"/>
            </a:rPr>
            <a:t> предупреждение и минимизация негативного воздействия на окружающую среду; </a:t>
          </a:r>
          <a:endParaRPr lang="ru-RU" sz="14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ea typeface="Calibri"/>
              <a:cs typeface="Arial" panose="020B0604020202020204" pitchFamily="34" charset="0"/>
            </a:rPr>
            <a:t> создание условий для эффективного и устойчивого развития охотничьего хозяйства Забайкальского края</a:t>
          </a:r>
          <a:endParaRPr lang="ru-RU" sz="1400" kern="1200" dirty="0"/>
        </a:p>
      </dsp:txBody>
      <dsp:txXfrm rot="-5400000">
        <a:off x="1352020" y="3545409"/>
        <a:ext cx="9511436" cy="113287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55322" y="403878"/>
          <a:ext cx="1588198" cy="1111739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+mn-lt"/>
            </a:rPr>
            <a:t>I</a:t>
          </a:r>
          <a:endParaRPr lang="ru-RU" sz="3100" b="1" kern="1200" dirty="0">
            <a:latin typeface="+mn-lt"/>
          </a:endParaRPr>
        </a:p>
      </dsp:txBody>
      <dsp:txXfrm rot="-5400000">
        <a:off x="182908" y="721519"/>
        <a:ext cx="1111739" cy="476459"/>
      </dsp:txXfrm>
    </dsp:sp>
    <dsp:sp modelId="{5ECE7EA3-A7E3-4E0C-B975-41F9C359BA6D}">
      <dsp:nvSpPr>
        <dsp:cNvPr id="0" name=""/>
        <dsp:cNvSpPr/>
      </dsp:nvSpPr>
      <dsp:spPr>
        <a:xfrm rot="5400000">
          <a:off x="5543946" y="-3865262"/>
          <a:ext cx="1032329" cy="9152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latin typeface="+mn-lt"/>
            </a:rPr>
            <a:t>Повышение эффективности государственного охотничьего надзора</a:t>
          </a:r>
          <a:endParaRPr lang="ru-RU" sz="2200" b="1" kern="1200" dirty="0">
            <a:latin typeface="+mn-lt"/>
          </a:endParaRPr>
        </a:p>
      </dsp:txBody>
      <dsp:txXfrm rot="-5400000">
        <a:off x="1483897" y="245181"/>
        <a:ext cx="9102033" cy="931541"/>
      </dsp:txXfrm>
    </dsp:sp>
    <dsp:sp modelId="{EAE1A14D-E2BD-42E6-894E-5B7C5940284F}">
      <dsp:nvSpPr>
        <dsp:cNvPr id="0" name=""/>
        <dsp:cNvSpPr/>
      </dsp:nvSpPr>
      <dsp:spPr>
        <a:xfrm rot="5400000">
          <a:off x="-55322" y="1846638"/>
          <a:ext cx="1588198" cy="1111739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+mn-lt"/>
            </a:rPr>
            <a:t>II</a:t>
          </a:r>
          <a:endParaRPr lang="ru-RU" sz="3100" b="1" kern="1200" dirty="0">
            <a:latin typeface="+mn-lt"/>
          </a:endParaRPr>
        </a:p>
      </dsp:txBody>
      <dsp:txXfrm rot="-5400000">
        <a:off x="182908" y="2164279"/>
        <a:ext cx="1111739" cy="476459"/>
      </dsp:txXfrm>
    </dsp:sp>
    <dsp:sp modelId="{7215DEBD-BA07-40B8-9084-51F9C12F89A0}">
      <dsp:nvSpPr>
        <dsp:cNvPr id="0" name=""/>
        <dsp:cNvSpPr/>
      </dsp:nvSpPr>
      <dsp:spPr>
        <a:xfrm rot="5400000">
          <a:off x="5481312" y="-2536978"/>
          <a:ext cx="1250119" cy="93960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latin typeface="+mn-lt"/>
            </a:rPr>
            <a:t>Увеличение доли площади закрепленных  охотугодий к общей площади охотугодий путем проведения аукционов на право заключения </a:t>
          </a:r>
          <a:r>
            <a:rPr lang="ru-RU" sz="2200" b="1" kern="1200" dirty="0" err="1" smtClean="0">
              <a:latin typeface="+mn-lt"/>
            </a:rPr>
            <a:t>охотхозяйственных</a:t>
          </a:r>
          <a:r>
            <a:rPr lang="ru-RU" sz="2200" b="1" kern="1200" dirty="0" smtClean="0">
              <a:latin typeface="+mn-lt"/>
            </a:rPr>
            <a:t> соглашений</a:t>
          </a:r>
          <a:endParaRPr lang="ru-RU" sz="2200" b="1" kern="1200" dirty="0">
            <a:latin typeface="+mn-lt"/>
          </a:endParaRPr>
        </a:p>
      </dsp:txBody>
      <dsp:txXfrm rot="-5400000">
        <a:off x="1408358" y="1597002"/>
        <a:ext cx="9335001" cy="1128067"/>
      </dsp:txXfrm>
    </dsp:sp>
    <dsp:sp modelId="{A7EDEBFF-6510-4F63-9A07-4BC55A52FD68}">
      <dsp:nvSpPr>
        <dsp:cNvPr id="0" name=""/>
        <dsp:cNvSpPr/>
      </dsp:nvSpPr>
      <dsp:spPr>
        <a:xfrm rot="5400000">
          <a:off x="-55322" y="3343723"/>
          <a:ext cx="1588198" cy="111173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+mn-lt"/>
            </a:rPr>
            <a:t>III</a:t>
          </a:r>
          <a:endParaRPr lang="ru-RU" sz="3100" b="1" kern="1200" dirty="0">
            <a:latin typeface="+mn-lt"/>
          </a:endParaRPr>
        </a:p>
      </dsp:txBody>
      <dsp:txXfrm rot="-5400000">
        <a:off x="182908" y="3661364"/>
        <a:ext cx="1111739" cy="476459"/>
      </dsp:txXfrm>
    </dsp:sp>
    <dsp:sp modelId="{DBFDEF8E-11A9-45BD-BD7E-4BCEC19E877E}">
      <dsp:nvSpPr>
        <dsp:cNvPr id="0" name=""/>
        <dsp:cNvSpPr/>
      </dsp:nvSpPr>
      <dsp:spPr>
        <a:xfrm rot="5400000">
          <a:off x="5534581" y="-1001234"/>
          <a:ext cx="1388183" cy="9615278"/>
        </a:xfrm>
        <a:prstGeom prst="round2SameRect">
          <a:avLst/>
        </a:prstGeom>
        <a:solidFill>
          <a:srgbClr val="FFFFFF">
            <a:alpha val="0"/>
          </a:srgb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latin typeface="+mn-lt"/>
            </a:rPr>
            <a:t>Организация и проведение работ по учету численности охотничьих ресурсов и утверждению квоты на добычу охотничьих ресурсов</a:t>
          </a:r>
          <a:endParaRPr lang="ru-RU" sz="2200" b="1" kern="1200" dirty="0">
            <a:latin typeface="+mn-lt"/>
          </a:endParaRPr>
        </a:p>
      </dsp:txBody>
      <dsp:txXfrm rot="-5400000">
        <a:off x="1421034" y="3180079"/>
        <a:ext cx="9547512" cy="1252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159826" y="511707"/>
          <a:ext cx="1980508" cy="138635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smtClean="0">
              <a:latin typeface="+mn-lt"/>
            </a:rPr>
            <a:t>I</a:t>
          </a:r>
          <a:endParaRPr lang="ru-RU" sz="3900" b="1" kern="1200" dirty="0">
            <a:latin typeface="+mn-lt"/>
          </a:endParaRPr>
        </a:p>
      </dsp:txBody>
      <dsp:txXfrm rot="-5400000">
        <a:off x="137250" y="907809"/>
        <a:ext cx="1386356" cy="594152"/>
      </dsp:txXfrm>
    </dsp:sp>
    <dsp:sp modelId="{5ECE7EA3-A7E3-4E0C-B975-41F9C359BA6D}">
      <dsp:nvSpPr>
        <dsp:cNvPr id="0" name=""/>
        <dsp:cNvSpPr/>
      </dsp:nvSpPr>
      <dsp:spPr>
        <a:xfrm rot="5400000">
          <a:off x="3614311" y="-1833781"/>
          <a:ext cx="1287330" cy="5338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</a:rPr>
            <a:t>Обеспечение эффективного сохранения и восстановления лесов</a:t>
          </a:r>
          <a:endParaRPr lang="ru-RU" sz="2000" b="1" kern="1200" dirty="0">
            <a:latin typeface="+mn-lt"/>
          </a:endParaRPr>
        </a:p>
      </dsp:txBody>
      <dsp:txXfrm rot="-5400000">
        <a:off x="1588483" y="254889"/>
        <a:ext cx="5276145" cy="1161646"/>
      </dsp:txXfrm>
    </dsp:sp>
    <dsp:sp modelId="{EAE1A14D-E2BD-42E6-894E-5B7C5940284F}">
      <dsp:nvSpPr>
        <dsp:cNvPr id="0" name=""/>
        <dsp:cNvSpPr/>
      </dsp:nvSpPr>
      <dsp:spPr>
        <a:xfrm rot="5400000">
          <a:off x="-159826" y="2351664"/>
          <a:ext cx="1980508" cy="1386356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2857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atin typeface="+mn-lt"/>
            </a:rPr>
            <a:t>II</a:t>
          </a:r>
          <a:endParaRPr lang="ru-RU" sz="3900" b="1" kern="1200" dirty="0">
            <a:latin typeface="+mn-lt"/>
          </a:endParaRPr>
        </a:p>
      </dsp:txBody>
      <dsp:txXfrm rot="-5400000">
        <a:off x="137250" y="2747766"/>
        <a:ext cx="1386356" cy="594152"/>
      </dsp:txXfrm>
    </dsp:sp>
    <dsp:sp modelId="{7215DEBD-BA07-40B8-9084-51F9C12F89A0}">
      <dsp:nvSpPr>
        <dsp:cNvPr id="0" name=""/>
        <dsp:cNvSpPr/>
      </dsp:nvSpPr>
      <dsp:spPr>
        <a:xfrm rot="5400000">
          <a:off x="3522246" y="31275"/>
          <a:ext cx="1558918" cy="54248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</a:rPr>
            <a:t>Обеспечение рационального многоцелевого и </a:t>
          </a:r>
          <a:r>
            <a:rPr lang="ru-RU" sz="2000" b="1" kern="1200" dirty="0" err="1" smtClean="0">
              <a:latin typeface="+mn-lt"/>
            </a:rPr>
            <a:t>неистощительного</a:t>
          </a:r>
          <a:r>
            <a:rPr lang="ru-RU" sz="2000" b="1" kern="1200" dirty="0" smtClean="0">
              <a:latin typeface="+mn-lt"/>
            </a:rPr>
            <a:t> использования лесов при сохранении их экологических функций и биологического разнообразия</a:t>
          </a:r>
          <a:endParaRPr lang="ru-RU" sz="2000" b="1" kern="1200" dirty="0">
            <a:latin typeface="+mn-lt"/>
          </a:endParaRPr>
        </a:p>
      </dsp:txBody>
      <dsp:txXfrm rot="-5400000">
        <a:off x="1589259" y="2040362"/>
        <a:ext cx="5348792" cy="1406718"/>
      </dsp:txXfrm>
    </dsp:sp>
    <dsp:sp modelId="{A7EDEBFF-6510-4F63-9A07-4BC55A52FD68}">
      <dsp:nvSpPr>
        <dsp:cNvPr id="0" name=""/>
        <dsp:cNvSpPr/>
      </dsp:nvSpPr>
      <dsp:spPr>
        <a:xfrm rot="5400000">
          <a:off x="-159826" y="4037486"/>
          <a:ext cx="1980508" cy="1386356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85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atin typeface="+mn-lt"/>
            </a:rPr>
            <a:t>III</a:t>
          </a:r>
          <a:endParaRPr lang="ru-RU" sz="3900" b="1" kern="1200" dirty="0">
            <a:latin typeface="+mn-lt"/>
          </a:endParaRPr>
        </a:p>
      </dsp:txBody>
      <dsp:txXfrm rot="-5400000">
        <a:off x="137250" y="4433588"/>
        <a:ext cx="1386356" cy="594152"/>
      </dsp:txXfrm>
    </dsp:sp>
    <dsp:sp modelId="{DBFDEF8E-11A9-45BD-BD7E-4BCEC19E877E}">
      <dsp:nvSpPr>
        <dsp:cNvPr id="0" name=""/>
        <dsp:cNvSpPr/>
      </dsp:nvSpPr>
      <dsp:spPr>
        <a:xfrm rot="5400000">
          <a:off x="3379103" y="1956600"/>
          <a:ext cx="1170376" cy="4769625"/>
        </a:xfrm>
        <a:prstGeom prst="round2SameRect">
          <a:avLst/>
        </a:prstGeom>
        <a:solidFill>
          <a:srgbClr val="FFFFFF">
            <a:alpha val="0"/>
          </a:srgbClr>
        </a:solidFill>
        <a:ln w="285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</a:rPr>
            <a:t>Обеспечение эффективного управления лесами и устойчивого развития лесного сектора экономики</a:t>
          </a:r>
          <a:endParaRPr lang="ru-RU" sz="2000" b="1" kern="1200" dirty="0">
            <a:latin typeface="+mn-lt"/>
          </a:endParaRPr>
        </a:p>
      </dsp:txBody>
      <dsp:txXfrm rot="-5400000">
        <a:off x="1579479" y="3813358"/>
        <a:ext cx="4712492" cy="10561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140408" y="223611"/>
          <a:ext cx="1446424" cy="10124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n-lt"/>
            </a:rPr>
            <a:t>I</a:t>
          </a:r>
          <a:endParaRPr lang="ru-RU" sz="2800" b="0" kern="1200" dirty="0">
            <a:latin typeface="+mn-lt"/>
          </a:endParaRPr>
        </a:p>
      </dsp:txBody>
      <dsp:txXfrm rot="-5400000">
        <a:off x="76556" y="512897"/>
        <a:ext cx="1012497" cy="433927"/>
      </dsp:txXfrm>
    </dsp:sp>
    <dsp:sp modelId="{5ECE7EA3-A7E3-4E0C-B975-41F9C359BA6D}">
      <dsp:nvSpPr>
        <dsp:cNvPr id="0" name=""/>
        <dsp:cNvSpPr/>
      </dsp:nvSpPr>
      <dsp:spPr>
        <a:xfrm rot="5400000">
          <a:off x="5666007" y="-4464720"/>
          <a:ext cx="940175" cy="99856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Эффективное прохождение </a:t>
          </a:r>
          <a:r>
            <a:rPr lang="ru-RU" sz="1800" b="1" kern="1200" dirty="0" err="1" smtClean="0"/>
            <a:t>лесопожарного</a:t>
          </a:r>
          <a:r>
            <a:rPr lang="ru-RU" sz="1800" b="1" kern="1200" dirty="0" smtClean="0"/>
            <a:t> сезона 2021 года: снижение количества и площадей лесных пожаров, достижение показателя «Доля лесных пожаров, ликвидированных в 1-е сутки» в размере не менее 64%</a:t>
          </a:r>
          <a:endParaRPr lang="ru-RU" sz="1800" b="1" kern="1200" dirty="0">
            <a:latin typeface="+mn-lt"/>
          </a:endParaRPr>
        </a:p>
      </dsp:txBody>
      <dsp:txXfrm rot="-5400000">
        <a:off x="1143286" y="103897"/>
        <a:ext cx="9939721" cy="848383"/>
      </dsp:txXfrm>
    </dsp:sp>
    <dsp:sp modelId="{EAE1A14D-E2BD-42E6-894E-5B7C5940284F}">
      <dsp:nvSpPr>
        <dsp:cNvPr id="0" name=""/>
        <dsp:cNvSpPr/>
      </dsp:nvSpPr>
      <dsp:spPr>
        <a:xfrm rot="5400000">
          <a:off x="-140408" y="1565590"/>
          <a:ext cx="1446424" cy="1012497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n-lt"/>
            </a:rPr>
            <a:t>II</a:t>
          </a:r>
          <a:endParaRPr lang="ru-RU" sz="2800" b="0" kern="1200" dirty="0">
            <a:latin typeface="+mn-lt"/>
          </a:endParaRPr>
        </a:p>
      </dsp:txBody>
      <dsp:txXfrm rot="-5400000">
        <a:off x="76556" y="1854876"/>
        <a:ext cx="1012497" cy="433927"/>
      </dsp:txXfrm>
    </dsp:sp>
    <dsp:sp modelId="{7215DEBD-BA07-40B8-9084-51F9C12F89A0}">
      <dsp:nvSpPr>
        <dsp:cNvPr id="0" name=""/>
        <dsp:cNvSpPr/>
      </dsp:nvSpPr>
      <dsp:spPr>
        <a:xfrm rot="5400000">
          <a:off x="5896102" y="-3409794"/>
          <a:ext cx="1104857" cy="105931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Достижение показателя «Отношение площади </a:t>
          </a:r>
          <a:r>
            <a:rPr lang="ru-RU" sz="1800" b="1" kern="1200" dirty="0" err="1" smtClean="0"/>
            <a:t>лесовосстановления</a:t>
          </a:r>
          <a:r>
            <a:rPr lang="ru-RU" sz="1800" b="1" kern="1200" dirty="0" smtClean="0"/>
            <a:t> и лесоразведения к площади вырубленных и погибших лесных насаждений» в рамках реализации регионального проекта «Сохранение лесов» национального проекта «Экология» в размере не менее 48,8%</a:t>
          </a:r>
          <a:endParaRPr lang="ru-RU" sz="1800" b="1" kern="1200" dirty="0">
            <a:latin typeface="+mn-lt"/>
          </a:endParaRPr>
        </a:p>
      </dsp:txBody>
      <dsp:txXfrm rot="-5400000">
        <a:off x="1151954" y="1388289"/>
        <a:ext cx="10539220" cy="996987"/>
      </dsp:txXfrm>
    </dsp:sp>
    <dsp:sp modelId="{A7EDEBFF-6510-4F63-9A07-4BC55A52FD68}">
      <dsp:nvSpPr>
        <dsp:cNvPr id="0" name=""/>
        <dsp:cNvSpPr/>
      </dsp:nvSpPr>
      <dsp:spPr>
        <a:xfrm rot="5400000">
          <a:off x="-122740" y="2853911"/>
          <a:ext cx="1446424" cy="1012497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n-lt"/>
            </a:rPr>
            <a:t>III</a:t>
          </a:r>
          <a:endParaRPr lang="ru-RU" sz="2800" b="0" kern="1200" dirty="0">
            <a:latin typeface="+mn-lt"/>
          </a:endParaRPr>
        </a:p>
      </dsp:txBody>
      <dsp:txXfrm rot="-5400000">
        <a:off x="94224" y="3143197"/>
        <a:ext cx="1012497" cy="433927"/>
      </dsp:txXfrm>
    </dsp:sp>
    <dsp:sp modelId="{DBFDEF8E-11A9-45BD-BD7E-4BCEC19E877E}">
      <dsp:nvSpPr>
        <dsp:cNvPr id="0" name=""/>
        <dsp:cNvSpPr/>
      </dsp:nvSpPr>
      <dsp:spPr>
        <a:xfrm rot="5400000">
          <a:off x="5713170" y="-1823184"/>
          <a:ext cx="1562948" cy="105952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Достижение показателя «Динамика предотвращения возникновения нарушений лесного законодательства относительно уровня предыдущего года» в размере 5 % при осуществлении федерального государственного надзора в лесах</a:t>
          </a:r>
          <a:endParaRPr lang="ru-RU" sz="1800" b="1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Работа с недобросовестными арендаторами лесных участков в части понуждения исполнения договорных обязательств </a:t>
          </a:r>
          <a:endParaRPr lang="ru-RU" sz="1800" b="1" kern="1200" dirty="0">
            <a:latin typeface="+mn-lt"/>
          </a:endParaRPr>
        </a:p>
      </dsp:txBody>
      <dsp:txXfrm rot="-5400000">
        <a:off x="1197032" y="2769251"/>
        <a:ext cx="10518929" cy="1410354"/>
      </dsp:txXfrm>
    </dsp:sp>
    <dsp:sp modelId="{67CEE015-8D45-46F3-8889-5AEC27366940}">
      <dsp:nvSpPr>
        <dsp:cNvPr id="0" name=""/>
        <dsp:cNvSpPr/>
      </dsp:nvSpPr>
      <dsp:spPr>
        <a:xfrm rot="5400000">
          <a:off x="-140408" y="4555244"/>
          <a:ext cx="1446424" cy="1012497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n-lt"/>
            </a:rPr>
            <a:t>IV</a:t>
          </a:r>
          <a:endParaRPr lang="ru-RU" sz="2800" b="0" kern="1200" dirty="0">
            <a:latin typeface="+mn-lt"/>
          </a:endParaRPr>
        </a:p>
      </dsp:txBody>
      <dsp:txXfrm rot="-5400000">
        <a:off x="76556" y="4844530"/>
        <a:ext cx="1012497" cy="433927"/>
      </dsp:txXfrm>
    </dsp:sp>
    <dsp:sp modelId="{DCABBFC0-7EE7-42A6-B5F7-F8B80EDBC567}">
      <dsp:nvSpPr>
        <dsp:cNvPr id="0" name=""/>
        <dsp:cNvSpPr/>
      </dsp:nvSpPr>
      <dsp:spPr>
        <a:xfrm rot="5400000">
          <a:off x="6036269" y="-394866"/>
          <a:ext cx="711148" cy="10513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Формирование лесосечного фонда в целях обеспечения граждан древесиной для собственных нужд  </a:t>
          </a:r>
          <a:endParaRPr lang="ru-RU" sz="1800" b="1" kern="1200" dirty="0"/>
        </a:p>
      </dsp:txBody>
      <dsp:txXfrm rot="-5400000">
        <a:off x="1135057" y="4541061"/>
        <a:ext cx="10478859" cy="6417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90510" y="389651"/>
          <a:ext cx="1531634" cy="107214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smtClean="0">
              <a:latin typeface="+mn-lt"/>
            </a:rPr>
            <a:t>I</a:t>
          </a:r>
          <a:endParaRPr lang="ru-RU" sz="3000" b="1" kern="1200" dirty="0">
            <a:latin typeface="+mn-lt"/>
          </a:endParaRPr>
        </a:p>
      </dsp:txBody>
      <dsp:txXfrm rot="-5400000">
        <a:off x="139235" y="695978"/>
        <a:ext cx="1072144" cy="459490"/>
      </dsp:txXfrm>
    </dsp:sp>
    <dsp:sp modelId="{5ECE7EA3-A7E3-4E0C-B975-41F9C359BA6D}">
      <dsp:nvSpPr>
        <dsp:cNvPr id="0" name=""/>
        <dsp:cNvSpPr/>
      </dsp:nvSpPr>
      <dsp:spPr>
        <a:xfrm rot="5400000">
          <a:off x="3591788" y="-2169680"/>
          <a:ext cx="995562" cy="5619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</a:rPr>
            <a:t>Снижение загрязнения атмосферного воздуха</a:t>
          </a:r>
          <a:endParaRPr lang="ru-RU" sz="1800" b="1" kern="1200" dirty="0">
            <a:latin typeface="+mn-lt"/>
          </a:endParaRPr>
        </a:p>
      </dsp:txBody>
      <dsp:txXfrm rot="-5400000">
        <a:off x="1279667" y="191040"/>
        <a:ext cx="5571206" cy="898364"/>
      </dsp:txXfrm>
    </dsp:sp>
    <dsp:sp modelId="{EAE1A14D-E2BD-42E6-894E-5B7C5940284F}">
      <dsp:nvSpPr>
        <dsp:cNvPr id="0" name=""/>
        <dsp:cNvSpPr/>
      </dsp:nvSpPr>
      <dsp:spPr>
        <a:xfrm rot="5400000">
          <a:off x="-90510" y="1707572"/>
          <a:ext cx="1531634" cy="1072144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+mn-lt"/>
            </a:rPr>
            <a:t>II</a:t>
          </a:r>
          <a:endParaRPr lang="ru-RU" sz="3000" b="1" kern="1200" dirty="0">
            <a:latin typeface="+mn-lt"/>
          </a:endParaRPr>
        </a:p>
      </dsp:txBody>
      <dsp:txXfrm rot="-5400000">
        <a:off x="139235" y="2013899"/>
        <a:ext cx="1072144" cy="459490"/>
      </dsp:txXfrm>
    </dsp:sp>
    <dsp:sp modelId="{7215DEBD-BA07-40B8-9084-51F9C12F89A0}">
      <dsp:nvSpPr>
        <dsp:cNvPr id="0" name=""/>
        <dsp:cNvSpPr/>
      </dsp:nvSpPr>
      <dsp:spPr>
        <a:xfrm rot="5400000">
          <a:off x="3638773" y="-844342"/>
          <a:ext cx="993650" cy="57102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</a:rPr>
            <a:t>Сокращение объемов сбросов загрязненных сточных вод в водные объекты Байкальской природной территории в границах Забайкальского края</a:t>
          </a:r>
          <a:endParaRPr lang="ru-RU" sz="1800" b="1" kern="1200" dirty="0">
            <a:latin typeface="+mn-lt"/>
          </a:endParaRPr>
        </a:p>
      </dsp:txBody>
      <dsp:txXfrm rot="-5400000">
        <a:off x="1280484" y="1562453"/>
        <a:ext cx="5661722" cy="896638"/>
      </dsp:txXfrm>
    </dsp:sp>
    <dsp:sp modelId="{A7EDEBFF-6510-4F63-9A07-4BC55A52FD68}">
      <dsp:nvSpPr>
        <dsp:cNvPr id="0" name=""/>
        <dsp:cNvSpPr/>
      </dsp:nvSpPr>
      <dsp:spPr>
        <a:xfrm rot="5400000">
          <a:off x="-90510" y="3039634"/>
          <a:ext cx="1531634" cy="1072144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+mn-lt"/>
            </a:rPr>
            <a:t>III</a:t>
          </a:r>
          <a:endParaRPr lang="ru-RU" sz="3000" b="1" kern="1200" dirty="0">
            <a:latin typeface="+mn-lt"/>
          </a:endParaRPr>
        </a:p>
      </dsp:txBody>
      <dsp:txXfrm rot="-5400000">
        <a:off x="139235" y="3345961"/>
        <a:ext cx="1072144" cy="459490"/>
      </dsp:txXfrm>
    </dsp:sp>
    <dsp:sp modelId="{DBFDEF8E-11A9-45BD-BD7E-4BCEC19E877E}">
      <dsp:nvSpPr>
        <dsp:cNvPr id="0" name=""/>
        <dsp:cNvSpPr/>
      </dsp:nvSpPr>
      <dsp:spPr>
        <a:xfrm rot="5400000">
          <a:off x="3590692" y="456957"/>
          <a:ext cx="1052209" cy="5715761"/>
        </a:xfrm>
        <a:prstGeom prst="round2SameRect">
          <a:avLst/>
        </a:prstGeom>
        <a:solidFill>
          <a:srgbClr val="FFFFFF">
            <a:alpha val="0"/>
          </a:srgb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</a:rPr>
            <a:t>Развитие системы особо-охраняемых природных территорий регионального значения</a:t>
          </a:r>
          <a:endParaRPr lang="ru-RU" sz="1800" b="1" kern="1200" dirty="0">
            <a:latin typeface="+mn-lt"/>
          </a:endParaRPr>
        </a:p>
      </dsp:txBody>
      <dsp:txXfrm rot="-5400000">
        <a:off x="1258917" y="2840098"/>
        <a:ext cx="5664396" cy="949479"/>
      </dsp:txXfrm>
    </dsp:sp>
    <dsp:sp modelId="{6266A4CE-0042-4292-B875-D6ED7F251C27}">
      <dsp:nvSpPr>
        <dsp:cNvPr id="0" name=""/>
        <dsp:cNvSpPr/>
      </dsp:nvSpPr>
      <dsp:spPr>
        <a:xfrm rot="5400000">
          <a:off x="-66677" y="4301451"/>
          <a:ext cx="1531634" cy="1072144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atin typeface="+mn-lt"/>
            </a:rPr>
            <a:t>IV</a:t>
          </a:r>
          <a:endParaRPr lang="ru-RU" sz="3000" b="1" kern="1200" dirty="0">
            <a:latin typeface="+mn-lt"/>
          </a:endParaRPr>
        </a:p>
      </dsp:txBody>
      <dsp:txXfrm rot="-5400000">
        <a:off x="163068" y="4607778"/>
        <a:ext cx="1072144" cy="459490"/>
      </dsp:txXfrm>
    </dsp:sp>
    <dsp:sp modelId="{0DCE86FE-6538-44FF-BC5D-ADC3507C2F5A}">
      <dsp:nvSpPr>
        <dsp:cNvPr id="0" name=""/>
        <dsp:cNvSpPr/>
      </dsp:nvSpPr>
      <dsp:spPr>
        <a:xfrm rot="5400000">
          <a:off x="3671990" y="1715857"/>
          <a:ext cx="961424" cy="5731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  <a:latin typeface="+mn-lt"/>
            </a:rPr>
            <a:t>Повышение уровня экологической культуры, воспитание и просвещение населения края</a:t>
          </a:r>
          <a:endParaRPr lang="ru-RU" sz="1800" kern="1200" dirty="0">
            <a:latin typeface="+mn-lt"/>
          </a:endParaRPr>
        </a:p>
      </dsp:txBody>
      <dsp:txXfrm rot="-5400000">
        <a:off x="1287119" y="4147662"/>
        <a:ext cx="5684234" cy="867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95740" y="615232"/>
          <a:ext cx="1847432" cy="115238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+mn-lt"/>
            </a:rPr>
            <a:t>I</a:t>
          </a:r>
          <a:endParaRPr lang="ru-RU" sz="2000" b="1" kern="1200" dirty="0">
            <a:latin typeface="+mn-lt"/>
          </a:endParaRPr>
        </a:p>
      </dsp:txBody>
      <dsp:txXfrm rot="-5400000">
        <a:off x="251782" y="843904"/>
        <a:ext cx="1152388" cy="695044"/>
      </dsp:txXfrm>
    </dsp:sp>
    <dsp:sp modelId="{5ECE7EA3-A7E3-4E0C-B975-41F9C359BA6D}">
      <dsp:nvSpPr>
        <dsp:cNvPr id="0" name=""/>
        <dsp:cNvSpPr/>
      </dsp:nvSpPr>
      <dsp:spPr>
        <a:xfrm rot="5400000">
          <a:off x="5641702" y="-3441655"/>
          <a:ext cx="1266734" cy="89617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prstClr val="black"/>
              </a:solidFill>
            </a:rPr>
            <a:t>В рамках реализации регионального проекта «Чистый воздух»: закрытие 3 котельных и строительство троллейбусной линии «Троллейбусное депо – </a:t>
          </a:r>
          <a:r>
            <a:rPr lang="ru-RU" sz="2000" b="1" kern="1200" dirty="0" err="1" smtClean="0">
              <a:solidFill>
                <a:prstClr val="black"/>
              </a:solidFill>
            </a:rPr>
            <a:t>Каштак</a:t>
          </a:r>
          <a:r>
            <a:rPr lang="ru-RU" sz="2000" b="1" kern="1200" dirty="0" smtClean="0">
              <a:solidFill>
                <a:prstClr val="black"/>
              </a:solidFill>
            </a:rPr>
            <a:t>» </a:t>
          </a:r>
          <a:endParaRPr lang="ru-RU" sz="2000" b="1" kern="1200" dirty="0">
            <a:latin typeface="+mn-lt"/>
          </a:endParaRPr>
        </a:p>
      </dsp:txBody>
      <dsp:txXfrm rot="-5400000">
        <a:off x="1794196" y="467688"/>
        <a:ext cx="8899910" cy="1143060"/>
      </dsp:txXfrm>
    </dsp:sp>
    <dsp:sp modelId="{EAE1A14D-E2BD-42E6-894E-5B7C5940284F}">
      <dsp:nvSpPr>
        <dsp:cNvPr id="0" name=""/>
        <dsp:cNvSpPr/>
      </dsp:nvSpPr>
      <dsp:spPr>
        <a:xfrm rot="5400000">
          <a:off x="-95740" y="2263703"/>
          <a:ext cx="1847432" cy="1152388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n-lt"/>
            </a:rPr>
            <a:t>II</a:t>
          </a:r>
          <a:endParaRPr lang="ru-RU" sz="2000" b="1" kern="1200" dirty="0">
            <a:latin typeface="+mn-lt"/>
          </a:endParaRPr>
        </a:p>
      </dsp:txBody>
      <dsp:txXfrm rot="-5400000">
        <a:off x="251782" y="2492375"/>
        <a:ext cx="1152388" cy="695044"/>
      </dsp:txXfrm>
    </dsp:sp>
    <dsp:sp modelId="{7215DEBD-BA07-40B8-9084-51F9C12F89A0}">
      <dsp:nvSpPr>
        <dsp:cNvPr id="0" name=""/>
        <dsp:cNvSpPr/>
      </dsp:nvSpPr>
      <dsp:spPr>
        <a:xfrm rot="5400000">
          <a:off x="5596884" y="-1991017"/>
          <a:ext cx="1553159" cy="91455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prstClr val="black"/>
              </a:solidFill>
            </a:rPr>
            <a:t>В рамках реализации регионального проекта «Сохранение озера Байкал»: строительство очистных сооружений в п. Тарбагатай Петровск-Забайкальского района и п. ст. </a:t>
          </a:r>
          <a:r>
            <a:rPr lang="ru-RU" sz="2000" b="1" kern="1200" dirty="0" err="1" smtClean="0">
              <a:solidFill>
                <a:prstClr val="black"/>
              </a:solidFill>
            </a:rPr>
            <a:t>Жипхеген</a:t>
          </a:r>
          <a:r>
            <a:rPr lang="ru-RU" sz="2000" b="1" kern="1200" dirty="0" smtClean="0">
              <a:solidFill>
                <a:prstClr val="black"/>
              </a:solidFill>
            </a:rPr>
            <a:t> </a:t>
          </a:r>
          <a:r>
            <a:rPr lang="ru-RU" sz="2000" b="1" kern="1200" dirty="0" err="1" smtClean="0">
              <a:solidFill>
                <a:prstClr val="black"/>
              </a:solidFill>
            </a:rPr>
            <a:t>Хилокского</a:t>
          </a:r>
          <a:r>
            <a:rPr lang="ru-RU" sz="2000" b="1" kern="1200" dirty="0" smtClean="0">
              <a:solidFill>
                <a:prstClr val="black"/>
              </a:solidFill>
            </a:rPr>
            <a:t> района, реконструкция очистных сооружений в г. Хилок</a:t>
          </a:r>
          <a:endParaRPr lang="ru-RU" sz="2000" b="1" kern="1200" dirty="0">
            <a:latin typeface="+mn-lt"/>
          </a:endParaRPr>
        </a:p>
      </dsp:txBody>
      <dsp:txXfrm rot="-5400000">
        <a:off x="1800692" y="1880994"/>
        <a:ext cx="9069725" cy="1401521"/>
      </dsp:txXfrm>
    </dsp:sp>
    <dsp:sp modelId="{A7EDEBFF-6510-4F63-9A07-4BC55A52FD68}">
      <dsp:nvSpPr>
        <dsp:cNvPr id="0" name=""/>
        <dsp:cNvSpPr/>
      </dsp:nvSpPr>
      <dsp:spPr>
        <a:xfrm rot="5400000">
          <a:off x="-95740" y="3954181"/>
          <a:ext cx="1847432" cy="1152388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n-lt"/>
            </a:rPr>
            <a:t>III</a:t>
          </a:r>
          <a:endParaRPr lang="ru-RU" sz="2000" b="1" kern="1200" dirty="0">
            <a:latin typeface="+mn-lt"/>
          </a:endParaRPr>
        </a:p>
      </dsp:txBody>
      <dsp:txXfrm rot="-5400000">
        <a:off x="251782" y="4182853"/>
        <a:ext cx="1152388" cy="695044"/>
      </dsp:txXfrm>
    </dsp:sp>
    <dsp:sp modelId="{DBFDEF8E-11A9-45BD-BD7E-4BCEC19E877E}">
      <dsp:nvSpPr>
        <dsp:cNvPr id="0" name=""/>
        <dsp:cNvSpPr/>
      </dsp:nvSpPr>
      <dsp:spPr>
        <a:xfrm rot="5400000">
          <a:off x="5488600" y="-15825"/>
          <a:ext cx="1676066" cy="9289863"/>
        </a:xfrm>
        <a:prstGeom prst="round2SameRect">
          <a:avLst/>
        </a:prstGeom>
        <a:solidFill>
          <a:srgbClr val="FFFFFF">
            <a:alpha val="0"/>
          </a:srgb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prstClr val="black"/>
              </a:solidFill>
            </a:rPr>
            <a:t>Создание государственных природных комплексных заказников «</a:t>
          </a:r>
          <a:r>
            <a:rPr lang="ru-RU" sz="2000" b="1" kern="1200" dirty="0" err="1" smtClean="0">
              <a:solidFill>
                <a:prstClr val="black"/>
              </a:solidFill>
            </a:rPr>
            <a:t>Ненюнгинский</a:t>
          </a:r>
          <a:r>
            <a:rPr lang="ru-RU" sz="2000" b="1" kern="1200" dirty="0" smtClean="0">
              <a:solidFill>
                <a:prstClr val="black"/>
              </a:solidFill>
            </a:rPr>
            <a:t>» и  «</a:t>
          </a:r>
          <a:r>
            <a:rPr lang="ru-RU" sz="2000" b="1" kern="1200" dirty="0" err="1" smtClean="0">
              <a:solidFill>
                <a:prstClr val="black"/>
              </a:solidFill>
            </a:rPr>
            <a:t>Олёкминский</a:t>
          </a:r>
          <a:r>
            <a:rPr lang="ru-RU" sz="2000" b="1" kern="1200" dirty="0" smtClean="0">
              <a:solidFill>
                <a:prstClr val="black"/>
              </a:solidFill>
            </a:rPr>
            <a:t>» (</a:t>
          </a:r>
          <a:r>
            <a:rPr lang="ru-RU" sz="2000" b="1" kern="1200" dirty="0" err="1" smtClean="0">
              <a:solidFill>
                <a:prstClr val="black"/>
              </a:solidFill>
            </a:rPr>
            <a:t>Тунгиро-Олёкминский</a:t>
          </a:r>
          <a:r>
            <a:rPr lang="ru-RU" sz="2000" b="1" kern="1200" dirty="0" smtClean="0">
              <a:solidFill>
                <a:prstClr val="black"/>
              </a:solidFill>
            </a:rPr>
            <a:t> район) за счет средств президентского гранта</a:t>
          </a:r>
          <a:endParaRPr lang="ru-RU" sz="2000" b="1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prstClr val="black"/>
              </a:solidFill>
            </a:rPr>
            <a:t>Внесение сведений в ЕГРН по 36 ООПТ</a:t>
          </a:r>
          <a:endParaRPr lang="ru-RU" sz="2000" b="1" kern="1200" dirty="0">
            <a:latin typeface="+mn-lt"/>
          </a:endParaRPr>
        </a:p>
      </dsp:txBody>
      <dsp:txXfrm rot="-5400000">
        <a:off x="1681702" y="3872893"/>
        <a:ext cx="9208044" cy="15124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0.71428</cdr:x>
      <cdr:y>0</cdr:y>
    </cdr:from>
    <cdr:to>
      <cdr:x>0.97409</cdr:x>
      <cdr:y>0.13514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94124" y="0"/>
          <a:ext cx="1270949" cy="360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Изъято: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0.14548</cdr:x>
      <cdr:y>0.00304</cdr:y>
    </cdr:from>
    <cdr:to>
      <cdr:x>0.45127</cdr:x>
      <cdr:y>0.10003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96219" y="12527"/>
          <a:ext cx="1042988" cy="4000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6162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2334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68492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4664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0818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36988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93161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49326" algn="l" defTabSz="912334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1"/>
              </a:solidFill>
            </a:rPr>
            <a:t>+ 1069</a:t>
          </a:r>
          <a:endParaRPr lang="ru-RU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0.20726</cdr:x>
      <cdr:y>0.64286</cdr:y>
    </cdr:from>
    <cdr:to>
      <cdr:x>0.25686</cdr:x>
      <cdr:y>0.82313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57068" y="1529396"/>
          <a:ext cx="396509" cy="428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9pPr>
        </a:lstStyle>
        <a:p xmlns:a="http://schemas.openxmlformats.org/drawingml/2006/main">
          <a:r>
            <a:rPr lang="ru-RU" sz="1400" dirty="0" smtClean="0"/>
            <a:t>41</a:t>
          </a:r>
          <a:endParaRPr lang="ru-RU" sz="1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0.39041</cdr:x>
      <cdr:y>0</cdr:y>
    </cdr:from>
    <cdr:to>
      <cdr:x>0.60959</cdr:x>
      <cdr:y>0.37696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28775" y="-2450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65EA3-5E9E-481E-AB11-BB51B3211FCE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52571-F52A-4637-A335-EAF64CA41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8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16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46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46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288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091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921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752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57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0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86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64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90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38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2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9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55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4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2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96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69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33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78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10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89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6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4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9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96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05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8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96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166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C95A-E73C-4092-8ABF-AE007264C1A2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1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1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8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88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4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6.bin"/><Relationship Id="rId4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55.v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10" Type="http://schemas.openxmlformats.org/officeDocument/2006/relationships/image" Target="../media/image1.emf"/><Relationship Id="rId4" Type="http://schemas.openxmlformats.org/officeDocument/2006/relationships/tags" Target="../tags/tag121.xml"/><Relationship Id="rId9" Type="http://schemas.openxmlformats.org/officeDocument/2006/relationships/oleObject" Target="../embeddings/oleObject57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34.xml"/><Relationship Id="rId7" Type="http://schemas.openxmlformats.org/officeDocument/2006/relationships/oleObject" Target="../embeddings/oleObject62.bin"/><Relationship Id="rId2" Type="http://schemas.openxmlformats.org/officeDocument/2006/relationships/tags" Target="../tags/tag133.xml"/><Relationship Id="rId1" Type="http://schemas.openxmlformats.org/officeDocument/2006/relationships/vmlDrawing" Target="../drawings/vmlDrawing60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9" Type="http://schemas.openxmlformats.org/officeDocument/2006/relationships/oleObject" Target="../embeddings/oleObject63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5.bin"/><Relationship Id="rId4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7.bin"/><Relationship Id="rId4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9.bin"/><Relationship Id="rId4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0.bin"/><Relationship Id="rId4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1.bin"/><Relationship Id="rId4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2.bin"/><Relationship Id="rId4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3.bin"/><Relationship Id="rId4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5.bin"/><Relationship Id="rId4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63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2" Type="http://schemas.openxmlformats.org/officeDocument/2006/relationships/tags" Target="../tags/tag166.xml"/><Relationship Id="rId1" Type="http://schemas.openxmlformats.org/officeDocument/2006/relationships/vmlDrawing" Target="../drawings/vmlDrawing76.v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10" Type="http://schemas.openxmlformats.org/officeDocument/2006/relationships/image" Target="../media/image1.emf"/><Relationship Id="rId4" Type="http://schemas.openxmlformats.org/officeDocument/2006/relationships/tags" Target="../tags/tag168.xml"/><Relationship Id="rId9" Type="http://schemas.openxmlformats.org/officeDocument/2006/relationships/oleObject" Target="../embeddings/oleObject79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1.bin"/><Relationship Id="rId4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81.xml"/><Relationship Id="rId7" Type="http://schemas.openxmlformats.org/officeDocument/2006/relationships/oleObject" Target="../embeddings/oleObject84.bin"/><Relationship Id="rId2" Type="http://schemas.openxmlformats.org/officeDocument/2006/relationships/tags" Target="../tags/tag180.xml"/><Relationship Id="rId1" Type="http://schemas.openxmlformats.org/officeDocument/2006/relationships/vmlDrawing" Target="../drawings/vmlDrawing81.v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9" Type="http://schemas.openxmlformats.org/officeDocument/2006/relationships/oleObject" Target="../embeddings/oleObject85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6.bin"/><Relationship Id="rId4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7.bin"/><Relationship Id="rId4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tags" Target="../tags/tag189.xml"/><Relationship Id="rId7" Type="http://schemas.openxmlformats.org/officeDocument/2006/relationships/slideMaster" Target="../slideMasters/slideMaster11.xml"/><Relationship Id="rId12" Type="http://schemas.openxmlformats.org/officeDocument/2006/relationships/image" Target="../media/image5.png"/><Relationship Id="rId2" Type="http://schemas.openxmlformats.org/officeDocument/2006/relationships/tags" Target="../tags/tag188.xml"/><Relationship Id="rId1" Type="http://schemas.openxmlformats.org/officeDocument/2006/relationships/vmlDrawing" Target="../drawings/vmlDrawing84.vml"/><Relationship Id="rId6" Type="http://schemas.openxmlformats.org/officeDocument/2006/relationships/tags" Target="../tags/tag192.xml"/><Relationship Id="rId11" Type="http://schemas.openxmlformats.org/officeDocument/2006/relationships/oleObject" Target="../embeddings/oleObject90.bin"/><Relationship Id="rId5" Type="http://schemas.openxmlformats.org/officeDocument/2006/relationships/tags" Target="../tags/tag191.xml"/><Relationship Id="rId10" Type="http://schemas.openxmlformats.org/officeDocument/2006/relationships/oleObject" Target="../embeddings/oleObject89.bin"/><Relationship Id="rId4" Type="http://schemas.openxmlformats.org/officeDocument/2006/relationships/tags" Target="../tags/tag190.xml"/><Relationship Id="rId9" Type="http://schemas.openxmlformats.org/officeDocument/2006/relationships/image" Target="../media/image1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93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3.bin"/><Relationship Id="rId4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5.bin"/><Relationship Id="rId4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6.bin"/><Relationship Id="rId4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7.bin"/><Relationship Id="rId4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9.bin"/><Relationship Id="rId4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1.bin"/><Relationship Id="rId4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2.bin"/><Relationship Id="rId4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16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4.bin"/><Relationship Id="rId4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3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2" Type="http://schemas.openxmlformats.org/officeDocument/2006/relationships/tags" Target="../tags/tag219.xml"/><Relationship Id="rId1" Type="http://schemas.openxmlformats.org/officeDocument/2006/relationships/vmlDrawing" Target="../drawings/vmlDrawing99.v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10" Type="http://schemas.openxmlformats.org/officeDocument/2006/relationships/image" Target="../media/image1.emf"/><Relationship Id="rId4" Type="http://schemas.openxmlformats.org/officeDocument/2006/relationships/tags" Target="../tags/tag221.xml"/><Relationship Id="rId9" Type="http://schemas.openxmlformats.org/officeDocument/2006/relationships/oleObject" Target="../embeddings/oleObject105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6.bin"/><Relationship Id="rId4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7.bin"/><Relationship Id="rId4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8.bin"/><Relationship Id="rId4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9.bin"/><Relationship Id="rId4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34.xml"/><Relationship Id="rId7" Type="http://schemas.openxmlformats.org/officeDocument/2006/relationships/oleObject" Target="../embeddings/oleObject110.bin"/><Relationship Id="rId2" Type="http://schemas.openxmlformats.org/officeDocument/2006/relationships/tags" Target="../tags/tag233.xml"/><Relationship Id="rId1" Type="http://schemas.openxmlformats.org/officeDocument/2006/relationships/vmlDrawing" Target="../drawings/vmlDrawing104.v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9" Type="http://schemas.openxmlformats.org/officeDocument/2006/relationships/oleObject" Target="../embeddings/oleObject111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2.bin"/><Relationship Id="rId4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3.bin"/><Relationship Id="rId4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3" Type="http://schemas.openxmlformats.org/officeDocument/2006/relationships/tags" Target="../tags/tag242.xml"/><Relationship Id="rId7" Type="http://schemas.openxmlformats.org/officeDocument/2006/relationships/slideMaster" Target="../slideMasters/slideMaster14.xml"/><Relationship Id="rId12" Type="http://schemas.openxmlformats.org/officeDocument/2006/relationships/image" Target="../media/image5.png"/><Relationship Id="rId2" Type="http://schemas.openxmlformats.org/officeDocument/2006/relationships/tags" Target="../tags/tag241.xml"/><Relationship Id="rId1" Type="http://schemas.openxmlformats.org/officeDocument/2006/relationships/vmlDrawing" Target="../drawings/vmlDrawing107.vml"/><Relationship Id="rId6" Type="http://schemas.openxmlformats.org/officeDocument/2006/relationships/tags" Target="../tags/tag245.xml"/><Relationship Id="rId11" Type="http://schemas.openxmlformats.org/officeDocument/2006/relationships/oleObject" Target="../embeddings/oleObject116.bin"/><Relationship Id="rId5" Type="http://schemas.openxmlformats.org/officeDocument/2006/relationships/tags" Target="../tags/tag244.xml"/><Relationship Id="rId10" Type="http://schemas.openxmlformats.org/officeDocument/2006/relationships/oleObject" Target="../embeddings/oleObject115.bin"/><Relationship Id="rId4" Type="http://schemas.openxmlformats.org/officeDocument/2006/relationships/tags" Target="../tags/tag243.xml"/><Relationship Id="rId9" Type="http://schemas.openxmlformats.org/officeDocument/2006/relationships/image" Target="../media/image1.emf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7.bin"/><Relationship Id="rId4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48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0.bin"/><Relationship Id="rId4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2.bin"/><Relationship Id="rId4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3.bin"/><Relationship Id="rId4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4.bin"/><Relationship Id="rId4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5.bin"/><Relationship Id="rId4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6.bin"/><Relationship Id="rId4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7.bin"/><Relationship Id="rId4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9.bin"/><Relationship Id="rId4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271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1.bin"/><Relationship Id="rId4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2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vmlDrawing" Target="../drawings/vmlDrawing123.v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10" Type="http://schemas.openxmlformats.org/officeDocument/2006/relationships/image" Target="../media/image1.emf"/><Relationship Id="rId4" Type="http://schemas.openxmlformats.org/officeDocument/2006/relationships/tags" Target="../tags/tag276.xml"/><Relationship Id="rId9" Type="http://schemas.openxmlformats.org/officeDocument/2006/relationships/oleObject" Target="../embeddings/oleObject132.bin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3.bin"/><Relationship Id="rId4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4.bin"/><Relationship Id="rId4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5.bin"/><Relationship Id="rId4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6.bin"/><Relationship Id="rId4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89.xml"/><Relationship Id="rId7" Type="http://schemas.openxmlformats.org/officeDocument/2006/relationships/oleObject" Target="../embeddings/oleObject137.bin"/><Relationship Id="rId2" Type="http://schemas.openxmlformats.org/officeDocument/2006/relationships/tags" Target="../tags/tag288.xml"/><Relationship Id="rId1" Type="http://schemas.openxmlformats.org/officeDocument/2006/relationships/vmlDrawing" Target="../drawings/vmlDrawing128.v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9" Type="http://schemas.openxmlformats.org/officeDocument/2006/relationships/oleObject" Target="../embeddings/oleObject138.bin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9.bin"/><Relationship Id="rId4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0.bin"/><Relationship Id="rId4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1.bin"/><Relationship Id="rId3" Type="http://schemas.openxmlformats.org/officeDocument/2006/relationships/tags" Target="../tags/tag297.xml"/><Relationship Id="rId7" Type="http://schemas.openxmlformats.org/officeDocument/2006/relationships/slideMaster" Target="../slideMasters/slideMaster23.xml"/><Relationship Id="rId12" Type="http://schemas.openxmlformats.org/officeDocument/2006/relationships/image" Target="../media/image5.png"/><Relationship Id="rId2" Type="http://schemas.openxmlformats.org/officeDocument/2006/relationships/tags" Target="../tags/tag296.xml"/><Relationship Id="rId1" Type="http://schemas.openxmlformats.org/officeDocument/2006/relationships/vmlDrawing" Target="../drawings/vmlDrawing131.vml"/><Relationship Id="rId6" Type="http://schemas.openxmlformats.org/officeDocument/2006/relationships/tags" Target="../tags/tag300.xml"/><Relationship Id="rId11" Type="http://schemas.openxmlformats.org/officeDocument/2006/relationships/oleObject" Target="../embeddings/oleObject143.bin"/><Relationship Id="rId5" Type="http://schemas.openxmlformats.org/officeDocument/2006/relationships/tags" Target="../tags/tag299.xml"/><Relationship Id="rId10" Type="http://schemas.openxmlformats.org/officeDocument/2006/relationships/oleObject" Target="../embeddings/oleObject142.bin"/><Relationship Id="rId4" Type="http://schemas.openxmlformats.org/officeDocument/2006/relationships/tags" Target="../tags/tag298.xml"/><Relationship Id="rId9" Type="http://schemas.openxmlformats.org/officeDocument/2006/relationships/image" Target="../media/image1.emf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4.bin"/><Relationship Id="rId4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303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5.bin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6.bin"/><Relationship Id="rId3" Type="http://schemas.openxmlformats.org/officeDocument/2006/relationships/tags" Target="../tags/tag305.xml"/><Relationship Id="rId7" Type="http://schemas.openxmlformats.org/officeDocument/2006/relationships/slideMaster" Target="../slideMasters/slideMaster24.xml"/><Relationship Id="rId12" Type="http://schemas.openxmlformats.org/officeDocument/2006/relationships/image" Target="../media/image5.png"/><Relationship Id="rId2" Type="http://schemas.openxmlformats.org/officeDocument/2006/relationships/tags" Target="../tags/tag304.xml"/><Relationship Id="rId1" Type="http://schemas.openxmlformats.org/officeDocument/2006/relationships/vmlDrawing" Target="../drawings/vmlDrawing134.vml"/><Relationship Id="rId6" Type="http://schemas.openxmlformats.org/officeDocument/2006/relationships/tags" Target="../tags/tag308.xml"/><Relationship Id="rId11" Type="http://schemas.openxmlformats.org/officeDocument/2006/relationships/oleObject" Target="../embeddings/oleObject148.bin"/><Relationship Id="rId5" Type="http://schemas.openxmlformats.org/officeDocument/2006/relationships/tags" Target="../tags/tag307.xml"/><Relationship Id="rId10" Type="http://schemas.openxmlformats.org/officeDocument/2006/relationships/oleObject" Target="../embeddings/oleObject147.bin"/><Relationship Id="rId4" Type="http://schemas.openxmlformats.org/officeDocument/2006/relationships/tags" Target="../tags/tag306.xml"/><Relationship Id="rId9" Type="http://schemas.openxmlformats.org/officeDocument/2006/relationships/image" Target="../media/image1.emf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9.bin"/><Relationship Id="rId4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2" Type="http://schemas.openxmlformats.org/officeDocument/2006/relationships/tags" Target="../tags/tag311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0.bin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.emf"/><Relationship Id="rId4" Type="http://schemas.openxmlformats.org/officeDocument/2006/relationships/tags" Target="../tags/tag27.xml"/><Relationship Id="rId9" Type="http://schemas.openxmlformats.org/officeDocument/2006/relationships/oleObject" Target="../embeddings/oleObject13.bin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9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2.bin"/><Relationship Id="rId4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3.bin"/><Relationship Id="rId4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4.bin"/><Relationship Id="rId4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5.bin"/><Relationship Id="rId4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6.bin"/><Relationship Id="rId4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7.bin"/><Relationship Id="rId4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8.bin"/><Relationship Id="rId4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9.bin"/><Relationship Id="rId4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0.bin"/><Relationship Id="rId4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1.bin"/><Relationship Id="rId4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334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2.bin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3.bin"/><Relationship Id="rId4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9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" Type="http://schemas.openxmlformats.org/officeDocument/2006/relationships/vmlDrawing" Target="../drawings/vmlDrawing150.v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10" Type="http://schemas.openxmlformats.org/officeDocument/2006/relationships/image" Target="../media/image1.emf"/><Relationship Id="rId4" Type="http://schemas.openxmlformats.org/officeDocument/2006/relationships/tags" Target="../tags/tag339.xml"/><Relationship Id="rId9" Type="http://schemas.openxmlformats.org/officeDocument/2006/relationships/oleObject" Target="../embeddings/oleObject16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5.bin"/><Relationship Id="rId4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6.bin"/><Relationship Id="rId4" Type="http://schemas.openxmlformats.org/officeDocument/2006/relationships/slideMaster" Target="../slideMasters/slideMaster29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7.bin"/><Relationship Id="rId4" Type="http://schemas.openxmlformats.org/officeDocument/2006/relationships/slideMaster" Target="../slideMasters/slideMaster29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8.bin"/><Relationship Id="rId4" Type="http://schemas.openxmlformats.org/officeDocument/2006/relationships/slideMaster" Target="../slideMasters/slideMaster29.xml"/></Relationships>
</file>

<file path=ppt/slideLayouts/_rels/slideLayout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52.xml"/><Relationship Id="rId7" Type="http://schemas.openxmlformats.org/officeDocument/2006/relationships/oleObject" Target="../embeddings/oleObject169.bin"/><Relationship Id="rId2" Type="http://schemas.openxmlformats.org/officeDocument/2006/relationships/tags" Target="../tags/tag351.xml"/><Relationship Id="rId1" Type="http://schemas.openxmlformats.org/officeDocument/2006/relationships/vmlDrawing" Target="../drawings/vmlDrawing155.vml"/><Relationship Id="rId6" Type="http://schemas.openxmlformats.org/officeDocument/2006/relationships/slideMaster" Target="../slideMasters/slideMaster29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9" Type="http://schemas.openxmlformats.org/officeDocument/2006/relationships/oleObject" Target="../embeddings/oleObject170.bin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1.bin"/><Relationship Id="rId4" Type="http://schemas.openxmlformats.org/officeDocument/2006/relationships/slideMaster" Target="../slideMasters/slideMaster29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2.bin"/><Relationship Id="rId4" Type="http://schemas.openxmlformats.org/officeDocument/2006/relationships/slideMaster" Target="../slideMasters/slideMaster2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0.xml"/><Relationship Id="rId7" Type="http://schemas.openxmlformats.org/officeDocument/2006/relationships/oleObject" Target="../embeddings/oleObject18.bin"/><Relationship Id="rId2" Type="http://schemas.openxmlformats.org/officeDocument/2006/relationships/tags" Target="../tags/tag39.xml"/><Relationship Id="rId1" Type="http://schemas.openxmlformats.org/officeDocument/2006/relationships/vmlDrawing" Target="../drawings/vmlDrawing18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9" Type="http://schemas.openxmlformats.org/officeDocument/2006/relationships/oleObject" Target="../embeddings/oleObject19.bin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9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vmlDrawing" Target="../drawings/vmlDrawing34.v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image" Target="../media/image1.emf"/><Relationship Id="rId4" Type="http://schemas.openxmlformats.org/officeDocument/2006/relationships/tags" Target="../tags/tag74.xml"/><Relationship Id="rId9" Type="http://schemas.openxmlformats.org/officeDocument/2006/relationships/oleObject" Target="../embeddings/oleObject3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7.xml"/><Relationship Id="rId7" Type="http://schemas.openxmlformats.org/officeDocument/2006/relationships/oleObject" Target="../embeddings/oleObject40.bin"/><Relationship Id="rId2" Type="http://schemas.openxmlformats.org/officeDocument/2006/relationships/tags" Target="../tags/tag86.xml"/><Relationship Id="rId1" Type="http://schemas.openxmlformats.org/officeDocument/2006/relationships/vmlDrawing" Target="../drawings/vmlDrawing39.v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oleObject" Target="../embeddings/oleObject41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5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248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302097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8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47" y="97877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4" y="1247687"/>
            <a:ext cx="11181332" cy="5168486"/>
          </a:xfrm>
        </p:spPr>
        <p:txBody>
          <a:bodyPr>
            <a:normAutofit/>
          </a:bodyPr>
          <a:lstStyle>
            <a:lvl1pPr marL="197051" indent="-197051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71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71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4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580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7098358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1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8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6459771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92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1088112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1088112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/>
          <a:p>
            <a:pPr defTabSz="388611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/>
          <a:p>
            <a:pPr defTabSz="388611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/>
          <a:p>
            <a:pPr defTabSz="388611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196" tIns="38860" rIns="0" bIns="38860" rtlCol="0" anchor="ctr"/>
          <a:lstStyle/>
          <a:p>
            <a:pPr algn="ctr" defTabSz="1088112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744" y="2960674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936" y="4099552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956" y="4099552"/>
            <a:ext cx="2728247" cy="688535"/>
          </a:xfrm>
          <a:prstGeom prst="rect">
            <a:avLst/>
          </a:prstGeom>
        </p:spPr>
        <p:txBody>
          <a:bodyPr lIns="45899" tIns="0" rIns="0" bIns="0"/>
          <a:lstStyle>
            <a:lvl1pPr marL="0" indent="428822"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936" y="4983763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424" y="4983763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424" y="1883429"/>
            <a:ext cx="2741791" cy="789333"/>
          </a:xfrm>
          <a:prstGeom prst="rect">
            <a:avLst/>
          </a:prstGeom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424" y="2960674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11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36" y="4099552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36" y="4983763"/>
            <a:ext cx="2741791" cy="688535"/>
          </a:xfrm>
          <a:prstGeom prst="rect">
            <a:avLst/>
          </a:prstGeom>
        </p:spPr>
        <p:txBody>
          <a:bodyPr lIns="4589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8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59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11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8278" y="1690072"/>
            <a:ext cx="2741791" cy="982695"/>
          </a:xfrm>
          <a:prstGeom prst="rect">
            <a:avLst/>
          </a:prstGeom>
          <a:noFill/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278" y="2960133"/>
            <a:ext cx="2741791" cy="708970"/>
          </a:xfrm>
          <a:prstGeom prst="rect">
            <a:avLst/>
          </a:prstGeom>
          <a:noFill/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8278" y="3920567"/>
            <a:ext cx="2741791" cy="867508"/>
          </a:xfrm>
          <a:prstGeom prst="rect">
            <a:avLst/>
          </a:prstGeom>
          <a:noFill/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8278" y="4983763"/>
            <a:ext cx="2741791" cy="688535"/>
          </a:xfrm>
          <a:prstGeom prst="rect">
            <a:avLst/>
          </a:prstGeom>
          <a:noFill/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4" y="576381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81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81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72" y="576381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32" y="591030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60" y="591030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800" y="591030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99" tIns="0" rIns="0" bIns="0"/>
          <a:lstStyle>
            <a:lvl1pPr marL="0" indent="20968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8283" y="591030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99" tIns="0" rIns="0" bIns="0"/>
          <a:lstStyle>
            <a:lvl1pPr marL="0" marR="0" indent="209687" algn="l" defTabSz="10881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687" algn="l" defTabSz="10881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1088112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11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11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11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11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55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210853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5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623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8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18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3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60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5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611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5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611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54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2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5365683"/>
              </p:ext>
            </p:extLst>
          </p:nvPr>
        </p:nvGraphicFramePr>
        <p:xfrm>
          <a:off x="159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0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73" y="180986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611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9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556"/>
            <a:ext cx="2743200" cy="365125"/>
          </a:xfrm>
          <a:prstGeom prst="rect">
            <a:avLst/>
          </a:prstGeom>
        </p:spPr>
        <p:txBody>
          <a:bodyPr vert="horz" lIns="77722" tIns="38860" rIns="77722" bIns="3886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5" y="1295409"/>
            <a:ext cx="11474451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6082" indent="-272027">
              <a:buFont typeface="Arial" panose="020B0604020202020204" pitchFamily="34" charset="0"/>
              <a:buChar char="−"/>
              <a:defRPr sz="2400"/>
            </a:lvl2pPr>
            <a:lvl3pPr marL="1360135" indent="-272027">
              <a:buFont typeface="Wingdings" panose="05000000000000000000" pitchFamily="2" charset="2"/>
              <a:buChar char="§"/>
              <a:defRPr sz="2100"/>
            </a:lvl3pPr>
            <a:lvl4pPr marL="1904190" indent="-272027">
              <a:buFont typeface="Courier New" panose="02070309020205020404" pitchFamily="49" charset="0"/>
              <a:buChar char="o"/>
              <a:defRPr sz="1900"/>
            </a:lvl4pPr>
            <a:lvl5pPr marL="2448246" indent="-272027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80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1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850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988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023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45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753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764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630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463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329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141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85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704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043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3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386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582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37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041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520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229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351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320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080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1" y="1502299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74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74" y="1502306"/>
            <a:ext cx="8035011" cy="1882265"/>
          </a:xfrm>
        </p:spPr>
        <p:txBody>
          <a:bodyPr bIns="198849" anchor="b">
            <a:normAutofit/>
          </a:bodyPr>
          <a:lstStyle>
            <a:lvl1pPr marL="488152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60" y="1825625"/>
            <a:ext cx="113919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>
            <a:lvl1pPr marL="271963" indent="-271963" algn="l" defTabSz="1087857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5889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59814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374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766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158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552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9443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3372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660"/>
            <a:ext cx="2971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l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60" y="6356660"/>
            <a:ext cx="44577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ctr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683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693426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7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3928" indent="0" algn="ctr">
              <a:buNone/>
              <a:defRPr sz="2400"/>
            </a:lvl2pPr>
            <a:lvl3pPr marL="1087857" indent="0" algn="ctr">
              <a:buNone/>
              <a:defRPr sz="2100"/>
            </a:lvl3pPr>
            <a:lvl4pPr marL="1631779" indent="0" algn="ctr">
              <a:buNone/>
              <a:defRPr sz="1900"/>
            </a:lvl4pPr>
            <a:lvl5pPr marL="2175709" indent="0" algn="ctr">
              <a:buNone/>
              <a:defRPr sz="1900"/>
            </a:lvl5pPr>
            <a:lvl6pPr marL="2719632" indent="0" algn="ctr">
              <a:buNone/>
              <a:defRPr sz="1900"/>
            </a:lvl6pPr>
            <a:lvl7pPr marL="3263557" indent="0" algn="ctr">
              <a:buNone/>
              <a:defRPr sz="1900"/>
            </a:lvl7pPr>
            <a:lvl8pPr marL="3807483" indent="0" algn="ctr">
              <a:buNone/>
              <a:defRPr sz="1900"/>
            </a:lvl8pPr>
            <a:lvl9pPr marL="4351412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8324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254697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9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43287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671371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757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17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5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196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3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7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1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36112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439414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58019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9046270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6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4464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783929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9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90437"/>
      </p:ext>
    </p:extLst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8504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211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658823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1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29458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787660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3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3928" indent="0">
              <a:buNone/>
              <a:defRPr sz="3300"/>
            </a:lvl2pPr>
            <a:lvl3pPr marL="1087857" indent="0">
              <a:buNone/>
              <a:defRPr sz="2900"/>
            </a:lvl3pPr>
            <a:lvl4pPr marL="1631779" indent="0">
              <a:buNone/>
              <a:defRPr sz="2400"/>
            </a:lvl4pPr>
            <a:lvl5pPr marL="2175709" indent="0">
              <a:buNone/>
              <a:defRPr sz="2400"/>
            </a:lvl5pPr>
            <a:lvl6pPr marL="2719632" indent="0">
              <a:buNone/>
              <a:defRPr sz="2400"/>
            </a:lvl6pPr>
            <a:lvl7pPr marL="3263557" indent="0">
              <a:buNone/>
              <a:defRPr sz="2400"/>
            </a:lvl7pPr>
            <a:lvl8pPr marL="3807483" indent="0">
              <a:buNone/>
              <a:defRPr sz="2400"/>
            </a:lvl8pPr>
            <a:lvl9pPr marL="4351412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75667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9334432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2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88903"/>
      </p:ext>
    </p:extLst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5195868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8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07447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266649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31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55" y="97882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4" y="1247687"/>
            <a:ext cx="11181332" cy="5168486"/>
          </a:xfrm>
        </p:spPr>
        <p:txBody>
          <a:bodyPr>
            <a:normAutofit/>
          </a:bodyPr>
          <a:lstStyle>
            <a:lvl1pPr marL="197004" indent="-197004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482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482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4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131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96942188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33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14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4880309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96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145" tIns="38850" rIns="0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744" y="2960439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9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956" y="4099553"/>
            <a:ext cx="2728247" cy="688535"/>
          </a:xfrm>
          <a:prstGeom prst="rect">
            <a:avLst/>
          </a:prstGeom>
        </p:spPr>
        <p:txBody>
          <a:bodyPr lIns="45889" tIns="0" rIns="0" bIns="0"/>
          <a:lstStyle>
            <a:lvl1pPr marL="0" indent="428722"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936" y="498352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424" y="498352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424" y="1883429"/>
            <a:ext cx="2741791" cy="789333"/>
          </a:xfrm>
          <a:prstGeom prst="rect">
            <a:avLst/>
          </a:prstGeom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424" y="2960439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36" y="498352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8118" y="1690077"/>
            <a:ext cx="2741791" cy="98269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118" y="2960133"/>
            <a:ext cx="2741791" cy="708970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8118" y="3920567"/>
            <a:ext cx="2741791" cy="867508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8118" y="4983528"/>
            <a:ext cx="2741791" cy="68853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6" y="57635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5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5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74" y="57635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36" y="59100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60" y="59100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844" y="59100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8127" y="59100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marR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1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453196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8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8646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4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7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3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0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323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5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60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5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5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2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5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30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2086412"/>
              </p:ext>
            </p:extLst>
          </p:nvPr>
        </p:nvGraphicFramePr>
        <p:xfrm>
          <a:off x="159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52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73" y="180990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520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9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321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5" y="1295414"/>
            <a:ext cx="11474451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5889" indent="-271963">
              <a:buFont typeface="Arial" panose="020B0604020202020204" pitchFamily="34" charset="0"/>
              <a:buChar char="−"/>
              <a:defRPr sz="2400"/>
            </a:lvl2pPr>
            <a:lvl3pPr marL="1359814" indent="-271963">
              <a:buFont typeface="Wingdings" panose="05000000000000000000" pitchFamily="2" charset="2"/>
              <a:buChar char="§"/>
              <a:defRPr sz="2100"/>
            </a:lvl3pPr>
            <a:lvl4pPr marL="1903740" indent="-271963">
              <a:buFont typeface="Courier New" panose="02070309020205020404" pitchFamily="49" charset="0"/>
              <a:buChar char="o"/>
              <a:defRPr sz="1900"/>
            </a:lvl4pPr>
            <a:lvl5pPr marL="2447668" indent="-271963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221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54" indent="0" algn="ctr">
              <a:buNone/>
              <a:defRPr sz="2000"/>
            </a:lvl2pPr>
            <a:lvl3pPr marL="913711" indent="0" algn="ctr">
              <a:buNone/>
              <a:defRPr sz="1800"/>
            </a:lvl3pPr>
            <a:lvl4pPr marL="1370564" indent="0" algn="ctr">
              <a:buNone/>
              <a:defRPr sz="1600"/>
            </a:lvl4pPr>
            <a:lvl5pPr marL="1827421" indent="0" algn="ctr">
              <a:buNone/>
              <a:defRPr sz="1600"/>
            </a:lvl5pPr>
            <a:lvl6pPr marL="2284272" indent="0" algn="ctr">
              <a:buNone/>
              <a:defRPr sz="1600"/>
            </a:lvl6pPr>
            <a:lvl7pPr marL="2741126" indent="0" algn="ctr">
              <a:buNone/>
              <a:defRPr sz="1600"/>
            </a:lvl7pPr>
            <a:lvl8pPr marL="3197984" indent="0" algn="ctr">
              <a:buNone/>
              <a:defRPr sz="1600"/>
            </a:lvl8pPr>
            <a:lvl9pPr marL="365484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705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931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7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05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272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42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2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608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91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09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54" indent="0">
              <a:buNone/>
              <a:defRPr sz="2800"/>
            </a:lvl2pPr>
            <a:lvl3pPr marL="913711" indent="0">
              <a:buNone/>
              <a:defRPr sz="2400"/>
            </a:lvl3pPr>
            <a:lvl4pPr marL="1370564" indent="0">
              <a:buNone/>
              <a:defRPr sz="2000"/>
            </a:lvl4pPr>
            <a:lvl5pPr marL="1827421" indent="0">
              <a:buNone/>
              <a:defRPr sz="2000"/>
            </a:lvl5pPr>
            <a:lvl6pPr marL="2284272" indent="0">
              <a:buNone/>
              <a:defRPr sz="2000"/>
            </a:lvl6pPr>
            <a:lvl7pPr marL="2741126" indent="0">
              <a:buNone/>
              <a:defRPr sz="2000"/>
            </a:lvl7pPr>
            <a:lvl8pPr marL="3197984" indent="0">
              <a:buNone/>
              <a:defRPr sz="2000"/>
            </a:lvl8pPr>
            <a:lvl9pPr marL="365484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852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104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943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8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0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5869">
              <a:lnSpc>
                <a:spcPct val="90000"/>
              </a:lnSpc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8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06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3734">
              <a:lnSpc>
                <a:spcPct val="90000"/>
              </a:lnSpc>
              <a:defRPr/>
            </a:pPr>
            <a:endParaRPr lang="en-US" sz="370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0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8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9" y="115663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83" y="97885"/>
            <a:ext cx="9696473" cy="790489"/>
          </a:xfrm>
        </p:spPr>
        <p:txBody>
          <a:bodyPr/>
          <a:lstStyle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83" y="1366731"/>
            <a:ext cx="4911860" cy="2743813"/>
          </a:xfrm>
        </p:spPr>
        <p:txBody>
          <a:bodyPr/>
          <a:lstStyle>
            <a:lvl1pPr marL="138810" indent="-138810">
              <a:buClr>
                <a:srgbClr val="830051"/>
              </a:buCl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2" y="993603"/>
            <a:ext cx="4911861" cy="345146"/>
          </a:xfrm>
        </p:spPr>
        <p:txBody>
          <a:bodyPr tIns="75435" anchor="ctr">
            <a:noAutofit/>
          </a:bodyPr>
          <a:lstStyle>
            <a:lvl1pPr marL="0" indent="0" algn="l">
              <a:buNone/>
              <a:defRPr sz="11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3750" indent="0" algn="ctr">
              <a:buNone/>
              <a:defRPr sz="1600"/>
            </a:lvl2pPr>
            <a:lvl3pPr marL="707504" indent="0" algn="ctr">
              <a:buNone/>
              <a:defRPr sz="1400"/>
            </a:lvl3pPr>
            <a:lvl4pPr marL="1061287" indent="0" algn="ctr">
              <a:buNone/>
              <a:defRPr sz="1100"/>
            </a:lvl4pPr>
            <a:lvl5pPr marL="1415043" indent="0" algn="ctr">
              <a:buNone/>
              <a:defRPr sz="1100"/>
            </a:lvl5pPr>
            <a:lvl6pPr marL="1768804" indent="0" algn="ctr">
              <a:buNone/>
              <a:defRPr sz="1100"/>
            </a:lvl6pPr>
            <a:lvl7pPr marL="2122563" indent="0" algn="ctr">
              <a:buNone/>
              <a:defRPr sz="1100"/>
            </a:lvl7pPr>
            <a:lvl8pPr marL="2476323" indent="0" algn="ctr">
              <a:buNone/>
              <a:defRPr sz="1100"/>
            </a:lvl8pPr>
            <a:lvl9pPr marL="2830089" indent="0" algn="ctr">
              <a:buNone/>
              <a:defRPr sz="1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8" y="6415198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340" y="6415198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5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F177B-66C6-4B1A-9EDB-E442BFCA08E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834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57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75" y="97885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6" y="1247687"/>
            <a:ext cx="11181332" cy="5168486"/>
          </a:xfrm>
        </p:spPr>
        <p:txBody>
          <a:bodyPr>
            <a:normAutofit/>
          </a:bodyPr>
          <a:lstStyle>
            <a:lvl1pPr marL="196856" indent="-196856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662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662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7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853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559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773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74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9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999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038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801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259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498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309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026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1060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54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1" y="1502299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74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74" y="1502306"/>
            <a:ext cx="8035011" cy="1882265"/>
          </a:xfrm>
        </p:spPr>
        <p:txBody>
          <a:bodyPr bIns="198849" anchor="b">
            <a:normAutofit/>
          </a:bodyPr>
          <a:lstStyle>
            <a:lvl1pPr marL="488152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60" y="1825625"/>
            <a:ext cx="113919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>
            <a:lvl1pPr marL="271963" indent="-271963" algn="l" defTabSz="1087857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5889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59814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374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766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158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552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9443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3372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854"/>
            <a:ext cx="2971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l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60" y="6356854"/>
            <a:ext cx="44577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ctr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707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185904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8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3928" indent="0" algn="ctr">
              <a:buNone/>
              <a:defRPr sz="2400"/>
            </a:lvl2pPr>
            <a:lvl3pPr marL="1087857" indent="0" algn="ctr">
              <a:buNone/>
              <a:defRPr sz="2100"/>
            </a:lvl3pPr>
            <a:lvl4pPr marL="1631779" indent="0" algn="ctr">
              <a:buNone/>
              <a:defRPr sz="1900"/>
            </a:lvl4pPr>
            <a:lvl5pPr marL="2175709" indent="0" algn="ctr">
              <a:buNone/>
              <a:defRPr sz="1900"/>
            </a:lvl5pPr>
            <a:lvl6pPr marL="2719632" indent="0" algn="ctr">
              <a:buNone/>
              <a:defRPr sz="1900"/>
            </a:lvl6pPr>
            <a:lvl7pPr marL="3263557" indent="0" algn="ctr">
              <a:buNone/>
              <a:defRPr sz="1900"/>
            </a:lvl7pPr>
            <a:lvl8pPr marL="3807483" indent="0" algn="ctr">
              <a:buNone/>
              <a:defRPr sz="1900"/>
            </a:lvl8pPr>
            <a:lvl9pPr marL="4351412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9817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138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634136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1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70897"/>
      </p:ext>
    </p:extLst>
  </p:cSld>
  <p:clrMapOvr>
    <a:masterClrMapping/>
  </p:clrMapOvr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585891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3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952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17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5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196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3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7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1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8919"/>
      </p:ext>
    </p:extLst>
  </p:cSld>
  <p:clrMapOvr>
    <a:masterClrMapping/>
  </p:clrMapOvr>
  <p:hf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19809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5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42847"/>
      </p:ext>
    </p:extLst>
  </p:cSld>
  <p:clrMapOvr>
    <a:masterClrMapping/>
  </p:clrMapOvr>
  <p:hf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870557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8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52145"/>
      </p:ext>
    </p:extLst>
  </p:cSld>
  <p:clrMapOvr>
    <a:masterClrMapping/>
  </p:clrMapOvr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38006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13741"/>
      </p:ext>
    </p:extLst>
  </p:cSld>
  <p:clrMapOvr>
    <a:masterClrMapping/>
  </p:clrMapOvr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96035"/>
      </p:ext>
    </p:extLst>
  </p:cSld>
  <p:clrMapOvr>
    <a:masterClrMapping/>
  </p:clrMapOvr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652214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3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97248"/>
      </p:ext>
    </p:extLst>
  </p:cSld>
  <p:clrMapOvr>
    <a:masterClrMapping/>
  </p:clrMapOvr>
  <p:hf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600969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5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3928" indent="0">
              <a:buNone/>
              <a:defRPr sz="3300"/>
            </a:lvl2pPr>
            <a:lvl3pPr marL="1087857" indent="0">
              <a:buNone/>
              <a:defRPr sz="2900"/>
            </a:lvl3pPr>
            <a:lvl4pPr marL="1631779" indent="0">
              <a:buNone/>
              <a:defRPr sz="2400"/>
            </a:lvl4pPr>
            <a:lvl5pPr marL="2175709" indent="0">
              <a:buNone/>
              <a:defRPr sz="2400"/>
            </a:lvl5pPr>
            <a:lvl6pPr marL="2719632" indent="0">
              <a:buNone/>
              <a:defRPr sz="2400"/>
            </a:lvl6pPr>
            <a:lvl7pPr marL="3263557" indent="0">
              <a:buNone/>
              <a:defRPr sz="2400"/>
            </a:lvl7pPr>
            <a:lvl8pPr marL="3807483" indent="0">
              <a:buNone/>
              <a:defRPr sz="2400"/>
            </a:lvl8pPr>
            <a:lvl9pPr marL="4351412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88300"/>
      </p:ext>
    </p:extLst>
  </p:cSld>
  <p:clrMapOvr>
    <a:masterClrMapping/>
  </p:clrMapOvr>
  <p:hf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970377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7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95592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209818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9375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173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621046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55" y="97882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4" y="1247687"/>
            <a:ext cx="11181332" cy="5168486"/>
          </a:xfrm>
        </p:spPr>
        <p:txBody>
          <a:bodyPr>
            <a:normAutofit/>
          </a:bodyPr>
          <a:lstStyle>
            <a:lvl1pPr marL="197004" indent="-197004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676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676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4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702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6885200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5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9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6846766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7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96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145" tIns="38850" rIns="0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744" y="296063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9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956" y="4099553"/>
            <a:ext cx="2728247" cy="688535"/>
          </a:xfrm>
          <a:prstGeom prst="rect">
            <a:avLst/>
          </a:prstGeom>
        </p:spPr>
        <p:txBody>
          <a:bodyPr lIns="45889" tIns="0" rIns="0" bIns="0"/>
          <a:lstStyle>
            <a:lvl1pPr marL="0" indent="428722"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936" y="4983722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424" y="4983722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424" y="1883429"/>
            <a:ext cx="2741791" cy="789333"/>
          </a:xfrm>
          <a:prstGeom prst="rect">
            <a:avLst/>
          </a:prstGeom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424" y="296063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36" y="4983722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8247" y="1690077"/>
            <a:ext cx="2741791" cy="98269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247" y="2960133"/>
            <a:ext cx="2741791" cy="708970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8247" y="3920567"/>
            <a:ext cx="2741791" cy="867508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8247" y="4983722"/>
            <a:ext cx="2741791" cy="68853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6" y="5763776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776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776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74" y="5763776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36" y="5910263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60" y="5910263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844" y="5910263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8257" y="5910263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marR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44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419161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1864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2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0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4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59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7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4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6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6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44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1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42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5115027"/>
              </p:ext>
            </p:extLst>
          </p:nvPr>
        </p:nvGraphicFramePr>
        <p:xfrm>
          <a:off x="159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73" y="180990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520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9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515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5" y="1295414"/>
            <a:ext cx="11474451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5889" indent="-271963">
              <a:buFont typeface="Arial" panose="020B0604020202020204" pitchFamily="34" charset="0"/>
              <a:buChar char="−"/>
              <a:defRPr sz="2400"/>
            </a:lvl2pPr>
            <a:lvl3pPr marL="1359814" indent="-271963">
              <a:buFont typeface="Wingdings" panose="05000000000000000000" pitchFamily="2" charset="2"/>
              <a:buChar char="§"/>
              <a:defRPr sz="2100"/>
            </a:lvl3pPr>
            <a:lvl4pPr marL="1903740" indent="-271963">
              <a:buFont typeface="Courier New" panose="02070309020205020404" pitchFamily="49" charset="0"/>
              <a:buChar char="o"/>
              <a:defRPr sz="1900"/>
            </a:lvl4pPr>
            <a:lvl5pPr marL="2447668" indent="-271963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576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583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080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811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125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7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418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099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813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25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81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436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543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55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9806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90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8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88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5992">
              <a:lnSpc>
                <a:spcPct val="90000"/>
              </a:lnSpc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8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8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3838">
              <a:lnSpc>
                <a:spcPct val="90000"/>
              </a:lnSpc>
              <a:defRPr/>
            </a:pPr>
            <a:endParaRPr lang="en-US" sz="370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790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8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9" y="115663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83" y="97885"/>
            <a:ext cx="9696473" cy="790489"/>
          </a:xfrm>
        </p:spPr>
        <p:txBody>
          <a:bodyPr/>
          <a:lstStyle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83" y="1366729"/>
            <a:ext cx="4911860" cy="2743813"/>
          </a:xfrm>
        </p:spPr>
        <p:txBody>
          <a:bodyPr/>
          <a:lstStyle>
            <a:lvl1pPr marL="138861" indent="-138861">
              <a:buClr>
                <a:srgbClr val="830051"/>
              </a:buCl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2" y="993603"/>
            <a:ext cx="4911861" cy="345146"/>
          </a:xfrm>
        </p:spPr>
        <p:txBody>
          <a:bodyPr tIns="75464" anchor="ctr">
            <a:noAutofit/>
          </a:bodyPr>
          <a:lstStyle>
            <a:lvl1pPr marL="0" indent="0" algn="l">
              <a:buNone/>
              <a:defRPr sz="11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3886" indent="0" algn="ctr">
              <a:buNone/>
              <a:defRPr sz="1600"/>
            </a:lvl2pPr>
            <a:lvl3pPr marL="707775" indent="0" algn="ctr">
              <a:buNone/>
              <a:defRPr sz="1400"/>
            </a:lvl3pPr>
            <a:lvl4pPr marL="1061687" indent="0" algn="ctr">
              <a:buNone/>
              <a:defRPr sz="1100"/>
            </a:lvl4pPr>
            <a:lvl5pPr marL="1415577" indent="0" algn="ctr">
              <a:buNone/>
              <a:defRPr sz="1100"/>
            </a:lvl5pPr>
            <a:lvl6pPr marL="1769471" indent="0" algn="ctr">
              <a:buNone/>
              <a:defRPr sz="1100"/>
            </a:lvl6pPr>
            <a:lvl7pPr marL="2123366" indent="0" algn="ctr">
              <a:buNone/>
              <a:defRPr sz="1100"/>
            </a:lvl7pPr>
            <a:lvl8pPr marL="2477259" indent="0" algn="ctr">
              <a:buNone/>
              <a:defRPr sz="1100"/>
            </a:lvl8pPr>
            <a:lvl9pPr marL="2831157" indent="0" algn="ctr">
              <a:buNone/>
              <a:defRPr sz="1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8" y="6415144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332" y="6415144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5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F177B-66C6-4B1A-9EDB-E442BFCA08E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198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8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283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12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1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63" y="97885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6" y="1247687"/>
            <a:ext cx="11181332" cy="5168486"/>
          </a:xfrm>
        </p:spPr>
        <p:txBody>
          <a:bodyPr>
            <a:normAutofit/>
          </a:bodyPr>
          <a:lstStyle>
            <a:lvl1pPr marL="196930" indent="-196930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608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608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7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582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76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151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10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304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312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0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392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545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4346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1213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97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962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083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8719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482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391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92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1" y="1502348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74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74" y="1502350"/>
            <a:ext cx="8035011" cy="1882265"/>
          </a:xfrm>
        </p:spPr>
        <p:txBody>
          <a:bodyPr bIns="198477" anchor="b">
            <a:normAutofit/>
          </a:bodyPr>
          <a:lstStyle>
            <a:lvl1pPr marL="487232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63" y="1825625"/>
            <a:ext cx="11391900" cy="4351338"/>
          </a:xfrm>
          <a:prstGeom prst="rect">
            <a:avLst/>
          </a:prstGeom>
        </p:spPr>
        <p:txBody>
          <a:bodyPr vert="horz" lIns="77558" tIns="38775" rIns="77558" bIns="38775" rtlCol="0">
            <a:normAutofit/>
          </a:bodyPr>
          <a:lstStyle>
            <a:lvl1pPr marL="271450" indent="-271450" algn="l" defTabSz="1085814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4346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57249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0148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3053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85936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28854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1735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4651" indent="-271450" algn="l" defTabSz="108581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7100"/>
            <a:ext cx="2971800" cy="365125"/>
          </a:xfrm>
          <a:prstGeom prst="rect">
            <a:avLst/>
          </a:prstGeom>
        </p:spPr>
        <p:txBody>
          <a:bodyPr vert="horz" lIns="77558" tIns="38775" rIns="77558" bIns="38775" rtlCol="0" anchor="ctr"/>
          <a:lstStyle>
            <a:defPPr lvl="0">
              <a:defRPr lang="en-US"/>
            </a:defPPr>
            <a:lvl1pPr marL="0" lvl="0" algn="l" defTabSz="542905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2905" lvl="1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14" lvl="2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8699" lvl="3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619" lvl="4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504" lvl="5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7407" lvl="6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0304" lvl="7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3207" lvl="8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63" y="6357100"/>
            <a:ext cx="4457700" cy="365125"/>
          </a:xfrm>
          <a:prstGeom prst="rect">
            <a:avLst/>
          </a:prstGeom>
        </p:spPr>
        <p:txBody>
          <a:bodyPr vert="horz" lIns="77558" tIns="38775" rIns="77558" bIns="38775" rtlCol="0" anchor="ctr"/>
          <a:lstStyle>
            <a:defPPr lvl="0">
              <a:defRPr lang="en-US"/>
            </a:defPPr>
            <a:lvl1pPr marL="0" lvl="0" algn="ctr" defTabSz="542905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2905" lvl="1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14" lvl="2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8699" lvl="3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619" lvl="4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504" lvl="5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7407" lvl="6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0304" lvl="7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3207" lvl="8" algn="l" defTabSz="54290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3705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496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7989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499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277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8968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8679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020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257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9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944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97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8915481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1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2905" indent="0" algn="ctr">
              <a:buNone/>
              <a:defRPr sz="2400"/>
            </a:lvl2pPr>
            <a:lvl3pPr marL="1085814" indent="0" algn="ctr">
              <a:buNone/>
              <a:defRPr sz="2100"/>
            </a:lvl3pPr>
            <a:lvl4pPr marL="1628699" indent="0" algn="ctr">
              <a:buNone/>
              <a:defRPr sz="1900"/>
            </a:lvl4pPr>
            <a:lvl5pPr marL="2171619" indent="0" algn="ctr">
              <a:buNone/>
              <a:defRPr sz="1900"/>
            </a:lvl5pPr>
            <a:lvl6pPr marL="2714504" indent="0" algn="ctr">
              <a:buNone/>
              <a:defRPr sz="1900"/>
            </a:lvl6pPr>
            <a:lvl7pPr marL="3257407" indent="0" algn="ctr">
              <a:buNone/>
              <a:defRPr sz="1900"/>
            </a:lvl7pPr>
            <a:lvl8pPr marL="3800304" indent="0" algn="ctr">
              <a:buNone/>
              <a:defRPr sz="1900"/>
            </a:lvl8pPr>
            <a:lvl9pPr marL="4343207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2735"/>
      </p:ext>
    </p:extLst>
  </p:cSld>
  <p:clrMapOvr>
    <a:masterClrMapping/>
  </p:clrMapOvr>
  <p:hf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07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780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113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63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04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400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4042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19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5984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98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829843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3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27693"/>
      </p:ext>
    </p:extLst>
  </p:cSld>
  <p:clrMapOvr>
    <a:masterClrMapping/>
  </p:clrMapOvr>
  <p:hf hdr="0" ft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12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142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6904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0614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868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849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142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947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4219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50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117685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54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90159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290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58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28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1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145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57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03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432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0879"/>
      </p:ext>
    </p:extLst>
  </p:cSld>
  <p:clrMapOvr>
    <a:masterClrMapping/>
  </p:clrMapOvr>
  <p:hf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0865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6737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2066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8572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0737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188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9956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134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89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860032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8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25886"/>
      </p:ext>
    </p:extLst>
  </p:cSld>
  <p:clrMapOvr>
    <a:masterClrMapping/>
  </p:clrMapOvr>
  <p:hf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99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3689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03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6597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7894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2476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555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7294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930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43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0278208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0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905" indent="0">
              <a:buNone/>
              <a:defRPr sz="2400" b="1"/>
            </a:lvl2pPr>
            <a:lvl3pPr marL="1085814" indent="0">
              <a:buNone/>
              <a:defRPr sz="2100" b="1"/>
            </a:lvl3pPr>
            <a:lvl4pPr marL="1628699" indent="0">
              <a:buNone/>
              <a:defRPr sz="1900" b="1"/>
            </a:lvl4pPr>
            <a:lvl5pPr marL="2171619" indent="0">
              <a:buNone/>
              <a:defRPr sz="1900" b="1"/>
            </a:lvl5pPr>
            <a:lvl6pPr marL="2714504" indent="0">
              <a:buNone/>
              <a:defRPr sz="1900" b="1"/>
            </a:lvl6pPr>
            <a:lvl7pPr marL="3257407" indent="0">
              <a:buNone/>
              <a:defRPr sz="1900" b="1"/>
            </a:lvl7pPr>
            <a:lvl8pPr marL="3800304" indent="0">
              <a:buNone/>
              <a:defRPr sz="1900" b="1"/>
            </a:lvl8pPr>
            <a:lvl9pPr marL="434320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905" indent="0">
              <a:buNone/>
              <a:defRPr sz="2400" b="1"/>
            </a:lvl2pPr>
            <a:lvl3pPr marL="1085814" indent="0">
              <a:buNone/>
              <a:defRPr sz="2100" b="1"/>
            </a:lvl3pPr>
            <a:lvl4pPr marL="1628699" indent="0">
              <a:buNone/>
              <a:defRPr sz="1900" b="1"/>
            </a:lvl4pPr>
            <a:lvl5pPr marL="2171619" indent="0">
              <a:buNone/>
              <a:defRPr sz="1900" b="1"/>
            </a:lvl5pPr>
            <a:lvl6pPr marL="2714504" indent="0">
              <a:buNone/>
              <a:defRPr sz="1900" b="1"/>
            </a:lvl6pPr>
            <a:lvl7pPr marL="3257407" indent="0">
              <a:buNone/>
              <a:defRPr sz="1900" b="1"/>
            </a:lvl7pPr>
            <a:lvl8pPr marL="3800304" indent="0">
              <a:buNone/>
              <a:defRPr sz="1900" b="1"/>
            </a:lvl8pPr>
            <a:lvl9pPr marL="434320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98665"/>
      </p:ext>
    </p:extLst>
  </p:cSld>
  <p:clrMapOvr>
    <a:masterClrMapping/>
  </p:clrMapOvr>
  <p:hf hdr="0" ft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0451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578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75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0414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582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0631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2618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7721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1313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9625382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3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97384"/>
      </p:ext>
    </p:extLst>
  </p:cSld>
  <p:clrMapOvr>
    <a:masterClrMapping/>
  </p:clrMapOvr>
  <p:hf hdr="0" ft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3966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89"/>
            <a:ext cx="8035010" cy="1882265"/>
          </a:xfrm>
        </p:spPr>
        <p:txBody>
          <a:bodyPr bIns="198970" anchor="b">
            <a:normAutofit/>
          </a:bodyPr>
          <a:lstStyle>
            <a:lvl1pPr marL="488451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5"/>
            <a:ext cx="11391900" cy="4351338"/>
          </a:xfrm>
          <a:prstGeom prst="rect">
            <a:avLst/>
          </a:prstGeom>
        </p:spPr>
        <p:txBody>
          <a:bodyPr vert="horz" lIns="77751" tIns="38876" rIns="77751" bIns="38876" rtlCol="0">
            <a:normAutofit/>
          </a:bodyPr>
          <a:lstStyle>
            <a:lvl1pPr marL="272130" indent="-272130" algn="l" defTabSz="1088520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639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6065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491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917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343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69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95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210" indent="-272130" algn="l" defTabSz="1088520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55"/>
            <a:ext cx="2971800" cy="365125"/>
          </a:xfrm>
          <a:prstGeom prst="rect">
            <a:avLst/>
          </a:prstGeom>
        </p:spPr>
        <p:txBody>
          <a:bodyPr vert="horz" lIns="77751" tIns="38876" rIns="77751" bIns="38876" rtlCol="0" anchor="ctr"/>
          <a:lstStyle>
            <a:defPPr lvl="0">
              <a:defRPr lang="en-US"/>
            </a:defPPr>
            <a:lvl1pPr marL="0" lvl="0" algn="l" defTabSz="544260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4260" lvl="1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20" lvl="2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80" lvl="3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40" lvl="4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00" lvl="5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60" lvl="6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20" lvl="7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80" lvl="8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77751" tIns="38876" rIns="77751" bIns="38876" rtlCol="0" anchor="ctr"/>
          <a:lstStyle>
            <a:defPPr lvl="0">
              <a:defRPr lang="en-US"/>
            </a:defPPr>
            <a:lvl1pPr marL="0" lvl="0" algn="ctr" defTabSz="544260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4260" lvl="1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20" lvl="2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80" lvl="3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40" lvl="4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00" lvl="5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60" lvl="6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820" lvl="7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80" lvl="8" algn="l" defTabSz="54426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550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90217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4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4260" indent="0" algn="ctr">
              <a:buNone/>
              <a:defRPr sz="2400"/>
            </a:lvl2pPr>
            <a:lvl3pPr marL="1088520" indent="0" algn="ctr">
              <a:buNone/>
              <a:defRPr sz="2100"/>
            </a:lvl3pPr>
            <a:lvl4pPr marL="1632780" indent="0" algn="ctr">
              <a:buNone/>
              <a:defRPr sz="1900"/>
            </a:lvl4pPr>
            <a:lvl5pPr marL="2177040" indent="0" algn="ctr">
              <a:buNone/>
              <a:defRPr sz="1900"/>
            </a:lvl5pPr>
            <a:lvl6pPr marL="2721300" indent="0" algn="ctr">
              <a:buNone/>
              <a:defRPr sz="1900"/>
            </a:lvl6pPr>
            <a:lvl7pPr marL="3265560" indent="0" algn="ctr">
              <a:buNone/>
              <a:defRPr sz="1900"/>
            </a:lvl7pPr>
            <a:lvl8pPr marL="3809820" indent="0" algn="ctr">
              <a:buNone/>
              <a:defRPr sz="1900"/>
            </a:lvl8pPr>
            <a:lvl9pPr marL="4354080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23689"/>
      </p:ext>
    </p:extLst>
  </p:cSld>
  <p:clrMapOvr>
    <a:masterClrMapping/>
  </p:clrMapOvr>
  <p:hf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6760471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92328"/>
      </p:ext>
    </p:extLst>
  </p:cSld>
  <p:clrMapOvr>
    <a:masterClrMapping/>
  </p:clrMapOvr>
  <p:hf hdr="0" ft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47599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9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42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5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7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70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13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5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98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40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08490"/>
      </p:ext>
    </p:extLst>
  </p:cSld>
  <p:clrMapOvr>
    <a:masterClrMapping/>
  </p:clrMapOvr>
  <p:hf hdr="0" ftr="0" dt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318741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1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36559"/>
      </p:ext>
    </p:extLst>
  </p:cSld>
  <p:clrMapOvr>
    <a:masterClrMapping/>
  </p:clrMapOvr>
  <p:hf hdr="0" ftr="0" dt="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964015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60" indent="0">
              <a:buNone/>
              <a:defRPr sz="2400" b="1"/>
            </a:lvl2pPr>
            <a:lvl3pPr marL="1088520" indent="0">
              <a:buNone/>
              <a:defRPr sz="2100" b="1"/>
            </a:lvl3pPr>
            <a:lvl4pPr marL="1632780" indent="0">
              <a:buNone/>
              <a:defRPr sz="1900" b="1"/>
            </a:lvl4pPr>
            <a:lvl5pPr marL="2177040" indent="0">
              <a:buNone/>
              <a:defRPr sz="1900" b="1"/>
            </a:lvl5pPr>
            <a:lvl6pPr marL="2721300" indent="0">
              <a:buNone/>
              <a:defRPr sz="1900" b="1"/>
            </a:lvl6pPr>
            <a:lvl7pPr marL="3265560" indent="0">
              <a:buNone/>
              <a:defRPr sz="1900" b="1"/>
            </a:lvl7pPr>
            <a:lvl8pPr marL="3809820" indent="0">
              <a:buNone/>
              <a:defRPr sz="1900" b="1"/>
            </a:lvl8pPr>
            <a:lvl9pPr marL="435408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60" indent="0">
              <a:buNone/>
              <a:defRPr sz="2400" b="1"/>
            </a:lvl2pPr>
            <a:lvl3pPr marL="1088520" indent="0">
              <a:buNone/>
              <a:defRPr sz="2100" b="1"/>
            </a:lvl3pPr>
            <a:lvl4pPr marL="1632780" indent="0">
              <a:buNone/>
              <a:defRPr sz="1900" b="1"/>
            </a:lvl4pPr>
            <a:lvl5pPr marL="2177040" indent="0">
              <a:buNone/>
              <a:defRPr sz="1900" b="1"/>
            </a:lvl5pPr>
            <a:lvl6pPr marL="2721300" indent="0">
              <a:buNone/>
              <a:defRPr sz="1900" b="1"/>
            </a:lvl6pPr>
            <a:lvl7pPr marL="3265560" indent="0">
              <a:buNone/>
              <a:defRPr sz="1900" b="1"/>
            </a:lvl7pPr>
            <a:lvl8pPr marL="3809820" indent="0">
              <a:buNone/>
              <a:defRPr sz="1900" b="1"/>
            </a:lvl8pPr>
            <a:lvl9pPr marL="435408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92752"/>
      </p:ext>
    </p:extLst>
  </p:cSld>
  <p:clrMapOvr>
    <a:masterClrMapping/>
  </p:clrMapOvr>
  <p:hf hdr="0" ftr="0" dt="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76426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6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="" xmlns:a16="http://schemas.microsoft.com/office/drawing/2014/main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48013"/>
      </p:ext>
    </p:extLst>
  </p:cSld>
  <p:clrMapOvr>
    <a:masterClrMapping/>
  </p:clrMapOvr>
  <p:hf hdr="0" ftr="0" dt="0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86991"/>
      </p:ext>
    </p:extLst>
  </p:cSld>
  <p:clrMapOvr>
    <a:masterClrMapping/>
  </p:clrMapOvr>
  <p:hf hdr="0" ftr="0" dt="0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962427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9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260" indent="0">
              <a:buNone/>
              <a:defRPr sz="1700"/>
            </a:lvl2pPr>
            <a:lvl3pPr marL="1088520" indent="0">
              <a:buNone/>
              <a:defRPr sz="1400"/>
            </a:lvl3pPr>
            <a:lvl4pPr marL="1632780" indent="0">
              <a:buNone/>
              <a:defRPr sz="1200"/>
            </a:lvl4pPr>
            <a:lvl5pPr marL="2177040" indent="0">
              <a:buNone/>
              <a:defRPr sz="1200"/>
            </a:lvl5pPr>
            <a:lvl6pPr marL="2721300" indent="0">
              <a:buNone/>
              <a:defRPr sz="1200"/>
            </a:lvl6pPr>
            <a:lvl7pPr marL="3265560" indent="0">
              <a:buNone/>
              <a:defRPr sz="1200"/>
            </a:lvl7pPr>
            <a:lvl8pPr marL="3809820" indent="0">
              <a:buNone/>
              <a:defRPr sz="1200"/>
            </a:lvl8pPr>
            <a:lvl9pPr marL="43540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8682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38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40936"/>
      </p:ext>
    </p:extLst>
  </p:cSld>
  <p:clrMapOvr>
    <a:masterClrMapping/>
  </p:clrMapOvr>
  <p:hf hdr="0" ft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6423431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91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4260" indent="0">
              <a:buNone/>
              <a:defRPr sz="3300"/>
            </a:lvl2pPr>
            <a:lvl3pPr marL="1088520" indent="0">
              <a:buNone/>
              <a:defRPr sz="2900"/>
            </a:lvl3pPr>
            <a:lvl4pPr marL="1632780" indent="0">
              <a:buNone/>
              <a:defRPr sz="2400"/>
            </a:lvl4pPr>
            <a:lvl5pPr marL="2177040" indent="0">
              <a:buNone/>
              <a:defRPr sz="2400"/>
            </a:lvl5pPr>
            <a:lvl6pPr marL="2721300" indent="0">
              <a:buNone/>
              <a:defRPr sz="2400"/>
            </a:lvl6pPr>
            <a:lvl7pPr marL="3265560" indent="0">
              <a:buNone/>
              <a:defRPr sz="2400"/>
            </a:lvl7pPr>
            <a:lvl8pPr marL="3809820" indent="0">
              <a:buNone/>
              <a:defRPr sz="2400"/>
            </a:lvl8pPr>
            <a:lvl9pPr marL="4354080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260" indent="0">
              <a:buNone/>
              <a:defRPr sz="1700"/>
            </a:lvl2pPr>
            <a:lvl3pPr marL="1088520" indent="0">
              <a:buNone/>
              <a:defRPr sz="1400"/>
            </a:lvl3pPr>
            <a:lvl4pPr marL="1632780" indent="0">
              <a:buNone/>
              <a:defRPr sz="1200"/>
            </a:lvl4pPr>
            <a:lvl5pPr marL="2177040" indent="0">
              <a:buNone/>
              <a:defRPr sz="1200"/>
            </a:lvl5pPr>
            <a:lvl6pPr marL="2721300" indent="0">
              <a:buNone/>
              <a:defRPr sz="1200"/>
            </a:lvl6pPr>
            <a:lvl7pPr marL="3265560" indent="0">
              <a:buNone/>
              <a:defRPr sz="1200"/>
            </a:lvl7pPr>
            <a:lvl8pPr marL="3809820" indent="0">
              <a:buNone/>
              <a:defRPr sz="1200"/>
            </a:lvl8pPr>
            <a:lvl9pPr marL="43540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5507"/>
      </p:ext>
    </p:extLst>
  </p:cSld>
  <p:clrMapOvr>
    <a:masterClrMapping/>
  </p:clrMapOvr>
  <p:hf hdr="0" ftr="0" dt="0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0827918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93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216"/>
      </p:ext>
    </p:extLst>
  </p:cSld>
  <p:clrMapOvr>
    <a:masterClrMapping/>
  </p:clrMapOvr>
  <p:hf hdr="0" ftr="0" dt="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975683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70721"/>
      </p:ext>
    </p:extLst>
  </p:cSld>
  <p:clrMapOvr>
    <a:masterClrMapping/>
  </p:clrMapOvr>
  <p:hf hdr="0" ftr="0" dt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551216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8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69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97125" indent="-197125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4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9539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030119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05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281947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3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="" xmlns:a16="http://schemas.microsoft.com/office/drawing/2014/main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1088520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="" xmlns:a16="http://schemas.microsoft.com/office/drawing/2014/main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1088520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/>
          <a:p>
            <a:pPr defTabSz="388757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/>
          <a:p>
            <a:pPr defTabSz="388757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/>
          <a:p>
            <a:pPr defTabSz="388757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="" xmlns:a16="http://schemas.microsoft.com/office/drawing/2014/main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276" tIns="38876" rIns="0" bIns="38876" rtlCol="0" anchor="ctr"/>
          <a:lstStyle/>
          <a:p>
            <a:pPr algn="ctr" defTabSz="1088520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0CF2BA5-FBF5-449A-86A7-041D489918C1}"/>
              </a:ext>
            </a:extLst>
          </p:cNvPr>
          <p:cNvSpPr txBox="1"/>
          <p:nvPr userDrawn="1"/>
        </p:nvSpPr>
        <p:spPr>
          <a:xfrm>
            <a:off x="6147950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="" xmlns:a16="http://schemas.microsoft.com/office/drawing/2014/main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4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="" xmlns:a16="http://schemas.microsoft.com/office/drawing/2014/main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0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="" xmlns:a16="http://schemas.microsoft.com/office/drawing/2014/main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8" y="4099540"/>
            <a:ext cx="2728247" cy="688535"/>
          </a:xfrm>
          <a:prstGeom prst="rect">
            <a:avLst/>
          </a:prstGeom>
        </p:spPr>
        <p:txBody>
          <a:bodyPr lIns="45916" tIns="0" rIns="0" bIns="0"/>
          <a:lstStyle>
            <a:lvl1pPr marL="0" indent="428983"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="" xmlns:a16="http://schemas.microsoft.com/office/drawing/2014/main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3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="" xmlns:a16="http://schemas.microsoft.com/office/drawing/2014/main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3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="" xmlns:a16="http://schemas.microsoft.com/office/drawing/2014/main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="" xmlns:a16="http://schemas.microsoft.com/office/drawing/2014/main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4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757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="" xmlns:a16="http://schemas.microsoft.com/office/drawing/2014/main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0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="" xmlns:a16="http://schemas.microsoft.com/office/drawing/2014/main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3"/>
            <a:ext cx="2741790" cy="688535"/>
          </a:xfrm>
          <a:prstGeom prst="rect">
            <a:avLst/>
          </a:prstGeom>
        </p:spPr>
        <p:txBody>
          <a:bodyPr lIns="4591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6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83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757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="" xmlns:a16="http://schemas.microsoft.com/office/drawing/2014/main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4"/>
            <a:ext cx="2741790" cy="982695"/>
          </a:xfrm>
          <a:prstGeom prst="rect">
            <a:avLst/>
          </a:prstGeom>
          <a:noFill/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="" xmlns:a16="http://schemas.microsoft.com/office/drawing/2014/main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="" xmlns:a16="http://schemas.microsoft.com/office/drawing/2014/main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="" xmlns:a16="http://schemas.microsoft.com/office/drawing/2014/main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3"/>
            <a:ext cx="2741790" cy="688535"/>
          </a:xfrm>
          <a:prstGeom prst="rect">
            <a:avLst/>
          </a:prstGeom>
          <a:noFill/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="" xmlns:a16="http://schemas.microsoft.com/office/drawing/2014/main" id="{2F6412C7-FD96-4EFD-822B-771200689979}"/>
              </a:ext>
            </a:extLst>
          </p:cNvPr>
          <p:cNvSpPr/>
          <p:nvPr userDrawn="1"/>
        </p:nvSpPr>
        <p:spPr>
          <a:xfrm flipV="1">
            <a:off x="453628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="" xmlns:a16="http://schemas.microsoft.com/office/drawing/2014/main" id="{B5278AAB-3F83-4C84-9057-FA1E13AFC460}"/>
              </a:ext>
            </a:extLst>
          </p:cNvPr>
          <p:cNvSpPr/>
          <p:nvPr userDrawn="1"/>
        </p:nvSpPr>
        <p:spPr>
          <a:xfrm flipV="1">
            <a:off x="3296240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="" xmlns:a16="http://schemas.microsoft.com/office/drawing/2014/main" id="{A8F6E8FC-73F1-4F6A-B56B-78899C24163F}"/>
              </a:ext>
            </a:extLst>
          </p:cNvPr>
          <p:cNvSpPr/>
          <p:nvPr userDrawn="1"/>
        </p:nvSpPr>
        <p:spPr>
          <a:xfrm flipV="1">
            <a:off x="6138853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="" xmlns:a16="http://schemas.microsoft.com/office/drawing/2014/main" id="{FE4994C9-346B-42EC-B400-578C5F625FA2}"/>
              </a:ext>
            </a:extLst>
          </p:cNvPr>
          <p:cNvSpPr/>
          <p:nvPr userDrawn="1"/>
        </p:nvSpPr>
        <p:spPr>
          <a:xfrm flipV="1">
            <a:off x="8981464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388757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="" xmlns:a16="http://schemas.microsoft.com/office/drawing/2014/main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3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="" xmlns:a16="http://schemas.microsoft.com/office/drawing/2014/main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="" xmlns:a16="http://schemas.microsoft.com/office/drawing/2014/main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16" tIns="0" rIns="0" bIns="0"/>
          <a:lstStyle>
            <a:lvl1pPr marL="0" indent="20976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="" xmlns:a16="http://schemas.microsoft.com/office/drawing/2014/main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16" tIns="0" rIns="0" bIns="0"/>
          <a:lstStyle>
            <a:lvl1pPr marL="0" marR="0" indent="209767" algn="l" defTabSz="108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767" algn="l" defTabSz="108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="" xmlns:a16="http://schemas.microsoft.com/office/drawing/2014/main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51" tIns="38876" rIns="77751" bIns="38876" rtlCol="0" anchor="ctr"/>
          <a:lstStyle/>
          <a:p>
            <a:pPr algn="ctr" defTabSz="1088520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757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757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757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757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9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072326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05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9867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8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4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1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7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13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4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4372408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5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2905" indent="0">
              <a:buNone/>
              <a:defRPr sz="1700"/>
            </a:lvl2pPr>
            <a:lvl3pPr marL="1085814" indent="0">
              <a:buNone/>
              <a:defRPr sz="1400"/>
            </a:lvl3pPr>
            <a:lvl4pPr marL="1628699" indent="0">
              <a:buNone/>
              <a:defRPr sz="1200"/>
            </a:lvl4pPr>
            <a:lvl5pPr marL="2171619" indent="0">
              <a:buNone/>
              <a:defRPr sz="1200"/>
            </a:lvl5pPr>
            <a:lvl6pPr marL="2714504" indent="0">
              <a:buNone/>
              <a:defRPr sz="1200"/>
            </a:lvl6pPr>
            <a:lvl7pPr marL="3257407" indent="0">
              <a:buNone/>
              <a:defRPr sz="1200"/>
            </a:lvl7pPr>
            <a:lvl8pPr marL="3800304" indent="0">
              <a:buNone/>
              <a:defRPr sz="1200"/>
            </a:lvl8pPr>
            <a:lvl9pPr marL="43432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99116"/>
      </p:ext>
    </p:extLst>
  </p:cSld>
  <p:clrMapOvr>
    <a:masterClrMapping/>
  </p:clrMapOvr>
  <p:hf hdr="0" ft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="" xmlns:a16="http://schemas.microsoft.com/office/drawing/2014/main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20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="" xmlns:a16="http://schemas.microsoft.com/office/drawing/2014/main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757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="" xmlns:a16="http://schemas.microsoft.com/office/drawing/2014/main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20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="" xmlns:a16="http://schemas.microsoft.com/office/drawing/2014/main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757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0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7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="" xmlns:a16="http://schemas.microsoft.com/office/drawing/2014/main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6839344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="" xmlns:a16="http://schemas.microsoft.com/office/drawing/2014/main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44405F-DE0C-4185-B568-DD1FB5DA5FC4}"/>
              </a:ext>
            </a:extLst>
          </p:cNvPr>
          <p:cNvSpPr txBox="1"/>
          <p:nvPr userDrawn="1"/>
        </p:nvSpPr>
        <p:spPr>
          <a:xfrm>
            <a:off x="423864" y="180977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757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6"/>
            <a:ext cx="2743200" cy="365125"/>
          </a:xfrm>
          <a:prstGeom prst="rect">
            <a:avLst/>
          </a:prstGeom>
        </p:spPr>
        <p:txBody>
          <a:bodyPr vert="horz" lIns="77751" tIns="38876" rIns="77751" bIns="38876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1"/>
            <a:ext cx="11474450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6390" indent="-272130">
              <a:buFont typeface="Arial" panose="020B0604020202020204" pitchFamily="34" charset="0"/>
              <a:buChar char="−"/>
              <a:defRPr sz="2400"/>
            </a:lvl2pPr>
            <a:lvl3pPr marL="1360650" indent="-272130">
              <a:buFont typeface="Wingdings" panose="05000000000000000000" pitchFamily="2" charset="2"/>
              <a:buChar char="§"/>
              <a:defRPr sz="2100"/>
            </a:lvl3pPr>
            <a:lvl4pPr marL="1904910" indent="-272130">
              <a:buFont typeface="Courier New" panose="02070309020205020404" pitchFamily="49" charset="0"/>
              <a:buChar char="o"/>
              <a:defRPr sz="1900"/>
            </a:lvl4pPr>
            <a:lvl5pPr marL="2449170" indent="-272130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27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1303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327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1936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1760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5145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375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10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493599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2905" indent="0">
              <a:buNone/>
              <a:defRPr sz="3300"/>
            </a:lvl2pPr>
            <a:lvl3pPr marL="1085814" indent="0">
              <a:buNone/>
              <a:defRPr sz="2900"/>
            </a:lvl3pPr>
            <a:lvl4pPr marL="1628699" indent="0">
              <a:buNone/>
              <a:defRPr sz="2400"/>
            </a:lvl4pPr>
            <a:lvl5pPr marL="2171619" indent="0">
              <a:buNone/>
              <a:defRPr sz="2400"/>
            </a:lvl5pPr>
            <a:lvl6pPr marL="2714504" indent="0">
              <a:buNone/>
              <a:defRPr sz="2400"/>
            </a:lvl6pPr>
            <a:lvl7pPr marL="3257407" indent="0">
              <a:buNone/>
              <a:defRPr sz="2400"/>
            </a:lvl7pPr>
            <a:lvl8pPr marL="3800304" indent="0">
              <a:buNone/>
              <a:defRPr sz="2400"/>
            </a:lvl8pPr>
            <a:lvl9pPr marL="4343207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2905" indent="0">
              <a:buNone/>
              <a:defRPr sz="1700"/>
            </a:lvl2pPr>
            <a:lvl3pPr marL="1085814" indent="0">
              <a:buNone/>
              <a:defRPr sz="1400"/>
            </a:lvl3pPr>
            <a:lvl4pPr marL="1628699" indent="0">
              <a:buNone/>
              <a:defRPr sz="1200"/>
            </a:lvl4pPr>
            <a:lvl5pPr marL="2171619" indent="0">
              <a:buNone/>
              <a:defRPr sz="1200"/>
            </a:lvl5pPr>
            <a:lvl6pPr marL="2714504" indent="0">
              <a:buNone/>
              <a:defRPr sz="1200"/>
            </a:lvl6pPr>
            <a:lvl7pPr marL="3257407" indent="0">
              <a:buNone/>
              <a:defRPr sz="1200"/>
            </a:lvl7pPr>
            <a:lvl8pPr marL="3800304" indent="0">
              <a:buNone/>
              <a:defRPr sz="1200"/>
            </a:lvl8pPr>
            <a:lvl9pPr marL="43432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3659"/>
      </p:ext>
    </p:extLst>
  </p:cSld>
  <p:clrMapOvr>
    <a:masterClrMapping/>
  </p:clrMapOvr>
  <p:hf hdr="0" ftr="0" dt="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2111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4665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8168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3057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7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31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116">
              <a:lnSpc>
                <a:spcPct val="90000"/>
              </a:lnSpc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7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314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3942">
              <a:lnSpc>
                <a:spcPct val="90000"/>
              </a:lnSpc>
              <a:defRPr/>
            </a:pPr>
            <a:endParaRPr lang="en-US" sz="370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31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8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9" y="115663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75" y="97885"/>
            <a:ext cx="9696473" cy="790489"/>
          </a:xfrm>
        </p:spPr>
        <p:txBody>
          <a:bodyPr/>
          <a:lstStyle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83" y="1366727"/>
            <a:ext cx="4911860" cy="2743813"/>
          </a:xfrm>
        </p:spPr>
        <p:txBody>
          <a:bodyPr/>
          <a:lstStyle>
            <a:lvl1pPr marL="138912" indent="-138912">
              <a:buClr>
                <a:srgbClr val="830051"/>
              </a:buCl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2" y="993603"/>
            <a:ext cx="4911861" cy="345146"/>
          </a:xfrm>
        </p:spPr>
        <p:txBody>
          <a:bodyPr tIns="75493" anchor="ctr">
            <a:noAutofit/>
          </a:bodyPr>
          <a:lstStyle>
            <a:lvl1pPr marL="0" indent="0" algn="l">
              <a:buNone/>
              <a:defRPr sz="11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022" indent="0" algn="ctr">
              <a:buNone/>
              <a:defRPr sz="1600"/>
            </a:lvl2pPr>
            <a:lvl3pPr marL="708047" indent="0" algn="ctr">
              <a:buNone/>
              <a:defRPr sz="1400"/>
            </a:lvl3pPr>
            <a:lvl4pPr marL="1062087" indent="0" algn="ctr">
              <a:buNone/>
              <a:defRPr sz="1100"/>
            </a:lvl4pPr>
            <a:lvl5pPr marL="1416111" indent="0" algn="ctr">
              <a:buNone/>
              <a:defRPr sz="1100"/>
            </a:lvl5pPr>
            <a:lvl6pPr marL="1770138" indent="0" algn="ctr">
              <a:buNone/>
              <a:defRPr sz="1100"/>
            </a:lvl6pPr>
            <a:lvl7pPr marL="2124168" indent="0" algn="ctr">
              <a:buNone/>
              <a:defRPr sz="1100"/>
            </a:lvl7pPr>
            <a:lvl8pPr marL="2478195" indent="0" algn="ctr">
              <a:buNone/>
              <a:defRPr sz="1100"/>
            </a:lvl8pPr>
            <a:lvl9pPr marL="2832225" indent="0" algn="ctr">
              <a:buNone/>
              <a:defRPr sz="1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8" y="6414890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324" y="6414890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5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F177B-66C6-4B1A-9EDB-E442BFCA08E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9192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42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4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7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55" y="97884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6" y="1247687"/>
            <a:ext cx="11181332" cy="5168486"/>
          </a:xfrm>
        </p:spPr>
        <p:txBody>
          <a:bodyPr>
            <a:normAutofit/>
          </a:bodyPr>
          <a:lstStyle>
            <a:lvl1pPr marL="197004" indent="-197004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354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354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7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4819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8939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0009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64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279596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0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5410"/>
      </p:ext>
    </p:extLst>
  </p:cSld>
  <p:clrMapOvr>
    <a:masterClrMapping/>
  </p:clrMapOvr>
  <p:hf hdr="0" ft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0130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6812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9021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6312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6770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7037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0490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1088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7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70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116">
              <a:lnSpc>
                <a:spcPct val="90000"/>
              </a:lnSpc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7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7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3942">
              <a:lnSpc>
                <a:spcPct val="90000"/>
              </a:lnSpc>
              <a:defRPr/>
            </a:pPr>
            <a:endParaRPr lang="en-US" sz="370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72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8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9" y="115663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75" y="97885"/>
            <a:ext cx="9696473" cy="790489"/>
          </a:xfrm>
        </p:spPr>
        <p:txBody>
          <a:bodyPr/>
          <a:lstStyle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83" y="1366727"/>
            <a:ext cx="4911860" cy="2743813"/>
          </a:xfrm>
        </p:spPr>
        <p:txBody>
          <a:bodyPr/>
          <a:lstStyle>
            <a:lvl1pPr marL="138912" indent="-138912">
              <a:buClr>
                <a:srgbClr val="830051"/>
              </a:buCl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2" y="993603"/>
            <a:ext cx="4911861" cy="345146"/>
          </a:xfrm>
        </p:spPr>
        <p:txBody>
          <a:bodyPr tIns="75493" anchor="ctr">
            <a:noAutofit/>
          </a:bodyPr>
          <a:lstStyle>
            <a:lvl1pPr marL="0" indent="0" algn="l">
              <a:buNone/>
              <a:defRPr sz="11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022" indent="0" algn="ctr">
              <a:buNone/>
              <a:defRPr sz="1600"/>
            </a:lvl2pPr>
            <a:lvl3pPr marL="708047" indent="0" algn="ctr">
              <a:buNone/>
              <a:defRPr sz="1400"/>
            </a:lvl3pPr>
            <a:lvl4pPr marL="1062087" indent="0" algn="ctr">
              <a:buNone/>
              <a:defRPr sz="1100"/>
            </a:lvl4pPr>
            <a:lvl5pPr marL="1416111" indent="0" algn="ctr">
              <a:buNone/>
              <a:defRPr sz="1100"/>
            </a:lvl5pPr>
            <a:lvl6pPr marL="1770138" indent="0" algn="ctr">
              <a:buNone/>
              <a:defRPr sz="1100"/>
            </a:lvl6pPr>
            <a:lvl7pPr marL="2124168" indent="0" algn="ctr">
              <a:buNone/>
              <a:defRPr sz="1100"/>
            </a:lvl7pPr>
            <a:lvl8pPr marL="2478195" indent="0" algn="ctr">
              <a:buNone/>
              <a:defRPr sz="1100"/>
            </a:lvl8pPr>
            <a:lvl9pPr marL="2832225" indent="0" algn="ctr">
              <a:buNone/>
              <a:defRPr sz="1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8" y="6414890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324" y="6414890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5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F177B-66C6-4B1A-9EDB-E442BFCA08E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1485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1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42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0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969443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2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115"/>
      </p:ext>
    </p:extLst>
  </p:cSld>
  <p:clrMapOvr>
    <a:masterClrMapping/>
  </p:clrMapOvr>
  <p:hf hdr="0" ft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55" y="97884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6" y="1247687"/>
            <a:ext cx="11181332" cy="5168486"/>
          </a:xfrm>
        </p:spPr>
        <p:txBody>
          <a:bodyPr>
            <a:normAutofit/>
          </a:bodyPr>
          <a:lstStyle>
            <a:lvl1pPr marL="197004" indent="-197004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354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354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7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7683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1993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7242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5155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0040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855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9842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9518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4111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54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869592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7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5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931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1889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0862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5386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0826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586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3403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1650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3863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68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9997192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121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1085814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1085814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/>
          <a:p>
            <a:pPr defTabSz="387792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/>
          <a:p>
            <a:pPr defTabSz="387792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/>
          <a:p>
            <a:pPr defTabSz="387792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3744" tIns="38775" rIns="0" bIns="38775" rtlCol="0" anchor="ctr"/>
          <a:lstStyle/>
          <a:p>
            <a:pPr algn="ctr" defTabSz="1085814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884" y="2960879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4076" y="4099601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9036" y="4099601"/>
            <a:ext cx="2728247" cy="688535"/>
          </a:xfrm>
          <a:prstGeom prst="rect">
            <a:avLst/>
          </a:prstGeom>
        </p:spPr>
        <p:txBody>
          <a:bodyPr lIns="45804" tIns="0" rIns="0" bIns="0"/>
          <a:lstStyle>
            <a:lvl1pPr marL="0" indent="427919"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936" y="4983968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424" y="4983968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424" y="1883439"/>
            <a:ext cx="2741791" cy="789333"/>
          </a:xfrm>
          <a:prstGeom prst="rect">
            <a:avLst/>
          </a:prstGeom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424" y="2960879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7792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84" y="4099601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84" y="4983968"/>
            <a:ext cx="2741791" cy="688535"/>
          </a:xfrm>
          <a:prstGeom prst="rect">
            <a:avLst/>
          </a:prstGeom>
        </p:spPr>
        <p:txBody>
          <a:bodyPr lIns="45804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239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12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7792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8417" y="1690121"/>
            <a:ext cx="2741791" cy="982695"/>
          </a:xfrm>
          <a:prstGeom prst="rect">
            <a:avLst/>
          </a:prstGeom>
          <a:noFill/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417" y="2960133"/>
            <a:ext cx="2741791" cy="708970"/>
          </a:xfrm>
          <a:prstGeom prst="rect">
            <a:avLst/>
          </a:prstGeom>
          <a:noFill/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8417" y="3920567"/>
            <a:ext cx="2741791" cy="867508"/>
          </a:xfrm>
          <a:prstGeom prst="rect">
            <a:avLst/>
          </a:prstGeom>
          <a:noFill/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8417" y="4983968"/>
            <a:ext cx="2741791" cy="688535"/>
          </a:xfrm>
          <a:prstGeom prst="rect">
            <a:avLst/>
          </a:prstGeom>
          <a:noFill/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6" y="57640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40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40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76" y="57640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387792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80" y="59105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60" y="59105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3036" y="59105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04" tIns="0" rIns="0" bIns="0"/>
          <a:lstStyle>
            <a:lvl1pPr marL="0" indent="209239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8434" y="59105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04" tIns="0" rIns="0" bIns="0"/>
          <a:lstStyle>
            <a:lvl1pPr marL="0" marR="0" indent="209239" algn="l" defTabSz="108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239" algn="l" defTabSz="108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558" tIns="38775" rIns="77558" bIns="38775" rtlCol="0" anchor="ctr"/>
          <a:lstStyle/>
          <a:p>
            <a:pPr algn="ctr" defTabSz="1085814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7792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7792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7792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7792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23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0197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39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5535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90" indent="0" algn="ctr">
              <a:buNone/>
              <a:defRPr sz="2000"/>
            </a:lvl2pPr>
            <a:lvl3pPr marL="911990" indent="0" algn="ctr">
              <a:buNone/>
              <a:defRPr sz="1800"/>
            </a:lvl3pPr>
            <a:lvl4pPr marL="1367975" indent="0" algn="ctr">
              <a:buNone/>
              <a:defRPr sz="1600"/>
            </a:lvl4pPr>
            <a:lvl5pPr marL="1823976" indent="0" algn="ctr">
              <a:buNone/>
              <a:defRPr sz="1600"/>
            </a:lvl5pPr>
            <a:lvl6pPr marL="2279954" indent="0" algn="ctr">
              <a:buNone/>
              <a:defRPr sz="1600"/>
            </a:lvl6pPr>
            <a:lvl7pPr marL="2735954" indent="0" algn="ctr">
              <a:buNone/>
              <a:defRPr sz="1600"/>
            </a:lvl7pPr>
            <a:lvl8pPr marL="3191956" indent="0" algn="ctr">
              <a:buNone/>
              <a:defRPr sz="1600"/>
            </a:lvl8pPr>
            <a:lvl9pPr marL="3647947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7076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5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2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9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4846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1671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90" indent="0">
              <a:buNone/>
              <a:defRPr sz="1800" b="1"/>
            </a:lvl3pPr>
            <a:lvl4pPr marL="1367975" indent="0">
              <a:buNone/>
              <a:defRPr sz="1600" b="1"/>
            </a:lvl4pPr>
            <a:lvl5pPr marL="1823976" indent="0">
              <a:buNone/>
              <a:defRPr sz="1600" b="1"/>
            </a:lvl5pPr>
            <a:lvl6pPr marL="2279954" indent="0">
              <a:buNone/>
              <a:defRPr sz="1600" b="1"/>
            </a:lvl6pPr>
            <a:lvl7pPr marL="2735954" indent="0">
              <a:buNone/>
              <a:defRPr sz="1600" b="1"/>
            </a:lvl7pPr>
            <a:lvl8pPr marL="3191956" indent="0">
              <a:buNone/>
              <a:defRPr sz="1600" b="1"/>
            </a:lvl8pPr>
            <a:lvl9pPr marL="36479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90" indent="0">
              <a:buNone/>
              <a:defRPr sz="1800" b="1"/>
            </a:lvl3pPr>
            <a:lvl4pPr marL="1367975" indent="0">
              <a:buNone/>
              <a:defRPr sz="1600" b="1"/>
            </a:lvl4pPr>
            <a:lvl5pPr marL="1823976" indent="0">
              <a:buNone/>
              <a:defRPr sz="1600" b="1"/>
            </a:lvl5pPr>
            <a:lvl6pPr marL="2279954" indent="0">
              <a:buNone/>
              <a:defRPr sz="1600" b="1"/>
            </a:lvl6pPr>
            <a:lvl7pPr marL="2735954" indent="0">
              <a:buNone/>
              <a:defRPr sz="1600" b="1"/>
            </a:lvl7pPr>
            <a:lvl8pPr marL="3191956" indent="0">
              <a:buNone/>
              <a:defRPr sz="1600" b="1"/>
            </a:lvl8pPr>
            <a:lvl9pPr marL="36479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3504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8346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64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8037831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2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5231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90" indent="0">
              <a:buNone/>
              <a:defRPr sz="1400"/>
            </a:lvl2pPr>
            <a:lvl3pPr marL="911990" indent="0">
              <a:buNone/>
              <a:defRPr sz="1200"/>
            </a:lvl3pPr>
            <a:lvl4pPr marL="1367975" indent="0">
              <a:buNone/>
              <a:defRPr sz="1000"/>
            </a:lvl4pPr>
            <a:lvl5pPr marL="1823976" indent="0">
              <a:buNone/>
              <a:defRPr sz="1000"/>
            </a:lvl5pPr>
            <a:lvl6pPr marL="2279954" indent="0">
              <a:buNone/>
              <a:defRPr sz="1000"/>
            </a:lvl6pPr>
            <a:lvl7pPr marL="2735954" indent="0">
              <a:buNone/>
              <a:defRPr sz="1000"/>
            </a:lvl7pPr>
            <a:lvl8pPr marL="3191956" indent="0">
              <a:buNone/>
              <a:defRPr sz="1000"/>
            </a:lvl8pPr>
            <a:lvl9pPr marL="364794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911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990" indent="0">
              <a:buNone/>
              <a:defRPr sz="2800"/>
            </a:lvl2pPr>
            <a:lvl3pPr marL="911990" indent="0">
              <a:buNone/>
              <a:defRPr sz="2400"/>
            </a:lvl3pPr>
            <a:lvl4pPr marL="1367975" indent="0">
              <a:buNone/>
              <a:defRPr sz="2000"/>
            </a:lvl4pPr>
            <a:lvl5pPr marL="1823976" indent="0">
              <a:buNone/>
              <a:defRPr sz="2000"/>
            </a:lvl5pPr>
            <a:lvl6pPr marL="2279954" indent="0">
              <a:buNone/>
              <a:defRPr sz="2000"/>
            </a:lvl6pPr>
            <a:lvl7pPr marL="2735954" indent="0">
              <a:buNone/>
              <a:defRPr sz="2000"/>
            </a:lvl7pPr>
            <a:lvl8pPr marL="3191956" indent="0">
              <a:buNone/>
              <a:defRPr sz="2000"/>
            </a:lvl8pPr>
            <a:lvl9pPr marL="364794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90" indent="0">
              <a:buNone/>
              <a:defRPr sz="1400"/>
            </a:lvl2pPr>
            <a:lvl3pPr marL="911990" indent="0">
              <a:buNone/>
              <a:defRPr sz="1200"/>
            </a:lvl3pPr>
            <a:lvl4pPr marL="1367975" indent="0">
              <a:buNone/>
              <a:defRPr sz="1000"/>
            </a:lvl4pPr>
            <a:lvl5pPr marL="1823976" indent="0">
              <a:buNone/>
              <a:defRPr sz="1000"/>
            </a:lvl5pPr>
            <a:lvl6pPr marL="2279954" indent="0">
              <a:buNone/>
              <a:defRPr sz="1000"/>
            </a:lvl6pPr>
            <a:lvl7pPr marL="2735954" indent="0">
              <a:buNone/>
              <a:defRPr sz="1000"/>
            </a:lvl7pPr>
            <a:lvl8pPr marL="3191956" indent="0">
              <a:buNone/>
              <a:defRPr sz="1000"/>
            </a:lvl8pPr>
            <a:lvl9pPr marL="364794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2907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6829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2459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160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4920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1178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3689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0900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1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4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0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4521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0949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5638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6564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5169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1" y="1502299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74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74" y="1502306"/>
            <a:ext cx="8035011" cy="1882265"/>
          </a:xfrm>
        </p:spPr>
        <p:txBody>
          <a:bodyPr bIns="198849" anchor="b">
            <a:normAutofit/>
          </a:bodyPr>
          <a:lstStyle>
            <a:lvl1pPr marL="488152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60" y="1825625"/>
            <a:ext cx="113919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>
            <a:lvl1pPr marL="271963" indent="-271963" algn="l" defTabSz="1087857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5889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59814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374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766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158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552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9443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3372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900"/>
            <a:ext cx="2971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l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60" y="6356900"/>
            <a:ext cx="44577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ctr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0460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302541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7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3928" indent="0" algn="ctr">
              <a:buNone/>
              <a:defRPr sz="2400"/>
            </a:lvl2pPr>
            <a:lvl3pPr marL="1087857" indent="0" algn="ctr">
              <a:buNone/>
              <a:defRPr sz="2100"/>
            </a:lvl3pPr>
            <a:lvl4pPr marL="1631779" indent="0" algn="ctr">
              <a:buNone/>
              <a:defRPr sz="1900"/>
            </a:lvl4pPr>
            <a:lvl5pPr marL="2175709" indent="0" algn="ctr">
              <a:buNone/>
              <a:defRPr sz="1900"/>
            </a:lvl5pPr>
            <a:lvl6pPr marL="2719632" indent="0" algn="ctr">
              <a:buNone/>
              <a:defRPr sz="1900"/>
            </a:lvl6pPr>
            <a:lvl7pPr marL="3263557" indent="0" algn="ctr">
              <a:buNone/>
              <a:defRPr sz="1900"/>
            </a:lvl7pPr>
            <a:lvl8pPr marL="3807483" indent="0" algn="ctr">
              <a:buNone/>
              <a:defRPr sz="1900"/>
            </a:lvl8pPr>
            <a:lvl9pPr marL="4351412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97331"/>
      </p:ext>
    </p:extLst>
  </p:cSld>
  <p:clrMapOvr>
    <a:masterClrMapping/>
  </p:clrMapOvr>
  <p:hf hdr="0" ftr="0" dt="0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445792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9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72756"/>
      </p:ext>
    </p:extLst>
  </p:cSld>
  <p:clrMapOvr>
    <a:masterClrMapping/>
  </p:clrMapOvr>
  <p:hf hdr="0" ftr="0" dt="0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8730438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2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17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5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196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3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7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1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87620"/>
      </p:ext>
    </p:extLst>
  </p:cSld>
  <p:clrMapOvr>
    <a:masterClrMapping/>
  </p:clrMapOvr>
  <p:hf hdr="0" ftr="0" dt="0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0562448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44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7754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7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78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3995462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6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03873"/>
      </p:ext>
    </p:extLst>
  </p:cSld>
  <p:clrMapOvr>
    <a:masterClrMapping/>
  </p:clrMapOvr>
  <p:hf hdr="0" ftr="0" dt="0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909235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9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309"/>
      </p:ext>
    </p:extLst>
  </p:cSld>
  <p:clrMapOvr>
    <a:masterClrMapping/>
  </p:clrMapOvr>
  <p:hf hdr="0" ftr="0" dt="0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43179"/>
      </p:ext>
    </p:extLst>
  </p:cSld>
  <p:clrMapOvr>
    <a:masterClrMapping/>
  </p:clrMapOvr>
  <p:hf hdr="0" ftr="0" dt="0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570752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1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94414"/>
      </p:ext>
    </p:extLst>
  </p:cSld>
  <p:clrMapOvr>
    <a:masterClrMapping/>
  </p:clrMapOvr>
  <p:hf hdr="0" ftr="0" dt="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6791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4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3928" indent="0">
              <a:buNone/>
              <a:defRPr sz="3300"/>
            </a:lvl2pPr>
            <a:lvl3pPr marL="1087857" indent="0">
              <a:buNone/>
              <a:defRPr sz="2900"/>
            </a:lvl3pPr>
            <a:lvl4pPr marL="1631779" indent="0">
              <a:buNone/>
              <a:defRPr sz="2400"/>
            </a:lvl4pPr>
            <a:lvl5pPr marL="2175709" indent="0">
              <a:buNone/>
              <a:defRPr sz="2400"/>
            </a:lvl5pPr>
            <a:lvl6pPr marL="2719632" indent="0">
              <a:buNone/>
              <a:defRPr sz="2400"/>
            </a:lvl6pPr>
            <a:lvl7pPr marL="3263557" indent="0">
              <a:buNone/>
              <a:defRPr sz="2400"/>
            </a:lvl7pPr>
            <a:lvl8pPr marL="3807483" indent="0">
              <a:buNone/>
              <a:defRPr sz="2400"/>
            </a:lvl8pPr>
            <a:lvl9pPr marL="4351412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94939"/>
      </p:ext>
    </p:extLst>
  </p:cSld>
  <p:clrMapOvr>
    <a:masterClrMapping/>
  </p:clrMapOvr>
  <p:hf hdr="0" ftr="0" dt="0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597494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6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12805"/>
      </p:ext>
    </p:extLst>
  </p:cSld>
  <p:clrMapOvr>
    <a:masterClrMapping/>
  </p:clrMapOvr>
  <p:hf hdr="0" ftr="0" dt="0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341370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8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59662"/>
      </p:ext>
    </p:extLst>
  </p:cSld>
  <p:clrMapOvr>
    <a:masterClrMapping/>
  </p:clrMapOvr>
  <p:hf hdr="0" ftr="0" dt="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463378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1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55" y="97882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4" y="1247687"/>
            <a:ext cx="11181332" cy="5168486"/>
          </a:xfrm>
        </p:spPr>
        <p:txBody>
          <a:bodyPr>
            <a:normAutofit/>
          </a:bodyPr>
          <a:lstStyle>
            <a:lvl1pPr marL="197004" indent="-197004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722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722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4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1433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6198826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3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4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2707763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6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96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145" tIns="38850" rIns="0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744" y="2960679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9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956" y="4099553"/>
            <a:ext cx="2728247" cy="688535"/>
          </a:xfrm>
          <a:prstGeom prst="rect">
            <a:avLst/>
          </a:prstGeom>
        </p:spPr>
        <p:txBody>
          <a:bodyPr lIns="45889" tIns="0" rIns="0" bIns="0"/>
          <a:lstStyle>
            <a:lvl1pPr marL="0" indent="428722"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936" y="498376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424" y="498376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424" y="1883429"/>
            <a:ext cx="2741791" cy="789333"/>
          </a:xfrm>
          <a:prstGeom prst="rect">
            <a:avLst/>
          </a:prstGeom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424" y="2960679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36" y="498376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8278" y="1690077"/>
            <a:ext cx="2741791" cy="98269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278" y="2960133"/>
            <a:ext cx="2741791" cy="708970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8278" y="3920567"/>
            <a:ext cx="2741791" cy="867508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8278" y="4983768"/>
            <a:ext cx="2741791" cy="68853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6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74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36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60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844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8287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marR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9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98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89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19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775978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63396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0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54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3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3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5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2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0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0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37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0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11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2235283"/>
              </p:ext>
            </p:extLst>
          </p:nvPr>
        </p:nvGraphicFramePr>
        <p:xfrm>
          <a:off x="159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2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73" y="180990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520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9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561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5" y="1295414"/>
            <a:ext cx="11474451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5889" indent="-271963">
              <a:buFont typeface="Arial" panose="020B0604020202020204" pitchFamily="34" charset="0"/>
              <a:buChar char="−"/>
              <a:defRPr sz="2400"/>
            </a:lvl2pPr>
            <a:lvl3pPr marL="1359814" indent="-271963">
              <a:buFont typeface="Wingdings" panose="05000000000000000000" pitchFamily="2" charset="2"/>
              <a:buChar char="§"/>
              <a:defRPr sz="2100"/>
            </a:lvl3pPr>
            <a:lvl4pPr marL="1903740" indent="-271963">
              <a:buFont typeface="Courier New" panose="02070309020205020404" pitchFamily="49" charset="0"/>
              <a:buChar char="o"/>
              <a:defRPr sz="1900"/>
            </a:lvl4pPr>
            <a:lvl5pPr marL="2447668" indent="-271963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772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4371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8296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79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1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7792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1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7792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66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7769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1225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8187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2546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1831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440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4327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1279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1241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66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4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33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4242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7669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9219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3430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426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629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3996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8604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5853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30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6852309"/>
              </p:ext>
            </p:extLst>
          </p:nvPr>
        </p:nvGraphicFramePr>
        <p:xfrm>
          <a:off x="159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6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902" y="180990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7792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901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761"/>
            <a:ext cx="2743200" cy="365125"/>
          </a:xfrm>
          <a:prstGeom prst="rect">
            <a:avLst/>
          </a:prstGeom>
        </p:spPr>
        <p:txBody>
          <a:bodyPr vert="horz" lIns="77558" tIns="38775" rIns="77558" bIns="38775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7" y="1295458"/>
            <a:ext cx="11474451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4346" indent="-271450">
              <a:buFont typeface="Arial" panose="020B0604020202020204" pitchFamily="34" charset="0"/>
              <a:buChar char="−"/>
              <a:defRPr sz="2400"/>
            </a:lvl2pPr>
            <a:lvl3pPr marL="1357249" indent="-271450">
              <a:buFont typeface="Wingdings" panose="05000000000000000000" pitchFamily="2" charset="2"/>
              <a:buChar char="§"/>
              <a:defRPr sz="2100"/>
            </a:lvl3pPr>
            <a:lvl4pPr marL="1900148" indent="-271450">
              <a:buFont typeface="Courier New" panose="02070309020205020404" pitchFamily="49" charset="0"/>
              <a:buChar char="o"/>
              <a:defRPr sz="1900"/>
            </a:lvl4pPr>
            <a:lvl5pPr marL="2443053" indent="-271450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573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8707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0341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793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6890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9260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5961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56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1419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9275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26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41" indent="0" algn="ctr">
              <a:buNone/>
              <a:defRPr sz="2000"/>
            </a:lvl2pPr>
            <a:lvl3pPr marL="912291" indent="0" algn="ctr">
              <a:buNone/>
              <a:defRPr sz="1800"/>
            </a:lvl3pPr>
            <a:lvl4pPr marL="1368428" indent="0" algn="ctr">
              <a:buNone/>
              <a:defRPr sz="1600"/>
            </a:lvl4pPr>
            <a:lvl5pPr marL="1824578" indent="0" algn="ctr">
              <a:buNone/>
              <a:defRPr sz="1600"/>
            </a:lvl5pPr>
            <a:lvl6pPr marL="2280710" indent="0" algn="ctr">
              <a:buNone/>
              <a:defRPr sz="1600"/>
            </a:lvl6pPr>
            <a:lvl7pPr marL="2736859" indent="0" algn="ctr">
              <a:buNone/>
              <a:defRPr sz="1600"/>
            </a:lvl7pPr>
            <a:lvl8pPr marL="3193010" indent="0" algn="ctr">
              <a:buNone/>
              <a:defRPr sz="1600"/>
            </a:lvl8pPr>
            <a:lvl9pPr marL="364915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72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9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1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75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41" indent="0">
              <a:buNone/>
              <a:defRPr sz="2000" b="1"/>
            </a:lvl2pPr>
            <a:lvl3pPr marL="912291" indent="0">
              <a:buNone/>
              <a:defRPr sz="1800" b="1"/>
            </a:lvl3pPr>
            <a:lvl4pPr marL="1368428" indent="0">
              <a:buNone/>
              <a:defRPr sz="1600" b="1"/>
            </a:lvl4pPr>
            <a:lvl5pPr marL="1824578" indent="0">
              <a:buNone/>
              <a:defRPr sz="1600" b="1"/>
            </a:lvl5pPr>
            <a:lvl6pPr marL="2280710" indent="0">
              <a:buNone/>
              <a:defRPr sz="1600" b="1"/>
            </a:lvl6pPr>
            <a:lvl7pPr marL="2736859" indent="0">
              <a:buNone/>
              <a:defRPr sz="1600" b="1"/>
            </a:lvl7pPr>
            <a:lvl8pPr marL="3193010" indent="0">
              <a:buNone/>
              <a:defRPr sz="1600" b="1"/>
            </a:lvl8pPr>
            <a:lvl9pPr marL="364915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41" indent="0">
              <a:buNone/>
              <a:defRPr sz="2000" b="1"/>
            </a:lvl2pPr>
            <a:lvl3pPr marL="912291" indent="0">
              <a:buNone/>
              <a:defRPr sz="1800" b="1"/>
            </a:lvl3pPr>
            <a:lvl4pPr marL="1368428" indent="0">
              <a:buNone/>
              <a:defRPr sz="1600" b="1"/>
            </a:lvl4pPr>
            <a:lvl5pPr marL="1824578" indent="0">
              <a:buNone/>
              <a:defRPr sz="1600" b="1"/>
            </a:lvl5pPr>
            <a:lvl6pPr marL="2280710" indent="0">
              <a:buNone/>
              <a:defRPr sz="1600" b="1"/>
            </a:lvl6pPr>
            <a:lvl7pPr marL="2736859" indent="0">
              <a:buNone/>
              <a:defRPr sz="1600" b="1"/>
            </a:lvl7pPr>
            <a:lvl8pPr marL="3193010" indent="0">
              <a:buNone/>
              <a:defRPr sz="1600" b="1"/>
            </a:lvl8pPr>
            <a:lvl9pPr marL="364915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63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/>
              <a:t>09.12.2021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1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02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41" indent="0">
              <a:buNone/>
              <a:defRPr sz="1400"/>
            </a:lvl2pPr>
            <a:lvl3pPr marL="912291" indent="0">
              <a:buNone/>
              <a:defRPr sz="1200"/>
            </a:lvl3pPr>
            <a:lvl4pPr marL="1368428" indent="0">
              <a:buNone/>
              <a:defRPr sz="1000"/>
            </a:lvl4pPr>
            <a:lvl5pPr marL="1824578" indent="0">
              <a:buNone/>
              <a:defRPr sz="1000"/>
            </a:lvl5pPr>
            <a:lvl6pPr marL="2280710" indent="0">
              <a:buNone/>
              <a:defRPr sz="1000"/>
            </a:lvl6pPr>
            <a:lvl7pPr marL="2736859" indent="0">
              <a:buNone/>
              <a:defRPr sz="1000"/>
            </a:lvl7pPr>
            <a:lvl8pPr marL="3193010" indent="0">
              <a:buNone/>
              <a:defRPr sz="1000"/>
            </a:lvl8pPr>
            <a:lvl9pPr marL="36491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77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41" indent="0">
              <a:buNone/>
              <a:defRPr sz="2800"/>
            </a:lvl2pPr>
            <a:lvl3pPr marL="912291" indent="0">
              <a:buNone/>
              <a:defRPr sz="2400"/>
            </a:lvl3pPr>
            <a:lvl4pPr marL="1368428" indent="0">
              <a:buNone/>
              <a:defRPr sz="2000"/>
            </a:lvl4pPr>
            <a:lvl5pPr marL="1824578" indent="0">
              <a:buNone/>
              <a:defRPr sz="2000"/>
            </a:lvl5pPr>
            <a:lvl6pPr marL="2280710" indent="0">
              <a:buNone/>
              <a:defRPr sz="2000"/>
            </a:lvl6pPr>
            <a:lvl7pPr marL="2736859" indent="0">
              <a:buNone/>
              <a:defRPr sz="2000"/>
            </a:lvl7pPr>
            <a:lvl8pPr marL="3193010" indent="0">
              <a:buNone/>
              <a:defRPr sz="2000"/>
            </a:lvl8pPr>
            <a:lvl9pPr marL="364915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41" indent="0">
              <a:buNone/>
              <a:defRPr sz="1400"/>
            </a:lvl2pPr>
            <a:lvl3pPr marL="912291" indent="0">
              <a:buNone/>
              <a:defRPr sz="1200"/>
            </a:lvl3pPr>
            <a:lvl4pPr marL="1368428" indent="0">
              <a:buNone/>
              <a:defRPr sz="1000"/>
            </a:lvl4pPr>
            <a:lvl5pPr marL="1824578" indent="0">
              <a:buNone/>
              <a:defRPr sz="1000"/>
            </a:lvl5pPr>
            <a:lvl6pPr marL="2280710" indent="0">
              <a:buNone/>
              <a:defRPr sz="1000"/>
            </a:lvl6pPr>
            <a:lvl7pPr marL="2736859" indent="0">
              <a:buNone/>
              <a:defRPr sz="1000"/>
            </a:lvl7pPr>
            <a:lvl8pPr marL="3193010" indent="0">
              <a:buNone/>
              <a:defRPr sz="1000"/>
            </a:lvl8pPr>
            <a:lvl9pPr marL="364915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56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55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4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54" indent="0" algn="ctr">
              <a:buNone/>
              <a:defRPr sz="2000"/>
            </a:lvl2pPr>
            <a:lvl3pPr marL="913711" indent="0" algn="ctr">
              <a:buNone/>
              <a:defRPr sz="1800"/>
            </a:lvl3pPr>
            <a:lvl4pPr marL="1370564" indent="0" algn="ctr">
              <a:buNone/>
              <a:defRPr sz="1600"/>
            </a:lvl4pPr>
            <a:lvl5pPr marL="1827421" indent="0" algn="ctr">
              <a:buNone/>
              <a:defRPr sz="1600"/>
            </a:lvl5pPr>
            <a:lvl6pPr marL="2284272" indent="0" algn="ctr">
              <a:buNone/>
              <a:defRPr sz="1600"/>
            </a:lvl6pPr>
            <a:lvl7pPr marL="2741126" indent="0" algn="ctr">
              <a:buNone/>
              <a:defRPr sz="1600"/>
            </a:lvl7pPr>
            <a:lvl8pPr marL="3197984" indent="0" algn="ctr">
              <a:buNone/>
              <a:defRPr sz="1600"/>
            </a:lvl8pPr>
            <a:lvl9pPr marL="365484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80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99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01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25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/>
              <a:t>09.12.2021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13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59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12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91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54" indent="0">
              <a:buNone/>
              <a:defRPr sz="2800"/>
            </a:lvl2pPr>
            <a:lvl3pPr marL="913711" indent="0">
              <a:buNone/>
              <a:defRPr sz="2400"/>
            </a:lvl3pPr>
            <a:lvl4pPr marL="1370564" indent="0">
              <a:buNone/>
              <a:defRPr sz="2000"/>
            </a:lvl4pPr>
            <a:lvl5pPr marL="1827421" indent="0">
              <a:buNone/>
              <a:defRPr sz="2000"/>
            </a:lvl5pPr>
            <a:lvl6pPr marL="2284272" indent="0">
              <a:buNone/>
              <a:defRPr sz="2000"/>
            </a:lvl6pPr>
            <a:lvl7pPr marL="2741126" indent="0">
              <a:buNone/>
              <a:defRPr sz="2000"/>
            </a:lvl7pPr>
            <a:lvl8pPr marL="3197984" indent="0">
              <a:buNone/>
              <a:defRPr sz="2000"/>
            </a:lvl8pPr>
            <a:lvl9pPr marL="365484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2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46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1" y="1502299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74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74" y="1502306"/>
            <a:ext cx="8035011" cy="1882265"/>
          </a:xfrm>
        </p:spPr>
        <p:txBody>
          <a:bodyPr bIns="198849" anchor="b">
            <a:normAutofit/>
          </a:bodyPr>
          <a:lstStyle>
            <a:lvl1pPr marL="488152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60" y="1825625"/>
            <a:ext cx="113919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>
            <a:lvl1pPr marL="271963" indent="-271963" algn="l" defTabSz="1087857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5889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59814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374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766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1588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5520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9443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3372" indent="-271963" algn="l" defTabSz="1087857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900"/>
            <a:ext cx="2971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l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60" y="6356900"/>
            <a:ext cx="44577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defPPr lvl="0">
              <a:defRPr lang="en-US"/>
            </a:defPPr>
            <a:lvl1pPr marL="0" lvl="0" algn="ctr" defTabSz="543928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3928" lvl="1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857" lvl="2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1779" lvl="3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709" lvl="4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9632" lvl="5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3557" lvl="6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7483" lvl="7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412" lvl="8" algn="l" defTabSz="5439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00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51861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3928" indent="0" algn="ctr">
              <a:buNone/>
              <a:defRPr sz="2400"/>
            </a:lvl2pPr>
            <a:lvl3pPr marL="1087857" indent="0" algn="ctr">
              <a:buNone/>
              <a:defRPr sz="2100"/>
            </a:lvl3pPr>
            <a:lvl4pPr marL="1631779" indent="0" algn="ctr">
              <a:buNone/>
              <a:defRPr sz="1900"/>
            </a:lvl4pPr>
            <a:lvl5pPr marL="2175709" indent="0" algn="ctr">
              <a:buNone/>
              <a:defRPr sz="1900"/>
            </a:lvl5pPr>
            <a:lvl6pPr marL="2719632" indent="0" algn="ctr">
              <a:buNone/>
              <a:defRPr sz="1900"/>
            </a:lvl6pPr>
            <a:lvl7pPr marL="3263557" indent="0" algn="ctr">
              <a:buNone/>
              <a:defRPr sz="1900"/>
            </a:lvl7pPr>
            <a:lvl8pPr marL="3807483" indent="0" algn="ctr">
              <a:buNone/>
              <a:defRPr sz="1900"/>
            </a:lvl8pPr>
            <a:lvl9pPr marL="4351412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81309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866184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6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15942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954415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9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17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5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196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3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7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1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5057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/>
              <a:t>09.12.2021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032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331824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1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34982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6757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93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28" indent="0">
              <a:buNone/>
              <a:defRPr sz="2400" b="1"/>
            </a:lvl2pPr>
            <a:lvl3pPr marL="1087857" indent="0">
              <a:buNone/>
              <a:defRPr sz="2100" b="1"/>
            </a:lvl3pPr>
            <a:lvl4pPr marL="1631779" indent="0">
              <a:buNone/>
              <a:defRPr sz="1900" b="1"/>
            </a:lvl4pPr>
            <a:lvl5pPr marL="2175709" indent="0">
              <a:buNone/>
              <a:defRPr sz="1900" b="1"/>
            </a:lvl5pPr>
            <a:lvl6pPr marL="2719632" indent="0">
              <a:buNone/>
              <a:defRPr sz="1900" b="1"/>
            </a:lvl6pPr>
            <a:lvl7pPr marL="3263557" indent="0">
              <a:buNone/>
              <a:defRPr sz="1900" b="1"/>
            </a:lvl7pPr>
            <a:lvl8pPr marL="3807483" indent="0">
              <a:buNone/>
              <a:defRPr sz="1900" b="1"/>
            </a:lvl8pPr>
            <a:lvl9pPr marL="435141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47575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8368421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78515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31180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556461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5745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947298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1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3928" indent="0">
              <a:buNone/>
              <a:defRPr sz="3300"/>
            </a:lvl2pPr>
            <a:lvl3pPr marL="1087857" indent="0">
              <a:buNone/>
              <a:defRPr sz="2900"/>
            </a:lvl3pPr>
            <a:lvl4pPr marL="1631779" indent="0">
              <a:buNone/>
              <a:defRPr sz="2400"/>
            </a:lvl4pPr>
            <a:lvl5pPr marL="2175709" indent="0">
              <a:buNone/>
              <a:defRPr sz="2400"/>
            </a:lvl5pPr>
            <a:lvl6pPr marL="2719632" indent="0">
              <a:buNone/>
              <a:defRPr sz="2400"/>
            </a:lvl6pPr>
            <a:lvl7pPr marL="3263557" indent="0">
              <a:buNone/>
              <a:defRPr sz="2400"/>
            </a:lvl7pPr>
            <a:lvl8pPr marL="3807483" indent="0">
              <a:buNone/>
              <a:defRPr sz="2400"/>
            </a:lvl8pPr>
            <a:lvl9pPr marL="4351412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3928" indent="0">
              <a:buNone/>
              <a:defRPr sz="1700"/>
            </a:lvl2pPr>
            <a:lvl3pPr marL="1087857" indent="0">
              <a:buNone/>
              <a:defRPr sz="1400"/>
            </a:lvl3pPr>
            <a:lvl4pPr marL="1631779" indent="0">
              <a:buNone/>
              <a:defRPr sz="1200"/>
            </a:lvl4pPr>
            <a:lvl5pPr marL="2175709" indent="0">
              <a:buNone/>
              <a:defRPr sz="1200"/>
            </a:lvl5pPr>
            <a:lvl6pPr marL="2719632" indent="0">
              <a:buNone/>
              <a:defRPr sz="1200"/>
            </a:lvl6pPr>
            <a:lvl7pPr marL="3263557" indent="0">
              <a:buNone/>
              <a:defRPr sz="1200"/>
            </a:lvl7pPr>
            <a:lvl8pPr marL="3807483" indent="0">
              <a:buNone/>
              <a:defRPr sz="1200"/>
            </a:lvl8pPr>
            <a:lvl9pPr marL="43514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68875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982647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3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4265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715451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5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3665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1608072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8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55" y="97882"/>
            <a:ext cx="9696473" cy="790489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44" y="1247687"/>
            <a:ext cx="11181332" cy="5168486"/>
          </a:xfrm>
        </p:spPr>
        <p:txBody>
          <a:bodyPr>
            <a:normAutofit/>
          </a:bodyPr>
          <a:lstStyle>
            <a:lvl1pPr marL="197004" indent="-197004">
              <a:buClr>
                <a:srgbClr val="830051"/>
              </a:buCl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722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722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64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91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1776640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4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229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650769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3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96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/>
          <a:p>
            <a:pPr defTabSz="388520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145" tIns="38850" rIns="0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744" y="2960679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9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956" y="4099553"/>
            <a:ext cx="2728247" cy="688535"/>
          </a:xfrm>
          <a:prstGeom prst="rect">
            <a:avLst/>
          </a:prstGeom>
        </p:spPr>
        <p:txBody>
          <a:bodyPr lIns="45889" tIns="0" rIns="0" bIns="0"/>
          <a:lstStyle>
            <a:lvl1pPr marL="0" indent="428722"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936" y="498376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424" y="498376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424" y="1883429"/>
            <a:ext cx="2741791" cy="789333"/>
          </a:xfrm>
          <a:prstGeom prst="rect">
            <a:avLst/>
          </a:prstGeom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424" y="2960679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520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36" y="4099553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36" y="4983768"/>
            <a:ext cx="2741791" cy="688535"/>
          </a:xfrm>
          <a:prstGeom prst="rect">
            <a:avLst/>
          </a:prstGeom>
        </p:spPr>
        <p:txBody>
          <a:bodyPr lIns="45889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63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44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520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8278" y="1690077"/>
            <a:ext cx="2741791" cy="98269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278" y="2960133"/>
            <a:ext cx="2741791" cy="708970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8278" y="3920567"/>
            <a:ext cx="2741791" cy="867508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8278" y="4983768"/>
            <a:ext cx="2741791" cy="688535"/>
          </a:xfrm>
          <a:prstGeom prst="rect">
            <a:avLst/>
          </a:prstGeom>
          <a:noFill/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6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74" y="576382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388520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36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60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844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indent="20963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8287" y="591030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889" tIns="0" rIns="0" bIns="0"/>
          <a:lstStyle>
            <a:lvl1pPr marL="0" marR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637" algn="l" defTabSz="1087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03" tIns="38850" rIns="77703" bIns="38850" rtlCol="0" anchor="ctr"/>
          <a:lstStyle/>
          <a:p>
            <a:pPr algn="ctr" defTabSz="1087857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520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44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314343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5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729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7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56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90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39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520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84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7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65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717311"/>
              </p:ext>
            </p:extLst>
          </p:nvPr>
        </p:nvGraphicFramePr>
        <p:xfrm>
          <a:off x="159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73" y="180990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520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9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561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5" y="1295414"/>
            <a:ext cx="11474451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5889" indent="-271963">
              <a:buFont typeface="Arial" panose="020B0604020202020204" pitchFamily="34" charset="0"/>
              <a:buChar char="−"/>
              <a:defRPr sz="2400"/>
            </a:lvl2pPr>
            <a:lvl3pPr marL="1359814" indent="-271963">
              <a:buFont typeface="Wingdings" panose="05000000000000000000" pitchFamily="2" charset="2"/>
              <a:buChar char="§"/>
              <a:defRPr sz="2100"/>
            </a:lvl3pPr>
            <a:lvl4pPr marL="1903740" indent="-271963">
              <a:buFont typeface="Courier New" panose="02070309020205020404" pitchFamily="49" charset="0"/>
              <a:buChar char="o"/>
              <a:defRPr sz="1900"/>
            </a:lvl4pPr>
            <a:lvl5pPr marL="2447668" indent="-271963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285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1" y="1502292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74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2" tIns="38860" rIns="77722" bIns="38860" rtlCol="0" anchor="ctr"/>
          <a:lstStyle/>
          <a:p>
            <a:pPr algn="ctr" defTabSz="388611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74" y="1502301"/>
            <a:ext cx="8035011" cy="1882265"/>
          </a:xfrm>
        </p:spPr>
        <p:txBody>
          <a:bodyPr bIns="198895" anchor="b">
            <a:normAutofit/>
          </a:bodyPr>
          <a:lstStyle>
            <a:lvl1pPr marL="488267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60" y="1825625"/>
            <a:ext cx="11391900" cy="4351338"/>
          </a:xfrm>
          <a:prstGeom prst="rect">
            <a:avLst/>
          </a:prstGeom>
        </p:spPr>
        <p:txBody>
          <a:bodyPr vert="horz" lIns="77722" tIns="38860" rIns="77722" bIns="38860" rtlCol="0">
            <a:normAutofit/>
          </a:bodyPr>
          <a:lstStyle>
            <a:lvl1pPr marL="272027" indent="-272027" algn="l" defTabSz="1088112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6082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60135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4190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8246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2298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354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406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463" indent="-272027" algn="l" defTabSz="1088112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895"/>
            <a:ext cx="2971800" cy="365125"/>
          </a:xfrm>
          <a:prstGeom prst="rect">
            <a:avLst/>
          </a:prstGeom>
        </p:spPr>
        <p:txBody>
          <a:bodyPr vert="horz" lIns="77722" tIns="38860" rIns="77722" bIns="38860" rtlCol="0" anchor="ctr"/>
          <a:lstStyle>
            <a:defPPr lvl="0">
              <a:defRPr lang="en-US"/>
            </a:defPPr>
            <a:lvl1pPr marL="0" lvl="0" algn="l" defTabSz="544055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4055" lvl="1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112" lvl="2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164" lvl="3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220" lvl="4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274" lvl="5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327" lvl="6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8381" lvl="7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437" lvl="8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60" y="6356895"/>
            <a:ext cx="4457700" cy="365125"/>
          </a:xfrm>
          <a:prstGeom prst="rect">
            <a:avLst/>
          </a:prstGeom>
        </p:spPr>
        <p:txBody>
          <a:bodyPr vert="horz" lIns="77722" tIns="38860" rIns="77722" bIns="38860" rtlCol="0" anchor="ctr"/>
          <a:lstStyle>
            <a:defPPr lvl="0">
              <a:defRPr lang="en-US"/>
            </a:defPPr>
            <a:lvl1pPr marL="0" lvl="0" algn="ctr" defTabSz="544055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4055" lvl="1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112" lvl="2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164" lvl="3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220" lvl="4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274" lvl="5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327" lvl="6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8381" lvl="7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2437" lvl="8" algn="l" defTabSz="54405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069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7250314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4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4055" indent="0" algn="ctr">
              <a:buNone/>
              <a:defRPr sz="2400"/>
            </a:lvl2pPr>
            <a:lvl3pPr marL="1088112" indent="0" algn="ctr">
              <a:buNone/>
              <a:defRPr sz="2100"/>
            </a:lvl3pPr>
            <a:lvl4pPr marL="1632164" indent="0" algn="ctr">
              <a:buNone/>
              <a:defRPr sz="1900"/>
            </a:lvl4pPr>
            <a:lvl5pPr marL="2176220" indent="0" algn="ctr">
              <a:buNone/>
              <a:defRPr sz="1900"/>
            </a:lvl5pPr>
            <a:lvl6pPr marL="2720274" indent="0" algn="ctr">
              <a:buNone/>
              <a:defRPr sz="1900"/>
            </a:lvl6pPr>
            <a:lvl7pPr marL="3264327" indent="0" algn="ctr">
              <a:buNone/>
              <a:defRPr sz="1900"/>
            </a:lvl7pPr>
            <a:lvl8pPr marL="3808381" indent="0" algn="ctr">
              <a:buNone/>
              <a:defRPr sz="1900"/>
            </a:lvl8pPr>
            <a:lvl9pPr marL="4352437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0657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147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685022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7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52102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638246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40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1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1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2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2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53398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8825845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1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04488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776412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4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55" indent="0">
              <a:buNone/>
              <a:defRPr sz="2400" b="1"/>
            </a:lvl2pPr>
            <a:lvl3pPr marL="1088112" indent="0">
              <a:buNone/>
              <a:defRPr sz="2100" b="1"/>
            </a:lvl3pPr>
            <a:lvl4pPr marL="1632164" indent="0">
              <a:buNone/>
              <a:defRPr sz="1900" b="1"/>
            </a:lvl4pPr>
            <a:lvl5pPr marL="2176220" indent="0">
              <a:buNone/>
              <a:defRPr sz="1900" b="1"/>
            </a:lvl5pPr>
            <a:lvl6pPr marL="2720274" indent="0">
              <a:buNone/>
              <a:defRPr sz="1900" b="1"/>
            </a:lvl6pPr>
            <a:lvl7pPr marL="3264327" indent="0">
              <a:buNone/>
              <a:defRPr sz="1900" b="1"/>
            </a:lvl7pPr>
            <a:lvl8pPr marL="3808381" indent="0">
              <a:buNone/>
              <a:defRPr sz="1900" b="1"/>
            </a:lvl8pPr>
            <a:lvl9pPr marL="43524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55" indent="0">
              <a:buNone/>
              <a:defRPr sz="2400" b="1"/>
            </a:lvl2pPr>
            <a:lvl3pPr marL="1088112" indent="0">
              <a:buNone/>
              <a:defRPr sz="2100" b="1"/>
            </a:lvl3pPr>
            <a:lvl4pPr marL="1632164" indent="0">
              <a:buNone/>
              <a:defRPr sz="1900" b="1"/>
            </a:lvl4pPr>
            <a:lvl5pPr marL="2176220" indent="0">
              <a:buNone/>
              <a:defRPr sz="1900" b="1"/>
            </a:lvl5pPr>
            <a:lvl6pPr marL="2720274" indent="0">
              <a:buNone/>
              <a:defRPr sz="1900" b="1"/>
            </a:lvl6pPr>
            <a:lvl7pPr marL="3264327" indent="0">
              <a:buNone/>
              <a:defRPr sz="1900" b="1"/>
            </a:lvl7pPr>
            <a:lvl8pPr marL="3808381" indent="0">
              <a:buNone/>
              <a:defRPr sz="1900" b="1"/>
            </a:lvl8pPr>
            <a:lvl9pPr marL="43524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65350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668455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52737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53953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372797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9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055" indent="0">
              <a:buNone/>
              <a:defRPr sz="1700"/>
            </a:lvl2pPr>
            <a:lvl3pPr marL="1088112" indent="0">
              <a:buNone/>
              <a:defRPr sz="1400"/>
            </a:lvl3pPr>
            <a:lvl4pPr marL="1632164" indent="0">
              <a:buNone/>
              <a:defRPr sz="1200"/>
            </a:lvl4pPr>
            <a:lvl5pPr marL="2176220" indent="0">
              <a:buNone/>
              <a:defRPr sz="1200"/>
            </a:lvl5pPr>
            <a:lvl6pPr marL="2720274" indent="0">
              <a:buNone/>
              <a:defRPr sz="1200"/>
            </a:lvl6pPr>
            <a:lvl7pPr marL="3264327" indent="0">
              <a:buNone/>
              <a:defRPr sz="1200"/>
            </a:lvl7pPr>
            <a:lvl8pPr marL="3808381" indent="0">
              <a:buNone/>
              <a:defRPr sz="1200"/>
            </a:lvl8pPr>
            <a:lvl9pPr marL="43524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1947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4111109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1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4055" indent="0">
              <a:buNone/>
              <a:defRPr sz="3300"/>
            </a:lvl2pPr>
            <a:lvl3pPr marL="1088112" indent="0">
              <a:buNone/>
              <a:defRPr sz="2900"/>
            </a:lvl3pPr>
            <a:lvl4pPr marL="1632164" indent="0">
              <a:buNone/>
              <a:defRPr sz="2400"/>
            </a:lvl4pPr>
            <a:lvl5pPr marL="2176220" indent="0">
              <a:buNone/>
              <a:defRPr sz="2400"/>
            </a:lvl5pPr>
            <a:lvl6pPr marL="2720274" indent="0">
              <a:buNone/>
              <a:defRPr sz="2400"/>
            </a:lvl6pPr>
            <a:lvl7pPr marL="3264327" indent="0">
              <a:buNone/>
              <a:defRPr sz="2400"/>
            </a:lvl7pPr>
            <a:lvl8pPr marL="3808381" indent="0">
              <a:buNone/>
              <a:defRPr sz="2400"/>
            </a:lvl8pPr>
            <a:lvl9pPr marL="4352437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055" indent="0">
              <a:buNone/>
              <a:defRPr sz="1700"/>
            </a:lvl2pPr>
            <a:lvl3pPr marL="1088112" indent="0">
              <a:buNone/>
              <a:defRPr sz="1400"/>
            </a:lvl3pPr>
            <a:lvl4pPr marL="1632164" indent="0">
              <a:buNone/>
              <a:defRPr sz="1200"/>
            </a:lvl4pPr>
            <a:lvl5pPr marL="2176220" indent="0">
              <a:buNone/>
              <a:defRPr sz="1200"/>
            </a:lvl5pPr>
            <a:lvl6pPr marL="2720274" indent="0">
              <a:buNone/>
              <a:defRPr sz="1200"/>
            </a:lvl6pPr>
            <a:lvl7pPr marL="3264327" indent="0">
              <a:buNone/>
              <a:defRPr sz="1200"/>
            </a:lvl7pPr>
            <a:lvl8pPr marL="3808381" indent="0">
              <a:buNone/>
              <a:defRPr sz="1200"/>
            </a:lvl8pPr>
            <a:lvl9pPr marL="43524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33068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654977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3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18471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4839820"/>
              </p:ext>
            </p:extLst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6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372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tags" Target="../tags/tag142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tags" Target="../tags/tag141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vmlDrawing" Target="../drawings/vmlDrawing63.v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theme" Target="../theme/theme10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oleObject" Target="../embeddings/oleObject66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tags" Target="../tags/tag195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tags" Target="../tags/tag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vmlDrawing" Target="../drawings/vmlDrawing86.v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theme" Target="../theme/theme1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oleObject" Target="../embeddings/oleObject92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18" Type="http://schemas.openxmlformats.org/officeDocument/2006/relationships/slideLayout" Target="../slideLayouts/slideLayout308.xml"/><Relationship Id="rId26" Type="http://schemas.openxmlformats.org/officeDocument/2006/relationships/tags" Target="../tags/tag250.xml"/><Relationship Id="rId3" Type="http://schemas.openxmlformats.org/officeDocument/2006/relationships/slideLayout" Target="../slideLayouts/slideLayout293.xml"/><Relationship Id="rId21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slideLayout" Target="../slideLayouts/slideLayout307.xml"/><Relationship Id="rId25" Type="http://schemas.openxmlformats.org/officeDocument/2006/relationships/tags" Target="../tags/tag249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20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24" Type="http://schemas.openxmlformats.org/officeDocument/2006/relationships/vmlDrawing" Target="../drawings/vmlDrawing110.v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23" Type="http://schemas.openxmlformats.org/officeDocument/2006/relationships/theme" Target="../theme/theme22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300.xml"/><Relationship Id="rId19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Relationship Id="rId22" Type="http://schemas.openxmlformats.org/officeDocument/2006/relationships/slideLayout" Target="../slideLayouts/slideLayout312.xml"/><Relationship Id="rId27" Type="http://schemas.openxmlformats.org/officeDocument/2006/relationships/oleObject" Target="../embeddings/oleObject119.bin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slideLayout" Target="../slideLayouts/slideLayout32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4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8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75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slideLayout" Target="../slideLayouts/slideLayout397.xml"/><Relationship Id="rId18" Type="http://schemas.openxmlformats.org/officeDocument/2006/relationships/slideLayout" Target="../slideLayouts/slideLayout402.xml"/><Relationship Id="rId26" Type="http://schemas.openxmlformats.org/officeDocument/2006/relationships/tags" Target="../tags/tag313.xml"/><Relationship Id="rId3" Type="http://schemas.openxmlformats.org/officeDocument/2006/relationships/slideLayout" Target="../slideLayouts/slideLayout387.xml"/><Relationship Id="rId21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17" Type="http://schemas.openxmlformats.org/officeDocument/2006/relationships/slideLayout" Target="../slideLayouts/slideLayout401.xml"/><Relationship Id="rId25" Type="http://schemas.openxmlformats.org/officeDocument/2006/relationships/tags" Target="../tags/tag312.xml"/><Relationship Id="rId2" Type="http://schemas.openxmlformats.org/officeDocument/2006/relationships/slideLayout" Target="../slideLayouts/slideLayout386.xml"/><Relationship Id="rId16" Type="http://schemas.openxmlformats.org/officeDocument/2006/relationships/slideLayout" Target="../slideLayouts/slideLayout400.xml"/><Relationship Id="rId20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24" Type="http://schemas.openxmlformats.org/officeDocument/2006/relationships/vmlDrawing" Target="../drawings/vmlDrawing137.vml"/><Relationship Id="rId5" Type="http://schemas.openxmlformats.org/officeDocument/2006/relationships/slideLayout" Target="../slideLayouts/slideLayout389.xml"/><Relationship Id="rId15" Type="http://schemas.openxmlformats.org/officeDocument/2006/relationships/slideLayout" Target="../slideLayouts/slideLayout399.xml"/><Relationship Id="rId23" Type="http://schemas.openxmlformats.org/officeDocument/2006/relationships/theme" Target="../theme/theme29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394.xml"/><Relationship Id="rId19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98.xml"/><Relationship Id="rId22" Type="http://schemas.openxmlformats.org/officeDocument/2006/relationships/slideLayout" Target="../slideLayouts/slideLayout406.xml"/><Relationship Id="rId27" Type="http://schemas.openxmlformats.org/officeDocument/2006/relationships/oleObject" Target="../embeddings/oleObject15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Relationship Id="rId27" Type="http://schemas.openxmlformats.org/officeDocument/2006/relationships/image" Target="../media/image1.emf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4.xml"/><Relationship Id="rId3" Type="http://schemas.openxmlformats.org/officeDocument/2006/relationships/slideLayout" Target="../slideLayouts/slideLayout409.xml"/><Relationship Id="rId7" Type="http://schemas.openxmlformats.org/officeDocument/2006/relationships/slideLayout" Target="../slideLayouts/slideLayout413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411.xml"/><Relationship Id="rId10" Type="http://schemas.openxmlformats.org/officeDocument/2006/relationships/slideLayout" Target="../slideLayouts/slideLayout416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6.xml"/><Relationship Id="rId3" Type="http://schemas.openxmlformats.org/officeDocument/2006/relationships/slideLayout" Target="../slideLayouts/slideLayout431.xml"/><Relationship Id="rId7" Type="http://schemas.openxmlformats.org/officeDocument/2006/relationships/slideLayout" Target="../slideLayouts/slideLayout435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430.xml"/><Relationship Id="rId1" Type="http://schemas.openxmlformats.org/officeDocument/2006/relationships/slideLayout" Target="../slideLayouts/slideLayout429.xml"/><Relationship Id="rId6" Type="http://schemas.openxmlformats.org/officeDocument/2006/relationships/slideLayout" Target="../slideLayouts/slideLayout434.xml"/><Relationship Id="rId11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433.xml"/><Relationship Id="rId10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32.xml"/><Relationship Id="rId9" Type="http://schemas.openxmlformats.org/officeDocument/2006/relationships/slideLayout" Target="../slideLayouts/slideLayout4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ags" Target="../tags/tag48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tags" Target="../tags/tag47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vmlDrawing" Target="../drawings/vmlDrawing21.v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6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oleObject" Target="../embeddings/oleObject22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tags" Target="../tags/tag95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tags" Target="../tags/tag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vmlDrawing" Target="../drawings/vmlDrawing42.v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theme" Target="../theme/theme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oleObject" Target="../embeddings/oleObject44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52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03" tIns="38850" rIns="77703" bIns="388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57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8520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57"/>
            <a:ext cx="4114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57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52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532606401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047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2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  <p:sldLayoutId id="2147484840" r:id="rId12"/>
    <p:sldLayoutId id="2147484841" r:id="rId13"/>
    <p:sldLayoutId id="2147484842" r:id="rId14"/>
    <p:sldLayoutId id="2147484843" r:id="rId15"/>
    <p:sldLayoutId id="2147484844" r:id="rId16"/>
    <p:sldLayoutId id="2147484845" r:id="rId17"/>
    <p:sldLayoutId id="2147484846" r:id="rId18"/>
    <p:sldLayoutId id="2147484847" r:id="rId19"/>
    <p:sldLayoutId id="2147484848" r:id="rId20"/>
    <p:sldLayoutId id="2147484849" r:id="rId21"/>
    <p:sldLayoutId id="2147484850" r:id="rId22"/>
  </p:sldLayoutIdLst>
  <p:hf hdr="0" ftr="0" dt="0"/>
  <p:txStyles>
    <p:titleStyle>
      <a:lvl1pPr algn="l" defTabSz="1087857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963" indent="-271963" algn="l" defTabSz="1087857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5889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814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4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66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58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52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443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372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28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77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0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63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5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483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41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372" tIns="45687" rIns="91372" bIns="456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2" tIns="45687" rIns="91372" bIns="456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5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658"/>
            <a:ext cx="41148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5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0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  <p:sldLayoutId id="2147484863" r:id="rId12"/>
    <p:sldLayoutId id="2147484864" r:id="rId13"/>
  </p:sldLayoutIdLst>
  <p:hf hdr="0" ftr="0" dt="0"/>
  <p:txStyles>
    <p:titleStyle>
      <a:lvl1pPr algn="l" defTabSz="9137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6" indent="-228426" algn="l" defTabSz="9137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1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6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93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5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0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67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6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72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26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8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40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640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40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8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03" tIns="38850" rIns="77703" bIns="388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851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8520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851"/>
            <a:ext cx="4114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851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52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111887540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63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1" r:id="rId15"/>
    <p:sldLayoutId id="2147484942" r:id="rId16"/>
    <p:sldLayoutId id="2147484943" r:id="rId17"/>
    <p:sldLayoutId id="2147484944" r:id="rId18"/>
    <p:sldLayoutId id="2147484945" r:id="rId19"/>
    <p:sldLayoutId id="2147484946" r:id="rId20"/>
    <p:sldLayoutId id="2147484947" r:id="rId21"/>
    <p:sldLayoutId id="2147484948" r:id="rId22"/>
  </p:sldLayoutIdLst>
  <p:hf hdr="0" ftr="0" dt="0"/>
  <p:txStyles>
    <p:titleStyle>
      <a:lvl1pPr algn="l" defTabSz="1087857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963" indent="-271963" algn="l" defTabSz="1087857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5889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814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4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66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58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52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443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372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28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77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0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63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5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483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41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0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604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0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2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  <p:sldLayoutId id="2147484998" r:id="rId13"/>
    <p:sldLayoutId id="2147484999" r:id="rId14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92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92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92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9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5004" r:id="rId4"/>
    <p:sldLayoutId id="2147485005" r:id="rId5"/>
    <p:sldLayoutId id="2147485006" r:id="rId6"/>
    <p:sldLayoutId id="2147485007" r:id="rId7"/>
    <p:sldLayoutId id="2147485008" r:id="rId8"/>
    <p:sldLayoutId id="2147485009" r:id="rId9"/>
    <p:sldLayoutId id="2147485010" r:id="rId10"/>
    <p:sldLayoutId id="2147485011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44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8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3" r:id="rId1"/>
    <p:sldLayoutId id="2147485014" r:id="rId2"/>
    <p:sldLayoutId id="2147485015" r:id="rId3"/>
    <p:sldLayoutId id="2147485016" r:id="rId4"/>
    <p:sldLayoutId id="2147485017" r:id="rId5"/>
    <p:sldLayoutId id="2147485018" r:id="rId6"/>
    <p:sldLayoutId id="2147485019" r:id="rId7"/>
    <p:sldLayoutId id="2147485020" r:id="rId8"/>
    <p:sldLayoutId id="2147485021" r:id="rId9"/>
    <p:sldLayoutId id="2147485022" r:id="rId10"/>
    <p:sldLayoutId id="2147485023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6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2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28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2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2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20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20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0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  <p:sldLayoutId id="2147485057" r:id="rId9"/>
    <p:sldLayoutId id="2147485058" r:id="rId10"/>
    <p:sldLayoutId id="2147485059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52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8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9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1" r:id="rId1"/>
    <p:sldLayoutId id="2147485062" r:id="rId2"/>
    <p:sldLayoutId id="2147485063" r:id="rId3"/>
    <p:sldLayoutId id="2147485064" r:id="rId4"/>
    <p:sldLayoutId id="2147485065" r:id="rId5"/>
    <p:sldLayoutId id="2147485066" r:id="rId6"/>
    <p:sldLayoutId id="2147485067" r:id="rId7"/>
    <p:sldLayoutId id="2147485068" r:id="rId8"/>
    <p:sldLayoutId id="2147485069" r:id="rId9"/>
    <p:sldLayoutId id="2147485070" r:id="rId10"/>
    <p:sldLayoutId id="2147485071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4" r:id="rId2"/>
    <p:sldLayoutId id="2147485075" r:id="rId3"/>
    <p:sldLayoutId id="2147485076" r:id="rId4"/>
    <p:sldLayoutId id="2147485077" r:id="rId5"/>
    <p:sldLayoutId id="2147485078" r:id="rId6"/>
    <p:sldLayoutId id="2147485079" r:id="rId7"/>
    <p:sldLayoutId id="2147485080" r:id="rId8"/>
    <p:sldLayoutId id="2147485081" r:id="rId9"/>
    <p:sldLayoutId id="2147485082" r:id="rId10"/>
    <p:sldLayoutId id="2147485083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51" tIns="38876" rIns="77751" bIns="3887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51" tIns="38876" rIns="77751" bIns="388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77751" tIns="38876" rIns="77751" bIns="388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757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388757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77751" tIns="38876" rIns="77751" bIns="388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75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77751" tIns="38876" rIns="77751" bIns="388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757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757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491801603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23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BAD41EC6-78D9-4512-B2AB-FBB941FA054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75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5090" r:id="rId6"/>
    <p:sldLayoutId id="2147485091" r:id="rId7"/>
    <p:sldLayoutId id="2147485092" r:id="rId8"/>
    <p:sldLayoutId id="2147485093" r:id="rId9"/>
    <p:sldLayoutId id="2147485094" r:id="rId10"/>
    <p:sldLayoutId id="2147485095" r:id="rId11"/>
    <p:sldLayoutId id="2147485096" r:id="rId12"/>
    <p:sldLayoutId id="2147485097" r:id="rId13"/>
    <p:sldLayoutId id="2147485098" r:id="rId14"/>
    <p:sldLayoutId id="2147485099" r:id="rId15"/>
    <p:sldLayoutId id="2147485100" r:id="rId16"/>
    <p:sldLayoutId id="2147485101" r:id="rId17"/>
    <p:sldLayoutId id="2147485102" r:id="rId18"/>
    <p:sldLayoutId id="2147485103" r:id="rId19"/>
    <p:sldLayoutId id="2147485104" r:id="rId20"/>
    <p:sldLayoutId id="2147485105" r:id="rId21"/>
    <p:sldLayoutId id="2147485106" r:id="rId22"/>
  </p:sldLayoutIdLst>
  <p:hf hdr="0" ftr="0" dt="0"/>
  <p:txStyles>
    <p:titleStyle>
      <a:lvl1pPr algn="l" defTabSz="1088520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130" indent="-272130" algn="l" defTabSz="1088520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9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91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7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43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9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95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210" indent="-272130" algn="l" defTabSz="1088520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6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2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8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4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30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6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82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80" algn="l" defTabSz="10885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8" r:id="rId1"/>
    <p:sldLayoutId id="2147485109" r:id="rId2"/>
    <p:sldLayoutId id="2147485110" r:id="rId3"/>
    <p:sldLayoutId id="2147485111" r:id="rId4"/>
    <p:sldLayoutId id="2147485112" r:id="rId5"/>
    <p:sldLayoutId id="2147485113" r:id="rId6"/>
    <p:sldLayoutId id="2147485114" r:id="rId7"/>
    <p:sldLayoutId id="2147485115" r:id="rId8"/>
    <p:sldLayoutId id="2147485116" r:id="rId9"/>
    <p:sldLayoutId id="2147485117" r:id="rId10"/>
    <p:sldLayoutId id="2147485118" r:id="rId11"/>
    <p:sldLayoutId id="2147485119" r:id="rId12"/>
    <p:sldLayoutId id="2147485120" r:id="rId13"/>
    <p:sldLayoutId id="214748512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7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  <p:sldLayoutId id="2147485141" r:id="rId7"/>
    <p:sldLayoutId id="2147485142" r:id="rId8"/>
    <p:sldLayoutId id="2147485143" r:id="rId9"/>
    <p:sldLayoutId id="2147485144" r:id="rId10"/>
    <p:sldLayoutId id="2147485145" r:id="rId11"/>
    <p:sldLayoutId id="2147485146" r:id="rId12"/>
    <p:sldLayoutId id="2147485147" r:id="rId13"/>
    <p:sldLayoutId id="214748514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44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3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0" r:id="rId1"/>
    <p:sldLayoutId id="2147485151" r:id="rId2"/>
    <p:sldLayoutId id="2147485152" r:id="rId3"/>
    <p:sldLayoutId id="2147485153" r:id="rId4"/>
    <p:sldLayoutId id="2147485154" r:id="rId5"/>
    <p:sldLayoutId id="2147485155" r:id="rId6"/>
    <p:sldLayoutId id="2147485156" r:id="rId7"/>
    <p:sldLayoutId id="2147485157" r:id="rId8"/>
    <p:sldLayoutId id="2147485158" r:id="rId9"/>
    <p:sldLayoutId id="2147485159" r:id="rId10"/>
    <p:sldLayoutId id="2147485160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7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2" r:id="rId1"/>
    <p:sldLayoutId id="2147485163" r:id="rId2"/>
    <p:sldLayoutId id="2147485164" r:id="rId3"/>
    <p:sldLayoutId id="2147485165" r:id="rId4"/>
    <p:sldLayoutId id="2147485166" r:id="rId5"/>
    <p:sldLayoutId id="2147485167" r:id="rId6"/>
    <p:sldLayoutId id="2147485168" r:id="rId7"/>
    <p:sldLayoutId id="2147485169" r:id="rId8"/>
    <p:sldLayoutId id="2147485170" r:id="rId9"/>
    <p:sldLayoutId id="2147485171" r:id="rId10"/>
    <p:sldLayoutId id="21474851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202" tIns="45602" rIns="91202" bIns="4560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202" tIns="45602" rIns="91202" bIns="456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228"/>
            <a:ext cx="2743200" cy="365125"/>
          </a:xfrm>
          <a:prstGeom prst="rect">
            <a:avLst/>
          </a:prstGeom>
        </p:spPr>
        <p:txBody>
          <a:bodyPr vert="horz" lIns="91202" tIns="45602" rIns="91202" bIns="456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9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990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228"/>
            <a:ext cx="4114800" cy="365125"/>
          </a:xfrm>
          <a:prstGeom prst="rect">
            <a:avLst/>
          </a:prstGeom>
        </p:spPr>
        <p:txBody>
          <a:bodyPr vert="horz" lIns="91202" tIns="45602" rIns="91202" bIns="456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228"/>
            <a:ext cx="2743200" cy="365125"/>
          </a:xfrm>
          <a:prstGeom prst="rect">
            <a:avLst/>
          </a:prstGeom>
        </p:spPr>
        <p:txBody>
          <a:bodyPr vert="horz" lIns="91202" tIns="45602" rIns="91202" bIns="456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9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9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79" r:id="rId6"/>
    <p:sldLayoutId id="2147485180" r:id="rId7"/>
    <p:sldLayoutId id="2147485181" r:id="rId8"/>
    <p:sldLayoutId id="2147485182" r:id="rId9"/>
    <p:sldLayoutId id="2147485183" r:id="rId10"/>
    <p:sldLayoutId id="2147485184" r:id="rId11"/>
  </p:sldLayoutIdLst>
  <p:hf hdr="0" ftr="0" dt="0"/>
  <p:txStyles>
    <p:titleStyle>
      <a:lvl1pPr algn="l" defTabSz="9119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89" indent="-227989" algn="l" defTabSz="9119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86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76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83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69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950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958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943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944" indent="-227989" algn="l" defTabSz="911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0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90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75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76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54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54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56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7" algn="l" defTabSz="911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9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  <p:sldLayoutId id="2147485193" r:id="rId8"/>
    <p:sldLayoutId id="2147485194" r:id="rId9"/>
    <p:sldLayoutId id="2147485195" r:id="rId10"/>
    <p:sldLayoutId id="21474851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03" tIns="38850" rIns="77703" bIns="388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897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8520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897"/>
            <a:ext cx="4114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897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52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4128963139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48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3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  <p:sldLayoutId id="2147485209" r:id="rId12"/>
    <p:sldLayoutId id="2147485210" r:id="rId13"/>
    <p:sldLayoutId id="2147485211" r:id="rId14"/>
    <p:sldLayoutId id="2147485212" r:id="rId15"/>
    <p:sldLayoutId id="2147485213" r:id="rId16"/>
    <p:sldLayoutId id="2147485214" r:id="rId17"/>
    <p:sldLayoutId id="2147485215" r:id="rId18"/>
    <p:sldLayoutId id="2147485216" r:id="rId19"/>
    <p:sldLayoutId id="2147485217" r:id="rId20"/>
    <p:sldLayoutId id="2147485218" r:id="rId21"/>
    <p:sldLayoutId id="2147485219" r:id="rId22"/>
  </p:sldLayoutIdLst>
  <p:hf hdr="0" ftr="0" dt="0"/>
  <p:txStyles>
    <p:titleStyle>
      <a:lvl1pPr algn="l" defTabSz="1087857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963" indent="-271963" algn="l" defTabSz="1087857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5889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814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4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66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58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52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443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372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28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77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0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63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5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483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41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558" tIns="38775" rIns="77558" bIns="3877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558" tIns="38775" rIns="77558" bIns="387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97"/>
            <a:ext cx="2743200" cy="365125"/>
          </a:xfrm>
          <a:prstGeom prst="rect">
            <a:avLst/>
          </a:prstGeom>
        </p:spPr>
        <p:txBody>
          <a:bodyPr vert="horz" lIns="77558" tIns="38775" rIns="77558" bIns="3877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7792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7792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97"/>
            <a:ext cx="4114800" cy="365125"/>
          </a:xfrm>
          <a:prstGeom prst="rect">
            <a:avLst/>
          </a:prstGeom>
        </p:spPr>
        <p:txBody>
          <a:bodyPr vert="horz" lIns="77558" tIns="38775" rIns="77558" bIns="3877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779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97"/>
            <a:ext cx="2743200" cy="365125"/>
          </a:xfrm>
          <a:prstGeom prst="rect">
            <a:avLst/>
          </a:prstGeom>
        </p:spPr>
        <p:txBody>
          <a:bodyPr vert="horz" lIns="77558" tIns="38775" rIns="77558" bIns="3877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7792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7792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90581790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88" name="think-cell Slide" r:id="rId26" imgW="360" imgH="360" progId="">
                  <p:embed/>
                </p:oleObj>
              </mc:Choice>
              <mc:Fallback>
                <p:oleObj name="think-cell Slide" r:id="rId2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7792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3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  <p:sldLayoutId id="2147484244" r:id="rId21"/>
  </p:sldLayoutIdLst>
  <p:hf hdr="0" ftr="0" dt="0"/>
  <p:txStyles>
    <p:titleStyle>
      <a:lvl1pPr algn="l" defTabSz="1085814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450" indent="-271450" algn="l" defTabSz="1085814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4346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249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148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053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36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28854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35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651" indent="-271450" algn="l" defTabSz="108581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05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14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8699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619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4504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7407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0304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7" algn="l" defTabSz="10858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44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3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44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0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5" r:id="rId1"/>
    <p:sldLayoutId id="2147485246" r:id="rId2"/>
    <p:sldLayoutId id="2147485247" r:id="rId3"/>
    <p:sldLayoutId id="2147485248" r:id="rId4"/>
    <p:sldLayoutId id="2147485249" r:id="rId5"/>
    <p:sldLayoutId id="2147485250" r:id="rId6"/>
    <p:sldLayoutId id="2147485251" r:id="rId7"/>
    <p:sldLayoutId id="2147485252" r:id="rId8"/>
    <p:sldLayoutId id="2147485253" r:id="rId9"/>
    <p:sldLayoutId id="2147485254" r:id="rId10"/>
    <p:sldLayoutId id="21474852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232" tIns="45617" rIns="91232" bIns="456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232" tIns="45617" rIns="91232" bIns="456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091"/>
            <a:ext cx="2743200" cy="365125"/>
          </a:xfrm>
          <a:prstGeom prst="rect">
            <a:avLst/>
          </a:prstGeom>
        </p:spPr>
        <p:txBody>
          <a:bodyPr vert="horz" lIns="91232" tIns="45617" rIns="91232" bIns="456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91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291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091"/>
            <a:ext cx="4114800" cy="365125"/>
          </a:xfrm>
          <a:prstGeom prst="rect">
            <a:avLst/>
          </a:prstGeom>
        </p:spPr>
        <p:txBody>
          <a:bodyPr vert="horz" lIns="91232" tIns="45617" rIns="91232" bIns="456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9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091"/>
            <a:ext cx="2743200" cy="365125"/>
          </a:xfrm>
          <a:prstGeom prst="rect">
            <a:avLst/>
          </a:prstGeom>
        </p:spPr>
        <p:txBody>
          <a:bodyPr vert="horz" lIns="91232" tIns="45617" rIns="91232" bIns="456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91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29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hf hdr="0" ftr="0" dt="0"/>
  <p:txStyles>
    <p:titleStyle>
      <a:lvl1pPr algn="l" defTabSz="9122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65" indent="-228065" algn="l" defTabSz="9122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2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54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10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47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780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938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073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225" indent="-228065" algn="l" defTabSz="912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41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91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8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78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10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59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10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53" algn="l" defTabSz="912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372" tIns="45687" rIns="91372" bIns="456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2" tIns="45687" rIns="91372" bIns="456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9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898"/>
            <a:ext cx="41148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9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8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hf hdr="0" ftr="0" dt="0"/>
  <p:txStyles>
    <p:titleStyle>
      <a:lvl1pPr algn="l" defTabSz="9137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6" indent="-228426" algn="l" defTabSz="9137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1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6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93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5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0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67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6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72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26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8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03" tIns="38850" rIns="77703" bIns="388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03" tIns="38850" rIns="77703" bIns="388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897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8520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897"/>
            <a:ext cx="41148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897"/>
            <a:ext cx="2743200" cy="365125"/>
          </a:xfrm>
          <a:prstGeom prst="rect">
            <a:avLst/>
          </a:prstGeom>
        </p:spPr>
        <p:txBody>
          <a:bodyPr vert="horz" lIns="77703" tIns="38850" rIns="77703" bIns="3885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520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52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628585063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19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  <p:sldLayoutId id="2147484606" r:id="rId12"/>
    <p:sldLayoutId id="2147484607" r:id="rId13"/>
    <p:sldLayoutId id="2147484608" r:id="rId14"/>
    <p:sldLayoutId id="2147484609" r:id="rId15"/>
    <p:sldLayoutId id="2147484610" r:id="rId16"/>
    <p:sldLayoutId id="2147484611" r:id="rId17"/>
    <p:sldLayoutId id="2147484612" r:id="rId18"/>
    <p:sldLayoutId id="2147484613" r:id="rId19"/>
    <p:sldLayoutId id="2147484614" r:id="rId20"/>
    <p:sldLayoutId id="2147484615" r:id="rId21"/>
    <p:sldLayoutId id="2147484616" r:id="rId22"/>
  </p:sldLayoutIdLst>
  <p:hf hdr="0" ftr="0" dt="0"/>
  <p:txStyles>
    <p:titleStyle>
      <a:lvl1pPr algn="l" defTabSz="1087857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963" indent="-271963" algn="l" defTabSz="1087857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5889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814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4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66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588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520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443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372" indent="-271963" algn="l" defTabSz="108785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28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77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09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63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557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483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412" algn="l" defTabSz="1087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22" tIns="38860" rIns="77722" bIns="3886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22" tIns="38860" rIns="77722" bIns="38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892"/>
            <a:ext cx="2743200" cy="365125"/>
          </a:xfrm>
          <a:prstGeom prst="rect">
            <a:avLst/>
          </a:prstGeom>
        </p:spPr>
        <p:txBody>
          <a:bodyPr vert="horz" lIns="77722" tIns="38860" rIns="77722" bIns="3886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61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8611"/>
              <a:t>12/9/2021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892"/>
            <a:ext cx="4114800" cy="365125"/>
          </a:xfrm>
          <a:prstGeom prst="rect">
            <a:avLst/>
          </a:prstGeom>
        </p:spPr>
        <p:txBody>
          <a:bodyPr vert="horz" lIns="77722" tIns="38860" rIns="77722" bIns="3886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61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892"/>
            <a:ext cx="2743200" cy="365125"/>
          </a:xfrm>
          <a:prstGeom prst="rect">
            <a:avLst/>
          </a:prstGeom>
        </p:spPr>
        <p:txBody>
          <a:bodyPr vert="horz" lIns="77722" tIns="38860" rIns="77722" bIns="3886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611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611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149385232"/>
              </p:ext>
            </p:ext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22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1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  <p:sldLayoutId id="2147484629" r:id="rId12"/>
    <p:sldLayoutId id="2147484630" r:id="rId13"/>
    <p:sldLayoutId id="2147484631" r:id="rId14"/>
    <p:sldLayoutId id="2147484632" r:id="rId15"/>
    <p:sldLayoutId id="2147484633" r:id="rId16"/>
    <p:sldLayoutId id="2147484634" r:id="rId17"/>
    <p:sldLayoutId id="2147484635" r:id="rId18"/>
    <p:sldLayoutId id="2147484636" r:id="rId19"/>
    <p:sldLayoutId id="2147484637" r:id="rId20"/>
    <p:sldLayoutId id="2147484638" r:id="rId21"/>
    <p:sldLayoutId id="2147484639" r:id="rId22"/>
  </p:sldLayoutIdLst>
  <p:hf hdr="0" ftr="0" dt="0"/>
  <p:txStyles>
    <p:titleStyle>
      <a:lvl1pPr algn="l" defTabSz="1088112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27" indent="-272027" algn="l" defTabSz="1088112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82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35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190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246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298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354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406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463" indent="-272027" algn="l" defTabSz="1088112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55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12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164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20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274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327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381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37" algn="l" defTabSz="10881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90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890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90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5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28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8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7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7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4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5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4.jpeg"/><Relationship Id="rId5" Type="http://schemas.openxmlformats.org/officeDocument/2006/relationships/diagramLayout" Target="../diagrams/layout6.xml"/><Relationship Id="rId10" Type="http://schemas.microsoft.com/office/2007/relationships/hdphoto" Target="../media/hdphoto1.wdp"/><Relationship Id="rId4" Type="http://schemas.openxmlformats.org/officeDocument/2006/relationships/diagramData" Target="../diagrams/data6.xml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03.xml"/><Relationship Id="rId5" Type="http://schemas.openxmlformats.org/officeDocument/2006/relationships/chart" Target="../charts/chart14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8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18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9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0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0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6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8.xml"/><Relationship Id="rId1" Type="http://schemas.openxmlformats.org/officeDocument/2006/relationships/tags" Target="../tags/tag359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6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6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63.jpe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diagramDrawing" Target="../diagrams/drawing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6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orschevskayaOV\Downloads\DSCF8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0" y="2039908"/>
            <a:ext cx="6845877" cy="43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32419" y="247095"/>
            <a:ext cx="8140121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8" name="TextBox 24"/>
          <p:cNvSpPr txBox="1"/>
          <p:nvPr/>
        </p:nvSpPr>
        <p:spPr>
          <a:xfrm>
            <a:off x="8065537" y="3020639"/>
            <a:ext cx="3529155" cy="1477055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Министр природных ресурсов Забайкальского края</a:t>
            </a:r>
          </a:p>
          <a:p>
            <a:endParaRPr lang="ru-RU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cs typeface="Times New Roman" pitchFamily="18" charset="0"/>
              </a:rPr>
              <a:t>Немков Сергей Иванович</a:t>
            </a:r>
            <a:endParaRPr lang="ru-RU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21537" y="5998858"/>
            <a:ext cx="2632275" cy="369059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prstClr val="black"/>
                </a:solidFill>
                <a:cs typeface="Times New Roman" panose="02020603050405020304" pitchFamily="18" charset="0"/>
              </a:rPr>
              <a:t>г. Чита, </a:t>
            </a:r>
            <a:r>
              <a:rPr lang="ru-RU" b="1" dirty="0" smtClean="0">
                <a:ln w="50800"/>
                <a:solidFill>
                  <a:prstClr val="black"/>
                </a:solidFill>
                <a:cs typeface="Times New Roman" panose="02020603050405020304" pitchFamily="18" charset="0"/>
              </a:rPr>
              <a:t> 20 января 2021г.</a:t>
            </a:r>
            <a:endParaRPr lang="ru-RU" b="1" dirty="0">
              <a:ln w="50800"/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857" y="927905"/>
            <a:ext cx="10392413" cy="953835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Итоги деятельности Министерства природных ресурсов </a:t>
            </a:r>
          </a:p>
          <a:p>
            <a:r>
              <a:rPr lang="ru-RU" sz="2800" b="1" dirty="0">
                <a:solidFill>
                  <a:prstClr val="black"/>
                </a:solidFill>
              </a:rPr>
              <a:t>Забайкальского края за 2020 год и основные задачи на 2021 год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321" y="144136"/>
            <a:ext cx="1537843" cy="13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54" y="8636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" y="129039"/>
            <a:ext cx="669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Использование лесов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462016"/>
              </p:ext>
            </p:extLst>
          </p:nvPr>
        </p:nvGraphicFramePr>
        <p:xfrm>
          <a:off x="388869" y="841664"/>
          <a:ext cx="4229905" cy="581608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229905"/>
              </a:tblGrid>
              <a:tr h="2490447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 видов пользования лесов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из них:</a:t>
                      </a:r>
                    </a:p>
                    <a:p>
                      <a:pPr marL="0" indent="630238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3 основных:</a:t>
                      </a:r>
                    </a:p>
                    <a:p>
                      <a:pPr marL="630238" indent="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геологическое изучение недр</a:t>
                      </a:r>
                    </a:p>
                    <a:p>
                      <a:pPr marL="630238" indent="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линейные объекты</a:t>
                      </a:r>
                    </a:p>
                    <a:p>
                      <a:pPr marL="630238" indent="0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- заготовка древесины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971 договор аренды лесных участков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из них: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632509">
                <a:tc>
                  <a:txBody>
                    <a:bodyPr/>
                    <a:lstStyle/>
                    <a:p>
                      <a:pPr marL="0" indent="635000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108 для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заготовки древесины</a:t>
                      </a:r>
                    </a:p>
                    <a:p>
                      <a:pPr marL="0" indent="635000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на общей площади – 2,1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</a:rPr>
                        <a:t>млн.га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39786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346 арендаторов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из них: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397861">
                <a:tc>
                  <a:txBody>
                    <a:bodyPr/>
                    <a:lstStyle/>
                    <a:p>
                      <a:pPr marL="0" indent="635000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96 для заготовки древесины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889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4,9 млн. га в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аренде</a:t>
                      </a:r>
                      <a:endParaRPr lang="en-US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684,0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млн. руб. поступлений в бюджет,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из них:</a:t>
                      </a:r>
                    </a:p>
                    <a:p>
                      <a:pPr marL="0" indent="635000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575,5 – федеральный бюджет</a:t>
                      </a:r>
                    </a:p>
                    <a:p>
                      <a:pPr marL="0" indent="635000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108,5 – краевой бюджет</a:t>
                      </a:r>
                    </a:p>
                    <a:p>
                      <a:pPr marL="0" indent="635000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064221"/>
              </p:ext>
            </p:extLst>
          </p:nvPr>
        </p:nvGraphicFramePr>
        <p:xfrm>
          <a:off x="5652655" y="1392759"/>
          <a:ext cx="5703754" cy="209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35232" y="925774"/>
            <a:ext cx="554874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Динамика предоставления лесных участков в аренду</a:t>
            </a:r>
            <a:endParaRPr lang="ru-RU" baseline="300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7474" y="3491973"/>
            <a:ext cx="728402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Планируемые к предоставлению в 2021 году участки 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для заготовки древесины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84748"/>
              </p:ext>
            </p:extLst>
          </p:nvPr>
        </p:nvGraphicFramePr>
        <p:xfrm>
          <a:off x="4821383" y="4166754"/>
          <a:ext cx="7180117" cy="2491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251"/>
                <a:gridCol w="1445251"/>
                <a:gridCol w="1414502"/>
                <a:gridCol w="2301113"/>
              </a:tblGrid>
              <a:tr h="6140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Лесничество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Количество участков,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шт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Площадь, га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Допустимый объем изъятия древесины, м</a:t>
                      </a:r>
                      <a:r>
                        <a:rPr lang="ru-RU" sz="16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Красночикойское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46 993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37 594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Хилокское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60 084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45 635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Ингодинское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28 163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22 530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Аргунское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8 344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8 325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Акшинское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17 163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4 300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Балейское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4 955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2 116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2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12618" y="128981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27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427" y="167453"/>
            <a:ext cx="7554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ГЛУБОКАЯ ПЕРЕРАБОТКА ДРЕВЕСИНЫ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681" y="1500481"/>
            <a:ext cx="324531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Завод по производству </a:t>
            </a:r>
            <a:r>
              <a:rPr lang="ru-RU" sz="1600" dirty="0" err="1" smtClean="0">
                <a:solidFill>
                  <a:prstClr val="black"/>
                </a:solidFill>
              </a:rPr>
              <a:t>пеллет</a:t>
            </a:r>
            <a:endParaRPr lang="ru-RU" sz="1600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ООО «Чикой лес»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409" y="841664"/>
            <a:ext cx="25769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err="1" smtClean="0">
                <a:solidFill>
                  <a:prstClr val="black"/>
                </a:solidFill>
              </a:rPr>
              <a:t>Красночикойский</a:t>
            </a:r>
            <a:r>
              <a:rPr lang="ru-RU" dirty="0" smtClean="0">
                <a:solidFill>
                  <a:prstClr val="black"/>
                </a:solidFill>
              </a:rPr>
              <a:t> район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3286" y="849685"/>
            <a:ext cx="25769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Читинский район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1163" y="703164"/>
            <a:ext cx="25769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Петровск-Забайкальский район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2227" y="1500481"/>
            <a:ext cx="289906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Завод по производству </a:t>
            </a:r>
            <a:r>
              <a:rPr lang="ru-RU" sz="1600" dirty="0" err="1" smtClean="0">
                <a:solidFill>
                  <a:prstClr val="black"/>
                </a:solidFill>
              </a:rPr>
              <a:t>пеллет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ООО Группа «ИННОВАЦИЯ»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0104" y="1593641"/>
            <a:ext cx="28990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Завод по производству </a:t>
            </a:r>
            <a:r>
              <a:rPr lang="ru-RU" sz="1600" dirty="0" err="1" smtClean="0">
                <a:solidFill>
                  <a:prstClr val="black"/>
                </a:solidFill>
              </a:rPr>
              <a:t>пеллет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ИП Самсонов В.Ф.</a:t>
            </a: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(готовится к запуску)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751625" y="1208763"/>
            <a:ext cx="218209" cy="28146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652655" y="1225577"/>
            <a:ext cx="218209" cy="28146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9466119" y="1359749"/>
            <a:ext cx="228599" cy="23389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681" y="2366277"/>
            <a:ext cx="324531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производственная мощность </a:t>
            </a:r>
            <a:r>
              <a:rPr lang="ru-RU" sz="1600" b="1" dirty="0">
                <a:solidFill>
                  <a:prstClr val="black"/>
                </a:solidFill>
              </a:rPr>
              <a:t>20 тонн / сутки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682" y="3198464"/>
            <a:ext cx="324531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имеется в аренде 1 лесной участок, общей площадью </a:t>
            </a:r>
            <a:endParaRPr lang="ru-RU" sz="1600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20 673 </a:t>
            </a:r>
            <a:r>
              <a:rPr lang="ru-RU" sz="1600" dirty="0">
                <a:solidFill>
                  <a:prstClr val="black"/>
                </a:solidFill>
              </a:rPr>
              <a:t>га, с ежегодным объемом заготовки </a:t>
            </a:r>
            <a:endParaRPr lang="ru-RU" sz="1600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древесины 25 879 </a:t>
            </a:r>
            <a:r>
              <a:rPr lang="ru-RU" sz="1600" dirty="0">
                <a:solidFill>
                  <a:prstClr val="black"/>
                </a:solidFill>
              </a:rPr>
              <a:t>м</a:t>
            </a:r>
            <a:r>
              <a:rPr lang="ru-RU" sz="1600" baseline="30000" dirty="0">
                <a:solidFill>
                  <a:prstClr val="black"/>
                </a:solidFill>
              </a:rPr>
              <a:t>3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680" y="4734085"/>
            <a:ext cx="324531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проектируется для предоставления в 2021 году участок площадью </a:t>
            </a:r>
            <a:r>
              <a:rPr lang="ru-RU" sz="1600" dirty="0" smtClean="0">
                <a:solidFill>
                  <a:prstClr val="black"/>
                </a:solidFill>
              </a:rPr>
              <a:t>10 991 га, </a:t>
            </a:r>
            <a:r>
              <a:rPr lang="ru-RU" sz="1600" dirty="0">
                <a:solidFill>
                  <a:prstClr val="black"/>
                </a:solidFill>
              </a:rPr>
              <a:t>с ежегодным объемом заготовки 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древесины </a:t>
            </a:r>
            <a:r>
              <a:rPr lang="ru-RU" sz="1600" dirty="0" smtClean="0">
                <a:solidFill>
                  <a:prstClr val="black"/>
                </a:solidFill>
              </a:rPr>
              <a:t>8 793 м</a:t>
            </a:r>
            <a:r>
              <a:rPr lang="ru-RU" sz="1600" baseline="30000" dirty="0" smtClean="0">
                <a:solidFill>
                  <a:prstClr val="black"/>
                </a:solidFill>
              </a:rPr>
              <a:t>3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740477" y="2123292"/>
            <a:ext cx="207818" cy="21946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722293" y="3017712"/>
            <a:ext cx="241589" cy="18075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1751625" y="4548229"/>
            <a:ext cx="234338" cy="1858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72890" y="2382855"/>
            <a:ext cx="289906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производственная мощность </a:t>
            </a:r>
            <a:r>
              <a:rPr lang="ru-RU" sz="1600" b="1" dirty="0" smtClean="0">
                <a:solidFill>
                  <a:prstClr val="black"/>
                </a:solidFill>
              </a:rPr>
              <a:t>30 </a:t>
            </a:r>
            <a:r>
              <a:rPr lang="ru-RU" sz="1600" b="1" dirty="0">
                <a:solidFill>
                  <a:prstClr val="black"/>
                </a:solidFill>
              </a:rPr>
              <a:t>тонн / </a:t>
            </a:r>
            <a:r>
              <a:rPr lang="ru-RU" sz="1600" b="1" dirty="0" smtClean="0">
                <a:solidFill>
                  <a:prstClr val="black"/>
                </a:solidFill>
              </a:rPr>
              <a:t>сутки</a:t>
            </a:r>
            <a:r>
              <a:rPr lang="ru-RU" sz="1600" dirty="0" smtClean="0">
                <a:solidFill>
                  <a:prstClr val="black"/>
                </a:solidFill>
              </a:rPr>
              <a:t>,</a:t>
            </a: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в настоящее время выпускает 9 тонн / сутки по причине отсутствия сырья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5652655" y="2085256"/>
            <a:ext cx="218209" cy="26563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2890" y="4048576"/>
            <a:ext cx="289906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заключены договоры на поставку отходов от переработки древесины с арендаторами Читинского района</a:t>
            </a: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Имеется дефицит сырья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5616286" y="3715208"/>
            <a:ext cx="290945" cy="3117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10103" y="2702204"/>
            <a:ext cx="289906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производственная мощность </a:t>
            </a:r>
            <a:r>
              <a:rPr lang="ru-RU" sz="1600" b="1" dirty="0" smtClean="0">
                <a:solidFill>
                  <a:prstClr val="black"/>
                </a:solidFill>
              </a:rPr>
              <a:t>15 </a:t>
            </a:r>
            <a:r>
              <a:rPr lang="ru-RU" sz="1600" b="1" dirty="0">
                <a:solidFill>
                  <a:prstClr val="black"/>
                </a:solidFill>
              </a:rPr>
              <a:t>тонн / сутки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10103" y="3533768"/>
            <a:ext cx="289906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имеется в аренде </a:t>
            </a:r>
            <a:r>
              <a:rPr lang="ru-RU" sz="1600" dirty="0" smtClean="0">
                <a:solidFill>
                  <a:prstClr val="black"/>
                </a:solidFill>
              </a:rPr>
              <a:t>3 лесных участка, </a:t>
            </a:r>
            <a:r>
              <a:rPr lang="ru-RU" sz="1600" dirty="0">
                <a:solidFill>
                  <a:prstClr val="black"/>
                </a:solidFill>
              </a:rPr>
              <a:t>общей площадью </a:t>
            </a:r>
            <a:r>
              <a:rPr lang="ru-RU" sz="1600" dirty="0" smtClean="0">
                <a:solidFill>
                  <a:prstClr val="black"/>
                </a:solidFill>
              </a:rPr>
              <a:t>43 811 </a:t>
            </a:r>
            <a:r>
              <a:rPr lang="ru-RU" sz="1600" dirty="0">
                <a:solidFill>
                  <a:prstClr val="black"/>
                </a:solidFill>
              </a:rPr>
              <a:t>га, с ежегодным объемом заготовки </a:t>
            </a:r>
            <a:endParaRPr lang="ru-RU" sz="1600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древесины 36 568 </a:t>
            </a:r>
            <a:r>
              <a:rPr lang="ru-RU" sz="1600" dirty="0">
                <a:solidFill>
                  <a:prstClr val="black"/>
                </a:solidFill>
              </a:rPr>
              <a:t>м</a:t>
            </a:r>
            <a:r>
              <a:rPr lang="ru-RU" sz="1600" baseline="30000" dirty="0">
                <a:solidFill>
                  <a:prstClr val="black"/>
                </a:solidFill>
              </a:rPr>
              <a:t>3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11383" y="5055965"/>
            <a:ext cx="356517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проектируется для предоставления в 2021 году участок площадью </a:t>
            </a:r>
            <a:r>
              <a:rPr lang="ru-RU" sz="1600" dirty="0" smtClean="0">
                <a:solidFill>
                  <a:prstClr val="black"/>
                </a:solidFill>
              </a:rPr>
              <a:t>8511 га, </a:t>
            </a:r>
            <a:r>
              <a:rPr lang="ru-RU" sz="1600" dirty="0">
                <a:solidFill>
                  <a:prstClr val="black"/>
                </a:solidFill>
              </a:rPr>
              <a:t>с ежегодным объемом заготовки 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</a:rPr>
              <a:t>древесины </a:t>
            </a:r>
            <a:r>
              <a:rPr lang="ru-RU" sz="1600" dirty="0" smtClean="0">
                <a:solidFill>
                  <a:prstClr val="black"/>
                </a:solidFill>
              </a:rPr>
              <a:t>6 809 м</a:t>
            </a:r>
            <a:r>
              <a:rPr lang="ru-RU" sz="1600" baseline="30000" dirty="0" smtClean="0">
                <a:solidFill>
                  <a:prstClr val="black"/>
                </a:solidFill>
              </a:rPr>
              <a:t>3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9424572" y="2475802"/>
            <a:ext cx="238992" cy="1828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9403792" y="3272884"/>
            <a:ext cx="259772" cy="18617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9424572" y="4867120"/>
            <a:ext cx="238992" cy="1828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54" y="8636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" y="129039"/>
            <a:ext cx="669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Воспроизводство лесов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734873"/>
              </p:ext>
            </p:extLst>
          </p:nvPr>
        </p:nvGraphicFramePr>
        <p:xfrm>
          <a:off x="228601" y="2300112"/>
          <a:ext cx="6224154" cy="2595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63"/>
                <a:gridCol w="1026246"/>
                <a:gridCol w="1060080"/>
                <a:gridCol w="1029765"/>
              </a:tblGrid>
              <a:tr h="6140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Наименование задачи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2021, план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1. Формирование запаса лесных семян для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лесовосстановления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, кг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1392,2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1152,4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2980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2. Увеличение площади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</a:rPr>
                        <a:t>лесовосстановления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, га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18745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24112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49509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3. Оснащение учреждений, выполняющих мероприятия по воспроизводству лесов специализированной техникой,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ед.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02920" y="665824"/>
            <a:ext cx="7892162" cy="900079"/>
            <a:chOff x="0" y="0"/>
            <a:chExt cx="7892162" cy="90007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0"/>
              <a:ext cx="7892162" cy="9000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3938" y="43938"/>
              <a:ext cx="7804286" cy="8122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dirty="0" smtClean="0">
                  <a:solidFill>
                    <a:prstClr val="white"/>
                  </a:solidFill>
                </a:rPr>
                <a:t>Цель:  обеспечение баланса выбытия и воспроизводства лесов в соотношении 100% к 2024 году</a:t>
              </a:r>
              <a:endParaRPr lang="ru-RU" sz="2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6858" y="1609842"/>
            <a:ext cx="60929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Основные задачи регионального проекта </a:t>
            </a:r>
          </a:p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«Сохранение лесов» национального проекта «Экология»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894413"/>
              </p:ext>
            </p:extLst>
          </p:nvPr>
        </p:nvGraphicFramePr>
        <p:xfrm>
          <a:off x="7227224" y="21522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33309" y="1750208"/>
            <a:ext cx="54586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Динамика объемов лесовосстановительных работ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2" y="5306449"/>
            <a:ext cx="1165859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В 2020 году выращено 6 633,1 </a:t>
            </a:r>
            <a:r>
              <a:rPr lang="ru-RU" dirty="0" err="1" smtClean="0">
                <a:solidFill>
                  <a:prstClr val="black"/>
                </a:solidFill>
              </a:rPr>
              <a:t>тыс.шт</a:t>
            </a:r>
            <a:r>
              <a:rPr lang="ru-RU" dirty="0" smtClean="0">
                <a:solidFill>
                  <a:prstClr val="black"/>
                </a:solidFill>
              </a:rPr>
              <a:t>. стандартного посадочного материала основных лесообразующих пород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В 2021 году планируется вырастить – 9 302,0 </a:t>
            </a:r>
            <a:r>
              <a:rPr lang="ru-RU" dirty="0" err="1" smtClean="0">
                <a:solidFill>
                  <a:prstClr val="black"/>
                </a:solidFill>
              </a:rPr>
              <a:t>тыс.шт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92732" y="919572"/>
            <a:ext cx="269124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srgbClr val="FF0000"/>
                </a:solidFill>
              </a:rPr>
              <a:t>В 2020 году </a:t>
            </a:r>
            <a:r>
              <a:rPr lang="ru-RU" dirty="0" smtClean="0">
                <a:solidFill>
                  <a:prstClr val="black"/>
                </a:solidFill>
              </a:rPr>
              <a:t>показатель составил - </a:t>
            </a:r>
            <a:r>
              <a:rPr lang="ru-RU" b="1" dirty="0" smtClean="0">
                <a:solidFill>
                  <a:srgbClr val="FF0000"/>
                </a:solidFill>
              </a:rPr>
              <a:t>68,7%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6" y="446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4861" y="135906"/>
            <a:ext cx="6559256" cy="1200296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sz="2400" b="1" dirty="0">
                <a:solidFill>
                  <a:prstClr val="black"/>
                </a:solidFill>
              </a:rPr>
              <a:t>Снижение площади лесных пожаров и площади погибших лесов</a:t>
            </a:r>
          </a:p>
          <a:p>
            <a:pPr algn="ctr" defTabSz="914055"/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052" y="90787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28802"/>
              </p:ext>
            </p:extLst>
          </p:nvPr>
        </p:nvGraphicFramePr>
        <p:xfrm>
          <a:off x="423748" y="1159729"/>
          <a:ext cx="7178056" cy="5227424"/>
        </p:xfrm>
        <a:graphic>
          <a:graphicData uri="http://schemas.openxmlformats.org/drawingml/2006/table">
            <a:tbl>
              <a:tblPr/>
              <a:tblGrid>
                <a:gridCol w="2428634"/>
                <a:gridCol w="1388194"/>
                <a:gridCol w="1101813"/>
                <a:gridCol w="1101813"/>
                <a:gridCol w="1157602"/>
              </a:tblGrid>
              <a:tr h="9166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за 5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48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Количество, 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820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Площадь, тыс. 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Оперативность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тушения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(в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1-е сутки)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 (50,5%)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 (52,2 %)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457 (56,2%)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 </a:t>
                      </a:r>
                    </a:p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(57%)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Площадь погибших лесов, 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17848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66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Санитарно-оздоровительные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мероприятия, 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89421" y="1145498"/>
            <a:ext cx="3924070" cy="3999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266" tIns="45634" rIns="91266" bIns="45634" rtlCol="0">
            <a:spAutoFit/>
          </a:bodyPr>
          <a:lstStyle/>
          <a:p>
            <a:pPr algn="ctr" defTabSz="912635"/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Причины лесных пожаров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581" t="-192" r="57379" b="8162"/>
          <a:stretch/>
        </p:blipFill>
        <p:spPr>
          <a:xfrm>
            <a:off x="8616309" y="1545476"/>
            <a:ext cx="3070303" cy="28844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54215" t="2746" r="3821" b="34900"/>
          <a:stretch/>
        </p:blipFill>
        <p:spPr>
          <a:xfrm>
            <a:off x="8352429" y="4497680"/>
            <a:ext cx="3701025" cy="22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24"/>
            <a:ext cx="3423909" cy="584567"/>
          </a:xfrm>
          <a:prstGeom prst="rect">
            <a:avLst/>
          </a:prstGeom>
        </p:spPr>
        <p:txBody>
          <a:bodyPr wrap="square" lIns="91232" tIns="45617" rIns="91232" bIns="45617">
            <a:spAutoFit/>
          </a:bodyPr>
          <a:lstStyle/>
          <a:p>
            <a:pPr algn="r" defTabSz="912291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2291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0723" y="343350"/>
            <a:ext cx="7031420" cy="461457"/>
          </a:xfrm>
          <a:prstGeom prst="rect">
            <a:avLst/>
          </a:prstGeom>
        </p:spPr>
        <p:txBody>
          <a:bodyPr wrap="square" lIns="91232" tIns="45617" rIns="91232" bIns="45617">
            <a:spAutoFit/>
          </a:bodyPr>
          <a:lstStyle/>
          <a:p>
            <a:pPr defTabSz="912291"/>
            <a:r>
              <a:rPr lang="ru-RU" sz="2400" b="1" dirty="0">
                <a:solidFill>
                  <a:prstClr val="black"/>
                </a:solidFill>
              </a:rPr>
              <a:t>Подготовка к пожароопасному сезону 2021 года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554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0632" y="1145888"/>
            <a:ext cx="6211613" cy="369124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>
                <a:solidFill>
                  <a:schemeClr val="bg1"/>
                </a:solidFill>
              </a:rPr>
              <a:t>Основное мероприятие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67576" y="1162823"/>
            <a:ext cx="3876431" cy="369124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>
                <a:solidFill>
                  <a:schemeClr val="bg1"/>
                </a:solidFill>
              </a:rPr>
              <a:t>Статус выполнения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632" y="1674488"/>
            <a:ext cx="6211615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/>
              <a:t>Выполнение противопожарных мероприятий 2020 года</a:t>
            </a:r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567576" y="1709978"/>
            <a:ext cx="38764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Выполнено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0632" y="2161727"/>
            <a:ext cx="6211615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/>
              <a:t>Разработка Планов тушения лесных пожаров на 2021 год</a:t>
            </a:r>
            <a:endParaRPr lang="ru-RU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30632" y="2620594"/>
            <a:ext cx="6211615" cy="64612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/>
              <a:t>Поставка </a:t>
            </a:r>
            <a:r>
              <a:rPr lang="ru-RU" b="1" dirty="0" err="1" smtClean="0"/>
              <a:t>лесопожарной</a:t>
            </a:r>
            <a:r>
              <a:rPr lang="ru-RU" b="1" dirty="0" smtClean="0"/>
              <a:t>, </a:t>
            </a:r>
            <a:r>
              <a:rPr lang="ru-RU" b="1" dirty="0" err="1" smtClean="0"/>
              <a:t>лесопатрульной</a:t>
            </a:r>
            <a:r>
              <a:rPr lang="ru-RU" b="1" dirty="0" smtClean="0"/>
              <a:t> </a:t>
            </a:r>
            <a:r>
              <a:rPr lang="ru-RU" b="1" dirty="0"/>
              <a:t>техники и оборудования 2020 года (242 единицы)</a:t>
            </a:r>
            <a:endParaRPr lang="ru-RU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30627" y="3329396"/>
            <a:ext cx="6432332" cy="64612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/>
              <a:t>Закупка </a:t>
            </a:r>
            <a:r>
              <a:rPr lang="ru-RU" b="1" dirty="0" err="1"/>
              <a:t>лесопожарной</a:t>
            </a:r>
            <a:r>
              <a:rPr lang="ru-RU" b="1" dirty="0"/>
              <a:t> техники и оборудования на 2021 года (1270 единицы)</a:t>
            </a:r>
            <a:endParaRPr lang="ru-RU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0632" y="5548418"/>
            <a:ext cx="6211615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Проверка готовности сил и средств пожаротушения</a:t>
            </a:r>
            <a:endParaRPr lang="ru-R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567576" y="2161458"/>
            <a:ext cx="38764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Выполнено</a:t>
            </a:r>
            <a:endParaRPr lang="ru-RU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567576" y="2669458"/>
            <a:ext cx="38764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Выполнено</a:t>
            </a:r>
            <a:endParaRPr lang="ru-RU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567576" y="3326748"/>
            <a:ext cx="38764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/>
              <a:t>В ходе реализации 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567576" y="5490013"/>
            <a:ext cx="3876431" cy="3884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fontAlgn="base">
              <a:lnSpc>
                <a:spcPct val="107000"/>
              </a:lnSpc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ходе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реализации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(до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20.03.2021г.)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30632" y="6077163"/>
            <a:ext cx="6211615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Выполнение противопожарных мероприятий 2021 года</a:t>
            </a:r>
            <a:endParaRPr lang="ru-RU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567447" y="6077162"/>
            <a:ext cx="4398587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fontAlgn="base"/>
            <a:r>
              <a:rPr lang="ru-RU" b="1" dirty="0"/>
              <a:t>В ходе </a:t>
            </a:r>
            <a:r>
              <a:rPr lang="ru-RU" b="1" dirty="0" smtClean="0"/>
              <a:t>реализации (в </a:t>
            </a:r>
            <a:r>
              <a:rPr lang="ru-RU" b="1" dirty="0"/>
              <a:t>течение 2021 года)</a:t>
            </a:r>
            <a:endParaRPr lang="ru-RU" sz="14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487820" y="1654103"/>
            <a:ext cx="502920" cy="411480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ctr" defTabSz="913711"/>
            <a:r>
              <a:rPr lang="en-US" sz="2400" b="1" dirty="0">
                <a:solidFill>
                  <a:srgbClr val="FF0000"/>
                </a:solidFill>
              </a:rPr>
              <a:t>V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487820" y="2195787"/>
            <a:ext cx="502920" cy="411480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ctr" defTabSz="913711"/>
            <a:r>
              <a:rPr lang="en-US" sz="2400" b="1" dirty="0">
                <a:solidFill>
                  <a:srgbClr val="FF0000"/>
                </a:solidFill>
              </a:rPr>
              <a:t>V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510587" y="2697575"/>
            <a:ext cx="502920" cy="411480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ctr" defTabSz="913711"/>
            <a:r>
              <a:rPr lang="en-US" sz="2400" b="1" dirty="0">
                <a:solidFill>
                  <a:srgbClr val="FF0000"/>
                </a:solidFill>
              </a:rPr>
              <a:t>V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895" y="2681958"/>
            <a:ext cx="6727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/>
              <a:t>3</a:t>
            </a:r>
            <a:r>
              <a:rPr lang="ru-RU" b="1" dirty="0" smtClean="0"/>
              <a:t>.</a:t>
            </a:r>
            <a:endParaRPr lang="ru-RU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20723" y="1662118"/>
            <a:ext cx="409908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1.</a:t>
            </a:r>
            <a:endParaRPr lang="ru-RU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20724" y="2195788"/>
            <a:ext cx="409900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2.</a:t>
            </a:r>
            <a:endParaRPr lang="ru-RU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20723" y="3408037"/>
            <a:ext cx="409900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4.</a:t>
            </a:r>
            <a:endParaRPr lang="ru-RU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7895" y="4203997"/>
            <a:ext cx="6727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5.</a:t>
            </a:r>
            <a:endParaRPr lang="ru-RU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7903" y="4885618"/>
            <a:ext cx="672730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/>
              <a:t>6</a:t>
            </a:r>
            <a:r>
              <a:rPr lang="ru-RU" b="1" dirty="0" smtClean="0"/>
              <a:t>.</a:t>
            </a:r>
            <a:endParaRPr lang="ru-RU" sz="1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30632" y="4065244"/>
            <a:ext cx="6211615" cy="64612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1278561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Проведение совместно с Республикой Бурятия </a:t>
            </a:r>
            <a:r>
              <a:rPr lang="ru-RU" b="1" dirty="0" err="1">
                <a:solidFill>
                  <a:srgbClr val="000000"/>
                </a:solidFill>
                <a:cs typeface="Arial" panose="020B0604020202020204" pitchFamily="34" charset="0"/>
              </a:rPr>
              <a:t>Командно</a:t>
            </a: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 - штабных учений </a:t>
            </a:r>
            <a:r>
              <a:rPr lang="ru-R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сопредельных муниципальных </a:t>
            </a:r>
            <a:r>
              <a:rPr lang="ru-R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районах</a:t>
            </a:r>
            <a:endParaRPr lang="ru-RU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0632" y="4822458"/>
            <a:ext cx="6211615" cy="64612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b="1" dirty="0" smtClean="0">
                <a:cs typeface="Arial" panose="020B0604020202020204" pitchFamily="34" charset="0"/>
              </a:rPr>
              <a:t>Проведение </a:t>
            </a:r>
            <a:r>
              <a:rPr lang="ru-RU" b="1" dirty="0">
                <a:cs typeface="Arial" panose="020B0604020202020204" pitchFamily="34" charset="0"/>
              </a:rPr>
              <a:t>совместно с ГУ МЧС России по Забайкальскому </a:t>
            </a:r>
            <a:r>
              <a:rPr lang="ru-RU" b="1" dirty="0" smtClean="0">
                <a:cs typeface="Arial" panose="020B0604020202020204" pitchFamily="34" charset="0"/>
              </a:rPr>
              <a:t>краю профилактических </a:t>
            </a:r>
            <a:r>
              <a:rPr lang="ru-RU" b="1" dirty="0">
                <a:cs typeface="Arial" panose="020B0604020202020204" pitchFamily="34" charset="0"/>
              </a:rPr>
              <a:t>противопожарных </a:t>
            </a:r>
            <a:r>
              <a:rPr lang="ru-RU" b="1" dirty="0" smtClean="0">
                <a:cs typeface="Arial" panose="020B0604020202020204" pitchFamily="34" charset="0"/>
              </a:rPr>
              <a:t>мероприятий</a:t>
            </a:r>
            <a:endParaRPr lang="ru-RU" sz="1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7567576" y="4204803"/>
            <a:ext cx="38764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/>
              <a:t>В ходе реализации </a:t>
            </a:r>
            <a:endParaRPr lang="ru-RU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7567576" y="4844938"/>
            <a:ext cx="38764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/>
              <a:t>В ходе реализации </a:t>
            </a:r>
            <a:endParaRPr lang="ru-RU" sz="1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77895" y="5541438"/>
            <a:ext cx="6727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7.</a:t>
            </a:r>
            <a:endParaRPr lang="ru-RU" sz="1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77895" y="6076988"/>
            <a:ext cx="672731" cy="3691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 smtClean="0"/>
              <a:t>8.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9034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6" y="446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7945" y="279518"/>
            <a:ext cx="8917816" cy="830964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sz="2400" b="1" dirty="0">
                <a:solidFill>
                  <a:prstClr val="black"/>
                </a:solidFill>
              </a:rPr>
              <a:t>Увеличение кратности рейдовых мероприятий и их качество привело к сокращению вреда причиненного лесному фонду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052" y="90787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609228"/>
              </p:ext>
            </p:extLst>
          </p:nvPr>
        </p:nvGraphicFramePr>
        <p:xfrm>
          <a:off x="1197898" y="1141734"/>
          <a:ext cx="9624784" cy="1759184"/>
        </p:xfrm>
        <a:graphic>
          <a:graphicData uri="http://schemas.openxmlformats.org/drawingml/2006/table">
            <a:tbl>
              <a:tblPr firstRow="1" firstCol="1" bandRow="1"/>
              <a:tblGrid>
                <a:gridCol w="5599689"/>
                <a:gridCol w="1154367"/>
                <a:gridCol w="1434858"/>
                <a:gridCol w="1435870"/>
              </a:tblGrid>
              <a:tr h="439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случаев незаконных рубок лесных насаждений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1 189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незаконно заготовленной древесины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м</a:t>
                      </a:r>
                      <a:r>
                        <a:rPr lang="ru-RU" sz="1200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102,18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60,66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Ущерб от незаконных рубок лесных насаждений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559,55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315,45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Направлено материалов в правоохранительные органы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Возбуждено уголовных дел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Привлечено к уголовной ответственности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36">
            <a:extLst>
              <a:ext uri="{FF2B5EF4-FFF2-40B4-BE49-F238E27FC236}">
                <a16:creationId xmlns:a16="http://schemas.microsoft.com/office/drawing/2014/main" xmlns="" id="{BD1745D3-38A9-4A29-9C47-91FABEB553F2}"/>
              </a:ext>
            </a:extLst>
          </p:cNvPr>
          <p:cNvSpPr/>
          <p:nvPr/>
        </p:nvSpPr>
        <p:spPr>
          <a:xfrm>
            <a:off x="1197891" y="3028623"/>
            <a:ext cx="9611136" cy="783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6" tIns="45704" rIns="91406" bIns="45704" rtlCol="0" anchor="ctr">
            <a:spAutoFit/>
          </a:bodyPr>
          <a:lstStyle/>
          <a:p>
            <a:pPr indent="450045" algn="just" defTabSz="914055">
              <a:lnSpc>
                <a:spcPct val="107000"/>
              </a:lnSpc>
            </a:pPr>
            <a:r>
              <a:rPr lang="ru-RU" sz="1400" dirty="0">
                <a:solidFill>
                  <a:prstClr val="black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Число случаев увеличилось на 16 % ;</a:t>
            </a:r>
          </a:p>
          <a:p>
            <a:pPr indent="450045" algn="just" defTabSz="914055">
              <a:lnSpc>
                <a:spcPct val="107000"/>
              </a:lnSpc>
            </a:pPr>
            <a:r>
              <a:rPr lang="ru-RU" sz="1400" dirty="0">
                <a:solidFill>
                  <a:prstClr val="black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Объём незаконно заготовленной древесины снизился на 59 % ;</a:t>
            </a:r>
          </a:p>
          <a:p>
            <a:pPr indent="450045" algn="just" defTabSz="914055">
              <a:lnSpc>
                <a:spcPct val="107000"/>
              </a:lnSpc>
            </a:pPr>
            <a:r>
              <a:rPr lang="ru-RU" sz="1400" dirty="0">
                <a:solidFill>
                  <a:prstClr val="black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Ущерб от незаконных рубок лесных насаждений снизился на 56 %. </a:t>
            </a: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xmlns="" id="{BD1745D3-38A9-4A29-9C47-91FABEB553F2}"/>
              </a:ext>
            </a:extLst>
          </p:cNvPr>
          <p:cNvSpPr/>
          <p:nvPr/>
        </p:nvSpPr>
        <p:spPr>
          <a:xfrm>
            <a:off x="1200442" y="3975501"/>
            <a:ext cx="9611136" cy="1080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6" tIns="45704" rIns="91406" bIns="45704" rtlCol="0" anchor="ctr">
            <a:spAutoFit/>
          </a:bodyPr>
          <a:lstStyle/>
          <a:p>
            <a:pPr indent="450045" algn="ctr" defTabSz="914055">
              <a:lnSpc>
                <a:spcPct val="107000"/>
              </a:lnSpc>
            </a:pPr>
            <a:r>
              <a:rPr 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Прогноз </a:t>
            </a:r>
            <a:r>
              <a:rPr 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задачи 2021 года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045" algn="ctr" defTabSz="914055">
              <a:lnSpc>
                <a:spcPct val="107000"/>
              </a:lnSpc>
            </a:pPr>
            <a:r>
              <a:rPr 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Увеличение кратности рейдовых мероприятий позволит выявить лесонарушения на более ранних стадиях и тем самым сократить объём незаконно заготовленной древесины, а так же повысить выявляемость</a:t>
            </a:r>
            <a:r>
              <a:rPr lang="ru-RU" sz="1400" dirty="0">
                <a:solidFill>
                  <a:prstClr val="black"/>
                </a:solidFill>
                <a:latin typeface="Calibri Light"/>
                <a:cs typeface="Times New Roman" panose="02020603050405020304" pitchFamily="18" charset="0"/>
              </a:rPr>
              <a:t>.</a:t>
            </a:r>
          </a:p>
          <a:p>
            <a:pPr indent="450045" algn="ctr" defTabSz="914055">
              <a:lnSpc>
                <a:spcPct val="107000"/>
              </a:lnSpc>
            </a:pPr>
            <a:endParaRPr 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00445" y="5055724"/>
            <a:ext cx="2377490" cy="14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06" tIns="45704" rIns="91406" bIns="457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55">
              <a:defRPr/>
            </a:pPr>
            <a:r>
              <a:rPr lang="ru-RU" sz="12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Повысить коэффициент возмещения ущерба от нарушений лесного законодательства</a:t>
            </a:r>
          </a:p>
          <a:p>
            <a:pPr algn="ctr" defTabSz="914055">
              <a:defRPr/>
            </a:pPr>
            <a:r>
              <a:rPr lang="ru-RU" sz="12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2020 год возмещено ущерба на сумму 75 млн. 164 </a:t>
            </a:r>
            <a:r>
              <a:rPr lang="ru-RU" sz="1200" kern="0" dirty="0" err="1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2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47002" y="5055724"/>
            <a:ext cx="2512914" cy="14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06" tIns="45704" rIns="91406" bIns="457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55">
              <a:defRPr/>
            </a:pPr>
            <a:r>
              <a:rPr lang="ru-RU" sz="12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Усилить межведомственное взаимодействие направленное на пресечение деятельности преступных группировок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22917" y="5055724"/>
            <a:ext cx="2386117" cy="14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06" tIns="45704" rIns="91406" bIns="457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55"/>
            <a:r>
              <a:rPr lang="ru-RU" sz="1200" dirty="0">
                <a:solidFill>
                  <a:prstClr val="black"/>
                </a:solidFill>
              </a:rPr>
              <a:t>Информирование граждан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914055"/>
            <a:r>
              <a:rPr lang="ru-RU" sz="1200" dirty="0" smtClean="0">
                <a:solidFill>
                  <a:prstClr val="black"/>
                </a:solidFill>
              </a:rPr>
              <a:t>через </a:t>
            </a:r>
            <a:r>
              <a:rPr lang="ru-RU" sz="1200" dirty="0">
                <a:solidFill>
                  <a:prstClr val="black"/>
                </a:solidFill>
              </a:rPr>
              <a:t>СМИ о проведении мероприятий, </a:t>
            </a:r>
            <a:r>
              <a:rPr lang="ru-RU" sz="1200" dirty="0" smtClean="0">
                <a:solidFill>
                  <a:prstClr val="black"/>
                </a:solidFill>
              </a:rPr>
              <a:t>направленных</a:t>
            </a:r>
          </a:p>
          <a:p>
            <a:pPr algn="ctr" defTabSz="914055"/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на пресечение незаконной заготовки и оборота древесины</a:t>
            </a: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560908" y="3313065"/>
            <a:ext cx="584951" cy="13248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algn="ctr" defTabSz="914055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54" y="8636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0885" y="131599"/>
            <a:ext cx="83237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Показатели контрольно-надзорной деятельности в отношении владельцев пунктов приема и отгрузки древесины</a:t>
            </a:r>
            <a:endParaRPr lang="ru-RU" altLang="ru-RU" sz="2000" dirty="0" smtClean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004618"/>
              </p:ext>
            </p:extLst>
          </p:nvPr>
        </p:nvGraphicFramePr>
        <p:xfrm>
          <a:off x="8186057" y="1700388"/>
          <a:ext cx="3917643" cy="2016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8479972" y="702645"/>
            <a:ext cx="3460444" cy="1081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Объем поставки древесины на внешний рынок (тыс.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</a:rPr>
              <a:t>)</a:t>
            </a:r>
          </a:p>
          <a:p>
            <a:pPr algn="ctr" defTabSz="914400">
              <a:defRPr/>
            </a:pPr>
            <a:r>
              <a:rPr lang="ru-RU" sz="800" b="1" dirty="0" smtClean="0">
                <a:solidFill>
                  <a:prstClr val="black"/>
                </a:solidFill>
              </a:rPr>
              <a:t> </a:t>
            </a:r>
          </a:p>
          <a:p>
            <a:pPr algn="ctr" defTabSz="914400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6"/>
          <p:cNvSpPr/>
          <p:nvPr/>
        </p:nvSpPr>
        <p:spPr>
          <a:xfrm rot="2564542">
            <a:off x="9340972" y="1649127"/>
            <a:ext cx="2017239" cy="62454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73958"/>
              </p:ext>
            </p:extLst>
          </p:nvPr>
        </p:nvGraphicFramePr>
        <p:xfrm>
          <a:off x="324618" y="1125357"/>
          <a:ext cx="7807572" cy="5586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944"/>
                <a:gridCol w="947057"/>
                <a:gridCol w="859971"/>
                <a:gridCol w="990600"/>
              </a:tblGrid>
              <a:tr h="10100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666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проверок (в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совместных)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3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Возбуждено административных дел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863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Наложено административных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взысканий:                         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предупреждений</a:t>
                      </a:r>
                    </a:p>
                    <a:p>
                      <a:pPr algn="r"/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штрафов</a:t>
                      </a:r>
                    </a:p>
                    <a:p>
                      <a:pPr algn="r"/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сумму (тыс. руб.)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2601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255223,0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19878,0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29210,0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0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Взыскано штрафов (тыс. руб.)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4224,7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6854,2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265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Возбуждено Забайкальским ЛУ МВД России на транспорте уголовных дел по ст. 226.1 УК РФ с использованием материалов, подготовленных Министерством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3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Среднемесячное количество пунктов приема и отгрузки древесины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08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Отгружено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лесоматериалов на внешний рынок (тыс.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6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666218"/>
              </p:ext>
            </p:extLst>
          </p:nvPr>
        </p:nvGraphicFramePr>
        <p:xfrm>
          <a:off x="8334614" y="4837197"/>
          <a:ext cx="3917643" cy="2016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8479972" y="3770908"/>
            <a:ext cx="3167742" cy="855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Количество пунктов приема и отгрузки древесины </a:t>
            </a:r>
          </a:p>
          <a:p>
            <a:pPr algn="ctr" defTabSz="914400">
              <a:defRPr/>
            </a:pPr>
            <a:r>
              <a:rPr lang="ru-RU" sz="800" b="1" dirty="0" smtClean="0">
                <a:solidFill>
                  <a:prstClr val="black"/>
                </a:solidFill>
              </a:rPr>
              <a:t> </a:t>
            </a:r>
          </a:p>
          <a:p>
            <a:pPr algn="ctr" defTabSz="914400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2564542">
            <a:off x="9340973" y="4666647"/>
            <a:ext cx="2017239" cy="62454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21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12628" y="128995"/>
            <a:ext cx="3423909" cy="584709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algn="r" defTabSz="913711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3711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898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5880" y="304577"/>
            <a:ext cx="8639039" cy="461598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3711"/>
            <a:r>
              <a:rPr lang="ru-RU" sz="2400" b="1" dirty="0">
                <a:solidFill>
                  <a:prstClr val="black"/>
                </a:solidFill>
              </a:rPr>
              <a:t>Основные задачи в области лесных отношений на 2021 год 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371117138"/>
              </p:ext>
            </p:extLst>
          </p:nvPr>
        </p:nvGraphicFramePr>
        <p:xfrm>
          <a:off x="262031" y="882871"/>
          <a:ext cx="11913945" cy="5791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553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3946" y="44130"/>
            <a:ext cx="3423909" cy="584537"/>
          </a:xfrm>
          <a:prstGeom prst="rect">
            <a:avLst/>
          </a:prstGeom>
        </p:spPr>
        <p:txBody>
          <a:bodyPr wrap="square" lIns="91202" tIns="45602" rIns="91202" bIns="45602">
            <a:spAutoFit/>
          </a:bodyPr>
          <a:lstStyle/>
          <a:p>
            <a:pPr algn="r" defTabSz="911990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990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26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2900" y="76512"/>
            <a:ext cx="6699168" cy="769203"/>
          </a:xfrm>
          <a:prstGeom prst="rect">
            <a:avLst/>
          </a:prstGeom>
        </p:spPr>
        <p:txBody>
          <a:bodyPr wrap="square" lIns="91202" tIns="45602" rIns="91202" bIns="45602">
            <a:spAutoFit/>
          </a:bodyPr>
          <a:lstStyle/>
          <a:p>
            <a:pPr defTabSz="912248"/>
            <a:r>
              <a:rPr lang="ru-RU" altLang="ru-RU" sz="22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Основные цели и задачи в сфере охраны окружающей среды </a:t>
            </a:r>
            <a:endParaRPr lang="ru-RU" sz="2200" dirty="0">
              <a:solidFill>
                <a:prstClr val="black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71507193"/>
              </p:ext>
            </p:extLst>
          </p:nvPr>
        </p:nvGraphicFramePr>
        <p:xfrm>
          <a:off x="179835" y="1006145"/>
          <a:ext cx="7360249" cy="573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Содержимое 5" descr="Забайкальский12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335" y="1105536"/>
            <a:ext cx="4516705" cy="51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92"/>
          <p:cNvSpPr>
            <a:spLocks noChangeArrowheads="1"/>
          </p:cNvSpPr>
          <p:nvPr/>
        </p:nvSpPr>
        <p:spPr bwMode="auto">
          <a:xfrm>
            <a:off x="8126472" y="1590727"/>
            <a:ext cx="1641791" cy="1260169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defTabSz="912248">
              <a:buClr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27035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472373" y="117883"/>
            <a:ext cx="3636515" cy="584606"/>
          </a:xfrm>
          <a:prstGeom prst="rect">
            <a:avLst/>
          </a:prstGeom>
        </p:spPr>
        <p:txBody>
          <a:bodyPr wrap="square" lIns="91270" tIns="45636" rIns="91270" bIns="45636">
            <a:spAutoFit/>
          </a:bodyPr>
          <a:lstStyle/>
          <a:p>
            <a:pPr algn="r" defTabSz="912678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Министерство природных ресурсов </a:t>
            </a:r>
          </a:p>
          <a:p>
            <a:pPr algn="r" defTabSz="912678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63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609" y="287058"/>
            <a:ext cx="7091063" cy="830930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3711"/>
            <a:r>
              <a:rPr lang="ru-RU" sz="2400" b="1" dirty="0">
                <a:solidFill>
                  <a:prstClr val="black"/>
                </a:solidFill>
              </a:rPr>
              <a:t>Региональный проект «Чистый воздух» </a:t>
            </a:r>
          </a:p>
          <a:p>
            <a:pPr defTabSz="913711"/>
            <a:r>
              <a:rPr lang="ru-RU" sz="2400" b="1" dirty="0">
                <a:solidFill>
                  <a:prstClr val="black"/>
                </a:solidFill>
              </a:rPr>
              <a:t>национального проекта «Экология» в 2020-2021гг.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593" y="1343144"/>
            <a:ext cx="11557307" cy="843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just" defTabSz="912678"/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В 2020 году продолжена разработка ПСД объекта «Строительство  троллейбусной линии «Троллейбусное депо - КСК» (краевой бюджет 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91,3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млн. рублей). Окончание работ –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II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квартал 2021 года.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5593" y="2377469"/>
            <a:ext cx="11557307" cy="2137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just" defTabSz="912678"/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II</a:t>
            </a:r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В марте 2020 года направлена заявка в Минприроды России на </a:t>
            </a:r>
            <a:r>
              <a:rPr lang="ru-RU" dirty="0" err="1">
                <a:solidFill>
                  <a:prstClr val="black"/>
                </a:solidFill>
                <a:cs typeface="Times New Roman" panose="02020603050405020304" pitchFamily="18" charset="0"/>
              </a:rPr>
              <a:t>софинансирование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 в 2020 году мероприятий Комплексного плана мероприятий по снижению выбросов загрязняющих веществ в атмосферный воздух в г. Чите (строительство 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троллейбусной линии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«Троллейбусное депо – </a:t>
            </a:r>
            <a:r>
              <a:rPr lang="ru-RU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Каштак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», закрытие 3 котельных с </a:t>
            </a:r>
            <a:r>
              <a:rPr lang="ru-RU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переподключением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потребителей к централизованному теплоснабжени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ю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и приобретение троллейбусов). </a:t>
            </a:r>
          </a:p>
          <a:p>
            <a:pPr algn="just" defTabSz="912678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В связи с пандемией 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новой </a:t>
            </a:r>
            <a:r>
              <a:rPr lang="ru-RU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коронавирусной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инфекции </a:t>
            </a:r>
            <a:r>
              <a:rPr lang="ru-RU" dirty="0" err="1">
                <a:solidFill>
                  <a:prstClr val="black"/>
                </a:solidFill>
                <a:cs typeface="Times New Roman" panose="02020603050405020304" pitchFamily="18" charset="0"/>
              </a:rPr>
              <a:t>софинансирование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 не осуществлялось.</a:t>
            </a:r>
          </a:p>
          <a:p>
            <a:pPr algn="just" defTabSz="912678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В сентябре 2020 года в Минприроды России направлена аналогичная заявка на финансирование на 2021 год.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5593" y="4706273"/>
            <a:ext cx="11557307" cy="1854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just" defTabSz="912678"/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III.</a:t>
            </a:r>
            <a:r>
              <a:rPr 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Заключение 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Соглашения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на финансирование мероприятий 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регионального проекта и </a:t>
            </a: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дальнейшее доведение до бюджета Забайкальского края межбюджетных трансфертов будет осуществлено после рассмотрения представленных городами-участниками федерального проекта «Чистый воздух» материалов и принятия распоряжения Правительства Российской Федерации об утверждении распределения  бюджетных  ассигнований федерального  бюджета  по субъектам  Российской  Федерации</a:t>
            </a: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471" y="242938"/>
            <a:ext cx="7067377" cy="646264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3711">
              <a:defRPr/>
            </a:pP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ОСНОВНЫЕ ЦЕЛИ ДЕЯТЕЛЬНОСТИ МИНИСТЕРСТВА ПРИРОДНЫХ РЕСУРСОВ ЗАБАЙКАЛЬСКОГО КРАЯ </a:t>
            </a:r>
            <a:endParaRPr lang="ru-RU" b="1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94876024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842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339" y="97870"/>
            <a:ext cx="10365862" cy="790489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/>
              <a:t>Региональный проект «Чистый воздух (Забайкальский край)»</a:t>
            </a:r>
            <a:endParaRPr lang="ru-RU" sz="2700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179" y="980324"/>
            <a:ext cx="5519191" cy="64632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388738">
              <a:defRPr/>
            </a:pPr>
            <a:r>
              <a:rPr lang="ru-RU" b="1" dirty="0">
                <a:solidFill>
                  <a:prstClr val="white"/>
                </a:solidFill>
                <a:cs typeface="Times New Roman" panose="02020603050405020304" pitchFamily="18" charset="0"/>
              </a:rPr>
              <a:t>Выбросы по статистическим </a:t>
            </a:r>
            <a:r>
              <a:rPr lang="ru-RU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данным (2019 год)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548276"/>
              </p:ext>
            </p:extLst>
          </p:nvPr>
        </p:nvGraphicFramePr>
        <p:xfrm>
          <a:off x="163773" y="1626646"/>
          <a:ext cx="6277969" cy="1768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391090" y="1626647"/>
            <a:ext cx="1317745" cy="6069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388738"/>
            <a:r>
              <a:rPr lang="ru-RU" sz="1600" b="1" dirty="0" smtClean="0">
                <a:solidFill>
                  <a:prstClr val="black"/>
                </a:solidFill>
              </a:rPr>
              <a:t>27,71 тыс. тонн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3116" y="980323"/>
            <a:ext cx="5225539" cy="6463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388738">
              <a:defRPr/>
            </a:pPr>
            <a:r>
              <a:rPr lang="ru-RU" b="1" dirty="0">
                <a:solidFill>
                  <a:prstClr val="white"/>
                </a:solidFill>
                <a:cs typeface="Times New Roman" panose="02020603050405020304" pitchFamily="18" charset="0"/>
              </a:rPr>
              <a:t>Неучтенные статистикой данные по выбросам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065671"/>
              </p:ext>
            </p:extLst>
          </p:nvPr>
        </p:nvGraphicFramePr>
        <p:xfrm>
          <a:off x="6018091" y="1413212"/>
          <a:ext cx="5945056" cy="186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633959" y="1626646"/>
            <a:ext cx="1300094" cy="68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388738"/>
            <a:r>
              <a:rPr lang="ru-RU" sz="1400" b="1" dirty="0" smtClean="0">
                <a:solidFill>
                  <a:prstClr val="black"/>
                </a:solidFill>
              </a:rPr>
              <a:t>57,1 тыс. тонн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22" name="Объект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5" y="3537860"/>
            <a:ext cx="5372656" cy="2731810"/>
          </a:xfrm>
          <a:prstGeom prst="rect">
            <a:avLst/>
          </a:prstGeom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92459"/>
              </p:ext>
            </p:extLst>
          </p:nvPr>
        </p:nvGraphicFramePr>
        <p:xfrm>
          <a:off x="6179154" y="4898572"/>
          <a:ext cx="6012846" cy="133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Shape 13"/>
          <p:cNvSpPr/>
          <p:nvPr/>
        </p:nvSpPr>
        <p:spPr>
          <a:xfrm rot="1217838">
            <a:off x="8596418" y="4976603"/>
            <a:ext cx="2747741" cy="446768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795058" y="4825344"/>
            <a:ext cx="5168089" cy="29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47" tIns="38874" rIns="77747" bIns="38874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88738"/>
            <a:r>
              <a:rPr lang="ru-RU" altLang="ru-RU" sz="1200" b="1" dirty="0">
                <a:solidFill>
                  <a:prstClr val="black"/>
                </a:solidFill>
              </a:rPr>
              <a:t>2019        2020         2021           2022         2023        2024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848612" y="3535948"/>
            <a:ext cx="2427275" cy="9402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  <p:txBody>
          <a:bodyPr wrap="square" lIns="77747" tIns="38874" rIns="77747" bIns="3887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88738"/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совокупного </a:t>
            </a:r>
          </a:p>
          <a:p>
            <a:pPr algn="ctr" defTabSz="388738"/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объема выбросов  от уровня 2017 года</a:t>
            </a:r>
          </a:p>
          <a:p>
            <a:pPr algn="ctr" defTabSz="388738"/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(8,75 тыс. тонн)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459143" y="3277413"/>
            <a:ext cx="2474910" cy="517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47" tIns="38874" rIns="77747" bIns="38874" anchor="ctr"/>
          <a:lstStyle/>
          <a:p>
            <a:pPr algn="ctr" defTabSz="388738">
              <a:defRPr/>
            </a:pPr>
            <a:r>
              <a:rPr lang="ru-RU" b="1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10118757" y="3748489"/>
            <a:ext cx="1175432" cy="99837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47" tIns="38874" rIns="77747" bIns="38874" anchor="ctr"/>
          <a:lstStyle/>
          <a:p>
            <a:pPr algn="ctr" defTabSz="388738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10588562" y="3879786"/>
            <a:ext cx="1806727" cy="34011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47" tIns="38874" rIns="77747" bIns="3887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88738"/>
            <a:r>
              <a:rPr lang="ru-RU" altLang="ru-RU" sz="1700" b="1" dirty="0" smtClean="0">
                <a:solidFill>
                  <a:prstClr val="black"/>
                </a:solidFill>
              </a:rPr>
              <a:t>20 </a:t>
            </a:r>
            <a:r>
              <a:rPr lang="ru-RU" altLang="ru-RU" sz="1700" b="1" dirty="0">
                <a:solidFill>
                  <a:prstClr val="black"/>
                </a:solidFill>
              </a:rPr>
              <a:t>%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6787259" y="6123393"/>
            <a:ext cx="5101396" cy="29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47" tIns="38874" rIns="77747" bIns="38874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88738"/>
            <a:r>
              <a:rPr lang="ru-RU" altLang="ru-RU" sz="1200" b="1" dirty="0">
                <a:solidFill>
                  <a:prstClr val="black"/>
                </a:solidFill>
              </a:rPr>
              <a:t>100             100            100            96              82             80</a:t>
            </a:r>
          </a:p>
        </p:txBody>
      </p:sp>
    </p:spTree>
    <p:extLst>
      <p:ext uri="{BB962C8B-B14F-4D97-AF65-F5344CB8AC3E}">
        <p14:creationId xmlns:p14="http://schemas.microsoft.com/office/powerpoint/2010/main" val="9032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015173" y="117878"/>
            <a:ext cx="4093715" cy="584640"/>
          </a:xfrm>
          <a:prstGeom prst="rect">
            <a:avLst/>
          </a:prstGeom>
        </p:spPr>
        <p:txBody>
          <a:bodyPr wrap="square" lIns="91304" tIns="45653" rIns="91304" bIns="45653">
            <a:spAutoFit/>
          </a:bodyPr>
          <a:lstStyle/>
          <a:p>
            <a:pPr algn="r" defTabSz="913023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Министерство природных ресурсов </a:t>
            </a:r>
          </a:p>
          <a:p>
            <a:pPr algn="r" defTabSz="913023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18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4"/>
          <p:cNvSpPr txBox="1"/>
          <p:nvPr/>
        </p:nvSpPr>
        <p:spPr>
          <a:xfrm>
            <a:off x="8075272" y="2228272"/>
            <a:ext cx="3985847" cy="40394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304" tIns="45653" rIns="91304" bIns="45653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764" indent="-342764" algn="just" defTabSz="913023">
              <a:lnSpc>
                <a:spcPct val="95000"/>
              </a:lnSpc>
              <a:buFontTx/>
              <a:buAutoNum type="arabicPeriod"/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Забайкальский край - участник эксперимента по квотированию выбросов загрязняющих веществ (за исключением радиоактивных веществ) в атмосферный воздух.</a:t>
            </a:r>
          </a:p>
          <a:p>
            <a:pPr marL="342764" indent="-342764" algn="just" defTabSz="913023">
              <a:lnSpc>
                <a:spcPct val="95000"/>
              </a:lnSpc>
              <a:buFontTx/>
              <a:buAutoNum type="arabicPeriod"/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764" indent="-342764" algn="just" defTabSz="913023">
              <a:lnSpc>
                <a:spcPct val="95000"/>
              </a:lnSpc>
              <a:buFontTx/>
              <a:buAutoNum type="arabicPeriod"/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Составлен перечень квотируемых объектов (851 ед.).  </a:t>
            </a:r>
          </a:p>
          <a:p>
            <a:pPr marL="342764" indent="-342764" algn="just" defTabSz="913023">
              <a:lnSpc>
                <a:spcPct val="95000"/>
              </a:lnSpc>
              <a:buFontTx/>
              <a:buAutoNum type="arabicPeriod"/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764" indent="-342764" algn="just" defTabSz="913023">
              <a:lnSpc>
                <a:spcPct val="95000"/>
              </a:lnSpc>
              <a:buFontTx/>
              <a:buAutoNum type="arabicPeriod"/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Проведен анализ представленных объектов. </a:t>
            </a:r>
          </a:p>
          <a:p>
            <a:pPr marL="357052" algn="just" defTabSz="913023">
              <a:lnSpc>
                <a:spcPct val="95000"/>
              </a:lnSpc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Результат: только 14 объектов соответствуют Правилам </a:t>
            </a:r>
            <a:r>
              <a:rPr lang="ru-RU" sz="1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квотиро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вания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, утвержденным приказом Минприроды России.</a:t>
            </a:r>
            <a:endParaRPr sz="18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19" y="1541825"/>
            <a:ext cx="7735824" cy="4813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Title 4"/>
          <p:cNvSpPr txBox="1">
            <a:spLocks/>
          </p:cNvSpPr>
          <p:nvPr/>
        </p:nvSpPr>
        <p:spPr bwMode="auto">
          <a:xfrm>
            <a:off x="1228032" y="6440782"/>
            <a:ext cx="61294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900">
                <a:solidFill>
                  <a:schemeClr val="tx1"/>
                </a:solidFill>
                <a:latin typeface="Arial" charset="0"/>
              </a:defRPr>
            </a:lvl1pPr>
            <a:lvl2pPr>
              <a:defRPr sz="3300">
                <a:solidFill>
                  <a:schemeClr val="tx1"/>
                </a:solidFill>
                <a:latin typeface="Arial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</a:defRPr>
            </a:lvl3pPr>
            <a:lvl4pPr>
              <a:defRPr sz="2500">
                <a:solidFill>
                  <a:schemeClr val="tx1"/>
                </a:solidFill>
                <a:latin typeface="Arial" charset="0"/>
              </a:defRPr>
            </a:lvl4pPr>
            <a:lvl5pPr>
              <a:defRPr sz="2500">
                <a:solidFill>
                  <a:schemeClr val="tx1"/>
                </a:solidFill>
                <a:latin typeface="Arial" charset="0"/>
              </a:defRPr>
            </a:lvl5pPr>
            <a:lvl6pPr marL="3336925" indent="-319088" defTabSz="1279525" eaLnBrk="0" fontAlgn="base" hangingPunct="0">
              <a:spcAft>
                <a:spcPct val="0"/>
              </a:spcAft>
              <a:buFont typeface="Arial" charset="0"/>
              <a:defRPr sz="2500">
                <a:solidFill>
                  <a:schemeClr val="tx1"/>
                </a:solidFill>
                <a:latin typeface="Arial" charset="0"/>
              </a:defRPr>
            </a:lvl6pPr>
            <a:lvl7pPr marL="3794125" indent="-319088" defTabSz="1279525" eaLnBrk="0" fontAlgn="base" hangingPunct="0">
              <a:spcAft>
                <a:spcPct val="0"/>
              </a:spcAft>
              <a:buFont typeface="Arial" charset="0"/>
              <a:defRPr sz="2500">
                <a:solidFill>
                  <a:schemeClr val="tx1"/>
                </a:solidFill>
                <a:latin typeface="Arial" charset="0"/>
              </a:defRPr>
            </a:lvl7pPr>
            <a:lvl8pPr marL="4251325" indent="-319088" defTabSz="1279525" eaLnBrk="0" fontAlgn="base" hangingPunct="0">
              <a:spcAft>
                <a:spcPct val="0"/>
              </a:spcAft>
              <a:buFont typeface="Arial" charset="0"/>
              <a:defRPr sz="2500">
                <a:solidFill>
                  <a:schemeClr val="tx1"/>
                </a:solidFill>
                <a:latin typeface="Arial" charset="0"/>
              </a:defRPr>
            </a:lvl8pPr>
            <a:lvl9pPr marL="4708525" indent="-319088" defTabSz="1279525" eaLnBrk="0" fontAlgn="base" hangingPunct="0">
              <a:spcAft>
                <a:spcPct val="0"/>
              </a:spcAft>
              <a:buFont typeface="Arial" charset="0"/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342">
              <a:defRPr/>
            </a:pPr>
            <a:r>
              <a:rPr lang="ru-RU" altLang="ru-RU" sz="18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Карта-схема распределения  </a:t>
            </a:r>
            <a:r>
              <a:rPr lang="ru-RU" altLang="ru-RU" sz="1800" dirty="0" err="1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бенз</a:t>
            </a:r>
            <a:r>
              <a:rPr lang="ru-RU" altLang="ru-RU" sz="1800" dirty="0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(а)</a:t>
            </a:r>
            <a:r>
              <a:rPr lang="ru-RU" altLang="ru-RU" sz="1800" dirty="0" err="1">
                <a:solidFill>
                  <a:prstClr val="black"/>
                </a:solidFill>
                <a:latin typeface="Calibri"/>
                <a:ea typeface="+mj-ea"/>
                <a:cs typeface="Times New Roman" panose="02020603050405020304" pitchFamily="18" charset="0"/>
              </a:rPr>
              <a:t>пирена</a:t>
            </a:r>
            <a:endParaRPr lang="ru-RU" altLang="ru-RU" sz="1800" dirty="0">
              <a:solidFill>
                <a:prstClr val="black"/>
              </a:solidFill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1033" y="1541827"/>
            <a:ext cx="3815963" cy="369158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266" tIns="45634" rIns="91266" bIns="45634" rtlCol="0">
            <a:spAutoFit/>
          </a:bodyPr>
          <a:lstStyle/>
          <a:p>
            <a:pPr algn="ctr" defTabSz="912635"/>
            <a:r>
              <a:rPr lang="ru-RU" b="1" dirty="0" smtClean="0">
                <a:solidFill>
                  <a:prstClr val="white"/>
                </a:solidFill>
              </a:rPr>
              <a:t>Основные мероприятия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316" y="394027"/>
            <a:ext cx="8362895" cy="830964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defTabSz="914055"/>
            <a:r>
              <a:rPr lang="ru-RU" sz="2400" b="1" dirty="0">
                <a:solidFill>
                  <a:prstClr val="black"/>
                </a:solidFill>
              </a:rPr>
              <a:t>Снижение загрязнения атмосферного воздуха в рамках реализация регионального проекта «Чистый воздух» </a:t>
            </a:r>
          </a:p>
        </p:txBody>
      </p:sp>
    </p:spTree>
    <p:extLst>
      <p:ext uri="{BB962C8B-B14F-4D97-AF65-F5344CB8AC3E}">
        <p14:creationId xmlns:p14="http://schemas.microsoft.com/office/powerpoint/2010/main" val="36853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68" y="117878"/>
            <a:ext cx="3423909" cy="584674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Министерство природных ресурсов </a:t>
            </a:r>
          </a:p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455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6" y="4054376"/>
            <a:ext cx="5210287" cy="25016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6" y="1448036"/>
            <a:ext cx="5210285" cy="2347280"/>
          </a:xfrm>
          <a:prstGeom prst="rect">
            <a:avLst/>
          </a:prstGeom>
        </p:spPr>
      </p:pic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xmlns="" id="{AAABE197-705D-794B-89A8-C21A217F13FB}"/>
              </a:ext>
            </a:extLst>
          </p:cNvPr>
          <p:cNvSpPr txBox="1">
            <a:spLocks/>
          </p:cNvSpPr>
          <p:nvPr/>
        </p:nvSpPr>
        <p:spPr>
          <a:xfrm>
            <a:off x="5729872" y="2856785"/>
            <a:ext cx="6355917" cy="2952327"/>
          </a:xfrm>
          <a:prstGeom prst="rect">
            <a:avLst/>
          </a:prstGeom>
        </p:spPr>
        <p:txBody>
          <a:bodyPr lIns="91338" tIns="45670" rIns="91338" bIns="4567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реконструкция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очистных сооружений г. Хилок;</a:t>
            </a:r>
          </a:p>
          <a:p>
            <a:pPr>
              <a:defRPr/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очистных сооружений  в п. Тарбагатай Петровск-Забайкальского района;</a:t>
            </a:r>
          </a:p>
          <a:p>
            <a:pPr>
              <a:defRPr/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очистных сооружений в п. ст. </a:t>
            </a:r>
            <a:r>
              <a:rPr lang="ru-RU" sz="1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Жипхеген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Хилокского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 района</a:t>
            </a:r>
            <a:endParaRPr lang="ru-RU" sz="18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500" b="1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15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3525E7A-EF15-D548-A9F8-58F7FC2CC2D8}"/>
              </a:ext>
            </a:extLst>
          </p:cNvPr>
          <p:cNvSpPr/>
          <p:nvPr/>
        </p:nvSpPr>
        <p:spPr>
          <a:xfrm>
            <a:off x="5776986" y="4611502"/>
            <a:ext cx="6031765" cy="1847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0" rIns="91338" bIns="45670" rtlCol="0" anchor="ctr"/>
          <a:lstStyle/>
          <a:p>
            <a:pPr algn="ctr" defTabSz="913367"/>
            <a:r>
              <a:rPr lang="ru-RU" sz="2000" b="1" dirty="0">
                <a:solidFill>
                  <a:prstClr val="white"/>
                </a:solidFill>
                <a:cs typeface="Times New Roman" panose="02020603050405020304" pitchFamily="18" charset="0"/>
              </a:rPr>
              <a:t>Разработана проектно-сметная документация. Защищены бюджетные проектировки </a:t>
            </a:r>
            <a:endParaRPr lang="ru-RU" sz="2000" b="1" dirty="0" smtClean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 defTabSz="913367"/>
            <a:r>
              <a:rPr lang="ru-RU" sz="20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prstClr val="white"/>
                </a:solidFill>
                <a:cs typeface="Times New Roman" panose="02020603050405020304" pitchFamily="18" charset="0"/>
              </a:rPr>
              <a:t>2021 – 2022 </a:t>
            </a:r>
            <a:r>
              <a:rPr lang="ru-RU" sz="20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гг. </a:t>
            </a:r>
          </a:p>
          <a:p>
            <a:pPr algn="ctr" defTabSz="913367"/>
            <a:r>
              <a:rPr lang="ru-RU" sz="24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на  </a:t>
            </a:r>
            <a:r>
              <a:rPr lang="ru-RU" sz="2400" b="1" dirty="0">
                <a:solidFill>
                  <a:prstClr val="white"/>
                </a:solidFill>
                <a:cs typeface="Times New Roman" panose="02020603050405020304" pitchFamily="18" charset="0"/>
              </a:rPr>
              <a:t>сумму 386 973,1 тыс. рублей</a:t>
            </a:r>
            <a:r>
              <a:rPr lang="ru-RU" sz="24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5306" y="268980"/>
            <a:ext cx="9001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367"/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Региональный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проект «Сохранение озера Байкал </a:t>
            </a:r>
            <a:endParaRPr lang="ru-RU" sz="20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3367"/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Забайкальский край)» национального проекта «Экология</a:t>
            </a: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1959" y="1283235"/>
            <a:ext cx="6096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367"/>
            <a:r>
              <a:rPr lang="ru-RU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Задача: 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Сокращение объемов сбросов загрязненных сточных вод в водные объекты Байкальской природной территории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6986" y="2289199"/>
            <a:ext cx="6031765" cy="369193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300" tIns="45651" rIns="91300" bIns="45651" rtlCol="0">
            <a:spAutoFit/>
          </a:bodyPr>
          <a:lstStyle/>
          <a:p>
            <a:pPr algn="ctr" defTabSz="912980"/>
            <a:r>
              <a:rPr lang="ru-RU" b="1" dirty="0" smtClean="0">
                <a:solidFill>
                  <a:prstClr val="white"/>
                </a:solidFill>
              </a:rPr>
              <a:t>Основные мероприятия на 2021-2022 гг.</a:t>
            </a:r>
            <a:endParaRPr lang="ru-RU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12628" y="128988"/>
            <a:ext cx="3423909" cy="584640"/>
          </a:xfrm>
          <a:prstGeom prst="rect">
            <a:avLst/>
          </a:prstGeom>
        </p:spPr>
        <p:txBody>
          <a:bodyPr wrap="square" lIns="91304" tIns="45653" rIns="91304" bIns="45653">
            <a:spAutoFit/>
          </a:bodyPr>
          <a:lstStyle/>
          <a:p>
            <a:pPr algn="r" defTabSz="913023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Министерство природных ресурсов </a:t>
            </a:r>
          </a:p>
          <a:p>
            <a:pPr algn="r" defTabSz="913023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17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3724" y="218213"/>
            <a:ext cx="7594811" cy="646195"/>
          </a:xfrm>
          <a:prstGeom prst="rect">
            <a:avLst/>
          </a:prstGeom>
        </p:spPr>
        <p:txBody>
          <a:bodyPr wrap="square" lIns="91304" tIns="45653" rIns="91304" bIns="45653">
            <a:spAutoFit/>
          </a:bodyPr>
          <a:lstStyle/>
          <a:p>
            <a:pPr algn="just" defTabSz="913023"/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95 ООПТ в природно-заповедном фонде </a:t>
            </a:r>
            <a:r>
              <a:rPr lang="ru-RU" b="1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ООПТ в 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Забайкальском крае, </a:t>
            </a:r>
          </a:p>
          <a:p>
            <a:pPr algn="just" defTabSz="913023"/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из </a:t>
            </a:r>
            <a:r>
              <a:rPr lang="ru-RU" b="1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них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:  87 </a:t>
            </a:r>
            <a:r>
              <a:rPr lang="ru-RU" b="1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регионального </a:t>
            </a:r>
            <a:r>
              <a:rPr lang="ru-RU" b="1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значения</a:t>
            </a:r>
            <a:endParaRPr lang="ru-RU" b="1" dirty="0">
              <a:solidFill>
                <a:prstClr val="black"/>
              </a:solidFill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Воронина\отчет отдела\фотки от Бузинова\фотка баннер оленгуйск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72" y="3942742"/>
            <a:ext cx="3737543" cy="25281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Воронина\отчет отдела\фотки от Бузинова\фотка кабан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2"/>
          <a:stretch/>
        </p:blipFill>
        <p:spPr bwMode="auto">
          <a:xfrm>
            <a:off x="354843" y="4358823"/>
            <a:ext cx="4078828" cy="2129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5" y="2381444"/>
            <a:ext cx="3312209" cy="1859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54849" y="864440"/>
            <a:ext cx="7197363" cy="584640"/>
          </a:xfrm>
          <a:prstGeom prst="rect">
            <a:avLst/>
          </a:prstGeom>
        </p:spPr>
        <p:txBody>
          <a:bodyPr wrap="square" lIns="91304" tIns="45653" rIns="91304" bIns="45653">
            <a:spAutoFit/>
          </a:bodyPr>
          <a:lstStyle/>
          <a:p>
            <a:pPr marL="342764" indent="-342764" algn="just" defTabSz="913023">
              <a:buAutoNum type="arabicPeriod"/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Создана ООПТ регионального значения в Чернышевском районе – </a:t>
            </a:r>
          </a:p>
          <a:p>
            <a:pPr algn="just" defTabSz="913023"/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учебно-научный стационар «</a:t>
            </a:r>
            <a:r>
              <a:rPr lang="ru-RU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Кулинда</a:t>
            </a: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855" y="1441121"/>
            <a:ext cx="7197361" cy="830861"/>
          </a:xfrm>
          <a:prstGeom prst="rect">
            <a:avLst/>
          </a:prstGeom>
        </p:spPr>
        <p:txBody>
          <a:bodyPr wrap="square" lIns="91304" tIns="45653" rIns="91304" bIns="45653">
            <a:spAutoFit/>
          </a:bodyPr>
          <a:lstStyle/>
          <a:p>
            <a:pPr defTabSz="911990"/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2. Ведутся работы по обустройству рекреационных  территорий  на озерах </a:t>
            </a:r>
            <a:r>
              <a:rPr lang="ru-RU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Арей</a:t>
            </a: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, Большой </a:t>
            </a:r>
            <a:r>
              <a:rPr lang="ru-RU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Ундугун</a:t>
            </a: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Арахлей</a:t>
            </a: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Шакша</a:t>
            </a: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 построены новые кемпинги,  2 летних  и 1 зимний дома отдыха.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540674" name="Picture 2" descr="C:\Users\BorschevskayaOV\AppData\Local\Microsoft\Windows\Temporary Internet Files\Content.Outlook\U0CH6DH1\IMG-20201221-WA00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/>
          <a:stretch/>
        </p:blipFill>
        <p:spPr bwMode="auto">
          <a:xfrm>
            <a:off x="7588628" y="1006144"/>
            <a:ext cx="4267587" cy="26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3531" y="2753488"/>
            <a:ext cx="4599097" cy="2974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0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901150" y="55968"/>
            <a:ext cx="3423909" cy="584674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45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Воронина\отчет отдела\фотки от Бузинова\фотка ружь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9" y="3078720"/>
            <a:ext cx="2669983" cy="3518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Воронина\отчет отдела\фотки от Бузинова\фотка сапожников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22" y="3078720"/>
            <a:ext cx="3855787" cy="35186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Воронина\отчет отдела\фотки от Бузинова\фотка сет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46" y="908333"/>
            <a:ext cx="4920394" cy="2749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77335"/>
            <a:ext cx="8654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67"/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Региональный государственный надзор в области охраны</a:t>
            </a:r>
          </a:p>
          <a:p>
            <a:pPr defTabSz="913367"/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 использования особо охраняемых природных территорий</a:t>
            </a:r>
            <a:endParaRPr lang="ru-RU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006144"/>
            <a:ext cx="6650759" cy="207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659447982"/>
              </p:ext>
            </p:extLst>
          </p:nvPr>
        </p:nvGraphicFramePr>
        <p:xfrm>
          <a:off x="7061645" y="3785174"/>
          <a:ext cx="48917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266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901152" y="55971"/>
            <a:ext cx="3423909" cy="584606"/>
          </a:xfrm>
          <a:prstGeom prst="rect">
            <a:avLst/>
          </a:prstGeom>
        </p:spPr>
        <p:txBody>
          <a:bodyPr wrap="square" lIns="91270" tIns="45636" rIns="91270" bIns="45636">
            <a:spAutoFit/>
          </a:bodyPr>
          <a:lstStyle/>
          <a:p>
            <a:pPr algn="r" defTabSz="912678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2678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15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4303" y="139408"/>
            <a:ext cx="8654964" cy="461598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2678"/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Экологические  проблемы  г. Балей</a:t>
            </a: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114316" y="2727303"/>
            <a:ext cx="5646599" cy="3184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 lIns="65186" tIns="32593" rIns="65186" bIns="32593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828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00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972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544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defTabSz="651829">
              <a:defRPr/>
            </a:pPr>
            <a:r>
              <a:rPr lang="ru-RU" altLang="ru-RU" sz="1600" b="1" dirty="0">
                <a:solidFill>
                  <a:prstClr val="black"/>
                </a:solidFill>
                <a:latin typeface="+mn-lt"/>
              </a:rPr>
              <a:t>Требуется:</a:t>
            </a:r>
            <a:r>
              <a:rPr lang="ru-RU" altLang="ru-RU" sz="16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0" indent="0" algn="just" defTabSz="651829">
              <a:defRPr/>
            </a:pPr>
            <a:endParaRPr lang="ru-RU" altLang="ru-RU" sz="1600" dirty="0">
              <a:solidFill>
                <a:prstClr val="black"/>
              </a:solidFill>
              <a:latin typeface="+mn-lt"/>
            </a:endParaRPr>
          </a:p>
          <a:p>
            <a:pPr marL="0" indent="0" algn="just" defTabSz="651829">
              <a:buFontTx/>
              <a:buAutoNum type="arabicPeriod"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latin typeface="+mn-lt"/>
              </a:rPr>
              <a:t>Переселение жителей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</a:rPr>
              <a:t> из квартир и домов, в которых уровень радона превышает 1000 Бк/м</a:t>
            </a:r>
            <a:r>
              <a:rPr lang="ru-RU" sz="1600" kern="0" baseline="30000" dirty="0">
                <a:solidFill>
                  <a:sysClr val="windowText" lastClr="000000"/>
                </a:solidFill>
                <a:latin typeface="+mn-lt"/>
              </a:rPr>
              <a:t>3 </a:t>
            </a:r>
          </a:p>
          <a:p>
            <a:pPr marL="0" indent="0" algn="just" defTabSz="651829">
              <a:defRPr/>
            </a:pPr>
            <a:r>
              <a:rPr lang="ru-RU" sz="1600" kern="0" baseline="30000" dirty="0">
                <a:solidFill>
                  <a:sysClr val="windowText" lastClr="000000"/>
                </a:solidFill>
                <a:latin typeface="+mn-lt"/>
              </a:rPr>
              <a:t/>
            </a:r>
            <a:br>
              <a:rPr lang="ru-RU" sz="1600" kern="0" baseline="30000" dirty="0">
                <a:solidFill>
                  <a:sysClr val="windowText" lastClr="000000"/>
                </a:solidFill>
                <a:latin typeface="+mn-lt"/>
              </a:rPr>
            </a:br>
            <a:r>
              <a:rPr lang="ru-RU" sz="1600" kern="0" baseline="3000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</a:rPr>
              <a:t>2. </a:t>
            </a:r>
            <a:r>
              <a:rPr lang="ru-RU" sz="1600" b="1" kern="0" dirty="0">
                <a:solidFill>
                  <a:sysClr val="windowText" lastClr="000000"/>
                </a:solidFill>
                <a:latin typeface="+mn-lt"/>
              </a:rPr>
              <a:t>Проведение защитных 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</a:rPr>
              <a:t>(ремонтных, отделочных) </a:t>
            </a:r>
            <a:r>
              <a:rPr lang="ru-RU" sz="1600" b="1" kern="0" dirty="0">
                <a:solidFill>
                  <a:sysClr val="windowText" lastClr="000000"/>
                </a:solidFill>
                <a:latin typeface="+mn-lt"/>
              </a:rPr>
              <a:t>мероприятий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</a:rPr>
              <a:t>, направленных на предотвращение поступления радона в жилые помещения (герметизация пола, применение </a:t>
            </a:r>
            <a:r>
              <a:rPr lang="ru-RU" sz="1600" kern="0" dirty="0" err="1">
                <a:solidFill>
                  <a:sysClr val="windowText" lastClr="000000"/>
                </a:solidFill>
                <a:latin typeface="+mn-lt"/>
              </a:rPr>
              <a:t>радононепроницаемых</a:t>
            </a:r>
            <a:r>
              <a:rPr lang="ru-RU" sz="1600" kern="0" dirty="0">
                <a:solidFill>
                  <a:sysClr val="windowText" lastClr="000000"/>
                </a:solidFill>
                <a:latin typeface="+mn-lt"/>
              </a:rPr>
              <a:t> покрытий стен, улучшение вентиляций помещений).</a:t>
            </a:r>
          </a:p>
          <a:p>
            <a:pPr algn="just" defTabSz="912678">
              <a:defRPr/>
            </a:pPr>
            <a:endParaRPr lang="ru-RU" sz="1600" dirty="0">
              <a:solidFill>
                <a:prstClr val="black"/>
              </a:solidFill>
              <a:latin typeface="+mn-lt"/>
            </a:endParaRPr>
          </a:p>
          <a:p>
            <a:pPr marL="0" indent="0" algn="just" defTabSz="912678">
              <a:defRPr/>
            </a:pPr>
            <a:r>
              <a:rPr lang="ru-RU" sz="1600" dirty="0">
                <a:solidFill>
                  <a:prstClr val="black"/>
                </a:solidFill>
                <a:latin typeface="+mn-lt"/>
              </a:rPr>
              <a:t>3. </a:t>
            </a:r>
            <a:r>
              <a:rPr lang="ru-RU" sz="1600" b="1" dirty="0">
                <a:solidFill>
                  <a:prstClr val="black"/>
                </a:solidFill>
                <a:latin typeface="+mn-lt"/>
              </a:rPr>
              <a:t>Проведение обследований </a:t>
            </a:r>
            <a:r>
              <a:rPr lang="ru-RU" sz="1600" dirty="0">
                <a:solidFill>
                  <a:prstClr val="black"/>
                </a:solidFill>
                <a:latin typeface="+mn-lt"/>
              </a:rPr>
              <a:t>всех жилых домов и объектов социально-бытового назначения.  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9" name="Прямоугольник 15"/>
          <p:cNvSpPr>
            <a:spLocks noChangeArrowheads="1"/>
          </p:cNvSpPr>
          <p:nvPr/>
        </p:nvSpPr>
        <p:spPr bwMode="auto">
          <a:xfrm>
            <a:off x="114331" y="1184104"/>
            <a:ext cx="5556345" cy="154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86" tIns="32593" rIns="65186" bIns="32593">
            <a:spAutoFit/>
          </a:bodyPr>
          <a:lstStyle/>
          <a:p>
            <a:pPr defTabSz="912678"/>
            <a:r>
              <a:rPr lang="ru-RU" altLang="ru-RU" sz="1600" b="1" dirty="0">
                <a:solidFill>
                  <a:prstClr val="black"/>
                </a:solidFill>
              </a:rPr>
              <a:t>23 адресных объекта </a:t>
            </a:r>
            <a:r>
              <a:rPr lang="ru-RU" altLang="ru-RU" sz="1600" dirty="0">
                <a:solidFill>
                  <a:prstClr val="black"/>
                </a:solidFill>
              </a:rPr>
              <a:t>- уровень радона более 1000 Бк/м</a:t>
            </a:r>
            <a:r>
              <a:rPr lang="ru-RU" altLang="ru-RU" sz="1600" baseline="30000" dirty="0">
                <a:solidFill>
                  <a:prstClr val="black"/>
                </a:solidFill>
              </a:rPr>
              <a:t>3</a:t>
            </a:r>
            <a:r>
              <a:rPr lang="ru-RU" altLang="ru-RU" sz="1600" dirty="0">
                <a:solidFill>
                  <a:prstClr val="black"/>
                </a:solidFill>
              </a:rPr>
              <a:t>,  превышение норматива в 5 раз; </a:t>
            </a:r>
          </a:p>
          <a:p>
            <a:pPr algn="just" defTabSz="912678"/>
            <a:r>
              <a:rPr lang="ru-RU" altLang="ru-RU" sz="1600" b="1" dirty="0">
                <a:solidFill>
                  <a:prstClr val="black"/>
                </a:solidFill>
              </a:rPr>
              <a:t>143 объекта </a:t>
            </a:r>
            <a:r>
              <a:rPr lang="ru-RU" altLang="ru-RU" sz="1600" dirty="0">
                <a:solidFill>
                  <a:prstClr val="black"/>
                </a:solidFill>
              </a:rPr>
              <a:t>– очень высокие дозы (от 400 до 1000 Бк/м</a:t>
            </a:r>
            <a:r>
              <a:rPr lang="ru-RU" altLang="ru-RU" sz="1600" baseline="30000" dirty="0">
                <a:solidFill>
                  <a:prstClr val="black"/>
                </a:solidFill>
              </a:rPr>
              <a:t>3</a:t>
            </a:r>
            <a:r>
              <a:rPr lang="ru-RU" altLang="ru-RU" sz="1600" dirty="0">
                <a:solidFill>
                  <a:prstClr val="black"/>
                </a:solidFill>
              </a:rPr>
              <a:t>); </a:t>
            </a:r>
          </a:p>
          <a:p>
            <a:pPr algn="just" defTabSz="912678"/>
            <a:r>
              <a:rPr lang="ru-RU" altLang="ru-RU" sz="1600" b="1" dirty="0">
                <a:solidFill>
                  <a:prstClr val="black"/>
                </a:solidFill>
              </a:rPr>
              <a:t>274 объекта </a:t>
            </a:r>
            <a:r>
              <a:rPr lang="ru-RU" altLang="ru-RU" sz="1600" dirty="0">
                <a:solidFill>
                  <a:prstClr val="black"/>
                </a:solidFill>
              </a:rPr>
              <a:t>– высокие дозы (от 200 до 400 Бк/м</a:t>
            </a:r>
            <a:r>
              <a:rPr lang="ru-RU" altLang="ru-RU" sz="1600" baseline="30000" dirty="0">
                <a:solidFill>
                  <a:prstClr val="black"/>
                </a:solidFill>
              </a:rPr>
              <a:t>3</a:t>
            </a:r>
            <a:r>
              <a:rPr lang="ru-RU" altLang="ru-RU" sz="1600" dirty="0">
                <a:solidFill>
                  <a:prstClr val="black"/>
                </a:solidFill>
              </a:rPr>
              <a:t>); </a:t>
            </a:r>
          </a:p>
          <a:p>
            <a:pPr algn="just" defTabSz="912678"/>
            <a:r>
              <a:rPr lang="ru-RU" altLang="ru-RU" sz="1600" b="1" dirty="0">
                <a:solidFill>
                  <a:prstClr val="black"/>
                </a:solidFill>
              </a:rPr>
              <a:t>32 социальных объекта  </a:t>
            </a:r>
            <a:r>
              <a:rPr lang="ru-RU" altLang="ru-RU" sz="1600" dirty="0">
                <a:solidFill>
                  <a:prstClr val="black"/>
                </a:solidFill>
              </a:rPr>
              <a:t>-  от 200 до более 1000 Бк/м</a:t>
            </a:r>
            <a:r>
              <a:rPr lang="ru-RU" altLang="ru-RU" sz="1600" baseline="30000" dirty="0">
                <a:solidFill>
                  <a:prstClr val="black"/>
                </a:solidFill>
              </a:rPr>
              <a:t>3</a:t>
            </a:r>
            <a:r>
              <a:rPr lang="ru-RU" altLang="ru-RU" sz="1600" dirty="0">
                <a:solidFill>
                  <a:prstClr val="black"/>
                </a:solidFill>
              </a:rPr>
              <a:t>. 	</a:t>
            </a: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6048591" y="3592562"/>
            <a:ext cx="6005686" cy="11430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5186" tIns="32593" rIns="65186" bIns="32593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828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00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972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54425" indent="1588" defTabSz="454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2678"/>
            <a:r>
              <a:rPr lang="ru-RU" altLang="ru-RU" sz="1400" b="1" dirty="0">
                <a:solidFill>
                  <a:prstClr val="black"/>
                </a:solidFill>
                <a:latin typeface="+mn-lt"/>
              </a:rPr>
              <a:t>Выполнено в 2020 году:</a:t>
            </a:r>
            <a:r>
              <a:rPr lang="ru-RU" altLang="ru-RU" sz="14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85661" indent="356916" algn="just" defTabSz="912678"/>
            <a:r>
              <a:rPr lang="ru-RU" altLang="ru-RU" sz="1400" dirty="0" smtClean="0">
                <a:solidFill>
                  <a:prstClr val="black"/>
                </a:solidFill>
                <a:latin typeface="+mn-lt"/>
              </a:rPr>
              <a:t>Приведение 3 </a:t>
            </a:r>
            <a:r>
              <a:rPr lang="ru-RU" altLang="ru-RU" sz="1400" dirty="0">
                <a:solidFill>
                  <a:prstClr val="black"/>
                </a:solidFill>
                <a:latin typeface="+mn-lt"/>
              </a:rPr>
              <a:t>адресных </a:t>
            </a:r>
            <a:r>
              <a:rPr lang="ru-RU" altLang="ru-RU" sz="1400" dirty="0" smtClean="0">
                <a:solidFill>
                  <a:prstClr val="black"/>
                </a:solidFill>
                <a:latin typeface="+mn-lt"/>
              </a:rPr>
              <a:t>объектов с повышенным радиационным фоном, вследствие использовании радиационно-загрязненного строительного материала до нормативных показателей. </a:t>
            </a:r>
          </a:p>
          <a:p>
            <a:pPr marL="85661" indent="356916" algn="just" defTabSz="912678"/>
            <a:r>
              <a:rPr lang="ru-RU" altLang="ru-RU" sz="1400" dirty="0" smtClean="0">
                <a:solidFill>
                  <a:prstClr val="black"/>
                </a:solidFill>
                <a:latin typeface="+mn-lt"/>
              </a:rPr>
              <a:t>Стоимость </a:t>
            </a:r>
            <a:r>
              <a:rPr lang="ru-RU" altLang="ru-RU" sz="1400" dirty="0">
                <a:solidFill>
                  <a:prstClr val="black"/>
                </a:solidFill>
                <a:latin typeface="+mn-lt"/>
              </a:rPr>
              <a:t>работ - 1 млн. рублей.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67" y="1280014"/>
            <a:ext cx="5974185" cy="22818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6117952" y="869889"/>
            <a:ext cx="5757117" cy="31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186" tIns="32593" rIns="65186" bIns="32593">
            <a:spAutoFit/>
          </a:bodyPr>
          <a:lstStyle/>
          <a:p>
            <a:pPr algn="ctr" defTabSz="912678"/>
            <a:r>
              <a:rPr lang="ru-RU" altLang="ru-RU" sz="1600" b="1" dirty="0">
                <a:solidFill>
                  <a:prstClr val="black"/>
                </a:solidFill>
              </a:rPr>
              <a:t>Районы с обнаруженным повышенным радиационным фоном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28" y="4799398"/>
            <a:ext cx="3234123" cy="187342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4316" y="703278"/>
            <a:ext cx="5646599" cy="369124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>
                <a:solidFill>
                  <a:schemeClr val="bg1"/>
                </a:solidFill>
              </a:rPr>
              <a:t>Повышенный радиоактивный фон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08" y="4797859"/>
            <a:ext cx="2676545" cy="18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" y="100482"/>
            <a:ext cx="9001125" cy="6996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solidFill>
                  <a:prstClr val="black"/>
                </a:solidFill>
                <a:latin typeface="Calibri"/>
              </a:rPr>
              <a:t>Организация и обеспечение  природоохранной, научно-исследовательской и эколого-просветительской деятельности</a:t>
            </a:r>
            <a:endParaRPr lang="ru-RU" sz="2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84033"/>
              </p:ext>
            </p:extLst>
          </p:nvPr>
        </p:nvGraphicFramePr>
        <p:xfrm>
          <a:off x="-833960" y="7500592"/>
          <a:ext cx="11506722" cy="4845324"/>
        </p:xfrm>
        <a:graphic>
          <a:graphicData uri="http://schemas.openxmlformats.org/drawingml/2006/table">
            <a:tbl>
              <a:tblPr firstRow="1" firstCol="1" bandRow="1"/>
              <a:tblGrid>
                <a:gridCol w="9926351"/>
                <a:gridCol w="1580371"/>
              </a:tblGrid>
              <a:tr h="543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Природоохранные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Затраты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(тыс. рублей)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Организация и проведение ежегодной региональной акции «Охранять природу – значит любить Родину»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Организация и проведение экологической акции на территории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Ивано-Арахлейского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природного парка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3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Организация и проведение слета юных экологов и членов школьных лесничеств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документов для внесения сведений о границах ООПТ регионального значения в Единый государственный реестр недвижимости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160,7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5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Научно-исследовательские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56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Сбор, обработка, анализ данных о численности, условиях обитания и ареалах редких и исчезающих видов животных и растений, занесенных или рекомендуемых к занесению в Красную книгу Забайкальского края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1293,5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5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Оценка состояния экосистемы реки Ингода и качества закачиваемых вод в озере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Кенон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Схемы развития территорий традиционного природопользования коренных малочисленных народов Севера Забайкальского края на период до 2025 года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на реализацию мероприятий природоохранной, научно-исследовательской и эколого-просветительской деятельности Министерством освоено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2654,2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32" marR="23032" marT="549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993436" y="66991"/>
            <a:ext cx="3360373" cy="584606"/>
          </a:xfrm>
          <a:prstGeom prst="rect">
            <a:avLst/>
          </a:prstGeom>
        </p:spPr>
        <p:txBody>
          <a:bodyPr wrap="square" lIns="91270" tIns="45636" rIns="91270" bIns="45636">
            <a:spAutoFit/>
          </a:bodyPr>
          <a:lstStyle/>
          <a:p>
            <a:pPr algn="r" defTabSz="912678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2678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900" y="100482"/>
            <a:ext cx="105611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1684" y="1027592"/>
            <a:ext cx="5826231" cy="338346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sz="1600" b="1" dirty="0">
                <a:solidFill>
                  <a:schemeClr val="bg1"/>
                </a:solidFill>
              </a:rPr>
              <a:t>Мероприятия 2020 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28" y="1439928"/>
            <a:ext cx="6756223" cy="33834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1.Региональная акция «Охранять природу – значит любить Родину»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60" y="1042369"/>
            <a:ext cx="2271639" cy="584567"/>
          </a:xfrm>
          <a:prstGeom prst="rect">
            <a:avLst/>
          </a:prstGeom>
          <a:solidFill>
            <a:srgbClr val="4472C4"/>
          </a:solidFill>
          <a:ln w="12700">
            <a:solidFill>
              <a:srgbClr val="4472C4"/>
            </a:solidFill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sz="1600" b="1" dirty="0">
                <a:solidFill>
                  <a:schemeClr val="bg1"/>
                </a:solidFill>
              </a:rPr>
              <a:t>Всего участников акций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5260" y="1630454"/>
            <a:ext cx="2271639" cy="615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algn="ctr" defTabSz="912291"/>
            <a:r>
              <a:rPr lang="ru-RU" b="1" dirty="0"/>
              <a:t>2,7 тыс. </a:t>
            </a:r>
            <a:r>
              <a:rPr lang="ru-RU" b="1" dirty="0" smtClean="0"/>
              <a:t>чел.</a:t>
            </a:r>
            <a:endParaRPr lang="ru-RU" b="1" dirty="0"/>
          </a:p>
          <a:p>
            <a:pPr algn="ctr" defTabSz="912291"/>
            <a:endParaRPr lang="ru-RU" sz="1600" b="1" dirty="0"/>
          </a:p>
        </p:txBody>
      </p:sp>
      <p:pic>
        <p:nvPicPr>
          <p:cNvPr id="13" name="Picture 2" descr="C:\Users\jikinam\Downloads\36f724d50648621625292d9063b6e8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016" y="972963"/>
            <a:ext cx="2982733" cy="41017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740" y="2207669"/>
            <a:ext cx="5890615" cy="5845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3.Экологическая акция на территории </a:t>
            </a:r>
            <a:r>
              <a:rPr lang="ru-RU" sz="1600" dirty="0" err="1"/>
              <a:t>Ивано-Арахлейского</a:t>
            </a:r>
            <a:r>
              <a:rPr lang="ru-RU" sz="1600" dirty="0"/>
              <a:t> </a:t>
            </a:r>
          </a:p>
          <a:p>
            <a:pPr defTabSz="912291"/>
            <a:r>
              <a:rPr lang="ru-RU" sz="1600" dirty="0"/>
              <a:t>природного парка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768" y="1840102"/>
            <a:ext cx="5938647" cy="33834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2.Слет юных экологов и членов школьных лесничеств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05" y="2954912"/>
            <a:ext cx="3528483" cy="2255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00" y="4872018"/>
            <a:ext cx="3337351" cy="1875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85204" y="2836891"/>
            <a:ext cx="5919191" cy="83078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4.Сформированы документы для внесения сведений о границах ООПТ регионального значения в Единый государственный реестр недвижимости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204" y="3724271"/>
            <a:ext cx="5919191" cy="13232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5. Проведены научно-исследовательские работы по сбору, обработке, анализу данных о численности, условиях обитания и ареалах редких и исчезающих видов животных и растений, занесенных или рекомендуемых к занесению в Красную книгу Забайкальского края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44" y="5129634"/>
            <a:ext cx="5919191" cy="5845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6. Выполнена оценка состояния экосистемы реки Ингода и качества закачиваемых вод в озере </a:t>
            </a:r>
            <a:r>
              <a:rPr lang="ru-RU" sz="1600" dirty="0" err="1"/>
              <a:t>Кенон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40" y="5796088"/>
            <a:ext cx="6889699" cy="83078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232" tIns="45617" rIns="91232" bIns="45617" rtlCol="0">
            <a:spAutoFit/>
          </a:bodyPr>
          <a:lstStyle/>
          <a:p>
            <a:pPr defTabSz="912291"/>
            <a:r>
              <a:rPr lang="ru-RU" sz="1600" dirty="0"/>
              <a:t>7. Подготовлена Схемы развития территорий традиционного природопользования коренных малочисленных народов Севера Забайкальского края на период до 2025 года </a:t>
            </a:r>
          </a:p>
        </p:txBody>
      </p:sp>
    </p:spTree>
    <p:extLst>
      <p:ext uri="{BB962C8B-B14F-4D97-AF65-F5344CB8AC3E}">
        <p14:creationId xmlns:p14="http://schemas.microsoft.com/office/powerpoint/2010/main" val="31576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3939" y="44122"/>
            <a:ext cx="3423909" cy="584571"/>
          </a:xfrm>
          <a:prstGeom prst="rect">
            <a:avLst/>
          </a:prstGeom>
        </p:spPr>
        <p:txBody>
          <a:bodyPr wrap="square" lIns="91236" tIns="45619" rIns="91236" bIns="45619">
            <a:spAutoFit/>
          </a:bodyPr>
          <a:lstStyle/>
          <a:p>
            <a:pPr algn="r" defTabSz="912334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2334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63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2899" y="76505"/>
            <a:ext cx="6852227" cy="830793"/>
          </a:xfrm>
          <a:prstGeom prst="rect">
            <a:avLst/>
          </a:prstGeom>
        </p:spPr>
        <p:txBody>
          <a:bodyPr wrap="square" lIns="91236" tIns="45619" rIns="91236" bIns="45619">
            <a:spAutoFit/>
          </a:bodyPr>
          <a:lstStyle/>
          <a:p>
            <a:pPr defTabSz="912592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Основные </a:t>
            </a:r>
            <a:r>
              <a:rPr lang="ru-RU" altLang="ru-RU" sz="24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задачи</a:t>
            </a:r>
            <a:endParaRPr lang="en-US" altLang="ru-RU" sz="2400" b="1" dirty="0" smtClean="0">
              <a:solidFill>
                <a:prstClr val="black"/>
              </a:solidFill>
              <a:cs typeface="Times New Roman" pitchFamily="18" charset="0"/>
              <a:sym typeface="Times New Roman" pitchFamily="18" charset="0"/>
            </a:endParaRPr>
          </a:p>
          <a:p>
            <a:pPr defTabSz="912592"/>
            <a:r>
              <a:rPr lang="ru-RU" altLang="ru-RU" sz="24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в </a:t>
            </a:r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сфере охраны окружающей среды </a:t>
            </a:r>
            <a:r>
              <a:rPr lang="ru-RU" altLang="ru-RU" sz="24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на 2021 год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58772749"/>
              </p:ext>
            </p:extLst>
          </p:nvPr>
        </p:nvGraphicFramePr>
        <p:xfrm>
          <a:off x="235254" y="1006144"/>
          <a:ext cx="11541110" cy="573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80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3"/>
            <a:ext cx="9130295" cy="707823"/>
          </a:xfrm>
          <a:prstGeom prst="rect">
            <a:avLst/>
          </a:prstGeom>
        </p:spPr>
        <p:txBody>
          <a:bodyPr wrap="square" lIns="91376" tIns="45689" rIns="91376" bIns="45689">
            <a:spAutoFit/>
          </a:bodyPr>
          <a:lstStyle/>
          <a:p>
            <a:pPr defTabSz="388502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Цели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62"/>
            <a:ext cx="2445651" cy="724683"/>
          </a:xfrm>
          <a:prstGeom prst="rect">
            <a:avLst/>
          </a:prstGeom>
        </p:spPr>
        <p:txBody>
          <a:bodyPr wrap="square" lIns="77588" tIns="38797" rIns="77588" bIns="38797">
            <a:spAutoFit/>
          </a:bodyPr>
          <a:lstStyle/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70" y="65768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17255552"/>
              </p:ext>
            </p:extLst>
          </p:nvPr>
        </p:nvGraphicFramePr>
        <p:xfrm>
          <a:off x="262031" y="1006144"/>
          <a:ext cx="11913945" cy="56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80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3"/>
            <a:ext cx="9130295" cy="707823"/>
          </a:xfrm>
          <a:prstGeom prst="rect">
            <a:avLst/>
          </a:prstGeom>
        </p:spPr>
        <p:txBody>
          <a:bodyPr wrap="square" lIns="91376" tIns="45689" rIns="91376" bIns="45689">
            <a:spAutoFit/>
          </a:bodyPr>
          <a:lstStyle/>
          <a:p>
            <a:pPr defTabSz="388502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62"/>
            <a:ext cx="2445651" cy="724683"/>
          </a:xfrm>
          <a:prstGeom prst="rect">
            <a:avLst/>
          </a:prstGeom>
        </p:spPr>
        <p:txBody>
          <a:bodyPr wrap="square" lIns="77588" tIns="38797" rIns="77588" bIns="38797">
            <a:spAutoFit/>
          </a:bodyPr>
          <a:lstStyle/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70" y="65768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2750526"/>
              </p:ext>
            </p:extLst>
          </p:nvPr>
        </p:nvGraphicFramePr>
        <p:xfrm>
          <a:off x="262031" y="1006144"/>
          <a:ext cx="11913945" cy="56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097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471" y="242933"/>
            <a:ext cx="7067377" cy="646264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3711"/>
            <a:r>
              <a:rPr lang="ru-RU" b="1" kern="0" dirty="0" smtClean="0">
                <a:solidFill>
                  <a:prstClr val="black"/>
                </a:solidFill>
              </a:rPr>
              <a:t>ОСНОВНЫЕ ЗАДАЧИ ДЕЯТЕЛЬНОСТИ МИНИСТЕРСТВА ПРИРОДНЫХ РЕСУРСОВ ЗАБАЙКАЛЬСКОГО КРАЯ </a:t>
            </a:r>
            <a:endParaRPr lang="ru-RU" b="1" kern="0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2111837"/>
              </p:ext>
            </p:extLst>
          </p:nvPr>
        </p:nvGraphicFramePr>
        <p:xfrm>
          <a:off x="669476" y="1020449"/>
          <a:ext cx="109247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75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3"/>
            <a:ext cx="9130295" cy="707823"/>
          </a:xfrm>
          <a:prstGeom prst="rect">
            <a:avLst/>
          </a:prstGeom>
        </p:spPr>
        <p:txBody>
          <a:bodyPr wrap="square" lIns="91376" tIns="45689" rIns="91376" bIns="45689">
            <a:spAutoFit/>
          </a:bodyPr>
          <a:lstStyle/>
          <a:p>
            <a:pPr defTabSz="388502"/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Региональные проекты национального проекта «Экология» </a:t>
            </a:r>
          </a:p>
          <a:p>
            <a:pPr defTabSz="388502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62"/>
            <a:ext cx="2445651" cy="724683"/>
          </a:xfrm>
          <a:prstGeom prst="rect">
            <a:avLst/>
          </a:prstGeom>
        </p:spPr>
        <p:txBody>
          <a:bodyPr wrap="square" lIns="77588" tIns="38797" rIns="77588" bIns="38797">
            <a:spAutoFit/>
          </a:bodyPr>
          <a:lstStyle/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39" y="65768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35587686"/>
              </p:ext>
            </p:extLst>
          </p:nvPr>
        </p:nvGraphicFramePr>
        <p:xfrm>
          <a:off x="262031" y="1006144"/>
          <a:ext cx="11913945" cy="56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86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8"/>
            <a:ext cx="9130295" cy="707846"/>
          </a:xfrm>
          <a:prstGeom prst="rect">
            <a:avLst/>
          </a:prstGeom>
        </p:spPr>
        <p:txBody>
          <a:bodyPr wrap="square" lIns="91397" tIns="45700" rIns="91397" bIns="45700">
            <a:spAutoFit/>
          </a:bodyPr>
          <a:lstStyle/>
          <a:p>
            <a:pPr defTabSz="388593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57"/>
            <a:ext cx="2445651" cy="724703"/>
          </a:xfrm>
          <a:prstGeom prst="rect">
            <a:avLst/>
          </a:prstGeom>
        </p:spPr>
        <p:txBody>
          <a:bodyPr wrap="square" lIns="77606" tIns="38807" rIns="77606" bIns="38807">
            <a:spAutoFit/>
          </a:bodyPr>
          <a:lstStyle/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65" y="65763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2140410"/>
              </p:ext>
            </p:extLst>
          </p:nvPr>
        </p:nvGraphicFramePr>
        <p:xfrm>
          <a:off x="262031" y="1006153"/>
          <a:ext cx="11913945" cy="4207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6300" y="4731937"/>
            <a:ext cx="4929479" cy="19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8"/>
            <a:ext cx="9130295" cy="707846"/>
          </a:xfrm>
          <a:prstGeom prst="rect">
            <a:avLst/>
          </a:prstGeom>
        </p:spPr>
        <p:txBody>
          <a:bodyPr wrap="square" lIns="91397" tIns="45700" rIns="91397" bIns="45700">
            <a:spAutoFit/>
          </a:bodyPr>
          <a:lstStyle/>
          <a:p>
            <a:pPr defTabSz="388593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57"/>
            <a:ext cx="2445651" cy="724703"/>
          </a:xfrm>
          <a:prstGeom prst="rect">
            <a:avLst/>
          </a:prstGeom>
        </p:spPr>
        <p:txBody>
          <a:bodyPr wrap="square" lIns="77606" tIns="38807" rIns="77606" bIns="38807">
            <a:spAutoFit/>
          </a:bodyPr>
          <a:lstStyle/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65" y="65763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56829639"/>
              </p:ext>
            </p:extLst>
          </p:nvPr>
        </p:nvGraphicFramePr>
        <p:xfrm>
          <a:off x="278055" y="1308330"/>
          <a:ext cx="11913945" cy="1429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8" y="3224257"/>
            <a:ext cx="5509627" cy="28311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84" y="3224258"/>
            <a:ext cx="5767557" cy="28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8"/>
            <a:ext cx="9130295" cy="707846"/>
          </a:xfrm>
          <a:prstGeom prst="rect">
            <a:avLst/>
          </a:prstGeom>
        </p:spPr>
        <p:txBody>
          <a:bodyPr wrap="square" lIns="91397" tIns="45700" rIns="91397" bIns="45700">
            <a:spAutoFit/>
          </a:bodyPr>
          <a:lstStyle/>
          <a:p>
            <a:pPr defTabSz="388593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57"/>
            <a:ext cx="2445651" cy="724703"/>
          </a:xfrm>
          <a:prstGeom prst="rect">
            <a:avLst/>
          </a:prstGeom>
        </p:spPr>
        <p:txBody>
          <a:bodyPr wrap="square" lIns="77606" tIns="38807" rIns="77606" bIns="38807">
            <a:spAutoFit/>
          </a:bodyPr>
          <a:lstStyle/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65" y="65763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81022094"/>
              </p:ext>
            </p:extLst>
          </p:nvPr>
        </p:nvGraphicFramePr>
        <p:xfrm>
          <a:off x="278055" y="1332081"/>
          <a:ext cx="11913945" cy="1429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9" y="2921230"/>
            <a:ext cx="5775523" cy="29628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11" y="2921230"/>
            <a:ext cx="5381484" cy="29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8"/>
            <a:ext cx="9130295" cy="707846"/>
          </a:xfrm>
          <a:prstGeom prst="rect">
            <a:avLst/>
          </a:prstGeom>
        </p:spPr>
        <p:txBody>
          <a:bodyPr wrap="square" lIns="91397" tIns="45700" rIns="91397" bIns="45700">
            <a:spAutoFit/>
          </a:bodyPr>
          <a:lstStyle/>
          <a:p>
            <a:pPr defTabSz="388593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57"/>
            <a:ext cx="2445651" cy="724703"/>
          </a:xfrm>
          <a:prstGeom prst="rect">
            <a:avLst/>
          </a:prstGeom>
        </p:spPr>
        <p:txBody>
          <a:bodyPr wrap="square" lIns="77606" tIns="38807" rIns="77606" bIns="38807">
            <a:spAutoFit/>
          </a:bodyPr>
          <a:lstStyle/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65" y="65763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54454264"/>
              </p:ext>
            </p:extLst>
          </p:nvPr>
        </p:nvGraphicFramePr>
        <p:xfrm>
          <a:off x="278055" y="1332081"/>
          <a:ext cx="11913945" cy="1429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0" y="3009793"/>
            <a:ext cx="5598525" cy="2912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64" y="3009793"/>
            <a:ext cx="5413797" cy="29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8"/>
            <a:ext cx="9130295" cy="707846"/>
          </a:xfrm>
          <a:prstGeom prst="rect">
            <a:avLst/>
          </a:prstGeom>
        </p:spPr>
        <p:txBody>
          <a:bodyPr wrap="square" lIns="91397" tIns="45700" rIns="91397" bIns="45700">
            <a:spAutoFit/>
          </a:bodyPr>
          <a:lstStyle/>
          <a:p>
            <a:pPr defTabSz="388593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Министерства природных ресурсов Забайкальского края в сфере обращения с отходами в рамках новой системы обращения с ТКО 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57"/>
            <a:ext cx="2445651" cy="724703"/>
          </a:xfrm>
          <a:prstGeom prst="rect">
            <a:avLst/>
          </a:prstGeom>
        </p:spPr>
        <p:txBody>
          <a:bodyPr wrap="square" lIns="77606" tIns="38807" rIns="77606" bIns="38807">
            <a:spAutoFit/>
          </a:bodyPr>
          <a:lstStyle/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93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65" y="65763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71568981"/>
              </p:ext>
            </p:extLst>
          </p:nvPr>
        </p:nvGraphicFramePr>
        <p:xfrm>
          <a:off x="278056" y="1332081"/>
          <a:ext cx="11516088" cy="1429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9" y="2984310"/>
            <a:ext cx="5469712" cy="275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75" y="2984310"/>
            <a:ext cx="5531409" cy="275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8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604" y="110420"/>
            <a:ext cx="9328504" cy="817040"/>
          </a:xfrm>
          <a:prstGeom prst="rect">
            <a:avLst/>
          </a:prstGeom>
        </p:spPr>
        <p:txBody>
          <a:bodyPr wrap="square" lIns="77623" tIns="38809" rIns="77623" bIns="38809">
            <a:spAutoFit/>
          </a:bodyPr>
          <a:lstStyle/>
          <a:p>
            <a:pPr defTabSz="388119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</a:rPr>
              <a:t>Работа в сфере обращения с отходами </a:t>
            </a:r>
          </a:p>
          <a:p>
            <a:pPr defTabSz="388119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</a:rPr>
              <a:t>в рамках новой системы обращения с ТКО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620" y="1845387"/>
            <a:ext cx="2878275" cy="2240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7" tIns="45645" rIns="91287" bIns="45645" rtlCol="0" anchor="ctr"/>
          <a:lstStyle/>
          <a:p>
            <a:pPr algn="ctr" defTabSz="388119"/>
            <a:r>
              <a:rPr lang="ru-RU" sz="1600" b="1" dirty="0">
                <a:solidFill>
                  <a:prstClr val="black"/>
                </a:solidFill>
              </a:rPr>
              <a:t>Основные показатели внедрения новой системы обращения с ТКО</a:t>
            </a:r>
          </a:p>
          <a:p>
            <a:pPr algn="ctr" defTabSz="388119"/>
            <a:endParaRPr lang="ru-RU" b="1" dirty="0">
              <a:solidFill>
                <a:prstClr val="black"/>
              </a:solidFill>
            </a:endParaRPr>
          </a:p>
          <a:p>
            <a:pPr algn="ctr" defTabSz="388119"/>
            <a:r>
              <a:rPr lang="ru-RU" dirty="0" smtClean="0">
                <a:solidFill>
                  <a:prstClr val="black"/>
                </a:solidFill>
              </a:rPr>
              <a:t>         </a:t>
            </a:r>
            <a:r>
              <a:rPr lang="ru-RU" sz="1600" dirty="0">
                <a:solidFill>
                  <a:prstClr val="black"/>
                </a:solidFill>
              </a:rPr>
              <a:t>1 января </a:t>
            </a:r>
            <a:r>
              <a:rPr lang="ru-RU" sz="1600" b="1" dirty="0">
                <a:solidFill>
                  <a:prstClr val="black"/>
                </a:solidFill>
              </a:rPr>
              <a:t>2020</a:t>
            </a:r>
            <a:r>
              <a:rPr lang="ru-RU" sz="1600" dirty="0">
                <a:solidFill>
                  <a:prstClr val="black"/>
                </a:solidFill>
              </a:rPr>
              <a:t> года</a:t>
            </a:r>
          </a:p>
          <a:p>
            <a:pPr algn="ctr" defTabSz="388119"/>
            <a:endParaRPr lang="ru-RU" sz="1600" dirty="0">
              <a:solidFill>
                <a:prstClr val="black"/>
              </a:solidFill>
            </a:endParaRPr>
          </a:p>
          <a:p>
            <a:pPr algn="ctr" defTabSz="388119"/>
            <a:r>
              <a:rPr lang="ru-RU" sz="1600" dirty="0">
                <a:solidFill>
                  <a:prstClr val="black"/>
                </a:solidFill>
              </a:rPr>
              <a:t>         1 января </a:t>
            </a:r>
            <a:r>
              <a:rPr lang="ru-RU" sz="1600" b="1" dirty="0">
                <a:solidFill>
                  <a:prstClr val="black"/>
                </a:solidFill>
              </a:rPr>
              <a:t>2021</a:t>
            </a:r>
            <a:r>
              <a:rPr lang="ru-RU" sz="1600" dirty="0">
                <a:solidFill>
                  <a:prstClr val="black"/>
                </a:solidFill>
              </a:rPr>
              <a:t> года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90945125"/>
              </p:ext>
            </p:extLst>
          </p:nvPr>
        </p:nvGraphicFramePr>
        <p:xfrm>
          <a:off x="2648893" y="1172896"/>
          <a:ext cx="3044043" cy="408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85886384"/>
              </p:ext>
            </p:extLst>
          </p:nvPr>
        </p:nvGraphicFramePr>
        <p:xfrm>
          <a:off x="8627114" y="1147991"/>
          <a:ext cx="3410857" cy="412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588394"/>
              </p:ext>
            </p:extLst>
          </p:nvPr>
        </p:nvGraphicFramePr>
        <p:xfrm>
          <a:off x="280445" y="5257212"/>
          <a:ext cx="11591109" cy="1461567"/>
        </p:xfrm>
        <a:graphic>
          <a:graphicData uri="http://schemas.openxmlformats.org/drawingml/2006/table">
            <a:tbl>
              <a:tblPr/>
              <a:tblGrid>
                <a:gridCol w="3791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3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79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682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4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Информация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по переходу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на новую систему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обращения с ТКО на 1 сентября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56928" marR="569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Полностью перешли на новую систему обращения с ТКО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Частично перешли на новую систему обращения с ТКО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Муниципальные образования     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(31 район и 4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муницип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. округа)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35 шт.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8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(183 населенных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пункта)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(630 населенных пунктов)</a:t>
                      </a:r>
                    </a:p>
                  </a:txBody>
                  <a:tcPr marL="56928" marR="5692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435249" y="3128448"/>
            <a:ext cx="346867" cy="17712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23" tIns="38809" rIns="77623" bIns="38809" rtlCol="0" anchor="ctr"/>
          <a:lstStyle/>
          <a:p>
            <a:pPr algn="ctr" defTabSz="388119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4621" y="3659267"/>
            <a:ext cx="337488" cy="166284"/>
          </a:xfrm>
          <a:prstGeom prst="roundRect">
            <a:avLst/>
          </a:prstGeom>
          <a:solidFill>
            <a:srgbClr val="46985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23" tIns="38809" rIns="77623" bIns="38809" rtlCol="0" anchor="ctr"/>
          <a:lstStyle/>
          <a:p>
            <a:pPr algn="ctr" defTabSz="388119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1413" y="81533"/>
            <a:ext cx="2952751" cy="509160"/>
          </a:xfrm>
          <a:prstGeom prst="rect">
            <a:avLst/>
          </a:prstGeom>
        </p:spPr>
        <p:txBody>
          <a:bodyPr wrap="square" lIns="77512" tIns="38758" rIns="77512" bIns="38758">
            <a:spAutoFit/>
          </a:bodyPr>
          <a:lstStyle/>
          <a:p>
            <a:pPr algn="r" defTabSz="388119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119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292" y="81514"/>
            <a:ext cx="725777" cy="62707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22620808"/>
              </p:ext>
            </p:extLst>
          </p:nvPr>
        </p:nvGraphicFramePr>
        <p:xfrm>
          <a:off x="5639576" y="806250"/>
          <a:ext cx="3091303" cy="409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895952" y="3934739"/>
            <a:ext cx="2825087" cy="1101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7" tIns="45645" rIns="91287" bIns="45645" rtlCol="0" anchor="ctr"/>
          <a:lstStyle/>
          <a:p>
            <a:pPr algn="ctr" defTabSz="388119"/>
            <a:r>
              <a:rPr lang="ru-RU" sz="1600" dirty="0">
                <a:solidFill>
                  <a:prstClr val="black"/>
                </a:solidFill>
              </a:rPr>
              <a:t>Эксплуатируемая спецтехника, ед.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8879" y="1160500"/>
            <a:ext cx="104298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+ 164,6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55938" y="1160500"/>
            <a:ext cx="104298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7" rIns="91372" bIns="45687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+ 41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3948" y="441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34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2915" y="76510"/>
            <a:ext cx="7400925" cy="830724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defTabSz="388119"/>
            <a:r>
              <a:rPr lang="ru-RU" sz="2400" b="1" dirty="0">
                <a:solidFill>
                  <a:prstClr val="black"/>
                </a:solidFill>
              </a:rPr>
              <a:t>Приоритетные направления работы</a:t>
            </a:r>
          </a:p>
          <a:p>
            <a:pPr defTabSz="388119"/>
            <a:r>
              <a:rPr lang="ru-RU" sz="2400" b="1" dirty="0">
                <a:solidFill>
                  <a:prstClr val="black"/>
                </a:solidFill>
              </a:rPr>
              <a:t>в области обращения с ТКО до конца 2021 года 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64540044"/>
              </p:ext>
            </p:extLst>
          </p:nvPr>
        </p:nvGraphicFramePr>
        <p:xfrm>
          <a:off x="179835" y="1006145"/>
          <a:ext cx="11821665" cy="573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108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99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5" descr="Забайкальский12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602" y="2120327"/>
            <a:ext cx="3559914" cy="404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5467" y="468289"/>
            <a:ext cx="8097136" cy="707854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altLang="ru-RU" sz="20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Цели осуществления регионального государственного </a:t>
            </a:r>
            <a:endParaRPr lang="ru-RU" altLang="ru-RU" sz="2000" b="1" dirty="0" smtClean="0">
              <a:solidFill>
                <a:prstClr val="black"/>
              </a:solidFill>
              <a:cs typeface="Times New Roman" pitchFamily="18" charset="0"/>
              <a:sym typeface="Times New Roman" pitchFamily="18" charset="0"/>
            </a:endParaRPr>
          </a:p>
          <a:p>
            <a:pPr algn="ctr" defTabSz="914055"/>
            <a:r>
              <a:rPr lang="ru-RU" altLang="ru-RU" sz="20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экологического </a:t>
            </a:r>
            <a:r>
              <a:rPr lang="ru-RU" altLang="ru-RU" sz="20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надзора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02014" y="1452979"/>
            <a:ext cx="8075784" cy="9724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Предупреждение нарушений обязательных требований</a:t>
            </a:r>
            <a:r>
              <a:rPr lang="ru-RU" b="1" dirty="0">
                <a:solidFill>
                  <a:prstClr val="black"/>
                </a:solidFill>
              </a:rPr>
              <a:t>, установленных законодательством в области охраны окружающей среды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77909" y="2602042"/>
            <a:ext cx="8075784" cy="9277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>
                <a:solidFill>
                  <a:prstClr val="black"/>
                </a:solidFill>
              </a:rPr>
              <a:t>Выявление нарушений обязательных требований, установленных законодательством в области охраны окружающей среды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77909" y="3834637"/>
            <a:ext cx="8075784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>
                <a:solidFill>
                  <a:prstClr val="black"/>
                </a:solidFill>
              </a:rPr>
              <a:t>Пресечение нарушений обязательных требований, установленных законодательством в области охраны окружающей </a:t>
            </a:r>
            <a:r>
              <a:rPr lang="ru-RU" b="1" dirty="0" smtClean="0">
                <a:solidFill>
                  <a:prstClr val="black"/>
                </a:solidFill>
              </a:rPr>
              <a:t>среды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06295" y="4956894"/>
            <a:ext cx="8075784" cy="11521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Привлечение лиц, допустивших нарушения обязательных требований в </a:t>
            </a:r>
            <a:r>
              <a:rPr lang="ru-RU" b="1" dirty="0">
                <a:solidFill>
                  <a:prstClr val="black"/>
                </a:solidFill>
              </a:rPr>
              <a:t>области охраны окружающей </a:t>
            </a:r>
            <a:r>
              <a:rPr lang="ru-RU" b="1" dirty="0" smtClean="0">
                <a:solidFill>
                  <a:prstClr val="black"/>
                </a:solidFill>
              </a:rPr>
              <a:t>среды, к установленной </a:t>
            </a:r>
            <a:r>
              <a:rPr lang="ru-RU" b="1" dirty="0">
                <a:solidFill>
                  <a:prstClr val="black"/>
                </a:solidFill>
              </a:rPr>
              <a:t>законодательством </a:t>
            </a:r>
            <a:r>
              <a:rPr lang="ru-RU" b="1" dirty="0" smtClean="0">
                <a:solidFill>
                  <a:prstClr val="black"/>
                </a:solidFill>
              </a:rPr>
              <a:t>ответственности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362809" y="1617643"/>
            <a:ext cx="825391" cy="7901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>
                <a:solidFill>
                  <a:prstClr val="white"/>
                </a:solidFill>
              </a:rPr>
              <a:t>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362810" y="2721993"/>
            <a:ext cx="825391" cy="7901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362811" y="3907619"/>
            <a:ext cx="825391" cy="7901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III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5400000">
            <a:off x="362808" y="5064182"/>
            <a:ext cx="825391" cy="790139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IV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67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5" descr="Забайкальский12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531" y="1267260"/>
            <a:ext cx="4516705" cy="51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4523" y="396432"/>
            <a:ext cx="7501321" cy="400077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altLang="ru-RU" sz="20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Задачи регионального государственного экологического надзора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>
            <a:off x="317744" y="1470605"/>
            <a:ext cx="825391" cy="7901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>
                <a:solidFill>
                  <a:prstClr val="white"/>
                </a:solidFill>
              </a:rPr>
              <a:t>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 rot="5400000">
            <a:off x="310684" y="2356013"/>
            <a:ext cx="825391" cy="790139"/>
          </a:xfrm>
          <a:prstGeom prst="chevron">
            <a:avLst/>
          </a:prstGeom>
          <a:solidFill>
            <a:srgbClr val="72F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310664" y="3293980"/>
            <a:ext cx="825391" cy="790139"/>
          </a:xfrm>
          <a:prstGeom prst="chevron">
            <a:avLst/>
          </a:prstGeom>
          <a:solidFill>
            <a:srgbClr val="72BE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III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310684" y="4238791"/>
            <a:ext cx="825391" cy="790139"/>
          </a:xfrm>
          <a:prstGeom prst="chevron">
            <a:avLst/>
          </a:prstGeom>
          <a:solidFill>
            <a:srgbClr val="52D1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IV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27261" y="1660076"/>
            <a:ext cx="5720875" cy="4111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Охрана атмосферного воздуха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43341" y="2442867"/>
            <a:ext cx="5704795" cy="6162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Контроль за обращением </a:t>
            </a:r>
            <a:r>
              <a:rPr lang="ru-RU" b="1" dirty="0">
                <a:solidFill>
                  <a:prstClr val="black"/>
                </a:solidFill>
              </a:rPr>
              <a:t>с </a:t>
            </a:r>
            <a:r>
              <a:rPr lang="ru-RU" b="1" dirty="0" smtClean="0">
                <a:solidFill>
                  <a:prstClr val="black"/>
                </a:solidFill>
              </a:rPr>
              <a:t>отходами производства и потребления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27253" y="3419926"/>
            <a:ext cx="6811529" cy="5382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>
                <a:solidFill>
                  <a:prstClr val="black"/>
                </a:solidFill>
              </a:rPr>
              <a:t>Контроль за </a:t>
            </a:r>
            <a:r>
              <a:rPr lang="ru-RU" b="1" dirty="0" smtClean="0">
                <a:solidFill>
                  <a:prstClr val="black"/>
                </a:solidFill>
              </a:rPr>
              <a:t>рациональным использованием </a:t>
            </a:r>
            <a:r>
              <a:rPr lang="ru-RU" b="1" dirty="0">
                <a:solidFill>
                  <a:prstClr val="black"/>
                </a:solidFill>
              </a:rPr>
              <a:t>и </a:t>
            </a:r>
            <a:r>
              <a:rPr lang="ru-RU" b="1" dirty="0" smtClean="0">
                <a:solidFill>
                  <a:prstClr val="black"/>
                </a:solidFill>
              </a:rPr>
              <a:t>охраной </a:t>
            </a:r>
            <a:r>
              <a:rPr lang="ru-RU" b="1" dirty="0">
                <a:solidFill>
                  <a:prstClr val="black"/>
                </a:solidFill>
              </a:rPr>
              <a:t>водных объектов</a:t>
            </a:r>
          </a:p>
        </p:txBody>
      </p:sp>
      <p:sp>
        <p:nvSpPr>
          <p:cNvPr id="22" name="Нашивка 21"/>
          <p:cNvSpPr/>
          <p:nvPr/>
        </p:nvSpPr>
        <p:spPr>
          <a:xfrm rot="5400000">
            <a:off x="310684" y="5287086"/>
            <a:ext cx="825391" cy="790139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27258" y="4163964"/>
            <a:ext cx="6320205" cy="939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Контроль за </a:t>
            </a:r>
            <a:r>
              <a:rPr lang="ru-RU" b="1" dirty="0">
                <a:solidFill>
                  <a:prstClr val="black"/>
                </a:solidFill>
              </a:rPr>
              <a:t>геологическим изучением, рациональным использованием и охраной недр </a:t>
            </a:r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prstClr val="black"/>
                </a:solidFill>
              </a:rPr>
              <a:t>отношении участков недр местного значения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27258" y="5337612"/>
            <a:ext cx="5842533" cy="6892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Контроль за </a:t>
            </a:r>
            <a:r>
              <a:rPr lang="ru-RU" b="1" dirty="0">
                <a:solidFill>
                  <a:prstClr val="black"/>
                </a:solidFill>
              </a:rPr>
              <a:t>соблюдением требований к обращению </a:t>
            </a:r>
            <a:r>
              <a:rPr lang="ru-RU" b="1" dirty="0" err="1">
                <a:solidFill>
                  <a:prstClr val="black"/>
                </a:solidFill>
              </a:rPr>
              <a:t>озоноразрушающих</a:t>
            </a:r>
            <a:r>
              <a:rPr lang="ru-RU" b="1" dirty="0">
                <a:solidFill>
                  <a:prstClr val="black"/>
                </a:solidFill>
              </a:rPr>
              <a:t> веществ и др.</a:t>
            </a:r>
          </a:p>
        </p:txBody>
      </p:sp>
    </p:spTree>
    <p:extLst>
      <p:ext uri="{BB962C8B-B14F-4D97-AF65-F5344CB8AC3E}">
        <p14:creationId xmlns:p14="http://schemas.microsoft.com/office/powerpoint/2010/main" val="16914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4852" y="135944"/>
            <a:ext cx="7407061" cy="369059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ПОЛНОМОЧИЯ МИНПРИРОДЫ ЗАБАЙКАЛЬСКОГО КРАЯ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4859" y="737146"/>
            <a:ext cx="5755748" cy="41635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16 </a:t>
            </a:r>
            <a:r>
              <a:rPr lang="ru-RU" b="1" dirty="0" smtClean="0">
                <a:solidFill>
                  <a:prstClr val="white"/>
                </a:solidFill>
              </a:rPr>
              <a:t>направлений работы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9644" y="749780"/>
            <a:ext cx="5608031" cy="391046"/>
          </a:xfrm>
          <a:prstGeom prst="roundRect">
            <a:avLst/>
          </a:prstGeom>
          <a:solidFill>
            <a:srgbClr val="2E75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5 региональных </a:t>
            </a:r>
            <a:r>
              <a:rPr lang="ru-RU" b="1" dirty="0" smtClean="0">
                <a:solidFill>
                  <a:prstClr val="white"/>
                </a:solidFill>
              </a:rPr>
              <a:t>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4853" y="1190612"/>
            <a:ext cx="5755747" cy="5529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endParaRPr lang="ru-RU" sz="1700" dirty="0" smtClean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</a:rPr>
              <a:t>Недропользование</a:t>
            </a:r>
            <a:r>
              <a:rPr lang="ru-RU" sz="1700" dirty="0">
                <a:solidFill>
                  <a:prstClr val="black"/>
                </a:solidFill>
              </a:rPr>
              <a:t>.</a:t>
            </a: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</a:rPr>
              <a:t>Охрана </a:t>
            </a:r>
            <a:r>
              <a:rPr lang="ru-RU" sz="1700" dirty="0">
                <a:solidFill>
                  <a:prstClr val="black"/>
                </a:solidFill>
              </a:rPr>
              <a:t>окружающей </a:t>
            </a:r>
            <a:r>
              <a:rPr lang="ru-RU" sz="1700" dirty="0" smtClean="0">
                <a:solidFill>
                  <a:prstClr val="black"/>
                </a:solidFill>
              </a:rPr>
              <a:t>среды.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</a:rPr>
              <a:t>Развитие системы ООПТ.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</a:rPr>
              <a:t>О</a:t>
            </a:r>
            <a:r>
              <a:rPr lang="ru-RU" sz="1700" dirty="0" smtClean="0">
                <a:solidFill>
                  <a:prstClr val="black"/>
                </a:solidFill>
              </a:rPr>
              <a:t>храна </a:t>
            </a:r>
            <a:r>
              <a:rPr lang="ru-RU" sz="1700" dirty="0">
                <a:solidFill>
                  <a:prstClr val="black"/>
                </a:solidFill>
              </a:rPr>
              <a:t>атмосферного </a:t>
            </a:r>
            <a:r>
              <a:rPr lang="ru-RU" sz="1700" dirty="0" smtClean="0">
                <a:solidFill>
                  <a:prstClr val="black"/>
                </a:solidFill>
              </a:rPr>
              <a:t>воздуха.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</a:rPr>
              <a:t>И</a:t>
            </a:r>
            <a:r>
              <a:rPr lang="ru-RU" sz="1700" dirty="0" smtClean="0">
                <a:solidFill>
                  <a:prstClr val="black"/>
                </a:solidFill>
              </a:rPr>
              <a:t>спользования </a:t>
            </a:r>
            <a:r>
              <a:rPr lang="ru-RU" sz="1700" dirty="0">
                <a:solidFill>
                  <a:prstClr val="black"/>
                </a:solidFill>
              </a:rPr>
              <a:t>атомной </a:t>
            </a:r>
            <a:r>
              <a:rPr lang="ru-RU" sz="1700" dirty="0" smtClean="0">
                <a:solidFill>
                  <a:prstClr val="black"/>
                </a:solidFill>
              </a:rPr>
              <a:t>энергии.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</a:rPr>
              <a:t>О</a:t>
            </a:r>
            <a:r>
              <a:rPr lang="ru-RU" sz="1700" dirty="0" smtClean="0">
                <a:solidFill>
                  <a:prstClr val="black"/>
                </a:solidFill>
              </a:rPr>
              <a:t>храна </a:t>
            </a:r>
            <a:r>
              <a:rPr lang="ru-RU" sz="1700" dirty="0">
                <a:solidFill>
                  <a:prstClr val="black"/>
                </a:solidFill>
              </a:rPr>
              <a:t>озера </a:t>
            </a:r>
            <a:r>
              <a:rPr lang="ru-RU" sz="1700" dirty="0" smtClean="0">
                <a:solidFill>
                  <a:prstClr val="black"/>
                </a:solidFill>
              </a:rPr>
              <a:t>Байкал.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</a:rPr>
              <a:t>Проведение государственной экологической экспертизы.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</a:rPr>
              <a:t>О</a:t>
            </a:r>
            <a:r>
              <a:rPr lang="ru-RU" sz="1700" dirty="0" smtClean="0">
                <a:solidFill>
                  <a:prstClr val="black"/>
                </a:solidFill>
              </a:rPr>
              <a:t>беспечение </a:t>
            </a:r>
            <a:r>
              <a:rPr lang="ru-RU" sz="1700" dirty="0">
                <a:solidFill>
                  <a:prstClr val="black"/>
                </a:solidFill>
              </a:rPr>
              <a:t>радиационной </a:t>
            </a:r>
            <a:r>
              <a:rPr lang="ru-RU" sz="1700" dirty="0" smtClean="0">
                <a:solidFill>
                  <a:prstClr val="black"/>
                </a:solidFill>
              </a:rPr>
              <a:t>безопасности.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</a:rPr>
              <a:t>Обращение </a:t>
            </a:r>
            <a:r>
              <a:rPr lang="ru-RU" sz="1700" dirty="0">
                <a:solidFill>
                  <a:prstClr val="black"/>
                </a:solidFill>
              </a:rPr>
              <a:t>с </a:t>
            </a:r>
            <a:r>
              <a:rPr lang="ru-RU" sz="1700" dirty="0" smtClean="0">
                <a:solidFill>
                  <a:prstClr val="black"/>
                </a:solidFill>
              </a:rPr>
              <a:t>отходами.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</a:rPr>
              <a:t>В</a:t>
            </a:r>
            <a:r>
              <a:rPr lang="ru-RU" sz="1700" dirty="0" smtClean="0">
                <a:solidFill>
                  <a:prstClr val="black"/>
                </a:solidFill>
              </a:rPr>
              <a:t>одные отношения.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</a:rPr>
              <a:t>Отношения, связанные </a:t>
            </a:r>
            <a:r>
              <a:rPr lang="ru-RU" sz="1700" dirty="0">
                <a:solidFill>
                  <a:prstClr val="black"/>
                </a:solidFill>
              </a:rPr>
              <a:t>с созданием на водных объектах, находящихся в федеральной собственности, искусственных земельных </a:t>
            </a:r>
            <a:r>
              <a:rPr lang="ru-RU" sz="1700" dirty="0" smtClean="0">
                <a:solidFill>
                  <a:prstClr val="black"/>
                </a:solidFill>
              </a:rPr>
              <a:t>участков.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</a:rPr>
              <a:t>Б</a:t>
            </a:r>
            <a:r>
              <a:rPr lang="ru-RU" sz="1700" dirty="0" smtClean="0">
                <a:solidFill>
                  <a:prstClr val="black"/>
                </a:solidFill>
              </a:rPr>
              <a:t>езопасность </a:t>
            </a:r>
            <a:r>
              <a:rPr lang="ru-RU" sz="1700" dirty="0">
                <a:solidFill>
                  <a:prstClr val="black"/>
                </a:solidFill>
              </a:rPr>
              <a:t>гидротехнических </a:t>
            </a:r>
            <a:r>
              <a:rPr lang="ru-RU" sz="1700" dirty="0" smtClean="0">
                <a:solidFill>
                  <a:prstClr val="black"/>
                </a:solidFill>
              </a:rPr>
              <a:t>сооружений.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</a:rPr>
              <a:t>Сохранение </a:t>
            </a:r>
            <a:r>
              <a:rPr lang="ru-RU" sz="1700" dirty="0">
                <a:solidFill>
                  <a:prstClr val="black"/>
                </a:solidFill>
              </a:rPr>
              <a:t>водных биологических </a:t>
            </a:r>
            <a:r>
              <a:rPr lang="ru-RU" sz="1700" dirty="0" smtClean="0">
                <a:solidFill>
                  <a:prstClr val="black"/>
                </a:solidFill>
              </a:rPr>
              <a:t>ресурсов.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</a:rPr>
              <a:t>О</a:t>
            </a:r>
            <a:r>
              <a:rPr lang="ru-RU" sz="1700" dirty="0" smtClean="0">
                <a:solidFill>
                  <a:prstClr val="black"/>
                </a:solidFill>
              </a:rPr>
              <a:t>храна </a:t>
            </a:r>
            <a:r>
              <a:rPr lang="ru-RU" sz="1700" dirty="0">
                <a:solidFill>
                  <a:prstClr val="black"/>
                </a:solidFill>
              </a:rPr>
              <a:t>и использование объектов животного </a:t>
            </a:r>
            <a:r>
              <a:rPr lang="ru-RU" sz="1700" dirty="0" smtClean="0">
                <a:solidFill>
                  <a:prstClr val="black"/>
                </a:solidFill>
              </a:rPr>
              <a:t>мира.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</a:rPr>
              <a:t>О</a:t>
            </a:r>
            <a:r>
              <a:rPr lang="ru-RU" sz="1700" dirty="0" smtClean="0">
                <a:solidFill>
                  <a:prstClr val="black"/>
                </a:solidFill>
              </a:rPr>
              <a:t>хота </a:t>
            </a:r>
            <a:r>
              <a:rPr lang="ru-RU" sz="1700" dirty="0">
                <a:solidFill>
                  <a:prstClr val="black"/>
                </a:solidFill>
              </a:rPr>
              <a:t>и </a:t>
            </a:r>
            <a:r>
              <a:rPr lang="ru-RU" sz="1700" dirty="0" smtClean="0">
                <a:solidFill>
                  <a:prstClr val="black"/>
                </a:solidFill>
              </a:rPr>
              <a:t>сохранение </a:t>
            </a:r>
            <a:r>
              <a:rPr lang="ru-RU" sz="1700" dirty="0">
                <a:solidFill>
                  <a:prstClr val="black"/>
                </a:solidFill>
              </a:rPr>
              <a:t>охотничьих </a:t>
            </a:r>
            <a:r>
              <a:rPr lang="ru-RU" sz="1700" dirty="0" smtClean="0">
                <a:solidFill>
                  <a:prstClr val="black"/>
                </a:solidFill>
              </a:rPr>
              <a:t>ресурсов.</a:t>
            </a:r>
            <a:endParaRPr lang="ru-RU" sz="17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</a:rPr>
              <a:t>Лесные отношения.</a:t>
            </a:r>
          </a:p>
          <a:p>
            <a:pPr marL="341833" indent="-341833" fontAlgn="base">
              <a:buFont typeface="+mj-lt"/>
              <a:buAutoNum type="arabicPeriod"/>
            </a:pP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16525" y="1214600"/>
            <a:ext cx="5581043" cy="1562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«Сохранение озера Байкал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«Чистая страна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«Чистый воздух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«Комплексная система обращения с твердыми коммунальными отходами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«Сохранение лесов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31503" y="3317983"/>
            <a:ext cx="5566056" cy="908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«Охрана окружающей среды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«Воспроизводство и использование природных ресурсов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«Развитие лесного хозяйства Забайкальского края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16756" y="2862976"/>
            <a:ext cx="5580903" cy="39104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3 </a:t>
            </a:r>
            <a:r>
              <a:rPr lang="ru-RU" b="1" dirty="0">
                <a:solidFill>
                  <a:prstClr val="white"/>
                </a:solidFill>
              </a:rPr>
              <a:t>государственных </a:t>
            </a:r>
            <a:r>
              <a:rPr lang="ru-RU" b="1" dirty="0" smtClean="0">
                <a:solidFill>
                  <a:prstClr val="white"/>
                </a:solidFill>
              </a:rPr>
              <a:t>программы 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85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6401625" y="4277755"/>
            <a:ext cx="5595947" cy="4565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7 </a:t>
            </a:r>
            <a:r>
              <a:rPr lang="ru-RU" b="1" dirty="0">
                <a:solidFill>
                  <a:prstClr val="white"/>
                </a:solidFill>
              </a:rPr>
              <a:t>подведомственных </a:t>
            </a:r>
            <a:r>
              <a:rPr lang="ru-RU" b="1" dirty="0" smtClean="0">
                <a:solidFill>
                  <a:prstClr val="white"/>
                </a:solidFill>
              </a:rPr>
              <a:t>учреждений (более 3 тыс. чел) 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24737" y="4734257"/>
            <a:ext cx="5572843" cy="1985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</a:pP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ГБУ «Забайкальский краевой экологический центр»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ГКУ «Дирекция ООПТ»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ГБУ «</a:t>
            </a:r>
            <a:r>
              <a:rPr lang="ru-RU" sz="1600" dirty="0" smtClean="0">
                <a:solidFill>
                  <a:prstClr val="black"/>
                </a:solidFill>
              </a:rPr>
              <a:t>Дирекция </a:t>
            </a:r>
            <a:r>
              <a:rPr lang="ru-RU" sz="1600" dirty="0">
                <a:solidFill>
                  <a:prstClr val="black"/>
                </a:solidFill>
              </a:rPr>
              <a:t>природного парка «</a:t>
            </a:r>
            <a:r>
              <a:rPr lang="ru-RU" sz="1600" dirty="0" err="1">
                <a:solidFill>
                  <a:prstClr val="black"/>
                </a:solidFill>
              </a:rPr>
              <a:t>Арей</a:t>
            </a:r>
            <a:r>
              <a:rPr lang="ru-RU" sz="1600" dirty="0">
                <a:solidFill>
                  <a:prstClr val="black"/>
                </a:solidFill>
              </a:rPr>
              <a:t>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ГБУ «Дирекция природного парка «</a:t>
            </a:r>
            <a:r>
              <a:rPr lang="ru-RU" sz="1600" dirty="0" err="1">
                <a:solidFill>
                  <a:prstClr val="black"/>
                </a:solidFill>
              </a:rPr>
              <a:t>Ивано-Арахлейский</a:t>
            </a:r>
            <a:r>
              <a:rPr lang="ru-RU" sz="1600" dirty="0">
                <a:solidFill>
                  <a:prstClr val="black"/>
                </a:solidFill>
              </a:rPr>
              <a:t>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КГСАУ «Забайкаллесхоз»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КГУ «Читинская авиабаза»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</a:rPr>
              <a:t>ГКУ «Управление лесничествами Забайкальского края»</a:t>
            </a:r>
          </a:p>
          <a:p>
            <a:pPr marL="341833" indent="-341833" fontAlgn="base">
              <a:buFont typeface="+mj-lt"/>
              <a:buAutoNum type="arabicPeriod"/>
            </a:pP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64" y="117877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351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35173"/>
              </p:ext>
            </p:extLst>
          </p:nvPr>
        </p:nvGraphicFramePr>
        <p:xfrm>
          <a:off x="542768" y="2204865"/>
          <a:ext cx="11041227" cy="344085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720747"/>
                <a:gridCol w="1440160"/>
                <a:gridCol w="1440160"/>
                <a:gridCol w="1440160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+mn-lt"/>
                        </a:rPr>
                        <a:t>2018 г.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+mn-lt"/>
                        </a:rPr>
                        <a:t>2019 г.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+mn-lt"/>
                        </a:rPr>
                        <a:t>2020 г.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121920" marR="121920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+mn-lt"/>
                        </a:rPr>
                        <a:t>Плановые</a:t>
                      </a:r>
                      <a:r>
                        <a:rPr lang="ru-RU" sz="2000" b="0" baseline="0" dirty="0" smtClean="0">
                          <a:latin typeface="+mn-lt"/>
                        </a:rPr>
                        <a:t> проверки </a:t>
                      </a:r>
                      <a:endParaRPr lang="ru-RU" sz="2000" b="0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+mn-lt"/>
                        </a:rPr>
                        <a:t>23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+mn-lt"/>
                        </a:rPr>
                        <a:t>25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+mn-lt"/>
                        </a:rPr>
                        <a:t>2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</a:rPr>
                        <a:t>Внеплановые проверки 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</a:rPr>
                        <a:t>Принято участие в проверках совместно с органами прокуратуры</a:t>
                      </a:r>
                      <a:endParaRPr lang="ru-RU" sz="20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4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27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</a:rPr>
                        <a:t>Проверки исполнения предписаний</a:t>
                      </a:r>
                      <a:r>
                        <a:rPr lang="ru-RU" sz="2000" baseline="0" dirty="0" smtClean="0">
                          <a:latin typeface="+mn-lt"/>
                        </a:rPr>
                        <a:t> 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206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116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</a:rPr>
                        <a:t>Осмотры по обращениям граждан 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63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35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120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Проведено мероприятий всего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n-lt"/>
                        </a:rPr>
                        <a:t>353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n-lt"/>
                        </a:rPr>
                        <a:t>269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n-lt"/>
                        </a:rPr>
                        <a:t>180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7392" y="1293939"/>
            <a:ext cx="11056615" cy="4000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6" tIns="45704" rIns="91406" bIns="45704">
            <a:spAutoFit/>
          </a:bodyPr>
          <a:lstStyle/>
          <a:p>
            <a:pPr algn="ctr" defTabSz="914055">
              <a:defRPr/>
            </a:pPr>
            <a:r>
              <a:rPr lang="ru-RU" altLang="ru-RU" sz="2000" b="1" dirty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Количество контрольно-надзорных мероприятий, проведенных за отчетный </a:t>
            </a:r>
            <a:r>
              <a:rPr lang="ru-RU" alt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период:</a:t>
            </a:r>
            <a:endParaRPr lang="ru-RU" altLang="ru-RU" sz="2000" b="1" dirty="0">
              <a:solidFill>
                <a:prstClr val="black"/>
              </a:solidFill>
              <a:cs typeface="Times New Roman" panose="02020603050405020304" pitchFamily="18" charset="0"/>
              <a:sym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392" y="260096"/>
            <a:ext cx="701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55">
              <a:defRPr/>
            </a:pPr>
            <a:r>
              <a:rPr lang="ru-RU" altLang="ru-RU" b="1" dirty="0">
                <a:solidFill>
                  <a:prstClr val="black"/>
                </a:solidFill>
                <a:sym typeface="Times New Roman" pitchFamily="18" charset="0"/>
              </a:rPr>
              <a:t>РЕГИОНАЛЬНЫЙ ГОСУДАРСТВЕННЫЙ ЭКОЛОГИЧЕСКИЙ НАДЗОР</a:t>
            </a:r>
          </a:p>
        </p:txBody>
      </p:sp>
    </p:spTree>
    <p:extLst>
      <p:ext uri="{BB962C8B-B14F-4D97-AF65-F5344CB8AC3E}">
        <p14:creationId xmlns:p14="http://schemas.microsoft.com/office/powerpoint/2010/main" val="9105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64" y="117877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302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2787" y="1016004"/>
            <a:ext cx="10965119" cy="36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6" tIns="45704" rIns="91406" bIns="45704">
            <a:spAutoFit/>
          </a:bodyPr>
          <a:lstStyle/>
          <a:p>
            <a:pPr algn="ctr" defTabSz="914055">
              <a:defRPr/>
            </a:pPr>
            <a:r>
              <a:rPr lang="ru-RU" altLang="ru-RU" dirty="0" smtClean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Профилактика </a:t>
            </a: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правонарушений </a:t>
            </a:r>
            <a:r>
              <a:rPr lang="ru-RU" altLang="ru-RU" dirty="0" smtClean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природоохранного </a:t>
            </a: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законодательства: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77056"/>
              </p:ext>
            </p:extLst>
          </p:nvPr>
        </p:nvGraphicFramePr>
        <p:xfrm>
          <a:off x="691105" y="3889270"/>
          <a:ext cx="10984330" cy="174606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695831"/>
                <a:gridCol w="1440160"/>
                <a:gridCol w="1440160"/>
                <a:gridCol w="1408179"/>
              </a:tblGrid>
              <a:tr h="83166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+mn-lt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2018 г.</a:t>
                      </a:r>
                      <a:endParaRPr lang="ru-RU" sz="18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2019 г.</a:t>
                      </a:r>
                      <a:endParaRPr lang="ru-RU" sz="18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2020 г.</a:t>
                      </a:r>
                      <a:endParaRPr lang="ru-RU" sz="1800" b="1" dirty="0"/>
                    </a:p>
                  </a:txBody>
                  <a:tcPr marL="121920" marR="121920"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1800" b="0" dirty="0" smtClean="0"/>
                        <a:t>Проведен отбор проб воздуха и почвы для последующего лабораторного анализа</a:t>
                      </a:r>
                      <a:r>
                        <a:rPr lang="ru-RU" sz="1800" b="0" baseline="0" dirty="0" smtClean="0"/>
                        <a:t> и оценки состава совместно со специализированной организацией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0</a:t>
                      </a:r>
                      <a:endParaRPr lang="ru-RU" sz="18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4</a:t>
                      </a:r>
                      <a:endParaRPr lang="ru-RU" sz="18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9</a:t>
                      </a:r>
                      <a:endParaRPr lang="ru-RU" sz="1800" b="0" dirty="0"/>
                    </a:p>
                  </a:txBody>
                  <a:tcPr marL="121920" marR="12192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940930"/>
              </p:ext>
            </p:extLst>
          </p:nvPr>
        </p:nvGraphicFramePr>
        <p:xfrm>
          <a:off x="675759" y="1398826"/>
          <a:ext cx="10979796" cy="19507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563305"/>
                <a:gridCol w="1440160"/>
                <a:gridCol w="1440160"/>
                <a:gridCol w="1536171"/>
              </a:tblGrid>
              <a:tr h="3962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+mn-lt"/>
                          <a:cs typeface="Times New Roman" panose="02020603050405020304" pitchFamily="18" charset="0"/>
                        </a:rPr>
                        <a:t>Мероприятие 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+mn-lt"/>
                        </a:rPr>
                        <a:t>2018 г.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+mn-lt"/>
                        </a:rPr>
                        <a:t>2019</a:t>
                      </a:r>
                      <a:r>
                        <a:rPr lang="ru-RU" sz="1800" b="1" baseline="0" dirty="0" smtClean="0">
                          <a:latin typeface="+mn-lt"/>
                        </a:rPr>
                        <a:t> </a:t>
                      </a:r>
                      <a:r>
                        <a:rPr lang="ru-RU" sz="1800" b="1" dirty="0" smtClean="0">
                          <a:latin typeface="+mn-lt"/>
                        </a:rPr>
                        <a:t>г. 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latin typeface="+mn-lt"/>
                        </a:rPr>
                        <a:t>2020 г.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121920" marR="121920"/>
                </a:tc>
              </a:tr>
              <a:tr h="809897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+mn-lt"/>
                        </a:rPr>
                        <a:t>Выдано представлений</a:t>
                      </a:r>
                      <a:r>
                        <a:rPr lang="ru-RU" sz="1800" b="0" baseline="0" dirty="0" smtClean="0">
                          <a:latin typeface="+mn-lt"/>
                        </a:rPr>
                        <a:t> об устранении причин и условий, способствовавших совершению административного правонарушения </a:t>
                      </a:r>
                      <a:endParaRPr lang="ru-RU" sz="18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51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29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</a:rPr>
                        <a:t>Выдано предостережений о недопустимости </a:t>
                      </a:r>
                      <a:r>
                        <a:rPr lang="ru-RU" sz="1800" baseline="0" dirty="0" smtClean="0">
                          <a:latin typeface="+mn-lt"/>
                        </a:rPr>
                        <a:t>нарушений обязательных требований закона </a:t>
                      </a:r>
                      <a:endParaRPr lang="ru-RU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163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123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9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2780" y="3519938"/>
            <a:ext cx="10965119" cy="36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6" tIns="45704" rIns="91406" bIns="45704">
            <a:spAutoFit/>
          </a:bodyPr>
          <a:lstStyle/>
          <a:p>
            <a:pPr algn="ctr" defTabSz="914055">
              <a:defRPr/>
            </a:pP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В </a:t>
            </a:r>
            <a:r>
              <a:rPr lang="ru-RU" altLang="ru-RU" dirty="0" smtClean="0">
                <a:solidFill>
                  <a:prstClr val="black"/>
                </a:solidFill>
                <a:cs typeface="Times New Roman" panose="02020603050405020304" pitchFamily="18" charset="0"/>
                <a:sym typeface="Times New Roman" pitchFamily="18" charset="0"/>
              </a:rPr>
              <a:t>целях качественного проведения контрольно-надзорных мероприятий:</a:t>
            </a:r>
            <a:endParaRPr lang="ru-RU" altLang="ru-RU" dirty="0">
              <a:solidFill>
                <a:prstClr val="black"/>
              </a:solidFill>
              <a:cs typeface="Times New Roman" panose="02020603050405020304" pitchFamily="18" charset="0"/>
              <a:sym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392" y="260096"/>
            <a:ext cx="701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55">
              <a:defRPr/>
            </a:pPr>
            <a:r>
              <a:rPr lang="ru-RU" altLang="ru-RU" b="1" dirty="0">
                <a:solidFill>
                  <a:prstClr val="black"/>
                </a:solidFill>
                <a:sym typeface="Times New Roman" pitchFamily="18" charset="0"/>
              </a:rPr>
              <a:t>РЕГИОНАЛЬНЫЙ ГОСУДАРСТВЕННЫЙ ЭКОЛОГИЧЕСКИЙ НАДЗОР</a:t>
            </a:r>
          </a:p>
        </p:txBody>
      </p:sp>
    </p:spTree>
    <p:extLst>
      <p:ext uri="{BB962C8B-B14F-4D97-AF65-F5344CB8AC3E}">
        <p14:creationId xmlns:p14="http://schemas.microsoft.com/office/powerpoint/2010/main" val="11168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12626" y="128989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9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808918"/>
              </p:ext>
            </p:extLst>
          </p:nvPr>
        </p:nvGraphicFramePr>
        <p:xfrm>
          <a:off x="442690" y="980728"/>
          <a:ext cx="11509975" cy="545736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692709"/>
                <a:gridCol w="1200615"/>
                <a:gridCol w="1411760"/>
                <a:gridCol w="1884411"/>
                <a:gridCol w="1440160"/>
                <a:gridCol w="1440160"/>
                <a:gridCol w="1440160"/>
              </a:tblGrid>
              <a:tr h="626364">
                <a:tc>
                  <a:txBody>
                    <a:bodyPr/>
                    <a:lstStyle/>
                    <a:p>
                      <a:pPr algn="ctr"/>
                      <a:r>
                        <a:rPr lang="ru-RU" sz="1100" kern="0" dirty="0" smtClean="0"/>
                        <a:t>Административное производство </a:t>
                      </a:r>
                      <a:endParaRPr lang="ru-RU" sz="110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0" dirty="0" err="1" smtClean="0"/>
                        <a:t>Возбужде</a:t>
                      </a:r>
                      <a:r>
                        <a:rPr lang="ru-RU" sz="1100" kern="0" dirty="0" smtClean="0"/>
                        <a:t>-но</a:t>
                      </a:r>
                      <a:r>
                        <a:rPr lang="ru-RU" sz="1100" kern="0" baseline="0" dirty="0" smtClean="0"/>
                        <a:t> дел </a:t>
                      </a:r>
                      <a:endParaRPr lang="ru-RU" sz="11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0" dirty="0" smtClean="0"/>
                        <a:t>Вынесено</a:t>
                      </a:r>
                      <a:r>
                        <a:rPr lang="ru-RU" sz="1100" b="1" kern="0" baseline="0" dirty="0" smtClean="0"/>
                        <a:t> </a:t>
                      </a:r>
                      <a:r>
                        <a:rPr lang="ru-RU" sz="1100" b="1" kern="0" baseline="0" dirty="0" err="1" smtClean="0"/>
                        <a:t>постановле-ний</a:t>
                      </a:r>
                      <a:endParaRPr lang="ru-RU" sz="11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0" dirty="0" smtClean="0"/>
                        <a:t>Кол-во наложенных  предупреждений</a:t>
                      </a:r>
                      <a:endParaRPr lang="ru-RU" sz="11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0" dirty="0" smtClean="0"/>
                        <a:t>Кол-во наложенных штрафов </a:t>
                      </a:r>
                      <a:endParaRPr lang="ru-RU" sz="11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0" dirty="0" smtClean="0"/>
                        <a:t>Наложено штрафов (тыс.</a:t>
                      </a:r>
                      <a:r>
                        <a:rPr lang="ru-RU" sz="1100" kern="0" baseline="0" dirty="0" smtClean="0"/>
                        <a:t> </a:t>
                      </a:r>
                      <a:r>
                        <a:rPr lang="ru-RU" sz="1100" kern="0" dirty="0" smtClean="0"/>
                        <a:t>руб.)</a:t>
                      </a:r>
                      <a:endParaRPr lang="ru-RU" sz="11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0" dirty="0" smtClean="0"/>
                        <a:t>Взыскано штрафов (тыс.</a:t>
                      </a:r>
                      <a:r>
                        <a:rPr lang="ru-RU" sz="1100" kern="0" baseline="0" dirty="0" smtClean="0"/>
                        <a:t> </a:t>
                      </a:r>
                      <a:r>
                        <a:rPr lang="ru-RU" sz="1100" kern="0" dirty="0" smtClean="0"/>
                        <a:t>руб.)</a:t>
                      </a:r>
                      <a:endParaRPr lang="ru-RU" sz="1100" b="1" kern="0" dirty="0" smtClean="0"/>
                    </a:p>
                  </a:txBody>
                  <a:tcPr marL="121920" marR="121920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1100" kern="0" dirty="0" smtClean="0"/>
                        <a:t>Охрана атмосферного воздуха </a:t>
                      </a:r>
                      <a:endParaRPr lang="ru-RU" sz="110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46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49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43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47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62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729145">
                <a:tc>
                  <a:txBody>
                    <a:bodyPr/>
                    <a:lstStyle/>
                    <a:p>
                      <a:r>
                        <a:rPr lang="ru-RU" sz="1100" kern="0" dirty="0" err="1" smtClean="0"/>
                        <a:t>Непостановка</a:t>
                      </a:r>
                      <a:r>
                        <a:rPr lang="ru-RU" sz="1100" kern="0" dirty="0" smtClean="0"/>
                        <a:t> либо несвоевременная постановка</a:t>
                      </a:r>
                      <a:r>
                        <a:rPr lang="ru-RU" sz="1100" kern="0" baseline="0" dirty="0" smtClean="0"/>
                        <a:t> объектов негативного воздействия на государственный учет</a:t>
                      </a:r>
                      <a:endParaRPr lang="ru-RU" sz="110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26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23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21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35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225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461554">
                <a:tc>
                  <a:txBody>
                    <a:bodyPr/>
                    <a:lstStyle/>
                    <a:p>
                      <a:r>
                        <a:rPr lang="ru-RU" sz="1100" kern="0" dirty="0" smtClean="0"/>
                        <a:t>Обращение</a:t>
                      </a:r>
                      <a:r>
                        <a:rPr lang="ru-RU" sz="1100" kern="0" baseline="0" dirty="0" smtClean="0"/>
                        <a:t> с отходами производства и потребления</a:t>
                      </a:r>
                      <a:endParaRPr lang="ru-RU" sz="110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89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98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33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55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1459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1373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461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0" dirty="0" smtClean="0"/>
                        <a:t>Недропользование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26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34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18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2526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895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452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0" dirty="0" smtClean="0"/>
                        <a:t>Сокрытие или искажение</a:t>
                      </a:r>
                      <a:r>
                        <a:rPr lang="ru-RU" sz="1100" kern="0" baseline="0" dirty="0" smtClean="0"/>
                        <a:t> экологической информации </a:t>
                      </a:r>
                      <a:endParaRPr lang="ru-RU" sz="110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23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0</a:t>
                      </a:r>
                      <a:endParaRPr lang="ru-RU" sz="1200" kern="0" dirty="0"/>
                    </a:p>
                  </a:txBody>
                  <a:tcPr marL="121920" marR="121920"/>
                </a:tc>
              </a:tr>
              <a:tr h="461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0" dirty="0" smtClean="0"/>
                        <a:t>Охрана водных</a:t>
                      </a:r>
                      <a:r>
                        <a:rPr lang="ru-RU" sz="1100" kern="0" baseline="0" dirty="0" smtClean="0"/>
                        <a:t> объектов</a:t>
                      </a:r>
                      <a:endParaRPr lang="ru-RU" sz="1100" kern="0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17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17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1130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26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276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0" dirty="0" smtClean="0"/>
                        <a:t>Порча земель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0</a:t>
                      </a:r>
                      <a:endParaRPr lang="ru-RU" sz="1200" kern="0" dirty="0"/>
                    </a:p>
                  </a:txBody>
                  <a:tcPr marL="121920" marR="121920"/>
                </a:tc>
              </a:tr>
              <a:tr h="461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0" dirty="0" smtClean="0">
                          <a:latin typeface="+mn-lt"/>
                        </a:rPr>
                        <a:t>Законодательство о пунктах</a:t>
                      </a:r>
                      <a:r>
                        <a:rPr lang="ru-RU" sz="1100" kern="0" baseline="0" dirty="0" smtClean="0">
                          <a:latin typeface="+mn-lt"/>
                        </a:rPr>
                        <a:t> приема-отгрузки древесины </a:t>
                      </a:r>
                      <a:endParaRPr lang="ru-RU" sz="1100" kern="0" dirty="0" smtClean="0">
                        <a:latin typeface="+mn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342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</a:t>
                      </a:r>
                      <a:r>
                        <a:rPr lang="en-US" sz="1200" kern="0" dirty="0" smtClean="0"/>
                        <a:t>70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87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</a:t>
                      </a:r>
                      <a:r>
                        <a:rPr lang="en-US" sz="1200" kern="0" dirty="0" smtClean="0"/>
                        <a:t>51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29</a:t>
                      </a:r>
                      <a:r>
                        <a:rPr lang="en-US" sz="1200" kern="0" dirty="0" smtClean="0"/>
                        <a:t>582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4668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788126">
                <a:tc>
                  <a:txBody>
                    <a:bodyPr/>
                    <a:lstStyle/>
                    <a:p>
                      <a:r>
                        <a:rPr lang="ru-RU" sz="1100" kern="0" dirty="0" smtClean="0">
                          <a:latin typeface="+mn-lt"/>
                          <a:cs typeface="Times New Roman" panose="02020603050405020304" pitchFamily="18" charset="0"/>
                        </a:rPr>
                        <a:t>Уничтожение редких и находящихся под угрозой исчезновения видов растений </a:t>
                      </a:r>
                      <a:endParaRPr lang="ru-RU" sz="1100" kern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47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 smtClean="0"/>
                        <a:t>50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 smtClean="0"/>
                        <a:t>50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</a:t>
                      </a:r>
                      <a:r>
                        <a:rPr lang="en-US" sz="1200" kern="0" dirty="0" smtClean="0"/>
                        <a:t>99</a:t>
                      </a:r>
                      <a:endParaRPr lang="ru-RU" sz="1200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104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 marL="121920" marR="121920"/>
                </a:tc>
              </a:tr>
              <a:tr h="276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0" dirty="0" smtClean="0"/>
                        <a:t>Итого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/>
                        <a:t>603</a:t>
                      </a:r>
                      <a:endParaRPr lang="ru-RU" sz="12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/>
                        <a:t>656</a:t>
                      </a:r>
                      <a:endParaRPr lang="ru-RU" sz="12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/>
                        <a:t>205</a:t>
                      </a:r>
                      <a:endParaRPr lang="ru-RU" sz="12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/>
                        <a:t>3</a:t>
                      </a:r>
                      <a:r>
                        <a:rPr lang="en-US" sz="1200" b="1" kern="0" dirty="0" smtClean="0"/>
                        <a:t>96</a:t>
                      </a:r>
                      <a:endParaRPr lang="ru-RU" sz="1200" b="1" kern="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0" dirty="0" smtClean="0"/>
                        <a:t>3</a:t>
                      </a:r>
                      <a:r>
                        <a:rPr lang="en-US" sz="1200" b="1" kern="0" dirty="0" smtClean="0"/>
                        <a:t>5081</a:t>
                      </a:r>
                      <a:endParaRPr lang="ru-RU" sz="1200" b="1" kern="0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0" dirty="0" smtClean="0"/>
                        <a:t>7353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7392" y="260096"/>
            <a:ext cx="701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55">
              <a:defRPr/>
            </a:pPr>
            <a:r>
              <a:rPr lang="ru-RU" altLang="ru-RU" b="1" dirty="0">
                <a:solidFill>
                  <a:prstClr val="black"/>
                </a:solidFill>
                <a:sym typeface="Times New Roman" pitchFamily="18" charset="0"/>
              </a:rPr>
              <a:t>РЕГИОНАЛЬНЫЙ ГОСУДАРСТВЕННЫЙ ЭКОЛОГИЧЕСКИЙ НАДЗОР</a:t>
            </a:r>
          </a:p>
        </p:txBody>
      </p:sp>
    </p:spTree>
    <p:extLst>
      <p:ext uri="{BB962C8B-B14F-4D97-AF65-F5344CB8AC3E}">
        <p14:creationId xmlns:p14="http://schemas.microsoft.com/office/powerpoint/2010/main" val="3730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5" descr="Забайкальский12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529" y="1267260"/>
            <a:ext cx="4516705" cy="51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5371" y="1369329"/>
            <a:ext cx="8827849" cy="400077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altLang="ru-RU" sz="20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ПРИОРИТЕТНЫЕ ЗАДАЧИ НА 2021 ГОД: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>
            <a:off x="334661" y="2194563"/>
            <a:ext cx="825391" cy="7901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>
                <a:solidFill>
                  <a:prstClr val="white"/>
                </a:solidFill>
              </a:rPr>
              <a:t>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 rot="5400000">
            <a:off x="317744" y="3611045"/>
            <a:ext cx="825391" cy="790139"/>
          </a:xfrm>
          <a:prstGeom prst="chevron">
            <a:avLst/>
          </a:prstGeom>
          <a:solidFill>
            <a:srgbClr val="72F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334662" y="4929018"/>
            <a:ext cx="825391" cy="790139"/>
          </a:xfrm>
          <a:prstGeom prst="chevron">
            <a:avLst/>
          </a:prstGeom>
          <a:solidFill>
            <a:srgbClr val="72BE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06" tIns="45704" rIns="91406" bIns="45704" rtlCol="0" anchor="ctr"/>
          <a:lstStyle/>
          <a:p>
            <a:pPr algn="ctr" defTabSz="914055"/>
            <a:r>
              <a:rPr lang="en-US" dirty="0" smtClean="0">
                <a:solidFill>
                  <a:prstClr val="white"/>
                </a:solidFill>
              </a:rPr>
              <a:t>III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68519" y="5013176"/>
            <a:ext cx="6197325" cy="621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>
                <a:solidFill>
                  <a:prstClr val="black"/>
                </a:solidFill>
              </a:rPr>
              <a:t>П</a:t>
            </a:r>
            <a:r>
              <a:rPr lang="ru-RU" b="1" dirty="0" smtClean="0">
                <a:solidFill>
                  <a:prstClr val="black"/>
                </a:solidFill>
              </a:rPr>
              <a:t>роведение </a:t>
            </a:r>
            <a:r>
              <a:rPr lang="ru-RU" b="1" dirty="0">
                <a:solidFill>
                  <a:prstClr val="black"/>
                </a:solidFill>
              </a:rPr>
              <a:t>контрольно-надзорной деятельности совместно с правоохранительными органами – 100%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80777" y="3583980"/>
            <a:ext cx="7682447" cy="8253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Профилактика нарушений обязательных требований законодательства в области охраны окружающей среды – 100%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32578" y="2132856"/>
            <a:ext cx="7682447" cy="825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4" rIns="91406" bIns="45704" rtlCol="0" anchor="ctr"/>
          <a:lstStyle/>
          <a:p>
            <a:pPr defTabSz="914055"/>
            <a:r>
              <a:rPr lang="ru-RU" b="1" dirty="0" smtClean="0">
                <a:solidFill>
                  <a:prstClr val="black"/>
                </a:solidFill>
              </a:rPr>
              <a:t>Повышение </a:t>
            </a:r>
            <a:r>
              <a:rPr lang="ru-RU" b="1" dirty="0">
                <a:solidFill>
                  <a:prstClr val="black"/>
                </a:solidFill>
              </a:rPr>
              <a:t>качества </a:t>
            </a:r>
            <a:r>
              <a:rPr lang="ru-RU" b="1" dirty="0" smtClean="0">
                <a:solidFill>
                  <a:prstClr val="black"/>
                </a:solidFill>
              </a:rPr>
              <a:t>проведения </a:t>
            </a:r>
            <a:r>
              <a:rPr lang="ru-RU" b="1" dirty="0">
                <a:solidFill>
                  <a:prstClr val="black"/>
                </a:solidFill>
              </a:rPr>
              <a:t>проверок по государственному экологическому надзору на постоянной основе – 100%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7392" y="260096"/>
            <a:ext cx="701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55">
              <a:defRPr/>
            </a:pPr>
            <a:r>
              <a:rPr lang="ru-RU" altLang="ru-RU" b="1" dirty="0">
                <a:solidFill>
                  <a:prstClr val="black"/>
                </a:solidFill>
                <a:sym typeface="Times New Roman" pitchFamily="18" charset="0"/>
              </a:rPr>
              <a:t>РЕГИОНАЛЬНЫЙ ГОСУДАРСТВЕННЫЙ ЭКОЛОГИЧЕСКИЙ НАДЗОР</a:t>
            </a:r>
          </a:p>
        </p:txBody>
      </p:sp>
    </p:spTree>
    <p:extLst>
      <p:ext uri="{BB962C8B-B14F-4D97-AF65-F5344CB8AC3E}">
        <p14:creationId xmlns:p14="http://schemas.microsoft.com/office/powerpoint/2010/main" val="30973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0196" y="1041507"/>
            <a:ext cx="10732727" cy="601669"/>
          </a:xfrm>
          <a:prstGeom prst="rect">
            <a:avLst/>
          </a:prstGeom>
          <a:noFill/>
        </p:spPr>
        <p:txBody>
          <a:bodyPr wrap="square" lIns="77692" tIns="38845" rIns="77692" bIns="38845" rtlCol="0">
            <a:spAutoFit/>
          </a:bodyPr>
          <a:lstStyle/>
          <a:p>
            <a:pPr algn="ctr" defTabSz="912678"/>
            <a:r>
              <a:rPr lang="ru-RU" sz="1700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Цель</a:t>
            </a:r>
            <a:r>
              <a:rPr lang="ru-RU" sz="17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: Защита населенных пунктов от наводнений, а также сохранение</a:t>
            </a:r>
          </a:p>
          <a:p>
            <a:pPr algn="ctr" defTabSz="912678"/>
            <a:r>
              <a:rPr lang="ru-RU" sz="17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водных биологических </a:t>
            </a:r>
            <a:r>
              <a:rPr lang="ru-RU" sz="1700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ресурсов</a:t>
            </a:r>
            <a:endParaRPr lang="ru-RU" sz="17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05375" y="97885"/>
            <a:ext cx="9696473" cy="790489"/>
          </a:xfrm>
          <a:prstGeom prst="rect">
            <a:avLst/>
          </a:prstGeom>
        </p:spPr>
        <p:txBody>
          <a:bodyPr vert="horz" lIns="77645" tIns="38820" rIns="77645" bIns="38820" rtlCol="0" anchor="ctr">
            <a:normAutofit/>
          </a:bodyPr>
          <a:lstStyle>
            <a:lvl1pPr algn="l" defTabSz="1087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smtClean="0">
                <a:solidFill>
                  <a:sysClr val="windowText" lastClr="000000"/>
                </a:solidFill>
                <a:latin typeface="Arial"/>
              </a:rPr>
              <a:t>В области водных отношений</a:t>
            </a:r>
            <a:endParaRPr lang="ru-RU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5851" y="1643176"/>
            <a:ext cx="4432653" cy="355448"/>
          </a:xfrm>
          <a:prstGeom prst="rect">
            <a:avLst/>
          </a:prstGeom>
          <a:noFill/>
        </p:spPr>
        <p:txBody>
          <a:bodyPr wrap="square" lIns="77692" tIns="38845" rIns="77692" bIns="38845" rtlCol="0">
            <a:spAutoFit/>
          </a:bodyPr>
          <a:lstStyle/>
          <a:p>
            <a:pPr defTabSz="912678"/>
            <a:r>
              <a:rPr lang="ru-RU" b="1" u="sng" dirty="0">
                <a:solidFill>
                  <a:prstClr val="black"/>
                </a:solidFill>
                <a:latin typeface="Arial"/>
              </a:rPr>
              <a:t>Задачи</a:t>
            </a:r>
            <a:r>
              <a:rPr lang="ru-RU" u="sng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878779" y="2039222"/>
            <a:ext cx="905636" cy="1192269"/>
            <a:chOff x="170017" y="134768"/>
            <a:chExt cx="905636" cy="1293764"/>
          </a:xfrm>
        </p:grpSpPr>
        <p:sp>
          <p:nvSpPr>
            <p:cNvPr id="22" name="Нашивка 21"/>
            <p:cNvSpPr/>
            <p:nvPr/>
          </p:nvSpPr>
          <p:spPr>
            <a:xfrm rot="5400000">
              <a:off x="-24047" y="328832"/>
              <a:ext cx="1293764" cy="905635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24" name="Нашивка 4"/>
            <p:cNvSpPr/>
            <p:nvPr/>
          </p:nvSpPr>
          <p:spPr>
            <a:xfrm>
              <a:off x="170018" y="587586"/>
              <a:ext cx="905635" cy="3881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083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500" b="1" kern="0" dirty="0">
                  <a:solidFill>
                    <a:sysClr val="window" lastClr="FFFFFF"/>
                  </a:solidFill>
                </a:rPr>
                <a:t>I</a:t>
              </a:r>
              <a:endParaRPr lang="ru-RU" sz="2500" b="1" kern="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2125335" y="2222660"/>
            <a:ext cx="7682447" cy="825392"/>
          </a:xfrm>
          <a:prstGeom prst="roundRect">
            <a:avLst/>
          </a:prstGeom>
          <a:solidFill>
            <a:srgbClr val="808DA9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6" tIns="45704" rIns="91406" bIns="45704" rtlCol="0" anchor="ctr"/>
          <a:lstStyle/>
          <a:p>
            <a:pPr defTabSz="914055">
              <a:defRPr/>
            </a:pPr>
            <a:r>
              <a:rPr lang="ru-RU" kern="0" dirty="0" smtClean="0">
                <a:solidFill>
                  <a:prstClr val="black"/>
                </a:solidFill>
                <a:latin typeface="Arial"/>
              </a:rPr>
              <a:t>Осуществление мер по предотвращению негативного воздействия вод, охране водных объектов</a:t>
            </a:r>
          </a:p>
          <a:p>
            <a:pPr defTabSz="914055">
              <a:defRPr/>
            </a:pPr>
            <a:endParaRPr lang="ru-RU" b="1" kern="0" dirty="0" smtClean="0">
              <a:solidFill>
                <a:prstClr val="black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78779" y="3306991"/>
            <a:ext cx="905636" cy="1192269"/>
            <a:chOff x="170017" y="134768"/>
            <a:chExt cx="905636" cy="1293764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24047" y="328832"/>
              <a:ext cx="1293764" cy="905635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28" name="Нашивка 4"/>
            <p:cNvSpPr/>
            <p:nvPr/>
          </p:nvSpPr>
          <p:spPr>
            <a:xfrm>
              <a:off x="170018" y="587586"/>
              <a:ext cx="905635" cy="3881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083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500" b="1" kern="0" dirty="0">
                  <a:solidFill>
                    <a:sysClr val="window" lastClr="FFFFFF"/>
                  </a:solidFill>
                </a:rPr>
                <a:t>II</a:t>
              </a:r>
              <a:endParaRPr lang="ru-RU" sz="2500" b="1" kern="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29" name="Скругленный прямоугольник 28"/>
          <p:cNvSpPr/>
          <p:nvPr/>
        </p:nvSpPr>
        <p:spPr>
          <a:xfrm>
            <a:off x="2125334" y="3490429"/>
            <a:ext cx="7682447" cy="825392"/>
          </a:xfrm>
          <a:prstGeom prst="roundRect">
            <a:avLst/>
          </a:prstGeom>
          <a:solidFill>
            <a:srgbClr val="808DA9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6" tIns="45704" rIns="91406" bIns="45704" rtlCol="0" anchor="ctr"/>
          <a:lstStyle/>
          <a:p>
            <a:pPr defTabSz="912678">
              <a:defRPr/>
            </a:pPr>
            <a:r>
              <a:rPr lang="ru-RU" kern="0" dirty="0" smtClean="0">
                <a:solidFill>
                  <a:prstClr val="black"/>
                </a:solidFill>
                <a:latin typeface="Arial"/>
              </a:rPr>
              <a:t>Обеспечение безопасности гидротехнических сооружений</a:t>
            </a:r>
          </a:p>
          <a:p>
            <a:pPr defTabSz="912678">
              <a:defRPr/>
            </a:pPr>
            <a:endParaRPr lang="ru-RU" kern="0" dirty="0" smtClean="0">
              <a:solidFill>
                <a:prstClr val="black"/>
              </a:solidFill>
              <a:latin typeface="Arial"/>
            </a:endParaRPr>
          </a:p>
          <a:p>
            <a:pPr defTabSz="914055">
              <a:defRPr/>
            </a:pPr>
            <a:endParaRPr lang="ru-RU" b="1" kern="0" dirty="0" smtClean="0">
              <a:solidFill>
                <a:prstClr val="black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845601" y="4610794"/>
            <a:ext cx="905636" cy="1192269"/>
            <a:chOff x="170017" y="134768"/>
            <a:chExt cx="905636" cy="1293764"/>
          </a:xfrm>
        </p:grpSpPr>
        <p:sp>
          <p:nvSpPr>
            <p:cNvPr id="31" name="Нашивка 30"/>
            <p:cNvSpPr/>
            <p:nvPr/>
          </p:nvSpPr>
          <p:spPr>
            <a:xfrm rot="5400000">
              <a:off x="-24047" y="328832"/>
              <a:ext cx="1293764" cy="905635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32" name="Нашивка 4"/>
            <p:cNvSpPr/>
            <p:nvPr/>
          </p:nvSpPr>
          <p:spPr>
            <a:xfrm>
              <a:off x="170018" y="587586"/>
              <a:ext cx="905635" cy="3881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083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500" b="1" kern="0" dirty="0">
                  <a:solidFill>
                    <a:sysClr val="window" lastClr="FFFFFF"/>
                  </a:solidFill>
                </a:rPr>
                <a:t>III</a:t>
              </a:r>
              <a:endParaRPr lang="ru-RU" sz="2500" b="1" kern="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33" name="Скругленный прямоугольник 32"/>
          <p:cNvSpPr/>
          <p:nvPr/>
        </p:nvSpPr>
        <p:spPr>
          <a:xfrm>
            <a:off x="2145851" y="4794232"/>
            <a:ext cx="7682447" cy="825392"/>
          </a:xfrm>
          <a:prstGeom prst="roundRect">
            <a:avLst/>
          </a:prstGeom>
          <a:solidFill>
            <a:srgbClr val="808DA9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6" tIns="45704" rIns="91406" bIns="45704" rtlCol="0" anchor="ctr"/>
          <a:lstStyle/>
          <a:p>
            <a:pPr defTabSz="914055">
              <a:defRPr/>
            </a:pPr>
            <a:r>
              <a:rPr lang="ru-RU" kern="0" dirty="0" smtClean="0">
                <a:solidFill>
                  <a:prstClr val="black"/>
                </a:solidFill>
                <a:latin typeface="Arial"/>
              </a:rPr>
              <a:t>Сохранение водных биологических ресурсов</a:t>
            </a:r>
          </a:p>
          <a:p>
            <a:pPr defTabSz="914055">
              <a:defRPr/>
            </a:pPr>
            <a:endParaRPr lang="ru-RU" b="1" kern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05376" y="97886"/>
            <a:ext cx="7301144" cy="581062"/>
          </a:xfrm>
          <a:prstGeom prst="rect">
            <a:avLst/>
          </a:prstGeom>
        </p:spPr>
        <p:txBody>
          <a:bodyPr vert="horz" lIns="77645" tIns="38820" rIns="77645" bIns="38820" rtlCol="0" anchor="ctr">
            <a:normAutofit lnSpcReduction="10000"/>
          </a:bodyPr>
          <a:lstStyle>
            <a:lvl1pPr algn="l" defTabSz="1087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023"/>
            <a:r>
              <a:rPr lang="ru-RU" sz="2000" dirty="0">
                <a:solidFill>
                  <a:prstClr val="black"/>
                </a:solidFill>
              </a:rPr>
              <a:t>Осуществление мер по предотвращению негативного воздействия вод, охране водных объектов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xmlns="" id="{F50DAC38-D7A5-4E9B-9A7E-8CB6647B2F26}"/>
              </a:ext>
            </a:extLst>
          </p:cNvPr>
          <p:cNvSpPr txBox="1">
            <a:spLocks/>
          </p:cNvSpPr>
          <p:nvPr/>
        </p:nvSpPr>
        <p:spPr>
          <a:xfrm>
            <a:off x="209550" y="932446"/>
            <a:ext cx="11695540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0874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Предоставление субвенций из федерального бюджета на исполнение переданных полномочий в области водных отношений</a:t>
            </a:r>
            <a:br>
              <a:rPr lang="ru-RU" alt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по ДФО в 2020-2022 гг.</a:t>
            </a:r>
            <a:endParaRPr lang="ru-RU" altLang="ru-RU" sz="1400" dirty="0">
              <a:solidFill>
                <a:prstClr val="black">
                  <a:lumMod val="75000"/>
                  <a:lumOff val="25000"/>
                </a:prstClr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838357968"/>
              </p:ext>
            </p:extLst>
          </p:nvPr>
        </p:nvGraphicFramePr>
        <p:xfrm>
          <a:off x="117298" y="1301739"/>
          <a:ext cx="7156960" cy="4757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396597" y="1473254"/>
            <a:ext cx="3962401" cy="646298"/>
          </a:xfrm>
          <a:prstGeom prst="rect">
            <a:avLst/>
          </a:prstGeom>
          <a:noFill/>
        </p:spPr>
        <p:txBody>
          <a:bodyPr wrap="square" lIns="91406" tIns="45704" rIns="91406" bIns="45704" rtlCol="0">
            <a:spAutoFit/>
          </a:bodyPr>
          <a:lstStyle/>
          <a:p>
            <a:pPr algn="ctr" defTabSz="913023"/>
            <a:r>
              <a:rPr lang="ru-RU" b="1" dirty="0" smtClean="0">
                <a:solidFill>
                  <a:prstClr val="black"/>
                </a:solidFill>
              </a:rPr>
              <a:t>Рост субвенций в 3,2 раза, Забайкальский край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493264909"/>
              </p:ext>
            </p:extLst>
          </p:nvPr>
        </p:nvGraphicFramePr>
        <p:xfrm>
          <a:off x="7453367" y="2304182"/>
          <a:ext cx="4524383" cy="307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19104" y="6179776"/>
            <a:ext cx="11277648" cy="646298"/>
          </a:xfrm>
          <a:prstGeom prst="rect">
            <a:avLst/>
          </a:prstGeom>
          <a:solidFill>
            <a:srgbClr val="FFCCCC">
              <a:alpha val="25000"/>
            </a:srgbClr>
          </a:solidFill>
        </p:spPr>
        <p:txBody>
          <a:bodyPr wrap="square" lIns="91406" tIns="45704" rIns="91406" bIns="45704" rtlCol="0">
            <a:spAutoFit/>
          </a:bodyPr>
          <a:lstStyle/>
          <a:p>
            <a:pPr defTabSz="913023"/>
            <a:r>
              <a:rPr lang="ru-RU" sz="1200" dirty="0">
                <a:solidFill>
                  <a:prstClr val="black"/>
                </a:solidFill>
              </a:rPr>
              <a:t>В 2020 году Забайкальскому краю предоставлено из федерального бюджета </a:t>
            </a:r>
            <a:r>
              <a:rPr lang="ru-RU" sz="1200" b="1" dirty="0">
                <a:solidFill>
                  <a:prstClr val="black"/>
                </a:solidFill>
              </a:rPr>
              <a:t>54,7 млн. рублей </a:t>
            </a:r>
            <a:r>
              <a:rPr lang="ru-RU" sz="1200" dirty="0">
                <a:solidFill>
                  <a:prstClr val="black"/>
                </a:solidFill>
              </a:rPr>
              <a:t>субвенций – освоение 100% </a:t>
            </a:r>
          </a:p>
          <a:p>
            <a:pPr defTabSz="913023"/>
            <a:r>
              <a:rPr lang="ru-RU" sz="1200" dirty="0">
                <a:solidFill>
                  <a:prstClr val="black"/>
                </a:solidFill>
              </a:rPr>
              <a:t>На 2021 год предусмотрено </a:t>
            </a:r>
            <a:r>
              <a:rPr lang="ru-RU" sz="1200" b="1" dirty="0">
                <a:solidFill>
                  <a:prstClr val="black"/>
                </a:solidFill>
              </a:rPr>
              <a:t>67,9 млн. рублей</a:t>
            </a:r>
          </a:p>
          <a:p>
            <a:pPr defTabSz="913023"/>
            <a:r>
              <a:rPr lang="ru-RU" sz="1200" dirty="0">
                <a:solidFill>
                  <a:prstClr val="black"/>
                </a:solidFill>
              </a:rPr>
              <a:t>Целевой показатель «Протяженность участков русел рек, на которых осуществлены работы по оптимизации их пропускной способности» (6 км) - достигнут</a:t>
            </a:r>
          </a:p>
        </p:txBody>
      </p:sp>
    </p:spTree>
    <p:extLst>
      <p:ext uri="{BB962C8B-B14F-4D97-AF65-F5344CB8AC3E}">
        <p14:creationId xmlns:p14="http://schemas.microsoft.com/office/powerpoint/2010/main" val="12260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05375" y="97885"/>
            <a:ext cx="9696473" cy="790489"/>
          </a:xfrm>
          <a:prstGeom prst="rect">
            <a:avLst/>
          </a:prstGeom>
        </p:spPr>
        <p:txBody>
          <a:bodyPr vert="horz" lIns="77645" tIns="38820" rIns="77645" bIns="38820" rtlCol="0" anchor="ctr">
            <a:normAutofit/>
          </a:bodyPr>
          <a:lstStyle>
            <a:lvl1pPr algn="l" defTabSz="10870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0478" y="97893"/>
            <a:ext cx="10511348" cy="693939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913023"/>
            <a:r>
              <a:rPr lang="ru-RU" sz="2000" b="1" dirty="0">
                <a:solidFill>
                  <a:prstClr val="black"/>
                </a:solidFill>
              </a:rPr>
              <a:t>Осуществление мер по предотвращению </a:t>
            </a:r>
            <a:r>
              <a:rPr lang="ru-RU" sz="2000" b="1" dirty="0" smtClean="0">
                <a:solidFill>
                  <a:prstClr val="black"/>
                </a:solidFill>
              </a:rPr>
              <a:t>негативного</a:t>
            </a:r>
          </a:p>
          <a:p>
            <a:pPr defTabSz="913023"/>
            <a:r>
              <a:rPr lang="ru-RU" sz="2000" b="1" dirty="0" smtClean="0">
                <a:solidFill>
                  <a:prstClr val="black"/>
                </a:solidFill>
              </a:rPr>
              <a:t>воздействия </a:t>
            </a:r>
            <a:r>
              <a:rPr lang="ru-RU" sz="2000" b="1" dirty="0">
                <a:solidFill>
                  <a:prstClr val="black"/>
                </a:solidFill>
              </a:rPr>
              <a:t>вод, охране водных объектов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9470" y="947379"/>
            <a:ext cx="11565652" cy="2998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500" b="1" dirty="0">
                <a:solidFill>
                  <a:prstClr val="black"/>
                </a:solidFill>
              </a:rPr>
              <a:t>Проведенные мероприятия за счет субвенций из федерального бюджета в 2020 году (54,7 млн. рублей)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5036" y="1251475"/>
            <a:ext cx="5895911" cy="1038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endParaRPr lang="ru-RU" sz="1200" dirty="0">
              <a:solidFill>
                <a:prstClr val="black"/>
              </a:solidFill>
            </a:endParaRP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регулирование русла реки </a:t>
            </a:r>
            <a:r>
              <a:rPr lang="ru-RU" sz="1200" b="1" dirty="0" err="1">
                <a:solidFill>
                  <a:prstClr val="black"/>
                </a:solidFill>
              </a:rPr>
              <a:t>Акша</a:t>
            </a:r>
            <a:r>
              <a:rPr lang="ru-RU" sz="1200" b="1" dirty="0">
                <a:solidFill>
                  <a:prstClr val="black"/>
                </a:solidFill>
              </a:rPr>
              <a:t> в </a:t>
            </a:r>
            <a:r>
              <a:rPr lang="ru-RU" sz="1200" b="1" dirty="0" err="1">
                <a:solidFill>
                  <a:prstClr val="black"/>
                </a:solidFill>
              </a:rPr>
              <a:t>сп</a:t>
            </a:r>
            <a:r>
              <a:rPr lang="ru-RU" sz="1200" b="1" dirty="0">
                <a:solidFill>
                  <a:prstClr val="black"/>
                </a:solidFill>
              </a:rPr>
              <a:t> «</a:t>
            </a:r>
            <a:r>
              <a:rPr lang="ru-RU" sz="1200" b="1" dirty="0" err="1">
                <a:solidFill>
                  <a:prstClr val="black"/>
                </a:solidFill>
              </a:rPr>
              <a:t>Урейское</a:t>
            </a:r>
            <a:r>
              <a:rPr lang="ru-RU" sz="1200" b="1" dirty="0">
                <a:solidFill>
                  <a:prstClr val="black"/>
                </a:solidFill>
              </a:rPr>
              <a:t>» </a:t>
            </a:r>
            <a:r>
              <a:rPr lang="ru-RU" sz="1200" b="1" dirty="0" err="1">
                <a:solidFill>
                  <a:prstClr val="black"/>
                </a:solidFill>
              </a:rPr>
              <a:t>Акшинского</a:t>
            </a:r>
            <a:r>
              <a:rPr lang="ru-RU" sz="1200" b="1" dirty="0">
                <a:solidFill>
                  <a:prstClr val="black"/>
                </a:solidFill>
              </a:rPr>
              <a:t> района,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общая протяженность – 5,6 км,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41</a:t>
            </a:r>
            <a:r>
              <a:rPr lang="en-US" sz="1200" b="1" dirty="0">
                <a:solidFill>
                  <a:prstClr val="black"/>
                </a:solidFill>
              </a:rPr>
              <a:t>,65 </a:t>
            </a:r>
            <a:r>
              <a:rPr lang="ru-RU" sz="1200" b="1" dirty="0">
                <a:solidFill>
                  <a:prstClr val="black"/>
                </a:solidFill>
              </a:rPr>
              <a:t>млн. рублей, срок выполнения работ 2019-2022 гг.</a:t>
            </a:r>
          </a:p>
          <a:p>
            <a:pPr algn="ctr" defTabSz="913281"/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2486" y="2374835"/>
            <a:ext cx="5888452" cy="1038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endParaRPr lang="ru-RU" sz="1200" dirty="0">
              <a:solidFill>
                <a:prstClr val="black"/>
              </a:solidFill>
            </a:endParaRP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регулирование русла реки </a:t>
            </a:r>
            <a:r>
              <a:rPr lang="ru-RU" sz="1200" b="1" dirty="0" err="1">
                <a:solidFill>
                  <a:prstClr val="black"/>
                </a:solidFill>
              </a:rPr>
              <a:t>Марчарунда</a:t>
            </a:r>
            <a:r>
              <a:rPr lang="ru-RU" sz="1200" b="1" dirty="0">
                <a:solidFill>
                  <a:prstClr val="black"/>
                </a:solidFill>
              </a:rPr>
              <a:t> Сухая в с. Сбега </a:t>
            </a:r>
            <a:r>
              <a:rPr lang="ru-RU" sz="1200" b="1" dirty="0" err="1">
                <a:solidFill>
                  <a:prstClr val="black"/>
                </a:solidFill>
              </a:rPr>
              <a:t>Могочинского</a:t>
            </a:r>
            <a:r>
              <a:rPr lang="ru-RU" sz="1200" b="1" dirty="0">
                <a:solidFill>
                  <a:prstClr val="black"/>
                </a:solidFill>
              </a:rPr>
              <a:t> района, общая протяженность – 1,05 км,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2,05 млн. рублей</a:t>
            </a:r>
          </a:p>
          <a:p>
            <a:pPr algn="ctr" defTabSz="913281"/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495" y="3523513"/>
            <a:ext cx="5888449" cy="1038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endParaRPr lang="ru-RU" sz="1200" dirty="0">
              <a:solidFill>
                <a:prstClr val="black"/>
              </a:solidFill>
            </a:endParaRP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расчистка русла реки Среднее </a:t>
            </a:r>
            <a:r>
              <a:rPr lang="ru-RU" sz="1200" b="1" dirty="0" err="1">
                <a:solidFill>
                  <a:prstClr val="black"/>
                </a:solidFill>
              </a:rPr>
              <a:t>Олонгро</a:t>
            </a:r>
            <a:r>
              <a:rPr lang="ru-RU" sz="1200" b="1" dirty="0">
                <a:solidFill>
                  <a:prstClr val="black"/>
                </a:solidFill>
              </a:rPr>
              <a:t> в г. Могоча,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общая протяженность – 2,4  км,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-  3,4 млн. рублей</a:t>
            </a:r>
          </a:p>
          <a:p>
            <a:pPr algn="ctr" defTabSz="913281"/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5036" y="4684858"/>
            <a:ext cx="5880991" cy="1038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endParaRPr lang="ru-RU" sz="1200" dirty="0">
              <a:solidFill>
                <a:prstClr val="black"/>
              </a:solidFill>
            </a:endParaRP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расчистка русла реки Чита в г. Чита от моста по ул. Ковыльная до устья,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общая протяженность – 10,13 км,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72,1 млн. рублей, срок выполнения работ 2020-2023 гг.</a:t>
            </a:r>
          </a:p>
          <a:p>
            <a:pPr algn="ctr" defTabSz="913281"/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49732" y="1517582"/>
            <a:ext cx="5015423" cy="8274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Закрепление на местности границ водоохранных зон и границ прибрежных защитных полос реки Ингода от с. Домна Читинского района до </a:t>
            </a:r>
            <a:r>
              <a:rPr lang="ru-RU" sz="1200" b="1" dirty="0" err="1">
                <a:solidFill>
                  <a:prstClr val="black"/>
                </a:solidFill>
              </a:rPr>
              <a:t>пгт</a:t>
            </a:r>
            <a:r>
              <a:rPr lang="ru-RU" sz="1200" b="1" dirty="0">
                <a:solidFill>
                  <a:prstClr val="black"/>
                </a:solidFill>
              </a:rPr>
              <a:t> Дарасун </a:t>
            </a:r>
            <a:r>
              <a:rPr lang="ru-RU" sz="1200" b="1" dirty="0" err="1">
                <a:solidFill>
                  <a:prstClr val="black"/>
                </a:solidFill>
              </a:rPr>
              <a:t>Карымского</a:t>
            </a:r>
            <a:r>
              <a:rPr lang="ru-RU" sz="1200" b="1" dirty="0">
                <a:solidFill>
                  <a:prstClr val="black"/>
                </a:solidFill>
              </a:rPr>
              <a:t> района – 314 шт.,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4,4 млн. рублей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21327" y="2457194"/>
            <a:ext cx="4943985" cy="9923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Определение границ водных объектов, водоохранных зон и границ прибрежных защитных полос реки Хилок от </a:t>
            </a:r>
            <a:r>
              <a:rPr lang="ru-RU" sz="1200" b="1" dirty="0" err="1">
                <a:solidFill>
                  <a:prstClr val="black"/>
                </a:solidFill>
              </a:rPr>
              <a:t>пгт</a:t>
            </a:r>
            <a:r>
              <a:rPr lang="ru-RU" sz="1200" b="1" dirty="0">
                <a:solidFill>
                  <a:prstClr val="black"/>
                </a:solidFill>
              </a:rPr>
              <a:t> Могзон </a:t>
            </a:r>
            <a:r>
              <a:rPr lang="ru-RU" sz="1200" b="1" dirty="0" err="1">
                <a:solidFill>
                  <a:prstClr val="black"/>
                </a:solidFill>
              </a:rPr>
              <a:t>Хилокского</a:t>
            </a:r>
            <a:r>
              <a:rPr lang="ru-RU" sz="1200" b="1" dirty="0">
                <a:solidFill>
                  <a:prstClr val="black"/>
                </a:solidFill>
              </a:rPr>
              <a:t> района до с. Пески Петровск-Забайкальского района – 800 км,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0,8 млн. рублей,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срок выполнения работ 2020-2022 гг.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21327" y="3623821"/>
            <a:ext cx="4943985" cy="623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Разработка проекта «Регулирование русла реки </a:t>
            </a:r>
            <a:r>
              <a:rPr lang="ru-RU" sz="1200" b="1" dirty="0" err="1">
                <a:solidFill>
                  <a:prstClr val="black"/>
                </a:solidFill>
              </a:rPr>
              <a:t>Агита</a:t>
            </a:r>
            <a:r>
              <a:rPr lang="ru-RU" sz="1200" b="1" dirty="0">
                <a:solidFill>
                  <a:prstClr val="black"/>
                </a:solidFill>
              </a:rPr>
              <a:t> в </a:t>
            </a:r>
            <a:r>
              <a:rPr lang="ru-RU" sz="1200" b="1" dirty="0" err="1">
                <a:solidFill>
                  <a:prstClr val="black"/>
                </a:solidFill>
              </a:rPr>
              <a:t>пгт</a:t>
            </a:r>
            <a:r>
              <a:rPr lang="ru-RU" sz="1200" b="1" dirty="0">
                <a:solidFill>
                  <a:prstClr val="black"/>
                </a:solidFill>
              </a:rPr>
              <a:t>. Букачача Чернышевского района»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3,3 млн. рублей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1327" y="4491066"/>
            <a:ext cx="4943985" cy="807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Разработка проекта «Регулирование русла реки Кия в г. Шилка </a:t>
            </a:r>
            <a:r>
              <a:rPr lang="ru-RU" sz="1200" b="1" dirty="0" err="1">
                <a:solidFill>
                  <a:prstClr val="black"/>
                </a:solidFill>
              </a:rPr>
              <a:t>Шилкинского</a:t>
            </a:r>
            <a:r>
              <a:rPr lang="ru-RU" sz="1200" b="1" dirty="0">
                <a:solidFill>
                  <a:prstClr val="black"/>
                </a:solidFill>
              </a:rPr>
              <a:t> района»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стоимость – 4,2 млн. рублей,</a:t>
            </a:r>
          </a:p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срок выполнения работ 2020-2021 гг.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05018" y="5937767"/>
            <a:ext cx="9954563" cy="523188"/>
          </a:xfrm>
          <a:prstGeom prst="rect">
            <a:avLst/>
          </a:prstGeom>
          <a:solidFill>
            <a:srgbClr val="FFCCCC">
              <a:alpha val="25882"/>
            </a:srgbClr>
          </a:solidFill>
          <a:ln>
            <a:solidFill>
              <a:srgbClr val="C00000"/>
            </a:solidFill>
          </a:ln>
        </p:spPr>
        <p:txBody>
          <a:bodyPr wrap="square" lIns="91406" tIns="45704" rIns="91406" bIns="45704" rtlCol="0">
            <a:spAutoFit/>
          </a:bodyPr>
          <a:lstStyle/>
          <a:p>
            <a:pPr defTabSz="913023"/>
            <a:r>
              <a:rPr lang="ru-RU" sz="1400" dirty="0">
                <a:solidFill>
                  <a:prstClr val="black"/>
                </a:solidFill>
              </a:rPr>
              <a:t>В 2021 году планируется завершить работы по регулированию русел рек </a:t>
            </a:r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 err="1" smtClean="0">
                <a:solidFill>
                  <a:prstClr val="black"/>
                </a:solidFill>
              </a:rPr>
              <a:t>сп</a:t>
            </a:r>
            <a:r>
              <a:rPr lang="ru-RU" sz="1400" dirty="0" smtClean="0">
                <a:solidFill>
                  <a:prstClr val="black"/>
                </a:solidFill>
              </a:rPr>
              <a:t> «</a:t>
            </a:r>
            <a:r>
              <a:rPr lang="ru-RU" sz="1400" dirty="0" err="1" smtClean="0">
                <a:solidFill>
                  <a:prstClr val="black"/>
                </a:solidFill>
              </a:rPr>
              <a:t>Урейское</a:t>
            </a:r>
            <a:r>
              <a:rPr lang="ru-RU" sz="1400" dirty="0" smtClean="0">
                <a:solidFill>
                  <a:prstClr val="black"/>
                </a:solidFill>
              </a:rPr>
              <a:t>», г. Могоча и </a:t>
            </a:r>
            <a:r>
              <a:rPr lang="ru-RU" sz="1400" dirty="0">
                <a:solidFill>
                  <a:prstClr val="black"/>
                </a:solidFill>
              </a:rPr>
              <a:t>начать работы по регулированию русел рек </a:t>
            </a:r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 err="1" smtClean="0">
                <a:solidFill>
                  <a:prstClr val="black"/>
                </a:solidFill>
              </a:rPr>
              <a:t>пгт</a:t>
            </a:r>
            <a:r>
              <a:rPr lang="ru-RU" sz="1400" dirty="0" smtClean="0">
                <a:solidFill>
                  <a:prstClr val="black"/>
                </a:solidFill>
              </a:rPr>
              <a:t>. Букачача, г. Шилка, </a:t>
            </a:r>
            <a:r>
              <a:rPr lang="ru-RU" sz="1400" dirty="0">
                <a:solidFill>
                  <a:prstClr val="black"/>
                </a:solidFill>
              </a:rPr>
              <a:t>на выполнение мероприятий предоставлено субвенций - 67,9 млн. рублей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4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478" y="21914"/>
            <a:ext cx="10511348" cy="632384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913023"/>
            <a:r>
              <a:rPr lang="ru-RU" b="1" dirty="0">
                <a:solidFill>
                  <a:prstClr val="black"/>
                </a:solidFill>
              </a:rPr>
              <a:t>Осуществление мер по предотвращению </a:t>
            </a:r>
            <a:r>
              <a:rPr lang="ru-RU" b="1" dirty="0" smtClean="0">
                <a:solidFill>
                  <a:prstClr val="black"/>
                </a:solidFill>
              </a:rPr>
              <a:t>негативного</a:t>
            </a:r>
          </a:p>
          <a:p>
            <a:pPr defTabSz="913023"/>
            <a:r>
              <a:rPr lang="ru-RU" b="1" dirty="0" smtClean="0">
                <a:solidFill>
                  <a:prstClr val="black"/>
                </a:solidFill>
              </a:rPr>
              <a:t>воздействия </a:t>
            </a:r>
            <a:r>
              <a:rPr lang="ru-RU" b="1" dirty="0">
                <a:solidFill>
                  <a:prstClr val="black"/>
                </a:solidFill>
              </a:rPr>
              <a:t>вод, охране водных объектов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531" y="646519"/>
            <a:ext cx="976773" cy="346059"/>
          </a:xfrm>
          <a:prstGeom prst="rect">
            <a:avLst/>
          </a:prstGeom>
          <a:noFill/>
        </p:spPr>
        <p:txBody>
          <a:bodyPr wrap="square" lIns="68390" tIns="34196" rIns="68390" bIns="34196" rtlCol="0">
            <a:spAutoFit/>
          </a:bodyPr>
          <a:lstStyle/>
          <a:p>
            <a:pPr defTabSz="913023"/>
            <a:r>
              <a:rPr lang="ru-RU" dirty="0" smtClean="0">
                <a:solidFill>
                  <a:prstClr val="black"/>
                </a:solidFill>
              </a:rPr>
              <a:t>до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8023" y="646519"/>
            <a:ext cx="953236" cy="346059"/>
          </a:xfrm>
          <a:prstGeom prst="rect">
            <a:avLst/>
          </a:prstGeom>
          <a:noFill/>
        </p:spPr>
        <p:txBody>
          <a:bodyPr wrap="square" lIns="68390" tIns="34196" rIns="68390" bIns="34196" rtlCol="0">
            <a:spAutoFit/>
          </a:bodyPr>
          <a:lstStyle/>
          <a:p>
            <a:pPr defTabSz="913023"/>
            <a:r>
              <a:rPr lang="ru-RU" dirty="0" smtClean="0">
                <a:solidFill>
                  <a:prstClr val="black"/>
                </a:solidFill>
              </a:rPr>
              <a:t>после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1" y="967537"/>
            <a:ext cx="5009597" cy="247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43" y="954259"/>
            <a:ext cx="4856347" cy="249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3501" y="3445032"/>
            <a:ext cx="10681091" cy="2537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390" tIns="34196" rIns="68390" bIns="34196" rtlCol="0">
            <a:spAutoFit/>
          </a:bodyPr>
          <a:lstStyle/>
          <a:p>
            <a:pPr algn="ctr" defTabSz="913023"/>
            <a:r>
              <a:rPr lang="ru-RU" sz="1200" b="1" dirty="0">
                <a:solidFill>
                  <a:prstClr val="black"/>
                </a:solidFill>
              </a:rPr>
              <a:t>регулирование русла реки </a:t>
            </a:r>
            <a:r>
              <a:rPr lang="ru-RU" sz="1200" b="1" dirty="0" err="1">
                <a:solidFill>
                  <a:prstClr val="black"/>
                </a:solidFill>
              </a:rPr>
              <a:t>Марчарунда</a:t>
            </a:r>
            <a:r>
              <a:rPr lang="ru-RU" sz="1200" b="1" dirty="0">
                <a:solidFill>
                  <a:prstClr val="black"/>
                </a:solidFill>
              </a:rPr>
              <a:t> Сухая в с. Сбега </a:t>
            </a:r>
            <a:r>
              <a:rPr lang="ru-RU" sz="1200" b="1" dirty="0" err="1">
                <a:solidFill>
                  <a:prstClr val="black"/>
                </a:solidFill>
              </a:rPr>
              <a:t>Могочинского</a:t>
            </a:r>
            <a:r>
              <a:rPr lang="ru-RU" sz="1200" b="1" dirty="0">
                <a:solidFill>
                  <a:prstClr val="black"/>
                </a:solidFill>
              </a:rPr>
              <a:t> района</a:t>
            </a:r>
          </a:p>
        </p:txBody>
      </p:sp>
      <p:pic>
        <p:nvPicPr>
          <p:cNvPr id="12" name="Picture 5" descr="https://cloclo-stock4.datacloudmail.ru/stock/thumb/xw1/792LzsqDXGktbWGrAYEe4HCVjWdYENe1Afsk95jEymZZqt6sXZWaGjwCuEKsshaERhDMTPCmiA3e/IMG_9336.JPG?x-email=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97" y="3698758"/>
            <a:ext cx="5009597" cy="29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92" y="3696699"/>
            <a:ext cx="4856300" cy="29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3501" y="6604253"/>
            <a:ext cx="10681091" cy="2537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390" tIns="34196" rIns="68390" bIns="34196" rtlCol="0">
            <a:spAutoFit/>
          </a:bodyPr>
          <a:lstStyle/>
          <a:p>
            <a:pPr algn="ctr" defTabSz="913023"/>
            <a:r>
              <a:rPr lang="ru-RU" sz="1200" b="1" dirty="0">
                <a:solidFill>
                  <a:prstClr val="black"/>
                </a:solidFill>
              </a:rPr>
              <a:t>регулирование русла реки </a:t>
            </a:r>
            <a:r>
              <a:rPr lang="ru-RU" sz="1200" b="1" dirty="0" err="1">
                <a:solidFill>
                  <a:prstClr val="black"/>
                </a:solidFill>
              </a:rPr>
              <a:t>Акша</a:t>
            </a:r>
            <a:r>
              <a:rPr lang="ru-RU" sz="1200" b="1" dirty="0">
                <a:solidFill>
                  <a:prstClr val="black"/>
                </a:solidFill>
              </a:rPr>
              <a:t> в </a:t>
            </a:r>
            <a:r>
              <a:rPr lang="ru-RU" sz="1200" b="1" dirty="0" err="1">
                <a:solidFill>
                  <a:prstClr val="black"/>
                </a:solidFill>
              </a:rPr>
              <a:t>сп</a:t>
            </a:r>
            <a:r>
              <a:rPr lang="ru-RU" sz="1200" b="1" dirty="0">
                <a:solidFill>
                  <a:prstClr val="black"/>
                </a:solidFill>
              </a:rPr>
              <a:t> «</a:t>
            </a:r>
            <a:r>
              <a:rPr lang="ru-RU" sz="1200" b="1" dirty="0" err="1">
                <a:solidFill>
                  <a:prstClr val="black"/>
                </a:solidFill>
              </a:rPr>
              <a:t>Урейское</a:t>
            </a:r>
            <a:r>
              <a:rPr lang="ru-RU" sz="1200" b="1" dirty="0">
                <a:solidFill>
                  <a:prstClr val="black"/>
                </a:solidFill>
              </a:rPr>
              <a:t>» </a:t>
            </a:r>
            <a:r>
              <a:rPr lang="ru-RU" sz="1200" b="1" dirty="0" err="1">
                <a:solidFill>
                  <a:prstClr val="black"/>
                </a:solidFill>
              </a:rPr>
              <a:t>Акшинского</a:t>
            </a:r>
            <a:r>
              <a:rPr lang="ru-RU" sz="1200" b="1" dirty="0">
                <a:solidFill>
                  <a:prstClr val="black"/>
                </a:solidFill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333536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478" y="14558"/>
            <a:ext cx="10511348" cy="632384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913023"/>
            <a:r>
              <a:rPr lang="ru-RU" b="1" dirty="0">
                <a:solidFill>
                  <a:prstClr val="black"/>
                </a:solidFill>
              </a:rPr>
              <a:t>Осуществление мер по предотвращению </a:t>
            </a:r>
            <a:r>
              <a:rPr lang="ru-RU" b="1" dirty="0" smtClean="0">
                <a:solidFill>
                  <a:prstClr val="black"/>
                </a:solidFill>
              </a:rPr>
              <a:t>негативного</a:t>
            </a:r>
          </a:p>
          <a:p>
            <a:pPr defTabSz="913023"/>
            <a:r>
              <a:rPr lang="ru-RU" b="1" dirty="0" smtClean="0">
                <a:solidFill>
                  <a:prstClr val="black"/>
                </a:solidFill>
              </a:rPr>
              <a:t>воздействия </a:t>
            </a:r>
            <a:r>
              <a:rPr lang="ru-RU" b="1" dirty="0">
                <a:solidFill>
                  <a:prstClr val="black"/>
                </a:solidFill>
              </a:rPr>
              <a:t>вод, охране водных объектов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4152" y="726413"/>
            <a:ext cx="976773" cy="346002"/>
          </a:xfrm>
          <a:prstGeom prst="rect">
            <a:avLst/>
          </a:prstGeom>
          <a:noFill/>
        </p:spPr>
        <p:txBody>
          <a:bodyPr wrap="square" lIns="68334" tIns="34168" rIns="68334" bIns="34168" rtlCol="0">
            <a:spAutoFit/>
          </a:bodyPr>
          <a:lstStyle/>
          <a:p>
            <a:pPr defTabSz="913281"/>
            <a:r>
              <a:rPr lang="ru-RU" dirty="0" smtClean="0">
                <a:solidFill>
                  <a:prstClr val="black"/>
                </a:solidFill>
              </a:rPr>
              <a:t>до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8023" y="726413"/>
            <a:ext cx="953236" cy="346059"/>
          </a:xfrm>
          <a:prstGeom prst="rect">
            <a:avLst/>
          </a:prstGeom>
          <a:noFill/>
        </p:spPr>
        <p:txBody>
          <a:bodyPr wrap="square" lIns="68390" tIns="34196" rIns="68390" bIns="34196" rtlCol="0">
            <a:spAutoFit/>
          </a:bodyPr>
          <a:lstStyle/>
          <a:p>
            <a:pPr defTabSz="913023"/>
            <a:r>
              <a:rPr lang="ru-RU" dirty="0" smtClean="0">
                <a:solidFill>
                  <a:prstClr val="black"/>
                </a:solidFill>
              </a:rPr>
              <a:t>после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9" y="1033081"/>
            <a:ext cx="4716605" cy="259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34568" y="3629347"/>
            <a:ext cx="10172701" cy="253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расчистка русла реки Среднее </a:t>
            </a:r>
            <a:r>
              <a:rPr lang="ru-RU" sz="1200" b="1" dirty="0" err="1">
                <a:solidFill>
                  <a:prstClr val="black"/>
                </a:solidFill>
              </a:rPr>
              <a:t>Олонгро</a:t>
            </a:r>
            <a:r>
              <a:rPr lang="ru-RU" sz="1200" b="1" dirty="0">
                <a:solidFill>
                  <a:prstClr val="black"/>
                </a:solidFill>
              </a:rPr>
              <a:t> в г. Могоча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9" y="3895485"/>
            <a:ext cx="4716605" cy="270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2718"/>
          <a:stretch/>
        </p:blipFill>
        <p:spPr bwMode="auto">
          <a:xfrm>
            <a:off x="6547185" y="3895484"/>
            <a:ext cx="4770694" cy="27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23959" y="6604343"/>
            <a:ext cx="10193920" cy="253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b="1" dirty="0">
                <a:solidFill>
                  <a:prstClr val="black"/>
                </a:solidFill>
              </a:rPr>
              <a:t>расчистка русла реки Чита в г. Чита от моста по ул. Ковыльная до устья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85" y="1033081"/>
            <a:ext cx="4747108" cy="259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42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963" y="132799"/>
            <a:ext cx="10269673" cy="817050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388174"/>
            <a:r>
              <a:rPr lang="ru-RU" sz="2400" dirty="0">
                <a:solidFill>
                  <a:prstClr val="black"/>
                </a:solidFill>
              </a:rPr>
              <a:t>Обеспечение безопасности </a:t>
            </a:r>
            <a:r>
              <a:rPr lang="ru-RU" sz="2400" dirty="0" smtClean="0">
                <a:solidFill>
                  <a:prstClr val="black"/>
                </a:solidFill>
              </a:rPr>
              <a:t>гидротехнических</a:t>
            </a:r>
          </a:p>
          <a:p>
            <a:pPr defTabSz="388174"/>
            <a:r>
              <a:rPr lang="ru-RU" sz="2400" dirty="0" smtClean="0">
                <a:solidFill>
                  <a:prstClr val="black"/>
                </a:solidFill>
              </a:rPr>
              <a:t>сооружений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0147" y="935703"/>
            <a:ext cx="4390947" cy="338522"/>
          </a:xfrm>
          <a:prstGeom prst="rect">
            <a:avLst/>
          </a:prstGeom>
          <a:noFill/>
        </p:spPr>
        <p:txBody>
          <a:bodyPr wrap="square" lIns="91406" tIns="45704" rIns="91406" bIns="45704" rtlCol="0">
            <a:spAutoFit/>
          </a:bodyPr>
          <a:lstStyle/>
          <a:p>
            <a:pPr defTabSz="913023"/>
            <a:r>
              <a:rPr lang="ru-RU" sz="1600" b="1" dirty="0">
                <a:solidFill>
                  <a:prstClr val="black"/>
                </a:solidFill>
              </a:rPr>
              <a:t>Проведенные мероприятия в 2020 году: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488" y="1285471"/>
            <a:ext cx="6590271" cy="623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капитальный ремонт дамбы в с. </a:t>
            </a:r>
            <a:r>
              <a:rPr lang="ru-RU" sz="1200" dirty="0" err="1">
                <a:solidFill>
                  <a:prstClr val="black"/>
                </a:solidFill>
              </a:rPr>
              <a:t>Аргунск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Нерчинско</a:t>
            </a:r>
            <a:r>
              <a:rPr lang="ru-RU" sz="1200" dirty="0">
                <a:solidFill>
                  <a:prstClr val="black"/>
                </a:solidFill>
              </a:rPr>
              <a:t>-Заводского района (2019-2020 гг.), общая протяженность 3,0 км,</a:t>
            </a:r>
          </a:p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стоимость – 17,8 млн. рублей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488" y="2082139"/>
            <a:ext cx="6590271" cy="438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капитальный ремонт дамбы в с. Тунгокочен (2020-2022 гг.),</a:t>
            </a:r>
          </a:p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общая протяженность 4,108 км, стоимость – 41,65 млн. рублей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488" y="2702287"/>
            <a:ext cx="6590271" cy="623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>
            <a:defPPr>
              <a:defRPr lang="ru-RU"/>
            </a:defPPr>
            <a:lvl1pPr algn="ctr" defTabSz="913625">
              <a:defRPr sz="1200">
                <a:solidFill>
                  <a:prstClr val="black"/>
                </a:solidFill>
              </a:defRPr>
            </a:lvl1pPr>
          </a:lstStyle>
          <a:p>
            <a:r>
              <a:rPr lang="ru-RU" dirty="0"/>
              <a:t>текущий ремонт дамбы в г. Чита на участке от ул. </a:t>
            </a:r>
            <a:r>
              <a:rPr lang="ru-RU" dirty="0" err="1"/>
              <a:t>Е.Гаюсана</a:t>
            </a:r>
            <a:r>
              <a:rPr lang="ru-RU" dirty="0"/>
              <a:t> до моста на ул. </a:t>
            </a:r>
            <a:r>
              <a:rPr lang="ru-RU" dirty="0" err="1"/>
              <a:t>Богомягкова</a:t>
            </a:r>
            <a:r>
              <a:rPr lang="ru-RU" dirty="0"/>
              <a:t> (левый берег), общая протяженность 4,7 км,</a:t>
            </a:r>
          </a:p>
          <a:p>
            <a:r>
              <a:rPr lang="ru-RU" dirty="0"/>
              <a:t>стоимость – 6,4 млн.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963" y="3491501"/>
            <a:ext cx="6565788" cy="438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>
            <a:spAutoFit/>
          </a:bodyPr>
          <a:lstStyle/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составление деклараций безопасности пяти гидротехнических сооружений, находящихся в собственности Забайкальского края, стоимость – 2,2 млн. рублей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963" y="4144242"/>
            <a:ext cx="6565788" cy="807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>
            <a:spAutoFit/>
          </a:bodyPr>
          <a:lstStyle/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мониторинг водных объектов в части наблюдения за состоянием дна, берегов, состоянием и режимом использования водоохранных зон и изменениями морфологических особенностей водных объектов и их частей, стоимость – 0,6 млн. рублей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439" y="5124259"/>
            <a:ext cx="6565788" cy="438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крепление берега реки Чита в районе СНТ “Светофор </a:t>
            </a:r>
            <a:r>
              <a:rPr lang="ru-RU" sz="1200" dirty="0" err="1">
                <a:solidFill>
                  <a:prstClr val="black"/>
                </a:solidFill>
              </a:rPr>
              <a:t>ЗабЖД</a:t>
            </a:r>
            <a:r>
              <a:rPr lang="ru-RU" sz="1200" dirty="0">
                <a:solidFill>
                  <a:prstClr val="black"/>
                </a:solidFill>
              </a:rPr>
              <a:t>” г. Чита, общая протяженность – 1,0 км, стоимость – 7,4 млн. рублей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476" y="5734444"/>
            <a:ext cx="6565788" cy="4383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sz="1200" dirty="0">
                <a:solidFill>
                  <a:prstClr val="black"/>
                </a:solidFill>
              </a:rPr>
              <a:t>Субсидия на возмещение фактически понесенных затрат, связанных с эксплуатацией ГТС – 4,9 млн.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2325" y="2082150"/>
            <a:ext cx="4757405" cy="2062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6" tIns="45704" rIns="91406" bIns="45704" rtlCol="0">
            <a:spAutoFit/>
          </a:bodyPr>
          <a:lstStyle/>
          <a:p>
            <a:pPr defTabSz="913023"/>
            <a:r>
              <a:rPr lang="ru-RU" sz="1600" dirty="0">
                <a:solidFill>
                  <a:prstClr val="black"/>
                </a:solidFill>
              </a:rPr>
              <a:t>На обеспечение безопасности ГТС выделено</a:t>
            </a:r>
          </a:p>
          <a:p>
            <a:pPr defTabSz="913023"/>
            <a:r>
              <a:rPr lang="ru-RU" sz="1600" b="1" dirty="0">
                <a:solidFill>
                  <a:prstClr val="black"/>
                </a:solidFill>
              </a:rPr>
              <a:t>45,7 млн. рублей</a:t>
            </a:r>
            <a:r>
              <a:rPr lang="ru-RU" sz="1600" dirty="0">
                <a:solidFill>
                  <a:prstClr val="black"/>
                </a:solidFill>
              </a:rPr>
              <a:t>, в том числе:</a:t>
            </a:r>
          </a:p>
          <a:p>
            <a:pPr marL="285644" indent="-285644" defTabSz="91302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из федерального бюджета – </a:t>
            </a:r>
            <a:r>
              <a:rPr lang="ru-RU" sz="1600" b="1" dirty="0">
                <a:solidFill>
                  <a:prstClr val="black"/>
                </a:solidFill>
              </a:rPr>
              <a:t>12,3 млн. рублей</a:t>
            </a:r>
          </a:p>
          <a:p>
            <a:pPr marL="285644" indent="-285644" defTabSz="91302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из краевого бюджета – </a:t>
            </a:r>
            <a:r>
              <a:rPr lang="ru-RU" sz="1600" b="1" dirty="0">
                <a:solidFill>
                  <a:prstClr val="black"/>
                </a:solidFill>
              </a:rPr>
              <a:t>33,4 млн. рублей</a:t>
            </a:r>
          </a:p>
          <a:p>
            <a:pPr defTabSz="913023"/>
            <a:endParaRPr lang="ru-RU" sz="1600" b="1" dirty="0">
              <a:solidFill>
                <a:prstClr val="black"/>
              </a:solidFill>
            </a:endParaRPr>
          </a:p>
          <a:p>
            <a:pPr algn="ctr" defTabSz="913023"/>
            <a:r>
              <a:rPr lang="ru-RU" sz="1600" dirty="0">
                <a:solidFill>
                  <a:prstClr val="black"/>
                </a:solidFill>
              </a:rPr>
              <a:t>Освоение – 100%</a:t>
            </a:r>
          </a:p>
          <a:p>
            <a:pPr algn="ctr" defTabSz="913023"/>
            <a:endParaRPr lang="ru-RU" sz="1600" dirty="0">
              <a:solidFill>
                <a:prstClr val="black"/>
              </a:solidFill>
            </a:endParaRPr>
          </a:p>
          <a:p>
            <a:pPr algn="ctr" defTabSz="913023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9417" y="4316149"/>
            <a:ext cx="4720314" cy="8309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6" tIns="45704" rIns="91406" bIns="45704" rtlCol="0">
            <a:spAutoFit/>
          </a:bodyPr>
          <a:lstStyle/>
          <a:p>
            <a:pPr defTabSz="913023"/>
            <a:r>
              <a:rPr lang="ru-RU" sz="1600" dirty="0">
                <a:solidFill>
                  <a:prstClr val="black"/>
                </a:solidFill>
              </a:rPr>
              <a:t>Целевой показатель «Протяженность отремонтированных гидротехнических сооружений» (3,5 км) достигнут</a:t>
            </a:r>
          </a:p>
        </p:txBody>
      </p:sp>
    </p:spTree>
    <p:extLst>
      <p:ext uri="{BB962C8B-B14F-4D97-AF65-F5344CB8AC3E}">
        <p14:creationId xmlns:p14="http://schemas.microsoft.com/office/powerpoint/2010/main" val="248046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422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272339" y="86366"/>
            <a:ext cx="3791916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Calibri" panose="020F0502020204030204" pitchFamily="34" charset="0"/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Calibri" panose="020F0502020204030204" pitchFamily="34" charset="0"/>
              </a:rPr>
              <a:t>Забайкальского края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F50DAC38-D7A5-4E9B-9A7E-8CB6647B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72" y="128434"/>
            <a:ext cx="7568855" cy="738664"/>
          </a:xfrm>
        </p:spPr>
        <p:txBody>
          <a:bodyPr wrap="square" lIns="0" tIns="0" rIns="0" bIns="0">
            <a:spAutoFit/>
          </a:bodyPr>
          <a:lstStyle/>
          <a:p>
            <a:pPr defTabSz="914055">
              <a:lnSpc>
                <a:spcPct val="100000"/>
              </a:lnSpc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Финансирование расходов на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реализацию полномочий </a:t>
            </a:r>
            <a:br>
              <a:rPr lang="ru-RU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Министерства в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2020 году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66498E92-D9AE-480D-99B0-A27745F7B2E5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96580" y="4169456"/>
            <a:ext cx="2951239" cy="19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GB" sz="1700" dirty="0">
              <a:solidFill>
                <a:prstClr val="black"/>
              </a:solidFill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535" y="4297146"/>
            <a:ext cx="5596212" cy="20223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77572" tIns="38782" rIns="77572" bIns="38782" rtlCol="0" anchor="ctr"/>
          <a:lstStyle/>
          <a:p>
            <a:pPr marL="149491" defTabSz="775704">
              <a:defRPr/>
            </a:pPr>
            <a:r>
              <a:rPr lang="ru-RU" sz="13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Источники финансирования федерального бюджета:</a:t>
            </a:r>
          </a:p>
          <a:p>
            <a:pPr marL="149491" defTabSz="775704">
              <a:defRPr/>
            </a:pPr>
            <a:r>
              <a:rPr lang="ru-RU" sz="1300" kern="0" dirty="0" smtClean="0">
                <a:solidFill>
                  <a:sysClr val="windowText" lastClr="000000"/>
                </a:solidFill>
              </a:rPr>
              <a:t>1</a:t>
            </a:r>
            <a:r>
              <a:rPr lang="ru-RU" sz="1300" kern="0" dirty="0">
                <a:solidFill>
                  <a:sysClr val="windowText" lastClr="000000"/>
                </a:solidFill>
              </a:rPr>
              <a:t>) </a:t>
            </a: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Субвенция на исполнение </a:t>
            </a:r>
            <a:r>
              <a:rPr lang="ru-RU" sz="1300" kern="0" dirty="0" smtClean="0">
                <a:solidFill>
                  <a:sysClr val="windowText" lastClr="000000"/>
                </a:solidFill>
                <a:cs typeface="Calibri" panose="020F0502020204030204" pitchFamily="34" charset="0"/>
              </a:rPr>
              <a:t>переданных </a:t>
            </a: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Российской </a:t>
            </a:r>
            <a:r>
              <a:rPr lang="ru-RU" sz="1300" kern="0" dirty="0" smtClean="0">
                <a:solidFill>
                  <a:sysClr val="windowText" lastClr="000000"/>
                </a:solidFill>
                <a:cs typeface="Calibri" panose="020F0502020204030204" pitchFamily="34" charset="0"/>
              </a:rPr>
              <a:t>Федерацией полномочий в </a:t>
            </a: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области лесных отношений;</a:t>
            </a:r>
          </a:p>
          <a:p>
            <a:pPr marL="149491" defTabSz="775704">
              <a:defRPr/>
            </a:pP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2) Субвенция на осуществление переданных Российской Федерацией </a:t>
            </a:r>
            <a:r>
              <a:rPr lang="ru-RU" sz="1300" kern="0" dirty="0" smtClean="0">
                <a:solidFill>
                  <a:sysClr val="windowText" lastClr="000000"/>
                </a:solidFill>
                <a:cs typeface="Calibri" panose="020F0502020204030204" pitchFamily="34" charset="0"/>
              </a:rPr>
              <a:t>в </a:t>
            </a: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области организации, регулирования и охраны водных биологических ресурсов;</a:t>
            </a:r>
          </a:p>
          <a:p>
            <a:pPr marL="149491" defTabSz="775704">
              <a:defRPr/>
            </a:pP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3) Субвенция на осуществление </a:t>
            </a:r>
            <a:r>
              <a:rPr lang="ru-RU" sz="1300" kern="0" dirty="0" smtClean="0">
                <a:solidFill>
                  <a:sysClr val="windowText" lastClr="000000"/>
                </a:solidFill>
                <a:cs typeface="Calibri" panose="020F0502020204030204" pitchFamily="34" charset="0"/>
              </a:rPr>
              <a:t>переданных полномочий </a:t>
            </a: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Российской Федерацией </a:t>
            </a:r>
            <a:r>
              <a:rPr lang="ru-RU" sz="1300" kern="0" dirty="0" smtClean="0">
                <a:solidFill>
                  <a:sysClr val="windowText" lastClr="000000"/>
                </a:solidFill>
                <a:cs typeface="Calibri" panose="020F0502020204030204" pitchFamily="34" charset="0"/>
              </a:rPr>
              <a:t>в </a:t>
            </a: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области водных отношений;</a:t>
            </a:r>
          </a:p>
          <a:p>
            <a:pPr marL="149491" defTabSz="775704">
              <a:defRPr/>
            </a:pP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4) Единая субвенция на осуществление полномочий Российской Федерации в области охраны и использования объектов животного мир;</a:t>
            </a:r>
          </a:p>
          <a:p>
            <a:pPr marL="149491" defTabSz="775704">
              <a:defRPr/>
            </a:pPr>
            <a:r>
              <a:rPr lang="ru-RU" sz="13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5) Единая субвенция на осуществление полномочий Российской Федерации в области охраны и использования охотничьих ресурсов.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572" y="1118271"/>
            <a:ext cx="3103335" cy="3399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77572" tIns="38782" rIns="77572" bIns="38782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prstClr val="black"/>
                </a:solidFill>
              </a:defRPr>
            </a:lvl1pPr>
          </a:lstStyle>
          <a:p>
            <a:pPr defTabSz="775704">
              <a:defRPr/>
            </a:pPr>
            <a:r>
              <a:rPr lang="ru-RU" sz="1700" kern="0" dirty="0">
                <a:cs typeface="Calibri" panose="020F0502020204030204" pitchFamily="34" charset="0"/>
              </a:rPr>
              <a:t>2 млрд. 447,3 млн. руб.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90985" y="1112813"/>
            <a:ext cx="3590199" cy="339932"/>
          </a:xfrm>
          <a:prstGeom prst="rect">
            <a:avLst/>
          </a:prstGeom>
        </p:spPr>
        <p:txBody>
          <a:bodyPr wrap="square" lIns="77572" tIns="38782" rIns="77572" bIns="38782">
            <a:spAutoFit/>
          </a:bodyPr>
          <a:lstStyle/>
          <a:p>
            <a:pPr defTabSz="387864"/>
            <a:r>
              <a:rPr lang="ru-RU" sz="1700" b="1" kern="0" dirty="0">
                <a:solidFill>
                  <a:prstClr val="black"/>
                </a:solidFill>
                <a:cs typeface="Calibri" panose="020F0502020204030204" pitchFamily="34" charset="0"/>
              </a:rPr>
              <a:t>-  объем финансирования </a:t>
            </a:r>
            <a:endParaRPr lang="ru-RU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15093" y="1686556"/>
            <a:ext cx="5332339" cy="6015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7572" tIns="38782" rIns="77572" bIns="38782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prstClr val="black"/>
                </a:solidFill>
              </a:defRPr>
            </a:lvl1pPr>
          </a:lstStyle>
          <a:p>
            <a:pPr defTabSz="775704">
              <a:defRPr/>
            </a:pPr>
            <a:r>
              <a:rPr lang="ru-RU" sz="1700" kern="0" dirty="0">
                <a:cs typeface="Calibri" panose="020F0502020204030204" pitchFamily="34" charset="0"/>
              </a:rPr>
              <a:t>Структура финансирования в разрезе государственных программ </a:t>
            </a:r>
            <a:r>
              <a:rPr lang="ru-RU" sz="1700" kern="0" dirty="0" smtClean="0">
                <a:cs typeface="Calibri" panose="020F0502020204030204" pitchFamily="34" charset="0"/>
              </a:rPr>
              <a:t>за </a:t>
            </a:r>
            <a:r>
              <a:rPr lang="ru-RU" sz="1700" kern="0" dirty="0">
                <a:cs typeface="Calibri" panose="020F0502020204030204" pitchFamily="34" charset="0"/>
              </a:rPr>
              <a:t>2020 год</a:t>
            </a:r>
          </a:p>
        </p:txBody>
      </p: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673421"/>
              </p:ext>
            </p:extLst>
          </p:nvPr>
        </p:nvGraphicFramePr>
        <p:xfrm>
          <a:off x="5940983" y="2915672"/>
          <a:ext cx="5389588" cy="3920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11180083" y="3275622"/>
            <a:ext cx="770605" cy="3361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77572" tIns="38782" rIns="77572" bIns="38782" rtlCol="0" anchor="ctr"/>
          <a:lstStyle/>
          <a:p>
            <a:pPr algn="ctr" defTabSz="775704">
              <a:defRPr/>
            </a:pPr>
            <a:r>
              <a:rPr lang="ru-RU" sz="14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76%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1164417" y="4175359"/>
            <a:ext cx="768331" cy="3361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77572" tIns="38782" rIns="77572" bIns="38782" rtlCol="0" anchor="ctr"/>
          <a:lstStyle/>
          <a:p>
            <a:pPr algn="ctr" defTabSz="775704">
              <a:defRPr/>
            </a:pPr>
            <a:r>
              <a:rPr lang="ru-RU" sz="14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20%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1139483" y="5140216"/>
            <a:ext cx="770836" cy="3361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77572" tIns="38782" rIns="77572" bIns="38782" rtlCol="0" anchor="ctr"/>
          <a:lstStyle/>
          <a:p>
            <a:pPr algn="ctr" defTabSz="775704">
              <a:defRPr/>
            </a:pPr>
            <a:r>
              <a:rPr lang="ru-RU" sz="14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4%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1144831" y="6062209"/>
            <a:ext cx="760471" cy="3361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77572" tIns="38782" rIns="77572" bIns="38782" rtlCol="0" anchor="ctr"/>
          <a:lstStyle/>
          <a:p>
            <a:pPr algn="ctr" defTabSz="775704">
              <a:defRPr/>
            </a:pPr>
            <a:r>
              <a:rPr lang="ru-RU" sz="1400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0,02%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0271952" y="2596317"/>
            <a:ext cx="1066137" cy="3361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77572" tIns="38782" rIns="77572" bIns="38782" rtlCol="0" anchor="ctr"/>
          <a:lstStyle/>
          <a:p>
            <a:pPr algn="ctr" defTabSz="775704">
              <a:defRPr/>
            </a:pPr>
            <a:r>
              <a:rPr lang="ru-RU" sz="14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млн. руб.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04532" y="1013808"/>
            <a:ext cx="869935" cy="3399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77572" tIns="38782" rIns="77572" bIns="38782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prstClr val="black"/>
                </a:solidFill>
              </a:defRPr>
            </a:lvl1pPr>
          </a:lstStyle>
          <a:p>
            <a:pPr defTabSz="775704">
              <a:defRPr/>
            </a:pPr>
            <a:r>
              <a:rPr lang="ru-RU" sz="1700" kern="0" dirty="0">
                <a:cs typeface="Calibri" panose="020F0502020204030204" pitchFamily="34" charset="0"/>
              </a:rPr>
              <a:t>99,0%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080560" y="1027093"/>
            <a:ext cx="3860087" cy="601542"/>
          </a:xfrm>
          <a:prstGeom prst="rect">
            <a:avLst/>
          </a:prstGeom>
        </p:spPr>
        <p:txBody>
          <a:bodyPr wrap="square" lIns="77572" tIns="38782" rIns="77572" bIns="38782">
            <a:spAutoFit/>
          </a:bodyPr>
          <a:lstStyle/>
          <a:p>
            <a:pPr marL="290888" indent="-290888" defTabSz="387864">
              <a:buFontTx/>
              <a:buChar char="-"/>
            </a:pPr>
            <a:r>
              <a:rPr lang="ru-RU" sz="1700" b="1" kern="0" dirty="0">
                <a:solidFill>
                  <a:prstClr val="black"/>
                </a:solidFill>
                <a:cs typeface="Calibri" panose="020F0502020204030204" pitchFamily="34" charset="0"/>
              </a:rPr>
              <a:t>процент освоения средств </a:t>
            </a:r>
          </a:p>
          <a:p>
            <a:pPr defTabSz="387864"/>
            <a:r>
              <a:rPr lang="ru-RU" sz="1700" b="1" kern="0" dirty="0">
                <a:solidFill>
                  <a:prstClr val="black"/>
                </a:solidFill>
                <a:cs typeface="Calibri" panose="020F0502020204030204" pitchFamily="34" charset="0"/>
              </a:rPr>
              <a:t>                 </a:t>
            </a:r>
            <a:endParaRPr lang="ru-RU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2458" y="3375037"/>
            <a:ext cx="2439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990"/>
            <a:r>
              <a:rPr lang="ru-RU" sz="1400" b="1" kern="0" dirty="0" smtClean="0">
                <a:solidFill>
                  <a:prstClr val="black"/>
                </a:solidFill>
                <a:cs typeface="Calibri" panose="020F0502020204030204" pitchFamily="34" charset="0"/>
              </a:rPr>
              <a:t> федеральный бюджет</a:t>
            </a:r>
            <a:endParaRPr lang="ru-RU" sz="14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48395" y="3397390"/>
            <a:ext cx="2439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990"/>
            <a:r>
              <a:rPr lang="ru-RU" sz="1400" b="1" kern="0" dirty="0" smtClean="0">
                <a:solidFill>
                  <a:prstClr val="black"/>
                </a:solidFill>
                <a:cs typeface="Calibri" panose="020F0502020204030204" pitchFamily="34" charset="0"/>
              </a:rPr>
              <a:t> краевой бюджет</a:t>
            </a:r>
            <a:endParaRPr lang="ru-RU" sz="14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6572" y="2274042"/>
            <a:ext cx="670560" cy="322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 defTabSz="911990"/>
            <a:r>
              <a:rPr lang="ru-RU" sz="1600" b="1" dirty="0" smtClean="0">
                <a:solidFill>
                  <a:prstClr val="black"/>
                </a:solidFill>
              </a:rPr>
              <a:t>2020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6572" y="2932203"/>
            <a:ext cx="670560" cy="322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 defTabSz="911990"/>
            <a:r>
              <a:rPr lang="ru-RU" sz="1600" b="1" dirty="0" smtClean="0">
                <a:solidFill>
                  <a:prstClr val="black"/>
                </a:solidFill>
              </a:rPr>
              <a:t>2019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925499" y="2229416"/>
            <a:ext cx="991193" cy="366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 defTabSz="911990"/>
            <a:r>
              <a:rPr lang="ru-RU" sz="16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2 447,3</a:t>
            </a:r>
            <a:endParaRPr lang="ru-RU" sz="16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925500" y="2932203"/>
            <a:ext cx="991193" cy="369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 defTabSz="911990"/>
            <a:r>
              <a:rPr lang="ru-RU" sz="16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2 447,2</a:t>
            </a:r>
            <a:endParaRPr lang="ru-RU" sz="16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65576" y="1838082"/>
            <a:ext cx="1466558" cy="38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 defTabSz="911990"/>
            <a:r>
              <a:rPr lang="ru-RU" sz="1600" b="1" dirty="0">
                <a:solidFill>
                  <a:prstClr val="black"/>
                </a:solidFill>
              </a:rPr>
              <a:t>м</a:t>
            </a:r>
            <a:r>
              <a:rPr lang="ru-RU" sz="1600" b="1" dirty="0" smtClean="0">
                <a:solidFill>
                  <a:prstClr val="black"/>
                </a:solidFill>
              </a:rPr>
              <a:t>лн. руб.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87818" y="1832243"/>
            <a:ext cx="1466558" cy="38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 defTabSz="911990"/>
            <a:r>
              <a:rPr lang="ru-RU" sz="1600" b="1" dirty="0" smtClean="0">
                <a:solidFill>
                  <a:prstClr val="black"/>
                </a:solidFill>
              </a:rPr>
              <a:t>всего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2" name="Диаграмма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012969"/>
              </p:ext>
            </p:extLst>
          </p:nvPr>
        </p:nvGraphicFramePr>
        <p:xfrm>
          <a:off x="751869" y="1977427"/>
          <a:ext cx="4993051" cy="161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087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963" y="132799"/>
            <a:ext cx="7360881" cy="632384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388174"/>
            <a:r>
              <a:rPr lang="ru-RU" b="1" dirty="0">
                <a:solidFill>
                  <a:prstClr val="black"/>
                </a:solidFill>
              </a:rPr>
              <a:t>Обеспечение безопасности </a:t>
            </a:r>
            <a:r>
              <a:rPr lang="ru-RU" b="1" dirty="0" smtClean="0">
                <a:solidFill>
                  <a:prstClr val="black"/>
                </a:solidFill>
              </a:rPr>
              <a:t>гидротехнических сооружений</a:t>
            </a:r>
          </a:p>
          <a:p>
            <a:pPr defTabSz="388174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7913" y="608936"/>
            <a:ext cx="976773" cy="346002"/>
          </a:xfrm>
          <a:prstGeom prst="rect">
            <a:avLst/>
          </a:prstGeom>
          <a:noFill/>
        </p:spPr>
        <p:txBody>
          <a:bodyPr wrap="square" lIns="68334" tIns="34168" rIns="68334" bIns="34168" rtlCol="0">
            <a:spAutoFit/>
          </a:bodyPr>
          <a:lstStyle/>
          <a:p>
            <a:pPr algn="ctr" defTabSz="913281"/>
            <a:r>
              <a:rPr lang="ru-RU" b="1" dirty="0" smtClean="0">
                <a:solidFill>
                  <a:prstClr val="black"/>
                </a:solidFill>
              </a:rPr>
              <a:t>до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8387" y="620235"/>
            <a:ext cx="1270623" cy="346002"/>
          </a:xfrm>
          <a:prstGeom prst="rect">
            <a:avLst/>
          </a:prstGeom>
          <a:noFill/>
        </p:spPr>
        <p:txBody>
          <a:bodyPr wrap="square" lIns="68334" tIns="34168" rIns="68334" bIns="34168" rtlCol="0">
            <a:spAutoFit/>
          </a:bodyPr>
          <a:lstStyle/>
          <a:p>
            <a:pPr defTabSz="913281"/>
            <a:r>
              <a:rPr lang="ru-RU" b="1" dirty="0" smtClean="0">
                <a:solidFill>
                  <a:prstClr val="black"/>
                </a:solidFill>
              </a:rPr>
              <a:t>после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3" y="931087"/>
            <a:ext cx="5101353" cy="260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92" y="931089"/>
            <a:ext cx="4828207" cy="260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847735" y="3532168"/>
            <a:ext cx="10572753" cy="307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329" tIns="45666" rIns="91329" bIns="45666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prstClr val="black"/>
                </a:solidFill>
              </a:rPr>
              <a:t>Текущий ремонт инженерных сооружений на </a:t>
            </a:r>
            <a:r>
              <a:rPr lang="ru-RU" sz="1400" dirty="0" err="1">
                <a:solidFill>
                  <a:prstClr val="black"/>
                </a:solidFill>
              </a:rPr>
              <a:t>р.Чита</a:t>
            </a:r>
            <a:r>
              <a:rPr lang="ru-RU" sz="1400" dirty="0">
                <a:solidFill>
                  <a:prstClr val="black"/>
                </a:solidFill>
              </a:rPr>
              <a:t> от ул. </a:t>
            </a:r>
            <a:r>
              <a:rPr lang="ru-RU" sz="1400" dirty="0" err="1">
                <a:solidFill>
                  <a:prstClr val="black"/>
                </a:solidFill>
              </a:rPr>
              <a:t>Е.Гаюсана</a:t>
            </a:r>
            <a:r>
              <a:rPr lang="ru-RU" sz="1400" dirty="0">
                <a:solidFill>
                  <a:prstClr val="black"/>
                </a:solidFill>
              </a:rPr>
              <a:t> до моста по </a:t>
            </a:r>
            <a:r>
              <a:rPr lang="ru-RU" sz="1400" dirty="0" err="1">
                <a:solidFill>
                  <a:prstClr val="black"/>
                </a:solidFill>
              </a:rPr>
              <a:t>ул.Богомягкова</a:t>
            </a:r>
            <a:r>
              <a:rPr lang="ru-RU" sz="1400" dirty="0">
                <a:solidFill>
                  <a:prstClr val="black"/>
                </a:solidFill>
              </a:rPr>
              <a:t> (6,9 млн. руб.)</a:t>
            </a:r>
          </a:p>
        </p:txBody>
      </p:sp>
      <p:pic>
        <p:nvPicPr>
          <p:cNvPr id="13" name="Picture 2" descr="C:\Users\NekrasovOV.PP\Desktop\ФОТО\АРГУНСК\фото-9-12-20\DSCN9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3" y="3849861"/>
            <a:ext cx="5101353" cy="26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NekrasovOV.PP\Desktop\для гурулева\20201216_1011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96" y="3841475"/>
            <a:ext cx="4818671" cy="27016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47735" y="6543354"/>
            <a:ext cx="10572753" cy="253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334" tIns="34168" rIns="68334" bIns="34168" rtlCol="0">
            <a:spAutoFit/>
          </a:bodyPr>
          <a:lstStyle/>
          <a:p>
            <a:pPr defTabSz="913281"/>
            <a:r>
              <a:rPr lang="ru-RU" sz="1200" b="1" dirty="0">
                <a:solidFill>
                  <a:prstClr val="black"/>
                </a:solidFill>
              </a:rPr>
              <a:t>        </a:t>
            </a:r>
            <a:r>
              <a:rPr lang="ru-RU" sz="1200" b="1" dirty="0" smtClean="0">
                <a:solidFill>
                  <a:prstClr val="black"/>
                </a:solidFill>
              </a:rPr>
              <a:t>       </a:t>
            </a:r>
            <a:r>
              <a:rPr lang="ru-RU" sz="1200" b="1" dirty="0">
                <a:solidFill>
                  <a:prstClr val="black"/>
                </a:solidFill>
              </a:rPr>
              <a:t>Ремонт дамбы в </a:t>
            </a:r>
            <a:r>
              <a:rPr lang="ru-RU" sz="1200" b="1" dirty="0" err="1">
                <a:solidFill>
                  <a:prstClr val="black"/>
                </a:solidFill>
              </a:rPr>
              <a:t>с.Аргунск</a:t>
            </a:r>
            <a:r>
              <a:rPr lang="ru-RU" sz="1200" b="1" dirty="0">
                <a:solidFill>
                  <a:prstClr val="black"/>
                </a:solidFill>
              </a:rPr>
              <a:t> 2019-2020г. (17,9 </a:t>
            </a:r>
            <a:r>
              <a:rPr lang="ru-RU" sz="1200" b="1" dirty="0" err="1">
                <a:solidFill>
                  <a:prstClr val="black"/>
                </a:solidFill>
              </a:rPr>
              <a:t>млн.руб</a:t>
            </a:r>
            <a:r>
              <a:rPr lang="ru-RU" sz="1200" b="1" dirty="0">
                <a:solidFill>
                  <a:prstClr val="black"/>
                </a:solidFill>
              </a:rPr>
              <a:t>.)                                          </a:t>
            </a:r>
            <a:r>
              <a:rPr lang="ru-RU" sz="1200" b="1" dirty="0" smtClean="0">
                <a:solidFill>
                  <a:prstClr val="black"/>
                </a:solidFill>
              </a:rPr>
              <a:t>                Ремонт </a:t>
            </a:r>
            <a:r>
              <a:rPr lang="ru-RU" sz="1200" b="1" dirty="0">
                <a:solidFill>
                  <a:prstClr val="black"/>
                </a:solidFill>
              </a:rPr>
              <a:t>дамбы в </a:t>
            </a:r>
            <a:r>
              <a:rPr lang="ru-RU" sz="1200" b="1" dirty="0" err="1">
                <a:solidFill>
                  <a:prstClr val="black"/>
                </a:solidFill>
              </a:rPr>
              <a:t>п.Тунгокочен</a:t>
            </a:r>
            <a:r>
              <a:rPr lang="ru-RU" sz="1200" b="1" dirty="0">
                <a:solidFill>
                  <a:prstClr val="black"/>
                </a:solidFill>
              </a:rPr>
              <a:t> 2020-2022 (42,0 </a:t>
            </a:r>
            <a:r>
              <a:rPr lang="ru-RU" sz="1200" b="1" dirty="0" err="1">
                <a:solidFill>
                  <a:prstClr val="black"/>
                </a:solidFill>
              </a:rPr>
              <a:t>млн.руб</a:t>
            </a:r>
            <a:r>
              <a:rPr lang="ru-RU" sz="1200" b="1" dirty="0">
                <a:solidFill>
                  <a:prstClr val="black"/>
                </a:solidFill>
              </a:rPr>
              <a:t>.)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286500" y="3836369"/>
            <a:ext cx="0" cy="2706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/>
          <p:nvPr/>
        </p:nvSpPr>
        <p:spPr>
          <a:xfrm>
            <a:off x="1047723" y="3100935"/>
            <a:ext cx="3860016" cy="346026"/>
          </a:xfrm>
          <a:prstGeom prst="rect">
            <a:avLst/>
          </a:prstGeom>
          <a:noFill/>
        </p:spPr>
        <p:txBody>
          <a:bodyPr wrap="square" lIns="68359" tIns="34180" rIns="68359" bIns="3418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prstClr val="white"/>
                </a:solidFill>
              </a:rPr>
              <a:t>г. Чита, Свято-Никольский храм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77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964" y="132799"/>
            <a:ext cx="6680628" cy="632384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388174"/>
            <a:r>
              <a:rPr lang="ru-RU" b="1" dirty="0">
                <a:solidFill>
                  <a:prstClr val="black"/>
                </a:solidFill>
              </a:rPr>
              <a:t>Обеспечение безопасности </a:t>
            </a:r>
            <a:r>
              <a:rPr lang="ru-RU" b="1" dirty="0" smtClean="0">
                <a:solidFill>
                  <a:prstClr val="black"/>
                </a:solidFill>
              </a:rPr>
              <a:t>гидротехнических сооружений</a:t>
            </a:r>
          </a:p>
          <a:p>
            <a:pPr defTabSz="388174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483" y="931602"/>
            <a:ext cx="11238581" cy="3553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77634" tIns="38814" rIns="77634" bIns="38814">
            <a:spAutoFit/>
          </a:bodyPr>
          <a:lstStyle/>
          <a:p>
            <a:pPr algn="ctr" defTabSz="388174"/>
            <a:r>
              <a:rPr lang="ru-RU" b="1" dirty="0" smtClean="0">
                <a:solidFill>
                  <a:prstClr val="black"/>
                </a:solidFill>
              </a:rPr>
              <a:t>Наиболее проблемные вопросы по обеспечению безопасности ГТС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577" y="1370597"/>
            <a:ext cx="4972051" cy="830964"/>
          </a:xfrm>
          <a:prstGeom prst="rect">
            <a:avLst/>
          </a:prstGeom>
          <a:noFill/>
        </p:spPr>
        <p:txBody>
          <a:bodyPr wrap="square" lIns="91406" tIns="45704" rIns="91406" bIns="45704" rtlCol="0">
            <a:spAutoFit/>
          </a:bodyPr>
          <a:lstStyle/>
          <a:p>
            <a:pPr algn="ctr" defTabSz="913023"/>
            <a:r>
              <a:rPr lang="ru-RU" sz="1600" b="1" dirty="0">
                <a:solidFill>
                  <a:prstClr val="black"/>
                </a:solidFill>
              </a:rPr>
              <a:t>На 2021 год Министерству доведено лимитов из краевого бюджета – 33,5 млн рублей.</a:t>
            </a:r>
          </a:p>
          <a:p>
            <a:pPr algn="ctr" defTabSz="913023"/>
            <a:r>
              <a:rPr lang="ru-RU" sz="1600" b="1" dirty="0">
                <a:solidFill>
                  <a:prstClr val="black"/>
                </a:solidFill>
              </a:rPr>
              <a:t>За счет данных средств планируется: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471" y="2392278"/>
            <a:ext cx="5848352" cy="18466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06" tIns="45704" rIns="91406" bIns="45704" rtlCol="0">
            <a:spAutoFit/>
          </a:bodyPr>
          <a:lstStyle/>
          <a:p>
            <a:pPr marL="285644" indent="-285644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Капитальный ремонт дамбы в п. Тунгокочен – 17,6 млн. рублей</a:t>
            </a:r>
          </a:p>
          <a:p>
            <a:pPr defTabSz="913023"/>
            <a:endParaRPr lang="ru-RU" sz="1400" dirty="0">
              <a:solidFill>
                <a:prstClr val="black"/>
              </a:solidFill>
            </a:endParaRPr>
          </a:p>
          <a:p>
            <a:pPr marL="285644" indent="-285644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Восстановление и крепление берега в п. Заречный Нерчинского района – 14,0 млн. рублей</a:t>
            </a:r>
          </a:p>
          <a:p>
            <a:pPr defTabSz="913023"/>
            <a:endParaRPr lang="ru-RU" sz="1400" dirty="0">
              <a:solidFill>
                <a:prstClr val="black"/>
              </a:solidFill>
            </a:endParaRPr>
          </a:p>
          <a:p>
            <a:pPr marL="285644" indent="-285644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Разработка ПСД на капитальный ремонт дамбы в с. </a:t>
            </a:r>
            <a:r>
              <a:rPr lang="ru-RU" sz="1400" dirty="0" err="1">
                <a:solidFill>
                  <a:prstClr val="black"/>
                </a:solidFill>
              </a:rPr>
              <a:t>Зоргол</a:t>
            </a:r>
            <a:r>
              <a:rPr lang="ru-RU" sz="1400" dirty="0">
                <a:solidFill>
                  <a:prstClr val="black"/>
                </a:solidFill>
              </a:rPr>
              <a:t> приаргунского района – 1,9 млн. рублей.</a:t>
            </a:r>
          </a:p>
          <a:p>
            <a:pPr defTabSz="913023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9176" y="1493707"/>
            <a:ext cx="5343525" cy="584743"/>
          </a:xfrm>
          <a:prstGeom prst="rect">
            <a:avLst/>
          </a:prstGeom>
          <a:noFill/>
        </p:spPr>
        <p:txBody>
          <a:bodyPr wrap="square" lIns="91406" tIns="45704" rIns="91406" bIns="45704" rtlCol="0">
            <a:spAutoFit/>
          </a:bodyPr>
          <a:lstStyle/>
          <a:p>
            <a:pPr algn="ctr" defTabSz="913023"/>
            <a:r>
              <a:rPr lang="ru-RU" sz="1600" b="1" dirty="0">
                <a:solidFill>
                  <a:prstClr val="black"/>
                </a:solidFill>
              </a:rPr>
              <a:t>Дополнительная потребность в средствах краевого бюджета на 2021 год – 26,0 млн. рублей: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4620" y="2241426"/>
            <a:ext cx="5543547" cy="2031293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</p:spPr>
        <p:txBody>
          <a:bodyPr wrap="square" lIns="91406" tIns="45704" rIns="91406" bIns="45704" rtlCol="0">
            <a:spAutoFit/>
          </a:bodyPr>
          <a:lstStyle/>
          <a:p>
            <a:pPr marL="285644" indent="-285644" algn="just" defTabSz="913023" fontAlgn="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на разработку ПСД на капитальный ремонт инженерных сооружений в г. Нерчинск  (бесхозяйное ГТС) – 5,0 млн. рублей;</a:t>
            </a:r>
          </a:p>
          <a:p>
            <a:pPr defTabSz="913023"/>
            <a:endParaRPr lang="ru-RU" sz="1400" dirty="0">
              <a:solidFill>
                <a:prstClr val="black"/>
              </a:solidFill>
            </a:endParaRPr>
          </a:p>
          <a:p>
            <a:pPr marL="285644" indent="-285644" algn="just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на текущий ремонт дамбы в г. Чита на р. </a:t>
            </a:r>
            <a:r>
              <a:rPr lang="ru-RU" sz="1400" dirty="0" err="1">
                <a:solidFill>
                  <a:prstClr val="black"/>
                </a:solidFill>
              </a:rPr>
              <a:t>Читинка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(правый берег</a:t>
            </a:r>
            <a:r>
              <a:rPr lang="ru-RU" sz="1400" dirty="0">
                <a:solidFill>
                  <a:prstClr val="black"/>
                </a:solidFill>
              </a:rPr>
              <a:t>) от </a:t>
            </a:r>
            <a:r>
              <a:rPr lang="ru-RU" sz="1400" dirty="0" smtClean="0">
                <a:solidFill>
                  <a:prstClr val="black"/>
                </a:solidFill>
              </a:rPr>
              <a:t>ул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r>
              <a:rPr lang="ru-RU" sz="1400" dirty="0" smtClean="0">
                <a:solidFill>
                  <a:prstClr val="black"/>
                </a:solidFill>
              </a:rPr>
              <a:t>Генерала </a:t>
            </a:r>
            <a:r>
              <a:rPr lang="ru-RU" sz="1400" dirty="0" err="1" smtClean="0">
                <a:solidFill>
                  <a:prstClr val="black"/>
                </a:solidFill>
              </a:rPr>
              <a:t>Белика</a:t>
            </a:r>
            <a:r>
              <a:rPr lang="ru-RU" sz="1400" dirty="0" smtClean="0">
                <a:solidFill>
                  <a:prstClr val="black"/>
                </a:solidFill>
              </a:rPr>
              <a:t> до </a:t>
            </a:r>
            <a:r>
              <a:rPr lang="ru-RU" sz="1400" dirty="0" err="1" smtClean="0">
                <a:solidFill>
                  <a:prstClr val="black"/>
                </a:solidFill>
              </a:rPr>
              <a:t>жд</a:t>
            </a:r>
            <a:r>
              <a:rPr lang="ru-RU" sz="1400" dirty="0" smtClean="0">
                <a:solidFill>
                  <a:prstClr val="black"/>
                </a:solidFill>
              </a:rPr>
              <a:t> моста (собственность Забайкальского края) </a:t>
            </a:r>
            <a:r>
              <a:rPr lang="ru-RU" sz="1400" dirty="0">
                <a:solidFill>
                  <a:prstClr val="black"/>
                </a:solidFill>
              </a:rPr>
              <a:t>– 9,0 млн. рублей;</a:t>
            </a:r>
          </a:p>
          <a:p>
            <a:pPr algn="just" defTabSz="913023"/>
            <a:endParaRPr lang="ru-RU" sz="1400" dirty="0">
              <a:solidFill>
                <a:prstClr val="black"/>
              </a:solidFill>
            </a:endParaRPr>
          </a:p>
          <a:p>
            <a:pPr marL="285644" indent="-285644" algn="just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на текущий ремонт дамбы в г. Шилка (собственность Забайкальского края) – 12,0 млн. рублей.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263" y="4583088"/>
            <a:ext cx="11287124" cy="11695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6" tIns="45704" rIns="91406" bIns="45704" rtlCol="0">
            <a:spAutoFit/>
          </a:bodyPr>
          <a:lstStyle/>
          <a:p>
            <a:pPr algn="ctr" defTabSz="913023"/>
            <a:r>
              <a:rPr lang="ru-RU" sz="1400" b="1" dirty="0">
                <a:solidFill>
                  <a:prstClr val="black"/>
                </a:solidFill>
              </a:rPr>
              <a:t>На срочные восстановительные работы в целях недопущения ЧС:</a:t>
            </a:r>
          </a:p>
          <a:p>
            <a:pPr algn="ctr" defTabSz="913023"/>
            <a:endParaRPr lang="ru-RU" sz="1400" dirty="0">
              <a:solidFill>
                <a:prstClr val="black"/>
              </a:solidFill>
            </a:endParaRPr>
          </a:p>
          <a:p>
            <a:pPr marL="285644" indent="-285644" algn="just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Администрации </a:t>
            </a:r>
            <a:r>
              <a:rPr lang="ru-RU" sz="1400" dirty="0" err="1">
                <a:solidFill>
                  <a:prstClr val="black"/>
                </a:solidFill>
              </a:rPr>
              <a:t>Дульдургинского</a:t>
            </a:r>
            <a:r>
              <a:rPr lang="ru-RU" sz="1400" dirty="0">
                <a:solidFill>
                  <a:prstClr val="black"/>
                </a:solidFill>
              </a:rPr>
              <a:t> района – 7,0 млн. рублей на ремонт водосборного сооружения на озере </a:t>
            </a:r>
            <a:r>
              <a:rPr lang="ru-RU" sz="1400" dirty="0" err="1">
                <a:solidFill>
                  <a:prstClr val="black"/>
                </a:solidFill>
              </a:rPr>
              <a:t>Бальзино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</a:p>
          <a:p>
            <a:pPr algn="just" defTabSz="913023"/>
            <a:endParaRPr lang="ru-RU" sz="1400" dirty="0">
              <a:solidFill>
                <a:prstClr val="black"/>
              </a:solidFill>
            </a:endParaRPr>
          </a:p>
          <a:p>
            <a:pPr marL="285644" indent="-285644" algn="just" defTabSz="91302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Администрации </a:t>
            </a:r>
            <a:r>
              <a:rPr lang="ru-RU" sz="1400" dirty="0" err="1">
                <a:solidFill>
                  <a:prstClr val="black"/>
                </a:solidFill>
              </a:rPr>
              <a:t>Акшинского</a:t>
            </a:r>
            <a:r>
              <a:rPr lang="ru-RU" sz="1400" dirty="0">
                <a:solidFill>
                  <a:prstClr val="black"/>
                </a:solidFill>
              </a:rPr>
              <a:t> района – 12,0 млн. рублей на выполнение аварийных работ на дамбе в с. </a:t>
            </a:r>
            <a:r>
              <a:rPr lang="ru-RU" sz="1400" dirty="0" err="1">
                <a:solidFill>
                  <a:prstClr val="black"/>
                </a:solidFill>
              </a:rPr>
              <a:t>Акша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477" y="6008353"/>
            <a:ext cx="11587672" cy="338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6" tIns="45704" rIns="91406" bIns="45704" rtlCol="0">
            <a:spAutoFit/>
          </a:bodyPr>
          <a:lstStyle/>
          <a:p>
            <a:pPr algn="just" defTabSz="913023"/>
            <a:r>
              <a:rPr lang="ru-RU" sz="1600" dirty="0">
                <a:solidFill>
                  <a:prstClr val="black"/>
                </a:solidFill>
              </a:rPr>
              <a:t>По результатам проведенных обследований 44 ГТС в 16 муниципальных образованиях требуется 262,8 млн.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847973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xmlns="" id="{6040A16D-0FCA-2546-B958-AB084CC3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59" y="17243"/>
            <a:ext cx="10204996" cy="738664"/>
          </a:xfr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+mn-lt"/>
              </a:rPr>
              <a:t>Инженерная защита г</a:t>
            </a:r>
            <a:r>
              <a:rPr lang="ru-RU" sz="2400" dirty="0" smtClean="0">
                <a:latin typeface="+mn-lt"/>
              </a:rPr>
              <a:t>. Чита </a:t>
            </a:r>
            <a:r>
              <a:rPr lang="ru-RU" sz="2400" dirty="0">
                <a:latin typeface="+mn-lt"/>
              </a:rPr>
              <a:t>от паводковых </a:t>
            </a:r>
            <a:r>
              <a:rPr lang="ru-RU" sz="2400" dirty="0" smtClean="0">
                <a:latin typeface="+mn-lt"/>
              </a:rPr>
              <a:t>вод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рек </a:t>
            </a:r>
            <a:r>
              <a:rPr lang="ru-RU" sz="2400" dirty="0">
                <a:latin typeface="+mn-lt"/>
              </a:rPr>
              <a:t>Чита и Ингода</a:t>
            </a:r>
          </a:p>
        </p:txBody>
      </p:sp>
      <p:sp>
        <p:nvSpPr>
          <p:cNvPr id="8" name="Rectangle 123">
            <a:extLst>
              <a:ext uri="{FF2B5EF4-FFF2-40B4-BE49-F238E27FC236}">
                <a16:creationId xmlns:a16="http://schemas.microsoft.com/office/drawing/2014/main" xmlns="" id="{9595A9F3-4A81-425C-A36A-E525ECA92EB8}"/>
              </a:ext>
            </a:extLst>
          </p:cNvPr>
          <p:cNvSpPr/>
          <p:nvPr/>
        </p:nvSpPr>
        <p:spPr>
          <a:xfrm>
            <a:off x="493679" y="832258"/>
            <a:ext cx="11279103" cy="1802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7722" tIns="38860" rIns="77722" bIns="38860" rtlCol="0" anchor="ctr">
            <a:spAutoFit/>
          </a:bodyPr>
          <a:lstStyle/>
          <a:p>
            <a:pPr defTabSz="913023"/>
            <a:r>
              <a:rPr lang="ru-RU" sz="1400" dirty="0" err="1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г.Чита</a:t>
            </a:r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наиболее пострадавший населенный пункт от паводков 2018 года, было подтоплено 570 многоквартирных и частных домов, 6000 приусадебных и дачных участков, повреждено большое количество объектов инфраструктуры</a:t>
            </a:r>
          </a:p>
          <a:p>
            <a:pPr defTabSz="913023"/>
            <a:endParaRPr lang="ru-RU" sz="1400" dirty="0">
              <a:solidFill>
                <a:prstClr val="black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defTabSz="913023"/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для обеспечения защиты </a:t>
            </a:r>
            <a:r>
              <a:rPr lang="ru-RU" sz="1400" dirty="0" err="1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г.Читы</a:t>
            </a:r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от паводковых вод необходимо строительство дамб на </a:t>
            </a:r>
            <a:r>
              <a:rPr lang="ru-RU" sz="1400" dirty="0" err="1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р.Чита</a:t>
            </a:r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(7 км.), </a:t>
            </a:r>
            <a:r>
              <a:rPr lang="ru-RU" sz="1400" dirty="0" err="1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р.Ингода</a:t>
            </a:r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(13 км.). Расчетная стоимость работ по объектам-аналогам составит около 2,0 </a:t>
            </a:r>
            <a:r>
              <a:rPr lang="ru-RU" sz="1400" dirty="0" err="1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млрд.руб</a:t>
            </a:r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defTabSz="913023"/>
            <a:endParaRPr lang="ru-RU" sz="1400" dirty="0">
              <a:solidFill>
                <a:prstClr val="black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defTabSz="913023"/>
            <a:r>
              <a:rPr lang="ru-RU" sz="1400" dirty="0">
                <a:solidFill>
                  <a:prstClr val="black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данный вопрос вошел в перечень поручений Президента РФ по итогам совещания по ситуации с паводками и пожарами в субъектах РФ, подпункт «б» пункта 4 от 4 мая 2020 года №Пр-741</a:t>
            </a:r>
          </a:p>
        </p:txBody>
      </p:sp>
      <p:pic>
        <p:nvPicPr>
          <p:cNvPr id="9" name="Picture 58" descr="Y:\!ВОДНИКИ\Базарова\СТРОИТЕЛЬСТВО\Чита сторойки ГТС (2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10887" r="32799" b="39338"/>
          <a:stretch/>
        </p:blipFill>
        <p:spPr bwMode="auto">
          <a:xfrm>
            <a:off x="5700157" y="2607478"/>
            <a:ext cx="6191731" cy="318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87" y="2631698"/>
            <a:ext cx="3229983" cy="345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3084" y="6082783"/>
            <a:ext cx="11122837" cy="632477"/>
          </a:xfrm>
          <a:prstGeom prst="rect">
            <a:avLst/>
          </a:prstGeom>
          <a:solidFill>
            <a:srgbClr val="FAEAF8"/>
          </a:solidFill>
        </p:spPr>
        <p:txBody>
          <a:bodyPr wrap="square" lIns="77722" tIns="38860" rIns="77722" bIns="38860" rtlCol="0">
            <a:spAutoFit/>
          </a:bodyPr>
          <a:lstStyle/>
          <a:p>
            <a:pPr defTabSz="913023"/>
            <a:r>
              <a:rPr lang="ru-RU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В целях исполнения поручения В.В. </a:t>
            </a:r>
            <a:r>
              <a:rPr lang="ru-RU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Абрамченко</a:t>
            </a:r>
            <a:r>
              <a:rPr lang="ru-RU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 о необходимости разработки ПСД необходимо изыскать в бюджете Забайкальского края 61 </a:t>
            </a:r>
            <a:r>
              <a:rPr lang="ru-RU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млн.руб</a:t>
            </a:r>
            <a:r>
              <a:rPr lang="ru-RU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.</a:t>
            </a:r>
            <a:endParaRPr lang="ru-RU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5875296" y="3722698"/>
            <a:ext cx="2551783" cy="1108529"/>
          </a:xfrm>
          <a:prstGeom prst="rect">
            <a:avLst/>
          </a:prstGeom>
          <a:gradFill flip="none" rotWithShape="1">
            <a:gsLst>
              <a:gs pos="0">
                <a:srgbClr val="8488C4">
                  <a:lumMod val="31000"/>
                  <a:lumOff val="69000"/>
                  <a:alpha val="39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rot="0" vert="horz" wrap="square" lIns="77722" tIns="38860" rIns="77722" bIns="38860" anchor="t" anchorCtr="0">
            <a:noAutofit/>
          </a:bodyPr>
          <a:lstStyle/>
          <a:p>
            <a:pPr defTabSz="913023">
              <a:lnSpc>
                <a:spcPct val="115000"/>
              </a:lnSpc>
            </a:pPr>
            <a:r>
              <a:rPr lang="ru-RU" sz="900" dirty="0">
                <a:solidFill>
                  <a:prstClr val="black"/>
                </a:solidFill>
                <a:ea typeface="Calibri"/>
                <a:cs typeface="Times New Roman"/>
              </a:rPr>
              <a:t>         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территория затапливаемая при наводнении</a:t>
            </a:r>
          </a:p>
          <a:p>
            <a:pPr defTabSz="913023">
              <a:lnSpc>
                <a:spcPct val="115000"/>
              </a:lnSpc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планируемые инженерные сооружения по </a:t>
            </a:r>
            <a:r>
              <a:rPr lang="ru-RU" sz="1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р.Чита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(7 км)</a:t>
            </a:r>
          </a:p>
          <a:p>
            <a:pPr defTabSz="913023">
              <a:lnSpc>
                <a:spcPct val="115000"/>
              </a:lnSpc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планируемые инженерные сооружения по </a:t>
            </a:r>
            <a:r>
              <a:rPr lang="ru-RU" sz="1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р.Ингода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(13 км)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17358" y="3793751"/>
            <a:ext cx="231624" cy="10568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7722" tIns="38860" rIns="77722" bIns="38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023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987350" y="4202065"/>
            <a:ext cx="1971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987350" y="4551368"/>
            <a:ext cx="1971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662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7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487" y="174093"/>
            <a:ext cx="10269673" cy="447718"/>
          </a:xfrm>
          <a:prstGeom prst="rect">
            <a:avLst/>
          </a:prstGeom>
        </p:spPr>
        <p:txBody>
          <a:bodyPr wrap="square" lIns="77634" tIns="38814" rIns="77634" bIns="38814">
            <a:spAutoFit/>
          </a:bodyPr>
          <a:lstStyle/>
          <a:p>
            <a:pPr defTabSz="388174"/>
            <a:r>
              <a:rPr lang="ru-RU" sz="2400" dirty="0">
                <a:solidFill>
                  <a:prstClr val="black"/>
                </a:solidFill>
              </a:rPr>
              <a:t>Сохранение водных биологических ресурсов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0120" y="1013231"/>
            <a:ext cx="8631535" cy="369223"/>
          </a:xfrm>
          <a:prstGeom prst="rect">
            <a:avLst/>
          </a:prstGeom>
          <a:noFill/>
        </p:spPr>
        <p:txBody>
          <a:bodyPr wrap="square" lIns="91329" tIns="45666" rIns="91329" bIns="45666" rtlCol="0">
            <a:spAutoFit/>
          </a:bodyPr>
          <a:lstStyle/>
          <a:p>
            <a:pPr algn="ctr" defTabSz="913281"/>
            <a:r>
              <a:rPr lang="ru-RU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Предоставлено субвенций из федерального бюджета 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730,3</a:t>
            </a:r>
            <a:r>
              <a:rPr 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 тыс. руб.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480" y="1477736"/>
            <a:ext cx="11042213" cy="1442706"/>
          </a:xfrm>
          <a:prstGeom prst="rect">
            <a:avLst/>
          </a:prstGeom>
          <a:noFill/>
        </p:spPr>
        <p:txBody>
          <a:bodyPr wrap="square" lIns="91329" tIns="45666" rIns="91329" bIns="45666" rtlCol="0">
            <a:spAutoFit/>
          </a:bodyPr>
          <a:lstStyle/>
          <a:p>
            <a:pPr indent="449664" algn="just" defTabSz="913281">
              <a:lnSpc>
                <a:spcPct val="115000"/>
              </a:lnSpc>
            </a:pPr>
            <a:r>
              <a:rPr lang="ru-RU" sz="1600" b="1" i="1" dirty="0">
                <a:solidFill>
                  <a:prstClr val="black"/>
                </a:solidFill>
                <a:ea typeface="Times New Roman"/>
                <a:cs typeface="Calibri"/>
              </a:rPr>
              <a:t>Выполнены мероприятия по </a:t>
            </a:r>
            <a:r>
              <a:rPr lang="ru-RU" sz="1600" b="1" i="1" dirty="0">
                <a:solidFill>
                  <a:srgbClr val="000000"/>
                </a:solidFill>
                <a:ea typeface="Times New Roman"/>
                <a:cs typeface="Calibri"/>
              </a:rPr>
              <a:t>очистке от мусора береговых полос озер </a:t>
            </a:r>
            <a:r>
              <a:rPr lang="ru-RU" sz="1600" b="1" i="1" dirty="0" err="1">
                <a:solidFill>
                  <a:srgbClr val="000000"/>
                </a:solidFill>
                <a:ea typeface="Times New Roman"/>
                <a:cs typeface="Calibri"/>
              </a:rPr>
              <a:t>Арахлей</a:t>
            </a:r>
            <a:r>
              <a:rPr lang="ru-RU" sz="1600" b="1" i="1" dirty="0">
                <a:solidFill>
                  <a:srgbClr val="000000"/>
                </a:solidFill>
                <a:ea typeface="Times New Roman"/>
                <a:cs typeface="Calibri"/>
              </a:rPr>
              <a:t>, Иван, Шакшинское, общей протяженностью 34,6 км. Вывезено </a:t>
            </a:r>
            <a:r>
              <a:rPr lang="ru-RU" sz="1600" b="1" i="1" dirty="0">
                <a:solidFill>
                  <a:srgbClr val="0F6FC6"/>
                </a:solidFill>
                <a:ea typeface="Times New Roman"/>
                <a:cs typeface="Calibri"/>
              </a:rPr>
              <a:t>80 куб. м мусора</a:t>
            </a:r>
          </a:p>
          <a:p>
            <a:pPr indent="449664" algn="just" defTabSz="913281">
              <a:lnSpc>
                <a:spcPct val="115000"/>
              </a:lnSpc>
            </a:pPr>
            <a:r>
              <a:rPr lang="ru-RU" sz="1600" b="1" i="1" dirty="0">
                <a:solidFill>
                  <a:prstClr val="black"/>
                </a:solidFill>
                <a:ea typeface="Times New Roman"/>
              </a:rPr>
              <a:t>Выполнены мероприятия по очистке озер </a:t>
            </a:r>
            <a:r>
              <a:rPr lang="ru-RU" sz="1600" b="1" i="1" dirty="0" err="1">
                <a:solidFill>
                  <a:prstClr val="black"/>
                </a:solidFill>
                <a:ea typeface="Times New Roman"/>
              </a:rPr>
              <a:t>Арахлей</a:t>
            </a:r>
            <a:r>
              <a:rPr lang="ru-RU" sz="1600" b="1" i="1" dirty="0">
                <a:solidFill>
                  <a:prstClr val="black"/>
                </a:solidFill>
                <a:ea typeface="Times New Roman"/>
              </a:rPr>
              <a:t>, Иван, Шакшинское, Большой </a:t>
            </a:r>
            <a:r>
              <a:rPr lang="ru-RU" sz="1600" b="1" i="1" dirty="0" err="1">
                <a:solidFill>
                  <a:prstClr val="black"/>
                </a:solidFill>
                <a:ea typeface="Times New Roman"/>
              </a:rPr>
              <a:t>Ундугун</a:t>
            </a:r>
            <a:r>
              <a:rPr lang="ru-RU" sz="1600" b="1" i="1" dirty="0">
                <a:solidFill>
                  <a:prstClr val="black"/>
                </a:solidFill>
                <a:ea typeface="Times New Roman"/>
              </a:rPr>
              <a:t> от брошенных орудий лова, общей протяженностью 2,2 км. Изъято </a:t>
            </a:r>
            <a:r>
              <a:rPr lang="ru-RU" sz="1600" b="1" i="1" dirty="0">
                <a:solidFill>
                  <a:srgbClr val="0F6FC6"/>
                </a:solidFill>
                <a:ea typeface="Times New Roman"/>
              </a:rPr>
              <a:t>6</a:t>
            </a:r>
            <a:r>
              <a:rPr lang="ru-RU" sz="1600" b="1" i="1" dirty="0">
                <a:solidFill>
                  <a:srgbClr val="0F6FC6"/>
                </a:solidFill>
                <a:ea typeface="Times New Roman"/>
                <a:cs typeface="Calibri"/>
              </a:rPr>
              <a:t> куб. м </a:t>
            </a:r>
            <a:r>
              <a:rPr lang="ru-RU" sz="1600" b="1" i="1" dirty="0">
                <a:solidFill>
                  <a:prstClr val="black"/>
                </a:solidFill>
                <a:ea typeface="Times New Roman"/>
              </a:rPr>
              <a:t>сетных орудий лова</a:t>
            </a:r>
          </a:p>
          <a:p>
            <a:pPr indent="449664" algn="just" defTabSz="913281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6" y="2903613"/>
            <a:ext cx="5455967" cy="277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ZhukEA\AppData\Local\Temp\Rar$DI03.009\P1000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47" y="2897276"/>
            <a:ext cx="5594452" cy="27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6744" y="5963154"/>
            <a:ext cx="11333957" cy="584743"/>
          </a:xfrm>
          <a:prstGeom prst="rect">
            <a:avLst/>
          </a:prstGeom>
          <a:solidFill>
            <a:srgbClr val="FAEAF8"/>
          </a:solidFill>
        </p:spPr>
        <p:txBody>
          <a:bodyPr wrap="square" lIns="91406" tIns="45704" rIns="91406" bIns="45704" rtlCol="0">
            <a:spAutoFit/>
          </a:bodyPr>
          <a:lstStyle/>
          <a:p>
            <a:pPr defTabSz="913023"/>
            <a:r>
              <a:rPr lang="ru-RU" sz="1600" dirty="0">
                <a:solidFill>
                  <a:prstClr val="black"/>
                </a:solidFill>
              </a:rPr>
              <a:t>Целевой показатель «Количество водных объектов, на которых были проведены мероприятия по </a:t>
            </a:r>
            <a:r>
              <a:rPr lang="ru-RU" sz="1600" dirty="0" err="1">
                <a:solidFill>
                  <a:prstClr val="black"/>
                </a:solidFill>
              </a:rPr>
              <a:t>рыбохозяйственной</a:t>
            </a:r>
            <a:r>
              <a:rPr lang="ru-RU" sz="1600" dirty="0">
                <a:solidFill>
                  <a:prstClr val="black"/>
                </a:solidFill>
              </a:rPr>
              <a:t> мелиорации» (3) достигнут</a:t>
            </a:r>
          </a:p>
        </p:txBody>
      </p:sp>
    </p:spTree>
    <p:extLst>
      <p:ext uri="{BB962C8B-B14F-4D97-AF65-F5344CB8AC3E}">
        <p14:creationId xmlns:p14="http://schemas.microsoft.com/office/powerpoint/2010/main" val="2563280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C:\Users\DmitrievaUV\AppData\Local\Microsoft\Windows\Temporary Internet Files\Content.Outlook\HC3XB6N5\DSCN1714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9" t="30322" r="20000" b="24229"/>
          <a:stretch/>
        </p:blipFill>
        <p:spPr bwMode="auto">
          <a:xfrm>
            <a:off x="7115073" y="3754765"/>
            <a:ext cx="5061097" cy="31168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3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5627" y="541325"/>
            <a:ext cx="6585204" cy="461634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altLang="ru-RU" sz="24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Основные цели в сфере недропользования</a:t>
            </a:r>
            <a:endParaRPr lang="ru-RU" altLang="ru-RU" sz="2400" b="1" dirty="0">
              <a:solidFill>
                <a:prstClr val="black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39083" y="5074574"/>
            <a:ext cx="7108233" cy="10923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r>
              <a:rPr lang="ru-RU" sz="1400" b="1" dirty="0">
                <a:solidFill>
                  <a:prstClr val="black"/>
                </a:solidFill>
                <a:sym typeface="Arial" pitchFamily="34" charset="0"/>
              </a:rPr>
              <a:t>Лицензирование участков недр местного значения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93247" y="1960782"/>
            <a:ext cx="7108233" cy="1048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r>
              <a:rPr lang="ru-RU" sz="1400" b="1" dirty="0">
                <a:solidFill>
                  <a:prstClr val="black"/>
                </a:solidFill>
                <a:sym typeface="Arial" pitchFamily="34" charset="0"/>
              </a:rPr>
              <a:t>Обеспечение рационального использования недр и охрана недр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39100" y="3453310"/>
            <a:ext cx="7162391" cy="1121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r>
              <a:rPr lang="ru-RU" sz="1400" b="1" dirty="0">
                <a:solidFill>
                  <a:prstClr val="black"/>
                </a:solidFill>
                <a:sym typeface="Arial" pitchFamily="34" charset="0"/>
              </a:rPr>
              <a:t>Развитие минерально-сырьевой базы полезных ископаемых и подземных вод</a:t>
            </a:r>
          </a:p>
        </p:txBody>
      </p:sp>
      <p:sp>
        <p:nvSpPr>
          <p:cNvPr id="15" name="Нашивка 14"/>
          <p:cNvSpPr/>
          <p:nvPr/>
        </p:nvSpPr>
        <p:spPr>
          <a:xfrm rot="5400000">
            <a:off x="499041" y="3493298"/>
            <a:ext cx="1206026" cy="1206582"/>
          </a:xfrm>
          <a:prstGeom prst="chevr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 smtClean="0">
              <a:solidFill>
                <a:prstClr val="white"/>
              </a:solidFill>
              <a:sym typeface="Arial" pitchFamily="34" charset="0"/>
            </a:endParaRPr>
          </a:p>
          <a:p>
            <a:pPr algn="ctr" defTabSz="914055"/>
            <a:r>
              <a:rPr lang="ru-RU" dirty="0" smtClean="0">
                <a:solidFill>
                  <a:prstClr val="white"/>
                </a:solidFill>
                <a:sym typeface="Arial" pitchFamily="34" charset="0"/>
              </a:rPr>
              <a:t>2</a:t>
            </a:r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447125" y="2012419"/>
            <a:ext cx="1271522" cy="1168245"/>
          </a:xfrm>
          <a:prstGeom prst="chevr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 smtClean="0">
              <a:solidFill>
                <a:prstClr val="white"/>
              </a:solidFill>
              <a:sym typeface="Arial" pitchFamily="34" charset="0"/>
            </a:endParaRPr>
          </a:p>
          <a:p>
            <a:pPr algn="ctr" defTabSz="914055"/>
            <a:r>
              <a:rPr lang="ru-RU" dirty="0">
                <a:solidFill>
                  <a:prstClr val="white"/>
                </a:solidFill>
                <a:sym typeface="Arial" pitchFamily="34" charset="0"/>
              </a:rPr>
              <a:t>1</a:t>
            </a:r>
          </a:p>
        </p:txBody>
      </p:sp>
      <p:sp>
        <p:nvSpPr>
          <p:cNvPr id="17" name="Нашивка 16"/>
          <p:cNvSpPr/>
          <p:nvPr/>
        </p:nvSpPr>
        <p:spPr>
          <a:xfrm rot="5400000">
            <a:off x="471980" y="4933647"/>
            <a:ext cx="1260146" cy="1206580"/>
          </a:xfrm>
          <a:prstGeom prst="chevr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 smtClean="0">
              <a:solidFill>
                <a:prstClr val="white"/>
              </a:solidFill>
              <a:sym typeface="Arial" pitchFamily="34" charset="0"/>
            </a:endParaRPr>
          </a:p>
          <a:p>
            <a:pPr algn="ctr" defTabSz="914055"/>
            <a:r>
              <a:rPr lang="ru-RU" dirty="0" smtClean="0">
                <a:solidFill>
                  <a:prstClr val="white"/>
                </a:solidFill>
                <a:sym typeface="Arial" pitchFamily="34" charset="0"/>
              </a:rPr>
              <a:t>3</a:t>
            </a:r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3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6151" y="925205"/>
            <a:ext cx="6292038" cy="461633"/>
          </a:xfrm>
          <a:prstGeom prst="rect">
            <a:avLst/>
          </a:prstGeom>
        </p:spPr>
        <p:txBody>
          <a:bodyPr wrap="none" lIns="91406" tIns="45704" rIns="91406" bIns="45704">
            <a:spAutoFit/>
          </a:bodyPr>
          <a:lstStyle/>
          <a:p>
            <a:pPr defTabSz="914055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Основные задачи в сфере недропользования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17692" y="2079519"/>
            <a:ext cx="8335927" cy="5670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Обеспечение функционирования государственной системы лицензирования пользования участками недр местного значения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17691" y="2839165"/>
            <a:ext cx="8335929" cy="6879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055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Воспроизводство минерально-сырьевой базы, проведение государственной экспертизы запасов полезных ископаемых,  геологической, экономической и экологической информации о предоставляемых в пользование участках недр</a:t>
            </a:r>
            <a:br>
              <a:rPr lang="ru-RU" sz="1200" b="1" dirty="0">
                <a:solidFill>
                  <a:prstClr val="black"/>
                </a:solidFill>
                <a:sym typeface="Arial" pitchFamily="34" charset="0"/>
              </a:rPr>
            </a:br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055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338102" y="2984671"/>
            <a:ext cx="776164" cy="710444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21" name="Нашивка 20"/>
          <p:cNvSpPr/>
          <p:nvPr/>
        </p:nvSpPr>
        <p:spPr>
          <a:xfrm rot="5400000">
            <a:off x="332395" y="2092046"/>
            <a:ext cx="767659" cy="742608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rot="5400000">
            <a:off x="337578" y="3788149"/>
            <a:ext cx="777212" cy="710444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339130" y="5171641"/>
            <a:ext cx="744274" cy="732692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25" name="Нашивка 24"/>
          <p:cNvSpPr/>
          <p:nvPr/>
        </p:nvSpPr>
        <p:spPr>
          <a:xfrm rot="5400000">
            <a:off x="338131" y="5876263"/>
            <a:ext cx="741775" cy="737189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pic>
        <p:nvPicPr>
          <p:cNvPr id="1030" name="Picture 6" descr="C:\Users\DmitrievaUV\AppData\Local\Microsoft\Windows\Temporary Internet Files\Content.Outlook\HC3XB6N5\DSCN1714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9" t="30322" r="20000" b="24229"/>
          <a:stretch/>
        </p:blipFill>
        <p:spPr bwMode="auto">
          <a:xfrm>
            <a:off x="7115073" y="3754765"/>
            <a:ext cx="5061097" cy="31168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ашивка 26"/>
          <p:cNvSpPr/>
          <p:nvPr/>
        </p:nvSpPr>
        <p:spPr>
          <a:xfrm rot="5400000">
            <a:off x="349623" y="4540257"/>
            <a:ext cx="750295" cy="710445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lIns="91406" tIns="45704" rIns="91406" bIns="45704" rtlCol="0" anchor="ctr"/>
          <a:lstStyle/>
          <a:p>
            <a:pPr algn="ctr" defTabSz="914055"/>
            <a:endParaRPr lang="ru-RU" dirty="0">
              <a:solidFill>
                <a:prstClr val="white"/>
              </a:solidFill>
              <a:sym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17677" y="4446051"/>
            <a:ext cx="8335928" cy="5623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Оформление</a:t>
            </a:r>
            <a:r>
              <a:rPr lang="en-US" sz="1200" b="1" dirty="0">
                <a:solidFill>
                  <a:prstClr val="black"/>
                </a:solidFill>
                <a:sym typeface="Arial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и выдача документов, удостоверяющих уточненные границы горного отвода, в отношении участков недр местного значения</a:t>
            </a:r>
          </a:p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 </a:t>
            </a:r>
            <a:endParaRPr lang="ru-RU" b="1" dirty="0" smtClean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17692" y="5151975"/>
            <a:ext cx="8335927" cy="5683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endParaRPr lang="ru-RU" b="1" dirty="0" smtClean="0">
              <a:solidFill>
                <a:prstClr val="black"/>
              </a:solidFill>
              <a:sym typeface="Arial" pitchFamily="34" charset="0"/>
            </a:endParaRPr>
          </a:p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Создание и ведение фондов геологической информации Забайкальского края </a:t>
            </a:r>
            <a:br>
              <a:rPr lang="ru-RU" sz="1200" b="1" dirty="0">
                <a:solidFill>
                  <a:prstClr val="black"/>
                </a:solidFill>
                <a:sym typeface="Arial" pitchFamily="34" charset="0"/>
              </a:rPr>
            </a:br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33099" y="5873970"/>
            <a:ext cx="8335925" cy="5693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Совершенствование законодательной базы в сфере недропользования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17672" y="3727975"/>
            <a:ext cx="8335928" cy="512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6" tIns="45704" rIns="91406" bIns="45704" rtlCol="0" anchor="ctr"/>
          <a:lstStyle/>
          <a:p>
            <a:pPr algn="ctr" defTabSz="914055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Согласование технических проектов разработки месторождений общераспространенных полезных </a:t>
            </a:r>
          </a:p>
        </p:txBody>
      </p:sp>
    </p:spTree>
    <p:extLst>
      <p:ext uri="{BB962C8B-B14F-4D97-AF65-F5344CB8AC3E}">
        <p14:creationId xmlns:p14="http://schemas.microsoft.com/office/powerpoint/2010/main" val="31917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Y:\!ОТДЕЛ ГЕОЛОГИИ И НЕДРОПОЛЬЗОВАНИЯ\ДЕНЬ ГЕОЛОГА\фото\Балей_Общий вид на Каменский карьер_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779"/>
            <a:ext cx="12192000" cy="57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727" y="9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7" descr="Y:\Павлык\ГОДОВОЙ отчет\карт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0" r="52987" b="46816"/>
          <a:stretch/>
        </p:blipFill>
        <p:spPr bwMode="auto">
          <a:xfrm>
            <a:off x="4259511" y="2002411"/>
            <a:ext cx="3198244" cy="114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3000" endPos="1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7" descr="Y:\Павлык\ГОДОВОЙ отчет\карта.jp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76" y="1560044"/>
            <a:ext cx="7317584" cy="489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260" y="925200"/>
            <a:ext cx="11523060" cy="830964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Количество месторождений общераспространенных полезных ископаемых, расположенных на территории муниципальных образований Забайкальского края</a:t>
            </a:r>
          </a:p>
          <a:p>
            <a:pPr algn="ctr" defTabSz="914055"/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(с запасами, учтенными государственным балансом на 01.01.2021г.)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1720" y="2128462"/>
            <a:ext cx="5761528" cy="1169519"/>
          </a:xfrm>
          <a:prstGeom prst="rect">
            <a:avLst/>
          </a:prstGeom>
          <a:solidFill>
            <a:srgbClr val="84B4E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06" tIns="45704" rIns="91406" bIns="45704" rtlCol="0">
            <a:spAutoFit/>
          </a:bodyPr>
          <a:lstStyle/>
          <a:p>
            <a:pPr defTabSz="9140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63 месторождения песчано-гравийных пород</a:t>
            </a:r>
          </a:p>
          <a:p>
            <a:pPr defTabSz="9140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14 месторождений известняка для обжига на известь </a:t>
            </a:r>
          </a:p>
          <a:p>
            <a:pPr defTabSz="9140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65 месторождений глин и суглинков</a:t>
            </a:r>
          </a:p>
          <a:p>
            <a:pPr defTabSz="9140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51 месторождение строительного камня</a:t>
            </a:r>
          </a:p>
          <a:p>
            <a:pPr defTabSz="9140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38 месторождений песка строительного</a:t>
            </a:r>
            <a:r>
              <a:rPr lang="ru-RU" sz="1400" dirty="0">
                <a:solidFill>
                  <a:prstClr val="white"/>
                </a:solidFill>
                <a:sym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3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633" y="762586"/>
            <a:ext cx="11684899" cy="830964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ctr" defTabSz="914055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Выдача лицензий на пользование участками недр </a:t>
            </a:r>
          </a:p>
          <a:p>
            <a:pPr algn="ctr" defTabSz="914055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местного значения в соответствии с полученными заявками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77914995"/>
              </p:ext>
            </p:extLst>
          </p:nvPr>
        </p:nvGraphicFramePr>
        <p:xfrm>
          <a:off x="701311" y="1593580"/>
          <a:ext cx="11156221" cy="210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082352" y="3751305"/>
            <a:ext cx="7118349" cy="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4" rIns="91406" bIns="45704">
            <a:spAutoFit/>
          </a:bodyPr>
          <a:lstStyle>
            <a:lvl1pPr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 defTabSz="9140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/>
              <a:t>Виды действующих лицензий</a:t>
            </a:r>
          </a:p>
        </p:txBody>
      </p:sp>
      <p:graphicFrame>
        <p:nvGraphicFramePr>
          <p:cNvPr id="10" name="Google Shape;706;p29"/>
          <p:cNvGraphicFramePr/>
          <p:nvPr>
            <p:extLst>
              <p:ext uri="{D42A27DB-BD31-4B8C-83A1-F6EECF244321}">
                <p14:modId xmlns:p14="http://schemas.microsoft.com/office/powerpoint/2010/main" val="15432186"/>
              </p:ext>
            </p:extLst>
          </p:nvPr>
        </p:nvGraphicFramePr>
        <p:xfrm>
          <a:off x="3338697" y="3935455"/>
          <a:ext cx="6381200" cy="288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92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65844" y="94204"/>
            <a:ext cx="3423909" cy="584743"/>
          </a:xfrm>
          <a:prstGeom prst="rect">
            <a:avLst/>
          </a:prstGeom>
        </p:spPr>
        <p:txBody>
          <a:bodyPr wrap="square" lIns="91406" tIns="45704" rIns="91406" bIns="45704">
            <a:spAutoFit/>
          </a:bodyPr>
          <a:lstStyle/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055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31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4510" y="762586"/>
            <a:ext cx="8233467" cy="830964"/>
          </a:xfrm>
          <a:prstGeom prst="rect">
            <a:avLst/>
          </a:prstGeom>
        </p:spPr>
        <p:txBody>
          <a:bodyPr wrap="none" lIns="91406" tIns="45704" rIns="91406" bIns="45704">
            <a:spAutoFit/>
          </a:bodyPr>
          <a:lstStyle/>
          <a:p>
            <a:pPr algn="ctr" defTabSz="914055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Осуществление мероприятий по увеличению запасов ОПИ, </a:t>
            </a:r>
          </a:p>
          <a:p>
            <a:pPr algn="ctr" defTabSz="914055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поставленных на баланс и принятых к сведению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8931" y="1760050"/>
            <a:ext cx="8005720" cy="307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06" tIns="45704" rIns="91406" bIns="45704">
            <a:spAutoFit/>
          </a:bodyPr>
          <a:lstStyle/>
          <a:p>
            <a:pPr algn="ctr" defTabSz="9140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prstClr val="black"/>
                </a:solidFill>
                <a:sym typeface="Arial" pitchFamily="34" charset="0"/>
              </a:rPr>
              <a:t>Прирост запасов ОПИ и объем добычи, </a:t>
            </a:r>
            <a:r>
              <a:rPr lang="ru-RU" altLang="ru-RU" sz="1400" b="1" dirty="0" err="1">
                <a:solidFill>
                  <a:prstClr val="black"/>
                </a:solidFill>
                <a:sym typeface="Arial" pitchFamily="34" charset="0"/>
              </a:rPr>
              <a:t>тыс.м.куб</a:t>
            </a:r>
            <a:endParaRPr lang="ru-RU" sz="1400" dirty="0">
              <a:solidFill>
                <a:prstClr val="black"/>
              </a:solidFill>
              <a:sym typeface="Arial" pitchFamily="34" charset="0"/>
            </a:endParaRPr>
          </a:p>
        </p:txBody>
      </p:sp>
      <p:graphicFrame>
        <p:nvGraphicFramePr>
          <p:cNvPr id="15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822431"/>
              </p:ext>
            </p:extLst>
          </p:nvPr>
        </p:nvGraphicFramePr>
        <p:xfrm>
          <a:off x="426952" y="2132513"/>
          <a:ext cx="5881703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7242"/>
              </p:ext>
            </p:extLst>
          </p:nvPr>
        </p:nvGraphicFramePr>
        <p:xfrm>
          <a:off x="6185703" y="2156931"/>
          <a:ext cx="5562600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94955" y="4954616"/>
            <a:ext cx="4322137" cy="15030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6" tIns="45704" rIns="91406" bIns="45704" anchor="ctr"/>
          <a:lstStyle/>
          <a:p>
            <a:pPr algn="ctr" defTabSz="91405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Ориентировочное увеличение потребности на 2021 год по </a:t>
            </a:r>
            <a:r>
              <a:rPr lang="ru-RU" sz="1400" dirty="0" err="1">
                <a:solidFill>
                  <a:prstClr val="black"/>
                </a:solidFill>
                <a:sym typeface="Arial" pitchFamily="34" charset="0"/>
              </a:rPr>
              <a:t>госконтрактам</a:t>
            </a: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 – </a:t>
            </a:r>
            <a:r>
              <a:rPr lang="ru-RU" sz="1400" dirty="0">
                <a:solidFill>
                  <a:srgbClr val="FF0000"/>
                </a:solidFill>
                <a:sym typeface="Arial" pitchFamily="34" charset="0"/>
              </a:rPr>
              <a:t>1550,0  </a:t>
            </a:r>
            <a:r>
              <a:rPr lang="ru-RU" sz="1400" dirty="0" err="1">
                <a:solidFill>
                  <a:prstClr val="black"/>
                </a:solidFill>
                <a:sym typeface="Arial" pitchFamily="34" charset="0"/>
              </a:rPr>
              <a:t>тыс.м.куб</a:t>
            </a: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. Имеющиеся запасы ОПИ обеспечивают выполнение планируемых </a:t>
            </a:r>
            <a:r>
              <a:rPr lang="ru-RU" sz="1400" dirty="0" err="1">
                <a:solidFill>
                  <a:prstClr val="black"/>
                </a:solidFill>
                <a:sym typeface="Arial" pitchFamily="34" charset="0"/>
              </a:rPr>
              <a:t>госконтрактов</a:t>
            </a:r>
            <a:endParaRPr lang="ru-RU" sz="1400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87183" y="4582882"/>
            <a:ext cx="6607161" cy="5335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6" tIns="45704" rIns="91406" bIns="45704" anchor="ctr"/>
          <a:lstStyle/>
          <a:p>
            <a:pPr algn="ctr" defTabSz="91405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sym typeface="Arial" pitchFamily="34" charset="0"/>
              </a:rPr>
              <a:t>Поступления в краевой бюджет от пользования недрами местного значения</a:t>
            </a:r>
          </a:p>
        </p:txBody>
      </p:sp>
      <p:graphicFrame>
        <p:nvGraphicFramePr>
          <p:cNvPr id="22" name="Google Shape;716;p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2339"/>
              </p:ext>
            </p:extLst>
          </p:nvPr>
        </p:nvGraphicFramePr>
        <p:xfrm>
          <a:off x="5443892" y="5127466"/>
          <a:ext cx="6550454" cy="1600513"/>
        </p:xfrm>
        <a:graphic>
          <a:graphicData uri="http://schemas.openxmlformats.org/drawingml/2006/table">
            <a:tbl>
              <a:tblPr/>
              <a:tblGrid>
                <a:gridCol w="2493535"/>
                <a:gridCol w="1351553"/>
                <a:gridCol w="1353813"/>
                <a:gridCol w="1351553"/>
              </a:tblGrid>
              <a:tr h="288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 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Наименование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2018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2019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2020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60000"/>
                        <a:lumOff val="40000"/>
                      </a:srgbClr>
                    </a:solidFill>
                  </a:tcPr>
                </a:tc>
              </a:tr>
              <a:tr h="29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Аукционы , млн.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2,00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7,82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7,67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</a:tr>
              <a:tr h="288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НДПИ, млн.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10,2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16,8 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21,6 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</a:tr>
              <a:tr h="72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Госпошлина за выдачу лицензий,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тыс.руб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532,5</a:t>
                      </a: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532,5</a:t>
                      </a: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592,5</a:t>
                      </a:r>
                    </a:p>
                  </a:txBody>
                  <a:tcPr marL="12700" marR="12700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0C226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0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3"/>
            <a:ext cx="9130295" cy="707823"/>
          </a:xfrm>
          <a:prstGeom prst="rect">
            <a:avLst/>
          </a:prstGeom>
        </p:spPr>
        <p:txBody>
          <a:bodyPr wrap="square" lIns="91376" tIns="45689" rIns="91376" bIns="45689">
            <a:spAutoFit/>
          </a:bodyPr>
          <a:lstStyle/>
          <a:p>
            <a:pPr defTabSz="388502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Цели Министерства природных ресурсов Забайкальского в области охраны объектов животного мира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62"/>
            <a:ext cx="2445651" cy="724683"/>
          </a:xfrm>
          <a:prstGeom prst="rect">
            <a:avLst/>
          </a:prstGeom>
        </p:spPr>
        <p:txBody>
          <a:bodyPr wrap="square" lIns="77588" tIns="38797" rIns="77588" bIns="38797">
            <a:spAutoFit/>
          </a:bodyPr>
          <a:lstStyle/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10" y="65768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95862255"/>
              </p:ext>
            </p:extLst>
          </p:nvPr>
        </p:nvGraphicFramePr>
        <p:xfrm>
          <a:off x="262031" y="1006144"/>
          <a:ext cx="11913945" cy="56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81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3948" y="441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34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6983" y="397970"/>
            <a:ext cx="9845040" cy="461392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r>
              <a:rPr lang="ru-RU" sz="2400" b="1" dirty="0"/>
              <a:t>Основные </a:t>
            </a:r>
            <a:r>
              <a:rPr lang="ru-RU" sz="2400" b="1" dirty="0" smtClean="0"/>
              <a:t>цели </a:t>
            </a:r>
            <a:r>
              <a:rPr lang="ru-RU" sz="2400" b="1" dirty="0"/>
              <a:t>в области лесных отношений</a:t>
            </a:r>
            <a:endParaRPr lang="ru-RU" sz="24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19" y="907429"/>
            <a:ext cx="5688633" cy="56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02778997"/>
              </p:ext>
            </p:extLst>
          </p:nvPr>
        </p:nvGraphicFramePr>
        <p:xfrm>
          <a:off x="179835" y="1006145"/>
          <a:ext cx="7360249" cy="573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443" y="2206588"/>
            <a:ext cx="1227609" cy="11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3"/>
            <a:ext cx="9130295" cy="707823"/>
          </a:xfrm>
          <a:prstGeom prst="rect">
            <a:avLst/>
          </a:prstGeom>
        </p:spPr>
        <p:txBody>
          <a:bodyPr wrap="square" lIns="91376" tIns="45689" rIns="91376" bIns="45689">
            <a:spAutoFit/>
          </a:bodyPr>
          <a:lstStyle/>
          <a:p>
            <a:pPr defTabSz="388502"/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Министерства природных ресурсов Забайкальского края в области охраны объектов животного мира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62"/>
            <a:ext cx="2445651" cy="724683"/>
          </a:xfrm>
          <a:prstGeom prst="rect">
            <a:avLst/>
          </a:prstGeom>
        </p:spPr>
        <p:txBody>
          <a:bodyPr wrap="square" lIns="77588" tIns="38797" rIns="77588" bIns="38797">
            <a:spAutoFit/>
          </a:bodyPr>
          <a:lstStyle/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10" y="65768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13371168"/>
              </p:ext>
            </p:extLst>
          </p:nvPr>
        </p:nvGraphicFramePr>
        <p:xfrm>
          <a:off x="262031" y="1006144"/>
          <a:ext cx="11913945" cy="56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23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348" y="97885"/>
            <a:ext cx="10452943" cy="79048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Численность основных охотничьих ресурсов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484325"/>
              </p:ext>
            </p:extLst>
          </p:nvPr>
        </p:nvGraphicFramePr>
        <p:xfrm>
          <a:off x="228976" y="1077533"/>
          <a:ext cx="11612941" cy="5507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573"/>
                <a:gridCol w="2889456"/>
                <a:gridCol w="2889456"/>
                <a:gridCol w="2889456"/>
              </a:tblGrid>
              <a:tr h="976285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объектов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животного мира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87" marR="87087" marT="32657" marB="32657">
                    <a:solidFill>
                      <a:srgbClr val="0070C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 2018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87" marR="87087" marT="32657" marB="32657">
                    <a:solidFill>
                      <a:srgbClr val="0070C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2019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87" marR="87087" marT="32657" marB="32657">
                    <a:solidFill>
                      <a:srgbClr val="0070C0">
                        <a:alpha val="7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2020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87" marR="87087" marT="32657" marB="32657">
                    <a:solidFill>
                      <a:srgbClr val="0070C0">
                        <a:alpha val="77000"/>
                      </a:srgb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Сибирская косуля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114883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115295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119217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592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Благородный олень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36620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36518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40388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Лось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19335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17332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20713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Кабарга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62000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72877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78356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Дикий северный олень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4554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4767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4318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Соболь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47202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46152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51464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Рысь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2551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2306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2439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Бурый медведь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2401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3136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4467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</a:tr>
              <a:tr h="478179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Заяц-беляк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104601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112289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105697</a:t>
                      </a:r>
                      <a:endParaRPr lang="ru-RU" sz="1500" dirty="0"/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Содержимое 6"/>
          <p:cNvSpPr>
            <a:spLocks noGrp="1"/>
          </p:cNvSpPr>
          <p:nvPr>
            <p:ph idx="16"/>
          </p:nvPr>
        </p:nvSpPr>
        <p:spPr>
          <a:xfrm flipV="1">
            <a:off x="11842110" y="6014358"/>
            <a:ext cx="43543" cy="656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2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78" y="122840"/>
            <a:ext cx="10383483" cy="667659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деятельности Министерства по охране, контролю и регулированию  использования животного мира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/>
          </p:nvPr>
        </p:nvGraphicFramePr>
        <p:xfrm>
          <a:off x="341199" y="1959430"/>
          <a:ext cx="11436824" cy="457200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{D7AC3CCA-C797-4891-BE02-D94E43425B78}</a:tableStyleId>
              </a:tblPr>
              <a:tblGrid>
                <a:gridCol w="4731905"/>
                <a:gridCol w="2362167"/>
                <a:gridCol w="2162291"/>
                <a:gridCol w="2180461"/>
              </a:tblGrid>
              <a:tr h="107021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показателей</a:t>
                      </a:r>
                      <a:endParaRPr lang="ru-RU" sz="17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60000"/>
                        <a:lumOff val="4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2018 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60000"/>
                        <a:lumOff val="4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2019 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60000"/>
                        <a:lumOff val="4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2020 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60000"/>
                        <a:lumOff val="40000"/>
                        <a:alpha val="96000"/>
                      </a:schemeClr>
                    </a:solidFill>
                  </a:tcPr>
                </a:tc>
              </a:tr>
              <a:tr h="87544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Количество нарушений по</a:t>
                      </a:r>
                      <a:r>
                        <a:rPr lang="ru-RU" sz="1500" baseline="0" dirty="0" smtClean="0">
                          <a:latin typeface="+mn-lt"/>
                        </a:rPr>
                        <a:t> ст.8.37 КоАП РФ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800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701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534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7544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Изъято оружия в том числе нарезного (ед.)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 108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  78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94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</a:tr>
              <a:tr h="87544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Материалов</a:t>
                      </a:r>
                      <a:r>
                        <a:rPr lang="ru-RU" sz="1500" baseline="0" dirty="0" smtClean="0">
                          <a:latin typeface="+mn-lt"/>
                        </a:rPr>
                        <a:t> с признаками уголовно- наказуемого деяния, направленных в УМВД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40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 44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34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7544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Наложено</a:t>
                      </a:r>
                      <a:r>
                        <a:rPr lang="ru-RU" sz="1500" baseline="0" dirty="0" smtClean="0">
                          <a:latin typeface="+mn-lt"/>
                        </a:rPr>
                        <a:t> </a:t>
                      </a:r>
                      <a:r>
                        <a:rPr lang="ru-RU" sz="1500" dirty="0" smtClean="0">
                          <a:latin typeface="+mn-lt"/>
                        </a:rPr>
                        <a:t>штрафов</a:t>
                      </a:r>
                      <a:r>
                        <a:rPr lang="ru-RU" sz="1500" baseline="0" dirty="0" smtClean="0">
                          <a:latin typeface="+mn-lt"/>
                        </a:rPr>
                        <a:t> (тыс. руб.)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393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300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</a:rPr>
                        <a:t> 277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>
                    <a:solidFill>
                      <a:schemeClr val="accent1">
                        <a:lumMod val="20000"/>
                        <a:lumOff val="80000"/>
                        <a:alpha val="1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99283" y="952660"/>
            <a:ext cx="11558660" cy="864476"/>
          </a:xfr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altLang="ru-RU" sz="1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700" dirty="0">
                <a:solidFill>
                  <a:schemeClr val="bg1"/>
                </a:solidFill>
                <a:cs typeface="Times New Roman" pitchFamily="18" charset="0"/>
              </a:rPr>
              <a:t>В крае зарегистрировано 47 юридических лица и 31 индивидуальный предприниматель (78 охотпользователей), которыми организовано 115 охотничьих  хозяйств. Общая площадь закрепленной территории за охотпользователями составляет  15,5 млн. га или  45 %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5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Основные проблемы в области охраны объектов животного мира 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77684254"/>
              </p:ext>
            </p:extLst>
          </p:nvPr>
        </p:nvGraphicFramePr>
        <p:xfrm>
          <a:off x="397236" y="1151565"/>
          <a:ext cx="11458647" cy="507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09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Основные задачи в области охраны объектов животного мира на 2021 год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397236" y="1214625"/>
          <a:ext cx="11458647" cy="469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19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" y="88473"/>
            <a:ext cx="9130295" cy="769379"/>
          </a:xfrm>
          <a:prstGeom prst="rect">
            <a:avLst/>
          </a:prstGeom>
        </p:spPr>
        <p:txBody>
          <a:bodyPr wrap="square" lIns="91376" tIns="45689" rIns="91376" bIns="45689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Calibri"/>
              </a:rPr>
              <a:t>Основные задачи в области лесных отношений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defTabSz="388502"/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08155" y="99562"/>
            <a:ext cx="2445651" cy="724683"/>
          </a:xfrm>
          <a:prstGeom prst="rect">
            <a:avLst/>
          </a:prstGeom>
        </p:spPr>
        <p:txBody>
          <a:bodyPr wrap="square" lIns="77588" tIns="38797" rIns="77588" bIns="38797">
            <a:spAutoFit/>
          </a:bodyPr>
          <a:lstStyle/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388502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170" y="65768"/>
            <a:ext cx="724759" cy="6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51752002"/>
              </p:ext>
            </p:extLst>
          </p:nvPr>
        </p:nvGraphicFramePr>
        <p:xfrm>
          <a:off x="262031" y="1006144"/>
          <a:ext cx="11913945" cy="562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24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625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272339" y="86373"/>
            <a:ext cx="3791916" cy="584709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algn="r" defTabSz="913711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Министерство природных ресурсов </a:t>
            </a:r>
          </a:p>
          <a:p>
            <a:pPr algn="r" defTabSz="913711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Забайкальского края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F50DAC38-D7A5-4E9B-9A7E-8CB6647B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98" y="181849"/>
            <a:ext cx="7607188" cy="738664"/>
          </a:xfrm>
        </p:spPr>
        <p:txBody>
          <a:bodyPr wrap="square" lIns="0" tIns="0" rIns="0" bIns="0">
            <a:spAutoFit/>
          </a:bodyPr>
          <a:lstStyle/>
          <a:p>
            <a:pPr defTabSz="913711">
              <a:lnSpc>
                <a:spcPct val="100000"/>
              </a:lnSpc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Финансирование переданных полномочий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области лесных отношений в ДФО</a:t>
            </a: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69428"/>
              </p:ext>
            </p:extLst>
          </p:nvPr>
        </p:nvGraphicFramePr>
        <p:xfrm>
          <a:off x="0" y="1689774"/>
          <a:ext cx="6989775" cy="479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73196" y="1116709"/>
            <a:ext cx="3551632" cy="384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415" tIns="40705" rIns="81415" bIns="40705" rtlCol="0" anchor="ctr"/>
          <a:lstStyle/>
          <a:p>
            <a:pPr defTabSz="814153"/>
            <a:r>
              <a:rPr lang="ru-RU" b="1" dirty="0">
                <a:solidFill>
                  <a:prstClr val="black"/>
                </a:solidFill>
              </a:rPr>
              <a:t>ДФО </a:t>
            </a:r>
            <a:r>
              <a:rPr lang="en-US" b="1" dirty="0">
                <a:solidFill>
                  <a:prstClr val="black"/>
                </a:solidFill>
              </a:rPr>
              <a:t>2020</a:t>
            </a:r>
            <a:r>
              <a:rPr lang="ru-RU" b="1" dirty="0">
                <a:solidFill>
                  <a:prstClr val="black"/>
                </a:solidFill>
              </a:rPr>
              <a:t>г.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ru-RU" b="1" dirty="0">
                <a:solidFill>
                  <a:prstClr val="black"/>
                </a:solidFill>
              </a:rPr>
              <a:t>млн. руб.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0660" y="1852445"/>
            <a:ext cx="324935" cy="325658"/>
          </a:xfrm>
          <a:prstGeom prst="rect">
            <a:avLst/>
          </a:prstGeom>
          <a:solidFill>
            <a:schemeClr val="bg1"/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415" tIns="40705" rIns="81415" bIns="40705" rtlCol="0" anchor="ctr"/>
          <a:lstStyle/>
          <a:p>
            <a:pPr algn="ctr" defTabSz="814153"/>
            <a:r>
              <a:rPr lang="en-US" sz="2100" b="1" dirty="0">
                <a:solidFill>
                  <a:srgbClr val="FF0000"/>
                </a:solidFill>
              </a:rPr>
              <a:t>V</a:t>
            </a:r>
            <a:endParaRPr lang="ru-RU" sz="21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72349" y="3582974"/>
            <a:ext cx="4545107" cy="292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415" tIns="40705" rIns="81415" bIns="40705" rtlCol="0" anchor="ctr"/>
          <a:lstStyle/>
          <a:p>
            <a:pPr algn="ctr" defTabSz="814153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Структура расходов 2020г.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592091"/>
              </p:ext>
            </p:extLst>
          </p:nvPr>
        </p:nvGraphicFramePr>
        <p:xfrm>
          <a:off x="6084107" y="4070981"/>
          <a:ext cx="5889812" cy="2568673"/>
        </p:xfrm>
        <a:graphic>
          <a:graphicData uri="http://schemas.openxmlformats.org/drawingml/2006/table">
            <a:tbl>
              <a:tblPr/>
              <a:tblGrid>
                <a:gridCol w="3627863"/>
                <a:gridCol w="1094405"/>
                <a:gridCol w="1167544"/>
              </a:tblGrid>
              <a:tr h="4861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расходов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 руб.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доля, 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6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1.Лесохозяйственные мероприятия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598,8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2.Содержание лесничеств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380,7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08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3.Техника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191,8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86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4.Лесоустройство, кадастровый учет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86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5.Обеспечение деятельности аппарата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45,0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7272349" y="1309066"/>
            <a:ext cx="4545107" cy="292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415" tIns="40705" rIns="81415" bIns="40705" rtlCol="0" anchor="ctr"/>
          <a:lstStyle/>
          <a:p>
            <a:pPr algn="ctr" defTabSz="814153"/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 финансирования в 2,5 раза</a:t>
            </a: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111744"/>
              </p:ext>
            </p:extLst>
          </p:nvPr>
        </p:nvGraphicFramePr>
        <p:xfrm>
          <a:off x="7156648" y="1795050"/>
          <a:ext cx="4814751" cy="124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807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27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08" y="76505"/>
            <a:ext cx="629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b="1" dirty="0" smtClean="0">
                <a:solidFill>
                  <a:prstClr val="black"/>
                </a:solidFill>
              </a:rPr>
              <a:t>Заготовка древесины</a:t>
            </a:r>
            <a:endParaRPr lang="ru-RU" sz="2800" dirty="0">
              <a:solidFill>
                <a:prstClr val="black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25428"/>
              </p:ext>
            </p:extLst>
          </p:nvPr>
        </p:nvGraphicFramePr>
        <p:xfrm>
          <a:off x="332508" y="4374428"/>
          <a:ext cx="5889755" cy="2306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64" y="3688781"/>
            <a:ext cx="62985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Динамика заготовки </a:t>
            </a:r>
            <a:r>
              <a:rPr lang="ru-RU" b="1" dirty="0" smtClean="0">
                <a:solidFill>
                  <a:prstClr val="black"/>
                </a:solidFill>
              </a:rPr>
              <a:t>древесины, </a:t>
            </a:r>
            <a:r>
              <a:rPr lang="ru-RU" b="1" dirty="0">
                <a:solidFill>
                  <a:prstClr val="black"/>
                </a:solidFill>
              </a:rPr>
              <a:t>тыс.м</a:t>
            </a:r>
            <a:r>
              <a:rPr lang="ru-RU" b="1" baseline="30000" dirty="0">
                <a:solidFill>
                  <a:prstClr val="black"/>
                </a:solidFill>
              </a:rPr>
              <a:t>3</a:t>
            </a:r>
            <a:endParaRPr lang="ru-RU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928441"/>
              </p:ext>
            </p:extLst>
          </p:nvPr>
        </p:nvGraphicFramePr>
        <p:xfrm>
          <a:off x="642346" y="1271549"/>
          <a:ext cx="5579917" cy="210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28664" y="823706"/>
            <a:ext cx="62985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Динамика освоения расчетной лесосеки, %</a:t>
            </a:r>
            <a:endParaRPr lang="ru-RU" baseline="30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2136" y="864144"/>
            <a:ext cx="4323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Расчетная лесосека: </a:t>
            </a:r>
            <a:r>
              <a:rPr lang="ru-RU" b="1" dirty="0">
                <a:solidFill>
                  <a:prstClr val="black"/>
                </a:solidFill>
              </a:rPr>
              <a:t>11 628,7 тыс. куб. </a:t>
            </a:r>
            <a:r>
              <a:rPr lang="ru-RU" b="1" dirty="0" smtClean="0">
                <a:solidFill>
                  <a:prstClr val="black"/>
                </a:solidFill>
              </a:rPr>
              <a:t>м, </a:t>
            </a:r>
          </a:p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освоения в 2020 году: 1534,9 </a:t>
            </a:r>
            <a:r>
              <a:rPr lang="ru-RU" b="1" dirty="0">
                <a:solidFill>
                  <a:prstClr val="black"/>
                </a:solidFill>
              </a:rPr>
              <a:t>тыс. куб. м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931809"/>
              </p:ext>
            </p:extLst>
          </p:nvPr>
        </p:nvGraphicFramePr>
        <p:xfrm>
          <a:off x="6421582" y="2257997"/>
          <a:ext cx="5548745" cy="405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421582" y="1888665"/>
            <a:ext cx="554874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Структура заготовки древесины по итогам 2020 года</a:t>
            </a:r>
            <a:endParaRPr lang="ru-RU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1IUN_O3uUe1k7tpWhS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000000"/>
    </a:accent2>
    <a:accent3>
      <a:srgbClr val="7F7F7F"/>
    </a:accent3>
    <a:accent4>
      <a:srgbClr val="808DA9"/>
    </a:accent4>
    <a:accent5>
      <a:srgbClr val="AC956E"/>
    </a:accent5>
    <a:accent6>
      <a:srgbClr val="DEDEE0"/>
    </a:accent6>
    <a:hlink>
      <a:srgbClr val="D26900"/>
    </a:hlink>
    <a:folHlink>
      <a:srgbClr val="D8924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8819</TotalTime>
  <Words>6607</Words>
  <Application>Microsoft Office PowerPoint</Application>
  <PresentationFormat>Широкоэкранный</PresentationFormat>
  <Paragraphs>1249</Paragraphs>
  <Slides>64</Slides>
  <Notes>41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108" baseType="lpstr">
      <vt:lpstr>Arial</vt:lpstr>
      <vt:lpstr>Arial Black</vt:lpstr>
      <vt:lpstr>Bahnschrift</vt:lpstr>
      <vt:lpstr>Bahnschrift SemiBold</vt:lpstr>
      <vt:lpstr>Calibri</vt:lpstr>
      <vt:lpstr>Calibri Light</vt:lpstr>
      <vt:lpstr>Courier New</vt:lpstr>
      <vt:lpstr>DIN Pro Regular</vt:lpstr>
      <vt:lpstr>Helvetica</vt:lpstr>
      <vt:lpstr>Times New Roman</vt:lpstr>
      <vt:lpstr>Wingdings</vt:lpstr>
      <vt:lpstr>Тема Office</vt:lpstr>
      <vt:lpstr>10_Тема Office</vt:lpstr>
      <vt:lpstr>3_Office Theme</vt:lpstr>
      <vt:lpstr>4_Тема Office</vt:lpstr>
      <vt:lpstr>18_Тема Office</vt:lpstr>
      <vt:lpstr>Office Theme</vt:lpstr>
      <vt:lpstr>1_Office Theme</vt:lpstr>
      <vt:lpstr>20_Тема Office</vt:lpstr>
      <vt:lpstr>16_Тема Office</vt:lpstr>
      <vt:lpstr>7_Office Theme</vt:lpstr>
      <vt:lpstr>21_Тема Office</vt:lpstr>
      <vt:lpstr>23_Тема Office</vt:lpstr>
      <vt:lpstr>8_Office Theme</vt:lpstr>
      <vt:lpstr>22_Тема Office</vt:lpstr>
      <vt:lpstr>3_Тема Office</vt:lpstr>
      <vt:lpstr>7_Тема Office</vt:lpstr>
      <vt:lpstr>24_Тема Office</vt:lpstr>
      <vt:lpstr>25_Тема Office</vt:lpstr>
      <vt:lpstr>26_Тема Office</vt:lpstr>
      <vt:lpstr>8_Тема Office</vt:lpstr>
      <vt:lpstr>9_Тема Office</vt:lpstr>
      <vt:lpstr>2_Office Theme</vt:lpstr>
      <vt:lpstr>19_Тема Office</vt:lpstr>
      <vt:lpstr>27_Тема Office</vt:lpstr>
      <vt:lpstr>11_Тема Office</vt:lpstr>
      <vt:lpstr>12_Тема Office</vt:lpstr>
      <vt:lpstr>2_Тема Office</vt:lpstr>
      <vt:lpstr>5_Тема Office</vt:lpstr>
      <vt:lpstr>4_Office Theme</vt:lpstr>
      <vt:lpstr>13_Тема Office</vt:lpstr>
      <vt:lpstr>14_Тема Office</vt:lpstr>
      <vt:lpstr>6_Тема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 расходов на реализацию полномочий  Министерства в 2020 году</vt:lpstr>
      <vt:lpstr>Презентация PowerPoint</vt:lpstr>
      <vt:lpstr>Презентация PowerPoint</vt:lpstr>
      <vt:lpstr>Финансирование переданных полномочий в области лесных отношений в ДФО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проект «Чистый воздух (Забайкальский край)»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и обеспечение  природоохранной, научно-исследовательской и эколого-просветительской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Инженерная защита г. Чита от паводковых вод рек Чита и Ингода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основных охотничьих ресурсов</vt:lpstr>
      <vt:lpstr>Результаты деятельности Министерства по охране, контролю и регулированию  использования животного мира</vt:lpstr>
      <vt:lpstr>Основные проблемы в области охраны объектов животного мира  </vt:lpstr>
      <vt:lpstr>Основные задачи в области охраны объектов животного мира на 2021 год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</dc:creator>
  <cp:lastModifiedBy>Борщевская Ольга Викторовна</cp:lastModifiedBy>
  <cp:revision>702</cp:revision>
  <cp:lastPrinted>2021-01-20T01:46:49Z</cp:lastPrinted>
  <dcterms:created xsi:type="dcterms:W3CDTF">2019-06-03T13:10:04Z</dcterms:created>
  <dcterms:modified xsi:type="dcterms:W3CDTF">2021-12-09T02:17:33Z</dcterms:modified>
</cp:coreProperties>
</file>