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fif" ContentType="image/jpeg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4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5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6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7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8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8.xml" ContentType="application/vnd.openxmlformats-officedocument.drawingml.chart+xml"/>
  <Override PartName="/ppt/drawings/drawing4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11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1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3.xml" ContentType="application/vnd.openxmlformats-officedocument.drawingml.chart+xml"/>
  <Override PartName="/ppt/theme/themeOverride2.xml" ContentType="application/vnd.openxmlformats-officedocument.themeOverride+xml"/>
  <Override PartName="/ppt/drawings/drawing6.xml" ContentType="application/vnd.openxmlformats-officedocument.drawingml.chartshapes+xml"/>
  <Override PartName="/ppt/charts/chart14.xml" ContentType="application/vnd.openxmlformats-officedocument.drawingml.chart+xml"/>
  <Override PartName="/ppt/theme/themeOverride3.xml" ContentType="application/vnd.openxmlformats-officedocument.themeOverride+xml"/>
  <Override PartName="/ppt/drawings/drawing7.xml" ContentType="application/vnd.openxmlformats-officedocument.drawingml.chartshapes+xml"/>
  <Override PartName="/ppt/charts/chart15.xml" ContentType="application/vnd.openxmlformats-officedocument.drawingml.chart+xml"/>
  <Override PartName="/ppt/theme/themeOverride4.xml" ContentType="application/vnd.openxmlformats-officedocument.themeOverride+xml"/>
  <Override PartName="/ppt/drawings/drawing8.xml" ContentType="application/vnd.openxmlformats-officedocument.drawingml.chartshape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6.xml" ContentType="application/vnd.openxmlformats-officedocument.drawingml.chart+xml"/>
  <Override PartName="/ppt/theme/themeOverride5.xml" ContentType="application/vnd.openxmlformats-officedocument.themeOverride+xml"/>
  <Override PartName="/ppt/charts/chart17.xml" ContentType="application/vnd.openxmlformats-officedocument.drawingml.char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theme/themeOverride7.xml" ContentType="application/vnd.openxmlformats-officedocument.themeOverr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9.xml" ContentType="application/vnd.openxmlformats-officedocument.drawingml.chartshapes+xml"/>
  <Override PartName="/ppt/notesSlides/notesSlide40.xml" ContentType="application/vnd.openxmlformats-officedocument.presentationml.notesSlide+xml"/>
  <Override PartName="/ppt/charts/chart22.xml" ContentType="application/vnd.openxmlformats-officedocument.drawingml.chart+xml"/>
  <Override PartName="/ppt/drawings/drawing10.xml" ContentType="application/vnd.openxmlformats-officedocument.drawingml.chartshapes+xml"/>
  <Override PartName="/ppt/notesSlides/notesSlide41.xml" ContentType="application/vnd.openxmlformats-officedocument.presentationml.notesSlide+xml"/>
  <Override PartName="/ppt/charts/chart23.xml" ContentType="application/vnd.openxmlformats-officedocument.drawingml.chart+xml"/>
  <Override PartName="/ppt/notesSlides/notesSlide42.xml" ContentType="application/vnd.openxmlformats-officedocument.presentationml.notesSlide+xml"/>
  <Override PartName="/ppt/charts/chart24.xml" ContentType="application/vnd.openxmlformats-officedocument.drawingml.chart+xml"/>
  <Override PartName="/ppt/theme/themeOverride8.xml" ContentType="application/vnd.openxmlformats-officedocument.themeOverride+xml"/>
  <Override PartName="/ppt/charts/chart25.xml" ContentType="application/vnd.openxmlformats-officedocument.drawingml.chart+xml"/>
  <Override PartName="/ppt/theme/themeOverride9.xml" ContentType="application/vnd.openxmlformats-officedocument.themeOverride+xml"/>
  <Override PartName="/ppt/drawings/drawing11.xml" ContentType="application/vnd.openxmlformats-officedocument.drawingml.chartshapes+xml"/>
  <Override PartName="/ppt/notesSlides/notesSlide43.xml" ContentType="application/vnd.openxmlformats-officedocument.presentationml.notesSlide+xml"/>
  <Override PartName="/ppt/charts/chart26.xml" ContentType="application/vnd.openxmlformats-officedocument.drawingml.chart+xml"/>
  <Override PartName="/ppt/drawings/drawing12.xml" ContentType="application/vnd.openxmlformats-officedocument.drawingml.chartshapes+xml"/>
  <Override PartName="/ppt/charts/chart27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36" r:id="rId4"/>
    <p:sldMasterId id="2147483762" r:id="rId5"/>
    <p:sldMasterId id="2147483867" r:id="rId6"/>
    <p:sldMasterId id="2147483999" r:id="rId7"/>
    <p:sldMasterId id="2147484011" r:id="rId8"/>
    <p:sldMasterId id="2147484047" r:id="rId9"/>
    <p:sldMasterId id="2147484077" r:id="rId10"/>
    <p:sldMasterId id="2147484136" r:id="rId11"/>
    <p:sldMasterId id="2147484148" r:id="rId12"/>
    <p:sldMasterId id="2147484155" r:id="rId13"/>
    <p:sldMasterId id="2147484190" r:id="rId14"/>
    <p:sldMasterId id="2147484202" r:id="rId15"/>
    <p:sldMasterId id="2147484214" r:id="rId16"/>
    <p:sldMasterId id="2147484225" r:id="rId17"/>
    <p:sldMasterId id="2147484237" r:id="rId18"/>
  </p:sldMasterIdLst>
  <p:notesMasterIdLst>
    <p:notesMasterId r:id="rId75"/>
  </p:notesMasterIdLst>
  <p:sldIdLst>
    <p:sldId id="356" r:id="rId19"/>
    <p:sldId id="312" r:id="rId20"/>
    <p:sldId id="317" r:id="rId21"/>
    <p:sldId id="503" r:id="rId22"/>
    <p:sldId id="406" r:id="rId23"/>
    <p:sldId id="407" r:id="rId24"/>
    <p:sldId id="408" r:id="rId25"/>
    <p:sldId id="409" r:id="rId26"/>
    <p:sldId id="410" r:id="rId27"/>
    <p:sldId id="411" r:id="rId28"/>
    <p:sldId id="412" r:id="rId29"/>
    <p:sldId id="413" r:id="rId30"/>
    <p:sldId id="458" r:id="rId31"/>
    <p:sldId id="459" r:id="rId32"/>
    <p:sldId id="460" r:id="rId33"/>
    <p:sldId id="461" r:id="rId34"/>
    <p:sldId id="462" r:id="rId35"/>
    <p:sldId id="463" r:id="rId36"/>
    <p:sldId id="466" r:id="rId37"/>
    <p:sldId id="467" r:id="rId38"/>
    <p:sldId id="468" r:id="rId39"/>
    <p:sldId id="469" r:id="rId40"/>
    <p:sldId id="470" r:id="rId41"/>
    <p:sldId id="471" r:id="rId42"/>
    <p:sldId id="508" r:id="rId43"/>
    <p:sldId id="443" r:id="rId44"/>
    <p:sldId id="492" r:id="rId45"/>
    <p:sldId id="493" r:id="rId46"/>
    <p:sldId id="494" r:id="rId47"/>
    <p:sldId id="495" r:id="rId48"/>
    <p:sldId id="496" r:id="rId49"/>
    <p:sldId id="497" r:id="rId50"/>
    <p:sldId id="498" r:id="rId51"/>
    <p:sldId id="499" r:id="rId52"/>
    <p:sldId id="500" r:id="rId53"/>
    <p:sldId id="501" r:id="rId54"/>
    <p:sldId id="502" r:id="rId55"/>
    <p:sldId id="389" r:id="rId56"/>
    <p:sldId id="390" r:id="rId57"/>
    <p:sldId id="391" r:id="rId58"/>
    <p:sldId id="392" r:id="rId59"/>
    <p:sldId id="395" r:id="rId60"/>
    <p:sldId id="396" r:id="rId61"/>
    <p:sldId id="509" r:id="rId62"/>
    <p:sldId id="367" r:id="rId63"/>
    <p:sldId id="368" r:id="rId64"/>
    <p:sldId id="504" r:id="rId65"/>
    <p:sldId id="505" r:id="rId66"/>
    <p:sldId id="506" r:id="rId67"/>
    <p:sldId id="507" r:id="rId68"/>
    <p:sldId id="518" r:id="rId69"/>
    <p:sldId id="519" r:id="rId70"/>
    <p:sldId id="520" r:id="rId71"/>
    <p:sldId id="487" r:id="rId72"/>
    <p:sldId id="488" r:id="rId73"/>
    <p:sldId id="384" r:id="rId7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B64E"/>
    <a:srgbClr val="77BD69"/>
    <a:srgbClr val="2F5297"/>
    <a:srgbClr val="457CB9"/>
    <a:srgbClr val="FF9900"/>
    <a:srgbClr val="2F70C0"/>
    <a:srgbClr val="4472C4"/>
    <a:srgbClr val="663300"/>
    <a:srgbClr val="C5E0B4"/>
    <a:srgbClr val="BC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>
        <p:scale>
          <a:sx n="39" d="100"/>
          <a:sy n="39" d="100"/>
        </p:scale>
        <p:origin x="-726" y="-7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66" Type="http://schemas.openxmlformats.org/officeDocument/2006/relationships/slide" Target="slides/slide48.xml"/><Relationship Id="rId74" Type="http://schemas.openxmlformats.org/officeDocument/2006/relationships/slide" Target="slides/slide56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3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oleObject" Target="../embeddings/oleObject22.bin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2.xml"/><Relationship Id="rId5" Type="http://schemas.microsoft.com/office/2011/relationships/chartStyle" Target="style9.xml"/><Relationship Id="rId4" Type="http://schemas.microsoft.com/office/2011/relationships/chartColorStyle" Target="colors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3.xml"/><Relationship Id="rId5" Type="http://schemas.microsoft.com/office/2011/relationships/chartStyle" Target="style10.xml"/><Relationship Id="rId4" Type="http://schemas.microsoft.com/office/2011/relationships/chartColorStyle" Target="colors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8.xml"/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4.xml"/><Relationship Id="rId5" Type="http://schemas.microsoft.com/office/2011/relationships/chartStyle" Target="style11.xml"/><Relationship Id="rId4" Type="http://schemas.microsoft.com/office/2011/relationships/chartColorStyle" Target="colors11.xml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5.xml"/><Relationship Id="rId4" Type="http://schemas.microsoft.com/office/2011/relationships/chartStyle" Target="style12.xml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6.xml"/><Relationship Id="rId4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7.xml"/><Relationship Id="rId4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23.bin"/><Relationship Id="rId4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_____Microsoft_Excel17.xlsx"/><Relationship Id="rId4" Type="http://schemas.microsoft.com/office/2011/relationships/chartStyle" Target="style15.xml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ColorStyle" Target="colors16.xml"/><Relationship Id="rId2" Type="http://schemas.openxmlformats.org/officeDocument/2006/relationships/chartUserShapes" Target="../drawings/drawing10.xml"/><Relationship Id="rId1" Type="http://schemas.openxmlformats.org/officeDocument/2006/relationships/package" Target="../embeddings/_____Microsoft_Excel18.xlsx"/><Relationship Id="rId4" Type="http://schemas.microsoft.com/office/2011/relationships/chartStyle" Target="style16.xm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0.xlsx"/><Relationship Id="rId1" Type="http://schemas.openxmlformats.org/officeDocument/2006/relationships/themeOverride" Target="../theme/themeOverride8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1.xml"/><Relationship Id="rId2" Type="http://schemas.openxmlformats.org/officeDocument/2006/relationships/package" Target="../embeddings/_____Microsoft_Excel21.xlsx"/><Relationship Id="rId1" Type="http://schemas.openxmlformats.org/officeDocument/2006/relationships/themeOverride" Target="../theme/themeOverride9.xm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package" Target="../embeddings/_____Microsoft_Excel22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34.bin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1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2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3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Relationship Id="rId4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1.xml"/><Relationship Id="rId4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6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dirty="0"/>
              <a:t>Лесовосстановление в ДФО, тыс. га</a:t>
            </a:r>
          </a:p>
        </c:rich>
      </c:tx>
      <c:layout>
        <c:manualLayout>
          <c:xMode val="edge"/>
          <c:yMode val="edge"/>
          <c:x val="5.3224340315035012E-3"/>
          <c:y val="3.708627376161188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6229387966186202"/>
          <c:y val="0.15324086981015236"/>
          <c:w val="0.57806933508311464"/>
          <c:h val="0.7819444444444444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cat>
            <c:strRef>
              <c:f>'[Плановые показатели на 28.10.2022.xls]Лист2'!$A$9:$A$19</c:f>
              <c:strCache>
                <c:ptCount val="11"/>
                <c:pt idx="0">
                  <c:v>Чукотский АО</c:v>
                </c:pt>
                <c:pt idx="1">
                  <c:v>Еврейская АО</c:v>
                </c:pt>
                <c:pt idx="2">
                  <c:v>Сахалинская обл.</c:v>
                </c:pt>
                <c:pt idx="3">
                  <c:v>Камчатский край</c:v>
                </c:pt>
                <c:pt idx="4">
                  <c:v>Магаданская обл.</c:v>
                </c:pt>
                <c:pt idx="5">
                  <c:v>Приморский край</c:v>
                </c:pt>
                <c:pt idx="6">
                  <c:v>Амурская обл.</c:v>
                </c:pt>
                <c:pt idx="7">
                  <c:v>Респ. Бурятия</c:v>
                </c:pt>
                <c:pt idx="8">
                  <c:v>Забайкальский край</c:v>
                </c:pt>
                <c:pt idx="9">
                  <c:v>Хабаровский край</c:v>
                </c:pt>
                <c:pt idx="10">
                  <c:v>Респ. Саха (Якутия)</c:v>
                </c:pt>
              </c:strCache>
            </c:strRef>
          </c:cat>
          <c:val>
            <c:numRef>
              <c:f>'[Плановые показатели на 28.10.2022.xls]Лист2'!$D$9:$D$19</c:f>
              <c:numCache>
                <c:formatCode>#\ ##0.0</c:formatCode>
                <c:ptCount val="11"/>
                <c:pt idx="0">
                  <c:v>21.6706194</c:v>
                </c:pt>
                <c:pt idx="1">
                  <c:v>2.6555</c:v>
                </c:pt>
                <c:pt idx="2">
                  <c:v>3.1320000000000001</c:v>
                </c:pt>
                <c:pt idx="3">
                  <c:v>2.7349999999999999</c:v>
                </c:pt>
                <c:pt idx="4">
                  <c:v>2.7074799999999999</c:v>
                </c:pt>
                <c:pt idx="5">
                  <c:v>11.5442</c:v>
                </c:pt>
                <c:pt idx="6">
                  <c:v>30.5</c:v>
                </c:pt>
                <c:pt idx="7">
                  <c:v>26.542999999999999</c:v>
                </c:pt>
                <c:pt idx="8">
                  <c:v>52.8</c:v>
                </c:pt>
                <c:pt idx="9">
                  <c:v>64</c:v>
                </c:pt>
                <c:pt idx="10">
                  <c:v>150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A0-4C88-9137-9FFA13489711}"/>
            </c:ext>
          </c:extLst>
        </c:ser>
        <c:ser>
          <c:idx val="1"/>
          <c:order val="1"/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cat>
            <c:strRef>
              <c:f>'[Плановые показатели на 28.10.2022.xls]Лист2'!$A$9:$A$19</c:f>
              <c:strCache>
                <c:ptCount val="11"/>
                <c:pt idx="0">
                  <c:v>Чукотский АО</c:v>
                </c:pt>
                <c:pt idx="1">
                  <c:v>Еврейская АО</c:v>
                </c:pt>
                <c:pt idx="2">
                  <c:v>Сахалинская обл.</c:v>
                </c:pt>
                <c:pt idx="3">
                  <c:v>Камчатский край</c:v>
                </c:pt>
                <c:pt idx="4">
                  <c:v>Магаданская обл.</c:v>
                </c:pt>
                <c:pt idx="5">
                  <c:v>Приморский край</c:v>
                </c:pt>
                <c:pt idx="6">
                  <c:v>Амурская обл.</c:v>
                </c:pt>
                <c:pt idx="7">
                  <c:v>Респ. Бурятия</c:v>
                </c:pt>
                <c:pt idx="8">
                  <c:v>Забайкальский край</c:v>
                </c:pt>
                <c:pt idx="9">
                  <c:v>Хабаровский край</c:v>
                </c:pt>
                <c:pt idx="10">
                  <c:v>Респ. Саха (Якутия)</c:v>
                </c:pt>
              </c:strCache>
            </c:strRef>
          </c:cat>
          <c:val>
            <c:numRef>
              <c:f>'[Плановые показатели на 28.10.2022.xls]Лист2'!$E$9:$E$19</c:f>
              <c:numCache>
                <c:formatCode>#\ ##0.0</c:formatCode>
                <c:ptCount val="11"/>
                <c:pt idx="0">
                  <c:v>1.1465000000000001</c:v>
                </c:pt>
                <c:pt idx="1">
                  <c:v>2.3033999999999999</c:v>
                </c:pt>
                <c:pt idx="2">
                  <c:v>2.39025</c:v>
                </c:pt>
                <c:pt idx="3">
                  <c:v>3.0486599999999999</c:v>
                </c:pt>
                <c:pt idx="4">
                  <c:v>4.6266894000000001</c:v>
                </c:pt>
                <c:pt idx="5">
                  <c:v>9.0941499999999991</c:v>
                </c:pt>
                <c:pt idx="6">
                  <c:v>23.15025</c:v>
                </c:pt>
                <c:pt idx="7">
                  <c:v>27.126000000000001</c:v>
                </c:pt>
                <c:pt idx="8">
                  <c:v>55</c:v>
                </c:pt>
                <c:pt idx="9">
                  <c:v>68.968039999999988</c:v>
                </c:pt>
                <c:pt idx="10">
                  <c:v>159.66382000000002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A0-4C88-9137-9FFA134897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7640960"/>
        <c:axId val="19948672"/>
      </c:barChart>
      <c:catAx>
        <c:axId val="137640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948672"/>
        <c:crosses val="autoZero"/>
        <c:auto val="1"/>
        <c:lblAlgn val="ctr"/>
        <c:lblOffset val="100"/>
        <c:noMultiLvlLbl val="0"/>
      </c:catAx>
      <c:valAx>
        <c:axId val="19948672"/>
        <c:scaling>
          <c:orientation val="minMax"/>
        </c:scaling>
        <c:delete val="1"/>
        <c:axPos val="b"/>
        <c:numFmt formatCode="#\ ##0.0" sourceLinked="1"/>
        <c:majorTickMark val="none"/>
        <c:minorTickMark val="none"/>
        <c:tickLblPos val="nextTo"/>
        <c:crossAx val="137640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cmpd="sng"/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Lbls>
            <c:dLbl>
              <c:idx val="10"/>
              <c:layout>
                <c:manualLayout>
                  <c:x val="-7.1406520448462463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Лист1!$A$2:$A$12</c:f>
              <c:strCache>
                <c:ptCount val="11"/>
                <c:pt idx="0">
                  <c:v>Чукотский АО</c:v>
                </c:pt>
                <c:pt idx="1">
                  <c:v>Магаданская область</c:v>
                </c:pt>
                <c:pt idx="2">
                  <c:v>Камчатский край</c:v>
                </c:pt>
                <c:pt idx="3">
                  <c:v>Сахалинская область</c:v>
                </c:pt>
                <c:pt idx="4">
                  <c:v>Еврейская АО</c:v>
                </c:pt>
                <c:pt idx="5">
                  <c:v>Республика Бурятия</c:v>
                </c:pt>
                <c:pt idx="6">
                  <c:v>Республика Саха (Якутия)</c:v>
                </c:pt>
                <c:pt idx="7">
                  <c:v>Амурская область</c:v>
                </c:pt>
                <c:pt idx="8">
                  <c:v>Хабаровский край</c:v>
                </c:pt>
                <c:pt idx="9">
                  <c:v>Приморский край</c:v>
                </c:pt>
                <c:pt idx="10">
                  <c:v>Забайкальский край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4.2300000000000004</c:v>
                </c:pt>
                <c:pt idx="1">
                  <c:v>4.76</c:v>
                </c:pt>
                <c:pt idx="2">
                  <c:v>4.9000000000000004</c:v>
                </c:pt>
                <c:pt idx="3">
                  <c:v>5.76</c:v>
                </c:pt>
                <c:pt idx="4">
                  <c:v>9.33</c:v>
                </c:pt>
                <c:pt idx="5">
                  <c:v>17.73</c:v>
                </c:pt>
                <c:pt idx="6">
                  <c:v>24.26</c:v>
                </c:pt>
                <c:pt idx="7">
                  <c:v>29.3</c:v>
                </c:pt>
                <c:pt idx="8">
                  <c:v>34.5</c:v>
                </c:pt>
                <c:pt idx="9">
                  <c:v>40.9</c:v>
                </c:pt>
                <c:pt idx="10">
                  <c:v>245.9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2CC-3943-922E-0B269189A9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axId val="116805632"/>
        <c:axId val="137439488"/>
      </c:barChart>
      <c:catAx>
        <c:axId val="11680563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37439488"/>
        <c:crosses val="autoZero"/>
        <c:auto val="1"/>
        <c:lblAlgn val="ctr"/>
        <c:lblOffset val="100"/>
        <c:noMultiLvlLbl val="0"/>
      </c:catAx>
      <c:valAx>
        <c:axId val="137439488"/>
        <c:scaling>
          <c:orientation val="minMax"/>
          <c:max val="250"/>
        </c:scaling>
        <c:delete val="0"/>
        <c:axPos val="b"/>
        <c:majorGridlines>
          <c:spPr>
            <a:ln>
              <a:solidFill>
                <a:schemeClr val="accent5">
                  <a:lumMod val="7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1680563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  <a:ln w="19050">
      <a:solidFill>
        <a:schemeClr val="bg1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410159124095507"/>
          <c:y val="7.6068125828534242E-2"/>
          <c:w val="0.68640525763047711"/>
          <c:h val="0.7374376013391472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invertIfNegative val="0"/>
          <c:dPt>
            <c:idx val="10"/>
            <c:invertIfNegative val="0"/>
            <c:bubble3D val="0"/>
          </c:dPt>
          <c:dLbls>
            <c:dLbl>
              <c:idx val="9"/>
              <c:layout>
                <c:manualLayout>
                  <c:x val="-5.9474205873006492E-3"/>
                  <c:y val="-4.2205605103754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Лист1!$A$2:$A$11</c:f>
              <c:strCache>
                <c:ptCount val="10"/>
                <c:pt idx="0">
                  <c:v>Еврейская АО</c:v>
                </c:pt>
                <c:pt idx="1">
                  <c:v>Сахалинская область</c:v>
                </c:pt>
                <c:pt idx="2">
                  <c:v>Магаданская область</c:v>
                </c:pt>
                <c:pt idx="3">
                  <c:v>Амурская область</c:v>
                </c:pt>
                <c:pt idx="4">
                  <c:v>Хабаровский край</c:v>
                </c:pt>
                <c:pt idx="5">
                  <c:v>Приморский край</c:v>
                </c:pt>
                <c:pt idx="6">
                  <c:v>Камчатский край</c:v>
                </c:pt>
                <c:pt idx="7">
                  <c:v>Республика Саха (Якутия)</c:v>
                </c:pt>
                <c:pt idx="8">
                  <c:v>Республика Бурятия</c:v>
                </c:pt>
                <c:pt idx="9">
                  <c:v>Забайкальский край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4.2</c:v>
                </c:pt>
                <c:pt idx="5">
                  <c:v>0</c:v>
                </c:pt>
                <c:pt idx="6">
                  <c:v>0</c:v>
                </c:pt>
                <c:pt idx="7">
                  <c:v>5.5</c:v>
                </c:pt>
                <c:pt idx="9">
                  <c:v>164.2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41-3B44-92FD-3BEA827DA8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>
                <a:lumMod val="75000"/>
                <a:alpha val="90000"/>
              </a:schemeClr>
            </a:solidFill>
          </c:spPr>
          <c:invertIfNegative val="0"/>
          <c:dLbls>
            <c:dLbl>
              <c:idx val="9"/>
              <c:layout>
                <c:manualLayout>
                  <c:x val="-5.9474205873007585E-3"/>
                  <c:y val="-2.9543923572628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Лист1!$A$2:$A$11</c:f>
              <c:strCache>
                <c:ptCount val="10"/>
                <c:pt idx="0">
                  <c:v>Еврейская АО</c:v>
                </c:pt>
                <c:pt idx="1">
                  <c:v>Сахалинская область</c:v>
                </c:pt>
                <c:pt idx="2">
                  <c:v>Магаданская область</c:v>
                </c:pt>
                <c:pt idx="3">
                  <c:v>Амурская область</c:v>
                </c:pt>
                <c:pt idx="4">
                  <c:v>Хабаровский край</c:v>
                </c:pt>
                <c:pt idx="5">
                  <c:v>Приморский край</c:v>
                </c:pt>
                <c:pt idx="6">
                  <c:v>Камчатский край</c:v>
                </c:pt>
                <c:pt idx="7">
                  <c:v>Республика Саха (Якутия)</c:v>
                </c:pt>
                <c:pt idx="8">
                  <c:v>Республика Бурятия</c:v>
                </c:pt>
                <c:pt idx="9">
                  <c:v>Забайкальский край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16.8</c:v>
                </c:pt>
                <c:pt idx="8">
                  <c:v>20.16</c:v>
                </c:pt>
                <c:pt idx="9">
                  <c:v>28.5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14"/>
        <c:axId val="116552192"/>
        <c:axId val="137457024"/>
      </c:barChart>
      <c:catAx>
        <c:axId val="11655219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5875">
            <a:solidFill>
              <a:schemeClr val="tx2">
                <a:lumMod val="50000"/>
              </a:schemeClr>
            </a:solidFill>
          </a:ln>
        </c:spPr>
        <c:txPr>
          <a:bodyPr/>
          <a:lstStyle/>
          <a:p>
            <a:pPr>
              <a:defRPr sz="900"/>
            </a:pPr>
            <a:endParaRPr lang="ru-RU"/>
          </a:p>
        </c:txPr>
        <c:crossAx val="137457024"/>
        <c:crosses val="autoZero"/>
        <c:auto val="1"/>
        <c:lblAlgn val="ctr"/>
        <c:lblOffset val="100"/>
        <c:noMultiLvlLbl val="0"/>
      </c:catAx>
      <c:valAx>
        <c:axId val="137457024"/>
        <c:scaling>
          <c:orientation val="minMax"/>
          <c:max val="170"/>
          <c:min val="0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8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165521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3768002362109396E-2"/>
          <c:y val="0.90176263235362053"/>
          <c:w val="0.4194301293985449"/>
          <c:h val="8.1355125604877787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  <a:ln w="19050">
      <a:solidFill>
        <a:schemeClr val="bg1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706550854993871"/>
          <c:y val="6.345704309366941E-2"/>
          <c:w val="0.62480375813860789"/>
          <c:h val="0.8328899485734209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объекты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0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Pt>
            <c:idx val="9"/>
            <c:invertIfNegative val="0"/>
            <c:bubble3D val="0"/>
          </c:dPt>
          <c:dPt>
            <c:idx val="10"/>
            <c:invertIfNegative val="0"/>
            <c:bubble3D val="0"/>
          </c:dPt>
          <c:dLbls>
            <c:dLbl>
              <c:idx val="10"/>
              <c:tx>
                <c:rich>
                  <a:bodyPr/>
                  <a:lstStyle/>
                  <a:p>
                    <a:fld id="{EE44844D-DD6D-4862-8A21-105F65CAD49F}" type="VALUE">
                      <a:rPr lang="ru-RU" smtClean="0"/>
                      <a:pPr/>
                      <a:t>[ЗНАЧЕНИЕ]</a:t>
                    </a:fld>
                    <a:r>
                      <a:rPr lang="ru-RU" dirty="0" smtClean="0"/>
                      <a:t> </a:t>
                    </a:r>
                    <a:r>
                      <a:rPr lang="ru-RU" dirty="0" err="1" smtClean="0"/>
                      <a:t>шт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11"/>
                <c:pt idx="0">
                  <c:v>Чукотский АО</c:v>
                </c:pt>
                <c:pt idx="1">
                  <c:v>Сахалинская область</c:v>
                </c:pt>
                <c:pt idx="2">
                  <c:v>Магаданская область</c:v>
                </c:pt>
                <c:pt idx="3">
                  <c:v>Камчатский край</c:v>
                </c:pt>
                <c:pt idx="4">
                  <c:v>Республика Саха (Якутия)</c:v>
                </c:pt>
                <c:pt idx="5">
                  <c:v>Еврейская АО</c:v>
                </c:pt>
                <c:pt idx="6">
                  <c:v>Амурская область </c:v>
                </c:pt>
                <c:pt idx="7">
                  <c:v>Хабаровский край </c:v>
                </c:pt>
                <c:pt idx="8">
                  <c:v>Республика Бурятия </c:v>
                </c:pt>
                <c:pt idx="9">
                  <c:v>Приморский край </c:v>
                </c:pt>
                <c:pt idx="10">
                  <c:v>Забайкальский край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4</c:v>
                </c:pt>
                <c:pt idx="1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C41-3B44-92FD-3BEA827DA8F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49605888"/>
        <c:axId val="145301504"/>
      </c:barChart>
      <c:catAx>
        <c:axId val="14960588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cap="none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301504"/>
        <c:crosses val="autoZero"/>
        <c:auto val="1"/>
        <c:lblAlgn val="l"/>
        <c:lblOffset val="100"/>
        <c:noMultiLvlLbl val="0"/>
      </c:catAx>
      <c:valAx>
        <c:axId val="145301504"/>
        <c:scaling>
          <c:orientation val="minMax"/>
          <c:max val="8"/>
          <c:min val="0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60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>
        <a:lumMod val="95000"/>
      </a:schemeClr>
    </a:solidFill>
    <a:ln w="19050" cap="flat" cmpd="sng" algn="ctr">
      <a:solidFill>
        <a:schemeClr val="accent3">
          <a:lumMod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B4-8E49-99B3-098496766A04}"/>
              </c:ext>
            </c:extLst>
          </c:dPt>
          <c:dPt>
            <c:idx val="1"/>
            <c:bubble3D val="0"/>
            <c:spPr>
              <a:solidFill>
                <a:srgbClr val="87C87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5D9-0E4E-841D-5A1916A3ABE2}"/>
              </c:ext>
            </c:extLst>
          </c:dPt>
          <c:dPt>
            <c:idx val="1"/>
            <c:bubble3D val="0"/>
            <c:spPr>
              <a:solidFill>
                <a:srgbClr val="87C87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</c:v>
                </c:pt>
                <c:pt idx="1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634594913663602"/>
          <c:y val="7.4994452830477412E-2"/>
          <c:w val="0.84557717327744486"/>
          <c:h val="0.836129507553441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B4-8E49-99B3-098496766A04}"/>
              </c:ext>
            </c:extLst>
          </c:dPt>
          <c:dPt>
            <c:idx val="1"/>
            <c:bubble3D val="0"/>
            <c:spPr>
              <a:solidFill>
                <a:srgbClr val="87C87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  <c:userShapes r:id="rId3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5D9-0E4E-841D-5A1916A3ABE2}"/>
              </c:ext>
            </c:extLst>
          </c:dPt>
          <c:dPt>
            <c:idx val="1"/>
            <c:bubble3D val="0"/>
            <c:spPr>
              <a:solidFill>
                <a:srgbClr val="87C87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</c:v>
                </c:pt>
                <c:pt idx="1">
                  <c:v>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B4-8E49-99B3-098496766A04}"/>
              </c:ext>
            </c:extLst>
          </c:dPt>
          <c:dPt>
            <c:idx val="1"/>
            <c:bubble3D val="0"/>
            <c:spPr>
              <a:solidFill>
                <a:srgbClr val="87C87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AB4-8E49-99B3-098496766A04}"/>
              </c:ext>
            </c:extLst>
          </c:dPt>
          <c:dPt>
            <c:idx val="1"/>
            <c:bubble3D val="0"/>
            <c:spPr>
              <a:solidFill>
                <a:srgbClr val="87C879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401964922024918E-2"/>
          <c:y val="0"/>
          <c:w val="0.95676936059847373"/>
          <c:h val="0.851514613029698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PowerPoint]Лист2'!$E$12</c:f>
              <c:strCache>
                <c:ptCount val="1"/>
                <c:pt idx="0">
                  <c:v>объем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 w="2540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'[Диаграмма в Microsoft PowerPoint]Лист2'!$F$11:$I$11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'[Диаграмма в Microsoft PowerPoint]Лист2'!$F$12:$I$12</c:f>
              <c:numCache>
                <c:formatCode>General</c:formatCode>
                <c:ptCount val="4"/>
                <c:pt idx="0">
                  <c:v>0.53400000000000003</c:v>
                </c:pt>
                <c:pt idx="1">
                  <c:v>0.48199999999999998</c:v>
                </c:pt>
                <c:pt idx="2">
                  <c:v>0.50900000000000001</c:v>
                </c:pt>
                <c:pt idx="3">
                  <c:v>0.30199999999999999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A0-AE49-9466-57787F7AE1A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51563776"/>
        <c:axId val="145720448"/>
      </c:barChart>
      <c:catAx>
        <c:axId val="151563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720448"/>
        <c:crosses val="autoZero"/>
        <c:auto val="1"/>
        <c:lblAlgn val="ctr"/>
        <c:lblOffset val="100"/>
        <c:noMultiLvlLbl val="0"/>
      </c:catAx>
      <c:valAx>
        <c:axId val="1457204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1563776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 w="25400">
          <a:solidFill>
            <a:schemeClr val="bg1"/>
          </a:solidFill>
        </a:ln>
      </c:spPr>
    </c:plotArea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 w="9525" cap="flat" cmpd="sng" algn="ctr">
      <a:noFill/>
      <a:round/>
    </a:ln>
    <a:effectLst/>
  </c:spPr>
  <c:txPr>
    <a:bodyPr/>
    <a:lstStyle/>
    <a:p>
      <a:pPr>
        <a:defRPr sz="1600" b="1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1400" dirty="0"/>
              <a:t>Посеяно семян в питомниках, га</a:t>
            </a:r>
          </a:p>
        </c:rich>
      </c:tx>
      <c:layout>
        <c:manualLayout>
          <c:xMode val="edge"/>
          <c:yMode val="edge"/>
          <c:x val="3.5072759613694451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7143044619422574"/>
          <c:y val="0.10052583836720304"/>
          <c:w val="0.57806933508311464"/>
          <c:h val="0.89947416163279692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cat>
            <c:strRef>
              <c:f>'[Плановые показатели на 28.10.2022.xls]Лист2 (3)'!$A$9:$A$19</c:f>
              <c:strCache>
                <c:ptCount val="11"/>
                <c:pt idx="0">
                  <c:v>Респ. Саха (Якутия)</c:v>
                </c:pt>
                <c:pt idx="1">
                  <c:v>Камчатский край</c:v>
                </c:pt>
                <c:pt idx="2">
                  <c:v>Магаданская обл.</c:v>
                </c:pt>
                <c:pt idx="3">
                  <c:v>Чукотский АО</c:v>
                </c:pt>
                <c:pt idx="4">
                  <c:v>Еврейская АО</c:v>
                </c:pt>
                <c:pt idx="5">
                  <c:v>Сахалинская обл.</c:v>
                </c:pt>
                <c:pt idx="6">
                  <c:v>Приморский край</c:v>
                </c:pt>
                <c:pt idx="7">
                  <c:v>Респ. Бурятия</c:v>
                </c:pt>
                <c:pt idx="8">
                  <c:v>Амурская обл.</c:v>
                </c:pt>
                <c:pt idx="9">
                  <c:v>Забайкальский край</c:v>
                </c:pt>
                <c:pt idx="10">
                  <c:v>Хабаровский край</c:v>
                </c:pt>
              </c:strCache>
            </c:strRef>
          </c:cat>
          <c:val>
            <c:numRef>
              <c:f>'[Плановые показатели на 28.10.2022.xls]Лист2 (3)'!$D$9:$D$19</c:f>
              <c:numCache>
                <c:formatCode>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5</c:v>
                </c:pt>
                <c:pt idx="6">
                  <c:v>5.6</c:v>
                </c:pt>
                <c:pt idx="7">
                  <c:v>7.3</c:v>
                </c:pt>
                <c:pt idx="8">
                  <c:v>13</c:v>
                </c:pt>
                <c:pt idx="9">
                  <c:v>15</c:v>
                </c:pt>
                <c:pt idx="10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23-4140-91AE-13D23D3A3FDD}"/>
            </c:ext>
          </c:extLst>
        </c:ser>
        <c:ser>
          <c:idx val="1"/>
          <c:order val="1"/>
          <c:spPr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c:spPr>
          <c:invertIfNegative val="0"/>
          <c:cat>
            <c:strRef>
              <c:f>'[Плановые показатели на 28.10.2022.xls]Лист2 (3)'!$A$9:$A$19</c:f>
              <c:strCache>
                <c:ptCount val="11"/>
                <c:pt idx="0">
                  <c:v>Респ. Саха (Якутия)</c:v>
                </c:pt>
                <c:pt idx="1">
                  <c:v>Камчатский край</c:v>
                </c:pt>
                <c:pt idx="2">
                  <c:v>Магаданская обл.</c:v>
                </c:pt>
                <c:pt idx="3">
                  <c:v>Чукотский АО</c:v>
                </c:pt>
                <c:pt idx="4">
                  <c:v>Еврейская АО</c:v>
                </c:pt>
                <c:pt idx="5">
                  <c:v>Сахалинская обл.</c:v>
                </c:pt>
                <c:pt idx="6">
                  <c:v>Приморский край</c:v>
                </c:pt>
                <c:pt idx="7">
                  <c:v>Респ. Бурятия</c:v>
                </c:pt>
                <c:pt idx="8">
                  <c:v>Амурская обл.</c:v>
                </c:pt>
                <c:pt idx="9">
                  <c:v>Забайкальский край</c:v>
                </c:pt>
                <c:pt idx="10">
                  <c:v>Хабаровский край</c:v>
                </c:pt>
              </c:strCache>
            </c:strRef>
          </c:cat>
          <c:val>
            <c:numRef>
              <c:f>'[Плановые показатели на 28.10.2022.xls]Лист2 (3)'!$E$9:$E$19</c:f>
              <c:numCache>
                <c:formatCode>0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1.66</c:v>
                </c:pt>
                <c:pt idx="5">
                  <c:v>5.2809999999999997</c:v>
                </c:pt>
                <c:pt idx="6">
                  <c:v>9.4431999999999992</c:v>
                </c:pt>
                <c:pt idx="7">
                  <c:v>11</c:v>
                </c:pt>
                <c:pt idx="8">
                  <c:v>13</c:v>
                </c:pt>
                <c:pt idx="9">
                  <c:v>15</c:v>
                </c:pt>
                <c:pt idx="10">
                  <c:v>17.48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B23-4140-91AE-13D23D3A3F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7979904"/>
        <c:axId val="19952704"/>
      </c:barChart>
      <c:catAx>
        <c:axId val="137979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9952704"/>
        <c:crosses val="autoZero"/>
        <c:auto val="1"/>
        <c:lblAlgn val="ctr"/>
        <c:lblOffset val="100"/>
        <c:noMultiLvlLbl val="0"/>
      </c:catAx>
      <c:valAx>
        <c:axId val="19952704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13797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5886806765185148E-2"/>
          <c:y val="2.390972885277579E-3"/>
          <c:w val="0.97965317188290157"/>
          <c:h val="0.8473478479541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'[Диаграмма в Microsoft PowerPoint]Лист2'!$E$12</c:f>
              <c:strCache>
                <c:ptCount val="1"/>
                <c:pt idx="0">
                  <c:v>объем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 w="25400">
              <a:noFill/>
            </a:ln>
          </c:spPr>
          <c:invertIfNegative val="0"/>
          <c:dLbls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0,1198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PowerPoint]Лист2'!$F$11:$K$11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5">
                  <c:v>2026</c:v>
                </c:pt>
              </c:numCache>
            </c:numRef>
          </c:cat>
          <c:val>
            <c:numRef>
              <c:f>'[Диаграмма в Microsoft PowerPoint]Лист2'!$F$12:$K$12</c:f>
              <c:numCache>
                <c:formatCode>General</c:formatCode>
                <c:ptCount val="6"/>
                <c:pt idx="0">
                  <c:v>9.5100000000000004E-2</c:v>
                </c:pt>
                <c:pt idx="1">
                  <c:v>0.15290000000000001</c:v>
                </c:pt>
                <c:pt idx="2">
                  <c:v>0.1447</c:v>
                </c:pt>
                <c:pt idx="3">
                  <c:v>0.1232</c:v>
                </c:pt>
                <c:pt idx="5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19-294F-8EBD-10D04ACED6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141696"/>
        <c:axId val="145729216"/>
      </c:barChart>
      <c:catAx>
        <c:axId val="15414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729216"/>
        <c:crosses val="autoZero"/>
        <c:auto val="1"/>
        <c:lblAlgn val="ctr"/>
        <c:lblOffset val="100"/>
        <c:noMultiLvlLbl val="0"/>
      </c:catAx>
      <c:valAx>
        <c:axId val="14572921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141696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 w="25400">
          <a:solidFill>
            <a:schemeClr val="bg1"/>
          </a:solidFill>
        </a:ln>
      </c:spPr>
    </c:plotArea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 w="9525" cap="flat" cmpd="sng" algn="ctr">
      <a:noFill/>
      <a:round/>
    </a:ln>
    <a:effectLst/>
  </c:spPr>
  <c:txPr>
    <a:bodyPr/>
    <a:lstStyle/>
    <a:p>
      <a:pPr>
        <a:defRPr sz="1600" b="1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68839842454673E-2"/>
          <c:y val="1.838358163824403E-2"/>
          <c:w val="0.73137871937388688"/>
          <c:h val="0.8015218859199406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Добыто волков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055279650724849E-2"/>
                  <c:y val="6.929650857453348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3819393557140549E-2"/>
                  <c:y val="2.887354523938897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0546817751783118E-2"/>
                  <c:y val="8.084592667028912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1576918825593114E-2"/>
                  <c:y val="1.732412714363338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4"/>
                <c:pt idx="0">
                  <c:v>615</c:v>
                </c:pt>
                <c:pt idx="1">
                  <c:v>916</c:v>
                </c:pt>
                <c:pt idx="2">
                  <c:v>808</c:v>
                </c:pt>
                <c:pt idx="3">
                  <c:v>931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36-714B-BE35-E0CAFD3D22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Сдано шкур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6061868288688074E-2"/>
                  <c:y val="9.817005381392250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1576918825593031E-2"/>
                  <c:y val="8.662063571816691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9334444094045506E-2"/>
                  <c:y val="8.66206357181669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632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3819393557140549E-2"/>
                  <c:y val="8.084592667028907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4"/>
                <c:pt idx="0">
                  <c:v>301</c:v>
                </c:pt>
                <c:pt idx="1">
                  <c:v>426</c:v>
                </c:pt>
                <c:pt idx="2">
                  <c:v>632</c:v>
                </c:pt>
                <c:pt idx="3">
                  <c:v>588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F36-714B-BE35-E0CAFD3D22A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53800704"/>
        <c:axId val="145730944"/>
      </c:barChart>
      <c:catAx>
        <c:axId val="153800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730944"/>
        <c:crosses val="autoZero"/>
        <c:auto val="1"/>
        <c:lblAlgn val="ctr"/>
        <c:lblOffset val="100"/>
        <c:noMultiLvlLbl val="0"/>
      </c:catAx>
      <c:valAx>
        <c:axId val="145730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3800704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262368131008553"/>
          <c:y val="1.7335039979629378E-2"/>
          <c:w val="0.19147714812304864"/>
          <c:h val="0.150971076208302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 w="6350" cap="flat" cmpd="sng" algn="ctr">
      <a:solidFill>
        <a:schemeClr val="tx1"/>
      </a:solidFill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134713806694505E-2"/>
          <c:y val="0.10253156751700898"/>
          <c:w val="0.91749469420028551"/>
          <c:h val="0.5975911317242431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Лист2!$E$12</c:f>
              <c:strCache>
                <c:ptCount val="1"/>
                <c:pt idx="0">
                  <c:v>объем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baseline="0" dirty="0" smtClean="0"/>
                      <a:t>101</a:t>
                    </a:r>
                    <a:endParaRPr lang="en-US" sz="1200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663B-3343-96DF-D6C3DDF2E40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515727900570719E-2"/>
                  <c:y val="1.2596345317320144E-2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 dirty="0" smtClean="0"/>
                      <a:t>67</a:t>
                    </a:r>
                    <a:endParaRPr lang="en-US" sz="1200" baseline="0" dirty="0"/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aseline="0" dirty="0" smtClean="0"/>
                      <a:t>63</a:t>
                    </a:r>
                    <a:endParaRPr lang="en-US" sz="1200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63B-3343-96DF-D6C3DDF2E40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200" baseline="0" dirty="0" smtClean="0"/>
                      <a:t>39</a:t>
                    </a:r>
                    <a:endParaRPr lang="en-US" sz="1200" baseline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63B-3343-96DF-D6C3DDF2E40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 w="18080"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Лист2!$F$11:$L$11</c:f>
              <c:numCache>
                <c:formatCode>General</c:formatCode>
                <c:ptCount val="7"/>
                <c:pt idx="0">
                  <c:v>2013</c:v>
                </c:pt>
                <c:pt idx="1">
                  <c:v>2017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6">
                  <c:v>2030</c:v>
                </c:pt>
              </c:numCache>
            </c:numRef>
          </c:cat>
          <c:val>
            <c:numRef>
              <c:f>Лист2!$F$12:$L$12</c:f>
              <c:numCache>
                <c:formatCode>General</c:formatCode>
                <c:ptCount val="7"/>
                <c:pt idx="0">
                  <c:v>101</c:v>
                </c:pt>
                <c:pt idx="1">
                  <c:v>67</c:v>
                </c:pt>
                <c:pt idx="2">
                  <c:v>63</c:v>
                </c:pt>
                <c:pt idx="3">
                  <c:v>39</c:v>
                </c:pt>
                <c:pt idx="4">
                  <c:v>43</c:v>
                </c:pt>
                <c:pt idx="6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63B-3343-96DF-D6C3DDF2E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4734080"/>
        <c:axId val="145734976"/>
      </c:barChart>
      <c:catAx>
        <c:axId val="154734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740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5734976"/>
        <c:crosses val="autoZero"/>
        <c:auto val="1"/>
        <c:lblAlgn val="ctr"/>
        <c:lblOffset val="100"/>
        <c:noMultiLvlLbl val="0"/>
      </c:catAx>
      <c:valAx>
        <c:axId val="1457349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4734080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  <a:ln w="25400"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 w="6350" cap="flat" cmpd="sng" algn="ctr">
      <a:solidFill>
        <a:schemeClr val="tx1"/>
      </a:solidFill>
      <a:prstDash val="solid"/>
      <a:miter lim="800000"/>
    </a:ln>
    <a:effectLst/>
  </c:spPr>
  <c:txPr>
    <a:bodyPr/>
    <a:lstStyle/>
    <a:p>
      <a:pPr>
        <a:defRPr sz="1132" b="1">
          <a:solidFill>
            <a:schemeClr val="tx1"/>
          </a:solidFill>
        </a:defRPr>
      </a:pPr>
      <a:endParaRPr lang="ru-RU"/>
    </a:p>
  </c:txPr>
  <c:externalData r:id="rId1">
    <c:autoUpdate val="0"/>
  </c:externalData>
  <c:userShapes r:id="rId2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запасы на 1.01.2022 год</c:v>
                </c:pt>
              </c:strCache>
            </c:strRef>
          </c:tx>
          <c:dLbls>
            <c:dLbl>
              <c:idx val="0"/>
              <c:layout>
                <c:manualLayout>
                  <c:x val="-5.7519509014031821E-2"/>
                  <c:y val="0.32730391067659148"/>
                </c:manualLayout>
              </c:layout>
              <c:tx>
                <c:rich>
                  <a:bodyPr/>
                  <a:lstStyle/>
                  <a:p>
                    <a:r>
                      <a:rPr lang="en-US" sz="1800" smtClean="0"/>
                      <a:t>843 140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420867827989762E-2"/>
                  <c:y val="-2.0576706754805021E-2"/>
                </c:manualLayout>
              </c:layout>
              <c:tx>
                <c:rich>
                  <a:bodyPr/>
                  <a:lstStyle/>
                  <a:p>
                    <a:r>
                      <a:rPr lang="en-US" sz="1800" smtClean="0"/>
                      <a:t>242 251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989150070357853E-3"/>
                  <c:y val="-8.5399365348294634E-2"/>
                </c:manualLayout>
              </c:layout>
              <c:tx>
                <c:rich>
                  <a:bodyPr/>
                  <a:lstStyle/>
                  <a:p>
                    <a:r>
                      <a:rPr lang="en-US" sz="1800" smtClean="0"/>
                      <a:t>143 265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321051802914205E-2"/>
                  <c:y val="3.9266181072473427E-2"/>
                </c:manualLayout>
              </c:layout>
              <c:tx>
                <c:rich>
                  <a:bodyPr/>
                  <a:lstStyle/>
                  <a:p>
                    <a:r>
                      <a:rPr lang="en-US" sz="1800" smtClean="0"/>
                      <a:t>211 132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0044886060949288E-2"/>
                  <c:y val="1.3159128152427507E-2"/>
                </c:manualLayout>
              </c:layout>
              <c:tx>
                <c:rich>
                  <a:bodyPr/>
                  <a:lstStyle/>
                  <a:p>
                    <a:r>
                      <a:rPr lang="en-US" sz="1800" smtClean="0"/>
                      <a:t>1 829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5461547207238464E-2"/>
                  <c:y val="-1.8102733955486427E-3"/>
                </c:manualLayout>
              </c:layout>
              <c:tx>
                <c:rich>
                  <a:bodyPr/>
                  <a:lstStyle/>
                  <a:p>
                    <a:r>
                      <a:rPr lang="en-US" sz="1800" smtClean="0"/>
                      <a:t>93 000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6"/>
                <c:pt idx="0">
                  <c:v>строительный камень (тыс.м3)</c:v>
                </c:pt>
                <c:pt idx="1">
                  <c:v>песчано-гравийная смесь  (тыс.м3)</c:v>
                </c:pt>
                <c:pt idx="2">
                  <c:v>глина (тыс.м3)</c:v>
                </c:pt>
                <c:pt idx="3">
                  <c:v>песок строительный (тыс.м3)</c:v>
                </c:pt>
                <c:pt idx="4">
                  <c:v>облицовочный камень (тыс.м3)</c:v>
                </c:pt>
                <c:pt idx="5">
                  <c:v>известняк (тыс.т)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6"/>
                <c:pt idx="0">
                  <c:v>843140</c:v>
                </c:pt>
                <c:pt idx="1">
                  <c:v>242251</c:v>
                </c:pt>
                <c:pt idx="2">
                  <c:v>143265</c:v>
                </c:pt>
                <c:pt idx="3">
                  <c:v>211132</c:v>
                </c:pt>
                <c:pt idx="4">
                  <c:v>1829</c:v>
                </c:pt>
                <c:pt idx="5">
                  <c:v>93000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828445433773752"/>
          <c:y val="0.23507030733397594"/>
          <c:w val="0.32684102703447943"/>
          <c:h val="0.6717007683972549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Камень строительный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9.6</c:v>
                </c:pt>
                <c:pt idx="1">
                  <c:v>26</c:v>
                </c:pt>
                <c:pt idx="2">
                  <c:v>18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Песок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1.5</c:v>
                </c:pt>
                <c:pt idx="1">
                  <c:v>0.4</c:v>
                </c:pt>
                <c:pt idx="2">
                  <c:v>1.7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Песчано-гравийные породы</c:v>
                </c:pt>
              </c:strCache>
            </c:strRef>
          </c:tx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3.2</c:v>
                </c:pt>
                <c:pt idx="1">
                  <c:v>3.2</c:v>
                </c:pt>
                <c:pt idx="2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5389952"/>
        <c:axId val="153942208"/>
        <c:axId val="0"/>
      </c:bar3DChart>
      <c:catAx>
        <c:axId val="15538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53942208"/>
        <c:crosses val="autoZero"/>
        <c:auto val="1"/>
        <c:lblAlgn val="ctr"/>
        <c:lblOffset val="100"/>
        <c:noMultiLvlLbl val="0"/>
      </c:catAx>
      <c:valAx>
        <c:axId val="1539422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55389952"/>
        <c:crosses val="autoZero"/>
        <c:crossBetween val="between"/>
      </c:valAx>
      <c:spPr>
        <a:noFill/>
        <a:ln w="25403">
          <a:noFill/>
        </a:ln>
      </c:spPr>
    </c:plotArea>
    <c:legend>
      <c:legendPos val="r"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042342309950984"/>
          <c:y val="4.4070577565238897E-2"/>
          <c:w val="0.80522345665695894"/>
          <c:h val="0.6831813497134847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Добыча </c:v>
                </c:pt>
              </c:strCache>
            </c:strRef>
          </c:tx>
          <c:spPr>
            <a:solidFill>
              <a:srgbClr val="FFC000">
                <a:lumMod val="75000"/>
              </a:srgbClr>
            </a:solidFill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5.5</c:v>
                </c:pt>
                <c:pt idx="2">
                  <c:v>4.5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прогноз 2022</c:v>
                </c:pt>
              </c:strCache>
            </c:strRef>
          </c:tx>
          <c:spPr>
            <a:pattFill prst="ltDnDiag">
              <a:fgClr>
                <a:srgbClr val="FF0000"/>
              </a:fgClr>
              <a:bgClr>
                <a:sysClr val="window" lastClr="FFFFFF"/>
              </a:bgClr>
            </a:pattFill>
            <a:ln>
              <a:solidFill>
                <a:srgbClr val="FF0000"/>
              </a:solidFill>
            </a:ln>
          </c:spPr>
          <c:invertIfNegative val="0"/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2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5194880"/>
        <c:axId val="153941056"/>
        <c:axId val="0"/>
      </c:bar3DChart>
      <c:catAx>
        <c:axId val="155194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3941056"/>
        <c:crosses val="autoZero"/>
        <c:auto val="1"/>
        <c:lblAlgn val="ctr"/>
        <c:lblOffset val="100"/>
        <c:noMultiLvlLbl val="0"/>
      </c:catAx>
      <c:valAx>
        <c:axId val="1539410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194880"/>
        <c:crosses val="autoZero"/>
        <c:crossBetween val="between"/>
      </c:valAx>
      <c:spPr>
        <a:noFill/>
        <a:ln w="25399">
          <a:noFill/>
        </a:ln>
      </c:spPr>
    </c:plotArea>
    <c:legend>
      <c:legendPos val="b"/>
      <c:layout>
        <c:manualLayout>
          <c:xMode val="edge"/>
          <c:yMode val="edge"/>
          <c:x val="0.17032323014417719"/>
          <c:y val="0.81849940223440654"/>
          <c:w val="0.81156054123371568"/>
          <c:h val="0.1448513831059075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507"/>
      </a:pPr>
      <a:endParaRPr lang="ru-RU"/>
    </a:p>
  </c:txPr>
  <c:externalData r:id="rId2">
    <c:autoUpdate val="0"/>
  </c:externalData>
  <c:userShapes r:id="rId3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516812613954968E-2"/>
          <c:y val="6.829804198847983E-2"/>
          <c:w val="0.76001634455609179"/>
          <c:h val="0.49630502898100337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Выдано лицензий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82374667863321E-17"/>
                  <c:y val="6.0347391899764407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83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445271687491514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3"/>
                <c:pt idx="0">
                  <c:v>75</c:v>
                </c:pt>
                <c:pt idx="1">
                  <c:v>83</c:v>
                </c:pt>
                <c:pt idx="2">
                  <c:v>101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73F-7145-B830-297A88E93F26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Прекращено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64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53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Лист1!$D$2:$D$5</c:f>
              <c:numCache>
                <c:formatCode>General</c:formatCode>
                <c:ptCount val="3"/>
                <c:pt idx="0">
                  <c:v>45</c:v>
                </c:pt>
                <c:pt idx="1">
                  <c:v>64</c:v>
                </c:pt>
                <c:pt idx="2">
                  <c:v>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73F-7145-B830-297A88E93F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2"/>
        <c:axId val="155432960"/>
        <c:axId val="154290432"/>
      </c:barChart>
      <c:catAx>
        <c:axId val="155432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290432"/>
        <c:crosses val="autoZero"/>
        <c:auto val="1"/>
        <c:lblAlgn val="ctr"/>
        <c:lblOffset val="100"/>
        <c:noMultiLvlLbl val="0"/>
      </c:catAx>
      <c:valAx>
        <c:axId val="15429043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432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511280750723038"/>
          <c:y val="0.10567026233734297"/>
          <c:w val="0.157090240139311"/>
          <c:h val="0.629614621928333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023783351335081E-3"/>
          <c:y val="0"/>
          <c:w val="0.56197011562157684"/>
          <c:h val="0.7826625143903625"/>
        </c:manualLayout>
      </c:layout>
      <c:barChart>
        <c:barDir val="col"/>
        <c:grouping val="stack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accent5">
                  <a:shade val="65000"/>
                </a:schemeClr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5">
                  <a:tint val="65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6.763061494513575E-3"/>
                  <c:y val="-0.11734819289657328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479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Arial Black" panose="020B0A04020102020204" pitchFamily="34" charset="0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147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'XLS Worksheet'!$B$31:$B$33</c:f>
              <c:strCache>
                <c:ptCount val="3"/>
                <c:pt idx="0">
                  <c:v>добыча подземных вод</c:v>
                </c:pt>
                <c:pt idx="1">
                  <c:v>исполнение государственных контрактов</c:v>
                </c:pt>
                <c:pt idx="2">
                  <c:v>на геологическое изучение, разведку и добычу ОПИ (кроме воды)</c:v>
                </c:pt>
              </c:strCache>
            </c:strRef>
          </c:cat>
          <c:val>
            <c:numRef>
              <c:f>'XLS Worksheet'!$C$31:$C$33</c:f>
              <c:numCache>
                <c:formatCode>General</c:formatCode>
                <c:ptCount val="3"/>
                <c:pt idx="0">
                  <c:v>413</c:v>
                </c:pt>
                <c:pt idx="1">
                  <c:v>97</c:v>
                </c:pt>
                <c:pt idx="2">
                  <c:v>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5A-124F-9208-6E238AA70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53600512"/>
        <c:axId val="154288128"/>
      </c:barChart>
      <c:valAx>
        <c:axId val="154288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53600512"/>
        <c:crosses val="autoZero"/>
        <c:crossBetween val="between"/>
      </c:valAx>
      <c:catAx>
        <c:axId val="153600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154288128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262825548240384"/>
          <c:y val="4.0784633757961777E-2"/>
          <c:w val="0.33819467527007396"/>
          <c:h val="0.8323177807722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154175428200215E-3"/>
          <c:y val="1.4951493000758759E-2"/>
          <c:w val="0.97670467254203819"/>
          <c:h val="0.8281614887933024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'Прогноз (2)'!$E$14:$J$14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0">
                  <c:v>2022</c:v>
                </c:pt>
              </c:numCache>
            </c:numRef>
          </c:cat>
          <c:val>
            <c:numRef>
              <c:f>'Прогноз (2)'!$E$15:$J$15</c:f>
              <c:numCache>
                <c:formatCode>General</c:formatCode>
                <c:ptCount val="6"/>
              </c:numCache>
            </c:numRef>
          </c:val>
          <c:smooth val="0"/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'Прогноз (2)'!$E$14:$J$14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0">
                  <c:v>2022</c:v>
                </c:pt>
              </c:numCache>
            </c:numRef>
          </c:cat>
          <c:val>
            <c:numRef>
              <c:f>'Прогноз (2)'!$E$16:$J$16</c:f>
            </c:numRef>
          </c:val>
          <c:smooth val="0"/>
        </c:ser>
        <c:ser>
          <c:idx val="2"/>
          <c:order val="2"/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'Прогноз (2)'!$E$14:$J$14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0">
                  <c:v>2022</c:v>
                </c:pt>
              </c:numCache>
            </c:numRef>
          </c:cat>
          <c:val>
            <c:numRef>
              <c:f>'Прогноз (2)'!$E$17:$J$17</c:f>
            </c:numRef>
          </c:val>
          <c:smooth val="0"/>
        </c:ser>
        <c:ser>
          <c:idx val="3"/>
          <c:order val="3"/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Pt>
            <c:idx val="2"/>
            <c:bubble3D val="0"/>
            <c:spPr>
              <a:ln w="28575" cap="rnd">
                <a:solidFill>
                  <a:srgbClr val="77BD69"/>
                </a:solidFill>
                <a:round/>
              </a:ln>
              <a:effectLst/>
            </c:spPr>
          </c:dPt>
          <c:dLbls>
            <c:dLbl>
              <c:idx val="0"/>
              <c:layout>
                <c:manualLayout>
                  <c:x val="-1.3262215137709678E-2"/>
                  <c:y val="-0.100433122383856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776580977482324E-2"/>
                  <c:y val="-5.85505217238039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9184387318321533E-2"/>
                  <c:y val="-6.30544080102504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517207737242571E-2"/>
                  <c:y val="-7.20621805831433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9.7827810778541406E-3"/>
                  <c:y val="-3.3442405431567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626269632821396E-2"/>
                      <c:h val="8.9873483291706566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3.6998461256763059E-2"/>
                  <c:y val="-5.8550521723804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7662680834274287E-2"/>
                  <c:y val="-6.755829429669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'Прогноз (2)'!$E$14:$J$14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0">
                  <c:v>2022</c:v>
                </c:pt>
              </c:numCache>
            </c:numRef>
          </c:cat>
          <c:val>
            <c:numRef>
              <c:f>'Прогноз (2)'!$E$18:$J$18</c:f>
              <c:numCache>
                <c:formatCode>#,##0.0</c:formatCode>
                <c:ptCount val="6"/>
                <c:pt idx="0">
                  <c:v>3195.8919999999998</c:v>
                </c:pt>
                <c:pt idx="1">
                  <c:v>3591.0729999999999</c:v>
                </c:pt>
                <c:pt idx="2">
                  <c:v>3543.7280000000001</c:v>
                </c:pt>
                <c:pt idx="3">
                  <c:v>2020.2070000000001</c:v>
                </c:pt>
                <c:pt idx="4">
                  <c:v>2000.338</c:v>
                </c:pt>
                <c:pt idx="5">
                  <c:v>1656.027</c:v>
                </c:pt>
              </c:numCache>
            </c:numRef>
          </c:val>
          <c:smooth val="0"/>
        </c:ser>
        <c:ser>
          <c:idx val="4"/>
          <c:order val="4"/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256387641251616E-2"/>
                  <c:y val="6.1186924860506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0402251527502316E-2"/>
                  <c:y val="9.46738543712808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179588947701067E-2"/>
                      <c:h val="0.16576584902406188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2.4665630668322853E-2"/>
                  <c:y val="0.1028724195291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0855114189913681E-2"/>
                  <c:y val="7.27360702414077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222185217383648E-2"/>
                  <c:y val="6.8384832593312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4844283001265947E-2"/>
                  <c:y val="5.2514470278609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2.8979951350191907E-2"/>
                  <c:y val="6.3054408010250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'Прогноз (2)'!$E$14:$J$14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 formatCode="0">
                  <c:v>2022</c:v>
                </c:pt>
              </c:numCache>
            </c:numRef>
          </c:cat>
          <c:val>
            <c:numRef>
              <c:f>'Прогноз (2)'!$E$19:$J$19</c:f>
              <c:numCache>
                <c:formatCode>#,##0.0</c:formatCode>
                <c:ptCount val="6"/>
                <c:pt idx="0">
                  <c:v>2588.3000000000002</c:v>
                </c:pt>
                <c:pt idx="1">
                  <c:v>2702.3</c:v>
                </c:pt>
                <c:pt idx="2">
                  <c:v>2945.4</c:v>
                </c:pt>
                <c:pt idx="3">
                  <c:v>1524</c:v>
                </c:pt>
                <c:pt idx="4">
                  <c:v>1606.5</c:v>
                </c:pt>
                <c:pt idx="5">
                  <c:v>1267.5999999999999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2532608"/>
        <c:axId val="117806720"/>
      </c:lineChart>
      <c:catAx>
        <c:axId val="14253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7806720"/>
        <c:crosses val="autoZero"/>
        <c:auto val="1"/>
        <c:lblAlgn val="ctr"/>
        <c:lblOffset val="100"/>
        <c:noMultiLvlLbl val="0"/>
      </c:catAx>
      <c:valAx>
        <c:axId val="117806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2532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07018096711717E-3"/>
          <c:y val="6.5984422765637235E-2"/>
          <c:w val="0.94747405708590593"/>
          <c:h val="0.827320085649655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арендаторы</c:v>
                </c:pt>
              </c:strCache>
            </c:strRef>
          </c:tx>
          <c:spPr>
            <a:solidFill>
              <a:srgbClr val="A9D18E"/>
            </a:solidFill>
            <a:ln>
              <a:solidFill>
                <a:srgbClr val="A9D18E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9D18E"/>
              </a:solidFill>
              <a:ln>
                <a:solidFill>
                  <a:srgbClr val="A9D18E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C62-44AC-90A3-0887F3D97622}"/>
              </c:ext>
            </c:extLst>
          </c:dPt>
          <c:dLbls>
            <c:dLbl>
              <c:idx val="0"/>
              <c:layout>
                <c:manualLayout>
                  <c:x val="0"/>
                  <c:y val="-1.8150163880259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C62-44AC-90A3-0887F3D97622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169300385586881E-3"/>
                  <c:y val="-3.1722150834721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787-4E23-B508-85821615C9DC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620921512461627E-3"/>
                  <c:y val="-3.2670294984466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C62-44AC-90A3-0887F3D9762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 formatCode="0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705</c:v>
                </c:pt>
                <c:pt idx="1">
                  <c:v>623</c:v>
                </c:pt>
                <c:pt idx="2">
                  <c:v>620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87-4E23-B508-85821615C9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548235"/>
            </a:solidFill>
            <a:ln>
              <a:solidFill>
                <a:srgbClr val="548235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 formatCode="0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830</c:v>
                </c:pt>
                <c:pt idx="1">
                  <c:v>751</c:v>
                </c:pt>
                <c:pt idx="2" formatCode="0.0">
                  <c:v>739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20E-4082-AF15-6AC57A6175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3015424"/>
        <c:axId val="117802688"/>
      </c:barChart>
      <c:catAx>
        <c:axId val="1430154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7802688"/>
        <c:crosses val="autoZero"/>
        <c:auto val="1"/>
        <c:lblAlgn val="ctr"/>
        <c:lblOffset val="100"/>
        <c:noMultiLvlLbl val="0"/>
      </c:catAx>
      <c:valAx>
        <c:axId val="117802688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3015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latin typeface="+mn-lt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54772141816126"/>
          <c:w val="0.94747405708590593"/>
          <c:h val="0.8273200856496558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арендаторы</c:v>
                </c:pt>
              </c:strCache>
            </c:strRef>
          </c:tx>
          <c:spPr>
            <a:solidFill>
              <a:srgbClr val="A9D18E"/>
            </a:solidFill>
            <a:ln>
              <a:solidFill>
                <a:srgbClr val="A9D18E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9D18E"/>
              </a:solidFill>
              <a:ln>
                <a:solidFill>
                  <a:srgbClr val="A9D18E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6D3-4E1C-8F82-5A5D30E6AD0B}"/>
              </c:ext>
            </c:extLst>
          </c:dPt>
          <c:dLbls>
            <c:dLbl>
              <c:idx val="0"/>
              <c:layout>
                <c:manualLayout>
                  <c:x val="0"/>
                  <c:y val="-1.8150163880259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6D3-4E1C-8F82-5A5D30E6AD0B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7069233819712756E-2"/>
                  <c:y val="-4.35603933126221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6D3-4E1C-8F82-5A5D30E6AD0B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620921512461627E-3"/>
                  <c:y val="-3.2670294984466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6D3-4E1C-8F82-5A5D30E6AD0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 formatCode="0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 formatCode="0.0">
                  <c:v>217</c:v>
                </c:pt>
                <c:pt idx="1">
                  <c:v>133</c:v>
                </c:pt>
                <c:pt idx="2">
                  <c:v>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6D3-4E1C-8F82-5A5D30E6AD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прочие</c:v>
                </c:pt>
              </c:strCache>
            </c:strRef>
          </c:tx>
          <c:spPr>
            <a:solidFill>
              <a:srgbClr val="548235"/>
            </a:solidFill>
            <a:ln>
              <a:solidFill>
                <a:srgbClr val="548235"/>
              </a:solidFill>
            </a:ln>
            <a:effectLst/>
          </c:spPr>
          <c:invertIfNegative val="0"/>
          <c:dLbls>
            <c:spPr>
              <a:solidFill>
                <a:srgbClr val="548235"/>
              </a:solidFill>
              <a:ln>
                <a:solidFill>
                  <a:srgbClr val="548235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 formatCode="0">
                  <c:v>2022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5</c:v>
                </c:pt>
                <c:pt idx="2" formatCode="0.0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6D3-4E1C-8F82-5A5D30E6AD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3136768"/>
        <c:axId val="19962624"/>
      </c:barChart>
      <c:catAx>
        <c:axId val="143136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962624"/>
        <c:crosses val="autoZero"/>
        <c:auto val="1"/>
        <c:lblAlgn val="ctr"/>
        <c:lblOffset val="100"/>
        <c:noMultiLvlLbl val="0"/>
      </c:catAx>
      <c:valAx>
        <c:axId val="1996262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143136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1400">
          <a:latin typeface="+mn-lt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83933316929134"/>
          <c:y val="9.7054681529608666E-2"/>
          <c:w val="0.53344776566642926"/>
          <c:h val="0.7802974421568994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solidFill>
                <a:srgbClr val="7F7F7F"/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11"/>
                <c:pt idx="3">
                  <c:v>Камчатский край</c:v>
                </c:pt>
                <c:pt idx="4">
                  <c:v>Сахалинская область</c:v>
                </c:pt>
                <c:pt idx="5">
                  <c:v>6. Приморский край</c:v>
                </c:pt>
                <c:pt idx="6">
                  <c:v>5. Республика Бурятия</c:v>
                </c:pt>
                <c:pt idx="7">
                  <c:v>4. Забайкальский край</c:v>
                </c:pt>
                <c:pt idx="8">
                  <c:v>3. Амурская область</c:v>
                </c:pt>
                <c:pt idx="9">
                  <c:v>2. Хабаровский край </c:v>
                </c:pt>
                <c:pt idx="10">
                  <c:v>1. Республика Саха (Якутия)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3">
                  <c:v>161.80000000000001</c:v>
                </c:pt>
                <c:pt idx="4">
                  <c:v>197.2</c:v>
                </c:pt>
                <c:pt idx="5" formatCode="#,##0">
                  <c:v>2679</c:v>
                </c:pt>
                <c:pt idx="6" formatCode="#,##0.00">
                  <c:v>1844.2</c:v>
                </c:pt>
                <c:pt idx="7" formatCode="#,##0.00">
                  <c:v>1399.3</c:v>
                </c:pt>
                <c:pt idx="8" formatCode="#,##0.00">
                  <c:v>1255.8</c:v>
                </c:pt>
                <c:pt idx="9" formatCode="#,##0.00">
                  <c:v>6051.4</c:v>
                </c:pt>
                <c:pt idx="10" formatCode="#,##0.00">
                  <c:v>1717.9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77BD69"/>
            </a:solidFill>
            <a:ln>
              <a:solidFill>
                <a:srgbClr val="77BD69"/>
              </a:solidFill>
            </a:ln>
            <a:effectLst/>
          </c:spPr>
          <c:invertIfNegative val="0"/>
          <c:cat>
            <c:strRef>
              <c:f>Лист1!$A$2:$A$12</c:f>
              <c:strCache>
                <c:ptCount val="11"/>
                <c:pt idx="3">
                  <c:v>Камчатский край</c:v>
                </c:pt>
                <c:pt idx="4">
                  <c:v>Сахалинская область</c:v>
                </c:pt>
                <c:pt idx="5">
                  <c:v>6. Приморский край</c:v>
                </c:pt>
                <c:pt idx="6">
                  <c:v>5. Республика Бурятия</c:v>
                </c:pt>
                <c:pt idx="7">
                  <c:v>4. Забайкальский край</c:v>
                </c:pt>
                <c:pt idx="8">
                  <c:v>3. Амурская область</c:v>
                </c:pt>
                <c:pt idx="9">
                  <c:v>2. Хабаровский край </c:v>
                </c:pt>
                <c:pt idx="10">
                  <c:v>1. Республика Саха (Якутия)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11"/>
                <c:pt idx="3" formatCode="#,##0.00">
                  <c:v>1946.0000000000002</c:v>
                </c:pt>
                <c:pt idx="4" formatCode="#,##0.00">
                  <c:v>2220.7000000000003</c:v>
                </c:pt>
                <c:pt idx="5" formatCode="#,##0.00">
                  <c:v>5129.2</c:v>
                </c:pt>
                <c:pt idx="6" formatCode="#,##0.00">
                  <c:v>9424.5999999999985</c:v>
                </c:pt>
                <c:pt idx="7" formatCode="#,##0.00">
                  <c:v>10229.400000000001</c:v>
                </c:pt>
                <c:pt idx="8" formatCode="#,##0.00">
                  <c:v>12619.300000000001</c:v>
                </c:pt>
                <c:pt idx="9" formatCode="#,##0.00">
                  <c:v>25472.6</c:v>
                </c:pt>
                <c:pt idx="10" formatCode="#,##0.00">
                  <c:v>34089.799999999996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4130048"/>
        <c:axId val="129164992"/>
      </c:barChart>
      <c:catAx>
        <c:axId val="1441300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29164992"/>
        <c:crosses val="autoZero"/>
        <c:auto val="1"/>
        <c:lblAlgn val="ctr"/>
        <c:lblOffset val="100"/>
        <c:noMultiLvlLbl val="0"/>
      </c:catAx>
      <c:valAx>
        <c:axId val="1291649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4413004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51330083448534469"/>
          <c:y val="2.3881099600347656E-2"/>
          <c:w val="0.46725634814794653"/>
          <c:h val="0.9415510640572305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70AD47">
                <a:lumMod val="75000"/>
              </a:srgbClr>
            </a:solidFill>
            <a:ln>
              <a:solidFill>
                <a:srgbClr val="70AD47">
                  <a:lumMod val="50000"/>
                </a:srgbClr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6.11524120763976E-2"/>
                  <c:y val="5.8525493958624169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3811212601458361E-2"/>
                  <c:y val="-1.0729549943738089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647001312651902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17876141766406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8.7740417327005243E-2"/>
                  <c:y val="-1.0729549943738089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8.242281627688372E-2"/>
                  <c:y val="-2.926274697931262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9.592461049534326E-2"/>
                  <c:y val="2.028046402859893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9.8375630148468007E-2"/>
                  <c:y val="2.327340961242285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.1169872231026736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0.1488928821424304"/>
                  <c:y val="-2.926343753968752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.16484563255376752"/>
                  <c:y val="-1.3411937429672611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17DB-44F0-90B1-750F158A9190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.25610318368153573"/>
                  <c:y val="-1.061699356030630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17DB-44F0-90B1-750F158A919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1">
                  <c:v>Республика Коми</c:v>
                </c:pt>
                <c:pt idx="2">
                  <c:v>Приморский край</c:v>
                </c:pt>
                <c:pt idx="3">
                  <c:v>Чукотский автономный округ</c:v>
                </c:pt>
                <c:pt idx="4">
                  <c:v>Курганская область</c:v>
                </c:pt>
                <c:pt idx="5">
                  <c:v>Магаданская область</c:v>
                </c:pt>
                <c:pt idx="6">
                  <c:v>Красноярский край</c:v>
                </c:pt>
                <c:pt idx="7">
                  <c:v>Иркутская область</c:v>
                </c:pt>
                <c:pt idx="8">
                  <c:v>Амурская область</c:v>
                </c:pt>
                <c:pt idx="9">
                  <c:v>3.Ханты-Мансийский АО </c:v>
                </c:pt>
                <c:pt idx="10">
                  <c:v>2.Республика Саха (Якутия)</c:v>
                </c:pt>
                <c:pt idx="11">
                  <c:v>1.Хабаровский край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40.1</c:v>
                </c:pt>
                <c:pt idx="1">
                  <c:v>58.8</c:v>
                </c:pt>
                <c:pt idx="2">
                  <c:v>65.3</c:v>
                </c:pt>
                <c:pt idx="3">
                  <c:v>67.8</c:v>
                </c:pt>
                <c:pt idx="4">
                  <c:v>123.7</c:v>
                </c:pt>
                <c:pt idx="5">
                  <c:v>138.1</c:v>
                </c:pt>
                <c:pt idx="6">
                  <c:v>185.9</c:v>
                </c:pt>
                <c:pt idx="7">
                  <c:v>194.2</c:v>
                </c:pt>
                <c:pt idx="8">
                  <c:v>278.7</c:v>
                </c:pt>
                <c:pt idx="9">
                  <c:v>440.1</c:v>
                </c:pt>
                <c:pt idx="10">
                  <c:v>560.1</c:v>
                </c:pt>
                <c:pt idx="11">
                  <c:v>1090.3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17DB-44F0-90B1-750F158A919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5278976"/>
        <c:axId val="129169024"/>
      </c:barChart>
      <c:catAx>
        <c:axId val="1452789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9169024"/>
        <c:crosses val="autoZero"/>
        <c:auto val="1"/>
        <c:lblAlgn val="ctr"/>
        <c:lblOffset val="100"/>
        <c:noMultiLvlLbl val="0"/>
      </c:catAx>
      <c:valAx>
        <c:axId val="129169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27897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618692343922318"/>
          <c:y val="5.4843298691780659E-2"/>
          <c:w val="0.66672671017672436"/>
          <c:h val="0.771567195783053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КБ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26F22D1-371D-4253-93E0-3770F91A3280}" type="SERIESNAME">
                      <a:rPr lang="ru-RU" smtClean="0"/>
                      <a:pPr/>
                      <a:t>[ИМЯ РЯДА]</a:t>
                    </a:fld>
                    <a:r>
                      <a:rPr lang="ru-RU" baseline="0" smtClean="0"/>
                      <a:t> </a:t>
                    </a:r>
                    <a:fld id="{271DF63F-558D-42CF-99CE-9981FAF9415B}" type="VALUE">
                      <a:rPr lang="ru-RU" baseline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B8270C45-C646-44E0-9260-891B6A261E41}" type="SERIESNAME">
                      <a:rPr lang="ru-RU" smtClean="0"/>
                      <a:pPr/>
                      <a:t>[ИМЯ РЯДА]</a:t>
                    </a:fld>
                    <a:r>
                      <a:rPr lang="ru-RU" baseline="0" smtClean="0"/>
                      <a:t> </a:t>
                    </a:r>
                    <a:fld id="{9AFC2383-D873-4BB1-B3B4-378928CE905F}" type="VALUE">
                      <a:rPr lang="ru-RU" baseline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5DA13F0-80BD-4DA5-9F81-F35CECCD7866}" type="SERIESNAME">
                      <a:rPr lang="ru-RU" smtClean="0"/>
                      <a:pPr/>
                      <a:t>[ИМЯ РЯДА]</a:t>
                    </a:fld>
                    <a:r>
                      <a:rPr lang="ru-RU" baseline="0" smtClean="0"/>
                      <a:t> </a:t>
                    </a:r>
                    <a:fld id="{4F97B363-8A06-488F-8405-8681911A4A6D}" type="VALUE">
                      <a:rPr lang="ru-RU" baseline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CFDB7EE-5D76-4B2D-A3B1-641D89026C62}" type="SERIESNAME">
                      <a:rPr lang="ru-RU" smtClean="0"/>
                      <a:pPr/>
                      <a:t>[ИМЯ РЯДА]</a:t>
                    </a:fld>
                    <a:r>
                      <a:rPr lang="ru-RU" baseline="0" smtClean="0"/>
                      <a:t> </a:t>
                    </a:r>
                    <a:fld id="{EEDB17D1-FDB9-4DB1-BEF6-011CB01811EB}" type="VALUE">
                      <a:rPr lang="ru-RU" baseline="0"/>
                      <a:pPr/>
                      <a:t>[ЗНАЧЕНИЕ]</a:t>
                    </a:fld>
                    <a:endParaRPr lang="ru-RU" baseline="0" smtClean="0"/>
                  </a:p>
                </c:rich>
              </c:tx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9.0500000000000007</c:v>
                </c:pt>
                <c:pt idx="1">
                  <c:v>36.79</c:v>
                </c:pt>
                <c:pt idx="2">
                  <c:v>43.2</c:v>
                </c:pt>
                <c:pt idx="3">
                  <c:v>49.22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74-7944-A62D-7E8A1EF581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ФБ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2"/>
              <c:layout>
                <c:manualLayout>
                  <c:x val="-1.5302058416030836E-3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5906175248089142E-3"/>
                  <c:y val="0"/>
                </c:manualLayout>
              </c:layout>
              <c:showLegendKey val="0"/>
              <c:showVal val="1"/>
              <c:showCatName val="0"/>
              <c:showSerName val="1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1"/>
            <c:showPercent val="0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14.97</c:v>
                </c:pt>
                <c:pt idx="1">
                  <c:v>67.73</c:v>
                </c:pt>
                <c:pt idx="2">
                  <c:v>469.67</c:v>
                </c:pt>
                <c:pt idx="3">
                  <c:v>860.37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74-7944-A62D-7E8A1EF58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axId val="146347520"/>
        <c:axId val="137465216"/>
      </c:barChart>
      <c:catAx>
        <c:axId val="146347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solidFill>
            <a:schemeClr val="bg1">
              <a:lumMod val="95000"/>
            </a:schemeClr>
          </a:solidFill>
        </c:spPr>
        <c:txPr>
          <a:bodyPr/>
          <a:lstStyle/>
          <a:p>
            <a:pPr>
              <a:defRPr sz="1600" b="1">
                <a:solidFill>
                  <a:schemeClr val="tx1"/>
                </a:solidFill>
              </a:defRPr>
            </a:pPr>
            <a:endParaRPr lang="ru-RU"/>
          </a:p>
        </c:txPr>
        <c:crossAx val="137465216"/>
        <c:crosses val="autoZero"/>
        <c:auto val="1"/>
        <c:lblAlgn val="ctr"/>
        <c:lblOffset val="100"/>
        <c:noMultiLvlLbl val="0"/>
      </c:catAx>
      <c:valAx>
        <c:axId val="137465216"/>
        <c:scaling>
          <c:orientation val="minMax"/>
          <c:max val="1000"/>
          <c:min val="0"/>
        </c:scaling>
        <c:delete val="0"/>
        <c:axPos val="b"/>
        <c:majorGridlines>
          <c:spPr>
            <a:ln>
              <a:solidFill>
                <a:schemeClr val="accent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spPr>
          <a:ln w="12700"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400"/>
            </a:pPr>
            <a:endParaRPr lang="ru-RU"/>
          </a:p>
        </c:txPr>
        <c:crossAx val="146347520"/>
        <c:crosses val="autoZero"/>
        <c:crossBetween val="between"/>
        <c:majorUnit val="200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  <a:ln w="12700">
      <a:solidFill>
        <a:schemeClr val="bg1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6379812708315123"/>
          <c:y val="5.4843298691780659E-2"/>
          <c:w val="0.45861867600998035"/>
          <c:h val="0.701077494999944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6.571255526410147E-3"/>
                  <c:y val="-1.1705332095278799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9.8000000000000007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74-7944-A62D-7E8A1EF5812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8.8531972589943608E-2"/>
                  <c:y val="-8.340842280583307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54.7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74-7944-A62D-7E8A1EF5812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5342124327631575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67.930000000000007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74-7944-A62D-7E8A1EF5812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0896242780300767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245.9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C74-7944-A62D-7E8A1EF58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-43"/>
        <c:axId val="146705408"/>
        <c:axId val="137485632"/>
      </c:barChart>
      <c:catAx>
        <c:axId val="146705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37485632"/>
        <c:crosses val="autoZero"/>
        <c:auto val="1"/>
        <c:lblAlgn val="ctr"/>
        <c:lblOffset val="100"/>
        <c:noMultiLvlLbl val="0"/>
      </c:catAx>
      <c:valAx>
        <c:axId val="137485632"/>
        <c:scaling>
          <c:orientation val="minMax"/>
          <c:max val="250"/>
          <c:min val="0"/>
        </c:scaling>
        <c:delete val="0"/>
        <c:axPos val="b"/>
        <c:majorGridlines>
          <c:spPr>
            <a:ln>
              <a:solidFill>
                <a:schemeClr val="accent1">
                  <a:lumMod val="7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6705408"/>
        <c:crosses val="autoZero"/>
        <c:crossBetween val="between"/>
        <c:majorUnit val="50"/>
      </c:valAx>
    </c:plotArea>
    <c:plotVisOnly val="1"/>
    <c:dispBlanksAs val="gap"/>
    <c:showDLblsOverMax val="0"/>
  </c:chart>
  <c:spPr>
    <a:solidFill>
      <a:schemeClr val="bg1">
        <a:lumMod val="95000"/>
      </a:schemeClr>
    </a:solidFill>
    <a:ln w="19050">
      <a:solidFill>
        <a:schemeClr val="bg1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6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5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 custT="1"/>
      <dgm:spPr>
        <a:solidFill>
          <a:srgbClr val="92D050">
            <a:alpha val="43000"/>
          </a:srgbClr>
        </a:solidFill>
        <a:ln>
          <a:solidFill>
            <a:srgbClr val="92D050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>
            <a:solidFill>
              <a:prstClr val="black"/>
            </a:solidFill>
            <a:latin typeface="Arial" panose="020B0604020202020204" pitchFamily="34" charset="0"/>
            <a:ea typeface="Calibri"/>
            <a:cs typeface="Arial" panose="020B0604020202020204" pitchFamily="34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Повышение эффективности использования и сохранения лесов;</a:t>
          </a:r>
          <a:r>
            <a:rPr lang="en-US" sz="14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</a:t>
          </a:r>
          <a:r>
            <a:rPr lang="ru-RU" sz="14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стабильного удовлетворения общественных потребностей в ресурсах и полезных свойствах леса при сохранении экономического и экологического потенциала, а также глобальных функций лесов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и их биологического разнообразия</a:t>
          </a:r>
          <a:endParaRPr lang="ru-RU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18728B41-1962-40FC-B86A-9356146B5A68}">
      <dgm:prSet phldrT="[Текст]" custT="1"/>
      <dgm:spPr>
        <a:solidFill>
          <a:schemeClr val="accent6">
            <a:lumMod val="40000"/>
            <a:lumOff val="60000"/>
          </a:schemeClr>
        </a:solidFill>
        <a:ln>
          <a:solidFill>
            <a:srgbClr val="00B050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400" b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Предотвращение негативного воздействия вод, а также рациональное использование и сохранение водных объектов</a:t>
          </a:r>
          <a:endParaRPr lang="ru-RU" dirty="0"/>
        </a:p>
      </dgm:t>
    </dgm:pt>
    <dgm:pt modelId="{E1C52BD4-34B1-493E-9E3E-29B3438FDE55}" type="parTrans" cxnId="{92D42A66-9E52-40E3-8A10-4A6E9070A887}">
      <dgm:prSet/>
      <dgm:spPr/>
      <dgm:t>
        <a:bodyPr/>
        <a:lstStyle/>
        <a:p>
          <a:endParaRPr lang="ru-RU"/>
        </a:p>
      </dgm:t>
    </dgm:pt>
    <dgm:pt modelId="{C313988D-DCF4-4C49-AF2D-231AE69FAD8F}" type="sibTrans" cxnId="{92D42A66-9E52-40E3-8A10-4A6E9070A887}">
      <dgm:prSet/>
      <dgm:spPr/>
      <dgm:t>
        <a:bodyPr/>
        <a:lstStyle/>
        <a:p>
          <a:endParaRPr lang="ru-RU"/>
        </a:p>
      </dgm:t>
    </dgm:pt>
    <dgm:pt modelId="{E8C4C2EF-81D2-4B22-8A1D-88D0C558CD53}">
      <dgm:prSet phldrT="[Текст]" custT="1"/>
      <dgm:spPr>
        <a:solidFill>
          <a:schemeClr val="accent5">
            <a:alpha val="34000"/>
          </a:schemeClr>
        </a:solidFill>
        <a:ln>
          <a:solidFill>
            <a:srgbClr val="4472C4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охраны комплекса природных ресурсов, реализация права настоящего и будущего поколений людей на благоприятную окружающую среду обитания</a:t>
          </a:r>
          <a:endParaRPr lang="ru-RU" dirty="0"/>
        </a:p>
      </dgm:t>
    </dgm:pt>
    <dgm:pt modelId="{0F3F0589-86F9-46E6-8D1E-58A0559F519F}" type="parTrans" cxnId="{A175F8CC-67A0-48BE-9922-4DC93AFD1361}">
      <dgm:prSet/>
      <dgm:spPr/>
      <dgm:t>
        <a:bodyPr/>
        <a:lstStyle/>
        <a:p>
          <a:endParaRPr lang="ru-RU"/>
        </a:p>
      </dgm:t>
    </dgm:pt>
    <dgm:pt modelId="{4813FC6C-5988-4796-909D-9078068A5AD0}" type="sibTrans" cxnId="{A175F8CC-67A0-48BE-9922-4DC93AFD1361}">
      <dgm:prSet/>
      <dgm:spPr/>
      <dgm:t>
        <a:bodyPr/>
        <a:lstStyle/>
        <a:p>
          <a:endParaRPr lang="ru-RU"/>
        </a:p>
      </dgm:t>
    </dgm:pt>
    <dgm:pt modelId="{58CB288E-F9F4-4BB8-9851-2A6C7C3578F4}">
      <dgm:prSet custT="1"/>
      <dgm:spPr>
        <a:solidFill>
          <a:srgbClr val="92D050">
            <a:alpha val="43000"/>
          </a:srgbClr>
        </a:solidFill>
        <a:ln>
          <a:solidFill>
            <a:srgbClr val="92D050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pPr marL="114300" indent="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9BEE24-9DB3-43E7-9022-4A61FBC2A5AC}" type="parTrans" cxnId="{988B7625-8D5F-42CE-9B47-D8D53AC0C694}">
      <dgm:prSet/>
      <dgm:spPr/>
      <dgm:t>
        <a:bodyPr/>
        <a:lstStyle/>
        <a:p>
          <a:endParaRPr lang="ru-RU"/>
        </a:p>
      </dgm:t>
    </dgm:pt>
    <dgm:pt modelId="{B46B46C5-6992-4FEB-9813-44487D947231}" type="sibTrans" cxnId="{988B7625-8D5F-42CE-9B47-D8D53AC0C694}">
      <dgm:prSet/>
      <dgm:spPr/>
      <dgm:t>
        <a:bodyPr/>
        <a:lstStyle/>
        <a:p>
          <a:endParaRPr lang="ru-RU"/>
        </a:p>
      </dgm:t>
    </dgm:pt>
    <dgm:pt modelId="{AE456949-51DF-4237-BC7E-68DE3EE530F7}">
      <dgm:prSet phldrT="[Текст]" custT="1"/>
      <dgm:spPr>
        <a:solidFill>
          <a:schemeClr val="accent1">
            <a:lumMod val="60000"/>
            <a:lumOff val="40000"/>
          </a:schemeClr>
        </a:solidFill>
        <a:ln>
          <a:solidFill>
            <a:srgbClr val="00B050"/>
          </a:solidFill>
        </a:ln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Развитие минерально-сырьевой базы общераспространенных полезных ископаемых и подземных вод</a:t>
          </a:r>
          <a:endParaRPr lang="ru-RU" sz="1400" b="0" dirty="0" smtClean="0">
            <a:solidFill>
              <a:prstClr val="black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8FFE63-C36C-4A43-85EB-FFFAA94B12DE}" type="parTrans" cxnId="{5F799838-AB13-43D0-BFB1-E59750B5D385}">
      <dgm:prSet/>
      <dgm:spPr/>
      <dgm:t>
        <a:bodyPr/>
        <a:lstStyle/>
        <a:p>
          <a:endParaRPr lang="ru-RU"/>
        </a:p>
      </dgm:t>
    </dgm:pt>
    <dgm:pt modelId="{93883F2E-3771-435B-A61B-A358ACA870D1}" type="sibTrans" cxnId="{5F799838-AB13-43D0-BFB1-E59750B5D385}">
      <dgm:prSet/>
      <dgm:spPr/>
      <dgm:t>
        <a:bodyPr/>
        <a:lstStyle/>
        <a:p>
          <a:endParaRPr lang="ru-RU"/>
        </a:p>
      </dgm:t>
    </dgm:pt>
    <dgm:pt modelId="{9EC9EE3B-0A3B-4DC9-BE3D-C8F8B4CF89DB}" type="pres">
      <dgm:prSet presAssocID="{D411A21B-1094-4E74-9F1B-CF6C6E2B67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0707A7-700E-48BF-A1BE-C956A90216E7}" type="pres">
      <dgm:prSet presAssocID="{DEA64100-CF05-47A1-B324-B7A5DDB36E93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41DFD054-96B1-4684-8837-678190C9075F}" type="pres">
      <dgm:prSet presAssocID="{DEA64100-CF05-47A1-B324-B7A5DDB36E93}" presName="rect1" presStyleLbl="trAlignAcc1" presStyleIdx="0" presStyleCnt="4" custScaleY="119836" custLinFactNeighborX="426" custLinFactNeighborY="-29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40870-F30E-49C1-80E0-067F0479E3A3}" type="pres">
      <dgm:prSet presAssocID="{DEA64100-CF05-47A1-B324-B7A5DDB36E93}" presName="rect2" presStyleLbl="fgImgPlace1" presStyleIdx="0" presStyleCnt="4" custScaleY="63195" custLinFactNeighborX="-874" custLinFactNeighborY="-46585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E9F37CF9-2CF7-406A-9F66-D30668004DA8}" type="pres">
      <dgm:prSet presAssocID="{D3C7A8E8-763A-4F01-889F-24EFA9C103AC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B5C97974-4075-4C69-8098-A22671F3A0B6}" type="pres">
      <dgm:prSet presAssocID="{18728B41-1962-40FC-B86A-9356146B5A68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158BB029-D8BD-4D74-B1EF-9645A5D1236C}" type="pres">
      <dgm:prSet presAssocID="{18728B41-1962-40FC-B86A-9356146B5A68}" presName="rect1" presStyleLbl="trAlignAcc1" presStyleIdx="1" presStyleCnt="4" custScaleX="82018" custLinFactNeighborX="-3675" custLinFactNeighborY="9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5132D-62E2-4C29-8383-C421BF211888}" type="pres">
      <dgm:prSet presAssocID="{18728B41-1962-40FC-B86A-9356146B5A68}" presName="rect2" presStyleLbl="fgImgPlace1" presStyleIdx="1" presStyleCnt="4" custScaleX="93880" custScaleY="62078" custLinFactNeighborX="20844" custLinFactNeighborY="-14133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1196641E-C557-4978-87B0-5E0B88E5806F}" type="pres">
      <dgm:prSet presAssocID="{C313988D-DCF4-4C49-AF2D-231AE69FAD8F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2A4EF124-7B24-448A-BB40-1F6922E35531}" type="pres">
      <dgm:prSet presAssocID="{E8C4C2EF-81D2-4B22-8A1D-88D0C558CD53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9F1374B4-3DC1-4934-AFC1-04AF8336921F}" type="pres">
      <dgm:prSet presAssocID="{E8C4C2EF-81D2-4B22-8A1D-88D0C558CD53}" presName="rect1" presStyleLbl="trAlignAcc1" presStyleIdx="2" presStyleCnt="4" custScaleX="85063" custLinFactNeighborX="-440" custLinFactNeighborY="-60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1FA13C-0E44-478F-8BD4-79DC90B07576}" type="pres">
      <dgm:prSet presAssocID="{E8C4C2EF-81D2-4B22-8A1D-88D0C558CD53}" presName="rect2" presStyleLbl="fgImgPlace1" presStyleIdx="2" presStyleCnt="4" custScaleY="62818" custLinFactNeighborX="19229" custLinFactNeighborY="-15614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4B381DF2-058E-4825-AF23-BCC8414EABFB}" type="pres">
      <dgm:prSet presAssocID="{4813FC6C-5988-4796-909D-9078068A5AD0}" presName="sibTrans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732D7AA4-DCAE-4CE7-BDED-8D50B7D715B5}" type="pres">
      <dgm:prSet presAssocID="{AE456949-51DF-4237-BC7E-68DE3EE530F7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3F629E9E-DB81-4DFC-8FBE-F953B33F7AF1}" type="pres">
      <dgm:prSet presAssocID="{AE456949-51DF-4237-BC7E-68DE3EE530F7}" presName="rect1" presStyleLbl="trAlignAcc1" presStyleIdx="3" presStyleCnt="4" custScaleX="82848" custLinFactNeighborX="377" custLinFactNeighborY="11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30CD4-DC5F-4D82-AD14-28A13EA596BF}" type="pres">
      <dgm:prSet presAssocID="{AE456949-51DF-4237-BC7E-68DE3EE530F7}" presName="rect2" presStyleLbl="fgImgPlace1" presStyleIdx="3" presStyleCnt="4" custScaleX="97142" custScaleY="56579" custLinFactNeighborX="38556" custLinFactNeighborY="-4001"/>
      <dgm:spPr>
        <a:blipFill rotWithShape="1">
          <a:blip xmlns:r="http://schemas.openxmlformats.org/officeDocument/2006/relationships" r:embed="rId4"/>
          <a:stretch>
            <a:fillRect/>
          </a:stretch>
        </a:blipFill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</dgm:ptLst>
  <dgm:cxnLst>
    <dgm:cxn modelId="{988B7625-8D5F-42CE-9B47-D8D53AC0C694}" srcId="{DEA64100-CF05-47A1-B324-B7A5DDB36E93}" destId="{58CB288E-F9F4-4BB8-9851-2A6C7C3578F4}" srcOrd="0" destOrd="0" parTransId="{799BEE24-9DB3-43E7-9022-4A61FBC2A5AC}" sibTransId="{B46B46C5-6992-4FEB-9813-44487D947231}"/>
    <dgm:cxn modelId="{A175F8CC-67A0-48BE-9922-4DC93AFD1361}" srcId="{D411A21B-1094-4E74-9F1B-CF6C6E2B675E}" destId="{E8C4C2EF-81D2-4B22-8A1D-88D0C558CD53}" srcOrd="2" destOrd="0" parTransId="{0F3F0589-86F9-46E6-8D1E-58A0559F519F}" sibTransId="{4813FC6C-5988-4796-909D-9078068A5AD0}"/>
    <dgm:cxn modelId="{9AFE6A0E-E569-44F9-8269-51823CC64893}" type="presOf" srcId="{E8C4C2EF-81D2-4B22-8A1D-88D0C558CD53}" destId="{9F1374B4-3DC1-4934-AFC1-04AF8336921F}" srcOrd="0" destOrd="0" presId="urn:microsoft.com/office/officeart/2008/layout/PictureStrips"/>
    <dgm:cxn modelId="{A7130452-BDC0-4AFE-80BB-4ED128F1F2D2}" type="presOf" srcId="{AE456949-51DF-4237-BC7E-68DE3EE530F7}" destId="{3F629E9E-DB81-4DFC-8FBE-F953B33F7AF1}" srcOrd="0" destOrd="0" presId="urn:microsoft.com/office/officeart/2008/layout/PictureStrips"/>
    <dgm:cxn modelId="{F15BDD04-1AA6-4323-A008-BBDB33FF0582}" type="presOf" srcId="{DEA64100-CF05-47A1-B324-B7A5DDB36E93}" destId="{41DFD054-96B1-4684-8837-678190C9075F}" srcOrd="0" destOrd="0" presId="urn:microsoft.com/office/officeart/2008/layout/PictureStrips"/>
    <dgm:cxn modelId="{3DD3E479-2DDE-409F-A225-94C5D97C5D15}" type="presOf" srcId="{D411A21B-1094-4E74-9F1B-CF6C6E2B675E}" destId="{9EC9EE3B-0A3B-4DC9-BE3D-C8F8B4CF89DB}" srcOrd="0" destOrd="0" presId="urn:microsoft.com/office/officeart/2008/layout/PictureStrips"/>
    <dgm:cxn modelId="{9038E4CA-6D39-44D4-9BB1-565221DA575F}" type="presOf" srcId="{18728B41-1962-40FC-B86A-9356146B5A68}" destId="{158BB029-D8BD-4D74-B1EF-9645A5D1236C}" srcOrd="0" destOrd="0" presId="urn:microsoft.com/office/officeart/2008/layout/PictureStrips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5F799838-AB13-43D0-BFB1-E59750B5D385}" srcId="{D411A21B-1094-4E74-9F1B-CF6C6E2B675E}" destId="{AE456949-51DF-4237-BC7E-68DE3EE530F7}" srcOrd="3" destOrd="0" parTransId="{EF8FFE63-C36C-4A43-85EB-FFFAA94B12DE}" sibTransId="{93883F2E-3771-435B-A61B-A358ACA870D1}"/>
    <dgm:cxn modelId="{E2A6F34F-2D1B-42CD-B737-190BAEEC767E}" type="presOf" srcId="{58CB288E-F9F4-4BB8-9851-2A6C7C3578F4}" destId="{41DFD054-96B1-4684-8837-678190C9075F}" srcOrd="0" destOrd="1" presId="urn:microsoft.com/office/officeart/2008/layout/PictureStrips"/>
    <dgm:cxn modelId="{92D42A66-9E52-40E3-8A10-4A6E9070A887}" srcId="{D411A21B-1094-4E74-9F1B-CF6C6E2B675E}" destId="{18728B41-1962-40FC-B86A-9356146B5A68}" srcOrd="1" destOrd="0" parTransId="{E1C52BD4-34B1-493E-9E3E-29B3438FDE55}" sibTransId="{C313988D-DCF4-4C49-AF2D-231AE69FAD8F}"/>
    <dgm:cxn modelId="{AAF1E7B1-80F6-4C4D-A8CC-456E2C7454C2}" type="presParOf" srcId="{9EC9EE3B-0A3B-4DC9-BE3D-C8F8B4CF89DB}" destId="{6B0707A7-700E-48BF-A1BE-C956A90216E7}" srcOrd="0" destOrd="0" presId="urn:microsoft.com/office/officeart/2008/layout/PictureStrips"/>
    <dgm:cxn modelId="{41FA4E7E-7B96-47AF-B6D6-0C3B9D161EEE}" type="presParOf" srcId="{6B0707A7-700E-48BF-A1BE-C956A90216E7}" destId="{41DFD054-96B1-4684-8837-678190C9075F}" srcOrd="0" destOrd="0" presId="urn:microsoft.com/office/officeart/2008/layout/PictureStrips"/>
    <dgm:cxn modelId="{6C01F9C2-8F8E-4384-A09E-667FF28444AE}" type="presParOf" srcId="{6B0707A7-700E-48BF-A1BE-C956A90216E7}" destId="{30540870-F30E-49C1-80E0-067F0479E3A3}" srcOrd="1" destOrd="0" presId="urn:microsoft.com/office/officeart/2008/layout/PictureStrips"/>
    <dgm:cxn modelId="{FC8EA590-D02C-46EE-A78D-B17A9CC3BB61}" type="presParOf" srcId="{9EC9EE3B-0A3B-4DC9-BE3D-C8F8B4CF89DB}" destId="{E9F37CF9-2CF7-406A-9F66-D30668004DA8}" srcOrd="1" destOrd="0" presId="urn:microsoft.com/office/officeart/2008/layout/PictureStrips"/>
    <dgm:cxn modelId="{37FF8B93-233F-43A9-956A-8150E724A11D}" type="presParOf" srcId="{9EC9EE3B-0A3B-4DC9-BE3D-C8F8B4CF89DB}" destId="{B5C97974-4075-4C69-8098-A22671F3A0B6}" srcOrd="2" destOrd="0" presId="urn:microsoft.com/office/officeart/2008/layout/PictureStrips"/>
    <dgm:cxn modelId="{D57855DD-8DA8-4E46-AA9E-3C817CA1D3F6}" type="presParOf" srcId="{B5C97974-4075-4C69-8098-A22671F3A0B6}" destId="{158BB029-D8BD-4D74-B1EF-9645A5D1236C}" srcOrd="0" destOrd="0" presId="urn:microsoft.com/office/officeart/2008/layout/PictureStrips"/>
    <dgm:cxn modelId="{DF1C384B-83F2-4BB3-8E33-4CF5A461AC9A}" type="presParOf" srcId="{B5C97974-4075-4C69-8098-A22671F3A0B6}" destId="{A615132D-62E2-4C29-8383-C421BF211888}" srcOrd="1" destOrd="0" presId="urn:microsoft.com/office/officeart/2008/layout/PictureStrips"/>
    <dgm:cxn modelId="{B5DA1F58-CD4F-4716-B889-38FA6455D307}" type="presParOf" srcId="{9EC9EE3B-0A3B-4DC9-BE3D-C8F8B4CF89DB}" destId="{1196641E-C557-4978-87B0-5E0B88E5806F}" srcOrd="3" destOrd="0" presId="urn:microsoft.com/office/officeart/2008/layout/PictureStrips"/>
    <dgm:cxn modelId="{4D0C19AA-9012-474E-8437-40D6ACE5D7F6}" type="presParOf" srcId="{9EC9EE3B-0A3B-4DC9-BE3D-C8F8B4CF89DB}" destId="{2A4EF124-7B24-448A-BB40-1F6922E35531}" srcOrd="4" destOrd="0" presId="urn:microsoft.com/office/officeart/2008/layout/PictureStrips"/>
    <dgm:cxn modelId="{D12BB6E3-E3FD-4B7D-8E01-E951DDFE628F}" type="presParOf" srcId="{2A4EF124-7B24-448A-BB40-1F6922E35531}" destId="{9F1374B4-3DC1-4934-AFC1-04AF8336921F}" srcOrd="0" destOrd="0" presId="urn:microsoft.com/office/officeart/2008/layout/PictureStrips"/>
    <dgm:cxn modelId="{28B0D463-5632-4255-9686-F0682C691AE1}" type="presParOf" srcId="{2A4EF124-7B24-448A-BB40-1F6922E35531}" destId="{321FA13C-0E44-478F-8BD4-79DC90B07576}" srcOrd="1" destOrd="0" presId="urn:microsoft.com/office/officeart/2008/layout/PictureStrips"/>
    <dgm:cxn modelId="{A920A606-5E09-4783-8DF3-E001E43BB111}" type="presParOf" srcId="{9EC9EE3B-0A3B-4DC9-BE3D-C8F8B4CF89DB}" destId="{4B381DF2-058E-4825-AF23-BCC8414EABFB}" srcOrd="5" destOrd="0" presId="urn:microsoft.com/office/officeart/2008/layout/PictureStrips"/>
    <dgm:cxn modelId="{CD25AB32-B287-42F9-A028-FCE526D3ED8C}" type="presParOf" srcId="{9EC9EE3B-0A3B-4DC9-BE3D-C8F8B4CF89DB}" destId="{732D7AA4-DCAE-4CE7-BDED-8D50B7D715B5}" srcOrd="6" destOrd="0" presId="urn:microsoft.com/office/officeart/2008/layout/PictureStrips"/>
    <dgm:cxn modelId="{34659CD6-38C1-4CA7-A6B9-ACEEC2B27441}" type="presParOf" srcId="{732D7AA4-DCAE-4CE7-BDED-8D50B7D715B5}" destId="{3F629E9E-DB81-4DFC-8FBE-F953B33F7AF1}" srcOrd="0" destOrd="0" presId="urn:microsoft.com/office/officeart/2008/layout/PictureStrips"/>
    <dgm:cxn modelId="{AE23213C-17D1-413D-B282-A36630956B42}" type="presParOf" srcId="{732D7AA4-DCAE-4CE7-BDED-8D50B7D715B5}" destId="{92230CD4-DC5F-4D82-AD14-28A13EA596BF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11A21B-1094-4E74-9F1B-CF6C6E2B675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A64100-CF05-47A1-B324-B7A5DDB36E93}">
      <dgm:prSet phldrT="[Текст]" custT="1"/>
      <dgm:spPr>
        <a:solidFill>
          <a:srgbClr val="92D050">
            <a:alpha val="41000"/>
          </a:srgbClr>
        </a:solidFill>
        <a:ln>
          <a:solidFill>
            <a:srgbClr val="92D050"/>
          </a:solidFill>
        </a:ln>
      </dgm:spPr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dirty="0" smtClean="0">
            <a:solidFill>
              <a:prstClr val="black"/>
            </a:solidFill>
            <a:latin typeface="Arial" panose="020B0604020202020204" pitchFamily="34" charset="0"/>
            <a:ea typeface="Calibri"/>
            <a:cs typeface="Arial" panose="020B0604020202020204" pitchFamily="34" charset="0"/>
          </a:endParaRPr>
        </a:p>
        <a:p>
          <a:pPr marL="114300" marR="0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40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</a:t>
          </a:r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эффективного сохранения лесов, в том числе на всех участках вырубленных и погибших </a:t>
          </a:r>
          <a:r>
            <a:rPr lang="ru-RU" sz="140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лесных насаждений</a:t>
          </a:r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, а также рационального многоцелевого и </a:t>
          </a:r>
          <a:r>
            <a:rPr lang="ru-RU" sz="1400" dirty="0" err="1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неистощительного</a:t>
          </a:r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использования лесов;</a:t>
          </a:r>
          <a:endParaRPr lang="ru-RU" sz="1400" dirty="0" smtClean="0"/>
        </a:p>
        <a:p>
          <a:pPr marL="114300" marR="0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40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</a:t>
          </a:r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эффективного управления лесами и устойчивого развития лесного сектора экономики; </a:t>
          </a:r>
          <a:endParaRPr lang="ru-RU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marR="0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40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осуществление </a:t>
          </a:r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мер пожарной безопасности и тушения лесных пожаров в лесах; </a:t>
          </a:r>
          <a:endParaRPr lang="ru-RU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marR="0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40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повышение </a:t>
          </a:r>
          <a:r>
            <a:rPr lang="ru-RU" sz="14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эффективности контроля за использованием лесов</a:t>
          </a:r>
          <a:endParaRPr lang="ru-RU" sz="14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D3C7A8E8-763A-4F01-889F-24EFA9C103AC}" type="sibTrans" cxnId="{12168FA1-D12C-4FDE-AC82-69F6A74C4C88}">
      <dgm:prSet/>
      <dgm:spPr/>
      <dgm:t>
        <a:bodyPr/>
        <a:lstStyle/>
        <a:p>
          <a:endParaRPr lang="ru-RU"/>
        </a:p>
      </dgm:t>
    </dgm:pt>
    <dgm:pt modelId="{F1CA89D1-4BCC-492D-9464-342E4748C699}" type="parTrans" cxnId="{12168FA1-D12C-4FDE-AC82-69F6A74C4C88}">
      <dgm:prSet/>
      <dgm:spPr/>
      <dgm:t>
        <a:bodyPr/>
        <a:lstStyle/>
        <a:p>
          <a:endParaRPr lang="ru-RU"/>
        </a:p>
      </dgm:t>
    </dgm:pt>
    <dgm:pt modelId="{9EC9EE3B-0A3B-4DC9-BE3D-C8F8B4CF89DB}" type="pres">
      <dgm:prSet presAssocID="{D411A21B-1094-4E74-9F1B-CF6C6E2B67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0707A7-700E-48BF-A1BE-C956A90216E7}" type="pres">
      <dgm:prSet presAssocID="{DEA64100-CF05-47A1-B324-B7A5DDB36E93}" presName="composite" presStyleCnt="0"/>
      <dgm:spPr>
        <a:scene3d>
          <a:camera prst="orthographicFront"/>
          <a:lightRig rig="threePt" dir="t"/>
        </a:scene3d>
        <a:sp3d>
          <a:bevelT w="139700" h="139700" prst="divot"/>
        </a:sp3d>
      </dgm:spPr>
      <dgm:t>
        <a:bodyPr/>
        <a:lstStyle/>
        <a:p>
          <a:endParaRPr lang="ru-RU"/>
        </a:p>
      </dgm:t>
    </dgm:pt>
    <dgm:pt modelId="{41DFD054-96B1-4684-8837-678190C9075F}" type="pres">
      <dgm:prSet presAssocID="{DEA64100-CF05-47A1-B324-B7A5DDB36E93}" presName="rect1" presStyleLbl="trAlignAcc1" presStyleIdx="0" presStyleCnt="1" custScaleX="515475" custScaleY="253591" custLinFactNeighborX="17917" custLinFactNeighborY="-27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540870-F30E-49C1-80E0-067F0479E3A3}" type="pres">
      <dgm:prSet presAssocID="{DEA64100-CF05-47A1-B324-B7A5DDB36E93}" presName="rect2" presStyleLbl="fgImgPlace1" presStyleIdx="0" presStyleCnt="1" custScaleX="212103" custScaleY="120222" custLinFactX="-444589" custLinFactNeighborX="-500000" custLinFactNeighborY="-6101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8B7EE461-AC2C-43CF-8AAB-B2B21FFB84A5}" type="presOf" srcId="{DEA64100-CF05-47A1-B324-B7A5DDB36E93}" destId="{41DFD054-96B1-4684-8837-678190C9075F}" srcOrd="0" destOrd="0" presId="urn:microsoft.com/office/officeart/2008/layout/PictureStrips"/>
    <dgm:cxn modelId="{8F863BE8-0FE3-4FCF-8902-20E247D154D5}" type="presOf" srcId="{D411A21B-1094-4E74-9F1B-CF6C6E2B675E}" destId="{9EC9EE3B-0A3B-4DC9-BE3D-C8F8B4CF89DB}" srcOrd="0" destOrd="0" presId="urn:microsoft.com/office/officeart/2008/layout/PictureStrips"/>
    <dgm:cxn modelId="{12168FA1-D12C-4FDE-AC82-69F6A74C4C88}" srcId="{D411A21B-1094-4E74-9F1B-CF6C6E2B675E}" destId="{DEA64100-CF05-47A1-B324-B7A5DDB36E93}" srcOrd="0" destOrd="0" parTransId="{F1CA89D1-4BCC-492D-9464-342E4748C699}" sibTransId="{D3C7A8E8-763A-4F01-889F-24EFA9C103AC}"/>
    <dgm:cxn modelId="{A60D8962-085A-4A92-845A-2D868F7C18CC}" type="presParOf" srcId="{9EC9EE3B-0A3B-4DC9-BE3D-C8F8B4CF89DB}" destId="{6B0707A7-700E-48BF-A1BE-C956A90216E7}" srcOrd="0" destOrd="0" presId="urn:microsoft.com/office/officeart/2008/layout/PictureStrips"/>
    <dgm:cxn modelId="{374ABBC9-E531-4800-BC8F-35DEDF1A0F3D}" type="presParOf" srcId="{6B0707A7-700E-48BF-A1BE-C956A90216E7}" destId="{41DFD054-96B1-4684-8837-678190C9075F}" srcOrd="0" destOrd="0" presId="urn:microsoft.com/office/officeart/2008/layout/PictureStrips"/>
    <dgm:cxn modelId="{56887C67-9972-4CF5-8814-486A084833EA}" type="presParOf" srcId="{6B0707A7-700E-48BF-A1BE-C956A90216E7}" destId="{30540870-F30E-49C1-80E0-067F0479E3A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5ACA65-6538-418E-AA60-E9F28DDE4F1C}" type="doc">
      <dgm:prSet loTypeId="urn:microsoft.com/office/officeart/2005/8/layout/hierarchy3#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C6E63D8-EF75-4EB6-A200-A6BDDAE10142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Развитие лесного </a:t>
          </a:r>
        </a:p>
        <a:p>
          <a:r>
            <a:rPr lang="ru-RU" sz="1000" b="1" dirty="0">
              <a:solidFill>
                <a:schemeClr val="tx1"/>
              </a:solidFill>
            </a:rPr>
            <a:t>хозяйства</a:t>
          </a:r>
        </a:p>
      </dgm:t>
    </dgm:pt>
    <dgm:pt modelId="{41FEF8D4-FCB7-4B97-BC9A-B83C130761AF}" type="parTrans" cxnId="{9CDC48CF-DE96-4D01-AADF-A78A3EADB056}">
      <dgm:prSet/>
      <dgm:spPr/>
      <dgm:t>
        <a:bodyPr/>
        <a:lstStyle/>
        <a:p>
          <a:endParaRPr lang="ru-RU" sz="1000"/>
        </a:p>
      </dgm:t>
    </dgm:pt>
    <dgm:pt modelId="{6D16F38B-8E02-40B4-900C-45BB68C38EE4}" type="sibTrans" cxnId="{9CDC48CF-DE96-4D01-AADF-A78A3EADB056}">
      <dgm:prSet/>
      <dgm:spPr/>
      <dgm:t>
        <a:bodyPr/>
        <a:lstStyle/>
        <a:p>
          <a:endParaRPr lang="ru-RU" sz="1000"/>
        </a:p>
      </dgm:t>
    </dgm:pt>
    <dgm:pt modelId="{57D8574D-E561-484B-9760-E78EB12B84CD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/>
            <a:t>Федеральный бюджет </a:t>
          </a:r>
          <a:r>
            <a:rPr lang="ru-RU" sz="1000" dirty="0" smtClean="0"/>
            <a:t> </a:t>
          </a:r>
          <a:endParaRPr lang="ru-RU" sz="1000" dirty="0"/>
        </a:p>
        <a:p>
          <a:r>
            <a:rPr lang="ru-RU" sz="1000" b="1" dirty="0" smtClean="0"/>
            <a:t>2022г. - 2 000 </a:t>
          </a:r>
          <a:r>
            <a:rPr lang="ru-RU" sz="1000" b="1" dirty="0"/>
            <a:t>млн. </a:t>
          </a:r>
          <a:r>
            <a:rPr lang="ru-RU" sz="1000" b="1" dirty="0" smtClean="0"/>
            <a:t>рублей</a:t>
          </a:r>
        </a:p>
        <a:p>
          <a:r>
            <a:rPr lang="ru-RU" sz="1000" b="1" dirty="0" smtClean="0"/>
            <a:t>2023 г. – 1 955 млн. рублей</a:t>
          </a:r>
          <a:endParaRPr lang="ru-RU" sz="1000" b="1" dirty="0"/>
        </a:p>
      </dgm:t>
    </dgm:pt>
    <dgm:pt modelId="{E5AA89C0-0C82-47BE-93DF-543FE15E1CCE}" type="parTrans" cxnId="{424C0893-1018-4D0E-AA27-B34FA972702C}">
      <dgm:prSet/>
      <dgm:spPr/>
      <dgm:t>
        <a:bodyPr/>
        <a:lstStyle/>
        <a:p>
          <a:endParaRPr lang="ru-RU" sz="1000"/>
        </a:p>
      </dgm:t>
    </dgm:pt>
    <dgm:pt modelId="{42BF1E02-3FF0-4C05-ACA3-7063BC46AB5F}" type="sibTrans" cxnId="{424C0893-1018-4D0E-AA27-B34FA972702C}">
      <dgm:prSet/>
      <dgm:spPr/>
      <dgm:t>
        <a:bodyPr/>
        <a:lstStyle/>
        <a:p>
          <a:endParaRPr lang="ru-RU" sz="1000"/>
        </a:p>
      </dgm:t>
    </dgm:pt>
    <dgm:pt modelId="{EC823E20-2AF9-4164-8951-C6C3FA09D87A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/>
            <a:t>Краевой бюджет </a:t>
          </a:r>
          <a:endParaRPr lang="ru-RU" sz="1000" dirty="0" smtClean="0"/>
        </a:p>
        <a:p>
          <a:r>
            <a:rPr lang="ru-RU" sz="1000" b="1" dirty="0" smtClean="0"/>
            <a:t>2022 г. - 396 </a:t>
          </a:r>
          <a:r>
            <a:rPr lang="ru-RU" sz="1000" b="1" dirty="0"/>
            <a:t>млн. </a:t>
          </a:r>
          <a:r>
            <a:rPr lang="ru-RU" sz="1000" b="1" dirty="0" smtClean="0"/>
            <a:t>рублей</a:t>
          </a:r>
        </a:p>
        <a:p>
          <a:r>
            <a:rPr lang="ru-RU" sz="1000" b="1" dirty="0" smtClean="0"/>
            <a:t>2023 г. – 446 млн. рублей</a:t>
          </a:r>
          <a:endParaRPr lang="ru-RU" sz="1000" b="1" dirty="0"/>
        </a:p>
      </dgm:t>
    </dgm:pt>
    <dgm:pt modelId="{54DFE661-6BA2-4A6F-81F4-F2BDA0E23664}" type="parTrans" cxnId="{75F36C7E-32FA-4CC7-B3E5-2969286C512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000"/>
        </a:p>
      </dgm:t>
    </dgm:pt>
    <dgm:pt modelId="{8E32F0CC-0947-48E3-8BE8-B745B9D06A43}" type="sibTrans" cxnId="{75F36C7E-32FA-4CC7-B3E5-2969286C5128}">
      <dgm:prSet/>
      <dgm:spPr/>
      <dgm:t>
        <a:bodyPr/>
        <a:lstStyle/>
        <a:p>
          <a:endParaRPr lang="ru-RU" sz="1000"/>
        </a:p>
      </dgm:t>
    </dgm:pt>
    <dgm:pt modelId="{CDB17A2E-7DBA-412C-8712-E21CD103955E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Охрана окружающей среды</a:t>
          </a:r>
        </a:p>
      </dgm:t>
    </dgm:pt>
    <dgm:pt modelId="{95848396-2CBE-4D59-A6C5-87D6FD4F41AA}" type="parTrans" cxnId="{589C97BD-C97A-4176-A16E-B6FD234FD81B}">
      <dgm:prSet/>
      <dgm:spPr/>
      <dgm:t>
        <a:bodyPr/>
        <a:lstStyle/>
        <a:p>
          <a:endParaRPr lang="ru-RU" sz="1000"/>
        </a:p>
      </dgm:t>
    </dgm:pt>
    <dgm:pt modelId="{E3C1F3FC-B4DC-4774-97FC-D38D0BBE4BCE}" type="sibTrans" cxnId="{589C97BD-C97A-4176-A16E-B6FD234FD81B}">
      <dgm:prSet/>
      <dgm:spPr/>
      <dgm:t>
        <a:bodyPr/>
        <a:lstStyle/>
        <a:p>
          <a:endParaRPr lang="ru-RU" sz="1000"/>
        </a:p>
      </dgm:t>
    </dgm:pt>
    <dgm:pt modelId="{C5213FBD-1942-49BE-8F84-9C8EE4D2C269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/>
            <a:t>Федеральный бюджет </a:t>
          </a:r>
          <a:endParaRPr lang="ru-RU" sz="1000" dirty="0" smtClean="0"/>
        </a:p>
        <a:p>
          <a:r>
            <a:rPr lang="ru-RU" sz="1000" b="1" dirty="0" smtClean="0"/>
            <a:t>2022 г. - 890 млн. рублей</a:t>
          </a:r>
        </a:p>
        <a:p>
          <a:r>
            <a:rPr lang="ru-RU" sz="1000" b="1" dirty="0" smtClean="0"/>
            <a:t>2023 г. – 478 млн. рублей</a:t>
          </a:r>
          <a:endParaRPr lang="ru-RU" sz="1000" b="1" dirty="0"/>
        </a:p>
      </dgm:t>
    </dgm:pt>
    <dgm:pt modelId="{D0894527-A93D-4134-9B7A-AC17050549AC}" type="parTrans" cxnId="{A3BDB0E1-5EB2-4F43-8D1B-8C66400C1CAD}">
      <dgm:prSet/>
      <dgm:spPr/>
      <dgm:t>
        <a:bodyPr/>
        <a:lstStyle/>
        <a:p>
          <a:endParaRPr lang="ru-RU" sz="1000"/>
        </a:p>
      </dgm:t>
    </dgm:pt>
    <dgm:pt modelId="{B5EF61AF-7630-4B17-BEDE-9382D192394B}" type="sibTrans" cxnId="{A3BDB0E1-5EB2-4F43-8D1B-8C66400C1CAD}">
      <dgm:prSet/>
      <dgm:spPr/>
      <dgm:t>
        <a:bodyPr/>
        <a:lstStyle/>
        <a:p>
          <a:endParaRPr lang="ru-RU" sz="1000"/>
        </a:p>
      </dgm:t>
    </dgm:pt>
    <dgm:pt modelId="{5635C904-6F18-4259-8AF9-E65AEBAFA16C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/>
            <a:t>Краевой </a:t>
          </a:r>
          <a:r>
            <a:rPr lang="ru-RU" sz="1000" dirty="0" smtClean="0"/>
            <a:t>бюджет</a:t>
          </a:r>
        </a:p>
        <a:p>
          <a:r>
            <a:rPr lang="ru-RU" sz="1000" b="1" dirty="0" smtClean="0"/>
            <a:t>2022 г. -  296 </a:t>
          </a:r>
          <a:r>
            <a:rPr lang="ru-RU" sz="1000" b="1" dirty="0"/>
            <a:t>млн. </a:t>
          </a:r>
          <a:r>
            <a:rPr lang="ru-RU" sz="1000" b="1" dirty="0" smtClean="0"/>
            <a:t>рублей</a:t>
          </a:r>
        </a:p>
        <a:p>
          <a:r>
            <a:rPr lang="ru-RU" sz="1000" b="1" dirty="0" smtClean="0"/>
            <a:t>2023 г. – 324 млн. рублей</a:t>
          </a:r>
          <a:endParaRPr lang="ru-RU" sz="1000" b="1" dirty="0"/>
        </a:p>
      </dgm:t>
    </dgm:pt>
    <dgm:pt modelId="{404D0256-E453-4D67-9E48-8C1A4335095A}" type="parTrans" cxnId="{DBEDB0A6-D8FC-45A8-87A6-0D6E88D18826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000"/>
        </a:p>
      </dgm:t>
    </dgm:pt>
    <dgm:pt modelId="{B7AF1C73-8215-4B16-8DFD-6661304A5E6E}" type="sibTrans" cxnId="{DBEDB0A6-D8FC-45A8-87A6-0D6E88D18826}">
      <dgm:prSet/>
      <dgm:spPr/>
      <dgm:t>
        <a:bodyPr/>
        <a:lstStyle/>
        <a:p>
          <a:endParaRPr lang="ru-RU" sz="1000"/>
        </a:p>
      </dgm:t>
    </dgm:pt>
    <dgm:pt modelId="{0011C067-BE86-403E-8CD7-D4A0BC4CBAF6}" type="pres">
      <dgm:prSet presAssocID="{D35ACA65-6538-418E-AA60-E9F28DDE4F1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8D784F2-5336-417F-B450-FDF1C708B929}" type="pres">
      <dgm:prSet presAssocID="{BC6E63D8-EF75-4EB6-A200-A6BDDAE10142}" presName="root" presStyleCnt="0"/>
      <dgm:spPr/>
    </dgm:pt>
    <dgm:pt modelId="{7D6C7E58-D5AB-4A46-9420-89FEF124DD54}" type="pres">
      <dgm:prSet presAssocID="{BC6E63D8-EF75-4EB6-A200-A6BDDAE10142}" presName="rootComposite" presStyleCnt="0"/>
      <dgm:spPr/>
    </dgm:pt>
    <dgm:pt modelId="{C86BEDF7-50C0-4098-A924-104ED71D58D4}" type="pres">
      <dgm:prSet presAssocID="{BC6E63D8-EF75-4EB6-A200-A6BDDAE10142}" presName="rootText" presStyleLbl="node1" presStyleIdx="0" presStyleCnt="2" custScaleX="128404" custScaleY="78081" custLinFactNeighborX="-2953" custLinFactNeighborY="-7043"/>
      <dgm:spPr/>
      <dgm:t>
        <a:bodyPr/>
        <a:lstStyle/>
        <a:p>
          <a:endParaRPr lang="ru-RU"/>
        </a:p>
      </dgm:t>
    </dgm:pt>
    <dgm:pt modelId="{14729641-24AD-4254-BAFF-79915014B1DC}" type="pres">
      <dgm:prSet presAssocID="{BC6E63D8-EF75-4EB6-A200-A6BDDAE10142}" presName="rootConnector" presStyleLbl="node1" presStyleIdx="0" presStyleCnt="2"/>
      <dgm:spPr/>
      <dgm:t>
        <a:bodyPr/>
        <a:lstStyle/>
        <a:p>
          <a:endParaRPr lang="ru-RU"/>
        </a:p>
      </dgm:t>
    </dgm:pt>
    <dgm:pt modelId="{8AB80E68-E739-4E33-9A4B-54C193B92BC6}" type="pres">
      <dgm:prSet presAssocID="{BC6E63D8-EF75-4EB6-A200-A6BDDAE10142}" presName="childShape" presStyleCnt="0"/>
      <dgm:spPr/>
    </dgm:pt>
    <dgm:pt modelId="{C7CB8C3C-A5B9-4866-99D6-EF01167673B2}" type="pres">
      <dgm:prSet presAssocID="{E5AA89C0-0C82-47BE-93DF-543FE15E1CCE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9BB54E1-D8C4-4746-9700-9CAD7B224F3C}" type="pres">
      <dgm:prSet presAssocID="{57D8574D-E561-484B-9760-E78EB12B84CD}" presName="childText" presStyleLbl="bgAcc1" presStyleIdx="0" presStyleCnt="4" custScaleX="163868" custLinFactNeighborX="-7484" custLinFactNeighborY="-13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D6382-1058-48DA-A76A-E4F594E5EE22}" type="pres">
      <dgm:prSet presAssocID="{54DFE661-6BA2-4A6F-81F4-F2BDA0E23664}" presName="Name13" presStyleLbl="parChTrans1D2" presStyleIdx="1" presStyleCnt="4"/>
      <dgm:spPr/>
      <dgm:t>
        <a:bodyPr/>
        <a:lstStyle/>
        <a:p>
          <a:endParaRPr lang="ru-RU"/>
        </a:p>
      </dgm:t>
    </dgm:pt>
    <dgm:pt modelId="{C9E85534-B498-4B16-831B-6F7ACE8134DE}" type="pres">
      <dgm:prSet presAssocID="{EC823E20-2AF9-4164-8951-C6C3FA09D87A}" presName="childText" presStyleLbl="bgAcc1" presStyleIdx="1" presStyleCnt="4" custScaleX="155806" custLinFactNeighborX="1026" custLinFactNeighborY="-307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BF911-0996-437A-8A6C-7F876853F4F8}" type="pres">
      <dgm:prSet presAssocID="{CDB17A2E-7DBA-412C-8712-E21CD103955E}" presName="root" presStyleCnt="0"/>
      <dgm:spPr/>
    </dgm:pt>
    <dgm:pt modelId="{E8EDC0F8-7881-4826-85CA-E381799A5AD4}" type="pres">
      <dgm:prSet presAssocID="{CDB17A2E-7DBA-412C-8712-E21CD103955E}" presName="rootComposite" presStyleCnt="0"/>
      <dgm:spPr/>
    </dgm:pt>
    <dgm:pt modelId="{B67E8C5F-897F-47FD-87BB-3E7A3438FDFA}" type="pres">
      <dgm:prSet presAssocID="{CDB17A2E-7DBA-412C-8712-E21CD103955E}" presName="rootText" presStyleLbl="node1" presStyleIdx="1" presStyleCnt="2" custScaleX="124749" custScaleY="72205"/>
      <dgm:spPr/>
      <dgm:t>
        <a:bodyPr/>
        <a:lstStyle/>
        <a:p>
          <a:endParaRPr lang="ru-RU"/>
        </a:p>
      </dgm:t>
    </dgm:pt>
    <dgm:pt modelId="{A13F7CEA-C471-4E16-A3DA-9DA74E5CF655}" type="pres">
      <dgm:prSet presAssocID="{CDB17A2E-7DBA-412C-8712-E21CD103955E}" presName="rootConnector" presStyleLbl="node1" presStyleIdx="1" presStyleCnt="2"/>
      <dgm:spPr/>
      <dgm:t>
        <a:bodyPr/>
        <a:lstStyle/>
        <a:p>
          <a:endParaRPr lang="ru-RU"/>
        </a:p>
      </dgm:t>
    </dgm:pt>
    <dgm:pt modelId="{961C487A-86FF-455A-8BB7-55509F8448F5}" type="pres">
      <dgm:prSet presAssocID="{CDB17A2E-7DBA-412C-8712-E21CD103955E}" presName="childShape" presStyleCnt="0"/>
      <dgm:spPr/>
    </dgm:pt>
    <dgm:pt modelId="{4DAD21B1-1934-4383-9D6B-3A1026B8A2A9}" type="pres">
      <dgm:prSet presAssocID="{D0894527-A93D-4134-9B7A-AC17050549AC}" presName="Name13" presStyleLbl="parChTrans1D2" presStyleIdx="2" presStyleCnt="4"/>
      <dgm:spPr/>
      <dgm:t>
        <a:bodyPr/>
        <a:lstStyle/>
        <a:p>
          <a:endParaRPr lang="ru-RU"/>
        </a:p>
      </dgm:t>
    </dgm:pt>
    <dgm:pt modelId="{80B4774E-4138-46C9-9864-70FDE240BD94}" type="pres">
      <dgm:prSet presAssocID="{C5213FBD-1942-49BE-8F84-9C8EE4D2C269}" presName="childText" presStyleLbl="bgAcc1" presStyleIdx="2" presStyleCnt="4" custScaleX="141747" custLinFactNeighborX="-6282" custLinFactNeighborY="-153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B58077-22BE-42BD-987C-9BF258F3C800}" type="pres">
      <dgm:prSet presAssocID="{404D0256-E453-4D67-9E48-8C1A4335095A}" presName="Name13" presStyleLbl="parChTrans1D2" presStyleIdx="3" presStyleCnt="4"/>
      <dgm:spPr/>
      <dgm:t>
        <a:bodyPr/>
        <a:lstStyle/>
        <a:p>
          <a:endParaRPr lang="ru-RU"/>
        </a:p>
      </dgm:t>
    </dgm:pt>
    <dgm:pt modelId="{95808D4A-4DEC-42C5-8450-D0F5FD928942}" type="pres">
      <dgm:prSet presAssocID="{5635C904-6F18-4259-8AF9-E65AEBAFA16C}" presName="childText" presStyleLbl="bgAcc1" presStyleIdx="3" presStyleCnt="4" custScaleX="141747" custLinFactNeighborX="-6282" custLinFactNeighborY="-273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1D40F4-8DCA-4E80-B1F3-0ECAE68CA30D}" type="presOf" srcId="{5635C904-6F18-4259-8AF9-E65AEBAFA16C}" destId="{95808D4A-4DEC-42C5-8450-D0F5FD928942}" srcOrd="0" destOrd="0" presId="urn:microsoft.com/office/officeart/2005/8/layout/hierarchy3#1"/>
    <dgm:cxn modelId="{1441BA99-AE1F-4487-AE07-04BA05F73467}" type="presOf" srcId="{54DFE661-6BA2-4A6F-81F4-F2BDA0E23664}" destId="{EE1D6382-1058-48DA-A76A-E4F594E5EE22}" srcOrd="0" destOrd="0" presId="urn:microsoft.com/office/officeart/2005/8/layout/hierarchy3#1"/>
    <dgm:cxn modelId="{A3BDB0E1-5EB2-4F43-8D1B-8C66400C1CAD}" srcId="{CDB17A2E-7DBA-412C-8712-E21CD103955E}" destId="{C5213FBD-1942-49BE-8F84-9C8EE4D2C269}" srcOrd="0" destOrd="0" parTransId="{D0894527-A93D-4134-9B7A-AC17050549AC}" sibTransId="{B5EF61AF-7630-4B17-BEDE-9382D192394B}"/>
    <dgm:cxn modelId="{3F42F05A-378A-4C3E-A886-754A20FC0488}" type="presOf" srcId="{CDB17A2E-7DBA-412C-8712-E21CD103955E}" destId="{A13F7CEA-C471-4E16-A3DA-9DA74E5CF655}" srcOrd="1" destOrd="0" presId="urn:microsoft.com/office/officeart/2005/8/layout/hierarchy3#1"/>
    <dgm:cxn modelId="{C966FBAD-10FC-4C99-A2AD-B5021DDBC3A6}" type="presOf" srcId="{C5213FBD-1942-49BE-8F84-9C8EE4D2C269}" destId="{80B4774E-4138-46C9-9864-70FDE240BD94}" srcOrd="0" destOrd="0" presId="urn:microsoft.com/office/officeart/2005/8/layout/hierarchy3#1"/>
    <dgm:cxn modelId="{589C97BD-C97A-4176-A16E-B6FD234FD81B}" srcId="{D35ACA65-6538-418E-AA60-E9F28DDE4F1C}" destId="{CDB17A2E-7DBA-412C-8712-E21CD103955E}" srcOrd="1" destOrd="0" parTransId="{95848396-2CBE-4D59-A6C5-87D6FD4F41AA}" sibTransId="{E3C1F3FC-B4DC-4774-97FC-D38D0BBE4BCE}"/>
    <dgm:cxn modelId="{4E5032D5-7F94-47D0-8A19-6C30F016473D}" type="presOf" srcId="{D0894527-A93D-4134-9B7A-AC17050549AC}" destId="{4DAD21B1-1934-4383-9D6B-3A1026B8A2A9}" srcOrd="0" destOrd="0" presId="urn:microsoft.com/office/officeart/2005/8/layout/hierarchy3#1"/>
    <dgm:cxn modelId="{75B32E4F-2B5E-422C-8B74-163B74DD81E6}" type="presOf" srcId="{BC6E63D8-EF75-4EB6-A200-A6BDDAE10142}" destId="{14729641-24AD-4254-BAFF-79915014B1DC}" srcOrd="1" destOrd="0" presId="urn:microsoft.com/office/officeart/2005/8/layout/hierarchy3#1"/>
    <dgm:cxn modelId="{ADB90EB7-9A7E-4FAA-8767-B3EF51C4022C}" type="presOf" srcId="{EC823E20-2AF9-4164-8951-C6C3FA09D87A}" destId="{C9E85534-B498-4B16-831B-6F7ACE8134DE}" srcOrd="0" destOrd="0" presId="urn:microsoft.com/office/officeart/2005/8/layout/hierarchy3#1"/>
    <dgm:cxn modelId="{A04C9B47-E529-46DE-87AD-1682240D6B05}" type="presOf" srcId="{D35ACA65-6538-418E-AA60-E9F28DDE4F1C}" destId="{0011C067-BE86-403E-8CD7-D4A0BC4CBAF6}" srcOrd="0" destOrd="0" presId="urn:microsoft.com/office/officeart/2005/8/layout/hierarchy3#1"/>
    <dgm:cxn modelId="{75F36C7E-32FA-4CC7-B3E5-2969286C5128}" srcId="{BC6E63D8-EF75-4EB6-A200-A6BDDAE10142}" destId="{EC823E20-2AF9-4164-8951-C6C3FA09D87A}" srcOrd="1" destOrd="0" parTransId="{54DFE661-6BA2-4A6F-81F4-F2BDA0E23664}" sibTransId="{8E32F0CC-0947-48E3-8BE8-B745B9D06A43}"/>
    <dgm:cxn modelId="{8FD1EAA5-4128-433E-9A32-D13CEA8A5667}" type="presOf" srcId="{BC6E63D8-EF75-4EB6-A200-A6BDDAE10142}" destId="{C86BEDF7-50C0-4098-A924-104ED71D58D4}" srcOrd="0" destOrd="0" presId="urn:microsoft.com/office/officeart/2005/8/layout/hierarchy3#1"/>
    <dgm:cxn modelId="{424C0893-1018-4D0E-AA27-B34FA972702C}" srcId="{BC6E63D8-EF75-4EB6-A200-A6BDDAE10142}" destId="{57D8574D-E561-484B-9760-E78EB12B84CD}" srcOrd="0" destOrd="0" parTransId="{E5AA89C0-0C82-47BE-93DF-543FE15E1CCE}" sibTransId="{42BF1E02-3FF0-4C05-ACA3-7063BC46AB5F}"/>
    <dgm:cxn modelId="{7B62D394-AB80-41BE-AD33-B9AC711CDFBC}" type="presOf" srcId="{E5AA89C0-0C82-47BE-93DF-543FE15E1CCE}" destId="{C7CB8C3C-A5B9-4866-99D6-EF01167673B2}" srcOrd="0" destOrd="0" presId="urn:microsoft.com/office/officeart/2005/8/layout/hierarchy3#1"/>
    <dgm:cxn modelId="{9CDC48CF-DE96-4D01-AADF-A78A3EADB056}" srcId="{D35ACA65-6538-418E-AA60-E9F28DDE4F1C}" destId="{BC6E63D8-EF75-4EB6-A200-A6BDDAE10142}" srcOrd="0" destOrd="0" parTransId="{41FEF8D4-FCB7-4B97-BC9A-B83C130761AF}" sibTransId="{6D16F38B-8E02-40B4-900C-45BB68C38EE4}"/>
    <dgm:cxn modelId="{D1175D00-7066-4AB0-A8A3-070850EDFC42}" type="presOf" srcId="{57D8574D-E561-484B-9760-E78EB12B84CD}" destId="{A9BB54E1-D8C4-4746-9700-9CAD7B224F3C}" srcOrd="0" destOrd="0" presId="urn:microsoft.com/office/officeart/2005/8/layout/hierarchy3#1"/>
    <dgm:cxn modelId="{A33FFC07-179E-4C80-96F6-EF71631A42E4}" type="presOf" srcId="{404D0256-E453-4D67-9E48-8C1A4335095A}" destId="{85B58077-22BE-42BD-987C-9BF258F3C800}" srcOrd="0" destOrd="0" presId="urn:microsoft.com/office/officeart/2005/8/layout/hierarchy3#1"/>
    <dgm:cxn modelId="{DBEDB0A6-D8FC-45A8-87A6-0D6E88D18826}" srcId="{CDB17A2E-7DBA-412C-8712-E21CD103955E}" destId="{5635C904-6F18-4259-8AF9-E65AEBAFA16C}" srcOrd="1" destOrd="0" parTransId="{404D0256-E453-4D67-9E48-8C1A4335095A}" sibTransId="{B7AF1C73-8215-4B16-8DFD-6661304A5E6E}"/>
    <dgm:cxn modelId="{20B6A64A-5AAA-429A-AD04-C6B894F48822}" type="presOf" srcId="{CDB17A2E-7DBA-412C-8712-E21CD103955E}" destId="{B67E8C5F-897F-47FD-87BB-3E7A3438FDFA}" srcOrd="0" destOrd="0" presId="urn:microsoft.com/office/officeart/2005/8/layout/hierarchy3#1"/>
    <dgm:cxn modelId="{50B78E2B-5A85-4D64-BE6E-4C2E1B0EC53D}" type="presParOf" srcId="{0011C067-BE86-403E-8CD7-D4A0BC4CBAF6}" destId="{A8D784F2-5336-417F-B450-FDF1C708B929}" srcOrd="0" destOrd="0" presId="urn:microsoft.com/office/officeart/2005/8/layout/hierarchy3#1"/>
    <dgm:cxn modelId="{835B886C-988A-4363-9ADB-9DD3163D596E}" type="presParOf" srcId="{A8D784F2-5336-417F-B450-FDF1C708B929}" destId="{7D6C7E58-D5AB-4A46-9420-89FEF124DD54}" srcOrd="0" destOrd="0" presId="urn:microsoft.com/office/officeart/2005/8/layout/hierarchy3#1"/>
    <dgm:cxn modelId="{05921684-476B-42E5-94BE-B74EEC95A7CA}" type="presParOf" srcId="{7D6C7E58-D5AB-4A46-9420-89FEF124DD54}" destId="{C86BEDF7-50C0-4098-A924-104ED71D58D4}" srcOrd="0" destOrd="0" presId="urn:microsoft.com/office/officeart/2005/8/layout/hierarchy3#1"/>
    <dgm:cxn modelId="{76CDF1FE-64B0-4908-B3BB-80F127C770D2}" type="presParOf" srcId="{7D6C7E58-D5AB-4A46-9420-89FEF124DD54}" destId="{14729641-24AD-4254-BAFF-79915014B1DC}" srcOrd="1" destOrd="0" presId="urn:microsoft.com/office/officeart/2005/8/layout/hierarchy3#1"/>
    <dgm:cxn modelId="{9940EAC4-E4BA-4242-9D0C-4F909D2028CB}" type="presParOf" srcId="{A8D784F2-5336-417F-B450-FDF1C708B929}" destId="{8AB80E68-E739-4E33-9A4B-54C193B92BC6}" srcOrd="1" destOrd="0" presId="urn:microsoft.com/office/officeart/2005/8/layout/hierarchy3#1"/>
    <dgm:cxn modelId="{0CEEFE63-F257-4BB4-88E9-49DD3D153753}" type="presParOf" srcId="{8AB80E68-E739-4E33-9A4B-54C193B92BC6}" destId="{C7CB8C3C-A5B9-4866-99D6-EF01167673B2}" srcOrd="0" destOrd="0" presId="urn:microsoft.com/office/officeart/2005/8/layout/hierarchy3#1"/>
    <dgm:cxn modelId="{4B48585F-1C81-433F-8763-527C96035D98}" type="presParOf" srcId="{8AB80E68-E739-4E33-9A4B-54C193B92BC6}" destId="{A9BB54E1-D8C4-4746-9700-9CAD7B224F3C}" srcOrd="1" destOrd="0" presId="urn:microsoft.com/office/officeart/2005/8/layout/hierarchy3#1"/>
    <dgm:cxn modelId="{43CFF94F-36BF-4387-A2FE-117CE55EA692}" type="presParOf" srcId="{8AB80E68-E739-4E33-9A4B-54C193B92BC6}" destId="{EE1D6382-1058-48DA-A76A-E4F594E5EE22}" srcOrd="2" destOrd="0" presId="urn:microsoft.com/office/officeart/2005/8/layout/hierarchy3#1"/>
    <dgm:cxn modelId="{E11B8D97-A918-423A-A1EF-3B9A77B0758B}" type="presParOf" srcId="{8AB80E68-E739-4E33-9A4B-54C193B92BC6}" destId="{C9E85534-B498-4B16-831B-6F7ACE8134DE}" srcOrd="3" destOrd="0" presId="urn:microsoft.com/office/officeart/2005/8/layout/hierarchy3#1"/>
    <dgm:cxn modelId="{47EBC62D-452B-419C-B349-6FC52B32F9F3}" type="presParOf" srcId="{0011C067-BE86-403E-8CD7-D4A0BC4CBAF6}" destId="{9C9BF911-0996-437A-8A6C-7F876853F4F8}" srcOrd="1" destOrd="0" presId="urn:microsoft.com/office/officeart/2005/8/layout/hierarchy3#1"/>
    <dgm:cxn modelId="{6276CD50-FA21-4FE0-A05C-31F3126A0F36}" type="presParOf" srcId="{9C9BF911-0996-437A-8A6C-7F876853F4F8}" destId="{E8EDC0F8-7881-4826-85CA-E381799A5AD4}" srcOrd="0" destOrd="0" presId="urn:microsoft.com/office/officeart/2005/8/layout/hierarchy3#1"/>
    <dgm:cxn modelId="{89C6EC3E-9D0D-4881-8702-F4512F0376E1}" type="presParOf" srcId="{E8EDC0F8-7881-4826-85CA-E381799A5AD4}" destId="{B67E8C5F-897F-47FD-87BB-3E7A3438FDFA}" srcOrd="0" destOrd="0" presId="urn:microsoft.com/office/officeart/2005/8/layout/hierarchy3#1"/>
    <dgm:cxn modelId="{A4188925-8AB2-4A44-8F5C-7B8FA2CCDD98}" type="presParOf" srcId="{E8EDC0F8-7881-4826-85CA-E381799A5AD4}" destId="{A13F7CEA-C471-4E16-A3DA-9DA74E5CF655}" srcOrd="1" destOrd="0" presId="urn:microsoft.com/office/officeart/2005/8/layout/hierarchy3#1"/>
    <dgm:cxn modelId="{D35C85DD-70BF-40E4-B9C6-E28BA5EAE5F7}" type="presParOf" srcId="{9C9BF911-0996-437A-8A6C-7F876853F4F8}" destId="{961C487A-86FF-455A-8BB7-55509F8448F5}" srcOrd="1" destOrd="0" presId="urn:microsoft.com/office/officeart/2005/8/layout/hierarchy3#1"/>
    <dgm:cxn modelId="{31AD02AC-130A-4196-A851-267FD892FEEB}" type="presParOf" srcId="{961C487A-86FF-455A-8BB7-55509F8448F5}" destId="{4DAD21B1-1934-4383-9D6B-3A1026B8A2A9}" srcOrd="0" destOrd="0" presId="urn:microsoft.com/office/officeart/2005/8/layout/hierarchy3#1"/>
    <dgm:cxn modelId="{FCF7493A-A5FF-4581-BD27-4B8C779B1512}" type="presParOf" srcId="{961C487A-86FF-455A-8BB7-55509F8448F5}" destId="{80B4774E-4138-46C9-9864-70FDE240BD94}" srcOrd="1" destOrd="0" presId="urn:microsoft.com/office/officeart/2005/8/layout/hierarchy3#1"/>
    <dgm:cxn modelId="{C7A4D6C9-3BEF-41F7-82CF-88F3AD4D4B4D}" type="presParOf" srcId="{961C487A-86FF-455A-8BB7-55509F8448F5}" destId="{85B58077-22BE-42BD-987C-9BF258F3C800}" srcOrd="2" destOrd="0" presId="urn:microsoft.com/office/officeart/2005/8/layout/hierarchy3#1"/>
    <dgm:cxn modelId="{5A171503-59A0-4880-BAAB-114A382C13EB}" type="presParOf" srcId="{961C487A-86FF-455A-8BB7-55509F8448F5}" destId="{95808D4A-4DEC-42C5-8450-D0F5FD928942}" srcOrd="3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C55A75-C048-4BB3-8BFE-7058C555FF8C}" type="doc">
      <dgm:prSet loTypeId="urn:microsoft.com/office/officeart/2005/8/layout/hierarchy3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0204F3-8C5C-40B0-B040-EE721CBED20F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Воспроизводство и использование природных ресурсов</a:t>
          </a:r>
        </a:p>
      </dgm:t>
    </dgm:pt>
    <dgm:pt modelId="{4ABE7096-5E16-4A6B-A089-647820308A23}" type="parTrans" cxnId="{9DAC7B23-1210-4063-A941-D29D0028E14F}">
      <dgm:prSet/>
      <dgm:spPr/>
      <dgm:t>
        <a:bodyPr/>
        <a:lstStyle/>
        <a:p>
          <a:endParaRPr lang="ru-RU" sz="1000"/>
        </a:p>
      </dgm:t>
    </dgm:pt>
    <dgm:pt modelId="{906FEB31-5F4F-45EC-BB85-906715251D1B}" type="sibTrans" cxnId="{9DAC7B23-1210-4063-A941-D29D0028E14F}">
      <dgm:prSet/>
      <dgm:spPr/>
      <dgm:t>
        <a:bodyPr/>
        <a:lstStyle/>
        <a:p>
          <a:endParaRPr lang="ru-RU" sz="1000"/>
        </a:p>
      </dgm:t>
    </dgm:pt>
    <dgm:pt modelId="{4C4C84B1-1BE0-427B-B353-22D87AA757C8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/>
            <a:t>Федеральный </a:t>
          </a:r>
          <a:r>
            <a:rPr lang="ru-RU" sz="1000" dirty="0" smtClean="0"/>
            <a:t>бюджет </a:t>
          </a:r>
          <a:endParaRPr lang="ru-RU" sz="1000" dirty="0"/>
        </a:p>
        <a:p>
          <a:r>
            <a:rPr lang="ru-RU" sz="1000" b="1" dirty="0" smtClean="0"/>
            <a:t>2022 г. - 308 </a:t>
          </a:r>
          <a:r>
            <a:rPr lang="ru-RU" sz="1000" b="1" dirty="0"/>
            <a:t>млн. </a:t>
          </a:r>
          <a:r>
            <a:rPr lang="ru-RU" sz="1000" b="1" dirty="0" smtClean="0"/>
            <a:t>рублей</a:t>
          </a:r>
        </a:p>
        <a:p>
          <a:r>
            <a:rPr lang="ru-RU" sz="1000" b="1" dirty="0" smtClean="0"/>
            <a:t>2023 г. – 232млн. рублей</a:t>
          </a:r>
          <a:endParaRPr lang="ru-RU" sz="1000" b="1" dirty="0"/>
        </a:p>
      </dgm:t>
    </dgm:pt>
    <dgm:pt modelId="{F17B801C-B345-45E3-99C6-F005C8CD630B}" type="parTrans" cxnId="{00545C47-9623-4114-90E4-DC04DFC21597}">
      <dgm:prSet/>
      <dgm:spPr/>
      <dgm:t>
        <a:bodyPr/>
        <a:lstStyle/>
        <a:p>
          <a:endParaRPr lang="ru-RU" sz="1000"/>
        </a:p>
      </dgm:t>
    </dgm:pt>
    <dgm:pt modelId="{CCDE3EF1-3D6B-4FE5-80F8-C735F0D10656}" type="sibTrans" cxnId="{00545C47-9623-4114-90E4-DC04DFC21597}">
      <dgm:prSet/>
      <dgm:spPr/>
      <dgm:t>
        <a:bodyPr/>
        <a:lstStyle/>
        <a:p>
          <a:endParaRPr lang="ru-RU" sz="1000"/>
        </a:p>
      </dgm:t>
    </dgm:pt>
    <dgm:pt modelId="{77571E18-7FCF-4780-8CFA-AE8E17CB8AFE}">
      <dgm:prSet phldrT="[Текст]" custT="1"/>
      <dgm:spPr>
        <a:noFill/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/>
            <a:t>Краевой бюджет </a:t>
          </a:r>
          <a:endParaRPr lang="ru-RU" sz="1000" dirty="0" smtClean="0"/>
        </a:p>
        <a:p>
          <a:r>
            <a:rPr lang="ru-RU" sz="1000" b="1" dirty="0" smtClean="0"/>
            <a:t>2022 г. -  49  </a:t>
          </a:r>
          <a:r>
            <a:rPr lang="ru-RU" sz="1000" b="1" dirty="0"/>
            <a:t>млн</a:t>
          </a:r>
          <a:r>
            <a:rPr lang="ru-RU" sz="1000" b="1" dirty="0" smtClean="0"/>
            <a:t>. рублей</a:t>
          </a:r>
        </a:p>
        <a:p>
          <a:r>
            <a:rPr lang="ru-RU" sz="1000" b="1" dirty="0" smtClean="0"/>
            <a:t>2023 г.- 89 млн. рублей</a:t>
          </a:r>
          <a:endParaRPr lang="ru-RU" sz="1000" b="1" dirty="0"/>
        </a:p>
      </dgm:t>
    </dgm:pt>
    <dgm:pt modelId="{393A9D23-2B23-43BB-B7F0-F741C6F146DE}" type="parTrans" cxnId="{50F3234D-F485-42CD-BE7D-64989EA98459}">
      <dgm:prSet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ru-RU" sz="1000"/>
        </a:p>
      </dgm:t>
    </dgm:pt>
    <dgm:pt modelId="{16C91AA6-AD6E-48EE-AFBA-A0E4B170BE83}" type="sibTrans" cxnId="{50F3234D-F485-42CD-BE7D-64989EA98459}">
      <dgm:prSet/>
      <dgm:spPr/>
      <dgm:t>
        <a:bodyPr/>
        <a:lstStyle/>
        <a:p>
          <a:endParaRPr lang="ru-RU" sz="1000"/>
        </a:p>
      </dgm:t>
    </dgm:pt>
    <dgm:pt modelId="{4EC4AD76-7A57-4DCF-8AA0-F8D963A8DC86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Совершенствование государственного управления Забайкальского края</a:t>
          </a:r>
        </a:p>
      </dgm:t>
    </dgm:pt>
    <dgm:pt modelId="{D2C2C058-239B-4048-A5AC-9AF35AED0D3E}" type="parTrans" cxnId="{CFE01578-8962-48E8-8C24-474BD655428F}">
      <dgm:prSet/>
      <dgm:spPr/>
      <dgm:t>
        <a:bodyPr/>
        <a:lstStyle/>
        <a:p>
          <a:endParaRPr lang="ru-RU" sz="1000"/>
        </a:p>
      </dgm:t>
    </dgm:pt>
    <dgm:pt modelId="{A88711B5-A1C4-4657-A98D-233FAC6C8D4E}" type="sibTrans" cxnId="{CFE01578-8962-48E8-8C24-474BD655428F}">
      <dgm:prSet/>
      <dgm:spPr/>
      <dgm:t>
        <a:bodyPr/>
        <a:lstStyle/>
        <a:p>
          <a:endParaRPr lang="ru-RU" sz="1000"/>
        </a:p>
      </dgm:t>
    </dgm:pt>
    <dgm:pt modelId="{AF341275-DBD1-4479-B892-924B2141C6D7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/>
            <a:t>Федеральный бюджет </a:t>
          </a:r>
          <a:endParaRPr lang="ru-RU" sz="1000" dirty="0" smtClean="0"/>
        </a:p>
        <a:p>
          <a:r>
            <a:rPr lang="ru-RU" sz="1000" b="1" dirty="0" smtClean="0"/>
            <a:t>2022 г. - 0,3 </a:t>
          </a:r>
          <a:r>
            <a:rPr lang="ru-RU" sz="1000" b="1" dirty="0"/>
            <a:t>млн. </a:t>
          </a:r>
          <a:r>
            <a:rPr lang="ru-RU" sz="1000" b="1" dirty="0" smtClean="0"/>
            <a:t>рублей</a:t>
          </a:r>
        </a:p>
        <a:p>
          <a:r>
            <a:rPr lang="ru-RU" sz="1000" b="1" dirty="0" smtClean="0"/>
            <a:t>2023 г. – 0,4 млн. рублей</a:t>
          </a:r>
          <a:endParaRPr lang="ru-RU" sz="1000" b="1" dirty="0"/>
        </a:p>
      </dgm:t>
    </dgm:pt>
    <dgm:pt modelId="{F4A9E7D3-CEBF-48D7-BAA2-0A30B980B9E3}" type="parTrans" cxnId="{C472922E-D8EB-4891-915B-D8D5D358E2DA}">
      <dgm:prSet/>
      <dgm:spPr/>
      <dgm:t>
        <a:bodyPr/>
        <a:lstStyle/>
        <a:p>
          <a:endParaRPr lang="ru-RU" sz="1000"/>
        </a:p>
      </dgm:t>
    </dgm:pt>
    <dgm:pt modelId="{52C962C7-BE9F-4225-BF61-D05248FA3FE9}" type="sibTrans" cxnId="{C472922E-D8EB-4891-915B-D8D5D358E2DA}">
      <dgm:prSet/>
      <dgm:spPr/>
      <dgm:t>
        <a:bodyPr/>
        <a:lstStyle/>
        <a:p>
          <a:endParaRPr lang="ru-RU" sz="1000"/>
        </a:p>
      </dgm:t>
    </dgm:pt>
    <dgm:pt modelId="{077F89ED-841E-4F07-ADF6-EC96B90EEC98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dirty="0"/>
            <a:t>Краевой бюджет </a:t>
          </a:r>
          <a:endParaRPr lang="ru-RU" sz="1000" dirty="0" smtClean="0"/>
        </a:p>
        <a:p>
          <a:r>
            <a:rPr lang="ru-RU" sz="1000" b="1" dirty="0" smtClean="0"/>
            <a:t>2022 г. -  </a:t>
          </a:r>
          <a:r>
            <a:rPr lang="ru-RU" sz="1000" b="1" dirty="0"/>
            <a:t>0,2 млн. </a:t>
          </a:r>
          <a:r>
            <a:rPr lang="ru-RU" sz="1000" b="1" dirty="0" smtClean="0"/>
            <a:t>рублей</a:t>
          </a:r>
        </a:p>
        <a:p>
          <a:r>
            <a:rPr lang="ru-RU" sz="1000" b="1" dirty="0" smtClean="0"/>
            <a:t>2023 г. – 0,04 млн. рублей</a:t>
          </a:r>
          <a:endParaRPr lang="ru-RU" sz="1000" b="1" dirty="0"/>
        </a:p>
      </dgm:t>
    </dgm:pt>
    <dgm:pt modelId="{B1141B1C-3F54-49E6-BB94-84AFD1215283}" type="parTrans" cxnId="{D0D57B3B-70E2-4AAE-8C69-CF2F70EDB3FC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ru-RU" sz="1000"/>
        </a:p>
      </dgm:t>
    </dgm:pt>
    <dgm:pt modelId="{6C4054CD-8652-4B07-8643-984D9C220353}" type="sibTrans" cxnId="{D0D57B3B-70E2-4AAE-8C69-CF2F70EDB3FC}">
      <dgm:prSet/>
      <dgm:spPr/>
      <dgm:t>
        <a:bodyPr/>
        <a:lstStyle/>
        <a:p>
          <a:endParaRPr lang="ru-RU" sz="1000"/>
        </a:p>
      </dgm:t>
    </dgm:pt>
    <dgm:pt modelId="{42A7B8C1-8879-4EF5-B44A-54E612411506}">
      <dgm:prSet phldrT="[Текст]" custT="1"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r>
            <a:rPr lang="ru-RU" sz="1000" b="1" dirty="0" smtClean="0"/>
            <a:t>Средства резервного фонда Правительства Российской Федерации 382 млн. рублей</a:t>
          </a:r>
          <a:endParaRPr lang="ru-RU" sz="1000" b="1" dirty="0"/>
        </a:p>
      </dgm:t>
    </dgm:pt>
    <dgm:pt modelId="{A497578F-2DB8-452C-9F28-9E272A44A352}" type="parTrans" cxnId="{18550970-5542-435D-A101-497D6F801CA3}">
      <dgm:prSet/>
      <dgm:spPr/>
      <dgm:t>
        <a:bodyPr/>
        <a:lstStyle/>
        <a:p>
          <a:endParaRPr lang="ru-RU"/>
        </a:p>
      </dgm:t>
    </dgm:pt>
    <dgm:pt modelId="{66CB79EF-A60E-498F-979A-7E9DB390C235}" type="sibTrans" cxnId="{18550970-5542-435D-A101-497D6F801CA3}">
      <dgm:prSet/>
      <dgm:spPr/>
      <dgm:t>
        <a:bodyPr/>
        <a:lstStyle/>
        <a:p>
          <a:endParaRPr lang="ru-RU"/>
        </a:p>
      </dgm:t>
    </dgm:pt>
    <dgm:pt modelId="{1C965900-B2A4-433C-82D9-7B87EB69AF89}" type="pres">
      <dgm:prSet presAssocID="{22C55A75-C048-4BB3-8BFE-7058C555FF8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4BA2C9D-F284-4C87-98E8-F626A79305AA}" type="pres">
      <dgm:prSet presAssocID="{710204F3-8C5C-40B0-B040-EE721CBED20F}" presName="root" presStyleCnt="0"/>
      <dgm:spPr/>
    </dgm:pt>
    <dgm:pt modelId="{9F139E98-7F2B-44CF-BF83-6A1E764E8BFD}" type="pres">
      <dgm:prSet presAssocID="{710204F3-8C5C-40B0-B040-EE721CBED20F}" presName="rootComposite" presStyleCnt="0"/>
      <dgm:spPr/>
    </dgm:pt>
    <dgm:pt modelId="{08982AA9-3967-4CE9-9302-190CE3AE082B}" type="pres">
      <dgm:prSet presAssocID="{710204F3-8C5C-40B0-B040-EE721CBED20F}" presName="rootText" presStyleLbl="node1" presStyleIdx="0" presStyleCnt="2" custScaleX="141235" custScaleY="70853" custLinFactNeighborX="-1365" custLinFactNeighborY="-6355"/>
      <dgm:spPr/>
      <dgm:t>
        <a:bodyPr/>
        <a:lstStyle/>
        <a:p>
          <a:endParaRPr lang="ru-RU"/>
        </a:p>
      </dgm:t>
    </dgm:pt>
    <dgm:pt modelId="{8C863060-B403-4C38-A780-A35123DAA0AA}" type="pres">
      <dgm:prSet presAssocID="{710204F3-8C5C-40B0-B040-EE721CBED20F}" presName="rootConnector" presStyleLbl="node1" presStyleIdx="0" presStyleCnt="2"/>
      <dgm:spPr/>
      <dgm:t>
        <a:bodyPr/>
        <a:lstStyle/>
        <a:p>
          <a:endParaRPr lang="ru-RU"/>
        </a:p>
      </dgm:t>
    </dgm:pt>
    <dgm:pt modelId="{C9AEDF93-88AD-4001-BEF0-CABA2164AF87}" type="pres">
      <dgm:prSet presAssocID="{710204F3-8C5C-40B0-B040-EE721CBED20F}" presName="childShape" presStyleCnt="0"/>
      <dgm:spPr/>
    </dgm:pt>
    <dgm:pt modelId="{04F3C07F-4A2B-4FE9-BE7A-B20EB4BCA626}" type="pres">
      <dgm:prSet presAssocID="{F17B801C-B345-45E3-99C6-F005C8CD630B}" presName="Name13" presStyleLbl="parChTrans1D2" presStyleIdx="0" presStyleCnt="5"/>
      <dgm:spPr/>
      <dgm:t>
        <a:bodyPr/>
        <a:lstStyle/>
        <a:p>
          <a:endParaRPr lang="ru-RU"/>
        </a:p>
      </dgm:t>
    </dgm:pt>
    <dgm:pt modelId="{286B3A0C-BF67-4625-904D-EF9580122DCD}" type="pres">
      <dgm:prSet presAssocID="{4C4C84B1-1BE0-427B-B353-22D87AA757C8}" presName="childText" presStyleLbl="bgAcc1" presStyleIdx="0" presStyleCnt="5" custScaleX="145601" custScaleY="66953" custLinFactNeighborX="-6072" custLinFactNeighborY="-215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E957E-0CE4-42CC-920A-D7E8E1A9630B}" type="pres">
      <dgm:prSet presAssocID="{A497578F-2DB8-452C-9F28-9E272A44A352}" presName="Name13" presStyleLbl="parChTrans1D2" presStyleIdx="1" presStyleCnt="5"/>
      <dgm:spPr/>
      <dgm:t>
        <a:bodyPr/>
        <a:lstStyle/>
        <a:p>
          <a:endParaRPr lang="ru-RU"/>
        </a:p>
      </dgm:t>
    </dgm:pt>
    <dgm:pt modelId="{19122600-7CBC-4E4C-ADA4-7B59B0847E46}" type="pres">
      <dgm:prSet presAssocID="{42A7B8C1-8879-4EF5-B44A-54E612411506}" presName="childText" presStyleLbl="bgAcc1" presStyleIdx="1" presStyleCnt="5" custScaleX="149232" custScaleY="89398" custLinFactNeighborX="-6217" custLinFactNeighborY="-35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60F5DB-908D-4F19-9DBB-15014BA059EC}" type="pres">
      <dgm:prSet presAssocID="{393A9D23-2B23-43BB-B7F0-F741C6F146DE}" presName="Name13" presStyleLbl="parChTrans1D2" presStyleIdx="2" presStyleCnt="5"/>
      <dgm:spPr/>
      <dgm:t>
        <a:bodyPr/>
        <a:lstStyle/>
        <a:p>
          <a:endParaRPr lang="ru-RU"/>
        </a:p>
      </dgm:t>
    </dgm:pt>
    <dgm:pt modelId="{E298059D-FE3E-436F-A16D-E0628879C059}" type="pres">
      <dgm:prSet presAssocID="{77571E18-7FCF-4780-8CFA-AE8E17CB8AFE}" presName="childText" presStyleLbl="bgAcc1" presStyleIdx="2" presStyleCnt="5" custScaleX="139788" custScaleY="75608" custLinFactNeighborX="-5659" custLinFactNeighborY="-446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666FE-D6A5-4166-B71C-C941817C2391}" type="pres">
      <dgm:prSet presAssocID="{4EC4AD76-7A57-4DCF-8AA0-F8D963A8DC86}" presName="root" presStyleCnt="0"/>
      <dgm:spPr/>
    </dgm:pt>
    <dgm:pt modelId="{105F49F9-8F1B-4D4C-8B5E-AF13B8C754DE}" type="pres">
      <dgm:prSet presAssocID="{4EC4AD76-7A57-4DCF-8AA0-F8D963A8DC86}" presName="rootComposite" presStyleCnt="0"/>
      <dgm:spPr/>
    </dgm:pt>
    <dgm:pt modelId="{D6DCF455-FCFC-468F-840E-DB2DB982A5DC}" type="pres">
      <dgm:prSet presAssocID="{4EC4AD76-7A57-4DCF-8AA0-F8D963A8DC86}" presName="rootText" presStyleLbl="node1" presStyleIdx="1" presStyleCnt="2" custScaleX="129067" custScaleY="73808" custLinFactNeighborX="-2411" custLinFactNeighborY="-5646"/>
      <dgm:spPr/>
      <dgm:t>
        <a:bodyPr/>
        <a:lstStyle/>
        <a:p>
          <a:endParaRPr lang="ru-RU"/>
        </a:p>
      </dgm:t>
    </dgm:pt>
    <dgm:pt modelId="{90D80A9B-9275-4EB1-9DA9-F911CE06C2CA}" type="pres">
      <dgm:prSet presAssocID="{4EC4AD76-7A57-4DCF-8AA0-F8D963A8DC86}" presName="rootConnector" presStyleLbl="node1" presStyleIdx="1" presStyleCnt="2"/>
      <dgm:spPr/>
      <dgm:t>
        <a:bodyPr/>
        <a:lstStyle/>
        <a:p>
          <a:endParaRPr lang="ru-RU"/>
        </a:p>
      </dgm:t>
    </dgm:pt>
    <dgm:pt modelId="{E7A4994E-4B40-42CB-8B3C-E955E2EC6F12}" type="pres">
      <dgm:prSet presAssocID="{4EC4AD76-7A57-4DCF-8AA0-F8D963A8DC86}" presName="childShape" presStyleCnt="0"/>
      <dgm:spPr/>
    </dgm:pt>
    <dgm:pt modelId="{1FD9ACB3-4904-4C29-8231-EC571B578017}" type="pres">
      <dgm:prSet presAssocID="{F4A9E7D3-CEBF-48D7-BAA2-0A30B980B9E3}" presName="Name13" presStyleLbl="parChTrans1D2" presStyleIdx="3" presStyleCnt="5"/>
      <dgm:spPr/>
      <dgm:t>
        <a:bodyPr/>
        <a:lstStyle/>
        <a:p>
          <a:endParaRPr lang="ru-RU"/>
        </a:p>
      </dgm:t>
    </dgm:pt>
    <dgm:pt modelId="{0BF0FE15-EE6B-4053-AD64-E31ACFFADDDE}" type="pres">
      <dgm:prSet presAssocID="{AF341275-DBD1-4479-B892-924B2141C6D7}" presName="childText" presStyleLbl="bgAcc1" presStyleIdx="3" presStyleCnt="5" custScaleX="129307" custScaleY="81039" custLinFactNeighborX="-9611" custLinFactNeighborY="-173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E48F8E-6348-4DB1-9EE5-9F5E88EFA234}" type="pres">
      <dgm:prSet presAssocID="{B1141B1C-3F54-49E6-BB94-84AFD1215283}" presName="Name13" presStyleLbl="parChTrans1D2" presStyleIdx="4" presStyleCnt="5"/>
      <dgm:spPr/>
      <dgm:t>
        <a:bodyPr/>
        <a:lstStyle/>
        <a:p>
          <a:endParaRPr lang="ru-RU"/>
        </a:p>
      </dgm:t>
    </dgm:pt>
    <dgm:pt modelId="{111E8A18-0660-4C66-8291-D63145258BC0}" type="pres">
      <dgm:prSet presAssocID="{077F89ED-841E-4F07-ADF6-EC96B90EEC98}" presName="childText" presStyleLbl="bgAcc1" presStyleIdx="4" presStyleCnt="5" custScaleX="127763" custScaleY="77812" custLinFactNeighborX="-9632" custLinFactNeighborY="-154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3A4DC6B-1C77-4905-B654-DBD54AEA17AE}" type="presOf" srcId="{4EC4AD76-7A57-4DCF-8AA0-F8D963A8DC86}" destId="{D6DCF455-FCFC-468F-840E-DB2DB982A5DC}" srcOrd="0" destOrd="0" presId="urn:microsoft.com/office/officeart/2005/8/layout/hierarchy3#2"/>
    <dgm:cxn modelId="{A896E787-E33E-426A-8739-A4C2A118FEB7}" type="presOf" srcId="{710204F3-8C5C-40B0-B040-EE721CBED20F}" destId="{08982AA9-3967-4CE9-9302-190CE3AE082B}" srcOrd="0" destOrd="0" presId="urn:microsoft.com/office/officeart/2005/8/layout/hierarchy3#2"/>
    <dgm:cxn modelId="{CFE01578-8962-48E8-8C24-474BD655428F}" srcId="{22C55A75-C048-4BB3-8BFE-7058C555FF8C}" destId="{4EC4AD76-7A57-4DCF-8AA0-F8D963A8DC86}" srcOrd="1" destOrd="0" parTransId="{D2C2C058-239B-4048-A5AC-9AF35AED0D3E}" sibTransId="{A88711B5-A1C4-4657-A98D-233FAC6C8D4E}"/>
    <dgm:cxn modelId="{00545C47-9623-4114-90E4-DC04DFC21597}" srcId="{710204F3-8C5C-40B0-B040-EE721CBED20F}" destId="{4C4C84B1-1BE0-427B-B353-22D87AA757C8}" srcOrd="0" destOrd="0" parTransId="{F17B801C-B345-45E3-99C6-F005C8CD630B}" sibTransId="{CCDE3EF1-3D6B-4FE5-80F8-C735F0D10656}"/>
    <dgm:cxn modelId="{01A10B7F-B7B5-4A5B-B463-3E0462A72717}" type="presOf" srcId="{22C55A75-C048-4BB3-8BFE-7058C555FF8C}" destId="{1C965900-B2A4-433C-82D9-7B87EB69AF89}" srcOrd="0" destOrd="0" presId="urn:microsoft.com/office/officeart/2005/8/layout/hierarchy3#2"/>
    <dgm:cxn modelId="{FE5A873D-11A2-41BB-A932-1ADDE66177C3}" type="presOf" srcId="{710204F3-8C5C-40B0-B040-EE721CBED20F}" destId="{8C863060-B403-4C38-A780-A35123DAA0AA}" srcOrd="1" destOrd="0" presId="urn:microsoft.com/office/officeart/2005/8/layout/hierarchy3#2"/>
    <dgm:cxn modelId="{041DFC58-7A8E-411A-895D-AF7DDC27BD45}" type="presOf" srcId="{A497578F-2DB8-452C-9F28-9E272A44A352}" destId="{6A1E957E-0CE4-42CC-920A-D7E8E1A9630B}" srcOrd="0" destOrd="0" presId="urn:microsoft.com/office/officeart/2005/8/layout/hierarchy3#2"/>
    <dgm:cxn modelId="{F9649462-81B8-4745-A0FE-DF855204584C}" type="presOf" srcId="{4EC4AD76-7A57-4DCF-8AA0-F8D963A8DC86}" destId="{90D80A9B-9275-4EB1-9DA9-F911CE06C2CA}" srcOrd="1" destOrd="0" presId="urn:microsoft.com/office/officeart/2005/8/layout/hierarchy3#2"/>
    <dgm:cxn modelId="{C472922E-D8EB-4891-915B-D8D5D358E2DA}" srcId="{4EC4AD76-7A57-4DCF-8AA0-F8D963A8DC86}" destId="{AF341275-DBD1-4479-B892-924B2141C6D7}" srcOrd="0" destOrd="0" parTransId="{F4A9E7D3-CEBF-48D7-BAA2-0A30B980B9E3}" sibTransId="{52C962C7-BE9F-4225-BF61-D05248FA3FE9}"/>
    <dgm:cxn modelId="{B7F33694-9AEB-46AD-81C0-F74BC3A938B9}" type="presOf" srcId="{AF341275-DBD1-4479-B892-924B2141C6D7}" destId="{0BF0FE15-EE6B-4053-AD64-E31ACFFADDDE}" srcOrd="0" destOrd="0" presId="urn:microsoft.com/office/officeart/2005/8/layout/hierarchy3#2"/>
    <dgm:cxn modelId="{29BC86FE-EFC4-4812-B0E7-3A3397578FFC}" type="presOf" srcId="{4C4C84B1-1BE0-427B-B353-22D87AA757C8}" destId="{286B3A0C-BF67-4625-904D-EF9580122DCD}" srcOrd="0" destOrd="0" presId="urn:microsoft.com/office/officeart/2005/8/layout/hierarchy3#2"/>
    <dgm:cxn modelId="{605F79DF-CB4B-4CEC-BCD9-D57E8E9B8BA4}" type="presOf" srcId="{F17B801C-B345-45E3-99C6-F005C8CD630B}" destId="{04F3C07F-4A2B-4FE9-BE7A-B20EB4BCA626}" srcOrd="0" destOrd="0" presId="urn:microsoft.com/office/officeart/2005/8/layout/hierarchy3#2"/>
    <dgm:cxn modelId="{999929F7-1664-405A-B171-E5E083048AAA}" type="presOf" srcId="{42A7B8C1-8879-4EF5-B44A-54E612411506}" destId="{19122600-7CBC-4E4C-ADA4-7B59B0847E46}" srcOrd="0" destOrd="0" presId="urn:microsoft.com/office/officeart/2005/8/layout/hierarchy3#2"/>
    <dgm:cxn modelId="{18550970-5542-435D-A101-497D6F801CA3}" srcId="{710204F3-8C5C-40B0-B040-EE721CBED20F}" destId="{42A7B8C1-8879-4EF5-B44A-54E612411506}" srcOrd="1" destOrd="0" parTransId="{A497578F-2DB8-452C-9F28-9E272A44A352}" sibTransId="{66CB79EF-A60E-498F-979A-7E9DB390C235}"/>
    <dgm:cxn modelId="{7B667EFD-49C4-4663-9936-B2C7559023F0}" type="presOf" srcId="{393A9D23-2B23-43BB-B7F0-F741C6F146DE}" destId="{5460F5DB-908D-4F19-9DBB-15014BA059EC}" srcOrd="0" destOrd="0" presId="urn:microsoft.com/office/officeart/2005/8/layout/hierarchy3#2"/>
    <dgm:cxn modelId="{E28DA232-47F6-48B0-85E7-540961101EAE}" type="presOf" srcId="{77571E18-7FCF-4780-8CFA-AE8E17CB8AFE}" destId="{E298059D-FE3E-436F-A16D-E0628879C059}" srcOrd="0" destOrd="0" presId="urn:microsoft.com/office/officeart/2005/8/layout/hierarchy3#2"/>
    <dgm:cxn modelId="{D0D57B3B-70E2-4AAE-8C69-CF2F70EDB3FC}" srcId="{4EC4AD76-7A57-4DCF-8AA0-F8D963A8DC86}" destId="{077F89ED-841E-4F07-ADF6-EC96B90EEC98}" srcOrd="1" destOrd="0" parTransId="{B1141B1C-3F54-49E6-BB94-84AFD1215283}" sibTransId="{6C4054CD-8652-4B07-8643-984D9C220353}"/>
    <dgm:cxn modelId="{49B18B93-BA00-41A6-A0E6-0C90CA628830}" type="presOf" srcId="{B1141B1C-3F54-49E6-BB94-84AFD1215283}" destId="{6EE48F8E-6348-4DB1-9EE5-9F5E88EFA234}" srcOrd="0" destOrd="0" presId="urn:microsoft.com/office/officeart/2005/8/layout/hierarchy3#2"/>
    <dgm:cxn modelId="{50F3234D-F485-42CD-BE7D-64989EA98459}" srcId="{710204F3-8C5C-40B0-B040-EE721CBED20F}" destId="{77571E18-7FCF-4780-8CFA-AE8E17CB8AFE}" srcOrd="2" destOrd="0" parTransId="{393A9D23-2B23-43BB-B7F0-F741C6F146DE}" sibTransId="{16C91AA6-AD6E-48EE-AFBA-A0E4B170BE83}"/>
    <dgm:cxn modelId="{9DAC7B23-1210-4063-A941-D29D0028E14F}" srcId="{22C55A75-C048-4BB3-8BFE-7058C555FF8C}" destId="{710204F3-8C5C-40B0-B040-EE721CBED20F}" srcOrd="0" destOrd="0" parTransId="{4ABE7096-5E16-4A6B-A089-647820308A23}" sibTransId="{906FEB31-5F4F-45EC-BB85-906715251D1B}"/>
    <dgm:cxn modelId="{A1DCF956-AB39-4E8B-A494-523DECC360E1}" type="presOf" srcId="{F4A9E7D3-CEBF-48D7-BAA2-0A30B980B9E3}" destId="{1FD9ACB3-4904-4C29-8231-EC571B578017}" srcOrd="0" destOrd="0" presId="urn:microsoft.com/office/officeart/2005/8/layout/hierarchy3#2"/>
    <dgm:cxn modelId="{34CD9699-2F71-488E-AE2C-FF57EE6395B0}" type="presOf" srcId="{077F89ED-841E-4F07-ADF6-EC96B90EEC98}" destId="{111E8A18-0660-4C66-8291-D63145258BC0}" srcOrd="0" destOrd="0" presId="urn:microsoft.com/office/officeart/2005/8/layout/hierarchy3#2"/>
    <dgm:cxn modelId="{C9A42E78-05CC-430D-AABA-FF4D34B41A9F}" type="presParOf" srcId="{1C965900-B2A4-433C-82D9-7B87EB69AF89}" destId="{44BA2C9D-F284-4C87-98E8-F626A79305AA}" srcOrd="0" destOrd="0" presId="urn:microsoft.com/office/officeart/2005/8/layout/hierarchy3#2"/>
    <dgm:cxn modelId="{96190C87-6B6E-48F3-A118-2E73FA582F17}" type="presParOf" srcId="{44BA2C9D-F284-4C87-98E8-F626A79305AA}" destId="{9F139E98-7F2B-44CF-BF83-6A1E764E8BFD}" srcOrd="0" destOrd="0" presId="urn:microsoft.com/office/officeart/2005/8/layout/hierarchy3#2"/>
    <dgm:cxn modelId="{C560670C-1C9F-4448-8EE9-DD69C0AEB401}" type="presParOf" srcId="{9F139E98-7F2B-44CF-BF83-6A1E764E8BFD}" destId="{08982AA9-3967-4CE9-9302-190CE3AE082B}" srcOrd="0" destOrd="0" presId="urn:microsoft.com/office/officeart/2005/8/layout/hierarchy3#2"/>
    <dgm:cxn modelId="{38548A5B-6915-4153-9465-9A11BE7BD775}" type="presParOf" srcId="{9F139E98-7F2B-44CF-BF83-6A1E764E8BFD}" destId="{8C863060-B403-4C38-A780-A35123DAA0AA}" srcOrd="1" destOrd="0" presId="urn:microsoft.com/office/officeart/2005/8/layout/hierarchy3#2"/>
    <dgm:cxn modelId="{080A6877-8A01-4FF1-9915-9E007DAF18E1}" type="presParOf" srcId="{44BA2C9D-F284-4C87-98E8-F626A79305AA}" destId="{C9AEDF93-88AD-4001-BEF0-CABA2164AF87}" srcOrd="1" destOrd="0" presId="urn:microsoft.com/office/officeart/2005/8/layout/hierarchy3#2"/>
    <dgm:cxn modelId="{4E91D05A-6CDC-48BA-B693-A7EA90A55F67}" type="presParOf" srcId="{C9AEDF93-88AD-4001-BEF0-CABA2164AF87}" destId="{04F3C07F-4A2B-4FE9-BE7A-B20EB4BCA626}" srcOrd="0" destOrd="0" presId="urn:microsoft.com/office/officeart/2005/8/layout/hierarchy3#2"/>
    <dgm:cxn modelId="{C5C53EC3-5578-43ED-94A0-7D1ADFF3E18D}" type="presParOf" srcId="{C9AEDF93-88AD-4001-BEF0-CABA2164AF87}" destId="{286B3A0C-BF67-4625-904D-EF9580122DCD}" srcOrd="1" destOrd="0" presId="urn:microsoft.com/office/officeart/2005/8/layout/hierarchy3#2"/>
    <dgm:cxn modelId="{3EDBF971-7BBC-426B-909E-74834B7CBA0B}" type="presParOf" srcId="{C9AEDF93-88AD-4001-BEF0-CABA2164AF87}" destId="{6A1E957E-0CE4-42CC-920A-D7E8E1A9630B}" srcOrd="2" destOrd="0" presId="urn:microsoft.com/office/officeart/2005/8/layout/hierarchy3#2"/>
    <dgm:cxn modelId="{33EBE34E-77B5-480A-882A-291CCABC535A}" type="presParOf" srcId="{C9AEDF93-88AD-4001-BEF0-CABA2164AF87}" destId="{19122600-7CBC-4E4C-ADA4-7B59B0847E46}" srcOrd="3" destOrd="0" presId="urn:microsoft.com/office/officeart/2005/8/layout/hierarchy3#2"/>
    <dgm:cxn modelId="{36BBC4C4-2D2B-447E-A62F-DCA3F6C0A206}" type="presParOf" srcId="{C9AEDF93-88AD-4001-BEF0-CABA2164AF87}" destId="{5460F5DB-908D-4F19-9DBB-15014BA059EC}" srcOrd="4" destOrd="0" presId="urn:microsoft.com/office/officeart/2005/8/layout/hierarchy3#2"/>
    <dgm:cxn modelId="{E9C0779D-82DA-453D-80F7-DFCE705F27F3}" type="presParOf" srcId="{C9AEDF93-88AD-4001-BEF0-CABA2164AF87}" destId="{E298059D-FE3E-436F-A16D-E0628879C059}" srcOrd="5" destOrd="0" presId="urn:microsoft.com/office/officeart/2005/8/layout/hierarchy3#2"/>
    <dgm:cxn modelId="{DB516092-BC64-48E1-8439-60DE393559EB}" type="presParOf" srcId="{1C965900-B2A4-433C-82D9-7B87EB69AF89}" destId="{63D666FE-D6A5-4166-B71C-C941817C2391}" srcOrd="1" destOrd="0" presId="urn:microsoft.com/office/officeart/2005/8/layout/hierarchy3#2"/>
    <dgm:cxn modelId="{DBC384A1-3E63-4747-97DA-35AB1AB051EF}" type="presParOf" srcId="{63D666FE-D6A5-4166-B71C-C941817C2391}" destId="{105F49F9-8F1B-4D4C-8B5E-AF13B8C754DE}" srcOrd="0" destOrd="0" presId="urn:microsoft.com/office/officeart/2005/8/layout/hierarchy3#2"/>
    <dgm:cxn modelId="{3ED46293-CAD3-4985-B48E-C8A3E202A78D}" type="presParOf" srcId="{105F49F9-8F1B-4D4C-8B5E-AF13B8C754DE}" destId="{D6DCF455-FCFC-468F-840E-DB2DB982A5DC}" srcOrd="0" destOrd="0" presId="urn:microsoft.com/office/officeart/2005/8/layout/hierarchy3#2"/>
    <dgm:cxn modelId="{7879C9DF-729D-44F1-A46F-A9571DEFF553}" type="presParOf" srcId="{105F49F9-8F1B-4D4C-8B5E-AF13B8C754DE}" destId="{90D80A9B-9275-4EB1-9DA9-F911CE06C2CA}" srcOrd="1" destOrd="0" presId="urn:microsoft.com/office/officeart/2005/8/layout/hierarchy3#2"/>
    <dgm:cxn modelId="{D9F33437-5D3F-47CB-9340-32E3494B8F49}" type="presParOf" srcId="{63D666FE-D6A5-4166-B71C-C941817C2391}" destId="{E7A4994E-4B40-42CB-8B3C-E955E2EC6F12}" srcOrd="1" destOrd="0" presId="urn:microsoft.com/office/officeart/2005/8/layout/hierarchy3#2"/>
    <dgm:cxn modelId="{956A1C3F-D733-473A-A3CC-7EC787945215}" type="presParOf" srcId="{E7A4994E-4B40-42CB-8B3C-E955E2EC6F12}" destId="{1FD9ACB3-4904-4C29-8231-EC571B578017}" srcOrd="0" destOrd="0" presId="urn:microsoft.com/office/officeart/2005/8/layout/hierarchy3#2"/>
    <dgm:cxn modelId="{4EDE9733-94CD-485F-85A6-3A040E97823A}" type="presParOf" srcId="{E7A4994E-4B40-42CB-8B3C-E955E2EC6F12}" destId="{0BF0FE15-EE6B-4053-AD64-E31ACFFADDDE}" srcOrd="1" destOrd="0" presId="urn:microsoft.com/office/officeart/2005/8/layout/hierarchy3#2"/>
    <dgm:cxn modelId="{3F01BC1B-D701-4069-9EA1-BD2A4602CC4F}" type="presParOf" srcId="{E7A4994E-4B40-42CB-8B3C-E955E2EC6F12}" destId="{6EE48F8E-6348-4DB1-9EE5-9F5E88EFA234}" srcOrd="2" destOrd="0" presId="urn:microsoft.com/office/officeart/2005/8/layout/hierarchy3#2"/>
    <dgm:cxn modelId="{F7C5B468-3066-4F8F-915E-D9ECE2F2038B}" type="presParOf" srcId="{E7A4994E-4B40-42CB-8B3C-E955E2EC6F12}" destId="{111E8A18-0660-4C66-8291-D63145258BC0}" srcOrd="3" destOrd="0" presId="urn:microsoft.com/office/officeart/2005/8/layout/hierarchy3#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DB6EBD-F8B6-480F-B2AE-4903A5A011FB}" type="doc">
      <dgm:prSet loTypeId="urn:microsoft.com/office/officeart/2005/8/layout/hierarchy3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5CF8696-B8D0-44DD-8B93-E23D05A40AF5}">
      <dgm:prSet phldrT="[Текст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«Сохранение лесов»</a:t>
          </a:r>
        </a:p>
      </dgm:t>
    </dgm:pt>
    <dgm:pt modelId="{CEF752D3-4BFD-4FFC-B292-7E93EEA90160}" type="parTrans" cxnId="{23896860-92B7-435D-BB9F-17C55BD1B381}">
      <dgm:prSet/>
      <dgm:spPr/>
      <dgm:t>
        <a:bodyPr/>
        <a:lstStyle/>
        <a:p>
          <a:endParaRPr lang="ru-RU"/>
        </a:p>
      </dgm:t>
    </dgm:pt>
    <dgm:pt modelId="{01386EFA-D92E-4216-A93B-3398ADC885A9}" type="sibTrans" cxnId="{23896860-92B7-435D-BB9F-17C55BD1B381}">
      <dgm:prSet/>
      <dgm:spPr/>
      <dgm:t>
        <a:bodyPr/>
        <a:lstStyle/>
        <a:p>
          <a:endParaRPr lang="ru-RU"/>
        </a:p>
      </dgm:t>
    </dgm:pt>
    <dgm:pt modelId="{C653CB5A-8F9C-40E0-8101-AA58BD9BAF17}">
      <dgm:prSet phldrT="[Текст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ru-RU" sz="1200" b="1" dirty="0" smtClean="0"/>
            <a:t>2022 г. -  75,4  </a:t>
          </a:r>
          <a:r>
            <a:rPr lang="ru-RU" sz="1200" b="1" dirty="0"/>
            <a:t>млн. руб</a:t>
          </a:r>
          <a:r>
            <a:rPr lang="ru-RU" sz="1200" b="1" dirty="0" smtClean="0"/>
            <a:t>.</a:t>
          </a:r>
        </a:p>
        <a:p>
          <a:r>
            <a:rPr lang="ru-RU" sz="1200" b="1" dirty="0" smtClean="0"/>
            <a:t>2023 г. – 115,6 млн. руб.</a:t>
          </a:r>
          <a:endParaRPr lang="ru-RU" sz="1200" b="1" dirty="0"/>
        </a:p>
      </dgm:t>
    </dgm:pt>
    <dgm:pt modelId="{5EB7F00B-20CE-41EA-AF7A-53AE770B2F89}" type="parTrans" cxnId="{43900220-A1FF-4BDC-8762-6E09D106848F}">
      <dgm:prSet/>
      <dgm:spPr>
        <a:ln>
          <a:solidFill>
            <a:schemeClr val="accent6">
              <a:lumMod val="60000"/>
              <a:lumOff val="40000"/>
            </a:schemeClr>
          </a:solidFill>
        </a:ln>
      </dgm:spPr>
      <dgm:t>
        <a:bodyPr/>
        <a:lstStyle/>
        <a:p>
          <a:endParaRPr lang="ru-RU"/>
        </a:p>
      </dgm:t>
    </dgm:pt>
    <dgm:pt modelId="{2E8F6511-9567-48C0-8726-3F538D145C17}" type="sibTrans" cxnId="{43900220-A1FF-4BDC-8762-6E09D106848F}">
      <dgm:prSet/>
      <dgm:spPr/>
      <dgm:t>
        <a:bodyPr/>
        <a:lstStyle/>
        <a:p>
          <a:endParaRPr lang="ru-RU"/>
        </a:p>
      </dgm:t>
    </dgm:pt>
    <dgm:pt modelId="{03783450-EED4-49D9-98B0-4E0B01D3E56B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«Чистая страна»</a:t>
          </a:r>
        </a:p>
      </dgm:t>
    </dgm:pt>
    <dgm:pt modelId="{38DA77E6-1528-4DBF-B584-7FFD07C4609D}" type="parTrans" cxnId="{B3836BD5-CD70-4E32-AA6C-4F14576F4660}">
      <dgm:prSet/>
      <dgm:spPr/>
      <dgm:t>
        <a:bodyPr/>
        <a:lstStyle/>
        <a:p>
          <a:endParaRPr lang="ru-RU"/>
        </a:p>
      </dgm:t>
    </dgm:pt>
    <dgm:pt modelId="{C87B99ED-8DCA-413F-8B63-13398617501B}" type="sibTrans" cxnId="{B3836BD5-CD70-4E32-AA6C-4F14576F4660}">
      <dgm:prSet/>
      <dgm:spPr/>
      <dgm:t>
        <a:bodyPr/>
        <a:lstStyle/>
        <a:p>
          <a:endParaRPr lang="ru-RU"/>
        </a:p>
      </dgm:t>
    </dgm:pt>
    <dgm:pt modelId="{327D4628-8160-4834-9C6C-27CBB76BEB7D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«Чистый воздух»</a:t>
          </a:r>
        </a:p>
      </dgm:t>
    </dgm:pt>
    <dgm:pt modelId="{F4AD373F-AB39-4325-8278-C6FD168C63FF}" type="parTrans" cxnId="{A09FA220-9FD9-4BEF-8A15-2E2BD58B5685}">
      <dgm:prSet/>
      <dgm:spPr/>
      <dgm:t>
        <a:bodyPr/>
        <a:lstStyle/>
        <a:p>
          <a:endParaRPr lang="ru-RU"/>
        </a:p>
      </dgm:t>
    </dgm:pt>
    <dgm:pt modelId="{702BDB48-9926-4911-95EB-4990FF06DFE6}" type="sibTrans" cxnId="{A09FA220-9FD9-4BEF-8A15-2E2BD58B5685}">
      <dgm:prSet/>
      <dgm:spPr/>
      <dgm:t>
        <a:bodyPr/>
        <a:lstStyle/>
        <a:p>
          <a:endParaRPr lang="ru-RU"/>
        </a:p>
      </dgm:t>
    </dgm:pt>
    <dgm:pt modelId="{5EECD23F-0627-4994-B758-ECEF27F5AF85}">
      <dgm:prSet phldrT="[Текст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ru-RU" sz="1200" b="1" dirty="0" smtClean="0"/>
            <a:t>2022 г. - 586,5  млн</a:t>
          </a:r>
          <a:r>
            <a:rPr lang="ru-RU" sz="1200" b="1" dirty="0"/>
            <a:t>. руб</a:t>
          </a:r>
          <a:r>
            <a:rPr lang="ru-RU" sz="1600" b="1" dirty="0" smtClean="0"/>
            <a:t>.</a:t>
          </a:r>
        </a:p>
        <a:p>
          <a:r>
            <a:rPr lang="ru-RU" sz="1200" b="1" dirty="0" smtClean="0"/>
            <a:t>2023 г. – 595,3 млн. руб.</a:t>
          </a:r>
          <a:endParaRPr lang="ru-RU" sz="1200" b="1" dirty="0"/>
        </a:p>
      </dgm:t>
    </dgm:pt>
    <dgm:pt modelId="{D0716846-C186-47DE-AB97-9F58BD372E9A}" type="parTrans" cxnId="{7B58A67A-FF2C-44F8-8634-B05C0FA92C12}">
      <dgm:prSet/>
      <dgm:spPr/>
      <dgm:t>
        <a:bodyPr/>
        <a:lstStyle/>
        <a:p>
          <a:endParaRPr lang="ru-RU"/>
        </a:p>
      </dgm:t>
    </dgm:pt>
    <dgm:pt modelId="{7AA0211F-F802-4F88-B6B8-DF6638BBB08C}" type="sibTrans" cxnId="{7B58A67A-FF2C-44F8-8634-B05C0FA92C12}">
      <dgm:prSet/>
      <dgm:spPr/>
      <dgm:t>
        <a:bodyPr/>
        <a:lstStyle/>
        <a:p>
          <a:endParaRPr lang="ru-RU"/>
        </a:p>
      </dgm:t>
    </dgm:pt>
    <dgm:pt modelId="{5355A860-E8BC-4F48-ACE0-957B2385F581}">
      <dgm:prSet phldrT="[Текст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ru-RU" sz="1200" b="1" dirty="0" smtClean="0"/>
            <a:t>2022 г. - 231,1 млн</a:t>
          </a:r>
          <a:r>
            <a:rPr lang="ru-RU" sz="1200" b="1" dirty="0"/>
            <a:t>. </a:t>
          </a:r>
          <a:r>
            <a:rPr lang="ru-RU" sz="1200" b="1" dirty="0" smtClean="0"/>
            <a:t>руб.</a:t>
          </a:r>
        </a:p>
        <a:p>
          <a:r>
            <a:rPr lang="ru-RU" sz="1200" b="1" dirty="0" smtClean="0"/>
            <a:t>2023 г. – 37 млн. руб.</a:t>
          </a:r>
          <a:endParaRPr lang="ru-RU" sz="1200" b="1" dirty="0"/>
        </a:p>
      </dgm:t>
    </dgm:pt>
    <dgm:pt modelId="{20C35F22-0186-4821-96DE-E5F213BAC5FD}" type="parTrans" cxnId="{9526BC7B-C699-4430-AF43-BC5DB2A4B757}">
      <dgm:prSet/>
      <dgm:spPr>
        <a:ln>
          <a:solidFill>
            <a:schemeClr val="accent5"/>
          </a:solidFill>
        </a:ln>
      </dgm:spPr>
      <dgm:t>
        <a:bodyPr/>
        <a:lstStyle/>
        <a:p>
          <a:endParaRPr lang="ru-RU"/>
        </a:p>
      </dgm:t>
    </dgm:pt>
    <dgm:pt modelId="{A8B1B04C-D61E-44D1-811E-7068B6CCF538}" type="sibTrans" cxnId="{9526BC7B-C699-4430-AF43-BC5DB2A4B757}">
      <dgm:prSet/>
      <dgm:spPr/>
      <dgm:t>
        <a:bodyPr/>
        <a:lstStyle/>
        <a:p>
          <a:endParaRPr lang="ru-RU"/>
        </a:p>
      </dgm:t>
    </dgm:pt>
    <dgm:pt modelId="{36B5D7F3-8063-43BD-8925-1AB0489327AE}">
      <dgm:prSet phldrT="[Текст]" custT="1"/>
      <dgm:spPr>
        <a:solidFill>
          <a:schemeClr val="accent4"/>
        </a:solidFill>
      </dgm:spPr>
      <dgm:t>
        <a:bodyPr/>
        <a:lstStyle/>
        <a:p>
          <a:r>
            <a:rPr lang="ru-RU" sz="1000" b="1" dirty="0">
              <a:solidFill>
                <a:schemeClr val="tx1"/>
              </a:solidFill>
            </a:rPr>
            <a:t>«Комплексная система обращения с твердыми коммунальными отходами»</a:t>
          </a:r>
        </a:p>
      </dgm:t>
    </dgm:pt>
    <dgm:pt modelId="{536B17EB-B8A1-4B3B-BE05-E6C5C5859ADF}" type="parTrans" cxnId="{D558E5B4-C756-457A-859F-ECF04D597C61}">
      <dgm:prSet/>
      <dgm:spPr/>
      <dgm:t>
        <a:bodyPr/>
        <a:lstStyle/>
        <a:p>
          <a:endParaRPr lang="ru-RU"/>
        </a:p>
      </dgm:t>
    </dgm:pt>
    <dgm:pt modelId="{4DC864E2-527D-4D27-8BD0-9EEFB2CA1661}" type="sibTrans" cxnId="{D558E5B4-C756-457A-859F-ECF04D597C61}">
      <dgm:prSet/>
      <dgm:spPr/>
      <dgm:t>
        <a:bodyPr/>
        <a:lstStyle/>
        <a:p>
          <a:endParaRPr lang="ru-RU"/>
        </a:p>
      </dgm:t>
    </dgm:pt>
    <dgm:pt modelId="{858B8B1B-F64C-41C6-A7CB-0F69EA117047}">
      <dgm:prSet phldrT="[Текст]" custT="1"/>
      <dgm:spPr>
        <a:solidFill>
          <a:schemeClr val="bg1">
            <a:lumMod val="95000"/>
            <a:alpha val="90000"/>
          </a:schemeClr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2022 г. - 46,1 млн</a:t>
          </a:r>
          <a:r>
            <a:rPr lang="ru-RU" sz="1200" b="1" dirty="0">
              <a:solidFill>
                <a:schemeClr val="tx1"/>
              </a:solidFill>
            </a:rPr>
            <a:t>. </a:t>
          </a:r>
          <a:r>
            <a:rPr lang="ru-RU" sz="1200" b="1" dirty="0" smtClean="0">
              <a:solidFill>
                <a:schemeClr val="tx1"/>
              </a:solidFill>
            </a:rPr>
            <a:t>руб</a:t>
          </a:r>
          <a:r>
            <a:rPr lang="ru-RU" sz="1000" b="1" dirty="0" smtClean="0">
              <a:solidFill>
                <a:schemeClr val="tx1"/>
              </a:solidFill>
            </a:rPr>
            <a:t>.</a:t>
          </a:r>
          <a:endParaRPr lang="ru-RU" sz="1000" b="1" dirty="0">
            <a:solidFill>
              <a:schemeClr val="tx1"/>
            </a:solidFill>
          </a:endParaRPr>
        </a:p>
      </dgm:t>
    </dgm:pt>
    <dgm:pt modelId="{D0D9602A-251F-4BDB-8074-835663B038CE}" type="parTrans" cxnId="{66A5E971-9687-4658-9E86-207CF779048C}">
      <dgm:prSet/>
      <dgm:spPr>
        <a:ln>
          <a:solidFill>
            <a:schemeClr val="accent4"/>
          </a:solidFill>
        </a:ln>
      </dgm:spPr>
      <dgm:t>
        <a:bodyPr/>
        <a:lstStyle/>
        <a:p>
          <a:endParaRPr lang="ru-RU"/>
        </a:p>
      </dgm:t>
    </dgm:pt>
    <dgm:pt modelId="{BE5C725C-6A8F-4A12-902C-C9115C54224A}" type="sibTrans" cxnId="{66A5E971-9687-4658-9E86-207CF779048C}">
      <dgm:prSet/>
      <dgm:spPr/>
      <dgm:t>
        <a:bodyPr/>
        <a:lstStyle/>
        <a:p>
          <a:endParaRPr lang="ru-RU"/>
        </a:p>
      </dgm:t>
    </dgm:pt>
    <dgm:pt modelId="{B93C244A-23A8-41E6-85D8-635D353D42A3}" type="pres">
      <dgm:prSet presAssocID="{AFDB6EBD-F8B6-480F-B2AE-4903A5A011F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664D90D-6BEA-4340-8CCC-CAD2535BE79E}" type="pres">
      <dgm:prSet presAssocID="{D5CF8696-B8D0-44DD-8B93-E23D05A40AF5}" presName="root" presStyleCnt="0"/>
      <dgm:spPr/>
    </dgm:pt>
    <dgm:pt modelId="{BEC1D95A-625F-4097-8CA5-7FA1B498D771}" type="pres">
      <dgm:prSet presAssocID="{D5CF8696-B8D0-44DD-8B93-E23D05A40AF5}" presName="rootComposite" presStyleCnt="0"/>
      <dgm:spPr/>
    </dgm:pt>
    <dgm:pt modelId="{CE9DE97A-4076-454A-B349-BAF716926771}" type="pres">
      <dgm:prSet presAssocID="{D5CF8696-B8D0-44DD-8B93-E23D05A40AF5}" presName="rootText" presStyleLbl="node1" presStyleIdx="0" presStyleCnt="4" custScaleY="72907" custLinFactNeighborX="3447" custLinFactNeighborY="-10270"/>
      <dgm:spPr/>
      <dgm:t>
        <a:bodyPr/>
        <a:lstStyle/>
        <a:p>
          <a:endParaRPr lang="ru-RU"/>
        </a:p>
      </dgm:t>
    </dgm:pt>
    <dgm:pt modelId="{9D1478C3-45AA-4D6D-8273-C3A62A96A928}" type="pres">
      <dgm:prSet presAssocID="{D5CF8696-B8D0-44DD-8B93-E23D05A40AF5}" presName="rootConnector" presStyleLbl="node1" presStyleIdx="0" presStyleCnt="4"/>
      <dgm:spPr/>
      <dgm:t>
        <a:bodyPr/>
        <a:lstStyle/>
        <a:p>
          <a:endParaRPr lang="ru-RU"/>
        </a:p>
      </dgm:t>
    </dgm:pt>
    <dgm:pt modelId="{C5CA00D1-4C3F-4F73-A688-4C0955544F54}" type="pres">
      <dgm:prSet presAssocID="{D5CF8696-B8D0-44DD-8B93-E23D05A40AF5}" presName="childShape" presStyleCnt="0"/>
      <dgm:spPr/>
    </dgm:pt>
    <dgm:pt modelId="{C15319B2-D3F1-4163-AD5B-3EDCDBA7268D}" type="pres">
      <dgm:prSet presAssocID="{5EB7F00B-20CE-41EA-AF7A-53AE770B2F89}" presName="Name13" presStyleLbl="parChTrans1D2" presStyleIdx="0" presStyleCnt="4"/>
      <dgm:spPr/>
      <dgm:t>
        <a:bodyPr/>
        <a:lstStyle/>
        <a:p>
          <a:endParaRPr lang="ru-RU"/>
        </a:p>
      </dgm:t>
    </dgm:pt>
    <dgm:pt modelId="{A273C08E-0461-4063-85F7-17CBFE7F93D8}" type="pres">
      <dgm:prSet presAssocID="{C653CB5A-8F9C-40E0-8101-AA58BD9BAF17}" presName="childText" presStyleLbl="bgAcc1" presStyleIdx="0" presStyleCnt="4" custScaleX="127051" custScaleY="69269" custLinFactNeighborX="-2435" custLinFactNeighborY="-207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BC0DB-D9F9-40BF-9440-E0107009A152}" type="pres">
      <dgm:prSet presAssocID="{03783450-EED4-49D9-98B0-4E0B01D3E56B}" presName="root" presStyleCnt="0"/>
      <dgm:spPr/>
    </dgm:pt>
    <dgm:pt modelId="{86D4F25A-318D-42CF-888C-76B911C4356B}" type="pres">
      <dgm:prSet presAssocID="{03783450-EED4-49D9-98B0-4E0B01D3E56B}" presName="rootComposite" presStyleCnt="0"/>
      <dgm:spPr/>
    </dgm:pt>
    <dgm:pt modelId="{9BD4DA0F-AE50-42E9-A05F-A29D70E5E02A}" type="pres">
      <dgm:prSet presAssocID="{03783450-EED4-49D9-98B0-4E0B01D3E56B}" presName="rootText" presStyleLbl="node1" presStyleIdx="1" presStyleCnt="4" custScaleY="74437" custLinFactNeighborX="649" custLinFactNeighborY="-10392"/>
      <dgm:spPr/>
      <dgm:t>
        <a:bodyPr/>
        <a:lstStyle/>
        <a:p>
          <a:endParaRPr lang="ru-RU"/>
        </a:p>
      </dgm:t>
    </dgm:pt>
    <dgm:pt modelId="{1960E4A1-A34E-42B1-9B73-775A75D3C22F}" type="pres">
      <dgm:prSet presAssocID="{03783450-EED4-49D9-98B0-4E0B01D3E56B}" presName="rootConnector" presStyleLbl="node1" presStyleIdx="1" presStyleCnt="4"/>
      <dgm:spPr/>
      <dgm:t>
        <a:bodyPr/>
        <a:lstStyle/>
        <a:p>
          <a:endParaRPr lang="ru-RU"/>
        </a:p>
      </dgm:t>
    </dgm:pt>
    <dgm:pt modelId="{5C8064F3-3C9D-47DE-98D3-3B5601A4445B}" type="pres">
      <dgm:prSet presAssocID="{03783450-EED4-49D9-98B0-4E0B01D3E56B}" presName="childShape" presStyleCnt="0"/>
      <dgm:spPr/>
    </dgm:pt>
    <dgm:pt modelId="{A1758D23-3EBE-4C86-A2F4-8858670585C9}" type="pres">
      <dgm:prSet presAssocID="{D0716846-C186-47DE-AB97-9F58BD372E9A}" presName="Name13" presStyleLbl="parChTrans1D2" presStyleIdx="1" presStyleCnt="4"/>
      <dgm:spPr/>
      <dgm:t>
        <a:bodyPr/>
        <a:lstStyle/>
        <a:p>
          <a:endParaRPr lang="ru-RU"/>
        </a:p>
      </dgm:t>
    </dgm:pt>
    <dgm:pt modelId="{240A9F26-041C-43E4-9E2A-0AEEA67CEBCC}" type="pres">
      <dgm:prSet presAssocID="{5EECD23F-0627-4994-B758-ECEF27F5AF85}" presName="childText" presStyleLbl="bgAcc1" presStyleIdx="1" presStyleCnt="4" custScaleX="116492" custScaleY="60242" custLinFactNeighborX="507" custLinFactNeighborY="-13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170A1-B9F1-49D1-AA25-8B936D5B35CA}" type="pres">
      <dgm:prSet presAssocID="{327D4628-8160-4834-9C6C-27CBB76BEB7D}" presName="root" presStyleCnt="0"/>
      <dgm:spPr/>
    </dgm:pt>
    <dgm:pt modelId="{7DA725A6-AF28-46F7-946D-766EAC6596B0}" type="pres">
      <dgm:prSet presAssocID="{327D4628-8160-4834-9C6C-27CBB76BEB7D}" presName="rootComposite" presStyleCnt="0"/>
      <dgm:spPr/>
    </dgm:pt>
    <dgm:pt modelId="{72307DDA-19B4-4C23-AC4B-DB326241BF3E}" type="pres">
      <dgm:prSet presAssocID="{327D4628-8160-4834-9C6C-27CBB76BEB7D}" presName="rootText" presStyleLbl="node1" presStyleIdx="2" presStyleCnt="4" custScaleY="74508" custLinFactNeighborX="-35" custLinFactNeighborY="-9753"/>
      <dgm:spPr/>
      <dgm:t>
        <a:bodyPr/>
        <a:lstStyle/>
        <a:p>
          <a:endParaRPr lang="ru-RU"/>
        </a:p>
      </dgm:t>
    </dgm:pt>
    <dgm:pt modelId="{89B1BF5D-0EA9-4420-BE1B-96C284C116A1}" type="pres">
      <dgm:prSet presAssocID="{327D4628-8160-4834-9C6C-27CBB76BEB7D}" presName="rootConnector" presStyleLbl="node1" presStyleIdx="2" presStyleCnt="4"/>
      <dgm:spPr/>
      <dgm:t>
        <a:bodyPr/>
        <a:lstStyle/>
        <a:p>
          <a:endParaRPr lang="ru-RU"/>
        </a:p>
      </dgm:t>
    </dgm:pt>
    <dgm:pt modelId="{46BEADB9-99B7-467B-B657-DBF989EB3773}" type="pres">
      <dgm:prSet presAssocID="{327D4628-8160-4834-9C6C-27CBB76BEB7D}" presName="childShape" presStyleCnt="0"/>
      <dgm:spPr/>
    </dgm:pt>
    <dgm:pt modelId="{7CDADDB7-4941-4553-9004-FD3C568B3153}" type="pres">
      <dgm:prSet presAssocID="{20C35F22-0186-4821-96DE-E5F213BAC5FD}" presName="Name13" presStyleLbl="parChTrans1D2" presStyleIdx="2" presStyleCnt="4"/>
      <dgm:spPr/>
      <dgm:t>
        <a:bodyPr/>
        <a:lstStyle/>
        <a:p>
          <a:endParaRPr lang="ru-RU"/>
        </a:p>
      </dgm:t>
    </dgm:pt>
    <dgm:pt modelId="{6D4D5F45-2C31-47A1-9DDB-1F281B080533}" type="pres">
      <dgm:prSet presAssocID="{5355A860-E8BC-4F48-ACE0-957B2385F581}" presName="childText" presStyleLbl="bgAcc1" presStyleIdx="2" presStyleCnt="4" custScaleX="120142" custScaleY="59969" custLinFactNeighborX="6056" custLinFactNeighborY="-22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CAAB4-CF32-4B00-8628-C63C750D36EE}" type="pres">
      <dgm:prSet presAssocID="{36B5D7F3-8063-43BD-8925-1AB0489327AE}" presName="root" presStyleCnt="0"/>
      <dgm:spPr/>
    </dgm:pt>
    <dgm:pt modelId="{E94BC526-5346-4250-803B-FEA3F43F19CE}" type="pres">
      <dgm:prSet presAssocID="{36B5D7F3-8063-43BD-8925-1AB0489327AE}" presName="rootComposite" presStyleCnt="0"/>
      <dgm:spPr/>
    </dgm:pt>
    <dgm:pt modelId="{9A8FFFA5-D6ED-4325-AF4B-D0D60F5FD893}" type="pres">
      <dgm:prSet presAssocID="{36B5D7F3-8063-43BD-8925-1AB0489327AE}" presName="rootText" presStyleLbl="node1" presStyleIdx="3" presStyleCnt="4" custScaleX="169917" custScaleY="70609" custLinFactNeighborX="-3167" custLinFactNeighborY="-10270"/>
      <dgm:spPr/>
      <dgm:t>
        <a:bodyPr/>
        <a:lstStyle/>
        <a:p>
          <a:endParaRPr lang="ru-RU"/>
        </a:p>
      </dgm:t>
    </dgm:pt>
    <dgm:pt modelId="{11EF8662-8368-43C5-847C-A7A2977A8DE7}" type="pres">
      <dgm:prSet presAssocID="{36B5D7F3-8063-43BD-8925-1AB0489327AE}" presName="rootConnector" presStyleLbl="node1" presStyleIdx="3" presStyleCnt="4"/>
      <dgm:spPr/>
      <dgm:t>
        <a:bodyPr/>
        <a:lstStyle/>
        <a:p>
          <a:endParaRPr lang="ru-RU"/>
        </a:p>
      </dgm:t>
    </dgm:pt>
    <dgm:pt modelId="{2D33DB55-EC17-452A-B499-A8B9AA7BD5D8}" type="pres">
      <dgm:prSet presAssocID="{36B5D7F3-8063-43BD-8925-1AB0489327AE}" presName="childShape" presStyleCnt="0"/>
      <dgm:spPr/>
    </dgm:pt>
    <dgm:pt modelId="{520A828A-7CC7-47A7-B334-71EF9E65327A}" type="pres">
      <dgm:prSet presAssocID="{D0D9602A-251F-4BDB-8074-835663B038CE}" presName="Name13" presStyleLbl="parChTrans1D2" presStyleIdx="3" presStyleCnt="4"/>
      <dgm:spPr/>
      <dgm:t>
        <a:bodyPr/>
        <a:lstStyle/>
        <a:p>
          <a:endParaRPr lang="ru-RU"/>
        </a:p>
      </dgm:t>
    </dgm:pt>
    <dgm:pt modelId="{E69C9FAA-11B5-4795-BEE9-21669FAB48E3}" type="pres">
      <dgm:prSet presAssocID="{858B8B1B-F64C-41C6-A7CB-0F69EA117047}" presName="childText" presStyleLbl="bgAcc1" presStyleIdx="3" presStyleCnt="4" custScaleX="129145" custScaleY="69553" custLinFactNeighborX="-3898" custLinFactNeighborY="-290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A5E971-9687-4658-9E86-207CF779048C}" srcId="{36B5D7F3-8063-43BD-8925-1AB0489327AE}" destId="{858B8B1B-F64C-41C6-A7CB-0F69EA117047}" srcOrd="0" destOrd="0" parTransId="{D0D9602A-251F-4BDB-8074-835663B038CE}" sibTransId="{BE5C725C-6A8F-4A12-902C-C9115C54224A}"/>
    <dgm:cxn modelId="{A4D7FB44-A141-4F4C-8B18-3438C0F7F090}" type="presOf" srcId="{858B8B1B-F64C-41C6-A7CB-0F69EA117047}" destId="{E69C9FAA-11B5-4795-BEE9-21669FAB48E3}" srcOrd="0" destOrd="0" presId="urn:microsoft.com/office/officeart/2005/8/layout/hierarchy3#3"/>
    <dgm:cxn modelId="{6218FFB4-5F9E-4175-8AB2-382A5A4279A7}" type="presOf" srcId="{C653CB5A-8F9C-40E0-8101-AA58BD9BAF17}" destId="{A273C08E-0461-4063-85F7-17CBFE7F93D8}" srcOrd="0" destOrd="0" presId="urn:microsoft.com/office/officeart/2005/8/layout/hierarchy3#3"/>
    <dgm:cxn modelId="{92EA38D5-1F4F-4964-9AB7-67AE8A0EECE7}" type="presOf" srcId="{03783450-EED4-49D9-98B0-4E0B01D3E56B}" destId="{9BD4DA0F-AE50-42E9-A05F-A29D70E5E02A}" srcOrd="0" destOrd="0" presId="urn:microsoft.com/office/officeart/2005/8/layout/hierarchy3#3"/>
    <dgm:cxn modelId="{AE992EBD-B001-40F8-A0B8-B348324DD4FF}" type="presOf" srcId="{327D4628-8160-4834-9C6C-27CBB76BEB7D}" destId="{89B1BF5D-0EA9-4420-BE1B-96C284C116A1}" srcOrd="1" destOrd="0" presId="urn:microsoft.com/office/officeart/2005/8/layout/hierarchy3#3"/>
    <dgm:cxn modelId="{7A6D8C94-44AB-4F56-8D96-C7D516801C4A}" type="presOf" srcId="{36B5D7F3-8063-43BD-8925-1AB0489327AE}" destId="{9A8FFFA5-D6ED-4325-AF4B-D0D60F5FD893}" srcOrd="0" destOrd="0" presId="urn:microsoft.com/office/officeart/2005/8/layout/hierarchy3#3"/>
    <dgm:cxn modelId="{78FF916F-C641-474B-B76E-8CACFCF23FD6}" type="presOf" srcId="{03783450-EED4-49D9-98B0-4E0B01D3E56B}" destId="{1960E4A1-A34E-42B1-9B73-775A75D3C22F}" srcOrd="1" destOrd="0" presId="urn:microsoft.com/office/officeart/2005/8/layout/hierarchy3#3"/>
    <dgm:cxn modelId="{BFCDC0AB-9C85-4EC5-9CC7-E7B19BCA208F}" type="presOf" srcId="{20C35F22-0186-4821-96DE-E5F213BAC5FD}" destId="{7CDADDB7-4941-4553-9004-FD3C568B3153}" srcOrd="0" destOrd="0" presId="urn:microsoft.com/office/officeart/2005/8/layout/hierarchy3#3"/>
    <dgm:cxn modelId="{7B58A67A-FF2C-44F8-8634-B05C0FA92C12}" srcId="{03783450-EED4-49D9-98B0-4E0B01D3E56B}" destId="{5EECD23F-0627-4994-B758-ECEF27F5AF85}" srcOrd="0" destOrd="0" parTransId="{D0716846-C186-47DE-AB97-9F58BD372E9A}" sibTransId="{7AA0211F-F802-4F88-B6B8-DF6638BBB08C}"/>
    <dgm:cxn modelId="{43900220-A1FF-4BDC-8762-6E09D106848F}" srcId="{D5CF8696-B8D0-44DD-8B93-E23D05A40AF5}" destId="{C653CB5A-8F9C-40E0-8101-AA58BD9BAF17}" srcOrd="0" destOrd="0" parTransId="{5EB7F00B-20CE-41EA-AF7A-53AE770B2F89}" sibTransId="{2E8F6511-9567-48C0-8726-3F538D145C17}"/>
    <dgm:cxn modelId="{C74E6FF3-D8BA-4965-B670-B4780569CC5C}" type="presOf" srcId="{5EB7F00B-20CE-41EA-AF7A-53AE770B2F89}" destId="{C15319B2-D3F1-4163-AD5B-3EDCDBA7268D}" srcOrd="0" destOrd="0" presId="urn:microsoft.com/office/officeart/2005/8/layout/hierarchy3#3"/>
    <dgm:cxn modelId="{B3836BD5-CD70-4E32-AA6C-4F14576F4660}" srcId="{AFDB6EBD-F8B6-480F-B2AE-4903A5A011FB}" destId="{03783450-EED4-49D9-98B0-4E0B01D3E56B}" srcOrd="1" destOrd="0" parTransId="{38DA77E6-1528-4DBF-B584-7FFD07C4609D}" sibTransId="{C87B99ED-8DCA-413F-8B63-13398617501B}"/>
    <dgm:cxn modelId="{B229714D-97ED-4C31-93DA-7C43F6A1756C}" type="presOf" srcId="{36B5D7F3-8063-43BD-8925-1AB0489327AE}" destId="{11EF8662-8368-43C5-847C-A7A2977A8DE7}" srcOrd="1" destOrd="0" presId="urn:microsoft.com/office/officeart/2005/8/layout/hierarchy3#3"/>
    <dgm:cxn modelId="{23896860-92B7-435D-BB9F-17C55BD1B381}" srcId="{AFDB6EBD-F8B6-480F-B2AE-4903A5A011FB}" destId="{D5CF8696-B8D0-44DD-8B93-E23D05A40AF5}" srcOrd="0" destOrd="0" parTransId="{CEF752D3-4BFD-4FFC-B292-7E93EEA90160}" sibTransId="{01386EFA-D92E-4216-A93B-3398ADC885A9}"/>
    <dgm:cxn modelId="{72F0808D-CDD7-4435-8D0D-2AA4AB285FA6}" type="presOf" srcId="{D0716846-C186-47DE-AB97-9F58BD372E9A}" destId="{A1758D23-3EBE-4C86-A2F4-8858670585C9}" srcOrd="0" destOrd="0" presId="urn:microsoft.com/office/officeart/2005/8/layout/hierarchy3#3"/>
    <dgm:cxn modelId="{B11272F1-492A-4824-A180-38EE2A411D99}" type="presOf" srcId="{D5CF8696-B8D0-44DD-8B93-E23D05A40AF5}" destId="{9D1478C3-45AA-4D6D-8273-C3A62A96A928}" srcOrd="1" destOrd="0" presId="urn:microsoft.com/office/officeart/2005/8/layout/hierarchy3#3"/>
    <dgm:cxn modelId="{021CB51B-4723-464B-8E90-A8CED50736BF}" type="presOf" srcId="{D5CF8696-B8D0-44DD-8B93-E23D05A40AF5}" destId="{CE9DE97A-4076-454A-B349-BAF716926771}" srcOrd="0" destOrd="0" presId="urn:microsoft.com/office/officeart/2005/8/layout/hierarchy3#3"/>
    <dgm:cxn modelId="{B33592D3-6F5F-4E52-8C31-2E421230D3C9}" type="presOf" srcId="{5EECD23F-0627-4994-B758-ECEF27F5AF85}" destId="{240A9F26-041C-43E4-9E2A-0AEEA67CEBCC}" srcOrd="0" destOrd="0" presId="urn:microsoft.com/office/officeart/2005/8/layout/hierarchy3#3"/>
    <dgm:cxn modelId="{5B15769B-BE97-4B31-A1CC-5F35AA3D288C}" type="presOf" srcId="{327D4628-8160-4834-9C6C-27CBB76BEB7D}" destId="{72307DDA-19B4-4C23-AC4B-DB326241BF3E}" srcOrd="0" destOrd="0" presId="urn:microsoft.com/office/officeart/2005/8/layout/hierarchy3#3"/>
    <dgm:cxn modelId="{9526BC7B-C699-4430-AF43-BC5DB2A4B757}" srcId="{327D4628-8160-4834-9C6C-27CBB76BEB7D}" destId="{5355A860-E8BC-4F48-ACE0-957B2385F581}" srcOrd="0" destOrd="0" parTransId="{20C35F22-0186-4821-96DE-E5F213BAC5FD}" sibTransId="{A8B1B04C-D61E-44D1-811E-7068B6CCF538}"/>
    <dgm:cxn modelId="{D558E5B4-C756-457A-859F-ECF04D597C61}" srcId="{AFDB6EBD-F8B6-480F-B2AE-4903A5A011FB}" destId="{36B5D7F3-8063-43BD-8925-1AB0489327AE}" srcOrd="3" destOrd="0" parTransId="{536B17EB-B8A1-4B3B-BE05-E6C5C5859ADF}" sibTransId="{4DC864E2-527D-4D27-8BD0-9EEFB2CA1661}"/>
    <dgm:cxn modelId="{1437BA2D-50FB-4AE7-AF08-97021A225E4A}" type="presOf" srcId="{D0D9602A-251F-4BDB-8074-835663B038CE}" destId="{520A828A-7CC7-47A7-B334-71EF9E65327A}" srcOrd="0" destOrd="0" presId="urn:microsoft.com/office/officeart/2005/8/layout/hierarchy3#3"/>
    <dgm:cxn modelId="{63DED579-37A3-4163-A880-271B71F54443}" type="presOf" srcId="{5355A860-E8BC-4F48-ACE0-957B2385F581}" destId="{6D4D5F45-2C31-47A1-9DDB-1F281B080533}" srcOrd="0" destOrd="0" presId="urn:microsoft.com/office/officeart/2005/8/layout/hierarchy3#3"/>
    <dgm:cxn modelId="{2655C973-DDC5-4531-84B2-2A7D01F92497}" type="presOf" srcId="{AFDB6EBD-F8B6-480F-B2AE-4903A5A011FB}" destId="{B93C244A-23A8-41E6-85D8-635D353D42A3}" srcOrd="0" destOrd="0" presId="urn:microsoft.com/office/officeart/2005/8/layout/hierarchy3#3"/>
    <dgm:cxn modelId="{A09FA220-9FD9-4BEF-8A15-2E2BD58B5685}" srcId="{AFDB6EBD-F8B6-480F-B2AE-4903A5A011FB}" destId="{327D4628-8160-4834-9C6C-27CBB76BEB7D}" srcOrd="2" destOrd="0" parTransId="{F4AD373F-AB39-4325-8278-C6FD168C63FF}" sibTransId="{702BDB48-9926-4911-95EB-4990FF06DFE6}"/>
    <dgm:cxn modelId="{F8F0C4AD-283E-4467-BA81-CE6CF67421FE}" type="presParOf" srcId="{B93C244A-23A8-41E6-85D8-635D353D42A3}" destId="{0664D90D-6BEA-4340-8CCC-CAD2535BE79E}" srcOrd="0" destOrd="0" presId="urn:microsoft.com/office/officeart/2005/8/layout/hierarchy3#3"/>
    <dgm:cxn modelId="{E4D4EBE7-ADC2-4CDC-98B8-4538FD6B9888}" type="presParOf" srcId="{0664D90D-6BEA-4340-8CCC-CAD2535BE79E}" destId="{BEC1D95A-625F-4097-8CA5-7FA1B498D771}" srcOrd="0" destOrd="0" presId="urn:microsoft.com/office/officeart/2005/8/layout/hierarchy3#3"/>
    <dgm:cxn modelId="{F714CB84-123A-453B-832D-2AB4D5CA211C}" type="presParOf" srcId="{BEC1D95A-625F-4097-8CA5-7FA1B498D771}" destId="{CE9DE97A-4076-454A-B349-BAF716926771}" srcOrd="0" destOrd="0" presId="urn:microsoft.com/office/officeart/2005/8/layout/hierarchy3#3"/>
    <dgm:cxn modelId="{967E9020-C99C-4B4E-95AF-FF28DBB79547}" type="presParOf" srcId="{BEC1D95A-625F-4097-8CA5-7FA1B498D771}" destId="{9D1478C3-45AA-4D6D-8273-C3A62A96A928}" srcOrd="1" destOrd="0" presId="urn:microsoft.com/office/officeart/2005/8/layout/hierarchy3#3"/>
    <dgm:cxn modelId="{B2367880-2750-4125-9B9A-F5248EEAF0AA}" type="presParOf" srcId="{0664D90D-6BEA-4340-8CCC-CAD2535BE79E}" destId="{C5CA00D1-4C3F-4F73-A688-4C0955544F54}" srcOrd="1" destOrd="0" presId="urn:microsoft.com/office/officeart/2005/8/layout/hierarchy3#3"/>
    <dgm:cxn modelId="{5AE9D9CC-A0C4-4564-9270-0C9A78B6AC1F}" type="presParOf" srcId="{C5CA00D1-4C3F-4F73-A688-4C0955544F54}" destId="{C15319B2-D3F1-4163-AD5B-3EDCDBA7268D}" srcOrd="0" destOrd="0" presId="urn:microsoft.com/office/officeart/2005/8/layout/hierarchy3#3"/>
    <dgm:cxn modelId="{D53B5F63-F627-4582-9DC8-5480332F336C}" type="presParOf" srcId="{C5CA00D1-4C3F-4F73-A688-4C0955544F54}" destId="{A273C08E-0461-4063-85F7-17CBFE7F93D8}" srcOrd="1" destOrd="0" presId="urn:microsoft.com/office/officeart/2005/8/layout/hierarchy3#3"/>
    <dgm:cxn modelId="{E6918397-EBFB-454C-85F1-ACD9538D7909}" type="presParOf" srcId="{B93C244A-23A8-41E6-85D8-635D353D42A3}" destId="{DA0BC0DB-D9F9-40BF-9440-E0107009A152}" srcOrd="1" destOrd="0" presId="urn:microsoft.com/office/officeart/2005/8/layout/hierarchy3#3"/>
    <dgm:cxn modelId="{0B7191BD-2476-465D-B113-8CF08DAE7303}" type="presParOf" srcId="{DA0BC0DB-D9F9-40BF-9440-E0107009A152}" destId="{86D4F25A-318D-42CF-888C-76B911C4356B}" srcOrd="0" destOrd="0" presId="urn:microsoft.com/office/officeart/2005/8/layout/hierarchy3#3"/>
    <dgm:cxn modelId="{010B6AED-026B-4A36-AEDF-38C290F0F40D}" type="presParOf" srcId="{86D4F25A-318D-42CF-888C-76B911C4356B}" destId="{9BD4DA0F-AE50-42E9-A05F-A29D70E5E02A}" srcOrd="0" destOrd="0" presId="urn:microsoft.com/office/officeart/2005/8/layout/hierarchy3#3"/>
    <dgm:cxn modelId="{14438105-1E32-4EAB-89C9-8B788A6373BF}" type="presParOf" srcId="{86D4F25A-318D-42CF-888C-76B911C4356B}" destId="{1960E4A1-A34E-42B1-9B73-775A75D3C22F}" srcOrd="1" destOrd="0" presId="urn:microsoft.com/office/officeart/2005/8/layout/hierarchy3#3"/>
    <dgm:cxn modelId="{0A3B9C39-1FB7-4CE6-B223-FBB69A510926}" type="presParOf" srcId="{DA0BC0DB-D9F9-40BF-9440-E0107009A152}" destId="{5C8064F3-3C9D-47DE-98D3-3B5601A4445B}" srcOrd="1" destOrd="0" presId="urn:microsoft.com/office/officeart/2005/8/layout/hierarchy3#3"/>
    <dgm:cxn modelId="{564BEE92-19CA-4515-B488-8A52F7D60379}" type="presParOf" srcId="{5C8064F3-3C9D-47DE-98D3-3B5601A4445B}" destId="{A1758D23-3EBE-4C86-A2F4-8858670585C9}" srcOrd="0" destOrd="0" presId="urn:microsoft.com/office/officeart/2005/8/layout/hierarchy3#3"/>
    <dgm:cxn modelId="{A6636553-A306-4E86-8B59-9C4ECDB6B599}" type="presParOf" srcId="{5C8064F3-3C9D-47DE-98D3-3B5601A4445B}" destId="{240A9F26-041C-43E4-9E2A-0AEEA67CEBCC}" srcOrd="1" destOrd="0" presId="urn:microsoft.com/office/officeart/2005/8/layout/hierarchy3#3"/>
    <dgm:cxn modelId="{420764B7-1968-4AE2-8BDA-FEBBDFE278C6}" type="presParOf" srcId="{B93C244A-23A8-41E6-85D8-635D353D42A3}" destId="{12A170A1-B9F1-49D1-AA25-8B936D5B35CA}" srcOrd="2" destOrd="0" presId="urn:microsoft.com/office/officeart/2005/8/layout/hierarchy3#3"/>
    <dgm:cxn modelId="{33745CA3-282E-4418-829E-833993A42F82}" type="presParOf" srcId="{12A170A1-B9F1-49D1-AA25-8B936D5B35CA}" destId="{7DA725A6-AF28-46F7-946D-766EAC6596B0}" srcOrd="0" destOrd="0" presId="urn:microsoft.com/office/officeart/2005/8/layout/hierarchy3#3"/>
    <dgm:cxn modelId="{7DA88544-89A0-46D4-BA55-A4754EFE726A}" type="presParOf" srcId="{7DA725A6-AF28-46F7-946D-766EAC6596B0}" destId="{72307DDA-19B4-4C23-AC4B-DB326241BF3E}" srcOrd="0" destOrd="0" presId="urn:microsoft.com/office/officeart/2005/8/layout/hierarchy3#3"/>
    <dgm:cxn modelId="{6FE45472-6F1F-49E9-9F6A-187E2F06AF40}" type="presParOf" srcId="{7DA725A6-AF28-46F7-946D-766EAC6596B0}" destId="{89B1BF5D-0EA9-4420-BE1B-96C284C116A1}" srcOrd="1" destOrd="0" presId="urn:microsoft.com/office/officeart/2005/8/layout/hierarchy3#3"/>
    <dgm:cxn modelId="{40C4A3EB-2CEF-4C1E-B2E2-B13B9EE2BB37}" type="presParOf" srcId="{12A170A1-B9F1-49D1-AA25-8B936D5B35CA}" destId="{46BEADB9-99B7-467B-B657-DBF989EB3773}" srcOrd="1" destOrd="0" presId="urn:microsoft.com/office/officeart/2005/8/layout/hierarchy3#3"/>
    <dgm:cxn modelId="{5876D22A-E6E1-4205-9B5B-3B6A4ED2EC4B}" type="presParOf" srcId="{46BEADB9-99B7-467B-B657-DBF989EB3773}" destId="{7CDADDB7-4941-4553-9004-FD3C568B3153}" srcOrd="0" destOrd="0" presId="urn:microsoft.com/office/officeart/2005/8/layout/hierarchy3#3"/>
    <dgm:cxn modelId="{E0966D17-1473-403B-844E-E5AC5D3F8027}" type="presParOf" srcId="{46BEADB9-99B7-467B-B657-DBF989EB3773}" destId="{6D4D5F45-2C31-47A1-9DDB-1F281B080533}" srcOrd="1" destOrd="0" presId="urn:microsoft.com/office/officeart/2005/8/layout/hierarchy3#3"/>
    <dgm:cxn modelId="{6D1F0F80-F923-4F26-8CDE-D317CA74072C}" type="presParOf" srcId="{B93C244A-23A8-41E6-85D8-635D353D42A3}" destId="{DC9CAAB4-CF32-4B00-8628-C63C750D36EE}" srcOrd="3" destOrd="0" presId="urn:microsoft.com/office/officeart/2005/8/layout/hierarchy3#3"/>
    <dgm:cxn modelId="{86E035DC-B6D0-4B78-8FEA-B4F004DB78F5}" type="presParOf" srcId="{DC9CAAB4-CF32-4B00-8628-C63C750D36EE}" destId="{E94BC526-5346-4250-803B-FEA3F43F19CE}" srcOrd="0" destOrd="0" presId="urn:microsoft.com/office/officeart/2005/8/layout/hierarchy3#3"/>
    <dgm:cxn modelId="{E6E23EA1-A502-4C82-A692-E518B6C92024}" type="presParOf" srcId="{E94BC526-5346-4250-803B-FEA3F43F19CE}" destId="{9A8FFFA5-D6ED-4325-AF4B-D0D60F5FD893}" srcOrd="0" destOrd="0" presId="urn:microsoft.com/office/officeart/2005/8/layout/hierarchy3#3"/>
    <dgm:cxn modelId="{C3AEF7A7-C23D-4CE1-A586-89DBEBB29BDB}" type="presParOf" srcId="{E94BC526-5346-4250-803B-FEA3F43F19CE}" destId="{11EF8662-8368-43C5-847C-A7A2977A8DE7}" srcOrd="1" destOrd="0" presId="urn:microsoft.com/office/officeart/2005/8/layout/hierarchy3#3"/>
    <dgm:cxn modelId="{0DCFC77B-82BA-4103-BB46-6975384E9572}" type="presParOf" srcId="{DC9CAAB4-CF32-4B00-8628-C63C750D36EE}" destId="{2D33DB55-EC17-452A-B499-A8B9AA7BD5D8}" srcOrd="1" destOrd="0" presId="urn:microsoft.com/office/officeart/2005/8/layout/hierarchy3#3"/>
    <dgm:cxn modelId="{5905D297-562F-48EC-AD78-2F23DA397445}" type="presParOf" srcId="{2D33DB55-EC17-452A-B499-A8B9AA7BD5D8}" destId="{520A828A-7CC7-47A7-B334-71EF9E65327A}" srcOrd="0" destOrd="0" presId="urn:microsoft.com/office/officeart/2005/8/layout/hierarchy3#3"/>
    <dgm:cxn modelId="{9D1F5796-A5C0-493A-9F11-42C560AF633F}" type="presParOf" srcId="{2D33DB55-EC17-452A-B499-A8B9AA7BD5D8}" destId="{E69C9FAA-11B5-4795-BEE9-21669FAB48E3}" srcOrd="1" destOrd="0" presId="urn:microsoft.com/office/officeart/2005/8/layout/hierarchy3#3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3B3629-6A0E-4FA0-8516-37EAB4E79372}" type="doc">
      <dgm:prSet loTypeId="urn:microsoft.com/office/officeart/2008/layout/RadialCluster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78C14C1-E79B-4DC0-8BE0-2DE3558C8463}">
      <dgm:prSet phldrT="[Текст]" custT="1"/>
      <dgm:spPr>
        <a:solidFill>
          <a:schemeClr val="accent6">
            <a:lumMod val="75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algn="l"/>
          <a:r>
            <a:rPr lang="ru-RU" sz="1800" b="1" dirty="0"/>
            <a:t>Цель:  обеспечение баланса выбытия и воспроизводства лесов в соотношении 100% к 2024 году</a:t>
          </a:r>
        </a:p>
      </dgm:t>
    </dgm:pt>
    <dgm:pt modelId="{A238F584-810D-4898-96EA-A3BEEF50F556}" type="parTrans" cxnId="{D4CE8128-1439-4752-A149-B21865A6C68E}">
      <dgm:prSet/>
      <dgm:spPr/>
      <dgm:t>
        <a:bodyPr/>
        <a:lstStyle/>
        <a:p>
          <a:endParaRPr lang="ru-RU"/>
        </a:p>
      </dgm:t>
    </dgm:pt>
    <dgm:pt modelId="{23BA81F4-EAFA-4C6C-81BD-C992681BCEC0}" type="sibTrans" cxnId="{D4CE8128-1439-4752-A149-B21865A6C68E}">
      <dgm:prSet/>
      <dgm:spPr/>
      <dgm:t>
        <a:bodyPr/>
        <a:lstStyle/>
        <a:p>
          <a:endParaRPr lang="ru-RU"/>
        </a:p>
      </dgm:t>
    </dgm:pt>
    <dgm:pt modelId="{CB229991-560B-438C-871C-1A22D119C751}">
      <dgm:prSet phldrT="[Текст]" custT="1"/>
      <dgm:spPr>
        <a:noFill/>
      </dgm:spPr>
      <dgm:t>
        <a:bodyPr/>
        <a:lstStyle/>
        <a:p>
          <a:pPr algn="r"/>
          <a:r>
            <a:rPr lang="ru-RU" sz="1600" b="1" dirty="0">
              <a:solidFill>
                <a:schemeClr val="tx1"/>
              </a:solidFill>
              <a:latin typeface="+mn-lt"/>
            </a:rPr>
            <a:t>Увеличение площади лесовосстановления</a:t>
          </a:r>
        </a:p>
      </dgm:t>
    </dgm:pt>
    <dgm:pt modelId="{53104D9D-87DF-4F99-B60D-14A08DFA641C}" type="parTrans" cxnId="{502051A6-E1DA-4F73-B030-09F2B1364894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C37F0437-1774-407B-A352-C875FC254EF4}" type="sibTrans" cxnId="{502051A6-E1DA-4F73-B030-09F2B1364894}">
      <dgm:prSet/>
      <dgm:spPr/>
      <dgm:t>
        <a:bodyPr/>
        <a:lstStyle/>
        <a:p>
          <a:endParaRPr lang="ru-RU"/>
        </a:p>
      </dgm:t>
    </dgm:pt>
    <dgm:pt modelId="{BFAD8416-4ACB-4B07-8E81-27AC591D1958}">
      <dgm:prSet phldrT="[Текст]" custT="1"/>
      <dgm:spPr>
        <a:noFill/>
      </dgm:spPr>
      <dgm:t>
        <a:bodyPr/>
        <a:lstStyle/>
        <a:p>
          <a:pPr algn="r"/>
          <a:r>
            <a:rPr lang="ru-RU" sz="1600" b="1" dirty="0">
              <a:solidFill>
                <a:schemeClr val="tx1"/>
              </a:solidFill>
              <a:latin typeface="+mn-lt"/>
            </a:rPr>
            <a:t>Приобретение лесокультурной техники и оборудования</a:t>
          </a:r>
        </a:p>
      </dgm:t>
    </dgm:pt>
    <dgm:pt modelId="{CF2D654F-88BB-4769-B31D-0C58E0DD5298}" type="parTrans" cxnId="{DE9E2CDE-22B2-4770-80D7-F479A6DBDF7B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5D6D0616-5644-47BD-A3A4-3E43E2C29FE5}" type="sibTrans" cxnId="{DE9E2CDE-22B2-4770-80D7-F479A6DBDF7B}">
      <dgm:prSet/>
      <dgm:spPr/>
      <dgm:t>
        <a:bodyPr/>
        <a:lstStyle/>
        <a:p>
          <a:endParaRPr lang="ru-RU"/>
        </a:p>
      </dgm:t>
    </dgm:pt>
    <dgm:pt modelId="{71BE40DA-5627-42B0-98D0-30B16DEFC4D0}">
      <dgm:prSet phldrT="[Текст]" custT="1"/>
      <dgm:spPr>
        <a:noFill/>
      </dgm:spPr>
      <dgm:t>
        <a:bodyPr/>
        <a:lstStyle/>
        <a:p>
          <a:pPr algn="r"/>
          <a:r>
            <a:rPr lang="ru-RU" sz="1600" b="1" dirty="0">
              <a:solidFill>
                <a:schemeClr val="tx1"/>
              </a:solidFill>
              <a:latin typeface="+mn-lt"/>
            </a:rPr>
            <a:t>Приобретение </a:t>
          </a:r>
          <a:r>
            <a:rPr lang="ru-RU" sz="1600" b="1" dirty="0" err="1">
              <a:solidFill>
                <a:schemeClr val="tx1"/>
              </a:solidFill>
              <a:latin typeface="+mn-lt"/>
            </a:rPr>
            <a:t>лесопожарной</a:t>
          </a:r>
          <a:r>
            <a:rPr lang="ru-RU" sz="1600" b="1" dirty="0">
              <a:solidFill>
                <a:schemeClr val="tx1"/>
              </a:solidFill>
              <a:latin typeface="+mn-lt"/>
            </a:rPr>
            <a:t> техники и оборудования</a:t>
          </a:r>
        </a:p>
      </dgm:t>
    </dgm:pt>
    <dgm:pt modelId="{9EB84F8B-187F-48ED-B04C-31BB773D570F}" type="parTrans" cxnId="{590BCDA2-E2DA-45BE-9B99-48A153529BB7}">
      <dgm:prSet/>
      <dgm:spPr>
        <a:noFill/>
        <a:ln>
          <a:noFill/>
        </a:ln>
      </dgm:spPr>
      <dgm:t>
        <a:bodyPr/>
        <a:lstStyle/>
        <a:p>
          <a:pPr algn="ctr"/>
          <a:endParaRPr lang="ru-RU" sz="1600">
            <a:solidFill>
              <a:schemeClr val="tx1"/>
            </a:solidFill>
          </a:endParaRPr>
        </a:p>
      </dgm:t>
    </dgm:pt>
    <dgm:pt modelId="{9518F5D8-689A-41C3-8517-3B10D52C3E0B}" type="sibTrans" cxnId="{590BCDA2-E2DA-45BE-9B99-48A153529BB7}">
      <dgm:prSet/>
      <dgm:spPr/>
      <dgm:t>
        <a:bodyPr/>
        <a:lstStyle/>
        <a:p>
          <a:endParaRPr lang="ru-RU"/>
        </a:p>
      </dgm:t>
    </dgm:pt>
    <dgm:pt modelId="{CDC2A645-4B77-423D-88E7-2C4739A6E0DD}">
      <dgm:prSet phldrT="[Текст]" custT="1"/>
      <dgm:spPr>
        <a:noFill/>
      </dgm:spPr>
      <dgm:t>
        <a:bodyPr/>
        <a:lstStyle/>
        <a:p>
          <a:pPr algn="r"/>
          <a:r>
            <a:rPr lang="ru-RU" sz="1600" b="1" dirty="0">
              <a:solidFill>
                <a:schemeClr val="tx1"/>
              </a:solidFill>
              <a:latin typeface="+mn-lt"/>
            </a:rPr>
            <a:t>Формирование запаса лесных семян для лесовосстановления</a:t>
          </a:r>
        </a:p>
      </dgm:t>
    </dgm:pt>
    <dgm:pt modelId="{A2C0CDFA-86FA-428A-B7EA-C613E1999029}" type="parTrans" cxnId="{B1047650-B88F-455B-856A-789DABE006DC}">
      <dgm:prSet/>
      <dgm:spPr>
        <a:ln>
          <a:noFill/>
        </a:ln>
      </dgm:spPr>
      <dgm:t>
        <a:bodyPr/>
        <a:lstStyle/>
        <a:p>
          <a:endParaRPr lang="ru-RU"/>
        </a:p>
      </dgm:t>
    </dgm:pt>
    <dgm:pt modelId="{1865BED5-CFC5-493C-A054-689879580562}" type="sibTrans" cxnId="{B1047650-B88F-455B-856A-789DABE006DC}">
      <dgm:prSet/>
      <dgm:spPr/>
      <dgm:t>
        <a:bodyPr/>
        <a:lstStyle/>
        <a:p>
          <a:endParaRPr lang="ru-RU"/>
        </a:p>
      </dgm:t>
    </dgm:pt>
    <dgm:pt modelId="{F05608B6-6463-466E-AFC0-C4E1E8DC43DF}">
      <dgm:prSet/>
      <dgm:spPr/>
      <dgm:t>
        <a:bodyPr/>
        <a:lstStyle/>
        <a:p>
          <a:endParaRPr lang="ru-RU"/>
        </a:p>
      </dgm:t>
    </dgm:pt>
    <dgm:pt modelId="{202CFB9F-FF89-4857-9DF9-DEC1BE9E2E51}" type="parTrans" cxnId="{AD9B88CF-E9D5-473A-A7C2-7C79CEFA3652}">
      <dgm:prSet/>
      <dgm:spPr/>
      <dgm:t>
        <a:bodyPr/>
        <a:lstStyle/>
        <a:p>
          <a:endParaRPr lang="ru-RU"/>
        </a:p>
      </dgm:t>
    </dgm:pt>
    <dgm:pt modelId="{136B349F-54BE-4A96-AD77-255AA09802F0}" type="sibTrans" cxnId="{AD9B88CF-E9D5-473A-A7C2-7C79CEFA3652}">
      <dgm:prSet/>
      <dgm:spPr/>
      <dgm:t>
        <a:bodyPr/>
        <a:lstStyle/>
        <a:p>
          <a:endParaRPr lang="ru-RU"/>
        </a:p>
      </dgm:t>
    </dgm:pt>
    <dgm:pt modelId="{0515A324-D859-40D0-A781-1CE16352C304}">
      <dgm:prSet/>
      <dgm:spPr/>
      <dgm:t>
        <a:bodyPr/>
        <a:lstStyle/>
        <a:p>
          <a:endParaRPr lang="ru-RU"/>
        </a:p>
      </dgm:t>
    </dgm:pt>
    <dgm:pt modelId="{6D05C788-D6F1-4A74-9962-CFADFD155592}" type="parTrans" cxnId="{54D581CD-12FB-4DBA-B033-0088F6B5F8D5}">
      <dgm:prSet/>
      <dgm:spPr/>
      <dgm:t>
        <a:bodyPr/>
        <a:lstStyle/>
        <a:p>
          <a:endParaRPr lang="ru-RU"/>
        </a:p>
      </dgm:t>
    </dgm:pt>
    <dgm:pt modelId="{28500A0F-B53E-4D66-8CD1-E1D18CADD606}" type="sibTrans" cxnId="{54D581CD-12FB-4DBA-B033-0088F6B5F8D5}">
      <dgm:prSet/>
      <dgm:spPr/>
      <dgm:t>
        <a:bodyPr/>
        <a:lstStyle/>
        <a:p>
          <a:endParaRPr lang="ru-RU"/>
        </a:p>
      </dgm:t>
    </dgm:pt>
    <dgm:pt modelId="{CAD08470-6496-4572-B64C-AB036E34F609}">
      <dgm:prSet phldrT="[Текст]" custScaleX="305941" custScaleY="68400" custRadScaleRad="140201" custRadScaleInc="-105330"/>
      <dgm:spPr/>
      <dgm:t>
        <a:bodyPr/>
        <a:lstStyle/>
        <a:p>
          <a:endParaRPr lang="ru-RU"/>
        </a:p>
      </dgm:t>
    </dgm:pt>
    <dgm:pt modelId="{830BB0D1-E1DA-47E9-BDC9-A35E77E241B6}" type="parTrans" cxnId="{07D5D615-242F-472F-B339-B67E59960EFC}">
      <dgm:prSet/>
      <dgm:spPr/>
      <dgm:t>
        <a:bodyPr/>
        <a:lstStyle/>
        <a:p>
          <a:endParaRPr lang="ru-RU"/>
        </a:p>
      </dgm:t>
    </dgm:pt>
    <dgm:pt modelId="{1467C37E-5673-42AD-B295-D30A3E6110BD}" type="sibTrans" cxnId="{07D5D615-242F-472F-B339-B67E59960EFC}">
      <dgm:prSet/>
      <dgm:spPr/>
      <dgm:t>
        <a:bodyPr/>
        <a:lstStyle/>
        <a:p>
          <a:endParaRPr lang="ru-RU"/>
        </a:p>
      </dgm:t>
    </dgm:pt>
    <dgm:pt modelId="{5F5852AB-1438-46AA-807B-DADC40A1458D}">
      <dgm:prSet phldrT="[Текст]" custScaleX="305941" custScaleY="68400" custRadScaleRad="140201" custRadScaleInc="-105330"/>
      <dgm:spPr/>
      <dgm:t>
        <a:bodyPr/>
        <a:lstStyle/>
        <a:p>
          <a:endParaRPr lang="ru-RU"/>
        </a:p>
      </dgm:t>
    </dgm:pt>
    <dgm:pt modelId="{2D414DBD-BC89-448A-A884-04363B7082F4}" type="parTrans" cxnId="{E48F008A-1EFF-4D07-A22E-3B37E718787C}">
      <dgm:prSet/>
      <dgm:spPr/>
      <dgm:t>
        <a:bodyPr/>
        <a:lstStyle/>
        <a:p>
          <a:endParaRPr lang="ru-RU"/>
        </a:p>
      </dgm:t>
    </dgm:pt>
    <dgm:pt modelId="{941CF8A3-6376-4C8B-9F2F-631606AFD6C5}" type="sibTrans" cxnId="{E48F008A-1EFF-4D07-A22E-3B37E718787C}">
      <dgm:prSet/>
      <dgm:spPr/>
      <dgm:t>
        <a:bodyPr/>
        <a:lstStyle/>
        <a:p>
          <a:endParaRPr lang="ru-RU"/>
        </a:p>
      </dgm:t>
    </dgm:pt>
    <dgm:pt modelId="{FE1F6CE7-3E12-4FF6-8AA7-D185BEDE89B1}">
      <dgm:prSet phldrT="[Текст]" custScaleX="305941" custScaleY="68400" custRadScaleRad="140201" custRadScaleInc="-105330"/>
      <dgm:spPr/>
      <dgm:t>
        <a:bodyPr/>
        <a:lstStyle/>
        <a:p>
          <a:endParaRPr lang="ru-RU"/>
        </a:p>
      </dgm:t>
    </dgm:pt>
    <dgm:pt modelId="{C9C6E54F-358D-4736-9C4D-3121A20B9F37}" type="parTrans" cxnId="{71CBE385-2479-4D30-84F0-A4BC85E88788}">
      <dgm:prSet/>
      <dgm:spPr/>
      <dgm:t>
        <a:bodyPr/>
        <a:lstStyle/>
        <a:p>
          <a:endParaRPr lang="ru-RU"/>
        </a:p>
      </dgm:t>
    </dgm:pt>
    <dgm:pt modelId="{9FF8270A-A0A9-449D-B508-91BF513284C4}" type="sibTrans" cxnId="{71CBE385-2479-4D30-84F0-A4BC85E88788}">
      <dgm:prSet/>
      <dgm:spPr/>
      <dgm:t>
        <a:bodyPr/>
        <a:lstStyle/>
        <a:p>
          <a:endParaRPr lang="ru-RU"/>
        </a:p>
      </dgm:t>
    </dgm:pt>
    <dgm:pt modelId="{8100B603-8CAD-45AD-ABAA-A8B12F1E6392}" type="pres">
      <dgm:prSet presAssocID="{8D3B3629-6A0E-4FA0-8516-37EAB4E7937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6653DA0-61E0-40E2-9369-2927D6FF214A}" type="pres">
      <dgm:prSet presAssocID="{D78C14C1-E79B-4DC0-8BE0-2DE3558C8463}" presName="singleCycle" presStyleCnt="0"/>
      <dgm:spPr/>
    </dgm:pt>
    <dgm:pt modelId="{52868A62-A045-4865-A7F9-A4C0E7670F0B}" type="pres">
      <dgm:prSet presAssocID="{D78C14C1-E79B-4DC0-8BE0-2DE3558C8463}" presName="singleCenter" presStyleLbl="node1" presStyleIdx="0" presStyleCnt="5" custScaleX="457170" custScaleY="44418" custLinFactNeighborX="-1580" custLinFactNeighborY="-49159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7F78B13F-9F17-4B4F-A134-035C458BBE50}" type="pres">
      <dgm:prSet presAssocID="{53104D9D-87DF-4F99-B60D-14A08DFA641C}" presName="Name56" presStyleLbl="parChTrans1D2" presStyleIdx="0" presStyleCnt="4"/>
      <dgm:spPr/>
      <dgm:t>
        <a:bodyPr/>
        <a:lstStyle/>
        <a:p>
          <a:endParaRPr lang="ru-RU"/>
        </a:p>
      </dgm:t>
    </dgm:pt>
    <dgm:pt modelId="{0057BE7E-9969-4E6E-8F06-CA8712AE1043}" type="pres">
      <dgm:prSet presAssocID="{CB229991-560B-438C-871C-1A22D119C751}" presName="text0" presStyleLbl="node1" presStyleIdx="1" presStyleCnt="5" custScaleX="305941" custScaleY="78783" custRadScaleRad="111953" custRadScaleInc="-133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B13FFC-6336-46CD-A1BA-AD42A1F53036}" type="pres">
      <dgm:prSet presAssocID="{CF2D654F-88BB-4769-B31D-0C58E0DD5298}" presName="Name56" presStyleLbl="parChTrans1D2" presStyleIdx="1" presStyleCnt="4"/>
      <dgm:spPr/>
      <dgm:t>
        <a:bodyPr/>
        <a:lstStyle/>
        <a:p>
          <a:endParaRPr lang="ru-RU"/>
        </a:p>
      </dgm:t>
    </dgm:pt>
    <dgm:pt modelId="{CFD5F255-0F6D-492B-9DFC-8D8D35B22E6D}" type="pres">
      <dgm:prSet presAssocID="{BFAD8416-4ACB-4B07-8E81-27AC591D1958}" presName="text0" presStyleLbl="node1" presStyleIdx="2" presStyleCnt="5" custScaleX="307296" custScaleY="79255" custRadScaleRad="108788" custRadScaleInc="3389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CB24C-3DD7-4D21-A95E-2C496A90344F}" type="pres">
      <dgm:prSet presAssocID="{9EB84F8B-187F-48ED-B04C-31BB773D570F}" presName="Name56" presStyleLbl="parChTrans1D2" presStyleIdx="2" presStyleCnt="4"/>
      <dgm:spPr/>
      <dgm:t>
        <a:bodyPr/>
        <a:lstStyle/>
        <a:p>
          <a:endParaRPr lang="ru-RU"/>
        </a:p>
      </dgm:t>
    </dgm:pt>
    <dgm:pt modelId="{D0B97D16-86E0-4220-85CC-C9DF2EBA9AEB}" type="pres">
      <dgm:prSet presAssocID="{71BE40DA-5627-42B0-98D0-30B16DEFC4D0}" presName="text0" presStyleLbl="node1" presStyleIdx="3" presStyleCnt="5" custScaleX="303695" custScaleY="75593" custRadScaleRad="140150" custRadScaleInc="962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E974C1-D8A8-4A57-99CB-F183CBE4D966}" type="pres">
      <dgm:prSet presAssocID="{A2C0CDFA-86FA-428A-B7EA-C613E199902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D20FCDD9-F849-4A19-968E-1A68BF1DA488}" type="pres">
      <dgm:prSet presAssocID="{CDC2A645-4B77-423D-88E7-2C4739A6E0DD}" presName="text0" presStyleLbl="node1" presStyleIdx="4" presStyleCnt="5" custScaleX="305542" custRadScaleRad="97059" custRadScaleInc="53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1047650-B88F-455B-856A-789DABE006DC}" srcId="{D78C14C1-E79B-4DC0-8BE0-2DE3558C8463}" destId="{CDC2A645-4B77-423D-88E7-2C4739A6E0DD}" srcOrd="3" destOrd="0" parTransId="{A2C0CDFA-86FA-428A-B7EA-C613E1999029}" sibTransId="{1865BED5-CFC5-493C-A054-689879580562}"/>
    <dgm:cxn modelId="{E48F008A-1EFF-4D07-A22E-3B37E718787C}" srcId="{8D3B3629-6A0E-4FA0-8516-37EAB4E79372}" destId="{5F5852AB-1438-46AA-807B-DADC40A1458D}" srcOrd="4" destOrd="0" parTransId="{2D414DBD-BC89-448A-A884-04363B7082F4}" sibTransId="{941CF8A3-6376-4C8B-9F2F-631606AFD6C5}"/>
    <dgm:cxn modelId="{54D581CD-12FB-4DBA-B033-0088F6B5F8D5}" srcId="{8D3B3629-6A0E-4FA0-8516-37EAB4E79372}" destId="{0515A324-D859-40D0-A781-1CE16352C304}" srcOrd="1" destOrd="0" parTransId="{6D05C788-D6F1-4A74-9962-CFADFD155592}" sibTransId="{28500A0F-B53E-4D66-8CD1-E1D18CADD606}"/>
    <dgm:cxn modelId="{AD9B88CF-E9D5-473A-A7C2-7C79CEFA3652}" srcId="{8D3B3629-6A0E-4FA0-8516-37EAB4E79372}" destId="{F05608B6-6463-466E-AFC0-C4E1E8DC43DF}" srcOrd="2" destOrd="0" parTransId="{202CFB9F-FF89-4857-9DF9-DEC1BE9E2E51}" sibTransId="{136B349F-54BE-4A96-AD77-255AA09802F0}"/>
    <dgm:cxn modelId="{8B13BA25-3F53-4856-8D5C-7F8CD03C2A26}" type="presOf" srcId="{A2C0CDFA-86FA-428A-B7EA-C613E1999029}" destId="{24E974C1-D8A8-4A57-99CB-F183CBE4D966}" srcOrd="0" destOrd="0" presId="urn:microsoft.com/office/officeart/2008/layout/RadialCluster"/>
    <dgm:cxn modelId="{DF1EAD04-C637-41C4-B3B1-FD0BE907D351}" type="presOf" srcId="{D78C14C1-E79B-4DC0-8BE0-2DE3558C8463}" destId="{52868A62-A045-4865-A7F9-A4C0E7670F0B}" srcOrd="0" destOrd="0" presId="urn:microsoft.com/office/officeart/2008/layout/RadialCluster"/>
    <dgm:cxn modelId="{502A3B82-489E-4A43-8BF5-8FEB72AE349D}" type="presOf" srcId="{CF2D654F-88BB-4769-B31D-0C58E0DD5298}" destId="{7DB13FFC-6336-46CD-A1BA-AD42A1F53036}" srcOrd="0" destOrd="0" presId="urn:microsoft.com/office/officeart/2008/layout/RadialCluster"/>
    <dgm:cxn modelId="{07D5D615-242F-472F-B339-B67E59960EFC}" srcId="{8D3B3629-6A0E-4FA0-8516-37EAB4E79372}" destId="{CAD08470-6496-4572-B64C-AB036E34F609}" srcOrd="3" destOrd="0" parTransId="{830BB0D1-E1DA-47E9-BDC9-A35E77E241B6}" sibTransId="{1467C37E-5673-42AD-B295-D30A3E6110BD}"/>
    <dgm:cxn modelId="{F602B0CC-A139-45CB-B51A-D0FD907AB076}" type="presOf" srcId="{CDC2A645-4B77-423D-88E7-2C4739A6E0DD}" destId="{D20FCDD9-F849-4A19-968E-1A68BF1DA488}" srcOrd="0" destOrd="0" presId="urn:microsoft.com/office/officeart/2008/layout/RadialCluster"/>
    <dgm:cxn modelId="{20F3F921-83B5-46E4-BD13-349F4D0E8AC3}" type="presOf" srcId="{8D3B3629-6A0E-4FA0-8516-37EAB4E79372}" destId="{8100B603-8CAD-45AD-ABAA-A8B12F1E6392}" srcOrd="0" destOrd="0" presId="urn:microsoft.com/office/officeart/2008/layout/RadialCluster"/>
    <dgm:cxn modelId="{DE9E2CDE-22B2-4770-80D7-F479A6DBDF7B}" srcId="{D78C14C1-E79B-4DC0-8BE0-2DE3558C8463}" destId="{BFAD8416-4ACB-4B07-8E81-27AC591D1958}" srcOrd="1" destOrd="0" parTransId="{CF2D654F-88BB-4769-B31D-0C58E0DD5298}" sibTransId="{5D6D0616-5644-47BD-A3A4-3E43E2C29FE5}"/>
    <dgm:cxn modelId="{D4CE8128-1439-4752-A149-B21865A6C68E}" srcId="{8D3B3629-6A0E-4FA0-8516-37EAB4E79372}" destId="{D78C14C1-E79B-4DC0-8BE0-2DE3558C8463}" srcOrd="0" destOrd="0" parTransId="{A238F584-810D-4898-96EA-A3BEEF50F556}" sibTransId="{23BA81F4-EAFA-4C6C-81BD-C992681BCEC0}"/>
    <dgm:cxn modelId="{375436A2-3ADC-48F8-B08F-204B635F25E0}" type="presOf" srcId="{CB229991-560B-438C-871C-1A22D119C751}" destId="{0057BE7E-9969-4E6E-8F06-CA8712AE1043}" srcOrd="0" destOrd="0" presId="urn:microsoft.com/office/officeart/2008/layout/RadialCluster"/>
    <dgm:cxn modelId="{3E49DD21-D355-4F03-AC55-0140BF17C380}" type="presOf" srcId="{53104D9D-87DF-4F99-B60D-14A08DFA641C}" destId="{7F78B13F-9F17-4B4F-A134-035C458BBE50}" srcOrd="0" destOrd="0" presId="urn:microsoft.com/office/officeart/2008/layout/RadialCluster"/>
    <dgm:cxn modelId="{590BCDA2-E2DA-45BE-9B99-48A153529BB7}" srcId="{D78C14C1-E79B-4DC0-8BE0-2DE3558C8463}" destId="{71BE40DA-5627-42B0-98D0-30B16DEFC4D0}" srcOrd="2" destOrd="0" parTransId="{9EB84F8B-187F-48ED-B04C-31BB773D570F}" sibTransId="{9518F5D8-689A-41C3-8517-3B10D52C3E0B}"/>
    <dgm:cxn modelId="{5EF2CA45-C6C8-48CD-84D5-96A7A2CD67CC}" type="presOf" srcId="{71BE40DA-5627-42B0-98D0-30B16DEFC4D0}" destId="{D0B97D16-86E0-4220-85CC-C9DF2EBA9AEB}" srcOrd="0" destOrd="0" presId="urn:microsoft.com/office/officeart/2008/layout/RadialCluster"/>
    <dgm:cxn modelId="{502051A6-E1DA-4F73-B030-09F2B1364894}" srcId="{D78C14C1-E79B-4DC0-8BE0-2DE3558C8463}" destId="{CB229991-560B-438C-871C-1A22D119C751}" srcOrd="0" destOrd="0" parTransId="{53104D9D-87DF-4F99-B60D-14A08DFA641C}" sibTransId="{C37F0437-1774-407B-A352-C875FC254EF4}"/>
    <dgm:cxn modelId="{B005C72F-AE9A-4FA4-AFD8-6F010044DBCE}" type="presOf" srcId="{BFAD8416-4ACB-4B07-8E81-27AC591D1958}" destId="{CFD5F255-0F6D-492B-9DFC-8D8D35B22E6D}" srcOrd="0" destOrd="0" presId="urn:microsoft.com/office/officeart/2008/layout/RadialCluster"/>
    <dgm:cxn modelId="{71CBE385-2479-4D30-84F0-A4BC85E88788}" srcId="{8D3B3629-6A0E-4FA0-8516-37EAB4E79372}" destId="{FE1F6CE7-3E12-4FF6-8AA7-D185BEDE89B1}" srcOrd="5" destOrd="0" parTransId="{C9C6E54F-358D-4736-9C4D-3121A20B9F37}" sibTransId="{9FF8270A-A0A9-449D-B508-91BF513284C4}"/>
    <dgm:cxn modelId="{5100CCFC-4055-4210-A9B6-44F6FABE74D7}" type="presOf" srcId="{9EB84F8B-187F-48ED-B04C-31BB773D570F}" destId="{61FCB24C-3DD7-4D21-A95E-2C496A90344F}" srcOrd="0" destOrd="0" presId="urn:microsoft.com/office/officeart/2008/layout/RadialCluster"/>
    <dgm:cxn modelId="{E4A60B5B-C314-491F-BCFE-D3903877159F}" type="presParOf" srcId="{8100B603-8CAD-45AD-ABAA-A8B12F1E6392}" destId="{26653DA0-61E0-40E2-9369-2927D6FF214A}" srcOrd="0" destOrd="0" presId="urn:microsoft.com/office/officeart/2008/layout/RadialCluster"/>
    <dgm:cxn modelId="{DDFB812C-59B6-4A4E-AC85-BE94F59B9C3E}" type="presParOf" srcId="{26653DA0-61E0-40E2-9369-2927D6FF214A}" destId="{52868A62-A045-4865-A7F9-A4C0E7670F0B}" srcOrd="0" destOrd="0" presId="urn:microsoft.com/office/officeart/2008/layout/RadialCluster"/>
    <dgm:cxn modelId="{DFA5A0D3-949A-4A01-B119-C5BE2A83CDD3}" type="presParOf" srcId="{26653DA0-61E0-40E2-9369-2927D6FF214A}" destId="{7F78B13F-9F17-4B4F-A134-035C458BBE50}" srcOrd="1" destOrd="0" presId="urn:microsoft.com/office/officeart/2008/layout/RadialCluster"/>
    <dgm:cxn modelId="{2D2078DB-C4B0-4A75-9939-B224C8C4D250}" type="presParOf" srcId="{26653DA0-61E0-40E2-9369-2927D6FF214A}" destId="{0057BE7E-9969-4E6E-8F06-CA8712AE1043}" srcOrd="2" destOrd="0" presId="urn:microsoft.com/office/officeart/2008/layout/RadialCluster"/>
    <dgm:cxn modelId="{2F0FF106-2D1A-45F2-ACF2-B3D9AF38C1B7}" type="presParOf" srcId="{26653DA0-61E0-40E2-9369-2927D6FF214A}" destId="{7DB13FFC-6336-46CD-A1BA-AD42A1F53036}" srcOrd="3" destOrd="0" presId="urn:microsoft.com/office/officeart/2008/layout/RadialCluster"/>
    <dgm:cxn modelId="{6585638C-9CF4-444E-88C9-9425C17F2849}" type="presParOf" srcId="{26653DA0-61E0-40E2-9369-2927D6FF214A}" destId="{CFD5F255-0F6D-492B-9DFC-8D8D35B22E6D}" srcOrd="4" destOrd="0" presId="urn:microsoft.com/office/officeart/2008/layout/RadialCluster"/>
    <dgm:cxn modelId="{FD809F55-D0CD-4B7A-A312-4012EA9E21EE}" type="presParOf" srcId="{26653DA0-61E0-40E2-9369-2927D6FF214A}" destId="{61FCB24C-3DD7-4D21-A95E-2C496A90344F}" srcOrd="5" destOrd="0" presId="urn:microsoft.com/office/officeart/2008/layout/RadialCluster"/>
    <dgm:cxn modelId="{D7146A54-A670-4922-A0C8-2C4B72BE94B8}" type="presParOf" srcId="{26653DA0-61E0-40E2-9369-2927D6FF214A}" destId="{D0B97D16-86E0-4220-85CC-C9DF2EBA9AEB}" srcOrd="6" destOrd="0" presId="urn:microsoft.com/office/officeart/2008/layout/RadialCluster"/>
    <dgm:cxn modelId="{1D08A96E-8288-4B2F-B434-7734CC092523}" type="presParOf" srcId="{26653DA0-61E0-40E2-9369-2927D6FF214A}" destId="{24E974C1-D8A8-4A57-99CB-F183CBE4D966}" srcOrd="7" destOrd="0" presId="urn:microsoft.com/office/officeart/2008/layout/RadialCluster"/>
    <dgm:cxn modelId="{DC992748-9A39-4414-A0F0-18E2A42A898F}" type="presParOf" srcId="{26653DA0-61E0-40E2-9369-2927D6FF214A}" destId="{D20FCDD9-F849-4A19-968E-1A68BF1DA488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B8F5FB-85AE-4C79-B380-DF7528F075B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66AD368-E671-4378-8ACC-E0608D6E0E19}">
      <dgm:prSet phldrT="[Текст]" custT="1"/>
      <dgm:spPr/>
      <dgm:t>
        <a:bodyPr/>
        <a:lstStyle/>
        <a:p>
          <a:r>
            <a:rPr lang="ru-RU" sz="1800" dirty="0"/>
            <a:t>54,2%</a:t>
          </a:r>
        </a:p>
      </dgm:t>
    </dgm:pt>
    <dgm:pt modelId="{7E62428D-DA28-4134-A7C4-6727EDB472DB}" type="parTrans" cxnId="{21B6A34E-DC86-463D-9001-6A93A36CE92E}">
      <dgm:prSet/>
      <dgm:spPr/>
      <dgm:t>
        <a:bodyPr/>
        <a:lstStyle/>
        <a:p>
          <a:endParaRPr lang="ru-RU" sz="1800"/>
        </a:p>
      </dgm:t>
    </dgm:pt>
    <dgm:pt modelId="{FBE280F1-78BE-406A-AE27-ADE40CAD93DF}" type="sibTrans" cxnId="{21B6A34E-DC86-463D-9001-6A93A36CE92E}">
      <dgm:prSet/>
      <dgm:spPr/>
      <dgm:t>
        <a:bodyPr/>
        <a:lstStyle/>
        <a:p>
          <a:endParaRPr lang="ru-RU" sz="1800"/>
        </a:p>
      </dgm:t>
    </dgm:pt>
    <dgm:pt modelId="{2E3A6D07-9AC5-41BF-A01C-FC0F0701D2B2}">
      <dgm:prSet phldrT="[Текст]" custT="1"/>
      <dgm:spPr/>
      <dgm:t>
        <a:bodyPr/>
        <a:lstStyle/>
        <a:p>
          <a:r>
            <a:rPr lang="ru-RU" sz="1800" b="1" dirty="0"/>
            <a:t>224%</a:t>
          </a:r>
        </a:p>
      </dgm:t>
    </dgm:pt>
    <dgm:pt modelId="{4BEA6BEB-260B-44A5-9684-334E91C14F75}" type="parTrans" cxnId="{FEE252D3-8A51-4C19-BFE0-C18849350765}">
      <dgm:prSet/>
      <dgm:spPr/>
      <dgm:t>
        <a:bodyPr/>
        <a:lstStyle/>
        <a:p>
          <a:endParaRPr lang="ru-RU" sz="1800"/>
        </a:p>
      </dgm:t>
    </dgm:pt>
    <dgm:pt modelId="{62437CE0-B0C4-4352-9E35-58F78B4DAA70}" type="sibTrans" cxnId="{FEE252D3-8A51-4C19-BFE0-C18849350765}">
      <dgm:prSet/>
      <dgm:spPr/>
      <dgm:t>
        <a:bodyPr/>
        <a:lstStyle/>
        <a:p>
          <a:endParaRPr lang="ru-RU" sz="1800"/>
        </a:p>
      </dgm:t>
    </dgm:pt>
    <dgm:pt modelId="{5F9F9478-50B7-4830-ABCC-0708677F9E6A}" type="pres">
      <dgm:prSet presAssocID="{6DB8F5FB-85AE-4C79-B380-DF7528F075B6}" presName="arrowDiagram" presStyleCnt="0">
        <dgm:presLayoutVars>
          <dgm:chMax val="5"/>
          <dgm:dir/>
          <dgm:resizeHandles val="exact"/>
        </dgm:presLayoutVars>
      </dgm:prSet>
      <dgm:spPr/>
    </dgm:pt>
    <dgm:pt modelId="{D04CE7BB-DB0C-4B6A-9F3A-D79CAFDE1F09}" type="pres">
      <dgm:prSet presAssocID="{6DB8F5FB-85AE-4C79-B380-DF7528F075B6}" presName="arrow" presStyleLbl="bgShp" presStyleIdx="0" presStyleCnt="1" custLinFactNeighborX="25555" custLinFactNeighborY="-1946"/>
      <dgm:spPr>
        <a:solidFill>
          <a:srgbClr val="77BD69"/>
        </a:solidFill>
        <a:ln>
          <a:solidFill>
            <a:srgbClr val="77BD69"/>
          </a:solidFill>
        </a:ln>
      </dgm:spPr>
    </dgm:pt>
    <dgm:pt modelId="{AFF7A09A-71A0-44D3-B833-DE942854924A}" type="pres">
      <dgm:prSet presAssocID="{6DB8F5FB-85AE-4C79-B380-DF7528F075B6}" presName="arrowDiagram2" presStyleCnt="0"/>
      <dgm:spPr/>
    </dgm:pt>
    <dgm:pt modelId="{B6AB2A40-15A4-4DE8-A169-22825B216FAC}" type="pres">
      <dgm:prSet presAssocID="{666AD368-E671-4378-8ACC-E0608D6E0E19}" presName="bullet2a" presStyleLbl="node1" presStyleIdx="0" presStyleCnt="2" custFlipVert="0" custScaleX="119255" custScaleY="48809" custLinFactX="400000" custLinFactY="-93904" custLinFactNeighborX="438694" custLinFactNeighborY="-100000"/>
      <dgm:spPr>
        <a:solidFill>
          <a:srgbClr val="77BD69"/>
        </a:solidFill>
        <a:ln>
          <a:noFill/>
        </a:ln>
      </dgm:spPr>
    </dgm:pt>
    <dgm:pt modelId="{DB9EA4ED-9364-41AA-84FD-E249F26E916F}" type="pres">
      <dgm:prSet presAssocID="{666AD368-E671-4378-8ACC-E0608D6E0E19}" presName="textBox2a" presStyleLbl="revTx" presStyleIdx="0" presStyleCnt="2" custScaleX="156215" custScaleY="76878" custLinFactX="-100000" custLinFactNeighborX="-113975" custLinFactNeighborY="-376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2334A-562B-4162-962F-119A8DFC4012}" type="pres">
      <dgm:prSet presAssocID="{2E3A6D07-9AC5-41BF-A01C-FC0F0701D2B2}" presName="bullet2b" presStyleLbl="node1" presStyleIdx="1" presStyleCnt="2" custLinFactX="358020" custLinFactNeighborX="400000" custLinFactNeighborY="-80248"/>
      <dgm:spPr>
        <a:solidFill>
          <a:srgbClr val="77BD69"/>
        </a:solidFill>
        <a:ln>
          <a:solidFill>
            <a:srgbClr val="FF0000">
              <a:alpha val="0"/>
            </a:srgbClr>
          </a:solidFill>
        </a:ln>
      </dgm:spPr>
    </dgm:pt>
    <dgm:pt modelId="{CAD69D2D-8C4C-4162-8D07-0FE757B0CB68}" type="pres">
      <dgm:prSet presAssocID="{2E3A6D07-9AC5-41BF-A01C-FC0F0701D2B2}" presName="textBox2b" presStyleLbl="revTx" presStyleIdx="1" presStyleCnt="2" custScaleX="222742" custScaleY="73408" custLinFactX="22106" custLinFactNeighborX="100000" custLinFactNeighborY="7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B6A34E-DC86-463D-9001-6A93A36CE92E}" srcId="{6DB8F5FB-85AE-4C79-B380-DF7528F075B6}" destId="{666AD368-E671-4378-8ACC-E0608D6E0E19}" srcOrd="0" destOrd="0" parTransId="{7E62428D-DA28-4134-A7C4-6727EDB472DB}" sibTransId="{FBE280F1-78BE-406A-AE27-ADE40CAD93DF}"/>
    <dgm:cxn modelId="{D0D91AEC-DA00-4553-B607-EC8803619622}" type="presOf" srcId="{6DB8F5FB-85AE-4C79-B380-DF7528F075B6}" destId="{5F9F9478-50B7-4830-ABCC-0708677F9E6A}" srcOrd="0" destOrd="0" presId="urn:microsoft.com/office/officeart/2005/8/layout/arrow2"/>
    <dgm:cxn modelId="{890C8F0E-D99F-47F9-AC4E-95A0A17631C4}" type="presOf" srcId="{666AD368-E671-4378-8ACC-E0608D6E0E19}" destId="{DB9EA4ED-9364-41AA-84FD-E249F26E916F}" srcOrd="0" destOrd="0" presId="urn:microsoft.com/office/officeart/2005/8/layout/arrow2"/>
    <dgm:cxn modelId="{596C8AE2-8776-4D3F-8B7A-37F91BC8DA1E}" type="presOf" srcId="{2E3A6D07-9AC5-41BF-A01C-FC0F0701D2B2}" destId="{CAD69D2D-8C4C-4162-8D07-0FE757B0CB68}" srcOrd="0" destOrd="0" presId="urn:microsoft.com/office/officeart/2005/8/layout/arrow2"/>
    <dgm:cxn modelId="{FEE252D3-8A51-4C19-BFE0-C18849350765}" srcId="{6DB8F5FB-85AE-4C79-B380-DF7528F075B6}" destId="{2E3A6D07-9AC5-41BF-A01C-FC0F0701D2B2}" srcOrd="1" destOrd="0" parTransId="{4BEA6BEB-260B-44A5-9684-334E91C14F75}" sibTransId="{62437CE0-B0C4-4352-9E35-58F78B4DAA70}"/>
    <dgm:cxn modelId="{8D9F52B3-F12E-4BA2-92DD-565AC78233C4}" type="presParOf" srcId="{5F9F9478-50B7-4830-ABCC-0708677F9E6A}" destId="{D04CE7BB-DB0C-4B6A-9F3A-D79CAFDE1F09}" srcOrd="0" destOrd="0" presId="urn:microsoft.com/office/officeart/2005/8/layout/arrow2"/>
    <dgm:cxn modelId="{5898DC41-D21D-4280-80FC-35E511D1BA2C}" type="presParOf" srcId="{5F9F9478-50B7-4830-ABCC-0708677F9E6A}" destId="{AFF7A09A-71A0-44D3-B833-DE942854924A}" srcOrd="1" destOrd="0" presId="urn:microsoft.com/office/officeart/2005/8/layout/arrow2"/>
    <dgm:cxn modelId="{37F2BC88-522A-4E60-ABBA-FADF41AA0082}" type="presParOf" srcId="{AFF7A09A-71A0-44D3-B833-DE942854924A}" destId="{B6AB2A40-15A4-4DE8-A169-22825B216FAC}" srcOrd="0" destOrd="0" presId="urn:microsoft.com/office/officeart/2005/8/layout/arrow2"/>
    <dgm:cxn modelId="{6FE6BCD3-64A2-401D-B15F-5FDFD7530D43}" type="presParOf" srcId="{AFF7A09A-71A0-44D3-B833-DE942854924A}" destId="{DB9EA4ED-9364-41AA-84FD-E249F26E916F}" srcOrd="1" destOrd="0" presId="urn:microsoft.com/office/officeart/2005/8/layout/arrow2"/>
    <dgm:cxn modelId="{DFE10504-2A7C-4E76-9001-BEE0D033A5E9}" type="presParOf" srcId="{AFF7A09A-71A0-44D3-B833-DE942854924A}" destId="{2182334A-562B-4162-962F-119A8DFC4012}" srcOrd="2" destOrd="0" presId="urn:microsoft.com/office/officeart/2005/8/layout/arrow2"/>
    <dgm:cxn modelId="{E18F9FE1-6A1D-49B5-965F-A9ADBED64793}" type="presParOf" srcId="{AFF7A09A-71A0-44D3-B833-DE942854924A}" destId="{CAD69D2D-8C4C-4162-8D07-0FE757B0CB68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DB8F5FB-85AE-4C79-B380-DF7528F075B6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666AD368-E671-4378-8ACC-E0608D6E0E19}">
      <dgm:prSet phldrT="[Текст]" custT="1"/>
      <dgm:spPr/>
      <dgm:t>
        <a:bodyPr/>
        <a:lstStyle/>
        <a:p>
          <a:r>
            <a:rPr lang="ru-RU" sz="1800" dirty="0"/>
            <a:t>100%</a:t>
          </a:r>
        </a:p>
      </dgm:t>
    </dgm:pt>
    <dgm:pt modelId="{7E62428D-DA28-4134-A7C4-6727EDB472DB}" type="parTrans" cxnId="{21B6A34E-DC86-463D-9001-6A93A36CE92E}">
      <dgm:prSet/>
      <dgm:spPr/>
      <dgm:t>
        <a:bodyPr/>
        <a:lstStyle/>
        <a:p>
          <a:endParaRPr lang="ru-RU" sz="1800"/>
        </a:p>
      </dgm:t>
    </dgm:pt>
    <dgm:pt modelId="{FBE280F1-78BE-406A-AE27-ADE40CAD93DF}" type="sibTrans" cxnId="{21B6A34E-DC86-463D-9001-6A93A36CE92E}">
      <dgm:prSet/>
      <dgm:spPr/>
      <dgm:t>
        <a:bodyPr/>
        <a:lstStyle/>
        <a:p>
          <a:endParaRPr lang="ru-RU" sz="1800"/>
        </a:p>
      </dgm:t>
    </dgm:pt>
    <dgm:pt modelId="{2E3A6D07-9AC5-41BF-A01C-FC0F0701D2B2}">
      <dgm:prSet phldrT="[Текст]" custT="1"/>
      <dgm:spPr/>
      <dgm:t>
        <a:bodyPr/>
        <a:lstStyle/>
        <a:p>
          <a:r>
            <a:rPr lang="ru-RU" sz="1800" b="1" dirty="0"/>
            <a:t>130-140%</a:t>
          </a:r>
        </a:p>
      </dgm:t>
    </dgm:pt>
    <dgm:pt modelId="{4BEA6BEB-260B-44A5-9684-334E91C14F75}" type="parTrans" cxnId="{FEE252D3-8A51-4C19-BFE0-C18849350765}">
      <dgm:prSet/>
      <dgm:spPr/>
      <dgm:t>
        <a:bodyPr/>
        <a:lstStyle/>
        <a:p>
          <a:endParaRPr lang="ru-RU" sz="1800"/>
        </a:p>
      </dgm:t>
    </dgm:pt>
    <dgm:pt modelId="{62437CE0-B0C4-4352-9E35-58F78B4DAA70}" type="sibTrans" cxnId="{FEE252D3-8A51-4C19-BFE0-C18849350765}">
      <dgm:prSet/>
      <dgm:spPr/>
      <dgm:t>
        <a:bodyPr/>
        <a:lstStyle/>
        <a:p>
          <a:endParaRPr lang="ru-RU" sz="1800"/>
        </a:p>
      </dgm:t>
    </dgm:pt>
    <dgm:pt modelId="{5F9F9478-50B7-4830-ABCC-0708677F9E6A}" type="pres">
      <dgm:prSet presAssocID="{6DB8F5FB-85AE-4C79-B380-DF7528F075B6}" presName="arrowDiagram" presStyleCnt="0">
        <dgm:presLayoutVars>
          <dgm:chMax val="5"/>
          <dgm:dir/>
          <dgm:resizeHandles val="exact"/>
        </dgm:presLayoutVars>
      </dgm:prSet>
      <dgm:spPr/>
    </dgm:pt>
    <dgm:pt modelId="{D04CE7BB-DB0C-4B6A-9F3A-D79CAFDE1F09}" type="pres">
      <dgm:prSet presAssocID="{6DB8F5FB-85AE-4C79-B380-DF7528F075B6}" presName="arrow" presStyleLbl="bgShp" presStyleIdx="0" presStyleCnt="1" custLinFactNeighborX="17157"/>
      <dgm:spPr>
        <a:solidFill>
          <a:srgbClr val="77BD69"/>
        </a:solidFill>
      </dgm:spPr>
    </dgm:pt>
    <dgm:pt modelId="{AFF7A09A-71A0-44D3-B833-DE942854924A}" type="pres">
      <dgm:prSet presAssocID="{6DB8F5FB-85AE-4C79-B380-DF7528F075B6}" presName="arrowDiagram2" presStyleCnt="0"/>
      <dgm:spPr/>
    </dgm:pt>
    <dgm:pt modelId="{B6AB2A40-15A4-4DE8-A169-22825B216FAC}" type="pres">
      <dgm:prSet presAssocID="{666AD368-E671-4378-8ACC-E0608D6E0E19}" presName="bullet2a" presStyleLbl="node1" presStyleIdx="0" presStyleCnt="2" custFlipVert="0" custScaleX="119255" custScaleY="48809" custLinFactX="400000" custLinFactY="-93904" custLinFactNeighborX="438694" custLinFactNeighborY="-100000"/>
      <dgm:spPr>
        <a:solidFill>
          <a:srgbClr val="77BD69"/>
        </a:solidFill>
        <a:ln>
          <a:noFill/>
        </a:ln>
      </dgm:spPr>
    </dgm:pt>
    <dgm:pt modelId="{DB9EA4ED-9364-41AA-84FD-E249F26E916F}" type="pres">
      <dgm:prSet presAssocID="{666AD368-E671-4378-8ACC-E0608D6E0E19}" presName="textBox2a" presStyleLbl="revTx" presStyleIdx="0" presStyleCnt="2" custScaleX="156215" custScaleY="76878" custLinFactX="-82848" custLinFactNeighborX="-100000" custLinFactNeighborY="-285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82334A-562B-4162-962F-119A8DFC4012}" type="pres">
      <dgm:prSet presAssocID="{2E3A6D07-9AC5-41BF-A01C-FC0F0701D2B2}" presName="bullet2b" presStyleLbl="node1" presStyleIdx="1" presStyleCnt="2" custLinFactX="358020" custLinFactNeighborX="400000" custLinFactNeighborY="-80248"/>
      <dgm:spPr>
        <a:solidFill>
          <a:srgbClr val="77BD69"/>
        </a:solidFill>
        <a:ln>
          <a:solidFill>
            <a:srgbClr val="FF0000">
              <a:alpha val="0"/>
            </a:srgbClr>
          </a:solidFill>
        </a:ln>
      </dgm:spPr>
    </dgm:pt>
    <dgm:pt modelId="{CAD69D2D-8C4C-4162-8D07-0FE757B0CB68}" type="pres">
      <dgm:prSet presAssocID="{2E3A6D07-9AC5-41BF-A01C-FC0F0701D2B2}" presName="textBox2b" presStyleLbl="revTx" presStyleIdx="1" presStyleCnt="2" custScaleX="222742" custScaleY="73408" custLinFactX="22106" custLinFactNeighborX="100000" custLinFactNeighborY="7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4273B5-1433-4C67-BDF0-C7ADAAA6E2B7}" type="presOf" srcId="{2E3A6D07-9AC5-41BF-A01C-FC0F0701D2B2}" destId="{CAD69D2D-8C4C-4162-8D07-0FE757B0CB68}" srcOrd="0" destOrd="0" presId="urn:microsoft.com/office/officeart/2005/8/layout/arrow2"/>
    <dgm:cxn modelId="{CB0059BA-CD0F-4EE7-9706-5F9AB47EF6C8}" type="presOf" srcId="{6DB8F5FB-85AE-4C79-B380-DF7528F075B6}" destId="{5F9F9478-50B7-4830-ABCC-0708677F9E6A}" srcOrd="0" destOrd="0" presId="urn:microsoft.com/office/officeart/2005/8/layout/arrow2"/>
    <dgm:cxn modelId="{FEE252D3-8A51-4C19-BFE0-C18849350765}" srcId="{6DB8F5FB-85AE-4C79-B380-DF7528F075B6}" destId="{2E3A6D07-9AC5-41BF-A01C-FC0F0701D2B2}" srcOrd="1" destOrd="0" parTransId="{4BEA6BEB-260B-44A5-9684-334E91C14F75}" sibTransId="{62437CE0-B0C4-4352-9E35-58F78B4DAA70}"/>
    <dgm:cxn modelId="{21B6A34E-DC86-463D-9001-6A93A36CE92E}" srcId="{6DB8F5FB-85AE-4C79-B380-DF7528F075B6}" destId="{666AD368-E671-4378-8ACC-E0608D6E0E19}" srcOrd="0" destOrd="0" parTransId="{7E62428D-DA28-4134-A7C4-6727EDB472DB}" sibTransId="{FBE280F1-78BE-406A-AE27-ADE40CAD93DF}"/>
    <dgm:cxn modelId="{C950EC6D-8799-4725-BEF5-9757D5AA648F}" type="presOf" srcId="{666AD368-E671-4378-8ACC-E0608D6E0E19}" destId="{DB9EA4ED-9364-41AA-84FD-E249F26E916F}" srcOrd="0" destOrd="0" presId="urn:microsoft.com/office/officeart/2005/8/layout/arrow2"/>
    <dgm:cxn modelId="{70F0846E-B5C9-4F48-824C-BC0A85A58724}" type="presParOf" srcId="{5F9F9478-50B7-4830-ABCC-0708677F9E6A}" destId="{D04CE7BB-DB0C-4B6A-9F3A-D79CAFDE1F09}" srcOrd="0" destOrd="0" presId="urn:microsoft.com/office/officeart/2005/8/layout/arrow2"/>
    <dgm:cxn modelId="{0B0361A1-2EE5-4A7F-8F59-8A4D1CF9C68A}" type="presParOf" srcId="{5F9F9478-50B7-4830-ABCC-0708677F9E6A}" destId="{AFF7A09A-71A0-44D3-B833-DE942854924A}" srcOrd="1" destOrd="0" presId="urn:microsoft.com/office/officeart/2005/8/layout/arrow2"/>
    <dgm:cxn modelId="{3C1C497A-54F9-49EF-A60F-6BF55F818C85}" type="presParOf" srcId="{AFF7A09A-71A0-44D3-B833-DE942854924A}" destId="{B6AB2A40-15A4-4DE8-A169-22825B216FAC}" srcOrd="0" destOrd="0" presId="urn:microsoft.com/office/officeart/2005/8/layout/arrow2"/>
    <dgm:cxn modelId="{48145723-E786-4906-B233-9B0F5EEF8014}" type="presParOf" srcId="{AFF7A09A-71A0-44D3-B833-DE942854924A}" destId="{DB9EA4ED-9364-41AA-84FD-E249F26E916F}" srcOrd="1" destOrd="0" presId="urn:microsoft.com/office/officeart/2005/8/layout/arrow2"/>
    <dgm:cxn modelId="{C6423571-1768-4333-A6C8-032B85365635}" type="presParOf" srcId="{AFF7A09A-71A0-44D3-B833-DE942854924A}" destId="{2182334A-562B-4162-962F-119A8DFC4012}" srcOrd="2" destOrd="0" presId="urn:microsoft.com/office/officeart/2005/8/layout/arrow2"/>
    <dgm:cxn modelId="{A63B3B03-22EE-4278-BFF6-777DC4F0BC30}" type="presParOf" srcId="{AFF7A09A-71A0-44D3-B833-DE942854924A}" destId="{CAD69D2D-8C4C-4162-8D07-0FE757B0CB68}" srcOrd="3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FD054-96B1-4684-8837-678190C9075F}">
      <dsp:nvSpPr>
        <dsp:cNvPr id="0" name=""/>
        <dsp:cNvSpPr/>
      </dsp:nvSpPr>
      <dsp:spPr>
        <a:xfrm>
          <a:off x="250448" y="109663"/>
          <a:ext cx="5435888" cy="2035672"/>
        </a:xfrm>
        <a:prstGeom prst="rect">
          <a:avLst/>
        </a:prstGeom>
        <a:solidFill>
          <a:srgbClr val="92D050">
            <a:alpha val="43000"/>
          </a:srgbClr>
        </a:solidFill>
        <a:ln w="1270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0596" tIns="53340" rIns="53340" bIns="53340" numCol="1" spcCol="1270" anchor="t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>
            <a:solidFill>
              <a:prstClr val="black"/>
            </a:solidFill>
            <a:latin typeface="Arial" panose="020B0604020202020204" pitchFamily="34" charset="0"/>
            <a:ea typeface="Calibri"/>
            <a:cs typeface="Arial" panose="020B0604020202020204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Повышение эффективности использования и сохранения лесов;</a:t>
          </a:r>
          <a:r>
            <a:rPr lang="en-US" sz="1400" kern="12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</a:t>
          </a:r>
          <a:r>
            <a:rPr lang="ru-RU" sz="1400" kern="12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стабильного удовлетворения общественных потребностей в ресурсах и полезных свойствах леса при сохранении экономического и экологического потенциала, а также глобальных функций лесов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kern="12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и их биологического разнообразия</a:t>
          </a:r>
          <a:endParaRPr lang="ru-RU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  <a:p>
          <a:pPr marL="114300" lvl="1" indent="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0448" y="109663"/>
        <a:ext cx="5435888" cy="2035672"/>
      </dsp:txXfrm>
    </dsp:sp>
    <dsp:sp modelId="{30540870-F30E-49C1-80E0-067F0479E3A3}">
      <dsp:nvSpPr>
        <dsp:cNvPr id="0" name=""/>
        <dsp:cNvSpPr/>
      </dsp:nvSpPr>
      <dsp:spPr>
        <a:xfrm>
          <a:off x="0" y="37416"/>
          <a:ext cx="1189100" cy="112717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BB029-D8BD-4D74-B1EF-9645A5D1236C}">
      <dsp:nvSpPr>
        <dsp:cNvPr id="0" name=""/>
        <dsp:cNvSpPr/>
      </dsp:nvSpPr>
      <dsp:spPr>
        <a:xfrm>
          <a:off x="6406448" y="802111"/>
          <a:ext cx="4458406" cy="1698715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rgbClr val="00B05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0596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kern="12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rPr>
            <a:t>Предотвращение негативного воздействия вод, а также рациональное использование и сохранение водных объектов</a:t>
          </a:r>
          <a:endParaRPr lang="ru-RU" kern="1200" dirty="0"/>
        </a:p>
      </dsp:txBody>
      <dsp:txXfrm>
        <a:off x="6406448" y="802111"/>
        <a:ext cx="4458406" cy="1698715"/>
      </dsp:txXfrm>
    </dsp:sp>
    <dsp:sp modelId="{A615132D-62E2-4C29-8383-C421BF211888}">
      <dsp:nvSpPr>
        <dsp:cNvPr id="0" name=""/>
        <dsp:cNvSpPr/>
      </dsp:nvSpPr>
      <dsp:spPr>
        <a:xfrm>
          <a:off x="6175224" y="626208"/>
          <a:ext cx="1116327" cy="110725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1374B4-3DC1-4934-AFC1-04AF8336921F}">
      <dsp:nvSpPr>
        <dsp:cNvPr id="0" name=""/>
        <dsp:cNvSpPr/>
      </dsp:nvSpPr>
      <dsp:spPr>
        <a:xfrm>
          <a:off x="791366" y="2744803"/>
          <a:ext cx="4623929" cy="1698715"/>
        </a:xfrm>
        <a:prstGeom prst="rect">
          <a:avLst/>
        </a:prstGeom>
        <a:solidFill>
          <a:schemeClr val="accent5">
            <a:alpha val="34000"/>
          </a:schemeClr>
        </a:solidFill>
        <a:ln w="12700" cap="flat" cmpd="sng" algn="ctr">
          <a:solidFill>
            <a:srgbClr val="4472C4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0596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охраны комплекса природных ресурсов, реализация права настоящего и будущего поколений людей на благоприятную окружающую среду обитания</a:t>
          </a:r>
          <a:endParaRPr lang="ru-RU" kern="1200" dirty="0"/>
        </a:p>
      </dsp:txBody>
      <dsp:txXfrm>
        <a:off x="791366" y="2744803"/>
        <a:ext cx="4623929" cy="1698715"/>
      </dsp:txXfrm>
    </dsp:sp>
    <dsp:sp modelId="{321FA13C-0E44-478F-8BD4-79DC90B07576}">
      <dsp:nvSpPr>
        <dsp:cNvPr id="0" name=""/>
        <dsp:cNvSpPr/>
      </dsp:nvSpPr>
      <dsp:spPr>
        <a:xfrm>
          <a:off x="411461" y="2654795"/>
          <a:ext cx="1189100" cy="112045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629E9E-DB81-4DFC-8FBE-F953B33F7AF1}">
      <dsp:nvSpPr>
        <dsp:cNvPr id="0" name=""/>
        <dsp:cNvSpPr/>
      </dsp:nvSpPr>
      <dsp:spPr>
        <a:xfrm>
          <a:off x="6399580" y="3047276"/>
          <a:ext cx="4503524" cy="1698715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rgbClr val="00B050"/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50596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Развитие минерально-сырьевой базы общераспространенных полезных ископаемых и подземных вод</a:t>
          </a:r>
          <a:endParaRPr lang="ru-RU" sz="1400" b="0" kern="1200" dirty="0" smtClean="0">
            <a:solidFill>
              <a:prstClr val="black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99580" y="3047276"/>
        <a:ext cx="4503524" cy="1698715"/>
      </dsp:txXfrm>
    </dsp:sp>
    <dsp:sp modelId="{92230CD4-DC5F-4D82-AD14-28A13EA596BF}">
      <dsp:nvSpPr>
        <dsp:cNvPr id="0" name=""/>
        <dsp:cNvSpPr/>
      </dsp:nvSpPr>
      <dsp:spPr>
        <a:xfrm>
          <a:off x="6161871" y="2917571"/>
          <a:ext cx="1155116" cy="100917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w="139700" h="139700" prst="divo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FD054-96B1-4684-8837-678190C9075F}">
      <dsp:nvSpPr>
        <dsp:cNvPr id="0" name=""/>
        <dsp:cNvSpPr/>
      </dsp:nvSpPr>
      <dsp:spPr>
        <a:xfrm>
          <a:off x="588500" y="0"/>
          <a:ext cx="10493248" cy="1613192"/>
        </a:xfrm>
        <a:prstGeom prst="rect">
          <a:avLst/>
        </a:prstGeom>
        <a:solidFill>
          <a:srgbClr val="92D050">
            <a:alpha val="41000"/>
          </a:srgbClr>
        </a:solidFill>
        <a:ln w="12700" cap="flat" cmpd="sng" algn="ctr">
          <a:solidFill>
            <a:srgbClr val="92D05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0879" tIns="53340" rIns="53340" bIns="5334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400" kern="1200" dirty="0" smtClean="0">
            <a:solidFill>
              <a:prstClr val="black"/>
            </a:solidFill>
            <a:latin typeface="Arial" panose="020B0604020202020204" pitchFamily="34" charset="0"/>
            <a:ea typeface="Calibri"/>
            <a:cs typeface="Arial" panose="020B0604020202020204" pitchFamily="34" charset="0"/>
          </a:endParaRPr>
        </a:p>
        <a:p>
          <a:pPr marL="114300" marR="0" lvl="0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400" kern="120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</a:t>
          </a: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эффективного сохранения лесов, в том числе на всех участках вырубленных и погибших </a:t>
          </a:r>
          <a:r>
            <a:rPr lang="ru-RU" sz="1400" kern="120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лесных насаждений</a:t>
          </a: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, а также рационального многоцелевого и </a:t>
          </a:r>
          <a:r>
            <a:rPr lang="ru-RU" sz="1400" kern="1200" dirty="0" err="1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неистощительного</a:t>
          </a: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 использования лесов;</a:t>
          </a:r>
          <a:endParaRPr lang="ru-RU" sz="1400" kern="1200" dirty="0" smtClean="0"/>
        </a:p>
        <a:p>
          <a:pPr marL="114300" marR="0" lvl="0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400" kern="120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обеспечение </a:t>
          </a: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эффективного управления лесами и устойчивого развития лесного сектора экономики; </a:t>
          </a:r>
          <a:endParaRPr lang="ru-RU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marR="0" lvl="0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400" kern="120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осуществление </a:t>
          </a: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мер пожарной безопасности и тушения лесных пожаров в лесах; </a:t>
          </a:r>
          <a:endParaRPr lang="ru-RU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marL="114300" marR="0" lvl="0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400" kern="120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повышение </a:t>
          </a:r>
          <a:r>
            <a:rPr lang="ru-RU" sz="1400" kern="1200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rPr>
            <a:t>эффективности контроля за использованием лесов</a:t>
          </a:r>
          <a:endParaRPr lang="ru-RU" sz="14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kern="1200" dirty="0"/>
        </a:p>
      </dsp:txBody>
      <dsp:txXfrm>
        <a:off x="588500" y="0"/>
        <a:ext cx="10493248" cy="1613192"/>
      </dsp:txXfrm>
    </dsp:sp>
    <dsp:sp modelId="{30540870-F30E-49C1-80E0-067F0479E3A3}">
      <dsp:nvSpPr>
        <dsp:cNvPr id="0" name=""/>
        <dsp:cNvSpPr/>
      </dsp:nvSpPr>
      <dsp:spPr>
        <a:xfrm>
          <a:off x="0" y="0"/>
          <a:ext cx="944489" cy="8030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BEDF7-50C0-4098-A924-104ED71D58D4}">
      <dsp:nvSpPr>
        <dsp:cNvPr id="0" name=""/>
        <dsp:cNvSpPr/>
      </dsp:nvSpPr>
      <dsp:spPr>
        <a:xfrm>
          <a:off x="0" y="0"/>
          <a:ext cx="1833659" cy="557513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Развитие лесного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хозяйства</a:t>
          </a:r>
        </a:p>
      </dsp:txBody>
      <dsp:txXfrm>
        <a:off x="16329" y="16329"/>
        <a:ext cx="1801001" cy="524855"/>
      </dsp:txXfrm>
    </dsp:sp>
    <dsp:sp modelId="{C7CB8C3C-A5B9-4866-99D6-EF01167673B2}">
      <dsp:nvSpPr>
        <dsp:cNvPr id="0" name=""/>
        <dsp:cNvSpPr/>
      </dsp:nvSpPr>
      <dsp:spPr>
        <a:xfrm>
          <a:off x="183365" y="557513"/>
          <a:ext cx="128157" cy="4389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8954"/>
              </a:lnTo>
              <a:lnTo>
                <a:pt x="128157" y="43895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BB54E1-D8C4-4746-9700-9CAD7B224F3C}">
      <dsp:nvSpPr>
        <dsp:cNvPr id="0" name=""/>
        <dsp:cNvSpPr/>
      </dsp:nvSpPr>
      <dsp:spPr>
        <a:xfrm>
          <a:off x="311523" y="639458"/>
          <a:ext cx="1872079" cy="7140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Федеральный бюджет </a:t>
          </a:r>
          <a:r>
            <a:rPr lang="ru-RU" sz="1000" kern="1200" dirty="0" smtClean="0"/>
            <a:t> </a:t>
          </a: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2022г. - 2 000 </a:t>
          </a:r>
          <a:r>
            <a:rPr lang="ru-RU" sz="1000" b="1" kern="1200" dirty="0"/>
            <a:t>млн. </a:t>
          </a:r>
          <a:r>
            <a:rPr lang="ru-RU" sz="1000" b="1" kern="1200" dirty="0" smtClean="0"/>
            <a:t>рублей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2023 г. – 1 955 млн. рублей</a:t>
          </a:r>
          <a:endParaRPr lang="ru-RU" sz="1000" b="1" kern="1200" dirty="0"/>
        </a:p>
      </dsp:txBody>
      <dsp:txXfrm>
        <a:off x="332436" y="660371"/>
        <a:ext cx="1830253" cy="672193"/>
      </dsp:txXfrm>
    </dsp:sp>
    <dsp:sp modelId="{EE1D6382-1058-48DA-A76A-E4F594E5EE22}">
      <dsp:nvSpPr>
        <dsp:cNvPr id="0" name=""/>
        <dsp:cNvSpPr/>
      </dsp:nvSpPr>
      <dsp:spPr>
        <a:xfrm>
          <a:off x="183365" y="557513"/>
          <a:ext cx="225378" cy="12093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9338"/>
              </a:lnTo>
              <a:lnTo>
                <a:pt x="225378" y="1209338"/>
              </a:lnTo>
            </a:path>
          </a:pathLst>
        </a:custGeom>
        <a:noFill/>
        <a:ln w="28575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85534-B498-4B16-831B-6F7ACE8134DE}">
      <dsp:nvSpPr>
        <dsp:cNvPr id="0" name=""/>
        <dsp:cNvSpPr/>
      </dsp:nvSpPr>
      <dsp:spPr>
        <a:xfrm>
          <a:off x="408744" y="1409842"/>
          <a:ext cx="1779976" cy="7140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Краевой бюджет </a:t>
          </a: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2022 г. - 396 </a:t>
          </a:r>
          <a:r>
            <a:rPr lang="ru-RU" sz="1000" b="1" kern="1200" dirty="0"/>
            <a:t>млн. </a:t>
          </a:r>
          <a:r>
            <a:rPr lang="ru-RU" sz="1000" b="1" kern="1200" dirty="0" smtClean="0"/>
            <a:t>рублей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2023 г. – 446 млн. рублей</a:t>
          </a:r>
          <a:endParaRPr lang="ru-RU" sz="1000" b="1" kern="1200" dirty="0"/>
        </a:p>
      </dsp:txBody>
      <dsp:txXfrm>
        <a:off x="429657" y="1430755"/>
        <a:ext cx="1738150" cy="672193"/>
      </dsp:txXfrm>
    </dsp:sp>
    <dsp:sp modelId="{B67E8C5F-897F-47FD-87BB-3E7A3438FDFA}">
      <dsp:nvSpPr>
        <dsp:cNvPr id="0" name=""/>
        <dsp:cNvSpPr/>
      </dsp:nvSpPr>
      <dsp:spPr>
        <a:xfrm>
          <a:off x="2269819" y="1160"/>
          <a:ext cx="1781464" cy="51555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Охрана окружающей среды</a:t>
          </a:r>
        </a:p>
      </dsp:txBody>
      <dsp:txXfrm>
        <a:off x="2284919" y="16260"/>
        <a:ext cx="1751264" cy="485357"/>
      </dsp:txXfrm>
    </dsp:sp>
    <dsp:sp modelId="{4DAD21B1-1934-4383-9D6B-3A1026B8A2A9}">
      <dsp:nvSpPr>
        <dsp:cNvPr id="0" name=""/>
        <dsp:cNvSpPr/>
      </dsp:nvSpPr>
      <dsp:spPr>
        <a:xfrm>
          <a:off x="2447965" y="516718"/>
          <a:ext cx="106378" cy="4255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5584"/>
              </a:lnTo>
              <a:lnTo>
                <a:pt x="106378" y="42558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B4774E-4138-46C9-9864-70FDE240BD94}">
      <dsp:nvSpPr>
        <dsp:cNvPr id="0" name=""/>
        <dsp:cNvSpPr/>
      </dsp:nvSpPr>
      <dsp:spPr>
        <a:xfrm>
          <a:off x="2554344" y="585292"/>
          <a:ext cx="1619361" cy="7140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Федеральный бюджет </a:t>
          </a: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2022 г. - 890 млн. рублей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2023 г. – 478 млн. рублей</a:t>
          </a:r>
          <a:endParaRPr lang="ru-RU" sz="1000" b="1" kern="1200" dirty="0"/>
        </a:p>
      </dsp:txBody>
      <dsp:txXfrm>
        <a:off x="2575257" y="606205"/>
        <a:ext cx="1577535" cy="672193"/>
      </dsp:txXfrm>
    </dsp:sp>
    <dsp:sp modelId="{85B58077-22BE-42BD-987C-9BF258F3C800}">
      <dsp:nvSpPr>
        <dsp:cNvPr id="0" name=""/>
        <dsp:cNvSpPr/>
      </dsp:nvSpPr>
      <dsp:spPr>
        <a:xfrm>
          <a:off x="2447965" y="516718"/>
          <a:ext cx="106378" cy="1232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2604"/>
              </a:lnTo>
              <a:lnTo>
                <a:pt x="106378" y="1232604"/>
              </a:lnTo>
            </a:path>
          </a:pathLst>
        </a:custGeom>
        <a:noFill/>
        <a:ln w="28575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808D4A-4DEC-42C5-8450-D0F5FD928942}">
      <dsp:nvSpPr>
        <dsp:cNvPr id="0" name=""/>
        <dsp:cNvSpPr/>
      </dsp:nvSpPr>
      <dsp:spPr>
        <a:xfrm>
          <a:off x="2554344" y="1392313"/>
          <a:ext cx="1619361" cy="7140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Краевой </a:t>
          </a:r>
          <a:r>
            <a:rPr lang="ru-RU" sz="1000" kern="1200" dirty="0" smtClean="0"/>
            <a:t>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2022 г. -  296 </a:t>
          </a:r>
          <a:r>
            <a:rPr lang="ru-RU" sz="1000" b="1" kern="1200" dirty="0"/>
            <a:t>млн. </a:t>
          </a:r>
          <a:r>
            <a:rPr lang="ru-RU" sz="1000" b="1" kern="1200" dirty="0" smtClean="0"/>
            <a:t>рублей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2023 г. – 324 млн. рублей</a:t>
          </a:r>
          <a:endParaRPr lang="ru-RU" sz="1000" b="1" kern="1200" dirty="0"/>
        </a:p>
      </dsp:txBody>
      <dsp:txXfrm>
        <a:off x="2575257" y="1413226"/>
        <a:ext cx="1577535" cy="6721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982AA9-3967-4CE9-9302-190CE3AE082B}">
      <dsp:nvSpPr>
        <dsp:cNvPr id="0" name=""/>
        <dsp:cNvSpPr/>
      </dsp:nvSpPr>
      <dsp:spPr>
        <a:xfrm>
          <a:off x="0" y="0"/>
          <a:ext cx="2176697" cy="545989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Воспроизводство и использование природных ресурсов</a:t>
          </a:r>
        </a:p>
      </dsp:txBody>
      <dsp:txXfrm>
        <a:off x="15991" y="15991"/>
        <a:ext cx="2144715" cy="514007"/>
      </dsp:txXfrm>
    </dsp:sp>
    <dsp:sp modelId="{04F3C07F-4A2B-4FE9-BE7A-B20EB4BCA626}">
      <dsp:nvSpPr>
        <dsp:cNvPr id="0" name=""/>
        <dsp:cNvSpPr/>
      </dsp:nvSpPr>
      <dsp:spPr>
        <a:xfrm>
          <a:off x="217669" y="545989"/>
          <a:ext cx="143056" cy="2994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413"/>
              </a:lnTo>
              <a:lnTo>
                <a:pt x="143056" y="29941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B3A0C-BF67-4625-904D-EF9580122DCD}">
      <dsp:nvSpPr>
        <dsp:cNvPr id="0" name=""/>
        <dsp:cNvSpPr/>
      </dsp:nvSpPr>
      <dsp:spPr>
        <a:xfrm>
          <a:off x="360726" y="587434"/>
          <a:ext cx="1795188" cy="515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Федеральный </a:t>
          </a:r>
          <a:r>
            <a:rPr lang="ru-RU" sz="1000" kern="1200" dirty="0" smtClean="0"/>
            <a:t>бюджет </a:t>
          </a:r>
          <a:endParaRPr lang="ru-RU" sz="1000" kern="1200" dirty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2022 г. - 308 </a:t>
          </a:r>
          <a:r>
            <a:rPr lang="ru-RU" sz="1000" b="1" kern="1200" dirty="0"/>
            <a:t>млн. </a:t>
          </a:r>
          <a:r>
            <a:rPr lang="ru-RU" sz="1000" b="1" kern="1200" dirty="0" smtClean="0"/>
            <a:t>рублей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2023 г. – 232млн. рублей</a:t>
          </a:r>
          <a:endParaRPr lang="ru-RU" sz="1000" b="1" kern="1200" dirty="0"/>
        </a:p>
      </dsp:txBody>
      <dsp:txXfrm>
        <a:off x="375837" y="602545"/>
        <a:ext cx="1764966" cy="485713"/>
      </dsp:txXfrm>
    </dsp:sp>
    <dsp:sp modelId="{6A1E957E-0CE4-42CC-920A-D7E8E1A9630B}">
      <dsp:nvSpPr>
        <dsp:cNvPr id="0" name=""/>
        <dsp:cNvSpPr/>
      </dsp:nvSpPr>
      <dsp:spPr>
        <a:xfrm>
          <a:off x="217669" y="545989"/>
          <a:ext cx="141269" cy="9876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7603"/>
              </a:lnTo>
              <a:lnTo>
                <a:pt x="141269" y="987603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122600-7CBC-4E4C-ADA4-7B59B0847E46}">
      <dsp:nvSpPr>
        <dsp:cNvPr id="0" name=""/>
        <dsp:cNvSpPr/>
      </dsp:nvSpPr>
      <dsp:spPr>
        <a:xfrm>
          <a:off x="358938" y="1189145"/>
          <a:ext cx="1839956" cy="6888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Средства резервного фонда Правительства Российской Федерации 382 млн. рублей</a:t>
          </a:r>
          <a:endParaRPr lang="ru-RU" sz="1000" b="1" kern="1200" dirty="0"/>
        </a:p>
      </dsp:txBody>
      <dsp:txXfrm>
        <a:off x="379115" y="1209322"/>
        <a:ext cx="1799602" cy="648541"/>
      </dsp:txXfrm>
    </dsp:sp>
    <dsp:sp modelId="{5460F5DB-908D-4F19-9DBB-15014BA059EC}">
      <dsp:nvSpPr>
        <dsp:cNvPr id="0" name=""/>
        <dsp:cNvSpPr/>
      </dsp:nvSpPr>
      <dsp:spPr>
        <a:xfrm>
          <a:off x="217669" y="545989"/>
          <a:ext cx="148149" cy="17447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44758"/>
              </a:lnTo>
              <a:lnTo>
                <a:pt x="148149" y="1744758"/>
              </a:lnTo>
            </a:path>
          </a:pathLst>
        </a:custGeom>
        <a:noFill/>
        <a:ln w="2857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98059D-FE3E-436F-A16D-E0628879C059}">
      <dsp:nvSpPr>
        <dsp:cNvPr id="0" name=""/>
        <dsp:cNvSpPr/>
      </dsp:nvSpPr>
      <dsp:spPr>
        <a:xfrm>
          <a:off x="365818" y="1999432"/>
          <a:ext cx="1723517" cy="582630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Краевой бюджет </a:t>
          </a: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2022 г. -  49  </a:t>
          </a:r>
          <a:r>
            <a:rPr lang="ru-RU" sz="1000" b="1" kern="1200" dirty="0"/>
            <a:t>млн</a:t>
          </a:r>
          <a:r>
            <a:rPr lang="ru-RU" sz="1000" b="1" kern="1200" dirty="0" smtClean="0"/>
            <a:t>. рублей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2023 г.- 89 млн. рублей</a:t>
          </a:r>
          <a:endParaRPr lang="ru-RU" sz="1000" b="1" kern="1200" dirty="0"/>
        </a:p>
      </dsp:txBody>
      <dsp:txXfrm>
        <a:off x="382883" y="2016497"/>
        <a:ext cx="1689387" cy="548500"/>
      </dsp:txXfrm>
    </dsp:sp>
    <dsp:sp modelId="{D6DCF455-FCFC-468F-840E-DB2DB982A5DC}">
      <dsp:nvSpPr>
        <dsp:cNvPr id="0" name=""/>
        <dsp:cNvSpPr/>
      </dsp:nvSpPr>
      <dsp:spPr>
        <a:xfrm>
          <a:off x="2525088" y="0"/>
          <a:ext cx="1989165" cy="568760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Совершенствование государственного управления Забайкальского края</a:t>
          </a:r>
        </a:p>
      </dsp:txBody>
      <dsp:txXfrm>
        <a:off x="2541746" y="16658"/>
        <a:ext cx="1955849" cy="535444"/>
      </dsp:txXfrm>
    </dsp:sp>
    <dsp:sp modelId="{1FD9ACB3-4904-4C29-8231-EC571B578017}">
      <dsp:nvSpPr>
        <dsp:cNvPr id="0" name=""/>
        <dsp:cNvSpPr/>
      </dsp:nvSpPr>
      <dsp:spPr>
        <a:xfrm>
          <a:off x="2724004" y="568760"/>
          <a:ext cx="117575" cy="3864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6490"/>
              </a:lnTo>
              <a:lnTo>
                <a:pt x="117575" y="386490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F0FE15-EE6B-4053-AD64-E31ACFFADDDE}">
      <dsp:nvSpPr>
        <dsp:cNvPr id="0" name=""/>
        <dsp:cNvSpPr/>
      </dsp:nvSpPr>
      <dsp:spPr>
        <a:xfrm>
          <a:off x="2841580" y="643009"/>
          <a:ext cx="1594291" cy="62448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Федеральный бюджет </a:t>
          </a: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2022 г. - 0,3 </a:t>
          </a:r>
          <a:r>
            <a:rPr lang="ru-RU" sz="1000" b="1" kern="1200" dirty="0"/>
            <a:t>млн. </a:t>
          </a:r>
          <a:r>
            <a:rPr lang="ru-RU" sz="1000" b="1" kern="1200" dirty="0" smtClean="0"/>
            <a:t>рублей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2023 г. – 0,4 млн. рублей</a:t>
          </a:r>
          <a:endParaRPr lang="ru-RU" sz="1000" b="1" kern="1200" dirty="0"/>
        </a:p>
      </dsp:txBody>
      <dsp:txXfrm>
        <a:off x="2859870" y="661299"/>
        <a:ext cx="1557711" cy="587901"/>
      </dsp:txXfrm>
    </dsp:sp>
    <dsp:sp modelId="{6EE48F8E-6348-4DB1-9EE5-9F5E88EFA234}">
      <dsp:nvSpPr>
        <dsp:cNvPr id="0" name=""/>
        <dsp:cNvSpPr/>
      </dsp:nvSpPr>
      <dsp:spPr>
        <a:xfrm>
          <a:off x="2724004" y="568760"/>
          <a:ext cx="117316" cy="12058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5882"/>
              </a:lnTo>
              <a:lnTo>
                <a:pt x="117316" y="1205882"/>
              </a:lnTo>
            </a:path>
          </a:pathLst>
        </a:custGeom>
        <a:noFill/>
        <a:ln w="28575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1E8A18-0660-4C66-8291-D63145258BC0}">
      <dsp:nvSpPr>
        <dsp:cNvPr id="0" name=""/>
        <dsp:cNvSpPr/>
      </dsp:nvSpPr>
      <dsp:spPr>
        <a:xfrm>
          <a:off x="2841321" y="1474835"/>
          <a:ext cx="1575254" cy="5996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/>
            <a:t>Краевой бюджет </a:t>
          </a:r>
          <a:endParaRPr lang="ru-RU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2022 г. -  </a:t>
          </a:r>
          <a:r>
            <a:rPr lang="ru-RU" sz="1000" b="1" kern="1200" dirty="0"/>
            <a:t>0,2 млн. </a:t>
          </a:r>
          <a:r>
            <a:rPr lang="ru-RU" sz="1000" b="1" kern="1200" dirty="0" smtClean="0"/>
            <a:t>рублей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/>
            <a:t>2023 г. – 0,04 млн. рублей</a:t>
          </a:r>
          <a:endParaRPr lang="ru-RU" sz="1000" b="1" kern="1200" dirty="0"/>
        </a:p>
      </dsp:txBody>
      <dsp:txXfrm>
        <a:off x="2858883" y="1492397"/>
        <a:ext cx="1540130" cy="5644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9DE97A-4076-454A-B349-BAF716926771}">
      <dsp:nvSpPr>
        <dsp:cNvPr id="0" name=""/>
        <dsp:cNvSpPr/>
      </dsp:nvSpPr>
      <dsp:spPr>
        <a:xfrm>
          <a:off x="65633" y="223574"/>
          <a:ext cx="1823493" cy="664727"/>
        </a:xfrm>
        <a:prstGeom prst="roundRect">
          <a:avLst>
            <a:gd name="adj" fmla="val 10000"/>
          </a:avLst>
        </a:prstGeom>
        <a:solidFill>
          <a:schemeClr val="accent6">
            <a:lumMod val="60000"/>
            <a:lumOff val="4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«Сохранение лесов»</a:t>
          </a:r>
        </a:p>
      </dsp:txBody>
      <dsp:txXfrm>
        <a:off x="85102" y="243043"/>
        <a:ext cx="1784555" cy="625789"/>
      </dsp:txXfrm>
    </dsp:sp>
    <dsp:sp modelId="{C15319B2-D3F1-4163-AD5B-3EDCDBA7268D}">
      <dsp:nvSpPr>
        <dsp:cNvPr id="0" name=""/>
        <dsp:cNvSpPr/>
      </dsp:nvSpPr>
      <dsp:spPr>
        <a:xfrm>
          <a:off x="202263" y="888301"/>
          <a:ext cx="91440" cy="44860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48602"/>
              </a:lnTo>
              <a:lnTo>
                <a:pt x="129691" y="448602"/>
              </a:lnTo>
            </a:path>
          </a:pathLst>
        </a:custGeom>
        <a:noFill/>
        <a:ln w="28575" cap="flat" cmpd="sng" algn="ctr">
          <a:solidFill>
            <a:schemeClr val="accent6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73C08E-0461-4063-85F7-17CBFE7F93D8}">
      <dsp:nvSpPr>
        <dsp:cNvPr id="0" name=""/>
        <dsp:cNvSpPr/>
      </dsp:nvSpPr>
      <dsp:spPr>
        <a:xfrm>
          <a:off x="331954" y="1021125"/>
          <a:ext cx="1853413" cy="6315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85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2022 г. -  75,4  </a:t>
          </a:r>
          <a:r>
            <a:rPr lang="ru-RU" sz="1200" b="1" kern="1200" dirty="0"/>
            <a:t>млн. руб</a:t>
          </a:r>
          <a:r>
            <a:rPr lang="ru-RU" sz="1200" b="1" kern="1200" dirty="0" smtClean="0"/>
            <a:t>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2023 г. – 115,6 млн. руб.</a:t>
          </a:r>
          <a:endParaRPr lang="ru-RU" sz="1200" b="1" kern="1200" dirty="0"/>
        </a:p>
      </dsp:txBody>
      <dsp:txXfrm>
        <a:off x="350452" y="1039623"/>
        <a:ext cx="1816417" cy="594561"/>
      </dsp:txXfrm>
    </dsp:sp>
    <dsp:sp modelId="{9BD4DA0F-AE50-42E9-A05F-A29D70E5E02A}">
      <dsp:nvSpPr>
        <dsp:cNvPr id="0" name=""/>
        <dsp:cNvSpPr/>
      </dsp:nvSpPr>
      <dsp:spPr>
        <a:xfrm>
          <a:off x="2323898" y="222462"/>
          <a:ext cx="1823493" cy="678676"/>
        </a:xfrm>
        <a:prstGeom prst="roundRect">
          <a:avLst>
            <a:gd name="adj" fmla="val 10000"/>
          </a:avLst>
        </a:prstGeom>
        <a:solidFill>
          <a:schemeClr val="accent1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«Чистая страна»</a:t>
          </a:r>
        </a:p>
      </dsp:txBody>
      <dsp:txXfrm>
        <a:off x="2343776" y="242340"/>
        <a:ext cx="1783737" cy="638920"/>
      </dsp:txXfrm>
    </dsp:sp>
    <dsp:sp modelId="{A1758D23-3EBE-4C86-A2F4-8858670585C9}">
      <dsp:nvSpPr>
        <dsp:cNvPr id="0" name=""/>
        <dsp:cNvSpPr/>
      </dsp:nvSpPr>
      <dsp:spPr>
        <a:xfrm>
          <a:off x="2506248" y="901139"/>
          <a:ext cx="177910" cy="4784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8448"/>
              </a:lnTo>
              <a:lnTo>
                <a:pt x="177910" y="478448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A9F26-041C-43E4-9E2A-0AEEA67CEBCC}">
      <dsp:nvSpPr>
        <dsp:cNvPr id="0" name=""/>
        <dsp:cNvSpPr/>
      </dsp:nvSpPr>
      <dsp:spPr>
        <a:xfrm>
          <a:off x="2684158" y="1104960"/>
          <a:ext cx="1699378" cy="549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85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2022 г. - 586,5  млн</a:t>
          </a:r>
          <a:r>
            <a:rPr lang="ru-RU" sz="1200" b="1" kern="1200" dirty="0"/>
            <a:t>. руб</a:t>
          </a:r>
          <a:r>
            <a:rPr lang="ru-RU" sz="1600" b="1" kern="1200" dirty="0" smtClean="0"/>
            <a:t>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2023 г. – 595,3 млн. руб.</a:t>
          </a:r>
          <a:endParaRPr lang="ru-RU" sz="1200" b="1" kern="1200" dirty="0"/>
        </a:p>
      </dsp:txBody>
      <dsp:txXfrm>
        <a:off x="2700245" y="1121047"/>
        <a:ext cx="1667204" cy="517080"/>
      </dsp:txXfrm>
    </dsp:sp>
    <dsp:sp modelId="{72307DDA-19B4-4C23-AC4B-DB326241BF3E}">
      <dsp:nvSpPr>
        <dsp:cNvPr id="0" name=""/>
        <dsp:cNvSpPr/>
      </dsp:nvSpPr>
      <dsp:spPr>
        <a:xfrm>
          <a:off x="4590792" y="228288"/>
          <a:ext cx="1823493" cy="679324"/>
        </a:xfrm>
        <a:prstGeom prst="roundRect">
          <a:avLst>
            <a:gd name="adj" fmla="val 10000"/>
          </a:avLst>
        </a:prstGeom>
        <a:solidFill>
          <a:schemeClr val="accent5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«Чистый воздух»</a:t>
          </a:r>
        </a:p>
      </dsp:txBody>
      <dsp:txXfrm>
        <a:off x="4610689" y="248185"/>
        <a:ext cx="1783699" cy="639530"/>
      </dsp:txXfrm>
    </dsp:sp>
    <dsp:sp modelId="{7CDADDB7-4941-4553-9004-FD3C568B3153}">
      <dsp:nvSpPr>
        <dsp:cNvPr id="0" name=""/>
        <dsp:cNvSpPr/>
      </dsp:nvSpPr>
      <dsp:spPr>
        <a:xfrm>
          <a:off x="4773141" y="907612"/>
          <a:ext cx="271332" cy="3852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5253"/>
              </a:lnTo>
              <a:lnTo>
                <a:pt x="271332" y="385253"/>
              </a:lnTo>
            </a:path>
          </a:pathLst>
        </a:custGeom>
        <a:noFill/>
        <a:ln w="285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4D5F45-2C31-47A1-9DDB-1F281B080533}">
      <dsp:nvSpPr>
        <dsp:cNvPr id="0" name=""/>
        <dsp:cNvSpPr/>
      </dsp:nvSpPr>
      <dsp:spPr>
        <a:xfrm>
          <a:off x="5044473" y="1019484"/>
          <a:ext cx="1752624" cy="546765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85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2022 г. - 231,1 млн</a:t>
          </a:r>
          <a:r>
            <a:rPr lang="ru-RU" sz="1200" b="1" kern="1200" dirty="0"/>
            <a:t>. </a:t>
          </a:r>
          <a:r>
            <a:rPr lang="ru-RU" sz="1200" b="1" kern="1200" dirty="0" smtClean="0"/>
            <a:t>руб.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2023 г. – 37 млн. руб.</a:t>
          </a:r>
          <a:endParaRPr lang="ru-RU" sz="1200" b="1" kern="1200" dirty="0"/>
        </a:p>
      </dsp:txBody>
      <dsp:txXfrm>
        <a:off x="5060487" y="1035498"/>
        <a:ext cx="1720596" cy="514737"/>
      </dsp:txXfrm>
    </dsp:sp>
    <dsp:sp modelId="{9A8FFFA5-D6ED-4325-AF4B-D0D60F5FD893}">
      <dsp:nvSpPr>
        <dsp:cNvPr id="0" name=""/>
        <dsp:cNvSpPr/>
      </dsp:nvSpPr>
      <dsp:spPr>
        <a:xfrm>
          <a:off x="6813047" y="223574"/>
          <a:ext cx="3098424" cy="643775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>
              <a:solidFill>
                <a:schemeClr val="tx1"/>
              </a:solidFill>
            </a:rPr>
            <a:t>«Комплексная система обращения с твердыми коммунальными отходами»</a:t>
          </a:r>
        </a:p>
      </dsp:txBody>
      <dsp:txXfrm>
        <a:off x="6831903" y="242430"/>
        <a:ext cx="3060712" cy="606063"/>
      </dsp:txXfrm>
    </dsp:sp>
    <dsp:sp modelId="{520A828A-7CC7-47A7-B334-71EF9E65327A}">
      <dsp:nvSpPr>
        <dsp:cNvPr id="0" name=""/>
        <dsp:cNvSpPr/>
      </dsp:nvSpPr>
      <dsp:spPr>
        <a:xfrm>
          <a:off x="7122889" y="867350"/>
          <a:ext cx="310728" cy="373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519"/>
              </a:lnTo>
              <a:lnTo>
                <a:pt x="310728" y="373519"/>
              </a:lnTo>
            </a:path>
          </a:pathLst>
        </a:custGeom>
        <a:noFill/>
        <a:ln w="28575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9C9FAA-11B5-4795-BEE9-21669FAB48E3}">
      <dsp:nvSpPr>
        <dsp:cNvPr id="0" name=""/>
        <dsp:cNvSpPr/>
      </dsp:nvSpPr>
      <dsp:spPr>
        <a:xfrm>
          <a:off x="7433618" y="923796"/>
          <a:ext cx="1883960" cy="634147"/>
        </a:xfrm>
        <a:prstGeom prst="roundRect">
          <a:avLst>
            <a:gd name="adj" fmla="val 10000"/>
          </a:avLst>
        </a:prstGeom>
        <a:solidFill>
          <a:schemeClr val="bg1">
            <a:lumMod val="95000"/>
            <a:alpha val="90000"/>
          </a:schemeClr>
        </a:solidFill>
        <a:ln w="28575" cap="flat" cmpd="sng" algn="ctr">
          <a:solidFill>
            <a:schemeClr val="bg1">
              <a:lumMod val="8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2022 г. - 46,1 млн</a:t>
          </a:r>
          <a:r>
            <a:rPr lang="ru-RU" sz="1200" b="1" kern="1200" dirty="0">
              <a:solidFill>
                <a:schemeClr val="tx1"/>
              </a:solidFill>
            </a:rPr>
            <a:t>. </a:t>
          </a:r>
          <a:r>
            <a:rPr lang="ru-RU" sz="1200" b="1" kern="1200" dirty="0" smtClean="0">
              <a:solidFill>
                <a:schemeClr val="tx1"/>
              </a:solidFill>
            </a:rPr>
            <a:t>руб</a:t>
          </a:r>
          <a:r>
            <a:rPr lang="ru-RU" sz="1000" b="1" kern="1200" dirty="0" smtClean="0">
              <a:solidFill>
                <a:schemeClr val="tx1"/>
              </a:solidFill>
            </a:rPr>
            <a:t>.</a:t>
          </a:r>
          <a:endParaRPr lang="ru-RU" sz="1000" b="1" kern="1200" dirty="0">
            <a:solidFill>
              <a:schemeClr val="tx1"/>
            </a:solidFill>
          </a:endParaRPr>
        </a:p>
      </dsp:txBody>
      <dsp:txXfrm>
        <a:off x="7452192" y="942370"/>
        <a:ext cx="1846812" cy="5969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68A62-A045-4865-A7F9-A4C0E7670F0B}">
      <dsp:nvSpPr>
        <dsp:cNvPr id="0" name=""/>
        <dsp:cNvSpPr/>
      </dsp:nvSpPr>
      <dsp:spPr>
        <a:xfrm>
          <a:off x="58795" y="229282"/>
          <a:ext cx="7437616" cy="722628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Цель:  обеспечение баланса выбытия и воспроизводства лесов в соотношении 100% к 2024 году</a:t>
          </a:r>
        </a:p>
      </dsp:txBody>
      <dsp:txXfrm>
        <a:off x="94071" y="264558"/>
        <a:ext cx="7367064" cy="652076"/>
      </dsp:txXfrm>
    </dsp:sp>
    <dsp:sp modelId="{7F78B13F-9F17-4B4F-A134-035C458BBE50}">
      <dsp:nvSpPr>
        <dsp:cNvPr id="0" name=""/>
        <dsp:cNvSpPr/>
      </dsp:nvSpPr>
      <dsp:spPr>
        <a:xfrm rot="9345341">
          <a:off x="2687906" y="1013639"/>
          <a:ext cx="3006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0654" y="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57BE7E-9969-4E6E-8F06-CA8712AE1043}">
      <dsp:nvSpPr>
        <dsp:cNvPr id="0" name=""/>
        <dsp:cNvSpPr/>
      </dsp:nvSpPr>
      <dsp:spPr>
        <a:xfrm>
          <a:off x="80347" y="1075367"/>
          <a:ext cx="3334790" cy="858743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+mn-lt"/>
            </a:rPr>
            <a:t>Увеличение площади лесовосстановления</a:t>
          </a:r>
        </a:p>
      </dsp:txBody>
      <dsp:txXfrm>
        <a:off x="122267" y="1117287"/>
        <a:ext cx="3250950" cy="774903"/>
      </dsp:txXfrm>
    </dsp:sp>
    <dsp:sp modelId="{7DB13FFC-6336-46CD-A1BA-AD42A1F53036}">
      <dsp:nvSpPr>
        <dsp:cNvPr id="0" name=""/>
        <dsp:cNvSpPr/>
      </dsp:nvSpPr>
      <dsp:spPr>
        <a:xfrm rot="7329915">
          <a:off x="1357559" y="2163279"/>
          <a:ext cx="28620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62008" y="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D5F255-0F6D-492B-9DFC-8D8D35B22E6D}">
      <dsp:nvSpPr>
        <dsp:cNvPr id="0" name=""/>
        <dsp:cNvSpPr/>
      </dsp:nvSpPr>
      <dsp:spPr>
        <a:xfrm>
          <a:off x="80326" y="3374647"/>
          <a:ext cx="3349560" cy="863888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+mn-lt"/>
            </a:rPr>
            <a:t>Приобретение лесокультурной техники и оборудования</a:t>
          </a:r>
        </a:p>
      </dsp:txBody>
      <dsp:txXfrm>
        <a:off x="122498" y="3416819"/>
        <a:ext cx="3265216" cy="779544"/>
      </dsp:txXfrm>
    </dsp:sp>
    <dsp:sp modelId="{61FCB24C-3DD7-4D21-A95E-2C496A90344F}">
      <dsp:nvSpPr>
        <dsp:cNvPr id="0" name=""/>
        <dsp:cNvSpPr/>
      </dsp:nvSpPr>
      <dsp:spPr>
        <a:xfrm rot="6894022">
          <a:off x="817172" y="2734479"/>
          <a:ext cx="39305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30513" y="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B97D16-86E0-4220-85CC-C9DF2EBA9AEB}">
      <dsp:nvSpPr>
        <dsp:cNvPr id="0" name=""/>
        <dsp:cNvSpPr/>
      </dsp:nvSpPr>
      <dsp:spPr>
        <a:xfrm>
          <a:off x="108579" y="4517049"/>
          <a:ext cx="3310308" cy="823971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+mn-lt"/>
            </a:rPr>
            <a:t>Приобретение </a:t>
          </a:r>
          <a:r>
            <a:rPr lang="ru-RU" sz="1600" b="1" kern="1200" dirty="0" err="1">
              <a:solidFill>
                <a:schemeClr val="tx1"/>
              </a:solidFill>
              <a:latin typeface="+mn-lt"/>
            </a:rPr>
            <a:t>лесопожарной</a:t>
          </a:r>
          <a:r>
            <a:rPr lang="ru-RU" sz="1600" b="1" kern="1200" dirty="0">
              <a:solidFill>
                <a:schemeClr val="tx1"/>
              </a:solidFill>
              <a:latin typeface="+mn-lt"/>
            </a:rPr>
            <a:t> техники и оборудования</a:t>
          </a:r>
        </a:p>
      </dsp:txBody>
      <dsp:txXfrm>
        <a:off x="148802" y="4557272"/>
        <a:ext cx="3229862" cy="743525"/>
      </dsp:txXfrm>
    </dsp:sp>
    <dsp:sp modelId="{24E974C1-D8A8-4A57-99CB-F183CBE4D966}">
      <dsp:nvSpPr>
        <dsp:cNvPr id="0" name=""/>
        <dsp:cNvSpPr/>
      </dsp:nvSpPr>
      <dsp:spPr>
        <a:xfrm rot="8092117">
          <a:off x="2052283" y="1519420"/>
          <a:ext cx="16014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01491" y="0"/>
              </a:lnTo>
            </a:path>
          </a:pathLst>
        </a:cu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0FCDD9-F849-4A19-968E-1A68BF1DA488}">
      <dsp:nvSpPr>
        <dsp:cNvPr id="0" name=""/>
        <dsp:cNvSpPr/>
      </dsp:nvSpPr>
      <dsp:spPr>
        <a:xfrm>
          <a:off x="80383" y="2086929"/>
          <a:ext cx="3330441" cy="1090010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  <a:latin typeface="+mn-lt"/>
            </a:rPr>
            <a:t>Формирование запаса лесных семян для лесовосстановления</a:t>
          </a:r>
        </a:p>
      </dsp:txBody>
      <dsp:txXfrm>
        <a:off x="133593" y="2140139"/>
        <a:ext cx="3224021" cy="98359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CE7BB-DB0C-4B6A-9F3A-D79CAFDE1F09}">
      <dsp:nvSpPr>
        <dsp:cNvPr id="0" name=""/>
        <dsp:cNvSpPr/>
      </dsp:nvSpPr>
      <dsp:spPr>
        <a:xfrm>
          <a:off x="1289419" y="0"/>
          <a:ext cx="1474075" cy="921297"/>
        </a:xfrm>
        <a:prstGeom prst="swooshArrow">
          <a:avLst>
            <a:gd name="adj1" fmla="val 25000"/>
            <a:gd name="adj2" fmla="val 25000"/>
          </a:avLst>
        </a:prstGeom>
        <a:solidFill>
          <a:srgbClr val="77BD69"/>
        </a:solidFill>
        <a:ln>
          <a:solidFill>
            <a:srgbClr val="77BD69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B2A40-15A4-4DE8-A169-22825B216FAC}">
      <dsp:nvSpPr>
        <dsp:cNvPr id="0" name=""/>
        <dsp:cNvSpPr/>
      </dsp:nvSpPr>
      <dsp:spPr>
        <a:xfrm>
          <a:off x="1683179" y="415272"/>
          <a:ext cx="61526" cy="25181"/>
        </a:xfrm>
        <a:prstGeom prst="ellipse">
          <a:avLst/>
        </a:prstGeom>
        <a:solidFill>
          <a:srgbClr val="77BD6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EA4ED-9364-41AA-84FD-E249F26E916F}">
      <dsp:nvSpPr>
        <dsp:cNvPr id="0" name=""/>
        <dsp:cNvSpPr/>
      </dsp:nvSpPr>
      <dsp:spPr>
        <a:xfrm>
          <a:off x="121483" y="425365"/>
          <a:ext cx="748386" cy="302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33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54,2%</a:t>
          </a:r>
        </a:p>
      </dsp:txBody>
      <dsp:txXfrm>
        <a:off x="121483" y="425365"/>
        <a:ext cx="748386" cy="302433"/>
      </dsp:txXfrm>
    </dsp:sp>
    <dsp:sp modelId="{2182334A-562B-4162-962F-119A8DFC4012}">
      <dsp:nvSpPr>
        <dsp:cNvPr id="0" name=""/>
        <dsp:cNvSpPr/>
      </dsp:nvSpPr>
      <dsp:spPr>
        <a:xfrm>
          <a:off x="2401258" y="196201"/>
          <a:ext cx="88444" cy="88444"/>
        </a:xfrm>
        <a:prstGeom prst="ellipse">
          <a:avLst/>
        </a:prstGeom>
        <a:solidFill>
          <a:srgbClr val="77BD69"/>
        </a:solidFill>
        <a:ln w="25400" cap="flat" cmpd="sng" algn="ctr">
          <a:solidFill>
            <a:srgbClr val="FF0000">
              <a:alpha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69D2D-8C4C-4162-8D07-0FE757B0CB68}">
      <dsp:nvSpPr>
        <dsp:cNvPr id="0" name=""/>
        <dsp:cNvSpPr/>
      </dsp:nvSpPr>
      <dsp:spPr>
        <a:xfrm>
          <a:off x="2066019" y="436354"/>
          <a:ext cx="1067099" cy="4477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865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224%</a:t>
          </a:r>
        </a:p>
      </dsp:txBody>
      <dsp:txXfrm>
        <a:off x="2066019" y="436354"/>
        <a:ext cx="1067099" cy="44771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4CE7BB-DB0C-4B6A-9F3A-D79CAFDE1F09}">
      <dsp:nvSpPr>
        <dsp:cNvPr id="0" name=""/>
        <dsp:cNvSpPr/>
      </dsp:nvSpPr>
      <dsp:spPr>
        <a:xfrm>
          <a:off x="1102906" y="0"/>
          <a:ext cx="1543403" cy="964627"/>
        </a:xfrm>
        <a:prstGeom prst="swooshArrow">
          <a:avLst>
            <a:gd name="adj1" fmla="val 25000"/>
            <a:gd name="adj2" fmla="val 25000"/>
          </a:avLst>
        </a:prstGeom>
        <a:solidFill>
          <a:srgbClr val="77BD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AB2A40-15A4-4DE8-A169-22825B216FAC}">
      <dsp:nvSpPr>
        <dsp:cNvPr id="0" name=""/>
        <dsp:cNvSpPr/>
      </dsp:nvSpPr>
      <dsp:spPr>
        <a:xfrm>
          <a:off x="1644800" y="434802"/>
          <a:ext cx="64420" cy="26366"/>
        </a:xfrm>
        <a:prstGeom prst="ellipse">
          <a:avLst/>
        </a:prstGeom>
        <a:solidFill>
          <a:srgbClr val="77BD69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EA4ED-9364-41AA-84FD-E249F26E916F}">
      <dsp:nvSpPr>
        <dsp:cNvPr id="0" name=""/>
        <dsp:cNvSpPr/>
      </dsp:nvSpPr>
      <dsp:spPr>
        <a:xfrm>
          <a:off x="165789" y="482914"/>
          <a:ext cx="783583" cy="3166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624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100%</a:t>
          </a:r>
        </a:p>
      </dsp:txBody>
      <dsp:txXfrm>
        <a:off x="165789" y="482914"/>
        <a:ext cx="783583" cy="316657"/>
      </dsp:txXfrm>
    </dsp:sp>
    <dsp:sp modelId="{2182334A-562B-4162-962F-119A8DFC4012}">
      <dsp:nvSpPr>
        <dsp:cNvPr id="0" name=""/>
        <dsp:cNvSpPr/>
      </dsp:nvSpPr>
      <dsp:spPr>
        <a:xfrm>
          <a:off x="2396651" y="205428"/>
          <a:ext cx="92604" cy="92604"/>
        </a:xfrm>
        <a:prstGeom prst="ellipse">
          <a:avLst/>
        </a:prstGeom>
        <a:solidFill>
          <a:srgbClr val="77BD69"/>
        </a:solidFill>
        <a:ln w="25400" cap="flat" cmpd="sng" algn="ctr">
          <a:solidFill>
            <a:srgbClr val="FF0000">
              <a:alpha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69D2D-8C4C-4162-8D07-0FE757B0CB68}">
      <dsp:nvSpPr>
        <dsp:cNvPr id="0" name=""/>
        <dsp:cNvSpPr/>
      </dsp:nvSpPr>
      <dsp:spPr>
        <a:xfrm>
          <a:off x="2045646" y="456876"/>
          <a:ext cx="1117287" cy="4687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069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130-140%</a:t>
          </a:r>
        </a:p>
      </dsp:txBody>
      <dsp:txXfrm>
        <a:off x="2045646" y="456876"/>
        <a:ext cx="1117287" cy="468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02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#2">
  <dgm:title val=""/>
  <dgm:desc val=""/>
  <dgm:catLst>
    <dgm:cat type="hierarchy" pri="7000"/>
    <dgm:cat type="list" pri="23000"/>
    <dgm:cat type="relationship" pri="102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#3">
  <dgm:title val=""/>
  <dgm:desc val=""/>
  <dgm:catLst>
    <dgm:cat type="hierarchy" pri="7000"/>
    <dgm:cat type="list" pri="23000"/>
    <dgm:cat type="relationship" pri="102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0.73425</cdr:x>
      <cdr:y>0.08507</cdr:y>
    </cdr:from>
    <cdr:to>
      <cdr:x>0.94685</cdr:x>
      <cdr:y>0.19965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552825" y="233362"/>
          <a:ext cx="1028700" cy="3143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план/факт</a:t>
          </a:r>
        </a:p>
      </cdr:txBody>
    </cdr:sp>
  </cdr:relSizeAnchor>
  <cdr:relSizeAnchor xmlns:cdr="http://schemas.openxmlformats.org/drawingml/2006/chartDrawing">
    <cdr:from>
      <cdr:x>0.48987</cdr:x>
      <cdr:y>0.23052</cdr:y>
    </cdr:from>
    <cdr:to>
      <cdr:x>0.69726</cdr:x>
      <cdr:y>0.29096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3506683" y="1278303"/>
          <a:ext cx="1484584" cy="3352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64/ 69</a:t>
          </a:r>
        </a:p>
      </cdr:txBody>
    </cdr:sp>
  </cdr:relSizeAnchor>
  <cdr:relSizeAnchor xmlns:cdr="http://schemas.openxmlformats.org/drawingml/2006/chartDrawing">
    <cdr:from>
      <cdr:x>0.43883</cdr:x>
      <cdr:y>0.29695</cdr:y>
    </cdr:from>
    <cdr:to>
      <cdr:x>0.64622</cdr:x>
      <cdr:y>0.35739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3141288" y="1646684"/>
          <a:ext cx="1484584" cy="3352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52,</a:t>
          </a:r>
          <a:r>
            <a:rPr lang="en-US" sz="1400" b="1" dirty="0">
              <a:latin typeface="Arial" panose="020B0604020202020204" pitchFamily="34" charset="0"/>
              <a:cs typeface="Arial" panose="020B0604020202020204" pitchFamily="34" charset="0"/>
            </a:rPr>
            <a:t>4</a:t>
          </a: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/ 53,9</a:t>
          </a:r>
        </a:p>
      </cdr:txBody>
    </cdr:sp>
  </cdr:relSizeAnchor>
  <cdr:relSizeAnchor xmlns:cdr="http://schemas.openxmlformats.org/drawingml/2006/chartDrawing">
    <cdr:from>
      <cdr:x>0.37075</cdr:x>
      <cdr:y>0.37663</cdr:y>
    </cdr:from>
    <cdr:to>
      <cdr:x>0.49423</cdr:x>
      <cdr:y>0.43661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653934" y="2088566"/>
          <a:ext cx="883920" cy="3326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>
              <a:solidFill>
                <a:schemeClr val="tx1"/>
              </a:solidFill>
            </a:rPr>
            <a:t>26,5/ 27,1</a:t>
          </a:r>
        </a:p>
      </cdr:txBody>
    </cdr:sp>
  </cdr:relSizeAnchor>
  <cdr:relSizeAnchor xmlns:cdr="http://schemas.openxmlformats.org/drawingml/2006/chartDrawing">
    <cdr:from>
      <cdr:x>0.36933</cdr:x>
      <cdr:y>0.45175</cdr:y>
    </cdr:from>
    <cdr:to>
      <cdr:x>0.49281</cdr:x>
      <cdr:y>0.51173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2643774" y="2505126"/>
          <a:ext cx="883920" cy="3326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chemeClr val="tx1"/>
              </a:solidFill>
            </a:rPr>
            <a:t>30,5/ 23,2</a:t>
          </a:r>
        </a:p>
      </cdr:txBody>
    </cdr:sp>
  </cdr:relSizeAnchor>
  <cdr:relSizeAnchor xmlns:cdr="http://schemas.openxmlformats.org/drawingml/2006/chartDrawing">
    <cdr:from>
      <cdr:x>0.33856</cdr:x>
      <cdr:y>0.51639</cdr:y>
    </cdr:from>
    <cdr:to>
      <cdr:x>0.46204</cdr:x>
      <cdr:y>0.57637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2423529" y="2863574"/>
          <a:ext cx="883920" cy="3326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chemeClr val="tx1"/>
              </a:solidFill>
            </a:rPr>
            <a:t>11,5/ 9,1</a:t>
          </a:r>
        </a:p>
      </cdr:txBody>
    </cdr:sp>
  </cdr:relSizeAnchor>
  <cdr:relSizeAnchor xmlns:cdr="http://schemas.openxmlformats.org/drawingml/2006/chartDrawing">
    <cdr:from>
      <cdr:x>0.3232</cdr:x>
      <cdr:y>0.58214</cdr:y>
    </cdr:from>
    <cdr:to>
      <cdr:x>0.44668</cdr:x>
      <cdr:y>0.64213</cdr:y>
    </cdr:to>
    <cdr:sp macro="" textlink="">
      <cdr:nvSpPr>
        <cdr:cNvPr id="10" name="Прямоугольник 9"/>
        <cdr:cNvSpPr/>
      </cdr:nvSpPr>
      <cdr:spPr>
        <a:xfrm xmlns:a="http://schemas.openxmlformats.org/drawingml/2006/main">
          <a:off x="2313574" y="3228220"/>
          <a:ext cx="883920" cy="3326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chemeClr val="tx1"/>
              </a:solidFill>
            </a:rPr>
            <a:t>2,7/ 4,6</a:t>
          </a:r>
        </a:p>
      </cdr:txBody>
    </cdr:sp>
  </cdr:relSizeAnchor>
  <cdr:relSizeAnchor xmlns:cdr="http://schemas.openxmlformats.org/drawingml/2006/chartDrawing">
    <cdr:from>
      <cdr:x>0.32178</cdr:x>
      <cdr:y>0.6598</cdr:y>
    </cdr:from>
    <cdr:to>
      <cdr:x>0.44526</cdr:x>
      <cdr:y>0.71978</cdr:y>
    </cdr:to>
    <cdr:sp macro="" textlink="">
      <cdr:nvSpPr>
        <cdr:cNvPr id="11" name="Прямоугольник 10"/>
        <cdr:cNvSpPr/>
      </cdr:nvSpPr>
      <cdr:spPr>
        <a:xfrm xmlns:a="http://schemas.openxmlformats.org/drawingml/2006/main">
          <a:off x="2303414" y="3658825"/>
          <a:ext cx="883920" cy="3326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chemeClr val="tx1"/>
              </a:solidFill>
            </a:rPr>
            <a:t>2.7/ 3</a:t>
          </a:r>
        </a:p>
      </cdr:txBody>
    </cdr:sp>
  </cdr:relSizeAnchor>
  <cdr:relSizeAnchor xmlns:cdr="http://schemas.openxmlformats.org/drawingml/2006/chartDrawing">
    <cdr:from>
      <cdr:x>0.32249</cdr:x>
      <cdr:y>0.72392</cdr:y>
    </cdr:from>
    <cdr:to>
      <cdr:x>0.44597</cdr:x>
      <cdr:y>0.7839</cdr:y>
    </cdr:to>
    <cdr:sp macro="" textlink="">
      <cdr:nvSpPr>
        <cdr:cNvPr id="12" name="Прямоугольник 11"/>
        <cdr:cNvSpPr/>
      </cdr:nvSpPr>
      <cdr:spPr>
        <a:xfrm xmlns:a="http://schemas.openxmlformats.org/drawingml/2006/main">
          <a:off x="2308494" y="4014425"/>
          <a:ext cx="883920" cy="3326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chemeClr val="tx1"/>
              </a:solidFill>
            </a:rPr>
            <a:t>3,1/ 2,4</a:t>
          </a:r>
        </a:p>
      </cdr:txBody>
    </cdr:sp>
  </cdr:relSizeAnchor>
  <cdr:relSizeAnchor xmlns:cdr="http://schemas.openxmlformats.org/drawingml/2006/chartDrawing">
    <cdr:from>
      <cdr:x>0.32036</cdr:x>
      <cdr:y>0.81278</cdr:y>
    </cdr:from>
    <cdr:to>
      <cdr:x>0.44384</cdr:x>
      <cdr:y>0.87276</cdr:y>
    </cdr:to>
    <cdr:sp macro="" textlink="">
      <cdr:nvSpPr>
        <cdr:cNvPr id="13" name="Прямоугольник 12"/>
        <cdr:cNvSpPr/>
      </cdr:nvSpPr>
      <cdr:spPr>
        <a:xfrm xmlns:a="http://schemas.openxmlformats.org/drawingml/2006/main">
          <a:off x="2293254" y="4507196"/>
          <a:ext cx="883920" cy="3326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chemeClr val="tx1"/>
              </a:solidFill>
            </a:rPr>
            <a:t>2.7/ 2,3</a:t>
          </a:r>
        </a:p>
      </cdr:txBody>
    </cdr:sp>
  </cdr:relSizeAnchor>
  <cdr:relSizeAnchor xmlns:cdr="http://schemas.openxmlformats.org/drawingml/2006/chartDrawing">
    <cdr:from>
      <cdr:x>0.35868</cdr:x>
      <cdr:y>0.87782</cdr:y>
    </cdr:from>
    <cdr:to>
      <cdr:x>0.48216</cdr:x>
      <cdr:y>0.9378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2567574" y="4867865"/>
          <a:ext cx="883920" cy="33262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>
              <a:solidFill>
                <a:schemeClr val="tx1"/>
              </a:solidFill>
            </a:rPr>
            <a:t>21.7/ 1,1</a:t>
          </a: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0.58806</cdr:x>
      <cdr:y>0.18746</cdr:y>
    </cdr:from>
    <cdr:to>
      <cdr:x>0.77726</cdr:x>
      <cdr:y>0.53626</cdr:y>
    </cdr:to>
    <cdr:sp macro="" textlink="">
      <cdr:nvSpPr>
        <cdr:cNvPr id="2" name="Shape 1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B8F8EAD7-1052-9D4F-BE7C-3506653D9861}"/>
            </a:ext>
          </a:extLst>
        </cdr:cNvPr>
        <cdr:cNvSpPr/>
      </cdr:nvSpPr>
      <cdr:spPr>
        <a:xfrm xmlns:a="http://schemas.openxmlformats.org/drawingml/2006/main" rot="3012828">
          <a:off x="1653245" y="614281"/>
          <a:ext cx="871126" cy="578926"/>
        </a:xfrm>
        <a:prstGeom xmlns:a="http://schemas.openxmlformats.org/drawingml/2006/main" prst="swooshArrow">
          <a:avLst>
            <a:gd name="adj1" fmla="val 16310"/>
            <a:gd name="adj2" fmla="val 32244"/>
          </a:avLst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lt1">
            <a:hueOff val="0"/>
            <a:satOff val="0"/>
            <a:lumOff val="0"/>
            <a:alphaOff val="0"/>
          </a:schemeClr>
        </a:lnRef>
        <a:fillRef xmlns:a="http://schemas.openxmlformats.org/drawingml/2006/main" idx="1">
          <a:scrgbClr r="0" g="0" b="0"/>
        </a:fillRef>
        <a:effectRef xmlns:a="http://schemas.openxmlformats.org/drawingml/2006/main" idx="0">
          <a:schemeClr val="accent1">
            <a:hueOff val="0"/>
            <a:satOff val="0"/>
            <a:lumOff val="0"/>
            <a:alphaOff val="0"/>
          </a:schemeClr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5816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1646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67460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3288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79091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34921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190752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46570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>
            <a:solidFill>
              <a:prstClr val="white"/>
            </a:solidFill>
          </a:endParaRPr>
        </a:p>
      </cdr:txBody>
    </cdr:sp>
  </cdr:relSizeAnchor>
  <cdr:relSizeAnchor xmlns:cdr="http://schemas.openxmlformats.org/drawingml/2006/chartDrawing">
    <cdr:from>
      <cdr:x>0.50285</cdr:x>
      <cdr:y>0.10522</cdr:y>
    </cdr:from>
    <cdr:to>
      <cdr:x>0.99823</cdr:x>
      <cdr:y>0.27774</cdr:y>
    </cdr:to>
    <cdr:sp macro="" textlink="">
      <cdr:nvSpPr>
        <cdr:cNvPr id="3" name="TextBox 31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00C1FC9B-C3F2-4D43-9595-FACD25725731}"/>
            </a:ext>
          </a:extLst>
        </cdr:cNvPr>
        <cdr:cNvSpPr txBox="1"/>
      </cdr:nvSpPr>
      <cdr:spPr>
        <a:xfrm xmlns:a="http://schemas.openxmlformats.org/drawingml/2006/main">
          <a:off x="1538630" y="262787"/>
          <a:ext cx="1515774" cy="43087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5816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1646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67460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3288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79091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34921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190752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46570" algn="l" defTabSz="911646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prstClr val="black"/>
              </a:solidFill>
            </a:rPr>
            <a:t>При сохранении динамики снижения</a:t>
          </a:r>
          <a:endParaRPr lang="ru-RU" sz="1100" dirty="0">
            <a:solidFill>
              <a:prstClr val="black"/>
            </a:solidFill>
          </a:endParaRP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</cdr:x>
      <cdr:y>0.6396</cdr:y>
    </cdr:from>
    <cdr:to>
      <cdr:x>0.21918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-182529" y="1551468"/>
          <a:ext cx="914408" cy="874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0.22158</cdr:x>
      <cdr:y>0.20569</cdr:y>
    </cdr:from>
    <cdr:to>
      <cdr:x>0.25958</cdr:x>
      <cdr:y>0.32982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848593" y="373497"/>
          <a:ext cx="317077" cy="2254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5pPr>
          <a:lvl6pPr marL="22860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6pPr>
          <a:lvl7pPr marL="27432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7pPr>
          <a:lvl8pPr marL="32004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8pPr>
          <a:lvl9pPr marL="36576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9pPr>
        </a:lstStyle>
        <a:p xmlns:a="http://schemas.openxmlformats.org/drawingml/2006/main">
          <a:r>
            <a:rPr lang="ru-RU" sz="1400" dirty="0"/>
            <a:t>45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0.7874</cdr:x>
      <cdr:y>0</cdr:y>
    </cdr:from>
    <cdr:to>
      <cdr:x>1</cdr:x>
      <cdr:y>0.11458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5442623" y="0"/>
          <a:ext cx="1469522" cy="3588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dirty="0">
              <a:latin typeface="Arial" panose="020B0604020202020204" pitchFamily="34" charset="0"/>
              <a:cs typeface="Arial" panose="020B0604020202020204" pitchFamily="34" charset="0"/>
            </a:rPr>
            <a:t>план/факт</a:t>
          </a:r>
        </a:p>
      </cdr:txBody>
    </cdr:sp>
  </cdr:relSizeAnchor>
  <cdr:relSizeAnchor xmlns:cdr="http://schemas.openxmlformats.org/drawingml/2006/chartDrawing">
    <cdr:from>
      <cdr:x>0.73525</cdr:x>
      <cdr:y>0.17725</cdr:y>
    </cdr:from>
    <cdr:to>
      <cdr:x>0.95003</cdr:x>
      <cdr:y>0.26163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082129" y="555125"/>
          <a:ext cx="1484584" cy="2642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5816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1646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6746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3288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79091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34921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190752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4657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15/ 15</a:t>
          </a:r>
        </a:p>
      </cdr:txBody>
    </cdr:sp>
  </cdr:relSizeAnchor>
  <cdr:relSizeAnchor xmlns:cdr="http://schemas.openxmlformats.org/drawingml/2006/chartDrawing">
    <cdr:from>
      <cdr:x>0.32445</cdr:x>
      <cdr:y>0.74443</cdr:y>
    </cdr:from>
    <cdr:to>
      <cdr:x>0.53923</cdr:x>
      <cdr:y>0.82882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242657" y="2331523"/>
          <a:ext cx="1484584" cy="2642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5816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1646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6746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3288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79091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34921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190752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4657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0/ 0</a:t>
          </a:r>
        </a:p>
      </cdr:txBody>
    </cdr:sp>
  </cdr:relSizeAnchor>
  <cdr:relSizeAnchor xmlns:cdr="http://schemas.openxmlformats.org/drawingml/2006/chartDrawing">
    <cdr:from>
      <cdr:x>0.32445</cdr:x>
      <cdr:y>0.83658</cdr:y>
    </cdr:from>
    <cdr:to>
      <cdr:x>0.53923</cdr:x>
      <cdr:y>0.92096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2242657" y="2620118"/>
          <a:ext cx="1484584" cy="2642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5816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1646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6746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3288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79091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34921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190752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4657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0/ 0</a:t>
          </a:r>
        </a:p>
      </cdr:txBody>
    </cdr:sp>
  </cdr:relSizeAnchor>
  <cdr:relSizeAnchor xmlns:cdr="http://schemas.openxmlformats.org/drawingml/2006/chartDrawing">
    <cdr:from>
      <cdr:x>0.32445</cdr:x>
      <cdr:y>0.91561</cdr:y>
    </cdr:from>
    <cdr:to>
      <cdr:x>0.53923</cdr:x>
      <cdr:y>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2242657" y="2867661"/>
          <a:ext cx="1484584" cy="2642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5816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1646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6746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3288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79091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34921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190752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46570" algn="l" defTabSz="911646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0/ 0</a:t>
          </a:r>
        </a:p>
      </cdr:txBody>
    </cdr:sp>
  </cdr:relSizeAnchor>
  <cdr:relSizeAnchor xmlns:cdr="http://schemas.openxmlformats.org/drawingml/2006/chartDrawing">
    <cdr:from>
      <cdr:x>0.32625</cdr:x>
      <cdr:y>0.66838</cdr:y>
    </cdr:from>
    <cdr:to>
      <cdr:x>0.54103</cdr:x>
      <cdr:y>0.75277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2255111" y="2093337"/>
          <a:ext cx="1484584" cy="2642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>
              <a:latin typeface="Arial" panose="020B0604020202020204" pitchFamily="34" charset="0"/>
              <a:cs typeface="Arial" panose="020B0604020202020204" pitchFamily="34" charset="0"/>
            </a:rPr>
            <a:t>0/ 0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0.01766</cdr:x>
      <cdr:y>0.64106</cdr:y>
    </cdr:from>
    <cdr:to>
      <cdr:x>0.3275</cdr:x>
      <cdr:y>0.74418</cdr:y>
    </cdr:to>
    <cdr:sp macro="" textlink="">
      <cdr:nvSpPr>
        <cdr:cNvPr id="2" name="Прямоугольник 1">
          <a:extLst xmlns:a="http://schemas.openxmlformats.org/drawingml/2006/main">
            <a:ext uri="{FF2B5EF4-FFF2-40B4-BE49-F238E27FC236}">
              <a16:creationId xmlns:r="http://schemas.openxmlformats.org/officeDocument/2006/relationships" xmlns:p="http://schemas.openxmlformats.org/presentationml/2006/main" xmlns="" xmlns:a16="http://schemas.microsoft.com/office/drawing/2014/main" xmlns:lc="http://schemas.openxmlformats.org/drawingml/2006/lockedCanvas" id="{01759EAB-E83A-4FB5-8EAE-826551E0971B}"/>
            </a:ext>
          </a:extLst>
        </cdr:cNvPr>
        <cdr:cNvSpPr/>
      </cdr:nvSpPr>
      <cdr:spPr>
        <a:xfrm xmlns:a="http://schemas.openxmlformats.org/drawingml/2006/main">
          <a:off x="158737" y="3105892"/>
          <a:ext cx="2785666" cy="4995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prstDash val="dash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5816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1646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67460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3288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79091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34921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190752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46570" algn="l" defTabSz="911646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dirty="0" smtClean="0">
              <a:solidFill>
                <a:schemeClr val="tx1"/>
              </a:solidFill>
            </a:rPr>
            <a:t>Крупнейшие из 11 субъектов</a:t>
          </a:r>
          <a:endParaRPr lang="en-US" sz="1200" dirty="0">
            <a:solidFill>
              <a:schemeClr val="tx1"/>
            </a:solidFill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0.85282</cdr:x>
      <cdr:y>0.78147</cdr:y>
    </cdr:from>
    <cdr:to>
      <cdr:x>0.98223</cdr:x>
      <cdr:y>0.85811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078008" y="2815924"/>
          <a:ext cx="1074043" cy="2761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000" dirty="0" err="1"/>
            <a:t>млн.руб</a:t>
          </a:r>
          <a:r>
            <a:rPr lang="ru-RU" sz="1000" dirty="0"/>
            <a:t>.</a:t>
          </a:r>
        </a:p>
        <a:p xmlns:a="http://schemas.openxmlformats.org/drawingml/2006/main">
          <a:pPr algn="ctr"/>
          <a:endParaRPr lang="ru-RU" sz="1000" dirty="0"/>
        </a:p>
        <a:p xmlns:a="http://schemas.openxmlformats.org/drawingml/2006/main">
          <a:pPr algn="ctr"/>
          <a:endParaRPr lang="ru-RU" sz="1000" dirty="0"/>
        </a:p>
        <a:p xmlns:a="http://schemas.openxmlformats.org/drawingml/2006/main">
          <a:pPr algn="ctr"/>
          <a:r>
            <a:rPr lang="ru-RU" sz="1000" dirty="0"/>
            <a:t>.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0.82762</cdr:x>
      <cdr:y>0.64231</cdr:y>
    </cdr:from>
    <cdr:to>
      <cdr:x>0.97054</cdr:x>
      <cdr:y>0.77822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48013" y="1277618"/>
          <a:ext cx="664494" cy="2703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000" dirty="0" err="1"/>
            <a:t>млн.руб</a:t>
          </a:r>
          <a:r>
            <a:rPr lang="ru-RU" sz="1000" dirty="0"/>
            <a:t>.</a:t>
          </a:r>
        </a:p>
        <a:p xmlns:a="http://schemas.openxmlformats.org/drawingml/2006/main">
          <a:pPr algn="ctr"/>
          <a:endParaRPr lang="ru-RU" sz="1000" dirty="0"/>
        </a:p>
        <a:p xmlns:a="http://schemas.openxmlformats.org/drawingml/2006/main">
          <a:pPr algn="ctr"/>
          <a:endParaRPr lang="ru-RU" sz="1000" dirty="0"/>
        </a:p>
        <a:p xmlns:a="http://schemas.openxmlformats.org/drawingml/2006/main">
          <a:pPr algn="ctr"/>
          <a:r>
            <a:rPr lang="ru-RU" sz="1000" dirty="0"/>
            <a:t>.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0.12972</cdr:x>
      <cdr:y>0.3698</cdr:y>
    </cdr:from>
    <cdr:to>
      <cdr:x>0.81816</cdr:x>
      <cdr:y>0.59543</cdr:y>
    </cdr:to>
    <cdr:sp macro="" textlink="">
      <cdr:nvSpPr>
        <cdr:cNvPr id="2" name="object 22">
          <a:extLst xmlns:a="http://schemas.openxmlformats.org/drawingml/2006/main">
            <a:ext uri="{FF2B5EF4-FFF2-40B4-BE49-F238E27FC236}">
              <a16:creationId xmlns:lc="http://schemas.openxmlformats.org/drawingml/2006/lockedCanvas" xmlns:a16="http://schemas.microsoft.com/office/drawing/2014/main" xmlns:p="http://schemas.openxmlformats.org/presentationml/2006/main" xmlns:r="http://schemas.openxmlformats.org/officeDocument/2006/relationships" xmlns="" id="{B01C0217-DB39-4344-83D8-F435B652830D}"/>
            </a:ext>
          </a:extLst>
        </cdr:cNvPr>
        <cdr:cNvSpPr txBox="1"/>
      </cdr:nvSpPr>
      <cdr:spPr>
        <a:xfrm xmlns:a="http://schemas.openxmlformats.org/drawingml/2006/main">
          <a:off x="235811" y="741213"/>
          <a:ext cx="1251502" cy="4522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21136" rIns="0" bIns="0" rtlCol="0">
          <a:spAutoFit/>
        </a:bodyPr>
        <a:lstStyle xmlns:a="http://schemas.openxmlformats.org/drawingml/2006/main">
          <a:defPPr>
            <a:defRPr lang="ru-RU"/>
          </a:defPPr>
          <a:lvl1pPr marL="0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607344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214689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822033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429378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3036722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644067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4251411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858756" algn="l" defTabSz="1214689" rtl="0" eaLnBrk="1" latinLnBrk="0" hangingPunct="1">
            <a:defRPr sz="2391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6909" algn="ctr">
            <a:spcBef>
              <a:spcPts val="166"/>
            </a:spcBef>
          </a:pPr>
          <a:r>
            <a:rPr lang="ru-RU" sz="28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644,5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0.14366</cdr:x>
      <cdr:y>0.35285</cdr:y>
    </cdr:from>
    <cdr:to>
      <cdr:x>0.83211</cdr:x>
      <cdr:y>0.59647</cdr:y>
    </cdr:to>
    <cdr:sp macro="" textlink="">
      <cdr:nvSpPr>
        <cdr:cNvPr id="2" name="object 22">
          <a:extLst xmlns:a="http://schemas.openxmlformats.org/drawingml/2006/main">
            <a:ext uri="{FF2B5EF4-FFF2-40B4-BE49-F238E27FC236}">
              <a16:creationId xmlns:lc="http://schemas.openxmlformats.org/drawingml/2006/lockedCanvas" xmlns="" xmlns:r="http://schemas.openxmlformats.org/officeDocument/2006/relationships" xmlns:p="http://schemas.openxmlformats.org/presentationml/2006/main" xmlns:a16="http://schemas.microsoft.com/office/drawing/2014/main" id="{B01C0217-DB39-4344-83D8-F435B652830D}"/>
            </a:ext>
          </a:extLst>
        </cdr:cNvPr>
        <cdr:cNvSpPr txBox="1"/>
      </cdr:nvSpPr>
      <cdr:spPr>
        <a:xfrm xmlns:a="http://schemas.openxmlformats.org/drawingml/2006/main">
          <a:off x="289293" y="671709"/>
          <a:ext cx="1386288" cy="4637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21136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6909" algn="ctr">
            <a:spcBef>
              <a:spcPts val="166"/>
            </a:spcBef>
          </a:pPr>
          <a:r>
            <a:rPr lang="ru-RU" sz="28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766,7</a:t>
          </a: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0.16681</cdr:x>
      <cdr:y>0.32829</cdr:y>
    </cdr:from>
    <cdr:to>
      <cdr:x>0.8858</cdr:x>
      <cdr:y>0.61955</cdr:y>
    </cdr:to>
    <cdr:sp macro="" textlink="">
      <cdr:nvSpPr>
        <cdr:cNvPr id="2" name="object 22">
          <a:extLst xmlns:a="http://schemas.openxmlformats.org/drawingml/2006/main">
            <a:ext uri="{FF2B5EF4-FFF2-40B4-BE49-F238E27FC236}">
              <a16:creationId xmlns:lc="http://schemas.openxmlformats.org/drawingml/2006/lockedCanvas" xmlns:a16="http://schemas.microsoft.com/office/drawing/2014/main" xmlns:p="http://schemas.openxmlformats.org/presentationml/2006/main" xmlns:r="http://schemas.openxmlformats.org/officeDocument/2006/relationships" xmlns="" id="{B01C0217-DB39-4344-83D8-F435B652830D}"/>
            </a:ext>
          </a:extLst>
        </cdr:cNvPr>
        <cdr:cNvSpPr txBox="1"/>
      </cdr:nvSpPr>
      <cdr:spPr>
        <a:xfrm xmlns:a="http://schemas.openxmlformats.org/drawingml/2006/main">
          <a:off x="266061" y="509734"/>
          <a:ext cx="1146785" cy="4522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="horz" wrap="square" lIns="0" tIns="21136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16909" algn="ctr">
            <a:spcBef>
              <a:spcPts val="166"/>
            </a:spcBef>
          </a:pPr>
          <a:r>
            <a:rPr lang="ru-RU" sz="2800" b="1" spc="-33" dirty="0" smtClean="0">
              <a:solidFill>
                <a:schemeClr val="accent6">
                  <a:lumMod val="75000"/>
                </a:schemeClr>
              </a:solidFill>
              <a:latin typeface="Bebas Neue Bold" pitchFamily="2" charset="0"/>
              <a:ea typeface="Roboto" panose="02000000000000000000" pitchFamily="2" charset="0"/>
              <a:cs typeface="Arial"/>
            </a:rPr>
            <a:t>454,7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0.20726</cdr:x>
      <cdr:y>0.64286</cdr:y>
    </cdr:from>
    <cdr:to>
      <cdr:x>0.25686</cdr:x>
      <cdr:y>0.82313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657068" y="1529396"/>
          <a:ext cx="396509" cy="4288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5pPr>
          <a:lvl6pPr marL="22860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6pPr>
          <a:lvl7pPr marL="27432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7pPr>
          <a:lvl8pPr marL="32004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8pPr>
          <a:lvl9pPr marL="3657600" algn="l" defTabSz="914400" rtl="0" eaLnBrk="1" latinLnBrk="0" hangingPunct="1">
            <a:defRPr sz="1400" kern="120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  <a:sym typeface="Arial" pitchFamily="34" charset="0"/>
            </a:defRPr>
          </a:lvl9pPr>
        </a:lstStyle>
        <a:p xmlns:a="http://schemas.openxmlformats.org/drawingml/2006/main">
          <a:endParaRPr lang="ru-RU" sz="14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736DD7-134E-46DB-8153-213BBA42D648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66996-F108-4780-BE51-9951ECFCE0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17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43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1349375"/>
            <a:ext cx="6472238" cy="36417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042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1349375"/>
            <a:ext cx="6472238" cy="36417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81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1349375"/>
            <a:ext cx="6472238" cy="36417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95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1349375"/>
            <a:ext cx="6472238" cy="36417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5876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5525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17488" y="1468438"/>
            <a:ext cx="7040563" cy="39608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52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63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71298" y="4777195"/>
            <a:ext cx="5370376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66424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71298" y="4777195"/>
            <a:ext cx="5370376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45523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1347788"/>
            <a:ext cx="6462713" cy="36369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22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363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1347788"/>
            <a:ext cx="6462713" cy="36369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270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71298" y="4777195"/>
            <a:ext cx="5370376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55195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1347788"/>
            <a:ext cx="6462713" cy="36369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148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71298" y="4777195"/>
            <a:ext cx="5370376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5930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71298" y="4777195"/>
            <a:ext cx="5370376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99373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71298" y="4777195"/>
            <a:ext cx="5370376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5907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71298" y="4777195"/>
            <a:ext cx="5370376" cy="3908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67" tIns="45421" rIns="90867" bIns="45421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59885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1347788"/>
            <a:ext cx="6462713" cy="36369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907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7186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86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0838" y="1243013"/>
            <a:ext cx="5962650" cy="3354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2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785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726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1381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1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556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53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329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399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46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38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63785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66570" y="4369665"/>
            <a:ext cx="5332554" cy="3575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86" tIns="44980" rIns="89986" bIns="44980" anchor="t" anchorCtr="0">
            <a:noAutofit/>
          </a:bodyPr>
          <a:lstStyle/>
          <a:p>
            <a:pPr>
              <a:buSzPts val="1400"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1135063"/>
            <a:ext cx="5446713" cy="30654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37438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3838" y="808038"/>
            <a:ext cx="7185026" cy="40417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D753EE-5F83-4EEC-838A-208B1D3E1A7F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249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6525" y="1346200"/>
            <a:ext cx="6465888" cy="36385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037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1339850"/>
            <a:ext cx="6440487" cy="36242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2705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599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757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83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2409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5" name="Google Shape;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978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42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781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6675" y="1349375"/>
            <a:ext cx="6472238" cy="36417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52571-F52A-4637-A335-EAF64CA418E1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41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4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vmlDrawing" Target="../drawings/vmlDrawing13.v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image" Target="../media/image1.emf"/><Relationship Id="rId4" Type="http://schemas.openxmlformats.org/officeDocument/2006/relationships/tags" Target="../tags/tag27.xml"/><Relationship Id="rId9" Type="http://schemas.openxmlformats.org/officeDocument/2006/relationships/oleObject" Target="../embeddings/oleObject13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40.xml"/><Relationship Id="rId7" Type="http://schemas.openxmlformats.org/officeDocument/2006/relationships/oleObject" Target="../embeddings/oleObject18.bin"/><Relationship Id="rId2" Type="http://schemas.openxmlformats.org/officeDocument/2006/relationships/tags" Target="../tags/tag39.xml"/><Relationship Id="rId1" Type="http://schemas.openxmlformats.org/officeDocument/2006/relationships/vmlDrawing" Target="../drawings/vmlDrawing18.v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9" Type="http://schemas.openxmlformats.org/officeDocument/2006/relationships/oleObject" Target="../embeddings/oleObject19.bin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1.bin"/><Relationship Id="rId4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protown.ru/netcat_files/Image/gerb_chit.gif" TargetMode="External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4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5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625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62067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04878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88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50431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8137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154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682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680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3885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383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64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5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69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82052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5324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8962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1126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1846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9358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66274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4743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75841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875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58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2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3175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0020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0110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667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259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1015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9171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8061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8634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3157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554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52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69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480814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0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215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443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52389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5242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36227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25510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7025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894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745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25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6469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3753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0384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588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7258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0426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974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3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18294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4697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174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5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8017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710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5538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937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899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188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21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2442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68849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03060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627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724" y="609601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6" y="609600"/>
            <a:ext cx="7060151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0304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689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8201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0987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37415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555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1923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092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3609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49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0145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1622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3302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5005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39561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643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401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645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1635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903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9947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085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06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51818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8175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5362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00749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06289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>
            <a:spLocks noGrp="1"/>
          </p:cNvSpPr>
          <p:nvPr>
            <p:ph type="pic" idx="2"/>
          </p:nvPr>
        </p:nvSpPr>
        <p:spPr>
          <a:xfrm>
            <a:off x="5183188" y="987429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40459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13696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19924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1410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3711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34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01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4132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9248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3865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04592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7768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058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631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91969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20239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05213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8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550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8598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6202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39698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2960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7990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35018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103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68721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7380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76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095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429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6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848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390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19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39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524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405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50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2759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9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89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4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43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43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688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5183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58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5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024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623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763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936"/>
          <a:stretch/>
        </p:blipFill>
        <p:spPr>
          <a:xfrm>
            <a:off x="298316" y="1502284"/>
            <a:ext cx="11723077" cy="4142759"/>
          </a:xfrm>
          <a:prstGeom prst="rect">
            <a:avLst/>
          </a:prstGeom>
        </p:spPr>
      </p:pic>
      <p:sp>
        <p:nvSpPr>
          <p:cNvPr id="14" name="Прямоугольник 13"/>
          <p:cNvSpPr/>
          <p:nvPr userDrawn="1"/>
        </p:nvSpPr>
        <p:spPr>
          <a:xfrm>
            <a:off x="410866" y="1502286"/>
            <a:ext cx="8035011" cy="2821886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ru-RU" sz="1662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0866" y="1502293"/>
            <a:ext cx="8035011" cy="1882265"/>
          </a:xfrm>
        </p:spPr>
        <p:txBody>
          <a:bodyPr bIns="234000" anchor="b">
            <a:normAutofit/>
          </a:bodyPr>
          <a:lstStyle>
            <a:lvl1pPr marL="410326" indent="0" algn="l">
              <a:defRPr sz="1662" b="1" spc="0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8054" y="1825625"/>
            <a:ext cx="113919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5" indent="-228605" algn="l" defTabSz="914418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685814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143023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600232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2057441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514650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5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69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78" indent="-228605" algn="l" defTabSz="914418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8051" y="6356447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l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5155" y="6356447"/>
            <a:ext cx="4457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lvl="0">
              <a:defRPr lang="en-US"/>
            </a:defPPr>
            <a:lvl1pPr marL="0" lvl="0" algn="ctr" defTabSz="457209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457209" lvl="1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18" lvl="2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27" lvl="3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37" lvl="4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46" lvl="5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55" lvl="6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64" lvl="7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73" lvl="8" algn="l" defTabSz="457209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7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138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E7EFF642-20F4-43F9-9B6B-68ED660D2E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8605F190-EA9C-4D04-BEEE-450A2275F72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25053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9B9A0953-CAED-46B0-BBA0-F51CEA9BB6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1D24B10-D36A-4167-A645-A06B3AA266A6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443872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D98D875-4506-4EF9-AC4D-C7227BD44F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3EC8F773-5A83-4293-B130-C597DA53132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60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55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50021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6885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xmlns="" id="{9A3C61B4-FF3F-4828-9CD6-C9FC5DC42B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48D557CB-3F6D-4D2D-AD01-E791B7B1C80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264255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F6D3532C-FF66-44AF-8A4F-7C1BF253EF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>
            <a:extLst>
              <a:ext uri="{FF2B5EF4-FFF2-40B4-BE49-F238E27FC236}">
                <a16:creationId xmlns:a16="http://schemas.microsoft.com/office/drawing/2014/main" xmlns="" id="{A054D35B-F7A1-403E-9D80-7DFD6AEA38E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81568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18781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41502608-29AA-412F-88A8-68CF67D282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568F1145-E88B-4A58-A2A6-CEDB0A253B2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0890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F28EEC7D-D475-4436-A848-458D9259D36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26941386-0E4E-42FB-9572-A33F262B55C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32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419490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35E1A7AD-2527-475A-82C1-DED1ABE384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C42423BC-D307-4C37-9D14-3ED8188815EA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1258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68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68" y="2737253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5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95" y="2737253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97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137438DA-B1E4-46FA-938E-06317D45C7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12D6017F-FCDB-4FCB-B147-4DE959DEBED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98297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1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08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11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41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084" y="104267"/>
            <a:ext cx="11311837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ru-RU" dirty="0"/>
              <a:t>Введи наименование отрасли</a:t>
            </a:r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69561B3-FAB2-4007-AA76-CB3C394BF358}"/>
              </a:ext>
            </a:extLst>
          </p:cNvPr>
          <p:cNvSpPr/>
          <p:nvPr userDrawn="1"/>
        </p:nvSpPr>
        <p:spPr>
          <a:xfrm>
            <a:off x="440081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A4D07B5-566E-4515-A5A8-F79198E694C5}"/>
              </a:ext>
            </a:extLst>
          </p:cNvPr>
          <p:cNvSpPr/>
          <p:nvPr userDrawn="1"/>
        </p:nvSpPr>
        <p:spPr>
          <a:xfrm>
            <a:off x="3282692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BD7A9EE-EB0D-41F0-BCC1-E88FB072D8BE}"/>
              </a:ext>
            </a:extLst>
          </p:cNvPr>
          <p:cNvSpPr/>
          <p:nvPr userDrawn="1"/>
        </p:nvSpPr>
        <p:spPr>
          <a:xfrm>
            <a:off x="6125307" y="1343380"/>
            <a:ext cx="2784000" cy="4388768"/>
          </a:xfrm>
          <a:prstGeom prst="rect">
            <a:avLst/>
          </a:prstGeom>
          <a:solidFill>
            <a:srgbClr val="DEDEE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14" name="Flowchart: Off-page Connector 13">
            <a:extLst>
              <a:ext uri="{FF2B5EF4-FFF2-40B4-BE49-F238E27FC236}">
                <a16:creationId xmlns:a16="http://schemas.microsoft.com/office/drawing/2014/main" xmlns="" id="{28D66816-F49F-420A-80B8-A5B5C3BEE0E3}"/>
              </a:ext>
            </a:extLst>
          </p:cNvPr>
          <p:cNvSpPr/>
          <p:nvPr userDrawn="1"/>
        </p:nvSpPr>
        <p:spPr>
          <a:xfrm>
            <a:off x="3282693" y="1066349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Заделы региона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5" name="Flowchart: Off-page Connector 14">
            <a:extLst>
              <a:ext uri="{FF2B5EF4-FFF2-40B4-BE49-F238E27FC236}">
                <a16:creationId xmlns:a16="http://schemas.microsoft.com/office/drawing/2014/main" xmlns="" id="{E07FA0D0-FDD0-4377-9DB0-F3CBAE70D70D}"/>
              </a:ext>
            </a:extLst>
          </p:cNvPr>
          <p:cNvSpPr/>
          <p:nvPr userDrawn="1"/>
        </p:nvSpPr>
        <p:spPr>
          <a:xfrm>
            <a:off x="612530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Тренды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7C60D1-80B4-41DB-AA21-2CE360D541FC}"/>
              </a:ext>
            </a:extLst>
          </p:cNvPr>
          <p:cNvSpPr txBox="1"/>
          <p:nvPr userDrawn="1"/>
        </p:nvSpPr>
        <p:spPr>
          <a:xfrm>
            <a:off x="440081" y="1482236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1.1. Ключевые показатели: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D9BDAA5-0D55-4965-BE80-611BCDD35943}"/>
              </a:ext>
            </a:extLst>
          </p:cNvPr>
          <p:cNvSpPr txBox="1"/>
          <p:nvPr userDrawn="1"/>
        </p:nvSpPr>
        <p:spPr>
          <a:xfrm>
            <a:off x="440081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1.2. Связанные отрасли: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730E44A-F6BB-417D-9524-7882D765A5A3}"/>
              </a:ext>
            </a:extLst>
          </p:cNvPr>
          <p:cNvSpPr txBox="1"/>
          <p:nvPr userDrawn="1"/>
        </p:nvSpPr>
        <p:spPr>
          <a:xfrm>
            <a:off x="3282692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2.1. Топ</a:t>
            </a:r>
            <a:r>
              <a:rPr lang="en-US" sz="1000" b="1" dirty="0">
                <a:solidFill>
                  <a:prstClr val="white"/>
                </a:solidFill>
              </a:rPr>
              <a:t>-5 </a:t>
            </a:r>
            <a:r>
              <a:rPr lang="ru-RU" sz="1000" b="1" dirty="0">
                <a:solidFill>
                  <a:prstClr val="white"/>
                </a:solidFill>
              </a:rPr>
              <a:t>орг-ий </a:t>
            </a:r>
            <a:r>
              <a:rPr lang="en-GB" sz="1000" b="1" dirty="0">
                <a:solidFill>
                  <a:prstClr val="white"/>
                </a:solidFill>
              </a:rPr>
              <a:t>(&gt;50 </a:t>
            </a:r>
            <a:r>
              <a:rPr lang="ru-RU" sz="1000" b="1" dirty="0">
                <a:solidFill>
                  <a:prstClr val="white"/>
                </a:solidFill>
              </a:rPr>
              <a:t>млн р.):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129677F-9541-4B58-A994-7789B4A2D903}"/>
              </a:ext>
            </a:extLst>
          </p:cNvPr>
          <p:cNvSpPr txBox="1"/>
          <p:nvPr userDrawn="1"/>
        </p:nvSpPr>
        <p:spPr>
          <a:xfrm>
            <a:off x="3282692" y="2747477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2.2 Ключевые продукты: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F93A38C1-819E-442D-A981-F92095CDDB04}"/>
              </a:ext>
            </a:extLst>
          </p:cNvPr>
          <p:cNvSpPr/>
          <p:nvPr userDrawn="1"/>
        </p:nvSpPr>
        <p:spPr>
          <a:xfrm>
            <a:off x="8967917" y="1343380"/>
            <a:ext cx="2784000" cy="4388768"/>
          </a:xfrm>
          <a:prstGeom prst="rect">
            <a:avLst/>
          </a:prstGeom>
          <a:solidFill>
            <a:srgbClr val="DEDEE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B43D717-5750-4A50-B80D-EB8ED5949210}"/>
              </a:ext>
            </a:extLst>
          </p:cNvPr>
          <p:cNvSpPr txBox="1"/>
          <p:nvPr userDrawn="1"/>
        </p:nvSpPr>
        <p:spPr>
          <a:xfrm>
            <a:off x="3282692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/>
          <a:p>
            <a:pPr defTabSz="326578"/>
            <a:r>
              <a:rPr lang="ru-RU" sz="1000" b="1" dirty="0">
                <a:solidFill>
                  <a:prstClr val="white"/>
                </a:solidFill>
              </a:rPr>
              <a:t>2.3. Ресурсы:</a:t>
            </a:r>
            <a:endParaRPr lang="en-GB" sz="1000" b="1" dirty="0">
              <a:solidFill>
                <a:prstClr val="white"/>
              </a:solidFill>
            </a:endParaRPr>
          </a:p>
        </p:txBody>
      </p:sp>
      <p:sp>
        <p:nvSpPr>
          <p:cNvPr id="16" name="Flowchart: Off-page Connector 15">
            <a:extLst>
              <a:ext uri="{FF2B5EF4-FFF2-40B4-BE49-F238E27FC236}">
                <a16:creationId xmlns:a16="http://schemas.microsoft.com/office/drawing/2014/main" xmlns="" id="{2CE9C76C-303A-4ECD-AB51-5A64A2D19385}"/>
              </a:ext>
            </a:extLst>
          </p:cNvPr>
          <p:cNvSpPr/>
          <p:nvPr userDrawn="1"/>
        </p:nvSpPr>
        <p:spPr>
          <a:xfrm>
            <a:off x="8967917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0"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Возможности локализации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C1F8E3F3-6914-4270-A0AD-5B44F5087B00}"/>
              </a:ext>
            </a:extLst>
          </p:cNvPr>
          <p:cNvSpPr txBox="1"/>
          <p:nvPr userDrawn="1"/>
        </p:nvSpPr>
        <p:spPr>
          <a:xfrm>
            <a:off x="6125307" y="148223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3.1. Мировые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A82D6EF-2EED-4E6B-9790-BCCC79355A2C}"/>
              </a:ext>
            </a:extLst>
          </p:cNvPr>
          <p:cNvSpPr txBox="1"/>
          <p:nvPr userDrawn="1"/>
        </p:nvSpPr>
        <p:spPr>
          <a:xfrm>
            <a:off x="6147947" y="1690063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dirty="0">
                <a:solidFill>
                  <a:prstClr val="black"/>
                </a:solidFill>
              </a:rPr>
              <a:t>Новые продукты: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0FD6F12-9AEB-4391-8B05-E135DF74E141}"/>
              </a:ext>
            </a:extLst>
          </p:cNvPr>
          <p:cNvSpPr txBox="1"/>
          <p:nvPr userDrawn="1"/>
        </p:nvSpPr>
        <p:spPr>
          <a:xfrm>
            <a:off x="6125307" y="3698211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3.2. Российские тренды: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6C0BB5A7-D2F0-4F40-9674-C0964C6B2F38}"/>
              </a:ext>
            </a:extLst>
          </p:cNvPr>
          <p:cNvSpPr txBox="1"/>
          <p:nvPr userDrawn="1"/>
        </p:nvSpPr>
        <p:spPr>
          <a:xfrm>
            <a:off x="453628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dirty="0">
                <a:solidFill>
                  <a:prstClr val="black"/>
                </a:solidFill>
              </a:rPr>
              <a:t>Производство</a:t>
            </a:r>
            <a:r>
              <a:rPr lang="en-US" dirty="0">
                <a:solidFill>
                  <a:prstClr val="black"/>
                </a:solidFill>
              </a:rPr>
              <a:t> (2017)</a:t>
            </a:r>
            <a:r>
              <a:rPr lang="ru-RU" dirty="0">
                <a:solidFill>
                  <a:prstClr val="black"/>
                </a:solidFill>
              </a:rPr>
              <a:t>, млрд руб.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E9A42B93-B43E-4E6C-9BCB-19E1E4AC32F9}"/>
              </a:ext>
            </a:extLst>
          </p:cNvPr>
          <p:cNvSpPr txBox="1"/>
          <p:nvPr userDrawn="1"/>
        </p:nvSpPr>
        <p:spPr>
          <a:xfrm>
            <a:off x="453628" y="2747479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Рабочие места</a:t>
            </a:r>
            <a:r>
              <a:rPr lang="en-US" sz="1000" dirty="0">
                <a:solidFill>
                  <a:prstClr val="black"/>
                </a:solidFill>
              </a:rPr>
              <a:t> (2017)</a:t>
            </a:r>
            <a:r>
              <a:rPr lang="ru-RU" sz="1000" dirty="0">
                <a:solidFill>
                  <a:prstClr val="black"/>
                </a:solidFill>
              </a:rPr>
              <a:t>, тыс. ед.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1BFC6ED-6182-4E41-A5B6-EDDFF2D60AFD}"/>
              </a:ext>
            </a:extLst>
          </p:cNvPr>
          <p:cNvSpPr txBox="1"/>
          <p:nvPr userDrawn="1"/>
        </p:nvSpPr>
        <p:spPr>
          <a:xfrm>
            <a:off x="3305337" y="169006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 lvl="0">
              <a:defRPr sz="1000" b="0" i="1"/>
            </a:lvl1pPr>
          </a:lstStyle>
          <a:p>
            <a:pPr defTabSz="326578"/>
            <a:r>
              <a:rPr lang="ru-RU" dirty="0">
                <a:solidFill>
                  <a:prstClr val="black"/>
                </a:solidFill>
              </a:rPr>
              <a:t>Выручка (2017), млрд руб.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5D1950D-F894-4DB3-8841-B2BF9C42394E}"/>
              </a:ext>
            </a:extLst>
          </p:cNvPr>
          <p:cNvSpPr txBox="1"/>
          <p:nvPr userDrawn="1"/>
        </p:nvSpPr>
        <p:spPr>
          <a:xfrm>
            <a:off x="3305337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Природные ресурсы: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4C613A2-75F8-406E-92EC-012D7FA1560C}"/>
              </a:ext>
            </a:extLst>
          </p:cNvPr>
          <p:cNvSpPr txBox="1"/>
          <p:nvPr userDrawn="1"/>
        </p:nvSpPr>
        <p:spPr>
          <a:xfrm>
            <a:off x="3305337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Человеческий потенциал: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71EE9890-4137-4E49-A9D1-85B3FFA0F215}"/>
              </a:ext>
            </a:extLst>
          </p:cNvPr>
          <p:cNvSpPr txBox="1"/>
          <p:nvPr userDrawn="1"/>
        </p:nvSpPr>
        <p:spPr>
          <a:xfrm>
            <a:off x="6147947" y="2741225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Растущие рынки: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F330712-B427-4B6B-981D-7018632ED74E}"/>
              </a:ext>
            </a:extLst>
          </p:cNvPr>
          <p:cNvSpPr txBox="1"/>
          <p:nvPr userDrawn="1"/>
        </p:nvSpPr>
        <p:spPr>
          <a:xfrm>
            <a:off x="6147951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Госполитика: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30CF2BA5-FBF5-449A-86A7-041D489918C1}"/>
              </a:ext>
            </a:extLst>
          </p:cNvPr>
          <p:cNvSpPr txBox="1"/>
          <p:nvPr userDrawn="1"/>
        </p:nvSpPr>
        <p:spPr>
          <a:xfrm>
            <a:off x="6147951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Импортозамещение: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48" name="Text Placeholder 37">
            <a:extLst>
              <a:ext uri="{FF2B5EF4-FFF2-40B4-BE49-F238E27FC236}">
                <a16:creationId xmlns:a16="http://schemas.microsoft.com/office/drawing/2014/main" xmlns="" id="{337C48FB-960A-4EA6-98B7-BF454790CC63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282736" y="2960226"/>
            <a:ext cx="2741791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49" name="Text Placeholder 37">
            <a:extLst>
              <a:ext uri="{FF2B5EF4-FFF2-40B4-BE49-F238E27FC236}">
                <a16:creationId xmlns:a16="http://schemas.microsoft.com/office/drawing/2014/main" xmlns="" id="{F356BF25-DB40-4FD5-9B76-B6878E2BD60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03859" y="4099544"/>
            <a:ext cx="2741791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ресурсы	</a:t>
            </a:r>
            <a:endParaRPr lang="en-GB" dirty="0"/>
          </a:p>
        </p:txBody>
      </p:sp>
      <p:sp>
        <p:nvSpPr>
          <p:cNvPr id="50" name="Text Placeholder 37">
            <a:extLst>
              <a:ext uri="{FF2B5EF4-FFF2-40B4-BE49-F238E27FC236}">
                <a16:creationId xmlns:a16="http://schemas.microsoft.com/office/drawing/2014/main" xmlns="" id="{E3096346-887A-4C5E-8691-99CA8DAB6D6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138910" y="4099544"/>
            <a:ext cx="2728247" cy="688535"/>
          </a:xfrm>
          <a:prstGeom prst="rect">
            <a:avLst/>
          </a:prstGeom>
        </p:spPr>
        <p:txBody>
          <a:bodyPr lIns="54000" tIns="0" rIns="0" bIns="0"/>
          <a:lstStyle>
            <a:lvl1pPr marL="0" indent="360370"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	</a:t>
            </a:r>
            <a:endParaRPr lang="en-GB" dirty="0"/>
          </a:p>
        </p:txBody>
      </p:sp>
      <p:sp>
        <p:nvSpPr>
          <p:cNvPr id="51" name="Text Placeholder 37">
            <a:extLst>
              <a:ext uri="{FF2B5EF4-FFF2-40B4-BE49-F238E27FC236}">
                <a16:creationId xmlns:a16="http://schemas.microsoft.com/office/drawing/2014/main" xmlns="" id="{7534DC53-34EB-430C-8959-3E43D84B78BB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3303855" y="4983315"/>
            <a:ext cx="2741791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потенциал	</a:t>
            </a:r>
            <a:endParaRPr lang="en-GB" dirty="0"/>
          </a:p>
        </p:txBody>
      </p:sp>
      <p:sp>
        <p:nvSpPr>
          <p:cNvPr id="52" name="Text Placeholder 37">
            <a:extLst>
              <a:ext uri="{FF2B5EF4-FFF2-40B4-BE49-F238E27FC236}">
                <a16:creationId xmlns:a16="http://schemas.microsoft.com/office/drawing/2014/main" xmlns="" id="{7711F6CE-2240-452C-9703-9A60C82C00C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6125362" y="4983315"/>
            <a:ext cx="2741791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информацию об импортозамещении	</a:t>
            </a:r>
            <a:endParaRPr lang="en-GB" dirty="0"/>
          </a:p>
        </p:txBody>
      </p:sp>
      <p:sp>
        <p:nvSpPr>
          <p:cNvPr id="53" name="Text Placeholder 37">
            <a:extLst>
              <a:ext uri="{FF2B5EF4-FFF2-40B4-BE49-F238E27FC236}">
                <a16:creationId xmlns:a16="http://schemas.microsoft.com/office/drawing/2014/main" xmlns="" id="{3BC71E62-3DAE-4B81-84FC-43023093EA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25366" y="1883427"/>
            <a:ext cx="2741791" cy="789333"/>
          </a:xfrm>
          <a:prstGeom prst="rect">
            <a:avLst/>
          </a:prstGeom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54" name="Text Placeholder 37">
            <a:extLst>
              <a:ext uri="{FF2B5EF4-FFF2-40B4-BE49-F238E27FC236}">
                <a16:creationId xmlns:a16="http://schemas.microsoft.com/office/drawing/2014/main" xmlns="" id="{CEF588BD-98EE-450E-B8AF-88A10B3CFF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5362" y="2960226"/>
            <a:ext cx="2741791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рынки 	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E7FEB27-E06D-47F5-9333-9F056D8F0E48}"/>
              </a:ext>
            </a:extLst>
          </p:cNvPr>
          <p:cNvSpPr txBox="1"/>
          <p:nvPr userDrawn="1"/>
        </p:nvSpPr>
        <p:spPr>
          <a:xfrm>
            <a:off x="453628" y="3920566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Отрасли-поставщики: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3825005-436C-4545-B4D0-8BC4E59424E8}"/>
              </a:ext>
            </a:extLst>
          </p:cNvPr>
          <p:cNvSpPr txBox="1"/>
          <p:nvPr userDrawn="1"/>
        </p:nvSpPr>
        <p:spPr>
          <a:xfrm>
            <a:off x="453628" y="4808704"/>
            <a:ext cx="2640000" cy="15388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0" i="1"/>
            </a:lvl1pPr>
          </a:lstStyle>
          <a:p>
            <a:pPr defTabSz="326578"/>
            <a:r>
              <a:rPr lang="ru-RU" sz="1000" dirty="0">
                <a:solidFill>
                  <a:prstClr val="black"/>
                </a:solidFill>
              </a:rPr>
              <a:t>Отрасли-потребители:</a:t>
            </a:r>
            <a:endParaRPr lang="en-GB" sz="1000" dirty="0">
              <a:solidFill>
                <a:prstClr val="black"/>
              </a:solidFill>
            </a:endParaRPr>
          </a:p>
        </p:txBody>
      </p:sp>
      <p:sp>
        <p:nvSpPr>
          <p:cNvPr id="57" name="Text Placeholder 37">
            <a:extLst>
              <a:ext uri="{FF2B5EF4-FFF2-40B4-BE49-F238E27FC236}">
                <a16:creationId xmlns:a16="http://schemas.microsoft.com/office/drawing/2014/main" xmlns="" id="{EA198243-FF22-48B4-90CC-E95AD045CD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628" y="4099544"/>
            <a:ext cx="2741791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58" name="Text Placeholder 37">
            <a:extLst>
              <a:ext uri="{FF2B5EF4-FFF2-40B4-BE49-F238E27FC236}">
                <a16:creationId xmlns:a16="http://schemas.microsoft.com/office/drawing/2014/main" xmlns="" id="{170035F1-91FC-458E-B029-A750EE25E1B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3628" y="4983315"/>
            <a:ext cx="2741791" cy="688535"/>
          </a:xfrm>
          <a:prstGeom prst="rect">
            <a:avLst/>
          </a:prstGeom>
        </p:spPr>
        <p:txBody>
          <a:bodyPr lIns="54000" tIns="0" rIns="0" bIns="0"/>
          <a:lstStyle>
            <a:lvl1pPr>
              <a:lnSpc>
                <a:spcPct val="100000"/>
              </a:lnSpc>
              <a:defRPr lang="en-GB" sz="1000" dirty="0"/>
            </a:lvl1pPr>
          </a:lstStyle>
          <a:p>
            <a:pPr marL="0" lvl="0" indent="176216">
              <a:spcBef>
                <a:spcPts val="0"/>
              </a:spcBef>
            </a:pPr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1887BA7B-DADA-4596-BECC-AF78E98BF3BE}"/>
              </a:ext>
            </a:extLst>
          </p:cNvPr>
          <p:cNvSpPr txBox="1"/>
          <p:nvPr userDrawn="1"/>
        </p:nvSpPr>
        <p:spPr>
          <a:xfrm>
            <a:off x="8967917" y="14822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4.1. Поставщики: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5F63E86-66DE-4D60-B813-3603572FE3D1}"/>
              </a:ext>
            </a:extLst>
          </p:cNvPr>
          <p:cNvSpPr txBox="1"/>
          <p:nvPr userDrawn="1"/>
        </p:nvSpPr>
        <p:spPr>
          <a:xfrm>
            <a:off x="8967917" y="2741225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4.2. Потребители: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A662233C-22F4-4829-B590-005DCCDC3D73}"/>
              </a:ext>
            </a:extLst>
          </p:cNvPr>
          <p:cNvSpPr txBox="1"/>
          <p:nvPr userDrawn="1"/>
        </p:nvSpPr>
        <p:spPr>
          <a:xfrm>
            <a:off x="8967917" y="368973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4.3. Ремонт/монтаж оборуд-ия: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F5AA4475-76ED-4B98-A801-B2D8B68A51C1}"/>
              </a:ext>
            </a:extLst>
          </p:cNvPr>
          <p:cNvSpPr txBox="1"/>
          <p:nvPr userDrawn="1"/>
        </p:nvSpPr>
        <p:spPr>
          <a:xfrm>
            <a:off x="8967917" y="4808704"/>
            <a:ext cx="2736000" cy="153888"/>
          </a:xfrm>
          <a:prstGeom prst="rect">
            <a:avLst/>
          </a:prstGeom>
          <a:solidFill>
            <a:schemeClr val="tx1"/>
          </a:solidFill>
        </p:spPr>
        <p:txBody>
          <a:bodyPr wrap="square" lIns="54000" tIns="0" rIns="0" bIns="0" rtlCol="0">
            <a:spAutoFit/>
          </a:bodyPr>
          <a:lstStyle>
            <a:defPPr>
              <a:defRPr lang="en-US"/>
            </a:defPPr>
            <a:lvl1pPr>
              <a:defRPr sz="1100" b="1"/>
            </a:lvl1pPr>
          </a:lstStyle>
          <a:p>
            <a:pPr defTabSz="326578"/>
            <a:r>
              <a:rPr lang="ru-RU" sz="1000" dirty="0">
                <a:solidFill>
                  <a:prstClr val="white"/>
                </a:solidFill>
              </a:rPr>
              <a:t>4.4. Новые продукты:</a:t>
            </a:r>
            <a:endParaRPr lang="en-GB" sz="1000" dirty="0">
              <a:solidFill>
                <a:prstClr val="white"/>
              </a:solidFill>
            </a:endParaRPr>
          </a:p>
        </p:txBody>
      </p:sp>
      <p:sp>
        <p:nvSpPr>
          <p:cNvPr id="63" name="Text Placeholder 37">
            <a:extLst>
              <a:ext uri="{FF2B5EF4-FFF2-40B4-BE49-F238E27FC236}">
                <a16:creationId xmlns:a16="http://schemas.microsoft.com/office/drawing/2014/main" xmlns="" id="{75FF713F-4963-423C-A306-108E1D1F0B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67977" y="1690064"/>
            <a:ext cx="2741791" cy="98269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поставщиков	</a:t>
            </a:r>
            <a:endParaRPr lang="en-GB" dirty="0"/>
          </a:p>
        </p:txBody>
      </p:sp>
      <p:sp>
        <p:nvSpPr>
          <p:cNvPr id="64" name="Text Placeholder 37">
            <a:extLst>
              <a:ext uri="{FF2B5EF4-FFF2-40B4-BE49-F238E27FC236}">
                <a16:creationId xmlns:a16="http://schemas.microsoft.com/office/drawing/2014/main" xmlns="" id="{3F2FADCB-0E55-4866-8AE7-60CD17BD564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67977" y="2960133"/>
            <a:ext cx="2741791" cy="708970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потребителей	</a:t>
            </a:r>
            <a:endParaRPr lang="en-GB" dirty="0"/>
          </a:p>
        </p:txBody>
      </p:sp>
      <p:sp>
        <p:nvSpPr>
          <p:cNvPr id="65" name="Text Placeholder 37">
            <a:extLst>
              <a:ext uri="{FF2B5EF4-FFF2-40B4-BE49-F238E27FC236}">
                <a16:creationId xmlns:a16="http://schemas.microsoft.com/office/drawing/2014/main" xmlns="" id="{E8E22083-FB85-4EEE-926E-E859B6B5BC5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67977" y="3920567"/>
            <a:ext cx="2741791" cy="867508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партнеров	</a:t>
            </a:r>
            <a:endParaRPr lang="en-GB" dirty="0"/>
          </a:p>
        </p:txBody>
      </p:sp>
      <p:sp>
        <p:nvSpPr>
          <p:cNvPr id="66" name="Text Placeholder 37">
            <a:extLst>
              <a:ext uri="{FF2B5EF4-FFF2-40B4-BE49-F238E27FC236}">
                <a16:creationId xmlns:a16="http://schemas.microsoft.com/office/drawing/2014/main" xmlns="" id="{4DD48411-1C6F-4008-919C-1FD4D4E6BA8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67977" y="4983315"/>
            <a:ext cx="2741791" cy="688535"/>
          </a:xfrm>
          <a:prstGeom prst="rect">
            <a:avLst/>
          </a:prstGeom>
          <a:noFill/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tx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продукты	</a:t>
            </a:r>
            <a:endParaRPr lang="en-GB" dirty="0"/>
          </a:p>
        </p:txBody>
      </p:sp>
      <p:sp>
        <p:nvSpPr>
          <p:cNvPr id="67" name="Isosceles Triangle 66">
            <a:extLst>
              <a:ext uri="{FF2B5EF4-FFF2-40B4-BE49-F238E27FC236}">
                <a16:creationId xmlns:a16="http://schemas.microsoft.com/office/drawing/2014/main" xmlns="" id="{2F6412C7-FD96-4EFD-822B-771200689979}"/>
              </a:ext>
            </a:extLst>
          </p:cNvPr>
          <p:cNvSpPr/>
          <p:nvPr userDrawn="1"/>
        </p:nvSpPr>
        <p:spPr>
          <a:xfrm flipV="1">
            <a:off x="453628" y="5763369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xmlns="" id="{B5278AAB-3F83-4C84-9057-FA1E13AFC460}"/>
              </a:ext>
            </a:extLst>
          </p:cNvPr>
          <p:cNvSpPr/>
          <p:nvPr userDrawn="1"/>
        </p:nvSpPr>
        <p:spPr>
          <a:xfrm flipV="1">
            <a:off x="3296240" y="5763369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69" name="Isosceles Triangle 68">
            <a:extLst>
              <a:ext uri="{FF2B5EF4-FFF2-40B4-BE49-F238E27FC236}">
                <a16:creationId xmlns:a16="http://schemas.microsoft.com/office/drawing/2014/main" xmlns="" id="{A8F6E8FC-73F1-4F6A-B56B-78899C24163F}"/>
              </a:ext>
            </a:extLst>
          </p:cNvPr>
          <p:cNvSpPr/>
          <p:nvPr userDrawn="1"/>
        </p:nvSpPr>
        <p:spPr>
          <a:xfrm flipV="1">
            <a:off x="6138853" y="5763369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0" name="Isosceles Triangle 69">
            <a:extLst>
              <a:ext uri="{FF2B5EF4-FFF2-40B4-BE49-F238E27FC236}">
                <a16:creationId xmlns:a16="http://schemas.microsoft.com/office/drawing/2014/main" xmlns="" id="{FE4994C9-346B-42EC-B400-578C5F625FA2}"/>
              </a:ext>
            </a:extLst>
          </p:cNvPr>
          <p:cNvSpPr/>
          <p:nvPr userDrawn="1"/>
        </p:nvSpPr>
        <p:spPr>
          <a:xfrm flipV="1">
            <a:off x="8981464" y="5763369"/>
            <a:ext cx="2770453" cy="103629"/>
          </a:xfrm>
          <a:prstGeom prst="triangle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26578"/>
            <a:endParaRPr lang="en-GB" sz="2520" dirty="0">
              <a:solidFill>
                <a:prstClr val="white"/>
              </a:solidFill>
            </a:endParaRPr>
          </a:p>
        </p:txBody>
      </p:sp>
      <p:sp>
        <p:nvSpPr>
          <p:cNvPr id="71" name="Text Placeholder 37">
            <a:extLst>
              <a:ext uri="{FF2B5EF4-FFF2-40B4-BE49-F238E27FC236}">
                <a16:creationId xmlns:a16="http://schemas.microsoft.com/office/drawing/2014/main" xmlns="" id="{6C3DB72E-3F2A-4E6B-9421-87F19CD5DA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2524" y="5909856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отрасли	</a:t>
            </a:r>
            <a:endParaRPr lang="en-GB" dirty="0"/>
          </a:p>
        </p:txBody>
      </p:sp>
      <p:sp>
        <p:nvSpPr>
          <p:cNvPr id="72" name="Text Placeholder 37">
            <a:extLst>
              <a:ext uri="{FF2B5EF4-FFF2-40B4-BE49-F238E27FC236}">
                <a16:creationId xmlns:a16="http://schemas.microsoft.com/office/drawing/2014/main" xmlns="" id="{D6356FED-5065-4621-9A4E-58AB7B63499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77718" y="5909856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заделам	</a:t>
            </a:r>
            <a:endParaRPr lang="en-GB" dirty="0"/>
          </a:p>
        </p:txBody>
      </p:sp>
      <p:sp>
        <p:nvSpPr>
          <p:cNvPr id="73" name="Text Placeholder 37">
            <a:extLst>
              <a:ext uri="{FF2B5EF4-FFF2-40B4-BE49-F238E27FC236}">
                <a16:creationId xmlns:a16="http://schemas.microsoft.com/office/drawing/2014/main" xmlns="" id="{6233C855-3984-4309-8655-8BACF43F35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22792" y="5909856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indent="176216">
              <a:lnSpc>
                <a:spcPct val="100000"/>
              </a:lnSpc>
              <a:spcBef>
                <a:spcPts val="0"/>
              </a:spcBef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dirty="0"/>
              <a:t>Введи выводы по трендам	</a:t>
            </a:r>
            <a:endParaRPr lang="en-GB" dirty="0"/>
          </a:p>
        </p:txBody>
      </p:sp>
      <p:sp>
        <p:nvSpPr>
          <p:cNvPr id="74" name="Text Placeholder 37">
            <a:extLst>
              <a:ext uri="{FF2B5EF4-FFF2-40B4-BE49-F238E27FC236}">
                <a16:creationId xmlns:a16="http://schemas.microsoft.com/office/drawing/2014/main" xmlns="" id="{C76607BE-E271-4988-BAB3-351623D6DF4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67982" y="5909856"/>
            <a:ext cx="2783999" cy="688535"/>
          </a:xfrm>
          <a:prstGeom prst="rect">
            <a:avLst/>
          </a:prstGeom>
          <a:solidFill>
            <a:schemeClr val="accent6"/>
          </a:solidFill>
        </p:spPr>
        <p:txBody>
          <a:bodyPr lIns="54000" tIns="0" rIns="0" bIns="0"/>
          <a:lstStyle>
            <a:lvl1pPr marL="0" marR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000">
                <a:solidFill>
                  <a:schemeClr val="bg1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176216" algn="l" defTabSz="9144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/>
              <a:t>Введи выводы по локализации	</a:t>
            </a:r>
            <a:endParaRPr lang="en-GB" dirty="0"/>
          </a:p>
        </p:txBody>
      </p:sp>
      <p:sp>
        <p:nvSpPr>
          <p:cNvPr id="13" name="Flowchart: Off-page Connector 12">
            <a:extLst>
              <a:ext uri="{FF2B5EF4-FFF2-40B4-BE49-F238E27FC236}">
                <a16:creationId xmlns:a16="http://schemas.microsoft.com/office/drawing/2014/main" xmlns="" id="{0ADF419E-11AE-42C5-9126-38E2537E8FE1}"/>
              </a:ext>
            </a:extLst>
          </p:cNvPr>
          <p:cNvSpPr/>
          <p:nvPr userDrawn="1"/>
        </p:nvSpPr>
        <p:spPr>
          <a:xfrm>
            <a:off x="440081" y="1066227"/>
            <a:ext cx="2784000" cy="367640"/>
          </a:xfrm>
          <a:prstGeom prst="flowChartOffpageConnector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8">
              <a:defRPr/>
            </a:pPr>
            <a:r>
              <a:rPr lang="ru-RU" sz="1100" b="1" dirty="0">
                <a:solidFill>
                  <a:prstClr val="white"/>
                </a:solidFill>
              </a:rPr>
              <a:t>Описание отрасли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61A9806B-4F68-43EC-B251-1C7445F8B15B}"/>
              </a:ext>
            </a:extLst>
          </p:cNvPr>
          <p:cNvSpPr>
            <a:spLocks noChangeAspect="1"/>
          </p:cNvSpPr>
          <p:nvPr userDrawn="1">
            <p:custDataLst>
              <p:tags r:id="rId4"/>
            </p:custDataLst>
          </p:nvPr>
        </p:nvSpPr>
        <p:spPr>
          <a:xfrm>
            <a:off x="3242053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2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9DB621-51FB-4C94-8620-FA6E5387E6AE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608466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3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17643AE-755A-456A-929C-E6E07BD62233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399441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1</a:t>
            </a:r>
            <a:endParaRPr lang="en-GB" sz="1100" b="1" dirty="0">
              <a:solidFill>
                <a:prstClr val="white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4FA01474-7F85-49BF-832B-E8AB03B7668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8927277" y="975922"/>
            <a:ext cx="240000" cy="180000"/>
          </a:xfrm>
          <a:prstGeom prst="ellipse">
            <a:avLst/>
          </a:prstGeom>
          <a:solidFill>
            <a:srgbClr val="AD010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326578"/>
            <a:r>
              <a:rPr lang="ru-RU" sz="1100" b="1" dirty="0">
                <a:solidFill>
                  <a:prstClr val="white"/>
                </a:solidFill>
              </a:rPr>
              <a:t>4</a:t>
            </a:r>
            <a:endParaRPr lang="en-GB" sz="11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23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xmlns="" id="{732E3AD5-F316-4DEB-BEC3-46FB12184E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13" y="1134"/>
          <a:ext cx="1512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" y="1134"/>
                        <a:ext cx="1512" cy="11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xmlns="" id="{CFC0395F-A924-434B-B87A-946106400DA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1"/>
            <a:ext cx="151191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/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DDF6C6-7531-46E9-9600-6F57B29E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60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11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5528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13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11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651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37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11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7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0">
            <a:extLst>
              <a:ext uri="{FF2B5EF4-FFF2-40B4-BE49-F238E27FC236}">
                <a16:creationId xmlns:a16="http://schemas.microsoft.com/office/drawing/2014/main" xmlns="" id="{CFF2E660-F9F5-4898-B8D9-A54E49206AE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8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" hidden="1">
            <a:extLst>
              <a:ext uri="{FF2B5EF4-FFF2-40B4-BE49-F238E27FC236}">
                <a16:creationId xmlns:a16="http://schemas.microsoft.com/office/drawing/2014/main" xmlns="" id="{C80A71C0-9EC2-4086-9D3D-CCF8A43614F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Object 61">
            <a:extLst>
              <a:ext uri="{FF2B5EF4-FFF2-40B4-BE49-F238E27FC236}">
                <a16:creationId xmlns:a16="http://schemas.microsoft.com/office/drawing/2014/main" xmlns="" id="{4B55F087-F3B2-4D93-8EBE-0274D945345A}"/>
              </a:ext>
            </a:extLst>
          </p:cNvPr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119" y="1592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89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92"/>
                        <a:ext cx="2116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6" hidden="1">
            <a:extLst>
              <a:ext uri="{FF2B5EF4-FFF2-40B4-BE49-F238E27FC236}">
                <a16:creationId xmlns:a16="http://schemas.microsoft.com/office/drawing/2014/main" xmlns="" id="{FD1B9208-52FE-4408-9225-598116DEE86A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326578">
              <a:lnSpc>
                <a:spcPct val="90000"/>
              </a:lnSpc>
              <a:defRPr/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lang="en-GB" cap="all" baseline="0"/>
            </a:lvl1pPr>
          </a:lstStyle>
          <a:p>
            <a:pPr lvl="0"/>
            <a:r>
              <a:rPr lang="ru-RU"/>
              <a:t>Образец заголовка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A6F2133-0525-4F1B-8E6A-1FC49A9438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3085C-6FB1-4502-B296-0A7CA1533296}" type="slidenum">
              <a:rPr lang="en-GB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51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C622128A-991B-44AC-98C4-E9935DF1DA0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xmlns="" id="{2ACBD0E8-DACD-4175-AD35-6D6BF9CA4442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prstClr val="white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5DD42-94B7-4A3A-8F52-B25212A30A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3211"/>
            <a:ext cx="10515600" cy="609398"/>
          </a:xfrm>
        </p:spPr>
        <p:txBody>
          <a:bodyPr vert="horz" wrap="square" lIns="0" tIns="0" rIns="0" bIns="0" rtlCol="0" anchor="ctr">
            <a:spAutoFit/>
          </a:bodyPr>
          <a:lstStyle>
            <a:lvl1pPr>
              <a:defRPr lang="en-GB" cap="all" baseline="0"/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ED412-4015-46DD-AF45-6BEA5BF3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476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 hidden="1">
            <a:extLst>
              <a:ext uri="{FF2B5EF4-FFF2-40B4-BE49-F238E27FC236}">
                <a16:creationId xmlns:a16="http://schemas.microsoft.com/office/drawing/2014/main" xmlns="" id="{F6EC3707-3324-4B05-9A8C-66E2826136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91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xmlns="" id="{42333579-474F-4A43-BDD0-4C6DE9D26B60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4" y="0"/>
            <a:ext cx="158751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644405F-DE0C-4185-B568-DD1FB5DA5FC4}"/>
              </a:ext>
            </a:extLst>
          </p:cNvPr>
          <p:cNvSpPr txBox="1"/>
          <p:nvPr userDrawn="1"/>
        </p:nvSpPr>
        <p:spPr>
          <a:xfrm>
            <a:off x="423865" y="180978"/>
            <a:ext cx="11344275" cy="7603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26578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FCA4F0D3-FF81-43A0-9344-B062391A09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861" y="194422"/>
            <a:ext cx="11344275" cy="792000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Action Title</a:t>
            </a:r>
            <a:r>
              <a:rPr lang="ru-RU" dirty="0"/>
              <a:t> 2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15A9BE15-E03A-4AD7-A5BC-A226B5B23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8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2C090-557E-40C8-A4B4-D264F76CF2A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4367667-3367-485C-93D0-4A95B01FDA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3333" y="1295401"/>
            <a:ext cx="11474451" cy="3368675"/>
          </a:xfrm>
        </p:spPr>
        <p:txBody>
          <a:bodyPr>
            <a:normAutofit/>
          </a:bodyPr>
          <a:lstStyle>
            <a:lvl1pPr>
              <a:defRPr sz="2400"/>
            </a:lvl1pPr>
            <a:lvl2pPr marL="685814" indent="-228605">
              <a:buFont typeface="Arial" panose="020B0604020202020204" pitchFamily="34" charset="0"/>
              <a:buChar char="−"/>
              <a:defRPr sz="2000"/>
            </a:lvl2pPr>
            <a:lvl3pPr marL="1143023" indent="-228605">
              <a:buFont typeface="Wingdings" panose="05000000000000000000" pitchFamily="2" charset="2"/>
              <a:buChar char="§"/>
              <a:defRPr sz="1800"/>
            </a:lvl3pPr>
            <a:lvl4pPr marL="1600232" indent="-228605">
              <a:buFont typeface="Courier New" panose="02070309020205020404" pitchFamily="49" charset="0"/>
              <a:buChar char="o"/>
              <a:defRPr sz="1600"/>
            </a:lvl4pPr>
            <a:lvl5pPr marL="2057441" indent="-228605">
              <a:buFont typeface="Wingdings" panose="05000000000000000000" pitchFamily="2" charset="2"/>
              <a:buChar char="ü"/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2292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76">
          <p15:clr>
            <a:srgbClr val="FBAE40"/>
          </p15:clr>
        </p15:guide>
        <p15:guide id="4" pos="5585">
          <p15:clr>
            <a:srgbClr val="FBAE40"/>
          </p15:clr>
        </p15:guide>
        <p15:guide id="5" orient="horz" pos="663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1367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5337" y="97868"/>
            <a:ext cx="9696475" cy="790489"/>
          </a:xfrm>
        </p:spPr>
        <p:txBody>
          <a:bodyPr>
            <a:normAutofit/>
          </a:bodyPr>
          <a:lstStyle>
            <a:lvl1pPr>
              <a:defRPr sz="1846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973371" y="1366717"/>
            <a:ext cx="4911860" cy="2743813"/>
          </a:xfrm>
        </p:spPr>
        <p:txBody>
          <a:bodyPr>
            <a:normAutofit/>
          </a:bodyPr>
          <a:lstStyle>
            <a:lvl1pPr marL="165591" indent="-165591">
              <a:buClr>
                <a:srgbClr val="830051"/>
              </a:buClr>
              <a:defRPr sz="923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92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1" y="6416266"/>
            <a:ext cx="2743200" cy="365125"/>
          </a:xfrm>
        </p:spPr>
        <p:txBody>
          <a:bodyPr/>
          <a:lstStyle/>
          <a:p>
            <a:fld id="{EBD8AE8C-8028-479D-89A2-655AD33D893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416266"/>
            <a:ext cx="4114800" cy="365125"/>
          </a:xfrm>
        </p:spPr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56057" y="6457422"/>
            <a:ext cx="629171" cy="282626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H="1">
            <a:off x="525895" y="922946"/>
            <a:ext cx="11359333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73368" y="993603"/>
            <a:ext cx="4911861" cy="345146"/>
          </a:xfrm>
        </p:spPr>
        <p:txBody>
          <a:bodyPr tIns="90000" anchor="ctr">
            <a:noAutofit/>
          </a:bodyPr>
          <a:lstStyle>
            <a:lvl1pPr marL="0" indent="0" algn="l">
              <a:buNone/>
              <a:defRPr sz="1292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22037" indent="0" algn="ctr">
              <a:buNone/>
              <a:defRPr sz="1846"/>
            </a:lvl2pPr>
            <a:lvl3pPr marL="844073" indent="0" algn="ctr">
              <a:buNone/>
              <a:defRPr sz="1661"/>
            </a:lvl3pPr>
            <a:lvl4pPr marL="1266110" indent="0" algn="ctr">
              <a:buNone/>
              <a:defRPr sz="1477"/>
            </a:lvl4pPr>
            <a:lvl5pPr marL="1688147" indent="0" algn="ctr">
              <a:buNone/>
              <a:defRPr sz="1477"/>
            </a:lvl5pPr>
            <a:lvl6pPr marL="2110184" indent="0" algn="ctr">
              <a:buNone/>
              <a:defRPr sz="1477"/>
            </a:lvl6pPr>
            <a:lvl7pPr marL="2532220" indent="0" algn="ctr">
              <a:buNone/>
              <a:defRPr sz="1477"/>
            </a:lvl7pPr>
            <a:lvl8pPr marL="2954257" indent="0" algn="ctr">
              <a:buNone/>
              <a:defRPr sz="1477"/>
            </a:lvl8pPr>
            <a:lvl9pPr marL="3376293" indent="0" algn="ctr">
              <a:buNone/>
              <a:defRPr sz="1477"/>
            </a:lvl9pPr>
          </a:lstStyle>
          <a:p>
            <a:r>
              <a:rPr lang="ru-RU" dirty="0"/>
              <a:t>Подзаголовок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515383" y="993604"/>
            <a:ext cx="6172201" cy="5119067"/>
          </a:xfrm>
        </p:spPr>
        <p:txBody>
          <a:bodyPr>
            <a:normAutofit/>
          </a:bodyPr>
          <a:lstStyle>
            <a:lvl1pPr marL="0" indent="0">
              <a:buNone/>
              <a:defRPr sz="1108"/>
            </a:lvl1pPr>
            <a:lvl2pPr>
              <a:defRPr sz="2584"/>
            </a:lvl2pPr>
            <a:lvl3pPr>
              <a:defRPr sz="2216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6982245" y="4264356"/>
            <a:ext cx="2378691" cy="1848314"/>
          </a:xfrm>
        </p:spPr>
        <p:txBody>
          <a:bodyPr>
            <a:normAutofit/>
          </a:bodyPr>
          <a:lstStyle>
            <a:lvl1pPr marL="0" indent="0">
              <a:buNone/>
              <a:defRPr sz="923"/>
            </a:lvl1pPr>
            <a:lvl2pPr>
              <a:defRPr sz="2584"/>
            </a:lvl2pPr>
            <a:lvl3pPr>
              <a:defRPr sz="2216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9506541" y="4264356"/>
            <a:ext cx="2378691" cy="1848314"/>
          </a:xfrm>
        </p:spPr>
        <p:txBody>
          <a:bodyPr>
            <a:normAutofit/>
          </a:bodyPr>
          <a:lstStyle>
            <a:lvl1pPr marL="0" indent="0">
              <a:buNone/>
              <a:defRPr sz="923"/>
            </a:lvl1pPr>
            <a:lvl2pPr>
              <a:defRPr sz="2584"/>
            </a:lvl2pPr>
            <a:lvl3pPr>
              <a:defRPr sz="2216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endParaRPr lang="en-US" dirty="0"/>
          </a:p>
        </p:txBody>
      </p:sp>
      <p:pic>
        <p:nvPicPr>
          <p:cNvPr id="16" name="Picture 9" descr="Картинка 1 из 968">
            <a:hlinkClick r:id="rId2"/>
            <a:extLst>
              <a:ext uri="{FF2B5EF4-FFF2-40B4-BE49-F238E27FC236}">
                <a16:creationId xmlns="" xmlns:a16="http://schemas.microsoft.com/office/drawing/2014/main" id="{6856A14E-1217-7640-8B2F-766BC2E06B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3913" y="0"/>
            <a:ext cx="841315" cy="88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3074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7C33BE-C843-F148-828D-7D85498018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5" y="381000"/>
            <a:ext cx="1485900" cy="122971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7" y="533400"/>
            <a:ext cx="9039843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1927C0F-8112-6E42-83E1-1AA10789FB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04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200">
          <p15:clr>
            <a:srgbClr val="FBAE40"/>
          </p15:clr>
        </p15:guide>
        <p15:guide id="2" orient="horz" pos="912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87C33BE-C843-F148-828D-7D85498018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5" y="381000"/>
            <a:ext cx="1485900" cy="122971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7" y="533400"/>
            <a:ext cx="9039843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51927C0F-8112-6E42-83E1-1AA10789FB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4804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1200">
          <p15:clr>
            <a:srgbClr val="FBAE40"/>
          </p15:clr>
        </p15:guide>
        <p15:guide id="2" orient="horz" pos="912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035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4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43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8423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4726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8619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754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07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0753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812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330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653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243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816" indent="0" algn="ctr">
              <a:buNone/>
              <a:defRPr sz="2000"/>
            </a:lvl2pPr>
            <a:lvl3pPr marL="911646" indent="0" algn="ctr">
              <a:buNone/>
              <a:defRPr sz="1800"/>
            </a:lvl3pPr>
            <a:lvl4pPr marL="1367460" indent="0" algn="ctr">
              <a:buNone/>
              <a:defRPr sz="1600"/>
            </a:lvl4pPr>
            <a:lvl5pPr marL="1823288" indent="0" algn="ctr">
              <a:buNone/>
              <a:defRPr sz="1600"/>
            </a:lvl5pPr>
            <a:lvl6pPr marL="2279091" indent="0" algn="ctr">
              <a:buNone/>
              <a:defRPr sz="1600"/>
            </a:lvl6pPr>
            <a:lvl7pPr marL="2734921" indent="0" algn="ctr">
              <a:buNone/>
              <a:defRPr sz="1600"/>
            </a:lvl7pPr>
            <a:lvl8pPr marL="3190752" indent="0" algn="ctr">
              <a:buNone/>
              <a:defRPr sz="1600"/>
            </a:lvl8pPr>
            <a:lvl9pPr marL="364657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46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1842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6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9043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81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4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7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300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223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16" indent="0">
              <a:buNone/>
              <a:defRPr sz="2000" b="1"/>
            </a:lvl2pPr>
            <a:lvl3pPr marL="911646" indent="0">
              <a:buNone/>
              <a:defRPr sz="1800" b="1"/>
            </a:lvl3pPr>
            <a:lvl4pPr marL="1367460" indent="0">
              <a:buNone/>
              <a:defRPr sz="1600" b="1"/>
            </a:lvl4pPr>
            <a:lvl5pPr marL="1823288" indent="0">
              <a:buNone/>
              <a:defRPr sz="1600" b="1"/>
            </a:lvl5pPr>
            <a:lvl6pPr marL="2279091" indent="0">
              <a:buNone/>
              <a:defRPr sz="1600" b="1"/>
            </a:lvl6pPr>
            <a:lvl7pPr marL="2734921" indent="0">
              <a:buNone/>
              <a:defRPr sz="1600" b="1"/>
            </a:lvl7pPr>
            <a:lvl8pPr marL="3190752" indent="0">
              <a:buNone/>
              <a:defRPr sz="1600" b="1"/>
            </a:lvl8pPr>
            <a:lvl9pPr marL="364657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996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0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4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3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0982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331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95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84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5816" indent="0">
              <a:buNone/>
              <a:defRPr sz="2800"/>
            </a:lvl2pPr>
            <a:lvl3pPr marL="911646" indent="0">
              <a:buNone/>
              <a:defRPr sz="2400"/>
            </a:lvl3pPr>
            <a:lvl4pPr marL="1367460" indent="0">
              <a:buNone/>
              <a:defRPr sz="2000"/>
            </a:lvl4pPr>
            <a:lvl5pPr marL="1823288" indent="0">
              <a:buNone/>
              <a:defRPr sz="2000"/>
            </a:lvl5pPr>
            <a:lvl6pPr marL="2279091" indent="0">
              <a:buNone/>
              <a:defRPr sz="2000"/>
            </a:lvl6pPr>
            <a:lvl7pPr marL="2734921" indent="0">
              <a:buNone/>
              <a:defRPr sz="2000"/>
            </a:lvl7pPr>
            <a:lvl8pPr marL="3190752" indent="0">
              <a:buNone/>
              <a:defRPr sz="2000"/>
            </a:lvl8pPr>
            <a:lvl9pPr marL="364657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84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816" indent="0">
              <a:buNone/>
              <a:defRPr sz="1400"/>
            </a:lvl2pPr>
            <a:lvl3pPr marL="911646" indent="0">
              <a:buNone/>
              <a:defRPr sz="1200"/>
            </a:lvl3pPr>
            <a:lvl4pPr marL="1367460" indent="0">
              <a:buNone/>
              <a:defRPr sz="1000"/>
            </a:lvl4pPr>
            <a:lvl5pPr marL="1823288" indent="0">
              <a:buNone/>
              <a:defRPr sz="1000"/>
            </a:lvl5pPr>
            <a:lvl6pPr marL="2279091" indent="0">
              <a:buNone/>
              <a:defRPr sz="1000"/>
            </a:lvl6pPr>
            <a:lvl7pPr marL="2734921" indent="0">
              <a:buNone/>
              <a:defRPr sz="1000"/>
            </a:lvl7pPr>
            <a:lvl8pPr marL="3190752" indent="0">
              <a:buNone/>
              <a:defRPr sz="1000"/>
            </a:lvl8pPr>
            <a:lvl9pPr marL="364657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0633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810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305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B9B40-8247-44BC-869C-9434AFC58C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72020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6DB76-B04D-4A16-BC2C-3DD30F89F5C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5301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458951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CE9A-3554-40EE-9D5B-3844DCA3F95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3141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81F4D-C4CD-4636-A43A-4DBAEEC0126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749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8508-1C9E-4A4B-BBE6-0D26F9EC20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41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2839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3A6BD-283E-4387-906A-B77AFD52EF4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966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A2FA-6BF8-479E-9CAF-2D09453E3E0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9929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26051-5F28-495A-AADB-D03D314454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4196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566AA-D25C-4E4C-968A-E1D340E8343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8803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2CABB-C6EF-4146-86D5-759CF0E351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630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FAD93-1A53-4E14-B487-834E90EC1D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5447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8339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7623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1017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90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tags" Target="../tags/tag1.xml"/><Relationship Id="rId30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4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454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7F7A5-F821-45C5-B5BF-400A3130BD21}" type="datetimeFigureOut">
              <a:rPr lang="ru-RU" smtClean="0"/>
              <a:t>13.07.2023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454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45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C376CCF-BB1F-409A-9328-0EBD586533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54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528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52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07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9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9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063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  <p:sldLayoutId id="2147484145" r:id="rId9"/>
    <p:sldLayoutId id="2147484146" r:id="rId10"/>
    <p:sldLayoutId id="214748414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kern="0" smtClean="0"/>
              <a:pPr/>
              <a:t>‹#›</a:t>
            </a:fld>
            <a:endParaRPr lang="ru-RU" kern="0"/>
          </a:p>
        </p:txBody>
      </p:sp>
    </p:spTree>
    <p:extLst>
      <p:ext uri="{BB962C8B-B14F-4D97-AF65-F5344CB8AC3E}">
        <p14:creationId xmlns:p14="http://schemas.microsoft.com/office/powerpoint/2010/main" val="595628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49" r:id="rId1"/>
    <p:sldLayoutId id="2147484151" r:id="rId2"/>
    <p:sldLayoutId id="2147484152" r:id="rId3"/>
    <p:sldLayoutId id="2147484153" r:id="rId4"/>
    <p:sldLayoutId id="214748415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28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288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28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260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0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1" r:id="rId1"/>
    <p:sldLayoutId id="214748419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8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243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204" r:id="rId2"/>
    <p:sldLayoutId id="2147484205" r:id="rId3"/>
    <p:sldLayoutId id="2147484206" r:id="rId4"/>
    <p:sldLayoutId id="2147484207" r:id="rId5"/>
    <p:sldLayoutId id="2147484208" r:id="rId6"/>
    <p:sldLayoutId id="2147484209" r:id="rId7"/>
    <p:sldLayoutId id="2147484210" r:id="rId8"/>
    <p:sldLayoutId id="2147484211" r:id="rId9"/>
    <p:sldLayoutId id="2147484212" r:id="rId10"/>
    <p:sldLayoutId id="214748421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kern="0" smtClean="0"/>
              <a:pPr/>
              <a:t>‹#›</a:t>
            </a:fld>
            <a:endParaRPr lang="ru-RU" kern="0"/>
          </a:p>
        </p:txBody>
      </p:sp>
    </p:spTree>
    <p:extLst>
      <p:ext uri="{BB962C8B-B14F-4D97-AF65-F5344CB8AC3E}">
        <p14:creationId xmlns:p14="http://schemas.microsoft.com/office/powerpoint/2010/main" val="7251299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28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288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288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3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7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8" r:id="rId1"/>
    <p:sldLayoutId id="2147484239" r:id="rId2"/>
    <p:sldLayoutId id="2147484240" r:id="rId3"/>
    <p:sldLayoutId id="2147484241" r:id="rId4"/>
    <p:sldLayoutId id="2147484242" r:id="rId5"/>
    <p:sldLayoutId id="2147484243" r:id="rId6"/>
    <p:sldLayoutId id="2147484244" r:id="rId7"/>
    <p:sldLayoutId id="2147484245" r:id="rId8"/>
    <p:sldLayoutId id="2147484246" r:id="rId9"/>
    <p:sldLayoutId id="2147484247" r:id="rId10"/>
    <p:sldLayoutId id="21474842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7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7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  <a:cs typeface="Arial" pitchFamily="34" charset="0"/>
                <a:sym typeface="Arial" pitchFamily="34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1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4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96E29-8181-43DA-956A-5A2902FE64B4}" type="datetimeFigureOut">
              <a:rPr lang="ru-RU" smtClean="0">
                <a:solidFill>
                  <a:prstClr val="black">
                    <a:tint val="75000"/>
                  </a:prstClr>
                </a:solidFill>
                <a:sym typeface="Arial" pitchFamily="34" charset="0"/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  <a:sym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44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sym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4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ED496-8BC9-4CF1-A04F-8675717404A4}" type="slidenum">
              <a:rPr lang="ru-RU" smtClean="0">
                <a:solidFill>
                  <a:prstClr val="black">
                    <a:tint val="75000"/>
                  </a:prstClr>
                </a:solidFill>
                <a:sym typeface="Arial" pitchFamily="34" charset="0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4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326578"/>
              <a:t>7/13/2023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4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26578"/>
            <a:fld id="{E7264718-516D-4284-812E-2FE0C1302E6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326578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7"/>
            </p:custDataLst>
            <p:extLst/>
          </p:nvPr>
        </p:nvGraphicFramePr>
        <p:xfrm>
          <a:off x="2119" y="1588"/>
          <a:ext cx="211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3" name="think-cell Slide" r:id="rId29" imgW="360" imgH="360" progId="">
                  <p:embed/>
                </p:oleObj>
              </mc:Choice>
              <mc:Fallback>
                <p:oleObj name="think-cell Slide" r:id="rId2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1588"/>
                        <a:ext cx="2117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326578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440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2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  <p:sldLayoutId id="2147483760" r:id="rId23"/>
    <p:sldLayoutId id="2147483761" r:id="rId24"/>
  </p:sldLayoutIdLst>
  <p:hf hdr="0" ftr="0" dt="0"/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380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380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380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9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168" tIns="45585" rIns="91168" bIns="4558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168" tIns="45585" rIns="91168" bIns="4558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7380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7380"/>
            <a:ext cx="41148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7380"/>
            <a:ext cx="2743200" cy="365125"/>
          </a:xfrm>
          <a:prstGeom prst="rect">
            <a:avLst/>
          </a:prstGeom>
        </p:spPr>
        <p:txBody>
          <a:bodyPr vert="horz" lIns="91168" tIns="45585" rIns="91168" bIns="4558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1646"/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164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36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hf hdr="0" ftr="0" dt="0"/>
  <p:txStyles>
    <p:titleStyle>
      <a:lvl1pPr algn="l" defTabSz="9116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02" indent="-227902" algn="l" defTabSz="9116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2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544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81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97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838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652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480" indent="-227902" algn="l" defTabSz="9116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1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46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6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88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9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21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752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70" algn="l" defTabSz="9116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F45E7-456F-489B-B58B-E65AECC704B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4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4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EF2BC-68C2-46CE-ACDF-C5F4BA26BA9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103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B5602-8EEE-49BC-AF34-72533ABDA81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13.07.2023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AE31B-FAA5-44B9-9D78-8857A5229F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kern="0" smtClean="0"/>
              <a:pPr/>
              <a:t>‹#›</a:t>
            </a:fld>
            <a:endParaRPr lang="ru-RU" kern="0"/>
          </a:p>
        </p:txBody>
      </p:sp>
    </p:spTree>
    <p:extLst>
      <p:ext uri="{BB962C8B-B14F-4D97-AF65-F5344CB8AC3E}">
        <p14:creationId xmlns:p14="http://schemas.microsoft.com/office/powerpoint/2010/main" val="13456723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1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3.wmf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image" Target="../media/image18.png"/><Relationship Id="rId2" Type="http://schemas.openxmlformats.org/officeDocument/2006/relationships/tags" Target="../tags/tag4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9.bin"/><Relationship Id="rId4" Type="http://schemas.openxmlformats.org/officeDocument/2006/relationships/slideLayout" Target="../slideLayouts/slideLayout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tags" Target="../tags/tag50.xml"/><Relationship Id="rId7" Type="http://schemas.openxmlformats.org/officeDocument/2006/relationships/image" Target="../media/image1.emf"/><Relationship Id="rId2" Type="http://schemas.openxmlformats.org/officeDocument/2006/relationships/tags" Target="../tags/tag49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0.bin"/><Relationship Id="rId5" Type="http://schemas.openxmlformats.org/officeDocument/2006/relationships/chart" Target="../charts/chart4.xml"/><Relationship Id="rId4" Type="http://schemas.openxmlformats.org/officeDocument/2006/relationships/slideLayout" Target="../slideLayouts/slideLayout139.xm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52.xml"/><Relationship Id="rId7" Type="http://schemas.openxmlformats.org/officeDocument/2006/relationships/oleObject" Target="../embeddings/oleObject31.bin"/><Relationship Id="rId2" Type="http://schemas.openxmlformats.org/officeDocument/2006/relationships/tags" Target="../tags/tag51.xml"/><Relationship Id="rId1" Type="http://schemas.openxmlformats.org/officeDocument/2006/relationships/vmlDrawing" Target="../drawings/vmlDrawing25.vml"/><Relationship Id="rId6" Type="http://schemas.openxmlformats.org/officeDocument/2006/relationships/chart" Target="../charts/chart6.xml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39.xml"/><Relationship Id="rId9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4.xml"/><Relationship Id="rId7" Type="http://schemas.openxmlformats.org/officeDocument/2006/relationships/image" Target="../media/image1.emf"/><Relationship Id="rId2" Type="http://schemas.openxmlformats.org/officeDocument/2006/relationships/tags" Target="../tags/tag53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32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7" Type="http://schemas.openxmlformats.org/officeDocument/2006/relationships/image" Target="../media/image18.png"/><Relationship Id="rId2" Type="http://schemas.openxmlformats.org/officeDocument/2006/relationships/tags" Target="../tags/tag55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3.bin"/><Relationship Id="rId4" Type="http://schemas.openxmlformats.org/officeDocument/2006/relationships/slideLayout" Target="../slideLayouts/slideLayout13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9.xml"/><Relationship Id="rId4" Type="http://schemas.openxmlformats.org/officeDocument/2006/relationships/chart" Target="../charts/char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26.jpeg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2.xml"/><Relationship Id="rId6" Type="http://schemas.openxmlformats.org/officeDocument/2006/relationships/chart" Target="../charts/chart10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1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9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6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5.jpeg"/><Relationship Id="rId4" Type="http://schemas.openxmlformats.org/officeDocument/2006/relationships/diagramData" Target="../diagrams/data2.xml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13.png"/><Relationship Id="rId4" Type="http://schemas.openxmlformats.org/officeDocument/2006/relationships/image" Target="../media/image28.jpeg"/><Relationship Id="rId9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13.png"/><Relationship Id="rId4" Type="http://schemas.openxmlformats.org/officeDocument/2006/relationships/image" Target="../media/image34.png"/><Relationship Id="rId9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8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7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7.xml"/><Relationship Id="rId4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fif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48.jfif"/><Relationship Id="rId5" Type="http://schemas.openxmlformats.org/officeDocument/2006/relationships/image" Target="../media/image47.jpeg"/><Relationship Id="rId10" Type="http://schemas.openxmlformats.org/officeDocument/2006/relationships/image" Target="../media/image13.png"/><Relationship Id="rId4" Type="http://schemas.openxmlformats.org/officeDocument/2006/relationships/image" Target="../media/image46.jpeg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2.png"/><Relationship Id="rId4" Type="http://schemas.openxmlformats.org/officeDocument/2006/relationships/image" Target="../media/image1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openxmlformats.org/officeDocument/2006/relationships/image" Target="../media/image51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8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18" Type="http://schemas.microsoft.com/office/2007/relationships/diagramDrawing" Target="../diagrams/drawing5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17" Type="http://schemas.openxmlformats.org/officeDocument/2006/relationships/diagramColors" Target="../diagrams/colors5.xml"/><Relationship Id="rId2" Type="http://schemas.openxmlformats.org/officeDocument/2006/relationships/notesSlide" Target="../notesSlides/notesSlide3.xml"/><Relationship Id="rId16" Type="http://schemas.openxmlformats.org/officeDocument/2006/relationships/diagramQuickStyle" Target="../diagrams/quickStyle5.xml"/><Relationship Id="rId1" Type="http://schemas.openxmlformats.org/officeDocument/2006/relationships/slideLayout" Target="../slideLayouts/slideLayout19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diagramLayout" Target="../diagrams/layout5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diagramData" Target="../diagrams/data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85" Type="http://schemas.openxmlformats.org/officeDocument/2006/relationships/image" Target="NULL"/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6.png"/><Relationship Id="rId86" Type="http://schemas.openxmlformats.org/officeDocument/2006/relationships/image" Target="../media/image57.jpeg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58.jpeg"/><Relationship Id="rId4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13.png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svg"/><Relationship Id="rId3" Type="http://schemas.openxmlformats.org/officeDocument/2006/relationships/image" Target="../media/image6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1.xml"/><Relationship Id="rId6" Type="http://schemas.openxmlformats.org/officeDocument/2006/relationships/chart" Target="../charts/chart18.xml"/><Relationship Id="rId5" Type="http://schemas.openxmlformats.org/officeDocument/2006/relationships/chart" Target="../charts/chart17.xml"/><Relationship Id="rId4" Type="http://schemas.openxmlformats.org/officeDocument/2006/relationships/chart" Target="../charts/chart16.xml"/><Relationship Id="rId1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1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7.png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1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8.xml"/><Relationship Id="rId1" Type="http://schemas.openxmlformats.org/officeDocument/2006/relationships/slideLayout" Target="../slideLayouts/slideLayout11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4.xml"/><Relationship Id="rId4" Type="http://schemas.openxmlformats.org/officeDocument/2006/relationships/chart" Target="../charts/chart2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2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72.png"/><Relationship Id="rId4" Type="http://schemas.openxmlformats.org/officeDocument/2006/relationships/chart" Target="../charts/chart2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0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998" y="135626"/>
            <a:ext cx="950409" cy="85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965916" y="387984"/>
            <a:ext cx="7650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r>
              <a:rPr lang="ru-RU" sz="1600" b="1" dirty="0">
                <a:solidFill>
                  <a:srgbClr val="90C226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ИТОГИ ДЕЯТЕЛЬНОСТИ МИНИСТЕРСТВА ПРИРОДНЫХ РЕСУРСОВ ЗАБАЙКАЛЬСКОГО КРАЯ ЗА 2022 ГОД И ОСНОВНЫЕ ЗАДАЧИ НА 2023 ГОД</a:t>
            </a:r>
            <a:endParaRPr lang="ru-RU" sz="1600" dirty="0">
              <a:solidFill>
                <a:srgbClr val="90C226">
                  <a:lumMod val="5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 descr="C:\Users\BorschevskayaOV\Desktop\1606949313_1-p-zabaikale-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9660"/>
            <a:ext cx="12192000" cy="5668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94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3"/>
          <p:cNvSpPr/>
          <p:nvPr/>
        </p:nvSpPr>
        <p:spPr>
          <a:xfrm>
            <a:off x="200014" y="266710"/>
            <a:ext cx="908359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>
              <a:buSzPts val="3200"/>
            </a:pPr>
            <a:r>
              <a:rPr lang="ru-RU" b="1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ТРЕБУЕТСЯ НАРАЩИВАНИЕ ТЕМПОВ ФОРМИРОВАНИЯ </a:t>
            </a:r>
          </a:p>
          <a:p>
            <a:pPr defTabSz="911646">
              <a:buSzPts val="3200"/>
            </a:pPr>
            <a:r>
              <a:rPr lang="ru-RU" b="1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ЗАПАСОВ СЕМЯН И ВЫРАЩИВАНИЯ ПОСАДОЧНОГО МАТЕРИАЛА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4824" y="4162996"/>
            <a:ext cx="11478125" cy="390327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119 060 тыс. </a:t>
            </a:r>
            <a:r>
              <a:rPr lang="ru-RU" sz="1600" b="1" dirty="0" err="1">
                <a:solidFill>
                  <a:srgbClr val="000000"/>
                </a:solidFill>
              </a:rPr>
              <a:t>шт</a:t>
            </a:r>
            <a:r>
              <a:rPr lang="ru-RU" sz="1600" b="1" dirty="0">
                <a:solidFill>
                  <a:srgbClr val="000000"/>
                </a:solidFill>
              </a:rPr>
              <a:t> – дополнительная потребность в посадочном материале для реализации дорожной карты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23029" y="4863058"/>
            <a:ext cx="2520370" cy="113355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en-US" sz="1400" dirty="0">
                <a:solidFill>
                  <a:srgbClr val="000000"/>
                </a:solidFill>
              </a:rPr>
              <a:t>KPI</a:t>
            </a:r>
            <a:r>
              <a:rPr lang="ru-RU" sz="1400" dirty="0">
                <a:solidFill>
                  <a:srgbClr val="000000"/>
                </a:solidFill>
              </a:rPr>
              <a:t>1</a:t>
            </a:r>
            <a:endParaRPr lang="en-US" sz="1400" dirty="0">
              <a:solidFill>
                <a:srgbClr val="000000"/>
              </a:solidFill>
            </a:endParaRPr>
          </a:p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увеличение заготовки семян </a:t>
            </a:r>
          </a:p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до 6 348 кг на год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980874" y="5072987"/>
            <a:ext cx="2520370" cy="117550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en-US" sz="1400" dirty="0">
                <a:solidFill>
                  <a:srgbClr val="000000"/>
                </a:solidFill>
              </a:rPr>
              <a:t>KPI</a:t>
            </a:r>
            <a:r>
              <a:rPr lang="ru-RU" sz="1400" dirty="0">
                <a:solidFill>
                  <a:srgbClr val="000000"/>
                </a:solidFill>
              </a:rPr>
              <a:t>2</a:t>
            </a:r>
            <a:endParaRPr lang="en-US" sz="1400" dirty="0">
              <a:solidFill>
                <a:srgbClr val="000000"/>
              </a:solidFill>
            </a:endParaRPr>
          </a:p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увеличение посевных площадей </a:t>
            </a:r>
          </a:p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до 113 га на год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099996" y="5298672"/>
            <a:ext cx="2902765" cy="112325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Механизм реализации:</a:t>
            </a:r>
          </a:p>
          <a:p>
            <a:pPr algn="ctr" defTabSz="911646"/>
            <a:endParaRPr lang="ru-RU" sz="500" i="1" dirty="0">
              <a:solidFill>
                <a:srgbClr val="000000"/>
              </a:solidFill>
            </a:endParaRPr>
          </a:p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Проекты в сфере </a:t>
            </a:r>
            <a:r>
              <a:rPr lang="ru-RU" sz="1400" dirty="0" err="1">
                <a:solidFill>
                  <a:srgbClr val="000000"/>
                </a:solidFill>
              </a:rPr>
              <a:t>лесовосстановления</a:t>
            </a:r>
            <a:endParaRPr lang="ru-RU" sz="1400" dirty="0">
              <a:solidFill>
                <a:srgbClr val="000000"/>
              </a:solidFill>
            </a:endParaRPr>
          </a:p>
        </p:txBody>
      </p:sp>
      <p:cxnSp>
        <p:nvCxnSpPr>
          <p:cNvPr id="14" name="Соединительная линия уступом 13"/>
          <p:cNvCxnSpPr>
            <a:cxnSpLocks/>
            <a:stCxn id="8" idx="3"/>
            <a:endCxn id="9" idx="1"/>
          </p:cNvCxnSpPr>
          <p:nvPr/>
        </p:nvCxnSpPr>
        <p:spPr>
          <a:xfrm>
            <a:off x="4343399" y="5429835"/>
            <a:ext cx="637475" cy="230903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>
            <a:cxnSpLocks/>
            <a:stCxn id="9" idx="3"/>
            <a:endCxn id="10" idx="1"/>
          </p:cNvCxnSpPr>
          <p:nvPr/>
        </p:nvCxnSpPr>
        <p:spPr>
          <a:xfrm>
            <a:off x="7501244" y="5660738"/>
            <a:ext cx="598752" cy="199559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28862" y="1400979"/>
            <a:ext cx="4717923" cy="326158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Минимальная потребность на 2023 -2027 гг.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44017" y="2070713"/>
            <a:ext cx="9350543" cy="44647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      </a:t>
            </a:r>
            <a:r>
              <a:rPr lang="en-US" sz="1400" dirty="0">
                <a:solidFill>
                  <a:srgbClr val="000000"/>
                </a:solidFill>
              </a:rPr>
              <a:t>21 258 </a:t>
            </a:r>
            <a:r>
              <a:rPr lang="ru-RU" sz="1400" dirty="0">
                <a:solidFill>
                  <a:srgbClr val="000000"/>
                </a:solidFill>
              </a:rPr>
              <a:t>кг                         семян                                                                    </a:t>
            </a:r>
            <a:r>
              <a:rPr lang="en-US" sz="1400" dirty="0">
                <a:solidFill>
                  <a:srgbClr val="000000"/>
                </a:solidFill>
              </a:rPr>
              <a:t>7 500</a:t>
            </a:r>
            <a:r>
              <a:rPr lang="ru-RU" sz="1400" dirty="0">
                <a:solidFill>
                  <a:srgbClr val="000000"/>
                </a:solidFill>
              </a:rPr>
              <a:t>   кг                          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8858" y="4775328"/>
            <a:ext cx="1943100" cy="4483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Требуется: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8863" y="2703095"/>
            <a:ext cx="7808434" cy="44647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en-US" sz="1400" dirty="0">
                <a:solidFill>
                  <a:srgbClr val="000000"/>
                </a:solidFill>
              </a:rPr>
              <a:t>180 800 </a:t>
            </a:r>
            <a:r>
              <a:rPr lang="ru-RU" sz="1400" dirty="0">
                <a:solidFill>
                  <a:srgbClr val="000000"/>
                </a:solidFill>
              </a:rPr>
              <a:t>тыс. </a:t>
            </a:r>
            <a:r>
              <a:rPr lang="ru-RU" sz="1400" dirty="0" err="1">
                <a:solidFill>
                  <a:srgbClr val="000000"/>
                </a:solidFill>
              </a:rPr>
              <a:t>шт</a:t>
            </a:r>
            <a:r>
              <a:rPr lang="ru-RU" sz="1400" dirty="0">
                <a:solidFill>
                  <a:srgbClr val="000000"/>
                </a:solidFill>
              </a:rPr>
              <a:t>                   посадочный материал                                    </a:t>
            </a:r>
            <a:r>
              <a:rPr lang="en-US" sz="1400" dirty="0">
                <a:solidFill>
                  <a:srgbClr val="000000"/>
                </a:solidFill>
              </a:rPr>
              <a:t>75 000 </a:t>
            </a:r>
            <a:r>
              <a:rPr lang="ru-RU" sz="1400" dirty="0">
                <a:solidFill>
                  <a:srgbClr val="000000"/>
                </a:solidFill>
              </a:rPr>
              <a:t>тыс. </a:t>
            </a:r>
            <a:r>
              <a:rPr lang="ru-RU" sz="1400" dirty="0" err="1">
                <a:solidFill>
                  <a:srgbClr val="000000"/>
                </a:solidFill>
              </a:rPr>
              <a:t>шт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28858" y="3446443"/>
            <a:ext cx="7884700" cy="44647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       </a:t>
            </a:r>
            <a:r>
              <a:rPr lang="en-US" sz="1400" dirty="0">
                <a:solidFill>
                  <a:srgbClr val="000000"/>
                </a:solidFill>
              </a:rPr>
              <a:t>130,8</a:t>
            </a:r>
            <a:r>
              <a:rPr lang="ru-RU" sz="1400" dirty="0">
                <a:solidFill>
                  <a:srgbClr val="000000"/>
                </a:solidFill>
              </a:rPr>
              <a:t>   га                       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посевные площади в год                                      		             </a:t>
            </a:r>
          </a:p>
          <a:p>
            <a:pPr defTabSz="911646"/>
            <a:r>
              <a:rPr lang="ru-RU" sz="1400" dirty="0">
                <a:solidFill>
                  <a:srgbClr val="000000"/>
                </a:solidFill>
              </a:rPr>
              <a:t>                                              (лесные питомники)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5857933" y="1481266"/>
            <a:ext cx="5013280" cy="3261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</a:rPr>
              <a:t>в том числе ФП «Сохранение лесов» НП «Экология»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10</a:t>
            </a:fld>
            <a:endParaRPr lang="ru-RU"/>
          </a:p>
        </p:txBody>
      </p:sp>
      <p:pic>
        <p:nvPicPr>
          <p:cNvPr id="2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36408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3"/>
          <p:cNvSpPr/>
          <p:nvPr/>
        </p:nvSpPr>
        <p:spPr>
          <a:xfrm>
            <a:off x="137605" y="149701"/>
            <a:ext cx="82913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ПРОЕКТ ПЛОЩАДКИ ВЫРАЩИВАНИЯ ПОСАДОЧНОГО </a:t>
            </a:r>
          </a:p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МАТЕРИАЛА С ОТКРЫТОЙ КОРНЕВОЙ СИСТЕМОЙ 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137605" y="1092905"/>
          <a:ext cx="5377070" cy="3024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0" name="Точечный рисунок" r:id="rId3" imgW="12192120" imgH="6858000" progId="Paint.Picture.1">
                  <p:embed/>
                </p:oleObj>
              </mc:Choice>
              <mc:Fallback>
                <p:oleObj name="Точечный рисунок" r:id="rId3" imgW="12192120" imgH="685800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605" y="1092905"/>
                        <a:ext cx="5377070" cy="30246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702295" y="4204363"/>
          <a:ext cx="4247689" cy="2547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1" name="Точечный рисунок" r:id="rId5" imgW="13163400" imgH="7896240" progId="Paint.Picture.1">
                  <p:embed/>
                </p:oleObj>
              </mc:Choice>
              <mc:Fallback>
                <p:oleObj name="Точечный рисунок" r:id="rId5" imgW="13163400" imgH="789624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02295" y="4204363"/>
                        <a:ext cx="4247689" cy="2547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225747" y="1004794"/>
            <a:ext cx="5770633" cy="500126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Подготовлено ТЭО проекта, </a:t>
            </a:r>
          </a:p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ведутся переговоры </a:t>
            </a:r>
            <a:r>
              <a:rPr lang="ru-RU" sz="1600" b="1" dirty="0" err="1">
                <a:solidFill>
                  <a:srgbClr val="000000"/>
                </a:solidFill>
              </a:rPr>
              <a:t>сАО</a:t>
            </a:r>
            <a:r>
              <a:rPr lang="ru-RU" sz="1600" b="1" dirty="0">
                <a:solidFill>
                  <a:srgbClr val="000000"/>
                </a:solidFill>
              </a:rPr>
              <a:t> «Ново-</a:t>
            </a:r>
            <a:r>
              <a:rPr lang="ru-RU" sz="1600" b="1" dirty="0" err="1">
                <a:solidFill>
                  <a:srgbClr val="000000"/>
                </a:solidFill>
              </a:rPr>
              <a:t>Широкинский</a:t>
            </a:r>
            <a:r>
              <a:rPr lang="ru-RU" sz="1600" b="1" dirty="0">
                <a:solidFill>
                  <a:srgbClr val="000000"/>
                </a:solidFill>
              </a:rPr>
              <a:t> рудник»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1586" y="1615324"/>
            <a:ext cx="6284795" cy="376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Описание проекта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1586" y="1982896"/>
            <a:ext cx="6284795" cy="199633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Создание открытой площадки для выращивания посадочного материала с открытой корневой системой с экологическими маршрутами и зонами отдыха для детей и взрослых с возможностью вовлечения населения в процесс выращивания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Площадь: 100 га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Расположение: деревня Каково (Читинский район)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68077" y="4212855"/>
            <a:ext cx="6284795" cy="376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Ключевые показатели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711585" y="5764171"/>
            <a:ext cx="6284795" cy="376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Финансирование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68077" y="4589760"/>
            <a:ext cx="6284795" cy="87039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8 млн. саженцев в год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40 рабочих мест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668079" y="6141076"/>
            <a:ext cx="6284795" cy="58811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Инвестиции – 40 млн. руб.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11</a:t>
            </a:fld>
            <a:endParaRPr lang="ru-RU"/>
          </a:p>
        </p:txBody>
      </p:sp>
      <p:pic>
        <p:nvPicPr>
          <p:cNvPr id="15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445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3"/>
          <p:cNvSpPr/>
          <p:nvPr/>
        </p:nvSpPr>
        <p:spPr>
          <a:xfrm>
            <a:off x="137604" y="114096"/>
            <a:ext cx="82913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ПРОЕКТ ТЕПЛИЧНОГО КОМПЛЕКСА ПО ВЫРАЩИВАНИЯ ПОСАДОЧНОГО МАТЕРИАЛА С ЗАКРЫТОЙ КОРНЕВОЙ СИСТЕМОЙ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86043" y="949189"/>
            <a:ext cx="4189863" cy="511544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1646"/>
            <a:r>
              <a:rPr lang="ru-RU" sz="1600" b="1" dirty="0">
                <a:solidFill>
                  <a:srgbClr val="000000"/>
                </a:solidFill>
              </a:rPr>
              <a:t>Подготовлен проект, </a:t>
            </a:r>
          </a:p>
          <a:p>
            <a:pPr algn="r" defTabSz="911646"/>
            <a:r>
              <a:rPr lang="ru-RU" sz="1600" b="1" dirty="0">
                <a:solidFill>
                  <a:srgbClr val="000000"/>
                </a:solidFill>
              </a:rPr>
              <a:t>ведется поиск инвестора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11586" y="1615324"/>
            <a:ext cx="6284795" cy="376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Описание проекта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11586" y="1998034"/>
            <a:ext cx="6284795" cy="17125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Создание тепличного комплекса для выращивания посадочного материала с закрытой корневой системой с возможностью вовлечения населения в процесс выращивания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Площадь: 1 га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Расположение: поселок Забайкалец (Читинский район)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91110" y="3944225"/>
            <a:ext cx="6284795" cy="376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Ключевые показатели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91111" y="5410695"/>
            <a:ext cx="6284795" cy="3769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Финансирование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691111" y="4331674"/>
            <a:ext cx="6284795" cy="8737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3,6 млн. саженцев в год</a:t>
            </a:r>
          </a:p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20 рабочих мест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91113" y="5787600"/>
            <a:ext cx="6284795" cy="757315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defTabSz="911646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</a:rPr>
              <a:t>Ведутся переговоры по приобретению теплиц с белорусской стороной в рамках международного сотрудничества</a:t>
            </a:r>
            <a:endParaRPr lang="ru-RU" dirty="0">
              <a:solidFill>
                <a:srgbClr val="000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/>
          </p:nvPr>
        </p:nvGraphicFramePr>
        <p:xfrm>
          <a:off x="137605" y="4257900"/>
          <a:ext cx="5377070" cy="2522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7" name="Точечный рисунок" r:id="rId3" imgW="7572240" imgH="3552840" progId="Paint.Picture.1">
                  <p:embed/>
                </p:oleObj>
              </mc:Choice>
              <mc:Fallback>
                <p:oleObj name="Точечный рисунок" r:id="rId3" imgW="7572240" imgH="355284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605" y="4257900"/>
                        <a:ext cx="5377070" cy="2522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/>
          </p:nvPr>
        </p:nvGraphicFramePr>
        <p:xfrm>
          <a:off x="137604" y="1159113"/>
          <a:ext cx="2798227" cy="3006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8" name="Точечный рисунок" r:id="rId5" imgW="3162240" imgH="3533760" progId="Paint.Picture.1">
                  <p:embed/>
                </p:oleObj>
              </mc:Choice>
              <mc:Fallback>
                <p:oleObj name="Точечный рисунок" r:id="rId5" imgW="3162240" imgH="353376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604" y="1159113"/>
                        <a:ext cx="2798227" cy="30064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/>
          </p:nvPr>
        </p:nvGraphicFramePr>
        <p:xfrm>
          <a:off x="3156616" y="1159113"/>
          <a:ext cx="2253329" cy="3007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39" name="Точечный рисунок" r:id="rId7" imgW="2019240" imgH="2695680" progId="Paint.Picture.1">
                  <p:embed/>
                </p:oleObj>
              </mc:Choice>
              <mc:Fallback>
                <p:oleObj name="Точечный рисунок" r:id="rId7" imgW="2019240" imgH="2695680" progId="Paint.Picture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56616" y="1159113"/>
                        <a:ext cx="2253329" cy="3007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9448800" y="6489371"/>
            <a:ext cx="2743200" cy="365125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18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4030276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119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54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4" y="1134"/>
                        <a:ext cx="1134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524003" y="3"/>
            <a:ext cx="113393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1646">
              <a:defRPr/>
            </a:pPr>
            <a:endParaRPr lang="ru-RU" sz="2286" b="1" dirty="0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Заголовок 4">
            <a:extLst>
              <a:ext uri="{FF2B5EF4-FFF2-40B4-BE49-F238E27FC236}">
                <a16:creationId xmlns:a16="http://schemas.microsoft.com/office/drawing/2014/main" xmlns="" id="{D81D0AF2-A2DA-4AA8-B66A-372A4C9E77FD}"/>
              </a:ext>
            </a:extLst>
          </p:cNvPr>
          <p:cNvSpPr txBox="1">
            <a:spLocks/>
          </p:cNvSpPr>
          <p:nvPr/>
        </p:nvSpPr>
        <p:spPr bwMode="auto">
          <a:xfrm>
            <a:off x="1929156" y="916659"/>
            <a:ext cx="4636037" cy="6463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2pPr>
            <a:lvl3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3pPr>
            <a:lvl4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4pPr>
            <a:lvl5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5pPr>
            <a:lvl6pPr marL="32653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6pPr>
            <a:lvl7pPr marL="65306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7pPr>
            <a:lvl8pPr marL="979595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8pPr>
            <a:lvl9pPr marL="1306127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1646" eaLnBrk="1" fontAlgn="auto" hangingPunct="1">
              <a:lnSpc>
                <a:spcPct val="100000"/>
              </a:lnSpc>
              <a:spcAft>
                <a:spcPts val="0"/>
              </a:spcAft>
              <a:buSzPts val="3200"/>
              <a:defRPr/>
            </a:pPr>
            <a:r>
              <a:rPr lang="ru-RU" sz="1400" b="1" dirty="0" smtClean="0">
                <a:solidFill>
                  <a:srgbClr val="000000"/>
                </a:solidFill>
                <a:ea typeface="Montserrat"/>
                <a:cs typeface="Montserrat"/>
              </a:rPr>
              <a:t>4,4 МЛН. ГА ЛЕСНОГО ФОНДА В АРЕНДЕ</a:t>
            </a:r>
            <a:endParaRPr lang="ru-RU" sz="500" b="1" dirty="0" smtClean="0">
              <a:solidFill>
                <a:srgbClr val="000000"/>
              </a:solidFill>
              <a:ea typeface="Montserrat"/>
              <a:cs typeface="Montserrat"/>
            </a:endParaRPr>
          </a:p>
          <a:p>
            <a:pPr defTabSz="911646" eaLnBrk="1" fontAlgn="auto" hangingPunct="1">
              <a:lnSpc>
                <a:spcPct val="100000"/>
              </a:lnSpc>
              <a:spcAft>
                <a:spcPts val="0"/>
              </a:spcAft>
              <a:buSzPts val="3200"/>
              <a:defRPr/>
            </a:pPr>
            <a:r>
              <a:rPr lang="ru-RU" sz="1400" b="1" dirty="0" smtClean="0">
                <a:solidFill>
                  <a:srgbClr val="000000"/>
                </a:solidFill>
                <a:ea typeface="Montserrat"/>
                <a:cs typeface="Montserrat"/>
              </a:rPr>
              <a:t>1 085 ДОГОВОРОВ АРЕНДЫ ЛЕСНЫХ УЧАСТКОВ</a:t>
            </a:r>
            <a:endParaRPr lang="ru-RU" sz="500" b="1" dirty="0" smtClean="0">
              <a:solidFill>
                <a:srgbClr val="000000"/>
              </a:solidFill>
              <a:ea typeface="Montserrat"/>
              <a:cs typeface="Montserrat"/>
            </a:endParaRPr>
          </a:p>
          <a:p>
            <a:pPr defTabSz="911646" eaLnBrk="1" fontAlgn="auto" hangingPunct="1">
              <a:lnSpc>
                <a:spcPct val="100000"/>
              </a:lnSpc>
              <a:spcAft>
                <a:spcPts val="0"/>
              </a:spcAft>
              <a:buSzPts val="3200"/>
              <a:defRPr/>
            </a:pPr>
            <a:r>
              <a:rPr lang="ru-RU" sz="1400" b="1" dirty="0" smtClean="0">
                <a:solidFill>
                  <a:srgbClr val="000000"/>
                </a:solidFill>
                <a:ea typeface="Montserrat"/>
                <a:cs typeface="Montserrat"/>
              </a:rPr>
              <a:t>11 ВИДОВ ПОЛЬЗОВАНИЯ ИЗ 15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379069" y="1988930"/>
            <a:ext cx="375285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b="1" dirty="0">
                <a:solidFill>
                  <a:srgbClr val="000000"/>
                </a:solidFill>
              </a:rPr>
              <a:t>Структура аренды по видам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xmlns="" id="{A5235695-4F3B-4FFE-945C-753D09246F98}"/>
              </a:ext>
            </a:extLst>
          </p:cNvPr>
          <p:cNvSpPr/>
          <p:nvPr/>
        </p:nvSpPr>
        <p:spPr>
          <a:xfrm>
            <a:off x="4787426" y="2583813"/>
            <a:ext cx="1660456" cy="1847650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xmlns="" id="{13DB916B-C3CE-4DBA-BF5B-260CB160316F}"/>
              </a:ext>
            </a:extLst>
          </p:cNvPr>
          <p:cNvSpPr/>
          <p:nvPr/>
        </p:nvSpPr>
        <p:spPr>
          <a:xfrm>
            <a:off x="4761519" y="5719690"/>
            <a:ext cx="1709798" cy="251108"/>
          </a:xfrm>
          <a:prstGeom prst="rect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FA0CD06E-B6DD-4CEC-8472-35DD148C3F74}"/>
              </a:ext>
            </a:extLst>
          </p:cNvPr>
          <p:cNvSpPr/>
          <p:nvPr/>
        </p:nvSpPr>
        <p:spPr>
          <a:xfrm>
            <a:off x="4761519" y="5958156"/>
            <a:ext cx="1736437" cy="100524"/>
          </a:xfrm>
          <a:prstGeom prst="rect">
            <a:avLst/>
          </a:prstGeom>
          <a:solidFill>
            <a:srgbClr val="CCD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6882E41C-000D-4F66-B0F2-AEA5DFF5DFD6}"/>
              </a:ext>
            </a:extLst>
          </p:cNvPr>
          <p:cNvSpPr/>
          <p:nvPr/>
        </p:nvSpPr>
        <p:spPr>
          <a:xfrm>
            <a:off x="5099591" y="3211691"/>
            <a:ext cx="1025237" cy="563419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2530,7</a:t>
            </a:r>
          </a:p>
          <a:p>
            <a:pPr algn="ctr" defTabSz="911646"/>
            <a:endParaRPr lang="ru-RU" sz="500" b="1" dirty="0">
              <a:solidFill>
                <a:srgbClr val="000000"/>
              </a:solidFill>
            </a:endParaRP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(58%)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8224F9A4-E06F-4631-BC4C-A57E10A5C076}"/>
              </a:ext>
            </a:extLst>
          </p:cNvPr>
          <p:cNvSpPr/>
          <p:nvPr/>
        </p:nvSpPr>
        <p:spPr>
          <a:xfrm>
            <a:off x="5942674" y="5724854"/>
            <a:ext cx="1288975" cy="308463"/>
          </a:xfrm>
          <a:prstGeom prst="rect">
            <a:avLst/>
          </a:prstGeom>
          <a:solidFill>
            <a:srgbClr val="CCD1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57,8 (1,3%)</a:t>
            </a:r>
          </a:p>
        </p:txBody>
      </p:sp>
      <p:cxnSp>
        <p:nvCxnSpPr>
          <p:cNvPr id="76" name="Прямая соединительная линия 75">
            <a:extLst>
              <a:ext uri="{FF2B5EF4-FFF2-40B4-BE49-F238E27FC236}">
                <a16:creationId xmlns:a16="http://schemas.microsoft.com/office/drawing/2014/main" xmlns="" id="{88B09828-5839-49D4-BE11-55BB1DCF72FA}"/>
              </a:ext>
            </a:extLst>
          </p:cNvPr>
          <p:cNvCxnSpPr>
            <a:cxnSpLocks/>
          </p:cNvCxnSpPr>
          <p:nvPr/>
        </p:nvCxnSpPr>
        <p:spPr>
          <a:xfrm>
            <a:off x="4066249" y="3394345"/>
            <a:ext cx="842061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ACA05C0A-F788-444F-8F6F-CCE578668DDA}"/>
              </a:ext>
            </a:extLst>
          </p:cNvPr>
          <p:cNvCxnSpPr>
            <a:cxnSpLocks/>
          </p:cNvCxnSpPr>
          <p:nvPr/>
        </p:nvCxnSpPr>
        <p:spPr>
          <a:xfrm>
            <a:off x="4421382" y="5838226"/>
            <a:ext cx="549632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xmlns="" id="{A5235695-4F3B-4FFE-945C-753D09246F98}"/>
              </a:ext>
            </a:extLst>
          </p:cNvPr>
          <p:cNvSpPr/>
          <p:nvPr/>
        </p:nvSpPr>
        <p:spPr>
          <a:xfrm>
            <a:off x="4791126" y="4398573"/>
            <a:ext cx="1660456" cy="13180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6BC4FC10-B4C4-475C-B4F3-91FEB4587F47}"/>
              </a:ext>
            </a:extLst>
          </p:cNvPr>
          <p:cNvSpPr/>
          <p:nvPr/>
        </p:nvSpPr>
        <p:spPr>
          <a:xfrm>
            <a:off x="4131919" y="5606829"/>
            <a:ext cx="1385454" cy="312312"/>
          </a:xfrm>
          <a:prstGeom prst="rect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FFFFFF"/>
                </a:solidFill>
              </a:rPr>
              <a:t>129,5 (3%)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xmlns="" id="{FA0CD06E-B6DD-4CEC-8472-35DD148C3F74}"/>
              </a:ext>
            </a:extLst>
          </p:cNvPr>
          <p:cNvSpPr/>
          <p:nvPr/>
        </p:nvSpPr>
        <p:spPr>
          <a:xfrm>
            <a:off x="4761518" y="6063536"/>
            <a:ext cx="1736437" cy="10052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xmlns="" id="{8224F9A4-E06F-4631-BC4C-A57E10A5C076}"/>
              </a:ext>
            </a:extLst>
          </p:cNvPr>
          <p:cNvSpPr/>
          <p:nvPr/>
        </p:nvSpPr>
        <p:spPr>
          <a:xfrm>
            <a:off x="5080233" y="6072332"/>
            <a:ext cx="1273592" cy="308463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FFFFFF"/>
                </a:solidFill>
              </a:rPr>
              <a:t>47,6 (1 %)</a:t>
            </a: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xmlns="" id="{6882E41C-000D-4F66-B0F2-AEA5DFF5DFD6}"/>
              </a:ext>
            </a:extLst>
          </p:cNvPr>
          <p:cNvSpPr/>
          <p:nvPr/>
        </p:nvSpPr>
        <p:spPr>
          <a:xfrm>
            <a:off x="5135770" y="4664765"/>
            <a:ext cx="1025237" cy="5634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1599,9</a:t>
            </a:r>
          </a:p>
          <a:p>
            <a:pPr algn="ctr" defTabSz="911646"/>
            <a:endParaRPr lang="ru-RU" sz="500" b="1" dirty="0">
              <a:solidFill>
                <a:srgbClr val="000000"/>
              </a:solidFill>
            </a:endParaRP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(36,7%)</a:t>
            </a: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05EA6F00-097A-439B-A821-650DF42385C0}"/>
              </a:ext>
            </a:extLst>
          </p:cNvPr>
          <p:cNvSpPr/>
          <p:nvPr/>
        </p:nvSpPr>
        <p:spPr>
          <a:xfrm>
            <a:off x="2189824" y="2842359"/>
            <a:ext cx="2015116" cy="738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</a:rPr>
              <a:t>Деятельность в сфере охотничьего хозяйства</a:t>
            </a: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4659374" y="2110516"/>
            <a:ext cx="1862859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4 365,5 тыс. га</a:t>
            </a:r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05EA6F00-097A-439B-A821-650DF42385C0}"/>
              </a:ext>
            </a:extLst>
          </p:cNvPr>
          <p:cNvSpPr/>
          <p:nvPr/>
        </p:nvSpPr>
        <p:spPr>
          <a:xfrm>
            <a:off x="2202566" y="4401391"/>
            <a:ext cx="2015116" cy="738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</a:rPr>
              <a:t>Заготовка древесины</a:t>
            </a:r>
          </a:p>
        </p:txBody>
      </p: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xmlns="" id="{88B09828-5839-49D4-BE11-55BB1DCF72FA}"/>
              </a:ext>
            </a:extLst>
          </p:cNvPr>
          <p:cNvCxnSpPr>
            <a:cxnSpLocks/>
          </p:cNvCxnSpPr>
          <p:nvPr/>
        </p:nvCxnSpPr>
        <p:spPr>
          <a:xfrm>
            <a:off x="3995354" y="4770722"/>
            <a:ext cx="842061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05EA6F00-097A-439B-A821-650DF42385C0}"/>
              </a:ext>
            </a:extLst>
          </p:cNvPr>
          <p:cNvSpPr/>
          <p:nvPr/>
        </p:nvSpPr>
        <p:spPr>
          <a:xfrm>
            <a:off x="1264023" y="5297023"/>
            <a:ext cx="2823057" cy="738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</a:rPr>
              <a:t>Ведение сельского хозяйства </a:t>
            </a:r>
          </a:p>
          <a:p>
            <a:pPr defTabSz="911646"/>
            <a:r>
              <a:rPr lang="ru-RU" sz="1200" dirty="0">
                <a:solidFill>
                  <a:srgbClr val="000000"/>
                </a:solidFill>
              </a:rPr>
              <a:t>(9 договоров)</a:t>
            </a:r>
          </a:p>
        </p:txBody>
      </p:sp>
      <p:cxnSp>
        <p:nvCxnSpPr>
          <p:cNvPr id="89" name="Прямая соединительная линия 88">
            <a:extLst>
              <a:ext uri="{FF2B5EF4-FFF2-40B4-BE49-F238E27FC236}">
                <a16:creationId xmlns:a16="http://schemas.microsoft.com/office/drawing/2014/main" xmlns="" id="{88B09828-5839-49D4-BE11-55BB1DCF72FA}"/>
              </a:ext>
            </a:extLst>
          </p:cNvPr>
          <p:cNvCxnSpPr>
            <a:cxnSpLocks/>
          </p:cNvCxnSpPr>
          <p:nvPr/>
        </p:nvCxnSpPr>
        <p:spPr>
          <a:xfrm>
            <a:off x="3561581" y="5838226"/>
            <a:ext cx="643359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05EA6F00-097A-439B-A821-650DF42385C0}"/>
              </a:ext>
            </a:extLst>
          </p:cNvPr>
          <p:cNvSpPr/>
          <p:nvPr/>
        </p:nvSpPr>
        <p:spPr>
          <a:xfrm>
            <a:off x="1717427" y="6122567"/>
            <a:ext cx="2667730" cy="425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 smtClean="0">
                <a:solidFill>
                  <a:srgbClr val="000000"/>
                </a:solidFill>
              </a:rPr>
              <a:t>Прочее – 6 видов использования</a:t>
            </a:r>
            <a:endParaRPr lang="ru-RU" sz="1200" dirty="0">
              <a:solidFill>
                <a:srgbClr val="000000"/>
              </a:solidFill>
            </a:endParaRPr>
          </a:p>
          <a:p>
            <a:pPr algn="ctr" defTabSz="911646"/>
            <a:r>
              <a:rPr lang="ru-RU" sz="1200" dirty="0" smtClean="0">
                <a:solidFill>
                  <a:srgbClr val="000000"/>
                </a:solidFill>
              </a:rPr>
              <a:t>(306 договоров)</a:t>
            </a: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05EA6F00-097A-439B-A821-650DF42385C0}"/>
              </a:ext>
            </a:extLst>
          </p:cNvPr>
          <p:cNvSpPr/>
          <p:nvPr/>
        </p:nvSpPr>
        <p:spPr>
          <a:xfrm>
            <a:off x="7813177" y="5666355"/>
            <a:ext cx="2015116" cy="4254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</a:rPr>
              <a:t>Геологическое изучение недр, разработка месторождений ПИ</a:t>
            </a:r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xmlns="" id="{88B09828-5839-49D4-BE11-55BB1DCF72FA}"/>
              </a:ext>
            </a:extLst>
          </p:cNvPr>
          <p:cNvCxnSpPr>
            <a:cxnSpLocks/>
          </p:cNvCxnSpPr>
          <p:nvPr/>
        </p:nvCxnSpPr>
        <p:spPr>
          <a:xfrm>
            <a:off x="7169818" y="5845244"/>
            <a:ext cx="643359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xmlns="" id="{88B09828-5839-49D4-BE11-55BB1DCF72FA}"/>
              </a:ext>
            </a:extLst>
          </p:cNvPr>
          <p:cNvCxnSpPr>
            <a:cxnSpLocks/>
          </p:cNvCxnSpPr>
          <p:nvPr/>
        </p:nvCxnSpPr>
        <p:spPr>
          <a:xfrm>
            <a:off x="4327510" y="6276434"/>
            <a:ext cx="842061" cy="0"/>
          </a:xfrm>
          <a:prstGeom prst="line">
            <a:avLst/>
          </a:prstGeom>
          <a:ln>
            <a:solidFill>
              <a:schemeClr val="tx1"/>
            </a:solidFill>
            <a:prstDash val="lg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авая круглая скобка 16"/>
          <p:cNvSpPr/>
          <p:nvPr/>
        </p:nvSpPr>
        <p:spPr>
          <a:xfrm>
            <a:off x="6522233" y="2753258"/>
            <a:ext cx="969264" cy="1508760"/>
          </a:xfrm>
          <a:prstGeom prst="rightBracket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000000"/>
              </a:solidFill>
            </a:endParaRPr>
          </a:p>
        </p:txBody>
      </p:sp>
      <p:sp>
        <p:nvSpPr>
          <p:cNvPr id="95" name="Прямоугольник 94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7295657" y="3195990"/>
            <a:ext cx="2091799" cy="49959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36 договоров аренды</a:t>
            </a:r>
          </a:p>
        </p:txBody>
      </p:sp>
      <p:sp>
        <p:nvSpPr>
          <p:cNvPr id="98" name="Правая круглая скобка 97"/>
          <p:cNvSpPr/>
          <p:nvPr/>
        </p:nvSpPr>
        <p:spPr>
          <a:xfrm>
            <a:off x="6499673" y="4449396"/>
            <a:ext cx="1536647" cy="1216959"/>
          </a:xfrm>
          <a:prstGeom prst="rightBracket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000000"/>
              </a:solidFill>
            </a:endParaRPr>
          </a:p>
        </p:txBody>
      </p: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7731728" y="4748894"/>
            <a:ext cx="1089007" cy="46061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98</a:t>
            </a:r>
          </a:p>
        </p:txBody>
      </p:sp>
      <p:sp>
        <p:nvSpPr>
          <p:cNvPr id="99" name="Правая круглая скобка 98"/>
          <p:cNvSpPr/>
          <p:nvPr/>
        </p:nvSpPr>
        <p:spPr>
          <a:xfrm>
            <a:off x="9397916" y="5530065"/>
            <a:ext cx="1125574" cy="746370"/>
          </a:xfrm>
          <a:prstGeom prst="rightBracket">
            <a:avLst/>
          </a:prstGeom>
          <a:ln w="63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000000"/>
              </a:solidFill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10257149" y="5635602"/>
            <a:ext cx="1137293" cy="4562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srgbClr val="000000"/>
                </a:solidFill>
              </a:rPr>
              <a:t>636    МАХ!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3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Заголовок 4">
            <a:extLst>
              <a:ext uri="{FF2B5EF4-FFF2-40B4-BE49-F238E27FC236}">
                <a16:creationId xmlns:a16="http://schemas.microsoft.com/office/drawing/2014/main" xmlns="" id="{D81D0AF2-A2DA-4AA8-B66A-372A4C9E77FD}"/>
              </a:ext>
            </a:extLst>
          </p:cNvPr>
          <p:cNvSpPr txBox="1">
            <a:spLocks/>
          </p:cNvSpPr>
          <p:nvPr/>
        </p:nvSpPr>
        <p:spPr bwMode="auto">
          <a:xfrm>
            <a:off x="394686" y="544594"/>
            <a:ext cx="8979408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2pPr>
            <a:lvl3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3pPr>
            <a:lvl4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4pPr>
            <a:lvl5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5pPr>
            <a:lvl6pPr marL="32653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6pPr>
            <a:lvl7pPr marL="65306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7pPr>
            <a:lvl8pPr marL="979595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8pPr>
            <a:lvl9pPr marL="1306127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1646" eaLnBrk="1" fontAlgn="auto" hangingPunct="1">
              <a:lnSpc>
                <a:spcPct val="100000"/>
              </a:lnSpc>
              <a:spcAft>
                <a:spcPts val="0"/>
              </a:spcAft>
              <a:buSzPts val="3200"/>
              <a:defRPr/>
            </a:pPr>
            <a:r>
              <a:rPr lang="ru-RU" sz="1600" b="1" dirty="0" smtClean="0">
                <a:solidFill>
                  <a:srgbClr val="000000"/>
                </a:solidFill>
                <a:ea typeface="Montserrat"/>
                <a:cs typeface="Montserrat"/>
              </a:rPr>
              <a:t>ИСПОЛЬЗОВАНИЕ ЛЕСОВ НА ТЕРРИТОРИИ ЗАБАЙКАЛЬСКОГО КРАЯ В 2022 ГОДУ</a:t>
            </a:r>
          </a:p>
        </p:txBody>
      </p:sp>
      <p:pic>
        <p:nvPicPr>
          <p:cNvPr id="4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453" y="2970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5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Прямая соединительная линия 34"/>
          <p:cNvCxnSpPr/>
          <p:nvPr/>
        </p:nvCxnSpPr>
        <p:spPr>
          <a:xfrm>
            <a:off x="9485407" y="3393427"/>
            <a:ext cx="0" cy="2069668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единительная линия 75"/>
          <p:cNvCxnSpPr/>
          <p:nvPr/>
        </p:nvCxnSpPr>
        <p:spPr>
          <a:xfrm flipH="1">
            <a:off x="7907327" y="3147322"/>
            <a:ext cx="2" cy="2325026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6105963" y="3222111"/>
            <a:ext cx="6625" cy="1770868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2576032" y="2367578"/>
            <a:ext cx="0" cy="2268412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Диаграмма 17"/>
          <p:cNvGraphicFramePr>
            <a:graphicFrameLocks/>
          </p:cNvGraphicFramePr>
          <p:nvPr>
            <p:extLst/>
          </p:nvPr>
        </p:nvGraphicFramePr>
        <p:xfrm>
          <a:off x="131866" y="1403478"/>
          <a:ext cx="10449084" cy="3397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 flipV="1">
            <a:off x="5241679" y="3192460"/>
            <a:ext cx="844488" cy="370149"/>
          </a:xfrm>
          <a:prstGeom prst="line">
            <a:avLst/>
          </a:prstGeom>
          <a:ln w="19050">
            <a:solidFill>
              <a:schemeClr val="tx1"/>
            </a:solidFill>
            <a:prstDash val="dash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Google Shape;98;p3"/>
          <p:cNvSpPr/>
          <p:nvPr/>
        </p:nvSpPr>
        <p:spPr>
          <a:xfrm>
            <a:off x="260954" y="294778"/>
            <a:ext cx="1036801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>
              <a:buSzPts val="3200"/>
            </a:pPr>
            <a:r>
              <a:rPr lang="ru-RU" sz="1600" b="1" dirty="0" smtClean="0">
                <a:solidFill>
                  <a:srgbClr val="000000"/>
                </a:solidFill>
                <a:ea typeface="+mj-ea"/>
                <a:cs typeface="Arial" panose="020B0604020202020204" pitchFamily="34" charset="0"/>
                <a:sym typeface="Montserrat"/>
              </a:rPr>
              <a:t>ДИНАМИКА ПРЕДОСТАВЛЕНИЯ В АРЕНДУ ЛЕСНЫХ УЧАСТКОВ </a:t>
            </a:r>
          </a:p>
          <a:p>
            <a:pPr defTabSz="911646">
              <a:buSzPts val="3200"/>
            </a:pPr>
            <a:r>
              <a:rPr lang="ru-RU" sz="1600" b="1" dirty="0" smtClean="0">
                <a:solidFill>
                  <a:srgbClr val="000000"/>
                </a:solidFill>
                <a:ea typeface="+mj-ea"/>
                <a:cs typeface="Arial" panose="020B0604020202020204" pitchFamily="34" charset="0"/>
                <a:sym typeface="Montserrat"/>
              </a:rPr>
              <a:t>ДЛЯ ЗАГОТОВКИ ДРЕВЕСИНЫ (2017 – 2022)</a:t>
            </a:r>
            <a:endParaRPr lang="ru-RU" sz="1600" b="1" dirty="0">
              <a:solidFill>
                <a:srgbClr val="000000"/>
              </a:solidFill>
              <a:ea typeface="+mj-ea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5" name="Google Shape;218;g12443aac96e_8_15"/>
          <p:cNvSpPr/>
          <p:nvPr/>
        </p:nvSpPr>
        <p:spPr>
          <a:xfrm>
            <a:off x="10178999" y="2782996"/>
            <a:ext cx="1524836" cy="35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1646">
              <a:spcBef>
                <a:spcPts val="200"/>
              </a:spcBef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площадь, тыс. га</a:t>
            </a:r>
          </a:p>
        </p:txBody>
      </p:sp>
      <p:sp>
        <p:nvSpPr>
          <p:cNvPr id="16" name="Google Shape;218;g12443aac96e_8_15"/>
          <p:cNvSpPr/>
          <p:nvPr/>
        </p:nvSpPr>
        <p:spPr>
          <a:xfrm>
            <a:off x="10146688" y="3385349"/>
            <a:ext cx="1833594" cy="740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1646">
              <a:spcBef>
                <a:spcPts val="200"/>
              </a:spcBef>
            </a:pPr>
            <a:r>
              <a:rPr lang="ru-RU" sz="120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р</a:t>
            </a: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асчетная лесосека, тыс. куб. м</a:t>
            </a:r>
          </a:p>
        </p:txBody>
      </p:sp>
      <p:sp>
        <p:nvSpPr>
          <p:cNvPr id="20" name="Google Shape;218;g12443aac96e_8_15"/>
          <p:cNvSpPr/>
          <p:nvPr/>
        </p:nvSpPr>
        <p:spPr>
          <a:xfrm>
            <a:off x="2874761" y="3254983"/>
            <a:ext cx="2651450" cy="740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531813"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Исключение </a:t>
            </a:r>
          </a:p>
          <a:p>
            <a:pPr marL="531813"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ООО </a:t>
            </a: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ЦПК «Полярная»</a:t>
            </a:r>
            <a:r>
              <a:rPr lang="en-US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  <a:p>
            <a:pPr marL="531813" defTabSz="911646">
              <a:buSzPts val="3200"/>
            </a:pPr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из перечня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приоритетных инвестиционных проектов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Google Shape;218;g12443aac96e_8_15"/>
          <p:cNvSpPr/>
          <p:nvPr/>
        </p:nvSpPr>
        <p:spPr>
          <a:xfrm>
            <a:off x="2596928" y="4849327"/>
            <a:ext cx="2956464" cy="74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Заключено договоров – 7</a:t>
            </a:r>
          </a:p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Расторгнуто:</a:t>
            </a:r>
          </a:p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           по решению суда – 9 </a:t>
            </a:r>
          </a:p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           по решению арендатора - </a:t>
            </a:r>
            <a:r>
              <a:rPr lang="ru-RU" sz="120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8</a:t>
            </a: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 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11" name="Прямая соединительная линия 110"/>
          <p:cNvCxnSpPr/>
          <p:nvPr/>
        </p:nvCxnSpPr>
        <p:spPr>
          <a:xfrm>
            <a:off x="2576032" y="4635990"/>
            <a:ext cx="3508771" cy="2313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2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Google Shape;218;g12443aac96e_8_15"/>
          <p:cNvSpPr/>
          <p:nvPr/>
        </p:nvSpPr>
        <p:spPr>
          <a:xfrm>
            <a:off x="1674621" y="4830493"/>
            <a:ext cx="1524836" cy="35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1646">
              <a:spcBef>
                <a:spcPts val="200"/>
              </a:spcBef>
            </a:pPr>
            <a:r>
              <a:rPr lang="ru-RU" sz="1200" b="1" dirty="0" smtClean="0">
                <a:solidFill>
                  <a:srgbClr val="C00000"/>
                </a:solidFill>
                <a:ea typeface="Montserrat"/>
                <a:cs typeface="Montserrat"/>
                <a:sym typeface="Montserrat"/>
              </a:rPr>
              <a:t>2018 - 2020</a:t>
            </a: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V="1">
            <a:off x="7907327" y="5463095"/>
            <a:ext cx="1578080" cy="925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218;g12443aac96e_8_15"/>
          <p:cNvSpPr/>
          <p:nvPr/>
        </p:nvSpPr>
        <p:spPr>
          <a:xfrm>
            <a:off x="5350170" y="5174381"/>
            <a:ext cx="1524836" cy="35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1646">
              <a:spcBef>
                <a:spcPts val="200"/>
              </a:spcBef>
            </a:pPr>
            <a:r>
              <a:rPr lang="ru-RU" sz="1200" b="1" dirty="0" smtClean="0">
                <a:solidFill>
                  <a:srgbClr val="C00000"/>
                </a:solidFill>
                <a:ea typeface="Montserrat"/>
                <a:cs typeface="Montserrat"/>
                <a:sym typeface="Montserrat"/>
              </a:rPr>
              <a:t>2021 </a:t>
            </a:r>
          </a:p>
        </p:txBody>
      </p:sp>
      <p:sp>
        <p:nvSpPr>
          <p:cNvPr id="48" name="Google Shape;218;g12443aac96e_8_15"/>
          <p:cNvSpPr/>
          <p:nvPr/>
        </p:nvSpPr>
        <p:spPr>
          <a:xfrm>
            <a:off x="9136590" y="5590219"/>
            <a:ext cx="2956464" cy="74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Заключено договоров – 1</a:t>
            </a:r>
          </a:p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Расторгнуто:</a:t>
            </a:r>
          </a:p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           по решению суда – 6</a:t>
            </a:r>
          </a:p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        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416581" y="3306381"/>
            <a:ext cx="137652" cy="127819"/>
          </a:xfrm>
          <a:prstGeom prst="ellipse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7838501" y="3076352"/>
            <a:ext cx="137652" cy="127819"/>
          </a:xfrm>
          <a:prstGeom prst="ellipse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6017341" y="3128552"/>
            <a:ext cx="134925" cy="126431"/>
          </a:xfrm>
          <a:prstGeom prst="ellipse">
            <a:avLst/>
          </a:prstGeom>
          <a:solidFill>
            <a:srgbClr val="548235"/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2507206" y="2303669"/>
            <a:ext cx="137652" cy="127819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rgbClr val="5482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132384" y="4992979"/>
            <a:ext cx="177494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Google Shape;218;g12443aac96e_8_15"/>
          <p:cNvSpPr/>
          <p:nvPr/>
        </p:nvSpPr>
        <p:spPr>
          <a:xfrm>
            <a:off x="5866759" y="5182380"/>
            <a:ext cx="2956464" cy="740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Заключено – 11</a:t>
            </a:r>
          </a:p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Расторгнуто:</a:t>
            </a:r>
          </a:p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           по решению суда – 5</a:t>
            </a:r>
          </a:p>
          <a:p>
            <a:pPr defTabSz="911646">
              <a:buSzPts val="3200"/>
            </a:pPr>
            <a:r>
              <a:rPr lang="ru-RU" sz="1200" dirty="0" smtClean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           по решению арендатора - 5</a:t>
            </a:r>
            <a:endParaRPr lang="ru-RU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Google Shape;218;g12443aac96e_8_15"/>
          <p:cNvSpPr/>
          <p:nvPr/>
        </p:nvSpPr>
        <p:spPr>
          <a:xfrm>
            <a:off x="8654163" y="5593725"/>
            <a:ext cx="1524836" cy="35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911646">
              <a:spcBef>
                <a:spcPts val="200"/>
              </a:spcBef>
            </a:pPr>
            <a:r>
              <a:rPr lang="ru-RU" sz="1200" b="1" dirty="0" smtClean="0">
                <a:solidFill>
                  <a:srgbClr val="C00000"/>
                </a:solidFill>
                <a:ea typeface="Montserrat"/>
                <a:cs typeface="Montserrat"/>
                <a:sym typeface="Montserrat"/>
              </a:rPr>
              <a:t>2022 </a:t>
            </a:r>
          </a:p>
        </p:txBody>
      </p:sp>
    </p:spTree>
    <p:extLst>
      <p:ext uri="{BB962C8B-B14F-4D97-AF65-F5344CB8AC3E}">
        <p14:creationId xmlns:p14="http://schemas.microsoft.com/office/powerpoint/2010/main" val="464114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85720FFE-A31D-4B73-AAF3-B13BFD39872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0253" y="1352821"/>
          <a:ext cx="4518832" cy="214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6626" name="Object 119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79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4" y="1134"/>
                        <a:ext cx="1134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524003" y="3"/>
            <a:ext cx="113393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1646">
              <a:defRPr/>
            </a:pPr>
            <a:endParaRPr lang="ru-RU" sz="2286" b="1" dirty="0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23A672C1-2A25-4D82-8722-84CDD5B36330}"/>
              </a:ext>
            </a:extLst>
          </p:cNvPr>
          <p:cNvCxnSpPr>
            <a:cxnSpLocks/>
          </p:cNvCxnSpPr>
          <p:nvPr/>
        </p:nvCxnSpPr>
        <p:spPr>
          <a:xfrm>
            <a:off x="1432256" y="1836249"/>
            <a:ext cx="3350060" cy="343792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0BDC8B0-14A9-419C-8651-9A9EE2DAD613}"/>
              </a:ext>
            </a:extLst>
          </p:cNvPr>
          <p:cNvSpPr/>
          <p:nvPr/>
        </p:nvSpPr>
        <p:spPr>
          <a:xfrm>
            <a:off x="1236028" y="3230177"/>
            <a:ext cx="536044" cy="21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23" name="Заголовок 4">
            <a:extLst>
              <a:ext uri="{FF2B5EF4-FFF2-40B4-BE49-F238E27FC236}">
                <a16:creationId xmlns:a16="http://schemas.microsoft.com/office/drawing/2014/main" xmlns="" id="{D81D0AF2-A2DA-4AA8-B66A-372A4C9E77FD}"/>
              </a:ext>
            </a:extLst>
          </p:cNvPr>
          <p:cNvSpPr txBox="1">
            <a:spLocks/>
          </p:cNvSpPr>
          <p:nvPr/>
        </p:nvSpPr>
        <p:spPr bwMode="auto">
          <a:xfrm>
            <a:off x="350197" y="464226"/>
            <a:ext cx="8636558" cy="24622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2pPr>
            <a:lvl3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3pPr>
            <a:lvl4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4pPr>
            <a:lvl5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5pPr>
            <a:lvl6pPr marL="32653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6pPr>
            <a:lvl7pPr marL="65306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7pPr>
            <a:lvl8pPr marL="979595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8pPr>
            <a:lvl9pPr marL="1306127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1646" eaLnBrk="1" fontAlgn="auto" hangingPunct="1">
              <a:lnSpc>
                <a:spcPct val="100000"/>
              </a:lnSpc>
              <a:spcAft>
                <a:spcPts val="0"/>
              </a:spcAft>
              <a:buSzPts val="3200"/>
              <a:defRPr/>
            </a:pPr>
            <a:r>
              <a:rPr lang="ru-RU" sz="1600" b="1" dirty="0" smtClean="0">
                <a:solidFill>
                  <a:srgbClr val="000000"/>
                </a:solidFill>
              </a:rPr>
              <a:t>ЗАГОТОВКА И ЭКСПОРТ ЛЕСА В ЗАБАЙКАЛЬСКОМ КРАЕ ЕЖЕГОДНО СНИЖАЮТСЯ</a:t>
            </a:r>
            <a:endParaRPr lang="ru-RU" sz="1600" b="1" dirty="0">
              <a:solidFill>
                <a:srgbClr val="000000"/>
              </a:solidFill>
              <a:ea typeface="Montserrat"/>
              <a:cs typeface="Montserrat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D64C9123-A1A5-4680-A3F6-DD8539093992}"/>
              </a:ext>
            </a:extLst>
          </p:cNvPr>
          <p:cNvSpPr/>
          <p:nvPr/>
        </p:nvSpPr>
        <p:spPr>
          <a:xfrm>
            <a:off x="1145226" y="1475624"/>
            <a:ext cx="819917" cy="31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1 535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299068" y="1086628"/>
            <a:ext cx="375285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Заготовка древесины, тыс. куб. м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A45C1CF4-B48F-4D41-9DC3-F460A99F586A}"/>
              </a:ext>
            </a:extLst>
          </p:cNvPr>
          <p:cNvSpPr/>
          <p:nvPr/>
        </p:nvSpPr>
        <p:spPr>
          <a:xfrm>
            <a:off x="2521173" y="1566490"/>
            <a:ext cx="819917" cy="316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1 374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592BEEAC-85A6-4309-8912-ED1481D50729}"/>
              </a:ext>
            </a:extLst>
          </p:cNvPr>
          <p:cNvSpPr/>
          <p:nvPr/>
        </p:nvSpPr>
        <p:spPr>
          <a:xfrm>
            <a:off x="3987639" y="1657569"/>
            <a:ext cx="819917" cy="316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1 359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16201A99-456B-4BCE-88CF-781F20A35E46}"/>
              </a:ext>
            </a:extLst>
          </p:cNvPr>
          <p:cNvSpPr/>
          <p:nvPr/>
        </p:nvSpPr>
        <p:spPr>
          <a:xfrm>
            <a:off x="2671526" y="3248480"/>
            <a:ext cx="536044" cy="21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5F01DE9A-D32B-4811-889A-406BA250DA52}"/>
              </a:ext>
            </a:extLst>
          </p:cNvPr>
          <p:cNvSpPr/>
          <p:nvPr/>
        </p:nvSpPr>
        <p:spPr>
          <a:xfrm>
            <a:off x="4103047" y="3248480"/>
            <a:ext cx="629778" cy="221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2022 *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5D0CFE0-9A29-4521-AA8C-5A27EB55D914}"/>
              </a:ext>
            </a:extLst>
          </p:cNvPr>
          <p:cNvSpPr/>
          <p:nvPr/>
        </p:nvSpPr>
        <p:spPr>
          <a:xfrm>
            <a:off x="1864068" y="2023350"/>
            <a:ext cx="601212" cy="276025"/>
          </a:xfrm>
          <a:prstGeom prst="rect">
            <a:avLst/>
          </a:prstGeom>
          <a:noFill/>
          <a:ln w="1905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>
                <a:solidFill>
                  <a:srgbClr val="000000"/>
                </a:solidFill>
              </a:rPr>
              <a:t>- 161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78C57425-D354-49EA-81D0-03E002E43A65}"/>
              </a:ext>
            </a:extLst>
          </p:cNvPr>
          <p:cNvSpPr/>
          <p:nvPr/>
        </p:nvSpPr>
        <p:spPr>
          <a:xfrm>
            <a:off x="3339464" y="2265821"/>
            <a:ext cx="601211" cy="251247"/>
          </a:xfrm>
          <a:prstGeom prst="rect">
            <a:avLst/>
          </a:prstGeom>
          <a:noFill/>
          <a:ln w="1905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>
                <a:solidFill>
                  <a:srgbClr val="000000"/>
                </a:solidFill>
              </a:rPr>
              <a:t>- 285</a:t>
            </a:r>
          </a:p>
        </p:txBody>
      </p:sp>
      <p:graphicFrame>
        <p:nvGraphicFramePr>
          <p:cNvPr id="36" name="Диаграмма 35">
            <a:extLst>
              <a:ext uri="{FF2B5EF4-FFF2-40B4-BE49-F238E27FC236}">
                <a16:creationId xmlns:a16="http://schemas.microsoft.com/office/drawing/2014/main" xmlns="" id="{1835F0CB-9A5B-4A8E-A8B5-F17648BC7C8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47870" y="3921196"/>
          <a:ext cx="4518832" cy="2145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72B7D4F9-78C6-4964-AC04-FB8DF8A4CC25}"/>
              </a:ext>
            </a:extLst>
          </p:cNvPr>
          <p:cNvSpPr/>
          <p:nvPr/>
        </p:nvSpPr>
        <p:spPr>
          <a:xfrm>
            <a:off x="343807" y="3725332"/>
            <a:ext cx="375285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Экспорт древесины, тыс. </a:t>
            </a:r>
            <a:r>
              <a:rPr lang="ru-RU" sz="1400" dirty="0" err="1">
                <a:solidFill>
                  <a:srgbClr val="000000"/>
                </a:solidFill>
              </a:rPr>
              <a:t>куб.м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92E6745A-9B2C-49F5-971D-187E6A342B20}"/>
              </a:ext>
            </a:extLst>
          </p:cNvPr>
          <p:cNvSpPr/>
          <p:nvPr/>
        </p:nvSpPr>
        <p:spPr>
          <a:xfrm>
            <a:off x="1270450" y="6066763"/>
            <a:ext cx="536044" cy="21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2020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9D6CC561-83F1-4038-9557-F2C83DCF5FA0}"/>
              </a:ext>
            </a:extLst>
          </p:cNvPr>
          <p:cNvSpPr/>
          <p:nvPr/>
        </p:nvSpPr>
        <p:spPr>
          <a:xfrm>
            <a:off x="2741647" y="6049292"/>
            <a:ext cx="536044" cy="210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2021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816E5922-2B6B-44C0-B9C8-A54F3FC13BE7}"/>
              </a:ext>
            </a:extLst>
          </p:cNvPr>
          <p:cNvSpPr/>
          <p:nvPr/>
        </p:nvSpPr>
        <p:spPr>
          <a:xfrm>
            <a:off x="4103047" y="6066763"/>
            <a:ext cx="629778" cy="192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1646">
              <a:defRPr/>
            </a:pPr>
            <a:r>
              <a:rPr lang="ru-RU" alt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2022 *</a:t>
            </a:r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57AE8495-428C-447A-969F-FB441E80FB25}"/>
              </a:ext>
            </a:extLst>
          </p:cNvPr>
          <p:cNvCxnSpPr>
            <a:cxnSpLocks/>
          </p:cNvCxnSpPr>
          <p:nvPr/>
        </p:nvCxnSpPr>
        <p:spPr>
          <a:xfrm>
            <a:off x="1432256" y="4295643"/>
            <a:ext cx="3554072" cy="1165155"/>
          </a:xfrm>
          <a:prstGeom prst="line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A549841E-9417-4AD9-84E3-93FECCE924FB}"/>
              </a:ext>
            </a:extLst>
          </p:cNvPr>
          <p:cNvSpPr/>
          <p:nvPr/>
        </p:nvSpPr>
        <p:spPr>
          <a:xfrm>
            <a:off x="1115175" y="3985587"/>
            <a:ext cx="819917" cy="316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288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F99870CA-2731-4D66-85E0-2E47D9CF0CD4}"/>
              </a:ext>
            </a:extLst>
          </p:cNvPr>
          <p:cNvSpPr/>
          <p:nvPr/>
        </p:nvSpPr>
        <p:spPr>
          <a:xfrm>
            <a:off x="2521173" y="4489820"/>
            <a:ext cx="819917" cy="316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138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830DE2AD-0FC5-4E41-8122-420DB763DEE0}"/>
              </a:ext>
            </a:extLst>
          </p:cNvPr>
          <p:cNvSpPr/>
          <p:nvPr/>
        </p:nvSpPr>
        <p:spPr>
          <a:xfrm>
            <a:off x="3998924" y="4897402"/>
            <a:ext cx="819917" cy="3169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dirty="0">
                <a:solidFill>
                  <a:srgbClr val="000000"/>
                </a:solidFill>
              </a:rPr>
              <a:t>85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79E7A6F1-ECE9-4DB5-980F-B330EEFE8EE9}"/>
              </a:ext>
            </a:extLst>
          </p:cNvPr>
          <p:cNvSpPr/>
          <p:nvPr/>
        </p:nvSpPr>
        <p:spPr>
          <a:xfrm>
            <a:off x="1918527" y="4809338"/>
            <a:ext cx="601212" cy="276025"/>
          </a:xfrm>
          <a:prstGeom prst="rect">
            <a:avLst/>
          </a:prstGeom>
          <a:noFill/>
          <a:ln w="1905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>
                <a:solidFill>
                  <a:srgbClr val="000000"/>
                </a:solidFill>
              </a:rPr>
              <a:t>- 150</a:t>
            </a: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995977BA-BAB4-472E-8092-081CCDB7F289}"/>
              </a:ext>
            </a:extLst>
          </p:cNvPr>
          <p:cNvSpPr/>
          <p:nvPr/>
        </p:nvSpPr>
        <p:spPr>
          <a:xfrm>
            <a:off x="3450706" y="5222789"/>
            <a:ext cx="601212" cy="276025"/>
          </a:xfrm>
          <a:prstGeom prst="rect">
            <a:avLst/>
          </a:prstGeom>
          <a:noFill/>
          <a:ln w="19050">
            <a:solidFill>
              <a:srgbClr val="A9D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dirty="0">
                <a:solidFill>
                  <a:srgbClr val="000000"/>
                </a:solidFill>
              </a:rPr>
              <a:t>- 53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FB95EB2-A1CF-4FD0-BB7E-824EA0EC2FDC}"/>
              </a:ext>
            </a:extLst>
          </p:cNvPr>
          <p:cNvSpPr/>
          <p:nvPr/>
        </p:nvSpPr>
        <p:spPr>
          <a:xfrm>
            <a:off x="6801639" y="1542504"/>
            <a:ext cx="5019642" cy="809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1. Запрет экспорта необработанной древесины (Китай – основной рынок сбыта для арендаторов лесных участков Забайкальского края)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52A36F49-8CF8-4507-9143-E9231968CD53}"/>
              </a:ext>
            </a:extLst>
          </p:cNvPr>
          <p:cNvSpPr/>
          <p:nvPr/>
        </p:nvSpPr>
        <p:spPr>
          <a:xfrm>
            <a:off x="5143756" y="5238921"/>
            <a:ext cx="1586953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</a:rPr>
              <a:t>Круглый лес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E55E3B0D-CD8E-42D7-A8F6-F9BEE55F3C2E}"/>
              </a:ext>
            </a:extLst>
          </p:cNvPr>
          <p:cNvSpPr/>
          <p:nvPr/>
        </p:nvSpPr>
        <p:spPr>
          <a:xfrm>
            <a:off x="4986328" y="2778584"/>
            <a:ext cx="1418218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</a:rPr>
              <a:t>Арендаторы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8C42282A-FAFB-403B-A15A-E28E228B913F}"/>
              </a:ext>
            </a:extLst>
          </p:cNvPr>
          <p:cNvSpPr/>
          <p:nvPr/>
        </p:nvSpPr>
        <p:spPr>
          <a:xfrm>
            <a:off x="4986328" y="2299375"/>
            <a:ext cx="91838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</a:rPr>
              <a:t>Прочее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DEA9A8FD-89B9-4ABC-8625-7CADDB843F4A}"/>
              </a:ext>
            </a:extLst>
          </p:cNvPr>
          <p:cNvSpPr/>
          <p:nvPr/>
        </p:nvSpPr>
        <p:spPr>
          <a:xfrm>
            <a:off x="5143755" y="5698662"/>
            <a:ext cx="1586953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</a:rPr>
              <a:t>Пиломатериалы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1BD3D5FD-AF42-4E94-82E3-7E919C717448}"/>
              </a:ext>
            </a:extLst>
          </p:cNvPr>
          <p:cNvSpPr/>
          <p:nvPr/>
        </p:nvSpPr>
        <p:spPr>
          <a:xfrm>
            <a:off x="6801637" y="2533952"/>
            <a:ext cx="5019644" cy="4757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2. Сокращение объёмов реализации заготовленной древесины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7B0AA71F-C280-4BE4-9E6C-808C7F82D10B}"/>
              </a:ext>
            </a:extLst>
          </p:cNvPr>
          <p:cNvSpPr/>
          <p:nvPr/>
        </p:nvSpPr>
        <p:spPr>
          <a:xfrm>
            <a:off x="6827804" y="4485743"/>
            <a:ext cx="5006560" cy="5044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5</a:t>
            </a:r>
            <a:r>
              <a:rPr lang="ru-RU" sz="1400" dirty="0" smtClean="0">
                <a:solidFill>
                  <a:srgbClr val="000000"/>
                </a:solidFill>
              </a:rPr>
              <a:t>. Отсутствие глубокой переработки древесины на территории региона</a:t>
            </a:r>
            <a:endParaRPr lang="ru-RU" sz="1400" dirty="0">
              <a:solidFill>
                <a:srgbClr val="000000"/>
              </a:solidFill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4853955E-CA20-49D5-A88D-D82819D4B981}"/>
              </a:ext>
            </a:extLst>
          </p:cNvPr>
          <p:cNvSpPr/>
          <p:nvPr/>
        </p:nvSpPr>
        <p:spPr>
          <a:xfrm>
            <a:off x="6801638" y="3220682"/>
            <a:ext cx="5006561" cy="3579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3. Низкий спрос на древесину на внутреннем рынке</a:t>
            </a: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46E520CF-7FF7-4985-82E8-D1E7218EC2F6}"/>
              </a:ext>
            </a:extLst>
          </p:cNvPr>
          <p:cNvSpPr/>
          <p:nvPr/>
        </p:nvSpPr>
        <p:spPr>
          <a:xfrm>
            <a:off x="350197" y="6367106"/>
            <a:ext cx="375285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i="1" dirty="0">
                <a:solidFill>
                  <a:srgbClr val="000000"/>
                </a:solidFill>
              </a:rPr>
              <a:t>* оперативные данные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6730708" y="1075698"/>
            <a:ext cx="1070850" cy="316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Причины: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5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7B0AA71F-C280-4BE4-9E6C-808C7F82D10B}"/>
              </a:ext>
            </a:extLst>
          </p:cNvPr>
          <p:cNvSpPr/>
          <p:nvPr/>
        </p:nvSpPr>
        <p:spPr>
          <a:xfrm>
            <a:off x="6801639" y="3768743"/>
            <a:ext cx="5006560" cy="5269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400" dirty="0">
                <a:solidFill>
                  <a:srgbClr val="000000"/>
                </a:solidFill>
              </a:rPr>
              <a:t>4. Внешнее санкционное давление недружественных стран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7B0AA71F-C280-4BE4-9E6C-808C7F82D10B}"/>
              </a:ext>
            </a:extLst>
          </p:cNvPr>
          <p:cNvSpPr/>
          <p:nvPr/>
        </p:nvSpPr>
        <p:spPr>
          <a:xfrm>
            <a:off x="6827803" y="5214338"/>
            <a:ext cx="5006561" cy="6151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>
              <a:lnSpc>
                <a:spcPct val="114000"/>
              </a:lnSpc>
            </a:pPr>
            <a:r>
              <a:rPr lang="ru-RU" sz="1400" dirty="0" smtClean="0">
                <a:solidFill>
                  <a:srgbClr val="000000"/>
                </a:solidFill>
              </a:rPr>
              <a:t>6. Низкая </a:t>
            </a:r>
            <a:r>
              <a:rPr lang="ru-RU" sz="1400" dirty="0">
                <a:solidFill>
                  <a:srgbClr val="000000"/>
                </a:solidFill>
              </a:rPr>
              <a:t>доля хозяйственно доступной части расчётной </a:t>
            </a:r>
            <a:r>
              <a:rPr lang="ru-RU" sz="1400" dirty="0" smtClean="0">
                <a:solidFill>
                  <a:srgbClr val="000000"/>
                </a:solidFill>
              </a:rPr>
              <a:t>лесосеки</a:t>
            </a:r>
            <a:r>
              <a:rPr lang="ru-RU" sz="1400" dirty="0">
                <a:solidFill>
                  <a:srgbClr val="000000"/>
                </a:solidFill>
              </a:rPr>
              <a:t>,</a:t>
            </a:r>
            <a:r>
              <a:rPr lang="ru-RU" sz="1400" dirty="0" smtClean="0">
                <a:solidFill>
                  <a:srgbClr val="000000"/>
                </a:solidFill>
              </a:rPr>
              <a:t> низкий </a:t>
            </a:r>
            <a:r>
              <a:rPr lang="ru-RU" sz="1400" dirty="0">
                <a:solidFill>
                  <a:srgbClr val="000000"/>
                </a:solidFill>
              </a:rPr>
              <a:t>запас древесины на гектаре</a:t>
            </a:r>
          </a:p>
        </p:txBody>
      </p:sp>
    </p:spTree>
    <p:extLst>
      <p:ext uri="{BB962C8B-B14F-4D97-AF65-F5344CB8AC3E}">
        <p14:creationId xmlns:p14="http://schemas.microsoft.com/office/powerpoint/2010/main" val="32963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>
            <p:extLst/>
          </p:nvPr>
        </p:nvGraphicFramePr>
        <p:xfrm>
          <a:off x="176559" y="2110495"/>
          <a:ext cx="8990466" cy="4844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626" name="Object 119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03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4" y="1134"/>
                        <a:ext cx="1134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524003" y="3"/>
            <a:ext cx="113393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1646">
              <a:defRPr/>
            </a:pPr>
            <a:endParaRPr lang="ru-RU" sz="2286" b="1" dirty="0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5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382695" y="252063"/>
            <a:ext cx="6878717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 smtClean="0">
                <a:solidFill>
                  <a:srgbClr val="000000"/>
                </a:solidFill>
              </a:rPr>
              <a:t>ЗАБАЙКАЛЬСКИЙ КРАЙ В ДФО ПО ЗАГОТОВКЕ ДРЕВЕСИНЫ</a:t>
            </a:r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382695" y="751653"/>
            <a:ext cx="4444137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 smtClean="0">
                <a:solidFill>
                  <a:srgbClr val="000000"/>
                </a:solidFill>
              </a:rPr>
              <a:t>4 место </a:t>
            </a:r>
            <a:r>
              <a:rPr lang="ru-RU" sz="1600" dirty="0" smtClean="0">
                <a:solidFill>
                  <a:srgbClr val="000000"/>
                </a:solidFill>
              </a:rPr>
              <a:t>– по объему расчетной лесосеки</a:t>
            </a:r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382692" y="1046273"/>
            <a:ext cx="6227967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5</a:t>
            </a:r>
            <a:r>
              <a:rPr lang="ru-RU" sz="1600" b="1" dirty="0" smtClean="0">
                <a:solidFill>
                  <a:srgbClr val="000000"/>
                </a:solidFill>
              </a:rPr>
              <a:t> место </a:t>
            </a:r>
            <a:r>
              <a:rPr lang="ru-RU" sz="1600" dirty="0" smtClean="0">
                <a:solidFill>
                  <a:srgbClr val="000000"/>
                </a:solidFill>
              </a:rPr>
              <a:t>– по объему заготовки древесины</a:t>
            </a:r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382693" y="1325249"/>
            <a:ext cx="6227967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5</a:t>
            </a:r>
            <a:r>
              <a:rPr lang="ru-RU" sz="1600" b="1" dirty="0" smtClean="0">
                <a:solidFill>
                  <a:srgbClr val="000000"/>
                </a:solidFill>
              </a:rPr>
              <a:t> место </a:t>
            </a:r>
            <a:r>
              <a:rPr lang="ru-RU" sz="1600" dirty="0" smtClean="0">
                <a:solidFill>
                  <a:srgbClr val="000000"/>
                </a:solidFill>
              </a:rPr>
              <a:t>– по освоению расчетной лесосеки</a:t>
            </a:r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4083658" y="2089529"/>
            <a:ext cx="27856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b="1" dirty="0" smtClean="0">
                <a:solidFill>
                  <a:srgbClr val="000000"/>
                </a:solidFill>
              </a:rPr>
              <a:t>Заготовлено/ Расчетная лесосека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6869324" y="2488229"/>
            <a:ext cx="27856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</a:rPr>
              <a:t>1 717,9/ 35 807,7 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6141904" y="2059174"/>
            <a:ext cx="2176729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911646"/>
            <a:r>
              <a:rPr lang="ru-RU" sz="1200" b="1" dirty="0">
                <a:solidFill>
                  <a:srgbClr val="000000"/>
                </a:solidFill>
              </a:rPr>
              <a:t>т</a:t>
            </a:r>
            <a:r>
              <a:rPr lang="ru-RU" sz="1200" b="1" dirty="0" smtClean="0">
                <a:solidFill>
                  <a:srgbClr val="000000"/>
                </a:solidFill>
              </a:rPr>
              <a:t>ыс. куб. м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8853538" y="2497404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4,8 %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8799424" y="2037761"/>
            <a:ext cx="111823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b="1" dirty="0" smtClean="0">
                <a:solidFill>
                  <a:srgbClr val="000000"/>
                </a:solidFill>
              </a:rPr>
              <a:t>Освоено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6394195" y="2828497"/>
            <a:ext cx="27856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</a:rPr>
              <a:t>6051,4/ 31 524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8829620" y="2826172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19,2 %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4216927" y="3178084"/>
            <a:ext cx="27856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</a:rPr>
              <a:t>1255,8/ </a:t>
            </a:r>
            <a:r>
              <a:rPr lang="ru-RU" sz="1200" dirty="0">
                <a:solidFill>
                  <a:srgbClr val="000000"/>
                </a:solidFill>
              </a:rPr>
              <a:t>13 </a:t>
            </a:r>
            <a:r>
              <a:rPr lang="ru-RU" sz="1200" dirty="0" smtClean="0">
                <a:solidFill>
                  <a:srgbClr val="000000"/>
                </a:solidFill>
              </a:rPr>
              <a:t>875,1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8860863" y="3178084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9,1 %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4101848" y="3514249"/>
            <a:ext cx="27856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b="1" dirty="0" smtClean="0">
                <a:solidFill>
                  <a:srgbClr val="000000"/>
                </a:solidFill>
              </a:rPr>
              <a:t>1 359/ </a:t>
            </a:r>
            <a:r>
              <a:rPr lang="ru-RU" sz="1200" b="1" dirty="0">
                <a:solidFill>
                  <a:srgbClr val="000000"/>
                </a:solidFill>
              </a:rPr>
              <a:t>11 </a:t>
            </a:r>
            <a:r>
              <a:rPr lang="ru-RU" sz="1200" b="1" dirty="0" smtClean="0">
                <a:solidFill>
                  <a:srgbClr val="000000"/>
                </a:solidFill>
              </a:rPr>
              <a:t>628,7</a:t>
            </a:r>
            <a:endParaRPr lang="en-US" sz="12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4129576" y="3863836"/>
            <a:ext cx="27856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</a:rPr>
              <a:t>1 </a:t>
            </a:r>
            <a:r>
              <a:rPr lang="ru-RU" sz="1200" dirty="0" smtClean="0">
                <a:solidFill>
                  <a:srgbClr val="000000"/>
                </a:solidFill>
              </a:rPr>
              <a:t>844,2/ 11 268,8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3840409" y="4228598"/>
            <a:ext cx="27856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</a:rPr>
              <a:t>2 679/ </a:t>
            </a:r>
            <a:r>
              <a:rPr lang="ru-RU" sz="1200" dirty="0">
                <a:solidFill>
                  <a:srgbClr val="000000"/>
                </a:solidFill>
              </a:rPr>
              <a:t>7 </a:t>
            </a:r>
            <a:r>
              <a:rPr lang="ru-RU" sz="1200" dirty="0" smtClean="0">
                <a:solidFill>
                  <a:srgbClr val="000000"/>
                </a:solidFill>
              </a:rPr>
              <a:t>808,2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3042124" y="4557861"/>
            <a:ext cx="27856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</a:rPr>
              <a:t>197,2/ </a:t>
            </a:r>
            <a:r>
              <a:rPr lang="ru-RU" sz="1200" dirty="0">
                <a:solidFill>
                  <a:srgbClr val="000000"/>
                </a:solidFill>
              </a:rPr>
              <a:t>2 </a:t>
            </a:r>
            <a:r>
              <a:rPr lang="ru-RU" sz="1200" dirty="0" smtClean="0">
                <a:solidFill>
                  <a:srgbClr val="000000"/>
                </a:solidFill>
              </a:rPr>
              <a:t>417,9 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3042124" y="4887124"/>
            <a:ext cx="27856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</a:rPr>
              <a:t>161,8/ </a:t>
            </a:r>
            <a:r>
              <a:rPr lang="ru-RU" sz="1200" dirty="0">
                <a:solidFill>
                  <a:srgbClr val="000000"/>
                </a:solidFill>
              </a:rPr>
              <a:t>2 </a:t>
            </a:r>
            <a:r>
              <a:rPr lang="ru-RU" sz="1200" dirty="0" smtClean="0">
                <a:solidFill>
                  <a:srgbClr val="000000"/>
                </a:solidFill>
              </a:rPr>
              <a:t>107,8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8843084" y="3514249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12 %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8842933" y="3879621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16,4 %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8860863" y="4200001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34,3 %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519953" y="3912949"/>
            <a:ext cx="1900518" cy="22557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8849391" y="4557861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8,2 %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8849391" y="4890019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7,7 %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9889469" y="2029524"/>
            <a:ext cx="1625391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b="1" dirty="0" smtClean="0">
                <a:solidFill>
                  <a:srgbClr val="000000"/>
                </a:solidFill>
              </a:rPr>
              <a:t>Снижение % освоения относительно 2019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10350647" y="2497402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– 1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10326729" y="2826170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– </a:t>
            </a:r>
            <a:r>
              <a:rPr lang="ru-RU" sz="12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10 %</a:t>
            </a:r>
            <a:endParaRPr lang="en-US" sz="12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10357972" y="3178082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– 3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10340193" y="3514247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– 3 %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10340042" y="3879619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– 10 </a:t>
            </a:r>
            <a:r>
              <a:rPr lang="ru-RU" sz="12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%</a:t>
            </a:r>
            <a:endParaRPr lang="en-US" sz="12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10346500" y="4214761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b="1" i="1" dirty="0">
                <a:solidFill>
                  <a:srgbClr val="000000"/>
                </a:solidFill>
                <a:cs typeface="Times New Roman" panose="02020603050405020304" pitchFamily="18" charset="0"/>
              </a:rPr>
              <a:t>– 20 </a:t>
            </a:r>
            <a:r>
              <a:rPr lang="ru-RU" sz="1200" b="1" i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%</a:t>
            </a:r>
            <a:endParaRPr lang="en-US" sz="1200" b="1" i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10346500" y="4557859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–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4 %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flipH="1">
            <a:off x="8763565" y="3906297"/>
            <a:ext cx="76860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H="1">
            <a:off x="10247885" y="3906297"/>
            <a:ext cx="768605" cy="0"/>
          </a:xfrm>
          <a:prstGeom prst="line">
            <a:avLst/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10357972" y="4896363"/>
            <a:ext cx="140510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200" dirty="0">
                <a:solidFill>
                  <a:srgbClr val="000000"/>
                </a:solidFill>
                <a:cs typeface="Times New Roman" panose="02020603050405020304" pitchFamily="18" charset="0"/>
              </a:rPr>
              <a:t>– 2 </a:t>
            </a:r>
            <a:r>
              <a:rPr lang="ru-RU" sz="12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%</a:t>
            </a:r>
            <a:endParaRPr lang="en-US" sz="12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E924B23A-F939-40CA-8815-ED4A74371497}"/>
              </a:ext>
            </a:extLst>
          </p:cNvPr>
          <p:cNvSpPr txBox="1"/>
          <p:nvPr/>
        </p:nvSpPr>
        <p:spPr>
          <a:xfrm>
            <a:off x="244929" y="5885008"/>
            <a:ext cx="11518144" cy="791737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lIns="540000" tIns="72000" rIns="72000" bIns="72000" rtlCol="0">
            <a:spAutoFit/>
          </a:bodyPr>
          <a:lstStyle>
            <a:defPPr>
              <a:defRPr lang="en-US"/>
            </a:defPPr>
            <a:lvl1pPr indent="182563"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1pPr>
          </a:lstStyle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indent="0" algn="ctr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r>
              <a:rPr lang="ru-RU" sz="1350" dirty="0" smtClean="0">
                <a:solidFill>
                  <a:srgbClr val="000000"/>
                </a:solidFill>
              </a:rPr>
              <a:t>ОТРИЦАТЕЛЬНАЯ ДИНАМИКА ОСВОЕНИЯ РАСЧЕТНОЙ ЛЕСОСЕКИ ЗАФИКСИРОВАНА ВО ВСЕХ СУБЪЕКТАХ ДФО.</a:t>
            </a:r>
          </a:p>
          <a:p>
            <a:pPr indent="0" algn="ctr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r>
              <a:rPr lang="en-US" sz="1350" dirty="0" smtClean="0">
                <a:solidFill>
                  <a:srgbClr val="000000"/>
                </a:solidFill>
              </a:rPr>
              <a:t>MAX </a:t>
            </a:r>
            <a:r>
              <a:rPr lang="ru-RU" sz="1350" dirty="0" smtClean="0">
                <a:solidFill>
                  <a:srgbClr val="000000"/>
                </a:solidFill>
              </a:rPr>
              <a:t>значения:  Приморский край  (– 20%),  Хабаровский край и Республика Бурятия (по -10%).</a:t>
            </a:r>
            <a:endParaRPr lang="ru-RU" sz="500" dirty="0" smtClean="0">
              <a:solidFill>
                <a:srgbClr val="000000"/>
              </a:solidFill>
            </a:endParaRPr>
          </a:p>
          <a:p>
            <a:pPr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r>
              <a:rPr lang="en-US" sz="500" dirty="0" smtClean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endParaRPr lang="en-US" sz="500" dirty="0">
              <a:solidFill>
                <a:srgbClr val="FFFF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99A911F-770A-4845-A773-3BE7252A14A7}"/>
              </a:ext>
            </a:extLst>
          </p:cNvPr>
          <p:cNvSpPr/>
          <p:nvPr/>
        </p:nvSpPr>
        <p:spPr>
          <a:xfrm>
            <a:off x="321013" y="2373549"/>
            <a:ext cx="4110966" cy="32620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graphicFrame>
        <p:nvGraphicFramePr>
          <p:cNvPr id="26626" name="Object 119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7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4" y="1134"/>
                        <a:ext cx="1134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524003" y="3"/>
            <a:ext cx="113393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1646">
              <a:defRPr/>
            </a:pPr>
            <a:endParaRPr lang="ru-RU" sz="2286" b="1" dirty="0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Заголовок 4">
            <a:extLst>
              <a:ext uri="{FF2B5EF4-FFF2-40B4-BE49-F238E27FC236}">
                <a16:creationId xmlns:a16="http://schemas.microsoft.com/office/drawing/2014/main" xmlns="" id="{D81D0AF2-A2DA-4AA8-B66A-372A4C9E77FD}"/>
              </a:ext>
            </a:extLst>
          </p:cNvPr>
          <p:cNvSpPr txBox="1">
            <a:spLocks/>
          </p:cNvSpPr>
          <p:nvPr/>
        </p:nvSpPr>
        <p:spPr bwMode="auto">
          <a:xfrm>
            <a:off x="321013" y="1082255"/>
            <a:ext cx="11653736" cy="498598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2pPr>
            <a:lvl3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3pPr>
            <a:lvl4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4pPr>
            <a:lvl5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5pPr>
            <a:lvl6pPr marL="32653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6pPr>
            <a:lvl7pPr marL="65306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7pPr>
            <a:lvl8pPr marL="979595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8pPr>
            <a:lvl9pPr marL="1306127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sz="1000" b="1" dirty="0">
              <a:solidFill>
                <a:srgbClr val="000000"/>
              </a:solidFill>
            </a:endParaRPr>
          </a:p>
          <a:p>
            <a:pPr marL="174625"/>
            <a:r>
              <a:rPr lang="ru-RU" sz="1500" b="1" dirty="0">
                <a:solidFill>
                  <a:srgbClr val="000000"/>
                </a:solidFill>
              </a:rPr>
              <a:t>4,5 МЛН. КУБ. М – НАИБОЛЬШИЙ ОБЪЕМ ЗАГОТОВКИ ДРЕВЕСИНЫ, ЗАФИКСИРОВАН В 1984 ГОДУ</a:t>
            </a:r>
          </a:p>
          <a:p>
            <a:endParaRPr lang="ru-RU" sz="1000" b="1" dirty="0">
              <a:solidFill>
                <a:srgbClr val="000000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5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01759EAB-E83A-4FB5-8EAE-826551E0971B}"/>
              </a:ext>
            </a:extLst>
          </p:cNvPr>
          <p:cNvSpPr/>
          <p:nvPr/>
        </p:nvSpPr>
        <p:spPr>
          <a:xfrm>
            <a:off x="321013" y="2476397"/>
            <a:ext cx="4110966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11,6 млн. куб. м </a:t>
            </a:r>
            <a:r>
              <a:rPr lang="ru-RU" sz="1600" dirty="0">
                <a:solidFill>
                  <a:srgbClr val="000000"/>
                </a:solidFill>
              </a:rPr>
              <a:t>– расчетная лесосека</a:t>
            </a:r>
          </a:p>
          <a:p>
            <a:pPr algn="ctr" defTabSz="911646"/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99A5ABEE-BD69-40DB-95F8-9FABA0157996}"/>
              </a:ext>
            </a:extLst>
          </p:cNvPr>
          <p:cNvSpPr/>
          <p:nvPr/>
        </p:nvSpPr>
        <p:spPr>
          <a:xfrm>
            <a:off x="5260634" y="2598323"/>
            <a:ext cx="3689351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349,7 тыс. га </a:t>
            </a:r>
            <a:r>
              <a:rPr lang="ru-RU" sz="1600" dirty="0">
                <a:solidFill>
                  <a:srgbClr val="000000"/>
                </a:solidFill>
              </a:rPr>
              <a:t>– готовый для аренды лесосечный фонд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8B744D07-1ECB-4EDF-88F5-940A9658B7B3}"/>
              </a:ext>
            </a:extLst>
          </p:cNvPr>
          <p:cNvSpPr/>
          <p:nvPr/>
        </p:nvSpPr>
        <p:spPr>
          <a:xfrm>
            <a:off x="5197535" y="3772371"/>
            <a:ext cx="375245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6 млн. га </a:t>
            </a:r>
            <a:r>
              <a:rPr lang="ru-RU" sz="1600" dirty="0">
                <a:solidFill>
                  <a:srgbClr val="000000"/>
                </a:solidFill>
              </a:rPr>
              <a:t>– свободный лесосечный фонд (требуется лесоустройство) </a:t>
            </a:r>
          </a:p>
          <a:p>
            <a:pPr algn="ctr" defTabSz="911646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04832D21-EFBB-411B-91C1-059A3E480815}"/>
              </a:ext>
            </a:extLst>
          </p:cNvPr>
          <p:cNvSpPr/>
          <p:nvPr/>
        </p:nvSpPr>
        <p:spPr>
          <a:xfrm>
            <a:off x="321013" y="3272778"/>
            <a:ext cx="3968885" cy="499593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2 млн. куб. м </a:t>
            </a:r>
            <a:r>
              <a:rPr lang="ru-RU" sz="1600" dirty="0">
                <a:solidFill>
                  <a:srgbClr val="000000"/>
                </a:solidFill>
              </a:rPr>
              <a:t>– расчетная лесосека в обороте, из них:</a:t>
            </a:r>
          </a:p>
          <a:p>
            <a:pPr algn="ctr" defTabSz="911646"/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3" name="Заголовок 4">
            <a:extLst>
              <a:ext uri="{FF2B5EF4-FFF2-40B4-BE49-F238E27FC236}">
                <a16:creationId xmlns:a16="http://schemas.microsoft.com/office/drawing/2014/main" xmlns="" id="{C91E9C50-1070-4A73-ADAD-5756AC6E177D}"/>
              </a:ext>
            </a:extLst>
          </p:cNvPr>
          <p:cNvSpPr txBox="1">
            <a:spLocks/>
          </p:cNvSpPr>
          <p:nvPr/>
        </p:nvSpPr>
        <p:spPr bwMode="auto">
          <a:xfrm>
            <a:off x="382696" y="339813"/>
            <a:ext cx="985074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2pPr>
            <a:lvl3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3pPr>
            <a:lvl4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4pPr>
            <a:lvl5pPr algn="l" defTabSz="911697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5pPr>
            <a:lvl6pPr marL="32653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6pPr>
            <a:lvl7pPr marL="653062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7pPr>
            <a:lvl8pPr marL="979595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8pPr>
            <a:lvl9pPr marL="1306127" algn="l" defTabSz="913834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357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endParaRPr lang="ru-RU" sz="1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00"/>
                </a:solidFill>
                <a:cs typeface="Arial" panose="020B0604020202020204" pitchFamily="34" charset="0"/>
              </a:rPr>
              <a:t>ЦЕЛЬ - МАКСИМАЛЬНОЕ ВОВЛЕЧЕНИЕ В ОБОРОТ СВОБОДНОГО ЛЕСОСЕЧНОГО ФОНДА</a:t>
            </a:r>
          </a:p>
          <a:p>
            <a:pPr defTabSz="914418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endParaRPr lang="ru-RU" sz="16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C18B18FC-B083-4A57-A2F1-D848B21EFEC8}"/>
              </a:ext>
            </a:extLst>
          </p:cNvPr>
          <p:cNvSpPr/>
          <p:nvPr/>
        </p:nvSpPr>
        <p:spPr>
          <a:xfrm>
            <a:off x="1662086" y="4049439"/>
            <a:ext cx="2394079" cy="1586196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800 тыс. куб. м</a:t>
            </a:r>
            <a:r>
              <a:rPr lang="ru-RU" sz="1600" dirty="0">
                <a:solidFill>
                  <a:srgbClr val="000000"/>
                </a:solidFill>
              </a:rPr>
              <a:t>. – нужды населения</a:t>
            </a:r>
          </a:p>
          <a:p>
            <a:pPr defTabSz="911646"/>
            <a:endParaRPr lang="ru-RU" sz="1600" dirty="0">
              <a:solidFill>
                <a:srgbClr val="000000"/>
              </a:solidFill>
            </a:endParaRPr>
          </a:p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1267,6 </a:t>
            </a:r>
            <a:r>
              <a:rPr lang="ru-RU" sz="1600" dirty="0">
                <a:solidFill>
                  <a:srgbClr val="000000"/>
                </a:solidFill>
              </a:rPr>
              <a:t>тыс. куб. м – </a:t>
            </a:r>
          </a:p>
          <a:p>
            <a:pPr defTabSz="911646"/>
            <a:r>
              <a:rPr lang="ru-RU" sz="1600" dirty="0">
                <a:solidFill>
                  <a:srgbClr val="000000"/>
                </a:solidFill>
              </a:rPr>
              <a:t>арендованные участки</a:t>
            </a:r>
          </a:p>
          <a:p>
            <a:pPr algn="ctr" defTabSz="911646"/>
            <a:endParaRPr lang="en-US" sz="16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DABBEF13-7757-4BCB-BC87-EE1F4ADD38B6}"/>
              </a:ext>
            </a:extLst>
          </p:cNvPr>
          <p:cNvSpPr/>
          <p:nvPr/>
        </p:nvSpPr>
        <p:spPr>
          <a:xfrm>
            <a:off x="9882687" y="3185463"/>
            <a:ext cx="1898123" cy="1346284"/>
          </a:xfrm>
          <a:prstGeom prst="rect">
            <a:avLst/>
          </a:prstGeom>
          <a:solidFill>
            <a:srgbClr val="D8ECD4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endParaRPr lang="ru-RU" sz="1600" b="1" dirty="0">
              <a:solidFill>
                <a:srgbClr val="000000"/>
              </a:solidFill>
            </a:endParaRPr>
          </a:p>
          <a:p>
            <a:pPr defTabSz="911646"/>
            <a:endParaRPr lang="ru-RU" sz="1600" b="1" dirty="0">
              <a:solidFill>
                <a:srgbClr val="000000"/>
              </a:solidFill>
            </a:endParaRP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4,5 млн. куб. м</a:t>
            </a:r>
          </a:p>
          <a:p>
            <a:pPr defTabSz="911646"/>
            <a:endParaRPr lang="ru-RU" sz="1600" b="1" dirty="0">
              <a:solidFill>
                <a:srgbClr val="000000"/>
              </a:solidFill>
            </a:endParaRPr>
          </a:p>
          <a:p>
            <a:pPr algn="ctr" defTabSz="911646"/>
            <a:endParaRPr lang="en-US" sz="1600" b="1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7984DBE2-3D05-42E1-9A47-48EBBA4EE8F4}"/>
              </a:ext>
            </a:extLst>
          </p:cNvPr>
          <p:cNvSpPr/>
          <p:nvPr/>
        </p:nvSpPr>
        <p:spPr>
          <a:xfrm>
            <a:off x="5308067" y="4842537"/>
            <a:ext cx="3752450" cy="49959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</a:rPr>
              <a:t>2,5 млн. куб. м </a:t>
            </a:r>
            <a:r>
              <a:rPr lang="ru-RU" sz="1600" dirty="0">
                <a:solidFill>
                  <a:srgbClr val="000000"/>
                </a:solidFill>
              </a:rPr>
              <a:t>– расчетная лесосека</a:t>
            </a:r>
          </a:p>
          <a:p>
            <a:pPr algn="ctr" defTabSz="911646"/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9AAE33F-118C-4AF0-BC71-DC93FF889BCA}"/>
              </a:ext>
            </a:extLst>
          </p:cNvPr>
          <p:cNvSpPr/>
          <p:nvPr/>
        </p:nvSpPr>
        <p:spPr>
          <a:xfrm>
            <a:off x="5308067" y="2373549"/>
            <a:ext cx="3752450" cy="326208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000B0A68-2882-4E45-B6C3-EEBF76544351}"/>
              </a:ext>
            </a:extLst>
          </p:cNvPr>
          <p:cNvSpPr/>
          <p:nvPr/>
        </p:nvSpPr>
        <p:spPr>
          <a:xfrm>
            <a:off x="4465881" y="3379498"/>
            <a:ext cx="828655" cy="776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6600" dirty="0">
                <a:solidFill>
                  <a:srgbClr val="70AD47">
                    <a:lumMod val="20000"/>
                    <a:lumOff val="80000"/>
                  </a:srgbClr>
                </a:solidFill>
              </a:rPr>
              <a:t>+</a:t>
            </a:r>
          </a:p>
        </p:txBody>
      </p:sp>
      <p:sp>
        <p:nvSpPr>
          <p:cNvPr id="69" name="Прямоугольник 68">
            <a:extLst>
              <a:ext uri="{FF2B5EF4-FFF2-40B4-BE49-F238E27FC236}">
                <a16:creationId xmlns:a16="http://schemas.microsoft.com/office/drawing/2014/main" xmlns="" id="{D709E36B-D066-4BBE-AC5C-B801085A584B}"/>
              </a:ext>
            </a:extLst>
          </p:cNvPr>
          <p:cNvSpPr/>
          <p:nvPr/>
        </p:nvSpPr>
        <p:spPr>
          <a:xfrm>
            <a:off x="9054032" y="3361204"/>
            <a:ext cx="828655" cy="7766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6600" dirty="0">
                <a:solidFill>
                  <a:srgbClr val="70AD47">
                    <a:lumMod val="20000"/>
                    <a:lumOff val="80000"/>
                  </a:srgbClr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75800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924B23A-F939-40CA-8815-ED4A74371497}"/>
              </a:ext>
            </a:extLst>
          </p:cNvPr>
          <p:cNvSpPr txBox="1"/>
          <p:nvPr/>
        </p:nvSpPr>
        <p:spPr>
          <a:xfrm>
            <a:off x="10002" y="1070318"/>
            <a:ext cx="12192000" cy="3838725"/>
          </a:xfrm>
          <a:prstGeom prst="rect">
            <a:avLst/>
          </a:prstGeom>
          <a:solidFill>
            <a:srgbClr val="D8ECD4"/>
          </a:solidFill>
          <a:ln w="28575"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lIns="540000" tIns="72000" rIns="72000" bIns="72000" rtlCol="0">
            <a:spAutoFit/>
          </a:bodyPr>
          <a:lstStyle>
            <a:defPPr>
              <a:defRPr lang="en-US"/>
            </a:defPPr>
            <a:lvl1pPr indent="182563"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1pPr>
          </a:lstStyle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r>
              <a:rPr lang="ru-RU" sz="500" dirty="0">
                <a:solidFill>
                  <a:srgbClr val="FFFFFF"/>
                </a:solidFill>
              </a:rPr>
              <a:t> </a:t>
            </a:r>
          </a:p>
        </p:txBody>
      </p:sp>
      <p:graphicFrame>
        <p:nvGraphicFramePr>
          <p:cNvPr id="26626" name="Object 119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134" y="1134"/>
          <a:ext cx="1134" cy="1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5134" y="1134"/>
                        <a:ext cx="1134" cy="1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>
            <p:custDataLst>
              <p:tags r:id="rId3"/>
            </p:custDataLst>
          </p:nvPr>
        </p:nvSpPr>
        <p:spPr>
          <a:xfrm>
            <a:off x="1524003" y="3"/>
            <a:ext cx="113393" cy="113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defTabSz="911646">
              <a:defRPr/>
            </a:pPr>
            <a:endParaRPr lang="ru-RU" sz="2286" b="1" dirty="0">
              <a:solidFill>
                <a:srgbClr val="FFFFFF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924B23A-F939-40CA-8815-ED4A74371497}"/>
              </a:ext>
            </a:extLst>
          </p:cNvPr>
          <p:cNvSpPr txBox="1"/>
          <p:nvPr/>
        </p:nvSpPr>
        <p:spPr>
          <a:xfrm>
            <a:off x="0" y="5787682"/>
            <a:ext cx="12192000" cy="85329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 wrap="square" lIns="540000" tIns="72000" rIns="72000" bIns="72000" rtlCol="0">
            <a:spAutoFit/>
          </a:bodyPr>
          <a:lstStyle>
            <a:defPPr>
              <a:defRPr lang="en-US"/>
            </a:defPPr>
            <a:lvl1pPr indent="182563">
              <a:buFont typeface="Arial" panose="020B0604020202020204" pitchFamily="34" charset="0"/>
              <a:buChar char="•"/>
              <a:defRPr sz="1400" b="1">
                <a:solidFill>
                  <a:schemeClr val="bg1"/>
                </a:solidFill>
              </a:defRPr>
            </a:lvl1pPr>
          </a:lstStyle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endParaRPr lang="ru-RU" sz="500" dirty="0">
              <a:solidFill>
                <a:srgbClr val="FFFFFF"/>
              </a:solidFill>
            </a:endParaRPr>
          </a:p>
          <a:p>
            <a:pPr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r>
              <a:rPr lang="ru-RU" sz="1350" dirty="0">
                <a:solidFill>
                  <a:srgbClr val="000000"/>
                </a:solidFill>
              </a:rPr>
              <a:t>ПРИ РЕАЛИЗАЦИИ ИНВЕСТИЦИОННОГО ПРОЕКТА </a:t>
            </a: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ООО ЦПК «ПОЛЯРНАЯ» СРОК РЕАЛИЗАЦИИ ПОСТАВЛЕННОЙ ЗАДАЧИ – 2025 ГОД</a:t>
            </a:r>
          </a:p>
          <a:p>
            <a:pPr indent="0" algn="ctr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r>
              <a:rPr lang="ru-RU" sz="1350" dirty="0">
                <a:solidFill>
                  <a:srgbClr val="000000"/>
                </a:solidFill>
                <a:cs typeface="Times New Roman" panose="02020603050405020304" pitchFamily="18" charset="0"/>
              </a:rPr>
              <a:t>(проведение лесоустройства не требуется)</a:t>
            </a:r>
          </a:p>
          <a:p>
            <a:pPr marL="180975" indent="0">
              <a:buFont typeface="Arial" panose="020B0604020202020204" pitchFamily="34" charset="0"/>
              <a:buNone/>
              <a:tabLst>
                <a:tab pos="6724650" algn="l"/>
                <a:tab pos="6905625" algn="l"/>
                <a:tab pos="7086600" algn="l"/>
              </a:tabLst>
              <a:defRPr/>
            </a:pPr>
            <a:r>
              <a:rPr lang="en-US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294192" y="492825"/>
            <a:ext cx="9674561" cy="351751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srgbClr val="000000"/>
                </a:solidFill>
                <a:ea typeface="+mj-ea"/>
                <a:cs typeface="Arial" panose="020B0604020202020204" pitchFamily="34" charset="0"/>
              </a:rPr>
              <a:t>ЗАДАЧА: ПОЭТАПНОЕ УВЕЛИЧЕНИЕ РАСЧЕТНОЙ </a:t>
            </a:r>
            <a:r>
              <a:rPr lang="ru-RU" sz="1600" b="1" dirty="0" smtClean="0">
                <a:solidFill>
                  <a:srgbClr val="000000"/>
                </a:solidFill>
                <a:ea typeface="+mj-ea"/>
                <a:cs typeface="Arial" panose="020B0604020202020204" pitchFamily="34" charset="0"/>
              </a:rPr>
              <a:t>ЛЕСОСЕКИ ДО </a:t>
            </a:r>
            <a:r>
              <a:rPr lang="ru-RU" sz="1600" b="1" dirty="0">
                <a:solidFill>
                  <a:srgbClr val="000000"/>
                </a:solidFill>
                <a:ea typeface="+mj-ea"/>
                <a:cs typeface="Arial" panose="020B0604020202020204" pitchFamily="34" charset="0"/>
              </a:rPr>
              <a:t>4,5 МЛН. КУБ. М. 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346076" y="1680539"/>
            <a:ext cx="11519853" cy="499591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en-US" sz="1400" b="1" dirty="0">
                <a:solidFill>
                  <a:srgbClr val="000000"/>
                </a:solidFill>
              </a:rPr>
              <a:t>I </a:t>
            </a:r>
            <a:r>
              <a:rPr lang="ru-RU" sz="1400" b="1" dirty="0">
                <a:solidFill>
                  <a:srgbClr val="000000"/>
                </a:solidFill>
              </a:rPr>
              <a:t>ЭТАП	2023</a:t>
            </a:r>
            <a:r>
              <a:rPr lang="ru-RU" sz="1400" dirty="0">
                <a:solidFill>
                  <a:srgbClr val="000000"/>
                </a:solidFill>
              </a:rPr>
              <a:t>	                                 554,7 тыс. га                                        331 тыс. га	                             349,7 тыс. га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356081" y="2643360"/>
            <a:ext cx="11509848" cy="499591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en-US" sz="1400" b="1" dirty="0">
                <a:solidFill>
                  <a:srgbClr val="000000"/>
                </a:solidFill>
              </a:rPr>
              <a:t>II </a:t>
            </a:r>
            <a:r>
              <a:rPr lang="ru-RU" sz="1400" b="1" dirty="0">
                <a:solidFill>
                  <a:srgbClr val="000000"/>
                </a:solidFill>
              </a:rPr>
              <a:t>ЭТАП      </a:t>
            </a:r>
            <a:r>
              <a:rPr lang="en-US" sz="1400" b="1" dirty="0">
                <a:solidFill>
                  <a:srgbClr val="000000"/>
                </a:solidFill>
              </a:rPr>
              <a:t>2024 – 2025</a:t>
            </a:r>
            <a:r>
              <a:rPr lang="ru-RU" sz="1400" b="1" dirty="0">
                <a:solidFill>
                  <a:srgbClr val="000000"/>
                </a:solidFill>
              </a:rPr>
              <a:t>                              </a:t>
            </a:r>
            <a:r>
              <a:rPr lang="ru-RU" sz="1400" dirty="0">
                <a:solidFill>
                  <a:srgbClr val="000000"/>
                </a:solidFill>
              </a:rPr>
              <a:t>1 487,7 тыс. га 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          </a:t>
            </a:r>
            <a:r>
              <a:rPr lang="ru-RU" sz="1400" dirty="0">
                <a:solidFill>
                  <a:srgbClr val="000000"/>
                </a:solidFill>
              </a:rPr>
              <a:t>554,7 тыс. га	     	           554,7 тыс. га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356081" y="3672623"/>
            <a:ext cx="11519853" cy="499591"/>
          </a:xfrm>
          <a:prstGeom prst="rect">
            <a:avLst/>
          </a:prstGeom>
          <a:solidFill>
            <a:schemeClr val="bg1"/>
          </a:solidFill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en-US" sz="1400" b="1" dirty="0">
                <a:solidFill>
                  <a:srgbClr val="000000"/>
                </a:solidFill>
              </a:rPr>
              <a:t>III </a:t>
            </a:r>
            <a:r>
              <a:rPr lang="ru-RU" sz="1400" b="1" dirty="0">
                <a:solidFill>
                  <a:srgbClr val="000000"/>
                </a:solidFill>
              </a:rPr>
              <a:t>ЭТАП	</a:t>
            </a:r>
            <a:r>
              <a:rPr lang="en-US" sz="1400" b="1" dirty="0">
                <a:solidFill>
                  <a:srgbClr val="000000"/>
                </a:solidFill>
              </a:rPr>
              <a:t>2026 – 20</a:t>
            </a:r>
            <a:r>
              <a:rPr lang="ru-RU" sz="1400" b="1" dirty="0">
                <a:solidFill>
                  <a:srgbClr val="000000"/>
                </a:solidFill>
              </a:rPr>
              <a:t>30</a:t>
            </a:r>
            <a:r>
              <a:rPr lang="ru-RU" sz="1400" dirty="0">
                <a:solidFill>
                  <a:srgbClr val="000000"/>
                </a:solidFill>
              </a:rPr>
              <a:t>	             3 707,6 тыс. га</a:t>
            </a:r>
            <a:r>
              <a:rPr lang="ru-RU" sz="1400" dirty="0">
                <a:solidFill>
                  <a:srgbClr val="000000"/>
                </a:solidFill>
                <a:cs typeface="Times New Roman" panose="02020603050405020304" pitchFamily="18" charset="0"/>
              </a:rPr>
              <a:t>                                     </a:t>
            </a:r>
            <a:r>
              <a:rPr lang="ru-RU" sz="1400" dirty="0">
                <a:solidFill>
                  <a:srgbClr val="000000"/>
                </a:solidFill>
              </a:rPr>
              <a:t>1 587,7 тыс. га		          1 587,7 тыс. га	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6246950" y="1299832"/>
            <a:ext cx="2417055" cy="141198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srgbClr val="000000"/>
                </a:solidFill>
              </a:rPr>
              <a:t>Формирование участков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9376712" y="1265815"/>
            <a:ext cx="2517648" cy="21314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srgbClr val="000000"/>
                </a:solidFill>
              </a:rPr>
              <a:t>Предоставление в аренду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CF9910BE-7083-4EBF-BCE1-6D7EF0E97E26}"/>
              </a:ext>
            </a:extLst>
          </p:cNvPr>
          <p:cNvSpPr/>
          <p:nvPr/>
        </p:nvSpPr>
        <p:spPr>
          <a:xfrm>
            <a:off x="3251645" y="1275631"/>
            <a:ext cx="2417055" cy="213140"/>
          </a:xfrm>
          <a:prstGeom prst="rect">
            <a:avLst/>
          </a:prstGeom>
          <a:noFill/>
          <a:ln w="952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srgbClr val="000000"/>
                </a:solidFill>
              </a:rPr>
              <a:t>Лесоустройство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46E520CF-7FF7-4985-82E8-D1E7218EC2F6}"/>
              </a:ext>
            </a:extLst>
          </p:cNvPr>
          <p:cNvSpPr/>
          <p:nvPr/>
        </p:nvSpPr>
        <p:spPr>
          <a:xfrm>
            <a:off x="7385695" y="4640784"/>
            <a:ext cx="4508665" cy="92005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200" b="1" dirty="0">
                <a:solidFill>
                  <a:srgbClr val="000000"/>
                </a:solidFill>
              </a:rPr>
              <a:t>Итого вовлечение в оборот: </a:t>
            </a: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+ 2 млн. 492,1 тыс. га </a:t>
            </a: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с заготовкой древесины 2,5 млн. куб. м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23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6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72195" y="579777"/>
            <a:ext cx="91952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2022 - ЗАБАЙКАЛЬСКИЙ КРАЙ ОТСУТСТВУЕТ В 10 САМЫХ ГОРИМЫХ СУБЪЕКТАХ РФ</a:t>
            </a:r>
            <a:endParaRPr lang="ru-RU" sz="1600" kern="0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23035" y="1317673"/>
            <a:ext cx="5147017" cy="2761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пожаротушения</a:t>
            </a:r>
          </a:p>
        </p:txBody>
      </p:sp>
      <p:graphicFrame>
        <p:nvGraphicFramePr>
          <p:cNvPr id="40" name="Таблица 39"/>
          <p:cNvGraphicFramePr>
            <a:graphicFrameLocks noGrp="1"/>
          </p:cNvGraphicFramePr>
          <p:nvPr>
            <p:extLst/>
          </p:nvPr>
        </p:nvGraphicFramePr>
        <p:xfrm>
          <a:off x="5990279" y="2123368"/>
          <a:ext cx="4973285" cy="3951924"/>
        </p:xfrm>
        <a:graphic>
          <a:graphicData uri="http://schemas.openxmlformats.org/drawingml/2006/table">
            <a:tbl>
              <a:tblPr firstRow="1" firstCol="1" bandRow="1"/>
              <a:tblGrid>
                <a:gridCol w="25810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42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7938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86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87364"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</a:t>
                      </a:r>
                      <a:endParaRPr lang="ru-RU" sz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Среднее за 5 лет</a:t>
                      </a:r>
                      <a:endParaRPr lang="ru-RU" sz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  <a:endParaRPr lang="ru-RU" sz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2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0432"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Кол-во лесных пожаров, шт.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648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372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9078"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2.Площадь, тыс. га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268,8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19,1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39,9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0432"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3.Крупные лесные пожары, шт.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176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4298"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4.Потушено в первые сутки, шт.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(57%)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(64%)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(83%)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69888"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5.Пожары в зоне контроля, шт.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(24%)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(23%)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(5%)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0432"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6.Затраты на тушение, млн. руб.</a:t>
                      </a:r>
                      <a:endParaRPr lang="ru-RU" sz="1200" b="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195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200" b="1" baseline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581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1646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6746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3288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7909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34921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190752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46570" algn="l" defTabSz="911646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166</a:t>
                      </a:r>
                      <a:endParaRPr lang="ru-RU" sz="1200" b="1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" name="Прямоугольник 43"/>
          <p:cNvSpPr/>
          <p:nvPr/>
        </p:nvSpPr>
        <p:spPr>
          <a:xfrm>
            <a:off x="272195" y="1317673"/>
            <a:ext cx="5395705" cy="2761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год, тыс. га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6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: вниз 1">
            <a:extLst>
              <a:ext uri="{FF2B5EF4-FFF2-40B4-BE49-F238E27FC236}">
                <a16:creationId xmlns="" xmlns:a16="http://schemas.microsoft.com/office/drawing/2014/main" id="{5C012C80-1944-4AC8-9837-852DBBF751A4}"/>
              </a:ext>
            </a:extLst>
          </p:cNvPr>
          <p:cNvSpPr/>
          <p:nvPr/>
        </p:nvSpPr>
        <p:spPr>
          <a:xfrm>
            <a:off x="11178268" y="2853324"/>
            <a:ext cx="118561" cy="27613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="" xmlns:a16="http://schemas.microsoft.com/office/drawing/2014/main" id="{653E5819-BAED-4756-B527-9C708043E9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8148" y="2305687"/>
            <a:ext cx="1878799" cy="231434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000" b="1" dirty="0">
                <a:solidFill>
                  <a:prstClr val="black"/>
                </a:solidFill>
                <a:cs typeface="Times New Roman" panose="02020603050405020304" pitchFamily="18" charset="0"/>
              </a:rPr>
              <a:t>По сред.</a:t>
            </a:r>
            <a:endParaRPr lang="ru-RU" altLang="ru-RU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Стрелка: вниз 12">
            <a:extLst>
              <a:ext uri="{FF2B5EF4-FFF2-40B4-BE49-F238E27FC236}">
                <a16:creationId xmlns="" xmlns:a16="http://schemas.microsoft.com/office/drawing/2014/main" id="{F1C439E8-48E1-49EA-80B7-31CA41B818F6}"/>
              </a:ext>
            </a:extLst>
          </p:cNvPr>
          <p:cNvSpPr/>
          <p:nvPr/>
        </p:nvSpPr>
        <p:spPr>
          <a:xfrm>
            <a:off x="11193634" y="3362647"/>
            <a:ext cx="118561" cy="27613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: вниз 17">
            <a:extLst>
              <a:ext uri="{FF2B5EF4-FFF2-40B4-BE49-F238E27FC236}">
                <a16:creationId xmlns="" xmlns:a16="http://schemas.microsoft.com/office/drawing/2014/main" id="{1F6F2047-7C07-4441-9AE3-CB7EBCB4EB63}"/>
              </a:ext>
            </a:extLst>
          </p:cNvPr>
          <p:cNvSpPr/>
          <p:nvPr/>
        </p:nvSpPr>
        <p:spPr>
          <a:xfrm>
            <a:off x="11194390" y="3837890"/>
            <a:ext cx="118561" cy="27613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: вниз 18">
            <a:extLst>
              <a:ext uri="{FF2B5EF4-FFF2-40B4-BE49-F238E27FC236}">
                <a16:creationId xmlns="" xmlns:a16="http://schemas.microsoft.com/office/drawing/2014/main" id="{CD81CD94-45FD-419A-971F-B032E736749C}"/>
              </a:ext>
            </a:extLst>
          </p:cNvPr>
          <p:cNvSpPr/>
          <p:nvPr/>
        </p:nvSpPr>
        <p:spPr>
          <a:xfrm flipV="1">
            <a:off x="11187420" y="4430227"/>
            <a:ext cx="125531" cy="293897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: вниз 19">
            <a:extLst>
              <a:ext uri="{FF2B5EF4-FFF2-40B4-BE49-F238E27FC236}">
                <a16:creationId xmlns="" xmlns:a16="http://schemas.microsoft.com/office/drawing/2014/main" id="{B0A99161-0865-41B9-A4EF-8FAC1A0CB6EA}"/>
              </a:ext>
            </a:extLst>
          </p:cNvPr>
          <p:cNvSpPr/>
          <p:nvPr/>
        </p:nvSpPr>
        <p:spPr>
          <a:xfrm>
            <a:off x="11187421" y="4941621"/>
            <a:ext cx="118561" cy="27613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: вниз 20">
            <a:extLst>
              <a:ext uri="{FF2B5EF4-FFF2-40B4-BE49-F238E27FC236}">
                <a16:creationId xmlns="" xmlns:a16="http://schemas.microsoft.com/office/drawing/2014/main" id="{763FDABD-6336-47FB-B4C4-F28E501AB1D9}"/>
              </a:ext>
            </a:extLst>
          </p:cNvPr>
          <p:cNvSpPr/>
          <p:nvPr/>
        </p:nvSpPr>
        <p:spPr>
          <a:xfrm>
            <a:off x="11194390" y="5464258"/>
            <a:ext cx="118561" cy="276134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2" name="Диаграмма 21">
            <a:extLst>
              <a:ext uri="{FF2B5EF4-FFF2-40B4-BE49-F238E27FC236}">
                <a16:creationId xmlns="" xmlns:a16="http://schemas.microsoft.com/office/drawing/2014/main" id="{61CB3D89-30A1-41EC-9AE4-3B88FE213E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5705707"/>
              </p:ext>
            </p:extLst>
          </p:nvPr>
        </p:nvGraphicFramePr>
        <p:xfrm>
          <a:off x="459421" y="1724877"/>
          <a:ext cx="5181517" cy="4834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Google Shape;98;p3">
            <a:extLst>
              <a:ext uri="{FF2B5EF4-FFF2-40B4-BE49-F238E27FC236}">
                <a16:creationId xmlns="" xmlns:a16="http://schemas.microsoft.com/office/drawing/2014/main" id="{9C761CEE-0217-4006-AE2E-A4F7902B08B6}"/>
              </a:ext>
            </a:extLst>
          </p:cNvPr>
          <p:cNvSpPr/>
          <p:nvPr/>
        </p:nvSpPr>
        <p:spPr>
          <a:xfrm>
            <a:off x="655643" y="6051146"/>
            <a:ext cx="246842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</a:pPr>
            <a:r>
              <a:rPr lang="ru-RU" sz="1400" b="1" kern="0" dirty="0">
                <a:solidFill>
                  <a:prstClr val="black"/>
                </a:solidFill>
                <a:latin typeface="Arial"/>
                <a:ea typeface="Montserrat"/>
                <a:cs typeface="Montserrat"/>
                <a:sym typeface="Montserrat"/>
              </a:rPr>
              <a:t>12. Забайкальский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372396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011532294"/>
              </p:ext>
            </p:extLst>
          </p:nvPr>
        </p:nvGraphicFramePr>
        <p:xfrm>
          <a:off x="528800" y="1276350"/>
          <a:ext cx="11065421" cy="51627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28803" y="232463"/>
            <a:ext cx="7734489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defTabSz="913711">
              <a:defRPr/>
            </a:pPr>
            <a:r>
              <a:rPr 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ЦЕЛИ ДЕЯТЕЛЬНОСТИ МИНИСТЕРСТВА ПРИРОДНЫХ РЕСУРСОВ ЗАБАЙКАЛЬСКОГО КРАЯ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0783" y="334481"/>
            <a:ext cx="8984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ВЫПОЛНЕНЫ МЕРЫ ПО РЕАЛИЗАЦИИ УКАЗА ПРЕЗИДЕНТА РФ № 382 ОТ 15.06.2022</a:t>
            </a:r>
            <a:endParaRPr lang="ru-RU" sz="1600" kern="0" dirty="0">
              <a:solidFill>
                <a:prstClr val="black"/>
              </a:solidFill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424543" y="5835430"/>
            <a:ext cx="11338154" cy="84698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6159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prstClr val="black"/>
                </a:solidFill>
                <a:cs typeface="Times New Roman" panose="02020603050405020304" pitchFamily="18" charset="0"/>
              </a:rPr>
              <a:t>ЗАДАЧИ К 2030 ГОДУ:</a:t>
            </a:r>
          </a:p>
          <a:p>
            <a:pPr marL="6159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5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6159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altLang="ru-RU" sz="1300" b="1" dirty="0">
                <a:solidFill>
                  <a:prstClr val="black"/>
                </a:solidFill>
                <a:cs typeface="Times New Roman" panose="02020603050405020304" pitchFamily="18" charset="0"/>
              </a:rPr>
              <a:t>СОКРАТИТЬ ПЛОЩАДЬ ЛЕСНЫХ ПОЖАРОВ НЕ МЕНЕЕ ЧЕМ НА 50 ПРОЦЕНТОВ ОТНОСИТЕЛЬНО 2021 ГОДА </a:t>
            </a:r>
          </a:p>
          <a:p>
            <a:pPr marL="6159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r>
              <a:rPr lang="ru-RU" altLang="ru-RU" sz="1300" b="1" dirty="0">
                <a:solidFill>
                  <a:prstClr val="black"/>
                </a:solidFill>
                <a:cs typeface="Times New Roman" panose="02020603050405020304" pitchFamily="18" charset="0"/>
              </a:rPr>
              <a:t>ОБЕСПЕЧИТЬ 100 % ИХ ЛИКВИДАЦИЮ В ТЕЧЕНИЕ ПЕРВЫХ СУТОК</a:t>
            </a:r>
          </a:p>
          <a:p>
            <a:pPr marL="615950" indent="-1714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pPr>
            <a:endParaRPr lang="ru-RU" altLang="ru-RU" sz="5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1812483" y="1590576"/>
            <a:ext cx="3096345" cy="446878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200" kern="0" dirty="0">
                <a:solidFill>
                  <a:srgbClr val="000000"/>
                </a:solidFill>
              </a:rPr>
              <a:t>1. Увеличена кратность наземного патрулирования, км</a:t>
            </a:r>
            <a:endParaRPr lang="ru-RU" altLang="ru-RU" sz="1200" b="1" kern="0" dirty="0">
              <a:solidFill>
                <a:srgbClr val="FFFFFF"/>
              </a:solidFill>
            </a:endParaRPr>
          </a:p>
        </p:txBody>
      </p:sp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8463434" y="1600184"/>
            <a:ext cx="1878799" cy="292990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defPPr>
              <a:defRPr lang="ru-RU"/>
            </a:defPPr>
            <a:lvl1pPr algn="ctr" defTabSz="107473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2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dirty="0"/>
              <a:t>+ 100%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1808895" y="2308086"/>
            <a:ext cx="3096345" cy="262212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200" kern="0" dirty="0">
                <a:solidFill>
                  <a:srgbClr val="000000"/>
                </a:solidFill>
              </a:rPr>
              <a:t>2. Увеличено количество летных часов </a:t>
            </a:r>
          </a:p>
        </p:txBody>
      </p:sp>
      <p:sp>
        <p:nvSpPr>
          <p:cNvPr id="29" name="TextBox 4"/>
          <p:cNvSpPr txBox="1">
            <a:spLocks noChangeArrowheads="1"/>
          </p:cNvSpPr>
          <p:nvPr/>
        </p:nvSpPr>
        <p:spPr bwMode="auto">
          <a:xfrm>
            <a:off x="8481572" y="2315420"/>
            <a:ext cx="1878799" cy="292990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prstClr val="black"/>
                </a:solidFill>
              </a:rPr>
              <a:t>+ 31%</a:t>
            </a: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1808895" y="3553578"/>
            <a:ext cx="3096345" cy="446878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4. Увеличена обслуживаемая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зона тушения, млн. га </a:t>
            </a: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8481572" y="3553578"/>
            <a:ext cx="1878799" cy="292990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prstClr val="black"/>
                </a:solidFill>
              </a:rPr>
              <a:t>+ 18%</a:t>
            </a: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1808895" y="4199550"/>
            <a:ext cx="3096345" cy="446878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5. Увеличена численность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ПДПС, чел. </a:t>
            </a:r>
          </a:p>
        </p:txBody>
      </p:sp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8481572" y="4268814"/>
            <a:ext cx="1878799" cy="292990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prstClr val="black"/>
                </a:solidFill>
              </a:rPr>
              <a:t>+ 10%</a:t>
            </a:r>
          </a:p>
        </p:txBody>
      </p:sp>
      <p:sp>
        <p:nvSpPr>
          <p:cNvPr id="34" name="TextBox 4"/>
          <p:cNvSpPr txBox="1">
            <a:spLocks noChangeArrowheads="1"/>
          </p:cNvSpPr>
          <p:nvPr/>
        </p:nvSpPr>
        <p:spPr bwMode="auto">
          <a:xfrm>
            <a:off x="1812484" y="2845665"/>
            <a:ext cx="3096345" cy="446878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200" kern="0" dirty="0">
                <a:solidFill>
                  <a:srgbClr val="000000"/>
                </a:solidFill>
              </a:rPr>
              <a:t>3. Увеличена кратность авиационного патрулирования  </a:t>
            </a:r>
            <a:endParaRPr lang="ru-RU" altLang="ru-RU" sz="1200" kern="0" dirty="0">
              <a:solidFill>
                <a:srgbClr val="FFFFFF"/>
              </a:solidFill>
            </a:endParaRP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8481572" y="2899943"/>
            <a:ext cx="1878799" cy="292990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prstClr val="black"/>
                </a:solidFill>
              </a:rPr>
              <a:t>+ 76%</a:t>
            </a:r>
          </a:p>
        </p:txBody>
      </p:sp>
      <p:sp>
        <p:nvSpPr>
          <p:cNvPr id="36" name="TextBox 4"/>
          <p:cNvSpPr txBox="1">
            <a:spLocks noChangeArrowheads="1"/>
          </p:cNvSpPr>
          <p:nvPr/>
        </p:nvSpPr>
        <p:spPr bwMode="auto">
          <a:xfrm>
            <a:off x="5054944" y="1101420"/>
            <a:ext cx="1656183" cy="323767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37" name="TextBox 4"/>
          <p:cNvSpPr txBox="1">
            <a:spLocks noChangeArrowheads="1"/>
          </p:cNvSpPr>
          <p:nvPr/>
        </p:nvSpPr>
        <p:spPr bwMode="auto">
          <a:xfrm>
            <a:off x="6893170" y="1101419"/>
            <a:ext cx="1523864" cy="323767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45" name="Google Shape;116;g12443aac96e_8_0"/>
          <p:cNvSpPr/>
          <p:nvPr/>
        </p:nvSpPr>
        <p:spPr>
          <a:xfrm>
            <a:off x="4944053" y="1506830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68 831</a:t>
            </a:r>
          </a:p>
        </p:txBody>
      </p:sp>
      <p:sp>
        <p:nvSpPr>
          <p:cNvPr id="46" name="Google Shape;116;g12443aac96e_8_0"/>
          <p:cNvSpPr/>
          <p:nvPr/>
        </p:nvSpPr>
        <p:spPr>
          <a:xfrm>
            <a:off x="6760851" y="1515350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137 000</a:t>
            </a:r>
          </a:p>
        </p:txBody>
      </p:sp>
      <p:sp>
        <p:nvSpPr>
          <p:cNvPr id="47" name="Google Shape;116;g12443aac96e_8_0"/>
          <p:cNvSpPr/>
          <p:nvPr/>
        </p:nvSpPr>
        <p:spPr>
          <a:xfrm>
            <a:off x="4957804" y="2190819"/>
            <a:ext cx="1656183" cy="511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2 936</a:t>
            </a:r>
          </a:p>
        </p:txBody>
      </p:sp>
      <p:sp>
        <p:nvSpPr>
          <p:cNvPr id="48" name="Google Shape;116;g12443aac96e_8_0"/>
          <p:cNvSpPr/>
          <p:nvPr/>
        </p:nvSpPr>
        <p:spPr>
          <a:xfrm>
            <a:off x="6767727" y="2186418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4 247</a:t>
            </a:r>
          </a:p>
        </p:txBody>
      </p:sp>
      <p:sp>
        <p:nvSpPr>
          <p:cNvPr id="49" name="Google Shape;116;g12443aac96e_8_0"/>
          <p:cNvSpPr/>
          <p:nvPr/>
        </p:nvSpPr>
        <p:spPr>
          <a:xfrm>
            <a:off x="4976398" y="2772808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0,41</a:t>
            </a:r>
          </a:p>
        </p:txBody>
      </p:sp>
      <p:sp>
        <p:nvSpPr>
          <p:cNvPr id="50" name="Google Shape;116;g12443aac96e_8_0"/>
          <p:cNvSpPr/>
          <p:nvPr/>
        </p:nvSpPr>
        <p:spPr>
          <a:xfrm>
            <a:off x="6791863" y="2769290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0,72</a:t>
            </a:r>
          </a:p>
        </p:txBody>
      </p:sp>
      <p:sp>
        <p:nvSpPr>
          <p:cNvPr id="51" name="Google Shape;116;g12443aac96e_8_0"/>
          <p:cNvSpPr/>
          <p:nvPr/>
        </p:nvSpPr>
        <p:spPr>
          <a:xfrm>
            <a:off x="4976399" y="3429190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10,5</a:t>
            </a:r>
          </a:p>
        </p:txBody>
      </p:sp>
      <p:sp>
        <p:nvSpPr>
          <p:cNvPr id="52" name="Google Shape;116;g12443aac96e_8_0"/>
          <p:cNvSpPr/>
          <p:nvPr/>
        </p:nvSpPr>
        <p:spPr>
          <a:xfrm>
            <a:off x="6791864" y="3429190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12,4</a:t>
            </a:r>
          </a:p>
        </p:txBody>
      </p:sp>
      <p:sp>
        <p:nvSpPr>
          <p:cNvPr id="53" name="Google Shape;116;g12443aac96e_8_0"/>
          <p:cNvSpPr/>
          <p:nvPr/>
        </p:nvSpPr>
        <p:spPr>
          <a:xfrm>
            <a:off x="4976399" y="4161312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242</a:t>
            </a:r>
          </a:p>
        </p:txBody>
      </p:sp>
      <p:sp>
        <p:nvSpPr>
          <p:cNvPr id="54" name="Google Shape;116;g12443aac96e_8_0"/>
          <p:cNvSpPr/>
          <p:nvPr/>
        </p:nvSpPr>
        <p:spPr>
          <a:xfrm>
            <a:off x="6803575" y="4156026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266</a:t>
            </a:r>
          </a:p>
        </p:txBody>
      </p:sp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1808896" y="4813403"/>
            <a:ext cx="3096345" cy="446878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</a:rPr>
              <a:t>6. Увеличена обслуживаемая площадь, млн. га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8481572" y="4929676"/>
            <a:ext cx="1878799" cy="292990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b="1" dirty="0">
                <a:solidFill>
                  <a:prstClr val="black"/>
                </a:solidFill>
              </a:rPr>
              <a:t>+ 9%</a:t>
            </a:r>
          </a:p>
        </p:txBody>
      </p:sp>
      <p:sp>
        <p:nvSpPr>
          <p:cNvPr id="40" name="Google Shape;116;g12443aac96e_8_0"/>
          <p:cNvSpPr/>
          <p:nvPr/>
        </p:nvSpPr>
        <p:spPr>
          <a:xfrm>
            <a:off x="4976399" y="4808008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11,3</a:t>
            </a:r>
          </a:p>
        </p:txBody>
      </p:sp>
      <p:sp>
        <p:nvSpPr>
          <p:cNvPr id="41" name="Google Shape;116;g12443aac96e_8_0"/>
          <p:cNvSpPr/>
          <p:nvPr/>
        </p:nvSpPr>
        <p:spPr>
          <a:xfrm>
            <a:off x="6803576" y="4801305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sz="1400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12,4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43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1786031" y="1072391"/>
            <a:ext cx="3142071" cy="323767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Показатель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54267" y="1383854"/>
            <a:ext cx="8089831" cy="417181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4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3581" y="370484"/>
            <a:ext cx="7911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 РЕЗУЛЬТАТАМ 2022 ГОДА УЛУЧШЕНЫ </a:t>
            </a:r>
          </a:p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ВСЕ ОСНОВНЫЕ ПОКАЗАТЕЛИ КАЧЕСТВА ТУШЕНИЯ ЛЕСНЫХ ПОЖАРОВ</a:t>
            </a:r>
          </a:p>
        </p:txBody>
      </p:sp>
      <p:sp>
        <p:nvSpPr>
          <p:cNvPr id="38" name="TextBox 4"/>
          <p:cNvSpPr txBox="1">
            <a:spLocks noChangeArrowheads="1"/>
          </p:cNvSpPr>
          <p:nvPr/>
        </p:nvSpPr>
        <p:spPr bwMode="auto">
          <a:xfrm>
            <a:off x="1495431" y="2435158"/>
            <a:ext cx="3096345" cy="508433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400" kern="0" dirty="0">
                <a:solidFill>
                  <a:srgbClr val="000000"/>
                </a:solidFill>
              </a:rPr>
              <a:t>1. Увеличено обнаружение лесных пожаров на площади менее 5 га  </a:t>
            </a:r>
          </a:p>
        </p:txBody>
      </p:sp>
      <p:sp>
        <p:nvSpPr>
          <p:cNvPr id="39" name="TextBox 4"/>
          <p:cNvSpPr txBox="1">
            <a:spLocks noChangeArrowheads="1"/>
          </p:cNvSpPr>
          <p:nvPr/>
        </p:nvSpPr>
        <p:spPr bwMode="auto">
          <a:xfrm>
            <a:off x="8195416" y="2510659"/>
            <a:ext cx="1878799" cy="354545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+ 12%</a:t>
            </a:r>
          </a:p>
        </p:txBody>
      </p:sp>
      <p:sp>
        <p:nvSpPr>
          <p:cNvPr id="40" name="TextBox 4"/>
          <p:cNvSpPr txBox="1">
            <a:spLocks noChangeArrowheads="1"/>
          </p:cNvSpPr>
          <p:nvPr/>
        </p:nvSpPr>
        <p:spPr bwMode="auto">
          <a:xfrm>
            <a:off x="1495431" y="3183452"/>
            <a:ext cx="3096345" cy="508433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</a:rPr>
              <a:t>2. Уменьшена доля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kern="0" dirty="0">
                <a:solidFill>
                  <a:srgbClr val="000000"/>
                </a:solidFill>
              </a:rPr>
              <a:t> крупных пожаров</a:t>
            </a:r>
          </a:p>
        </p:txBody>
      </p:sp>
      <p:sp>
        <p:nvSpPr>
          <p:cNvPr id="41" name="TextBox 4"/>
          <p:cNvSpPr txBox="1">
            <a:spLocks noChangeArrowheads="1"/>
          </p:cNvSpPr>
          <p:nvPr/>
        </p:nvSpPr>
        <p:spPr bwMode="auto">
          <a:xfrm>
            <a:off x="8264184" y="3259825"/>
            <a:ext cx="1878799" cy="354545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-2%</a:t>
            </a:r>
          </a:p>
        </p:txBody>
      </p:sp>
      <p:sp>
        <p:nvSpPr>
          <p:cNvPr id="42" name="TextBox 4"/>
          <p:cNvSpPr txBox="1">
            <a:spLocks noChangeArrowheads="1"/>
          </p:cNvSpPr>
          <p:nvPr/>
        </p:nvSpPr>
        <p:spPr bwMode="auto">
          <a:xfrm>
            <a:off x="1495431" y="3929753"/>
            <a:ext cx="3096345" cy="508433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defPPr>
              <a:defRPr lang="ru-RU"/>
            </a:defPPr>
            <a:lvl1pPr defTabSz="1074738" fontAlgn="base">
              <a:spcBef>
                <a:spcPct val="0"/>
              </a:spcBef>
              <a:spcAft>
                <a:spcPct val="0"/>
              </a:spcAft>
              <a:defRPr sz="14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3. Увеличена ликвидация пожаров в первые сутки</a:t>
            </a:r>
          </a:p>
        </p:txBody>
      </p:sp>
      <p:sp>
        <p:nvSpPr>
          <p:cNvPr id="43" name="TextBox 4"/>
          <p:cNvSpPr txBox="1">
            <a:spLocks noChangeArrowheads="1"/>
          </p:cNvSpPr>
          <p:nvPr/>
        </p:nvSpPr>
        <p:spPr bwMode="auto">
          <a:xfrm>
            <a:off x="8264184" y="4022085"/>
            <a:ext cx="1878799" cy="354545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+ 4%</a:t>
            </a:r>
          </a:p>
        </p:txBody>
      </p:sp>
      <p:sp>
        <p:nvSpPr>
          <p:cNvPr id="44" name="TextBox 4"/>
          <p:cNvSpPr txBox="1">
            <a:spLocks noChangeArrowheads="1"/>
          </p:cNvSpPr>
          <p:nvPr/>
        </p:nvSpPr>
        <p:spPr bwMode="auto">
          <a:xfrm>
            <a:off x="4767550" y="1670010"/>
            <a:ext cx="1656183" cy="354545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2021 год</a:t>
            </a:r>
          </a:p>
        </p:txBody>
      </p:sp>
      <p:sp>
        <p:nvSpPr>
          <p:cNvPr id="55" name="TextBox 4"/>
          <p:cNvSpPr txBox="1">
            <a:spLocks noChangeArrowheads="1"/>
          </p:cNvSpPr>
          <p:nvPr/>
        </p:nvSpPr>
        <p:spPr bwMode="auto">
          <a:xfrm>
            <a:off x="6576645" y="1670010"/>
            <a:ext cx="1442078" cy="354545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b="1" dirty="0">
                <a:solidFill>
                  <a:prstClr val="black"/>
                </a:solidFill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56" name="Google Shape;116;g12443aac96e_8_0"/>
          <p:cNvSpPr/>
          <p:nvPr/>
        </p:nvSpPr>
        <p:spPr>
          <a:xfrm>
            <a:off x="4663785" y="2438044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61</a:t>
            </a:r>
            <a:r>
              <a:rPr lang="ru-RU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%</a:t>
            </a:r>
          </a:p>
        </p:txBody>
      </p:sp>
      <p:sp>
        <p:nvSpPr>
          <p:cNvPr id="57" name="Google Shape;116;g12443aac96e_8_0"/>
          <p:cNvSpPr/>
          <p:nvPr/>
        </p:nvSpPr>
        <p:spPr>
          <a:xfrm>
            <a:off x="6454264" y="2435158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73%</a:t>
            </a:r>
          </a:p>
        </p:txBody>
      </p:sp>
      <p:sp>
        <p:nvSpPr>
          <p:cNvPr id="58" name="Google Shape;116;g12443aac96e_8_0"/>
          <p:cNvSpPr/>
          <p:nvPr/>
        </p:nvSpPr>
        <p:spPr>
          <a:xfrm>
            <a:off x="4663785" y="3178779"/>
            <a:ext cx="1656183" cy="511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27%</a:t>
            </a:r>
          </a:p>
        </p:txBody>
      </p:sp>
      <p:sp>
        <p:nvSpPr>
          <p:cNvPr id="59" name="Google Shape;116;g12443aac96e_8_0"/>
          <p:cNvSpPr/>
          <p:nvPr/>
        </p:nvSpPr>
        <p:spPr>
          <a:xfrm>
            <a:off x="6454263" y="3178780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25%</a:t>
            </a:r>
          </a:p>
        </p:txBody>
      </p:sp>
      <p:sp>
        <p:nvSpPr>
          <p:cNvPr id="60" name="Google Shape;116;g12443aac96e_8_0"/>
          <p:cNvSpPr/>
          <p:nvPr/>
        </p:nvSpPr>
        <p:spPr>
          <a:xfrm>
            <a:off x="4662936" y="3946584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79%</a:t>
            </a:r>
          </a:p>
        </p:txBody>
      </p:sp>
      <p:sp>
        <p:nvSpPr>
          <p:cNvPr id="61" name="Google Shape;116;g12443aac96e_8_0"/>
          <p:cNvSpPr/>
          <p:nvPr/>
        </p:nvSpPr>
        <p:spPr>
          <a:xfrm>
            <a:off x="6454262" y="3946584"/>
            <a:ext cx="1656183" cy="505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1">
            <a:noAutofit/>
          </a:bodyPr>
          <a:lstStyle/>
          <a:p>
            <a:pPr algn="ctr">
              <a:spcBef>
                <a:spcPts val="150"/>
              </a:spcBef>
              <a:buClr>
                <a:srgbClr val="000000"/>
              </a:buClr>
            </a:pPr>
            <a:r>
              <a:rPr lang="ru-RU" kern="0" dirty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83%</a:t>
            </a:r>
          </a:p>
        </p:txBody>
      </p:sp>
      <p:sp>
        <p:nvSpPr>
          <p:cNvPr id="62" name="TextBox 4"/>
          <p:cNvSpPr txBox="1">
            <a:spLocks noChangeArrowheads="1"/>
          </p:cNvSpPr>
          <p:nvPr/>
        </p:nvSpPr>
        <p:spPr bwMode="auto">
          <a:xfrm>
            <a:off x="466345" y="5371480"/>
            <a:ext cx="11354937" cy="970098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300" b="1" dirty="0">
                <a:solidFill>
                  <a:prstClr val="black"/>
                </a:solidFill>
                <a:cs typeface="Times New Roman" panose="02020603050405020304" pitchFamily="18" charset="0"/>
              </a:rPr>
              <a:t>СНИЖЕНИЕ ОТНОСИТЕЛЬНО ЗНАЧЕНИЯ СРЕДНЕГО ПОКАЗАТЕЛЯ (5 ЛЕТ) СОСТАВИЛО: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2690813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В 2 РАЗА ПО КОЛИЧЕСТВУ ЛЕСНЫХ ПОЖАРОВ</a:t>
            </a:r>
          </a:p>
          <a:p>
            <a:pPr marL="2690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В 8 РАЗ ПО ПЛОЩАДИ ЛЕСНЫХ ПОЖАРОВ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2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4"/>
          <p:cNvSpPr txBox="1">
            <a:spLocks noChangeArrowheads="1"/>
          </p:cNvSpPr>
          <p:nvPr/>
        </p:nvSpPr>
        <p:spPr bwMode="auto">
          <a:xfrm>
            <a:off x="1472567" y="1670010"/>
            <a:ext cx="3142071" cy="323767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Показатель</a:t>
            </a:r>
          </a:p>
        </p:txBody>
      </p:sp>
    </p:spTree>
    <p:extLst>
      <p:ext uri="{BB962C8B-B14F-4D97-AF65-F5344CB8AC3E}">
        <p14:creationId xmlns:p14="http://schemas.microsoft.com/office/powerpoint/2010/main" val="1028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442942" y="1707004"/>
            <a:ext cx="11540482" cy="502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911646">
              <a:buFontTx/>
              <a:buAutoNum type="arabicPeriod"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Проведено обеспечение  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лесопожарных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формирований.  Проведены закупки на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44,1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3379311" y="2312844"/>
            <a:ext cx="8375299" cy="532969"/>
            <a:chOff x="580506" y="837931"/>
            <a:chExt cx="1379179" cy="1045908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580506" y="837931"/>
              <a:ext cx="1379179" cy="1045908"/>
            </a:xfrm>
            <a:prstGeom prst="roundRect">
              <a:avLst>
                <a:gd name="adj" fmla="val 10000"/>
              </a:avLst>
            </a:prstGeom>
            <a:ln w="952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Скругленный прямоугольник 4"/>
            <p:cNvSpPr/>
            <p:nvPr/>
          </p:nvSpPr>
          <p:spPr>
            <a:xfrm>
              <a:off x="580506" y="998781"/>
              <a:ext cx="1339989" cy="6298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2700" rIns="19050" bIns="12700" numCol="1" spcCol="1270" anchor="ctr" anchorCtr="0">
              <a:noAutofit/>
            </a:bodyPr>
            <a:lstStyle/>
            <a:p>
              <a:pPr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Закуплены запасные части для капитального ремонта 65 единиц лесопожарной техники, лесопожарное оборудование, инвентарь и снаряжение, </a:t>
              </a:r>
              <a:r>
                <a:rPr lang="ru-RU" sz="16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спец.одежда</a:t>
              </a:r>
              <a:endPara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431229" y="2980716"/>
            <a:ext cx="11540482" cy="502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Создан резерв ГСМ  -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 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3498305" y="3588776"/>
            <a:ext cx="8496090" cy="365587"/>
            <a:chOff x="560615" y="837933"/>
            <a:chExt cx="1399070" cy="669016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580506" y="837933"/>
              <a:ext cx="1379179" cy="66901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560615" y="837933"/>
              <a:ext cx="1339989" cy="6298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2700" rIns="19050" bIns="12700" numCol="1" spcCol="1270" anchor="ctr" anchorCtr="0">
              <a:noAutofit/>
            </a:bodyPr>
            <a:lstStyle/>
            <a:p>
              <a:pPr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Создан необходимый запас авиационного топлива ТС-1, а также топлива Аи и ДТВ </a:t>
              </a: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431229" y="4012897"/>
            <a:ext cx="11540482" cy="502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Организована система обнаружения и учета лесных пожаров – 19,4 млн. руб.</a:t>
            </a:r>
          </a:p>
        </p:txBody>
      </p:sp>
      <p:sp>
        <p:nvSpPr>
          <p:cNvPr id="49" name="Скругленный прямоугольник 4"/>
          <p:cNvSpPr/>
          <p:nvPr/>
        </p:nvSpPr>
        <p:spPr>
          <a:xfrm>
            <a:off x="3517466" y="4650053"/>
            <a:ext cx="8137311" cy="6964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целях осуществления мониторинга лесопожарной обстановки в лесу и своевременного обнаружения возникновения лесных пожаров закуплено  </a:t>
            </a:r>
            <a:r>
              <a:rPr lang="ru-RU" sz="16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40 </a:t>
            </a: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видеокамер «</a:t>
            </a:r>
            <a:r>
              <a:rPr lang="ru-RU" sz="16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Лесоохранитель</a:t>
            </a:r>
            <a:r>
              <a: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46973" y="530781"/>
            <a:ext cx="97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cap="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экономия 2022 года в размере </a:t>
            </a:r>
            <a:r>
              <a:rPr lang="ru-RU" sz="1600" b="1" cap="al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125,5 </a:t>
            </a:r>
            <a:r>
              <a:rPr lang="ru-RU" sz="1600" b="1" cap="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 направлена</a:t>
            </a:r>
          </a:p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 МЕРОПРИЯТИЯ ПО ПОДГОТОВКЕ </a:t>
            </a:r>
            <a:r>
              <a:rPr lang="ru-RU" sz="1600" b="1" cap="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пожароопасному сезону 2023 года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ED754C5-51D9-4533-889D-D1221D3FFAF3}"/>
              </a:ext>
            </a:extLst>
          </p:cNvPr>
          <p:cNvSpPr/>
          <p:nvPr/>
        </p:nvSpPr>
        <p:spPr>
          <a:xfrm>
            <a:off x="431229" y="1341558"/>
            <a:ext cx="97662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cap="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Результаты: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72B1C31-7EC0-48AC-A427-9CB49DEC629D}"/>
              </a:ext>
            </a:extLst>
          </p:cNvPr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8" name="Picture 3" descr="C:\Users\Gerebcova\Desktop\Жербцова\лого для презентации.png">
            <a:extLst>
              <a:ext uri="{FF2B5EF4-FFF2-40B4-BE49-F238E27FC236}">
                <a16:creationId xmlns="" xmlns:a16="http://schemas.microsoft.com/office/drawing/2014/main" id="{BFBC0574-CFB6-4664-A2B2-DFB2AC9F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345231" y="5481388"/>
            <a:ext cx="11626480" cy="1191437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defTabSz="911646">
              <a:defRPr sz="1600" b="1">
                <a:solidFill>
                  <a:schemeClr val="tx1"/>
                </a:solidFill>
              </a:defRPr>
            </a:lvl1pPr>
          </a:lstStyle>
          <a:p>
            <a:pPr algn="ctr"/>
            <a:r>
              <a:rPr lang="ru-RU" alt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Ведется работа по </a:t>
            </a: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привлечению беспилотных летательных </a:t>
            </a:r>
            <a:r>
              <a:rPr lang="ru-RU" alt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аппаратов ГК </a:t>
            </a:r>
            <a:r>
              <a:rPr lang="ru-RU" alt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«Беспилотные системы</a:t>
            </a:r>
            <a:r>
              <a:rPr lang="ru-RU" altLang="ru-RU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algn="ctr"/>
            <a:r>
              <a:rPr lang="ru-RU" altLang="ru-RU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Перераспределены средства </a:t>
            </a:r>
            <a:r>
              <a:rPr lang="ru-RU" altLang="ru-RU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 млн. руб. краевого бюджета, </a:t>
            </a:r>
            <a:r>
              <a:rPr lang="ru-RU" altLang="ru-RU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выделенного </a:t>
            </a:r>
            <a:r>
              <a:rPr lang="ru-RU" altLang="ru-RU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КГСАУ «Забайкаллесхоз» </a:t>
            </a:r>
            <a:endParaRPr lang="ru-RU" altLang="ru-RU" b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altLang="ru-RU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altLang="ru-RU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altLang="ru-RU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год, с </a:t>
            </a:r>
            <a:r>
              <a:rPr lang="ru-RU" altLang="ru-RU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ремонта противопожарной техники на осуществление оплаты услуг по привлечению </a:t>
            </a:r>
            <a:r>
              <a:rPr lang="ru-RU" altLang="ru-RU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БПЛА</a:t>
            </a:r>
            <a:endParaRPr lang="ru-RU" altLang="ru-RU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4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83581" y="370484"/>
            <a:ext cx="79118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ПОДГОТОВКА К ПОЖАРООПАСНОМУ СЕЗОНУ 2023 ГОДА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2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4" name="Таблица 23"/>
          <p:cNvGraphicFramePr>
            <a:graphicFrameLocks noGrp="1"/>
          </p:cNvGraphicFramePr>
          <p:nvPr>
            <p:extLst/>
          </p:nvPr>
        </p:nvGraphicFramePr>
        <p:xfrm>
          <a:off x="620142" y="1326291"/>
          <a:ext cx="11094063" cy="5263538"/>
        </p:xfrm>
        <a:graphic>
          <a:graphicData uri="http://schemas.openxmlformats.org/drawingml/2006/table">
            <a:tbl>
              <a:tblPr/>
              <a:tblGrid>
                <a:gridCol w="81936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0042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52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Государственное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задание на 2022 год (противопожарные и профилактические мероприятия)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выполнено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5095">
                <a:tc>
                  <a:txBody>
                    <a:bodyPr/>
                    <a:lstStyle>
                      <a:lvl1pPr marL="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581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164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6746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3288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7909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3492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190752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4657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Наличие организационно-распорядительных документов 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581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164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6746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3288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7909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3492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190752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4657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выполнено</a:t>
                      </a:r>
                      <a:endParaRPr lang="ru-RU" sz="1700" b="0" i="0" u="none" strike="noStrike" dirty="0">
                        <a:solidFill>
                          <a:srgbClr val="00B05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711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Наличие государственных заданий на работы по обеспечению мер пожарной безопасности и тушению лесных пожаров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16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выполнено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13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Наличие утвержденных наземных и авиационных маршрутов патрулирования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выполнено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7031">
                <a:tc>
                  <a:txBody>
                    <a:bodyPr/>
                    <a:lstStyle>
                      <a:lvl1pPr marL="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581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164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6746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3288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7909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3492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190752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4657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Наличие планов тушения лесных пожаров,</a:t>
                      </a:r>
                    </a:p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Сводного плана тушения лесных пожаров на территории Забайкальского края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581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164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6746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3288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7909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3492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190752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4657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выполнено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7031">
                <a:tc>
                  <a:txBody>
                    <a:bodyPr/>
                    <a:lstStyle>
                      <a:lvl1pPr marL="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581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164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6746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3288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7909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3492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190752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4657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marL="0" marR="0" indent="0" algn="l" defTabSz="9116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Укомплектованность штата лесопожарных формирований (наземной и авиационной зоны охраны лесов), обучение руководителей тушения </a:t>
                      </a:r>
                      <a:r>
                        <a:rPr lang="ru-RU" sz="1600" b="0" i="0" u="none" strike="noStrike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лесных пожаров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581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164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6746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3288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7909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3492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190752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4657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marL="0" marR="0" indent="0" algn="ctr" defTabSz="9116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7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выполнено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75583">
                <a:tc>
                  <a:txBody>
                    <a:bodyPr/>
                    <a:lstStyle>
                      <a:lvl1pPr marL="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581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164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6746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3288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7909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3492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190752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4657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Ремонт</a:t>
                      </a:r>
                      <a:r>
                        <a:rPr lang="ru-RU" sz="16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и технический осмотр лесопожарной техники </a:t>
                      </a:r>
                      <a:endParaRPr lang="ru-RU" sz="1600" b="0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1pPr>
                      <a:lvl2pPr marL="45581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2pPr>
                      <a:lvl3pPr marL="911646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3pPr>
                      <a:lvl4pPr marL="136746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4pPr>
                      <a:lvl5pPr marL="1823288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5pPr>
                      <a:lvl6pPr marL="227909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6pPr>
                      <a:lvl7pPr marL="2734921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7pPr>
                      <a:lvl8pPr marL="3190752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8pPr>
                      <a:lvl9pPr marL="3646570" marR="0" algn="l" defTabSz="911646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kern="1200" cap="none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  <a:sym typeface="Arial"/>
                        </a:defRPr>
                      </a:lvl9pPr>
                    </a:lstStyle>
                    <a:p>
                      <a:pPr algn="ctr" fontAlgn="ctr"/>
                      <a:r>
                        <a:rPr lang="ru-RU" sz="1700" b="0" i="0" u="none" strike="noStrike" dirty="0" smtClean="0">
                          <a:solidFill>
                            <a:srgbClr val="00B050"/>
                          </a:solidFill>
                          <a:effectLst/>
                          <a:latin typeface="+mn-lt"/>
                        </a:rPr>
                        <a:t>выполнено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75583">
                <a:tc>
                  <a:txBody>
                    <a:bodyPr/>
                    <a:lstStyle/>
                    <a:p>
                      <a:pPr marL="0" marR="0" indent="0" algn="l" defTabSz="9116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Наличие государственных контрактов или государственных заданий на выполнение лесоавиационных работ по охране лесов от пожаров </a:t>
                      </a:r>
                    </a:p>
                    <a:p>
                      <a:pPr algn="l" fontAlgn="ctr"/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1646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до 27.03.2023</a:t>
                      </a:r>
                    </a:p>
                    <a:p>
                      <a:pPr algn="ctr" fontAlgn="ctr"/>
                      <a:endParaRPr lang="ru-RU" sz="1700" b="0" i="0" u="none" strike="noStrike" dirty="0" smtClean="0"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" name="TextBox 4"/>
          <p:cNvSpPr txBox="1">
            <a:spLocks noChangeArrowheads="1"/>
          </p:cNvSpPr>
          <p:nvPr/>
        </p:nvSpPr>
        <p:spPr bwMode="auto">
          <a:xfrm>
            <a:off x="574643" y="932357"/>
            <a:ext cx="8157465" cy="323767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Показатель</a:t>
            </a: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9039023" y="932357"/>
            <a:ext cx="2386860" cy="323767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Срок</a:t>
            </a:r>
            <a:endParaRPr lang="ru-RU" altLang="ru-RU" sz="16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7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4"/>
          <p:cNvSpPr txBox="1">
            <a:spLocks noChangeArrowheads="1"/>
          </p:cNvSpPr>
          <p:nvPr/>
        </p:nvSpPr>
        <p:spPr bwMode="auto">
          <a:xfrm>
            <a:off x="535222" y="4673962"/>
            <a:ext cx="7720756" cy="877765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TextBox 4"/>
          <p:cNvSpPr txBox="1">
            <a:spLocks noChangeArrowheads="1"/>
          </p:cNvSpPr>
          <p:nvPr/>
        </p:nvSpPr>
        <p:spPr bwMode="auto">
          <a:xfrm>
            <a:off x="535222" y="3788154"/>
            <a:ext cx="7720755" cy="477655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4"/>
          <p:cNvSpPr txBox="1">
            <a:spLocks noChangeArrowheads="1"/>
          </p:cNvSpPr>
          <p:nvPr/>
        </p:nvSpPr>
        <p:spPr bwMode="auto">
          <a:xfrm>
            <a:off x="535224" y="2659851"/>
            <a:ext cx="7720754" cy="877765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Box 4"/>
          <p:cNvSpPr txBox="1">
            <a:spLocks noChangeArrowheads="1"/>
          </p:cNvSpPr>
          <p:nvPr/>
        </p:nvSpPr>
        <p:spPr bwMode="auto">
          <a:xfrm>
            <a:off x="535224" y="1812864"/>
            <a:ext cx="7720753" cy="477655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marL="1169988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ru-RU" altLang="ru-RU" sz="1300" b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21551" y="5159012"/>
            <a:ext cx="9484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33400"/>
            <a:r>
              <a:rPr lang="ru-RU" sz="1200" dirty="0">
                <a:solidFill>
                  <a:prstClr val="black"/>
                </a:solidFill>
                <a:ea typeface="Calibri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6319" y="1817215"/>
            <a:ext cx="88016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kern="0" dirty="0">
                <a:solidFill>
                  <a:srgbClr val="000000"/>
                </a:solidFill>
                <a:latin typeface="Arial"/>
                <a:ea typeface="Montserrat"/>
                <a:cs typeface="Montserrat"/>
                <a:sym typeface="Montserrat"/>
              </a:rPr>
              <a:t>1. Снизить количество лесных пожаров </a:t>
            </a:r>
          </a:p>
          <a:p>
            <a:pPr>
              <a:defRPr/>
            </a:pPr>
            <a:endParaRPr lang="ru-RU" b="1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6318" y="3817844"/>
            <a:ext cx="8663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rgbClr val="0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3. </a:t>
            </a:r>
            <a:r>
              <a:rPr lang="ru-RU" kern="0" dirty="0">
                <a:solidFill>
                  <a:srgbClr val="000000"/>
                </a:solidFill>
                <a:latin typeface="Arial"/>
                <a:cs typeface="Arial" panose="020B0604020202020204" pitchFamily="34" charset="0"/>
                <a:sym typeface="Montserrat"/>
              </a:rPr>
              <a:t>У</a:t>
            </a:r>
            <a:r>
              <a:rPr lang="ru-RU" kern="0" dirty="0">
                <a:solidFill>
                  <a:srgbClr val="000000"/>
                </a:solidFill>
                <a:latin typeface="Arial"/>
                <a:ea typeface="Montserrat"/>
                <a:cs typeface="Montserrat"/>
                <a:sym typeface="Montserrat"/>
              </a:rPr>
              <a:t>величить оперативность тушения в 1-е сутки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86318" y="4789680"/>
            <a:ext cx="9052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Уменьшить зону контроля тушения лесных пожаров 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увеличить обслуживаемую зону</a:t>
            </a:r>
          </a:p>
        </p:txBody>
      </p:sp>
      <p:sp>
        <p:nvSpPr>
          <p:cNvPr id="19" name="Google Shape;98;p3"/>
          <p:cNvSpPr/>
          <p:nvPr/>
        </p:nvSpPr>
        <p:spPr>
          <a:xfrm>
            <a:off x="-513341" y="618835"/>
            <a:ext cx="847038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prstClr val="black"/>
                </a:solidFill>
                <a:latin typeface="Arial"/>
                <a:ea typeface="Montserrat"/>
                <a:cs typeface="Montserrat"/>
                <a:sym typeface="Montserrat"/>
              </a:rPr>
              <a:t>ЗАДАЧИ ОХРАНЫ ЛЕСОВ ОТ ПОЖАРОВ НА 2023 ГОД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98852" y="2725252"/>
            <a:ext cx="8663835" cy="67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  <a:buClr>
                <a:srgbClr val="000000"/>
              </a:buClr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"/>
              </a:rPr>
              <a:t>2. С</a:t>
            </a:r>
            <a:r>
              <a:rPr lang="ru-RU" kern="0" dirty="0">
                <a:solidFill>
                  <a:srgbClr val="000000"/>
                </a:solidFill>
                <a:latin typeface="Arial"/>
                <a:ea typeface="Montserrat"/>
                <a:cs typeface="Montserrat"/>
                <a:sym typeface="Montserrat"/>
              </a:rPr>
              <a:t>низить площадь лесных пожаров  </a:t>
            </a:r>
          </a:p>
          <a:p>
            <a:pPr>
              <a:spcBef>
                <a:spcPts val="200"/>
              </a:spcBef>
              <a:buClr>
                <a:srgbClr val="000000"/>
              </a:buClr>
            </a:pPr>
            <a:r>
              <a:rPr lang="ru-RU" kern="0" dirty="0">
                <a:solidFill>
                  <a:srgbClr val="000000"/>
                </a:solidFill>
                <a:latin typeface="Arial"/>
                <a:ea typeface="Montserrat"/>
                <a:cs typeface="Montserrat"/>
                <a:sym typeface="Montserrat"/>
              </a:rPr>
              <a:t>в сравнении со средне пятилетними значениями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23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4"/>
          <p:cNvSpPr txBox="1">
            <a:spLocks noChangeArrowheads="1"/>
          </p:cNvSpPr>
          <p:nvPr/>
        </p:nvSpPr>
        <p:spPr bwMode="auto">
          <a:xfrm>
            <a:off x="8904784" y="1821064"/>
            <a:ext cx="2498839" cy="354545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kern="0" dirty="0">
                <a:solidFill>
                  <a:srgbClr val="000000"/>
                </a:solidFill>
                <a:latin typeface="Arial"/>
                <a:ea typeface="Montserrat"/>
                <a:cs typeface="Montserrat"/>
                <a:sym typeface="Montserrat"/>
              </a:rPr>
              <a:t>в 2 раза (менее 324) </a:t>
            </a:r>
          </a:p>
        </p:txBody>
      </p:sp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8881770" y="2791369"/>
            <a:ext cx="3114301" cy="354545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kern="0" dirty="0">
                <a:solidFill>
                  <a:srgbClr val="000000"/>
                </a:solidFill>
                <a:latin typeface="Arial"/>
                <a:ea typeface="Montserrat"/>
                <a:cs typeface="Montserrat"/>
                <a:sym typeface="Montserrat"/>
              </a:rPr>
              <a:t>в 5 раз (менее 130 тыс. га) </a:t>
            </a:r>
          </a:p>
        </p:txBody>
      </p:sp>
      <p:sp>
        <p:nvSpPr>
          <p:cNvPr id="27" name="TextBox 4"/>
          <p:cNvSpPr txBox="1">
            <a:spLocks noChangeArrowheads="1"/>
          </p:cNvSpPr>
          <p:nvPr/>
        </p:nvSpPr>
        <p:spPr bwMode="auto">
          <a:xfrm>
            <a:off x="8920302" y="3831930"/>
            <a:ext cx="2498839" cy="354545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kern="0" dirty="0">
                <a:solidFill>
                  <a:srgbClr val="000000"/>
                </a:solidFill>
                <a:latin typeface="Arial"/>
                <a:ea typeface="Montserrat"/>
                <a:cs typeface="Montserrat"/>
                <a:sym typeface="Montserrat"/>
              </a:rPr>
              <a:t>90 %</a:t>
            </a:r>
          </a:p>
        </p:txBody>
      </p:sp>
      <p:sp>
        <p:nvSpPr>
          <p:cNvPr id="28" name="TextBox 4"/>
          <p:cNvSpPr txBox="1">
            <a:spLocks noChangeArrowheads="1"/>
          </p:cNvSpPr>
          <p:nvPr/>
        </p:nvSpPr>
        <p:spPr bwMode="auto">
          <a:xfrm>
            <a:off x="8920302" y="4793548"/>
            <a:ext cx="2498839" cy="354545"/>
          </a:xfrm>
          <a:prstGeom prst="rect">
            <a:avLst/>
          </a:prstGeom>
          <a:noFill/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kern="0" dirty="0">
                <a:solidFill>
                  <a:srgbClr val="000000"/>
                </a:solidFill>
                <a:latin typeface="Arial"/>
                <a:ea typeface="Montserrat"/>
                <a:cs typeface="Montserrat"/>
                <a:sym typeface="Montserrat"/>
              </a:rPr>
              <a:t>+ </a:t>
            </a:r>
            <a:r>
              <a:rPr lang="ru-RU" altLang="ru-RU" dirty="0">
                <a:solidFill>
                  <a:srgbClr val="000000"/>
                </a:solidFill>
              </a:rPr>
              <a:t>2,2 млн. га</a:t>
            </a:r>
          </a:p>
        </p:txBody>
      </p:sp>
      <p:sp>
        <p:nvSpPr>
          <p:cNvPr id="20" name="TextBox 4"/>
          <p:cNvSpPr txBox="1">
            <a:spLocks noChangeArrowheads="1"/>
          </p:cNvSpPr>
          <p:nvPr/>
        </p:nvSpPr>
        <p:spPr bwMode="auto">
          <a:xfrm>
            <a:off x="8416905" y="1264408"/>
            <a:ext cx="3142071" cy="323767"/>
          </a:xfrm>
          <a:prstGeom prst="rect">
            <a:avLst/>
          </a:prstGeom>
          <a:solidFill>
            <a:srgbClr val="77BD69"/>
          </a:solidFill>
          <a:ln>
            <a:noFill/>
          </a:ln>
        </p:spPr>
        <p:txBody>
          <a:bodyPr wrap="square" lIns="76795" tIns="38398" rIns="76795" bIns="38398">
            <a:spAutoFit/>
          </a:bodyPr>
          <a:lstStyle>
            <a:lvl1pPr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0747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747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1600" b="1" dirty="0">
                <a:solidFill>
                  <a:prstClr val="black"/>
                </a:solidFill>
                <a:cs typeface="Times New Roman" panose="02020603050405020304" pitchFamily="18" charset="0"/>
              </a:rPr>
              <a:t>Показатель</a:t>
            </a:r>
          </a:p>
        </p:txBody>
      </p:sp>
    </p:spTree>
    <p:extLst>
      <p:ext uri="{BB962C8B-B14F-4D97-AF65-F5344CB8AC3E}">
        <p14:creationId xmlns:p14="http://schemas.microsoft.com/office/powerpoint/2010/main" val="1132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442942" y="1707004"/>
            <a:ext cx="11540482" cy="502254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defTabSz="911646">
              <a:buFontTx/>
              <a:buAutoNum type="arabicPeriod"/>
            </a:pP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ГКУ «Управление лесничествами» при содействии арендаторов лесных участков безвозмездно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3379311" y="2312845"/>
            <a:ext cx="8375299" cy="481712"/>
            <a:chOff x="580506" y="837933"/>
            <a:chExt cx="1379179" cy="945320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580506" y="837933"/>
              <a:ext cx="1379179" cy="669016"/>
            </a:xfrm>
            <a:prstGeom prst="roundRect">
              <a:avLst>
                <a:gd name="adj" fmla="val 10000"/>
              </a:avLst>
            </a:prstGeom>
            <a:ln w="9525"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Скругленный прямоугольник 4"/>
            <p:cNvSpPr/>
            <p:nvPr/>
          </p:nvSpPr>
          <p:spPr>
            <a:xfrm>
              <a:off x="600101" y="1153428"/>
              <a:ext cx="1339989" cy="6298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2700" rIns="19050" bIns="12700" numCol="1" spcCol="1270" anchor="ctr" anchorCtr="0">
              <a:noAutofit/>
            </a:bodyPr>
            <a:lstStyle/>
            <a:p>
              <a:pPr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278 семей, 2766 м</a:t>
              </a:r>
              <a:r>
                <a:rPr lang="ru-RU" sz="2400" b="1" baseline="300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431229" y="2980716"/>
            <a:ext cx="11540482" cy="502254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КГСАУ «</a:t>
            </a:r>
            <a:r>
              <a:rPr lang="ru-RU" sz="1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Забайкаллесхоз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безвозмездно предоставлены дрова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" name="Группа 34"/>
          <p:cNvGrpSpPr/>
          <p:nvPr/>
        </p:nvGrpSpPr>
        <p:grpSpPr>
          <a:xfrm>
            <a:off x="3498305" y="3588776"/>
            <a:ext cx="8496090" cy="365587"/>
            <a:chOff x="560615" y="837933"/>
            <a:chExt cx="1399070" cy="669016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580506" y="837933"/>
              <a:ext cx="1379179" cy="669016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Скругленный прямоугольник 4"/>
            <p:cNvSpPr/>
            <p:nvPr/>
          </p:nvSpPr>
          <p:spPr>
            <a:xfrm>
              <a:off x="560615" y="837933"/>
              <a:ext cx="1339989" cy="6298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050" tIns="12700" rIns="19050" bIns="12700" numCol="1" spcCol="1270" anchor="ctr" anchorCtr="0">
              <a:noAutofit/>
            </a:bodyPr>
            <a:lstStyle/>
            <a:p>
              <a:pPr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164 семьи, 1459 м</a:t>
              </a:r>
              <a:r>
                <a:rPr lang="ru-RU" sz="2400" b="1" baseline="300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ru-RU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431229" y="4012897"/>
            <a:ext cx="11540482" cy="502254"/>
          </a:xfrm>
          <a:prstGeom prst="rect">
            <a:avLst/>
          </a:prstGeom>
          <a:solidFill>
            <a:srgbClr val="77BD69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1646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КГСАУ «</a:t>
            </a:r>
            <a:r>
              <a:rPr lang="ru-RU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Забайкаллесхоз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оказано содействие в заготовке и доставке дров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"/>
          <p:cNvSpPr/>
          <p:nvPr/>
        </p:nvSpPr>
        <p:spPr>
          <a:xfrm>
            <a:off x="3517466" y="4650053"/>
            <a:ext cx="8137311" cy="69643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50" tIns="12700" rIns="19050" bIns="12700" numCol="1" spcCol="1270" anchor="ctr" anchorCtr="0">
            <a:noAutofit/>
          </a:bodyPr>
          <a:lstStyle/>
          <a:p>
            <a:pPr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семьи</a:t>
            </a:r>
            <a:r>
              <a:rPr lang="ru-RU" sz="24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 м</a:t>
            </a:r>
            <a:r>
              <a:rPr lang="ru-RU" sz="2400" b="1" baseline="30000" dirty="0" smtClean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400" b="1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6973" y="530781"/>
            <a:ext cx="97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cap="al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Министерством и подведомственными учреждениями</a:t>
            </a:r>
          </a:p>
          <a:p>
            <a:pPr>
              <a:defRPr/>
            </a:pPr>
            <a:r>
              <a:rPr lang="ru-RU" sz="1600" b="1" cap="al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обеспечиваются дровами семьи мобилизованных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4ED754C5-51D9-4533-889D-D1221D3FFAF3}"/>
              </a:ext>
            </a:extLst>
          </p:cNvPr>
          <p:cNvSpPr/>
          <p:nvPr/>
        </p:nvSpPr>
        <p:spPr>
          <a:xfrm>
            <a:off x="431229" y="1341558"/>
            <a:ext cx="115404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cap="all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</a:t>
            </a:r>
            <a:r>
              <a:rPr lang="ru-RU" sz="1600" b="1" cap="al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492 семьи, 4,7 тыс. м</a:t>
            </a:r>
            <a:r>
              <a:rPr lang="ru-RU" sz="1600" b="1" cap="all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600" b="1" cap="all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26 административных района Забайкальского края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72B1C31-7EC0-48AC-A427-9CB49DEC629D}"/>
              </a:ext>
            </a:extLst>
          </p:cNvPr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8" name="Picture 3" descr="C:\Users\Gerebcova\Desktop\Жербцова\лого для презентации.png">
            <a:extLst>
              <a:ext uri="{FF2B5EF4-FFF2-40B4-BE49-F238E27FC236}">
                <a16:creationId xmlns="" xmlns:a16="http://schemas.microsoft.com/office/drawing/2014/main" id="{BFBC0574-CFB6-4664-A2B2-DFB2AC9FD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345231" y="5255742"/>
            <a:ext cx="11626480" cy="1417084"/>
          </a:xfrm>
          <a:prstGeom prst="rect">
            <a:avLst/>
          </a:prstGeom>
          <a:solidFill>
            <a:schemeClr val="bg2"/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defTabSz="911646">
              <a:defRPr sz="1600" b="1">
                <a:solidFill>
                  <a:schemeClr val="tx1"/>
                </a:solidFill>
              </a:defRPr>
            </a:lvl1pPr>
          </a:lstStyle>
          <a:p>
            <a:pPr algn="ctr"/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Также:</a:t>
            </a:r>
            <a:endParaRPr lang="ru-RU" altLang="ru-RU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ru-RU" altLang="ru-RU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Сотрудниками министерства собрано и перечислено из личных средств 132 тыс. руб. в Фонд для целей СВО;</a:t>
            </a:r>
          </a:p>
          <a:p>
            <a:pPr algn="ctr"/>
            <a:r>
              <a:rPr lang="ru-RU" altLang="ru-RU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личные средства работников закуплен и передан в подразделение мобилизованного из министерства работника </a:t>
            </a:r>
            <a:r>
              <a:rPr lang="ru-RU" altLang="ru-RU" b="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квадрокоптер</a:t>
            </a:r>
            <a:r>
              <a:rPr lang="ru-RU" altLang="ru-RU" b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8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2476" y="262851"/>
            <a:ext cx="7648298" cy="369332"/>
          </a:xfrm>
          <a:prstGeom prst="rect">
            <a:avLst/>
          </a:prstGeom>
          <a:solidFill>
            <a:schemeClr val="bg1"/>
          </a:solidFill>
          <a:effectLst>
            <a:softEdge rad="12700"/>
          </a:effectLst>
        </p:spPr>
        <p:txBody>
          <a:bodyPr wrap="square">
            <a:spAutoFit/>
          </a:bodyPr>
          <a:lstStyle/>
          <a:p>
            <a:pPr defTabSz="911646"/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ЦЕЛИ И ЗАДАЧИ В ОБЛАСТИ ВОДНЫХ ОТНОШЕНИЙ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830044" y="3902412"/>
            <a:ext cx="10531927" cy="2160186"/>
            <a:chOff x="6459215" y="836624"/>
            <a:chExt cx="8970338" cy="1676022"/>
          </a:xfrm>
          <a:scene3d>
            <a:camera prst="orthographicFront"/>
            <a:lightRig rig="threePt" dir="t"/>
          </a:scene3d>
        </p:grpSpPr>
        <p:sp>
          <p:nvSpPr>
            <p:cNvPr id="11" name="Прямоугольник 10"/>
            <p:cNvSpPr/>
            <p:nvPr/>
          </p:nvSpPr>
          <p:spPr>
            <a:xfrm>
              <a:off x="6459215" y="836624"/>
              <a:ext cx="8970338" cy="16760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sp3d>
              <a:bevelT w="139700" h="139700" prst="divot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6459215" y="836624"/>
              <a:ext cx="8970338" cy="16760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5226" tIns="53340" rIns="53340" bIns="5334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830036" y="1568998"/>
            <a:ext cx="10531928" cy="1458784"/>
            <a:chOff x="846322" y="2742620"/>
            <a:chExt cx="4562159" cy="1676022"/>
          </a:xfrm>
          <a:scene3d>
            <a:camera prst="orthographicFront"/>
            <a:lightRig rig="threePt" dir="t"/>
          </a:scene3d>
        </p:grpSpPr>
        <p:sp>
          <p:nvSpPr>
            <p:cNvPr id="15" name="Прямоугольник 14"/>
            <p:cNvSpPr/>
            <p:nvPr/>
          </p:nvSpPr>
          <p:spPr>
            <a:xfrm>
              <a:off x="846322" y="2742620"/>
              <a:ext cx="4562159" cy="1676022"/>
            </a:xfrm>
            <a:prstGeom prst="rect">
              <a:avLst/>
            </a:prstGeom>
            <a:solidFill>
              <a:schemeClr val="accent5">
                <a:alpha val="51000"/>
              </a:schemeClr>
            </a:solidFill>
            <a:ln>
              <a:solidFill>
                <a:srgbClr val="4472C4"/>
              </a:solidFill>
            </a:ln>
            <a:sp3d>
              <a:bevelT w="139700" h="139700" prst="divot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846322" y="2742620"/>
              <a:ext cx="4562159" cy="16760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5226" tIns="53340" rIns="53340" bIns="5334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621560" y="5159104"/>
            <a:ext cx="9484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33400"/>
            <a:r>
              <a:rPr lang="ru-RU" sz="1200" dirty="0">
                <a:solidFill>
                  <a:prstClr val="black"/>
                </a:solidFill>
                <a:ea typeface="Calibri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 descr="Путешествие к «Чикойской жемчужине». Забайкальский край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6737" y="1262822"/>
            <a:ext cx="947363" cy="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Полевые цветы Забайкалья - фото и картинки: 60 шту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7" y="3562591"/>
            <a:ext cx="947361" cy="9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21171" y="4190632"/>
            <a:ext cx="9285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  <a:p>
            <a:pPr defTabSz="911646"/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Осуществление </a:t>
            </a:r>
            <a:r>
              <a:rPr lang="ru-RU" sz="2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 по предотвращению негативного воздействия вод, охране водных </a:t>
            </a:r>
            <a:r>
              <a:rPr lang="ru-RU" sz="20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  <a:endParaRPr lang="ru-RU" sz="20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21171" y="5346061"/>
            <a:ext cx="89310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r>
              <a:rPr lang="ru-RU" sz="20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безопасности гидротехнических сооружений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70351" y="1725783"/>
            <a:ext cx="95360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r>
              <a:rPr lang="ru-RU" sz="22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Цели:</a:t>
            </a:r>
          </a:p>
          <a:p>
            <a:pPr defTabSz="911646"/>
            <a:r>
              <a:rPr lang="ru-RU" sz="22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Предотвращение </a:t>
            </a:r>
            <a:r>
              <a:rPr lang="ru-RU" sz="2200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негативного воздействия вод, а также рациональное использование и сохранение водных </a:t>
            </a:r>
            <a:r>
              <a:rPr lang="ru-RU" sz="2200" b="1" dirty="0" smtClean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объектов</a:t>
            </a:r>
            <a:endParaRPr lang="ru-RU" sz="2000" b="1" dirty="0">
              <a:solidFill>
                <a:srgbClr val="4472C4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9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285441" y="305492"/>
            <a:ext cx="8950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prstClr val="black"/>
                </a:solidFill>
                <a:ea typeface="Montserrat"/>
                <a:cs typeface="Montserrat"/>
                <a:sym typeface="Montserrat"/>
              </a:rPr>
              <a:t>ЗАЩИТА НАСЕЛЕННЫХ ПУНКТОВ ОТ </a:t>
            </a:r>
            <a:r>
              <a:rPr lang="ru-RU" b="1" kern="0" dirty="0" smtClean="0">
                <a:solidFill>
                  <a:prstClr val="black"/>
                </a:solidFill>
                <a:ea typeface="Montserrat"/>
                <a:cs typeface="Montserrat"/>
                <a:sym typeface="Montserrat"/>
              </a:rPr>
              <a:t>НАВОДНЕНИЙ</a:t>
            </a:r>
          </a:p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sz="1600" b="1" kern="0" dirty="0" smtClean="0">
                <a:solidFill>
                  <a:prstClr val="black"/>
                </a:solidFill>
                <a:ea typeface="Montserrat"/>
                <a:cs typeface="Montserrat"/>
                <a:sym typeface="Montserrat"/>
              </a:rPr>
              <a:t>ОБЩЕЕ ФИНАНСИРОВАНИЕ</a:t>
            </a:r>
            <a:endParaRPr lang="ru-RU" sz="1600" b="1" kern="0" dirty="0">
              <a:solidFill>
                <a:prstClr val="black"/>
              </a:solidFill>
              <a:ea typeface="Montserrat"/>
              <a:cs typeface="Montserrat"/>
              <a:sym typeface="Montserra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641986" y="5732206"/>
            <a:ext cx="8440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prstClr val="black"/>
                </a:solidFill>
              </a:rPr>
              <a:t>Общее финансирование водохозяйственных мероприятий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10" name="Диаграмма 9"/>
          <p:cNvGraphicFramePr/>
          <p:nvPr>
            <p:extLst/>
          </p:nvPr>
        </p:nvGraphicFramePr>
        <p:xfrm>
          <a:off x="1621211" y="1745382"/>
          <a:ext cx="8299537" cy="3603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 flipV="1">
            <a:off x="4272966" y="2379945"/>
            <a:ext cx="3781270" cy="2004233"/>
          </a:xfrm>
          <a:prstGeom prst="straightConnector1">
            <a:avLst/>
          </a:prstGeom>
          <a:ln w="2222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162800" y="2749943"/>
            <a:ext cx="1502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рост с 2019 года в 57 раз</a:t>
            </a:r>
            <a:endParaRPr lang="ru-RU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394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>
            <p:extLst/>
          </p:nvPr>
        </p:nvGraphicFramePr>
        <p:xfrm>
          <a:off x="619932" y="2722366"/>
          <a:ext cx="4649492" cy="19890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8" name="Google Shape;98;p3"/>
          <p:cNvSpPr/>
          <p:nvPr/>
        </p:nvSpPr>
        <p:spPr>
          <a:xfrm>
            <a:off x="285441" y="301251"/>
            <a:ext cx="89508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prstClr val="black"/>
                </a:solidFill>
                <a:ea typeface="Montserrat"/>
                <a:cs typeface="Montserrat"/>
                <a:sym typeface="Montserrat"/>
              </a:rPr>
              <a:t>ЗАЩИТА НАСЕЛЕННЫХ ПУНКТОВ ОТ </a:t>
            </a:r>
            <a:r>
              <a:rPr lang="ru-RU" b="1" kern="0" dirty="0" smtClean="0">
                <a:solidFill>
                  <a:prstClr val="black"/>
                </a:solidFill>
                <a:ea typeface="Montserrat"/>
                <a:cs typeface="Montserrat"/>
                <a:sym typeface="Montserrat"/>
              </a:rPr>
              <a:t>НАВОДНЕНИЙ</a:t>
            </a:r>
          </a:p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sz="1600" b="1" kern="0" dirty="0" smtClean="0">
                <a:solidFill>
                  <a:prstClr val="black"/>
                </a:solidFill>
                <a:ea typeface="Montserrat"/>
                <a:cs typeface="Montserrat"/>
                <a:sym typeface="Montserrat"/>
              </a:rPr>
              <a:t>СУБВЕНЦИИ В ОБЛАСТИ ВОДНЫХ ОТНОШЕНИЙ</a:t>
            </a:r>
            <a:endParaRPr lang="ru-RU" sz="1600" b="1" kern="0" dirty="0">
              <a:solidFill>
                <a:prstClr val="black"/>
              </a:solidFill>
              <a:ea typeface="Montserrat"/>
              <a:cs typeface="Montserrat"/>
              <a:sym typeface="Montserrat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612490" y="2807265"/>
            <a:ext cx="7745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</a:rPr>
              <a:t>2022</a:t>
            </a:r>
          </a:p>
          <a:p>
            <a:pPr algn="r">
              <a:spcBef>
                <a:spcPts val="600"/>
              </a:spcBef>
            </a:pPr>
            <a:endParaRPr lang="ru-RU" sz="100" dirty="0">
              <a:solidFill>
                <a:srgbClr val="000000"/>
              </a:solidFill>
            </a:endParaRPr>
          </a:p>
          <a:p>
            <a:pPr algn="r"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</a:rPr>
              <a:t>2021</a:t>
            </a:r>
          </a:p>
          <a:p>
            <a:pPr algn="r">
              <a:spcBef>
                <a:spcPts val="600"/>
              </a:spcBef>
            </a:pPr>
            <a:endParaRPr lang="ru-RU" sz="100" dirty="0">
              <a:solidFill>
                <a:srgbClr val="000000"/>
              </a:solidFill>
            </a:endParaRPr>
          </a:p>
          <a:p>
            <a:pPr algn="r">
              <a:spcBef>
                <a:spcPts val="600"/>
              </a:spcBef>
            </a:pPr>
            <a:r>
              <a:rPr lang="ru-RU" sz="1400" dirty="0" smtClean="0">
                <a:solidFill>
                  <a:srgbClr val="000000"/>
                </a:solidFill>
              </a:rPr>
              <a:t>2020</a:t>
            </a:r>
          </a:p>
          <a:p>
            <a:pPr algn="r">
              <a:spcBef>
                <a:spcPts val="600"/>
              </a:spcBef>
            </a:pPr>
            <a:endParaRPr lang="ru-RU" sz="100" dirty="0">
              <a:solidFill>
                <a:srgbClr val="000000"/>
              </a:solidFill>
            </a:endParaRPr>
          </a:p>
          <a:p>
            <a:pPr algn="r">
              <a:spcBef>
                <a:spcPts val="600"/>
              </a:spcBef>
            </a:pPr>
            <a:r>
              <a:rPr lang="ru-RU" sz="1400" dirty="0">
                <a:solidFill>
                  <a:srgbClr val="000000"/>
                </a:solidFill>
              </a:rPr>
              <a:t>2019</a:t>
            </a:r>
          </a:p>
        </p:txBody>
      </p:sp>
      <p:pic>
        <p:nvPicPr>
          <p:cNvPr id="1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77666" y="1931966"/>
            <a:ext cx="470725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Субвенции из федерального бюджета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водных </a:t>
            </a:r>
            <a:r>
              <a:rPr lang="ru-RU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отношений, </a:t>
            </a:r>
            <a:r>
              <a:rPr lang="ru-RU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</a:t>
            </a:r>
            <a:endParaRPr lang="ru-RU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:a16="http://schemas.microsoft.com/office/drawing/2014/main" xmlns="" id="{F50DAC38-D7A5-4E9B-9A7E-8CB6647B2F26}"/>
              </a:ext>
            </a:extLst>
          </p:cNvPr>
          <p:cNvSpPr txBox="1">
            <a:spLocks/>
          </p:cNvSpPr>
          <p:nvPr/>
        </p:nvSpPr>
        <p:spPr>
          <a:xfrm>
            <a:off x="5952965" y="1931966"/>
            <a:ext cx="5687413" cy="3877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0" tIns="0" rIns="0" bIns="0" rtlCol="0" anchor="ctr">
            <a:spAutoFit/>
          </a:bodyPr>
          <a:lstStyle>
            <a:lvl1pPr algn="l" defTabSz="108744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Субвенции из федерального бюджета </a:t>
            </a:r>
            <a:r>
              <a:rPr lang="ru-RU" altLang="ru-RU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в области водных отношений по </a:t>
            </a:r>
            <a:r>
              <a:rPr lang="ru-RU" altLang="ru-R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ДФО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anose="02020603050405020304" pitchFamily="18" charset="0"/>
              </a:rPr>
              <a:t>, 2022 г.</a:t>
            </a:r>
          </a:p>
        </p:txBody>
      </p:sp>
      <p:graphicFrame>
        <p:nvGraphicFramePr>
          <p:cNvPr id="19" name="Диаграмма 18"/>
          <p:cNvGraphicFramePr/>
          <p:nvPr>
            <p:extLst/>
          </p:nvPr>
        </p:nvGraphicFramePr>
        <p:xfrm>
          <a:off x="5685184" y="2455186"/>
          <a:ext cx="5970026" cy="3304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3" name="TextBox 1"/>
          <p:cNvSpPr txBox="1"/>
          <p:nvPr/>
        </p:nvSpPr>
        <p:spPr>
          <a:xfrm>
            <a:off x="11301479" y="4993155"/>
            <a:ext cx="707462" cy="20694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dirty="0" err="1">
                <a:solidFill>
                  <a:srgbClr val="000000"/>
                </a:solidFill>
              </a:rPr>
              <a:t>млн.руб</a:t>
            </a:r>
            <a:r>
              <a:rPr lang="ru-RU" sz="1000" dirty="0">
                <a:solidFill>
                  <a:srgbClr val="000000"/>
                </a:solidFill>
              </a:rPr>
              <a:t>.</a:t>
            </a:r>
          </a:p>
          <a:p>
            <a:pPr algn="ctr"/>
            <a:endParaRPr lang="ru-RU" sz="1000" dirty="0">
              <a:solidFill>
                <a:srgbClr val="000000"/>
              </a:solidFill>
            </a:endParaRPr>
          </a:p>
          <a:p>
            <a:pPr algn="ctr"/>
            <a:endParaRPr lang="ru-RU" sz="1000" dirty="0">
              <a:solidFill>
                <a:srgbClr val="000000"/>
              </a:solidFill>
            </a:endParaRPr>
          </a:p>
          <a:p>
            <a:pPr algn="ctr"/>
            <a:r>
              <a:rPr lang="ru-RU" sz="1000" dirty="0">
                <a:solidFill>
                  <a:srgbClr val="000000"/>
                </a:solidFill>
              </a:rPr>
              <a:t>.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875280" y="3230880"/>
            <a:ext cx="1371600" cy="833120"/>
          </a:xfrm>
          <a:prstGeom prst="straightConnector1">
            <a:avLst/>
          </a:prstGeom>
          <a:ln w="15875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12491" y="4864609"/>
            <a:ext cx="36724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Забайкальский край занимает 1 место по ДФО по объему  предоставленных субвенций</a:t>
            </a:r>
            <a:endParaRPr lang="ru-RU" sz="1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4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02120" y="980598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7" name="Google Shape;98;p3"/>
          <p:cNvSpPr/>
          <p:nvPr/>
        </p:nvSpPr>
        <p:spPr>
          <a:xfrm>
            <a:off x="302120" y="340439"/>
            <a:ext cx="7313869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ru-RU" b="1" kern="0" dirty="0" smtClean="0">
                <a:solidFill>
                  <a:prstClr val="black"/>
                </a:solidFill>
                <a:latin typeface="Arial" panose="020B0604020202020204" pitchFamily="34" charset="0"/>
                <a:ea typeface="Montserrat"/>
                <a:cs typeface="Arial" panose="020B0604020202020204" pitchFamily="34" charset="0"/>
                <a:sym typeface="Montserrat"/>
              </a:rPr>
              <a:t>ВЫПОЛНЕНИЕ МЕРОПРИЯТИЙ ЗА СЧЕТ СУБВЕНЦИЙ</a:t>
            </a:r>
            <a:endParaRPr lang="ru-RU" b="1" kern="0" dirty="0">
              <a:solidFill>
                <a:prstClr val="black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70689" y="6002249"/>
            <a:ext cx="3756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46"/>
            <a:r>
              <a:rPr 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Лимиты 2022 года освоены 100% </a:t>
            </a: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4369" y="5543561"/>
            <a:ext cx="11558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46"/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Субвенции из федерального бюджета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 водных отношений – </a:t>
            </a:r>
            <a:r>
              <a:rPr lang="ru-RU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245,9 млн. руб</a:t>
            </a:r>
            <a:r>
              <a:rPr lang="ru-RU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302120" y="1504008"/>
          <a:ext cx="11354937" cy="39014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5956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4635"/>
                <a:gridCol w="13961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16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455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Протяженность, км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Стоимость,</a:t>
                      </a:r>
                    </a:p>
                    <a:p>
                      <a:pPr algn="ctr"/>
                      <a:r>
                        <a:rPr lang="ru-RU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 окончания,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 г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., млн. руб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лимит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12131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углубление русла реки Чита в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г.Чита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ул.Ковыльная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-устье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10,13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регулирование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русла реки 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Чита, </a:t>
                      </a:r>
                      <a:r>
                        <a:rPr lang="ru-RU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п.Угдан-ул.Ковыльная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15,9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37,6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34,6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регулирование русла реки Кия в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г.Шилка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8,45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130,3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80,33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регулирование русла реки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Агита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пгт</a:t>
                      </a:r>
                      <a:r>
                        <a:rPr lang="ru-RU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Букачача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11,8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ПСД на углубление русел рек </a:t>
                      </a:r>
                      <a:r>
                        <a:rPr lang="ru-RU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Жерейка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Песчанка в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г.Чита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8786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определение</a:t>
                      </a:r>
                      <a:r>
                        <a:rPr lang="ru-RU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границ водоохранных зон рек Чикой,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Мыкырт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5,4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18786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по ликвидации последствий паводка 2022 года (расчистки русел рек в рамках АВР г. Чита, с.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Танха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с. Алек-Завод </a:t>
                      </a:r>
                    </a:p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г. Могоча,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пгт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Ксеньевка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с. Дульдурга,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пгт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ru-RU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Кокуй</a:t>
                      </a: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101,513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101,513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380,41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245,9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Нашивка 9"/>
          <p:cNvSpPr/>
          <p:nvPr/>
        </p:nvSpPr>
        <p:spPr>
          <a:xfrm>
            <a:off x="436973" y="5609022"/>
            <a:ext cx="284479" cy="242316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</a:endParaRPr>
          </a:p>
        </p:txBody>
      </p:sp>
      <p:pic>
        <p:nvPicPr>
          <p:cNvPr id="1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22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116228824"/>
              </p:ext>
            </p:extLst>
          </p:nvPr>
        </p:nvGraphicFramePr>
        <p:xfrm>
          <a:off x="512472" y="1276350"/>
          <a:ext cx="11081749" cy="1613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12475" y="262851"/>
            <a:ext cx="7734489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 defTabSz="913711"/>
            <a:r>
              <a:rPr lang="ru-RU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ДЕЯТЕЛЬНОСТИ МИНИСТЕРСТВА ПРИРОДНЫХ РЕСУРСОВ ЗАБАЙКАЛЬСКОГО КРАЯ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061368" y="5015083"/>
            <a:ext cx="10531927" cy="1418965"/>
            <a:chOff x="6459215" y="836624"/>
            <a:chExt cx="8970338" cy="167602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6459215" y="836624"/>
              <a:ext cx="8970338" cy="16760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6459215" y="836624"/>
              <a:ext cx="8970338" cy="16760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5226" tIns="53340" rIns="53340" bIns="5334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061359" y="3097174"/>
            <a:ext cx="10531928" cy="1458784"/>
            <a:chOff x="846322" y="2742620"/>
            <a:chExt cx="4562159" cy="167602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846322" y="2742620"/>
              <a:ext cx="4562159" cy="1676022"/>
            </a:xfrm>
            <a:prstGeom prst="rect">
              <a:avLst/>
            </a:prstGeom>
            <a:solidFill>
              <a:schemeClr val="accent5">
                <a:alpha val="35000"/>
              </a:schemeClr>
            </a:solidFill>
            <a:ln>
              <a:solidFill>
                <a:srgbClr val="4472C4"/>
              </a:solidFill>
            </a:ln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Прямоугольник 15"/>
            <p:cNvSpPr/>
            <p:nvPr/>
          </p:nvSpPr>
          <p:spPr>
            <a:xfrm>
              <a:off x="846322" y="2742620"/>
              <a:ext cx="4562159" cy="16760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5226" tIns="53340" rIns="53340" bIns="5334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kern="1200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621552" y="3285221"/>
            <a:ext cx="96079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осуществление мер по предотвращению негативного воздействия вод, охране водных объектов;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безопасности гидротехнических сооружений;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воспроизводства минерально-сырьевой базы, ее рационального использования и охраны недр на территории Забайкальского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края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21560" y="5159104"/>
            <a:ext cx="94848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533400"/>
            <a:r>
              <a:rPr lang="ru-RU" sz="1200" dirty="0">
                <a:ea typeface="Calibri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совершенствование государственного управления системой особо охраняемых природных территорий     регионального значения;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предупреждение и минимизация негативного воздействия на окружающую среду;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>
              <a:defRPr/>
            </a:pPr>
            <a:r>
              <a:rPr lang="ru-RU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создание условий для эффективного и устойчивого развития охотничьего хозяйства Забайкальского края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4" name="Picture 2" descr="Путешествие к «Чикойской жемчужине». Забайкальский край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2475" y="2978888"/>
            <a:ext cx="947363" cy="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Полевые цветы Забайкалья - фото и картинки: 60 штук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5" y="4955890"/>
            <a:ext cx="947361" cy="85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5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02120" y="980598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7" name="Google Shape;98;p3"/>
          <p:cNvSpPr/>
          <p:nvPr/>
        </p:nvSpPr>
        <p:spPr>
          <a:xfrm>
            <a:off x="302120" y="340439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ОБЪЕКТЫ, РЕАЛИЗУЕМЫЕ ЗА СЧЕТ СУБВЕНЦИЙ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4" y="1443787"/>
            <a:ext cx="3342557" cy="195439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43057" y="5875421"/>
            <a:ext cx="3660783" cy="488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егулирование </a:t>
            </a:r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русла реки </a:t>
            </a:r>
            <a:r>
              <a:rPr lang="ru-RU" sz="13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Агита</a:t>
            </a:r>
            <a:endParaRPr lang="ru-RU" sz="13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326578"/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3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пгт.Букачача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Чернышевского района</a:t>
            </a:r>
          </a:p>
        </p:txBody>
      </p:sp>
      <p:pic>
        <p:nvPicPr>
          <p:cNvPr id="22" name="Picture 8" descr="Z:\!ВОДНИКИ\ноябрь 2022\50036656-be98-47d9-a98f-00256cd68922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892" y="3724101"/>
            <a:ext cx="3342557" cy="199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Z:\!ВОДНИКИ\ноябрь 2022\04c10274-2656-4e6d-a848-c3b3c7e0526f.jf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28" y="1438370"/>
            <a:ext cx="3363561" cy="19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108384" y="5973268"/>
            <a:ext cx="375260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регулирование русла реки Кия в </a:t>
            </a:r>
            <a:r>
              <a:rPr lang="ru-RU" sz="13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г.Шилка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94" y="3711773"/>
            <a:ext cx="3334199" cy="199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Y:\!ВОДНИКИ\ноябрь 2022\10.jf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94" y="1415705"/>
            <a:ext cx="3342557" cy="201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055823" y="5973268"/>
            <a:ext cx="326611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регулирование русла </a:t>
            </a:r>
            <a:r>
              <a:rPr lang="ru-RU" sz="13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р.Чита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13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г.Чита</a:t>
            </a:r>
            <a:endParaRPr lang="ru-RU" sz="13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5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9" y="3724101"/>
            <a:ext cx="3342557" cy="199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3970637" y="2051222"/>
            <a:ext cx="36000" cy="29656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899821" y="2051221"/>
            <a:ext cx="36000" cy="296562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9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9" name="Google Shape;98;p3"/>
          <p:cNvSpPr/>
          <p:nvPr/>
        </p:nvSpPr>
        <p:spPr>
          <a:xfrm>
            <a:off x="236523" y="288117"/>
            <a:ext cx="801463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</a:pPr>
            <a:r>
              <a:rPr lang="ru-RU" b="1" kern="0" dirty="0" smtClean="0">
                <a:solidFill>
                  <a:srgbClr val="000000"/>
                </a:solidFill>
                <a:ea typeface="Montserrat"/>
                <a:cs typeface="Arial" panose="020B0604020202020204" pitchFamily="34" charset="0"/>
                <a:sym typeface="Montserrat"/>
              </a:rPr>
              <a:t>ОБЕСПЕЧЕНИЕ БЕЗОПАСНОСТИ ГИДРОТЕХНИЧЕСКИХ СООРУЖЕНИЙ</a:t>
            </a:r>
            <a:endParaRPr lang="ru-RU" b="1" kern="0" dirty="0">
              <a:solidFill>
                <a:srgbClr val="000000"/>
              </a:solidFill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920" y="5903827"/>
            <a:ext cx="10417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46"/>
            <a:r>
              <a:rPr lang="ru-RU" sz="1400" b="1" dirty="0">
                <a:solidFill>
                  <a:srgbClr val="000000"/>
                </a:solidFill>
              </a:rPr>
              <a:t>Обеспечение безопасности гидротехнических </a:t>
            </a:r>
            <a:r>
              <a:rPr lang="ru-RU" sz="1400" b="1" dirty="0" smtClean="0">
                <a:solidFill>
                  <a:srgbClr val="000000"/>
                </a:solidFill>
              </a:rPr>
              <a:t>сооружений  в 2022 году ФБ </a:t>
            </a:r>
            <a:r>
              <a:rPr lang="ru-RU" sz="1400" b="1" dirty="0">
                <a:solidFill>
                  <a:srgbClr val="000000"/>
                </a:solidFill>
              </a:rPr>
              <a:t>– </a:t>
            </a:r>
            <a:r>
              <a:rPr lang="ru-RU" sz="1400" b="1" dirty="0" smtClean="0">
                <a:solidFill>
                  <a:srgbClr val="000000"/>
                </a:solidFill>
              </a:rPr>
              <a:t>61,3 </a:t>
            </a:r>
            <a:r>
              <a:rPr lang="ru-RU" sz="1400" b="1" dirty="0">
                <a:solidFill>
                  <a:srgbClr val="000000"/>
                </a:solidFill>
              </a:rPr>
              <a:t>млн</a:t>
            </a:r>
            <a:r>
              <a:rPr lang="ru-RU" sz="1400" b="1" dirty="0" smtClean="0">
                <a:solidFill>
                  <a:srgbClr val="000000"/>
                </a:solidFill>
              </a:rPr>
              <a:t>. руб</a:t>
            </a:r>
            <a:r>
              <a:rPr lang="ru-RU" sz="1400" b="1" dirty="0">
                <a:solidFill>
                  <a:srgbClr val="000000"/>
                </a:solidFill>
              </a:rPr>
              <a:t>., КБ – </a:t>
            </a:r>
            <a:r>
              <a:rPr lang="ru-RU" sz="1400" b="1" dirty="0" smtClean="0">
                <a:solidFill>
                  <a:srgbClr val="000000"/>
                </a:solidFill>
              </a:rPr>
              <a:t>41,65 </a:t>
            </a:r>
            <a:r>
              <a:rPr lang="ru-RU" sz="1400" b="1" dirty="0">
                <a:solidFill>
                  <a:srgbClr val="000000"/>
                </a:solidFill>
              </a:rPr>
              <a:t>млн</a:t>
            </a:r>
            <a:r>
              <a:rPr lang="ru-RU" sz="1400" b="1" dirty="0" smtClean="0">
                <a:solidFill>
                  <a:srgbClr val="000000"/>
                </a:solidFill>
              </a:rPr>
              <a:t>. руб</a:t>
            </a:r>
            <a:r>
              <a:rPr lang="ru-RU" sz="1400" b="1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51471" y="6392996"/>
            <a:ext cx="3756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46"/>
            <a:r>
              <a:rPr lang="ru-RU" sz="1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Лимиты 2022 года освоены 100% </a:t>
            </a:r>
            <a:endParaRPr lang="ru-RU" sz="16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Нашивка 10"/>
          <p:cNvSpPr/>
          <p:nvPr/>
        </p:nvSpPr>
        <p:spPr>
          <a:xfrm>
            <a:off x="285441" y="5922997"/>
            <a:ext cx="284479" cy="242316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2" name="Диаграмма 11"/>
          <p:cNvGraphicFramePr/>
          <p:nvPr>
            <p:extLst/>
          </p:nvPr>
        </p:nvGraphicFramePr>
        <p:xfrm>
          <a:off x="7714764" y="2066660"/>
          <a:ext cx="4270759" cy="3009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737987" y="1735222"/>
            <a:ext cx="42475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1200" b="1" dirty="0">
                <a:solidFill>
                  <a:srgbClr val="000000"/>
                </a:solidFill>
                <a:latin typeface="Georgia" panose="02040502050405020303" pitchFamily="18" charset="0"/>
              </a:rPr>
              <a:t>С</a:t>
            </a:r>
            <a:r>
              <a:rPr lang="ru-RU" sz="1200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убсидии на ремонт ГТС по </a:t>
            </a:r>
            <a:r>
              <a:rPr lang="ru-RU" sz="12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ДФО</a:t>
            </a:r>
            <a:r>
              <a:rPr lang="ru-RU" sz="1200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>, млн. руб.</a:t>
            </a:r>
            <a:endParaRPr lang="ru-RU" sz="1200" b="1" dirty="0">
              <a:solidFill>
                <a:srgbClr val="000000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285441" y="1158125"/>
          <a:ext cx="7231236" cy="45643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048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75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710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4979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9791"/>
                <a:gridCol w="818852"/>
              </a:tblGrid>
              <a:tr h="566504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Мероприятие</a:t>
                      </a:r>
                      <a:endParaRPr lang="ru-RU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Стоим-</a:t>
                      </a:r>
                      <a:r>
                        <a:rPr lang="ru-RU" sz="1050" dirty="0" err="1" smtClean="0"/>
                        <a:t>ть</a:t>
                      </a:r>
                      <a:r>
                        <a:rPr lang="ru-RU" sz="1050" dirty="0"/>
                        <a:t>,</a:t>
                      </a:r>
                      <a:endParaRPr lang="ru-RU" sz="1050" baseline="0" dirty="0"/>
                    </a:p>
                    <a:p>
                      <a:pPr algn="ctr"/>
                      <a:r>
                        <a:rPr lang="ru-RU" sz="1050" baseline="0" dirty="0" err="1"/>
                        <a:t>млн.руб</a:t>
                      </a:r>
                      <a:r>
                        <a:rPr lang="ru-RU" sz="1050" baseline="0" dirty="0"/>
                        <a:t>.</a:t>
                      </a:r>
                      <a:endParaRPr lang="ru-RU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Срок окончания,</a:t>
                      </a:r>
                    </a:p>
                    <a:p>
                      <a:pPr algn="ctr"/>
                      <a:r>
                        <a:rPr lang="ru-RU" sz="1050" dirty="0"/>
                        <a:t>год</a:t>
                      </a:r>
                      <a:endParaRPr lang="ru-RU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2022 г.,</a:t>
                      </a:r>
                    </a:p>
                    <a:p>
                      <a:pPr algn="ctr"/>
                      <a:r>
                        <a:rPr lang="ru-RU" sz="1050" dirty="0" err="1" smtClean="0"/>
                        <a:t>млн.руб</a:t>
                      </a:r>
                      <a:endParaRPr lang="ru-RU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2023, </a:t>
                      </a:r>
                      <a:r>
                        <a:rPr lang="ru-RU" sz="1050" dirty="0" err="1" smtClean="0"/>
                        <a:t>млн.руб</a:t>
                      </a:r>
                      <a:endParaRPr lang="ru-RU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/>
                        <a:t>2024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baseline="0" dirty="0" err="1" smtClean="0"/>
                        <a:t>млн.руб</a:t>
                      </a:r>
                      <a:endParaRPr lang="ru-RU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100" dirty="0"/>
                        <a:t>капремонт ГТС в </a:t>
                      </a:r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пгт.Приисковый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157,6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2023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67,35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90,21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r>
                        <a:rPr lang="ru-RU" sz="1100" dirty="0"/>
                        <a:t>капитальный ремонт дамбы в </a:t>
                      </a:r>
                      <a:r>
                        <a:rPr lang="ru-RU" sz="1100" dirty="0" err="1" smtClean="0"/>
                        <a:t>с.Тунгокочен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41,6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2022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13,69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6815">
                <a:tc>
                  <a:txBody>
                    <a:bodyPr/>
                    <a:lstStyle/>
                    <a:p>
                      <a:r>
                        <a:rPr lang="ru-RU" sz="1100" dirty="0"/>
                        <a:t>текущий ремонт дамбы в </a:t>
                      </a:r>
                      <a:r>
                        <a:rPr lang="ru-RU" sz="1100" dirty="0" err="1" smtClean="0"/>
                        <a:t>г.Чита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4,2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2022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1,2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2989">
                <a:tc>
                  <a:txBody>
                    <a:bodyPr/>
                    <a:lstStyle/>
                    <a:p>
                      <a:r>
                        <a:rPr lang="ru-RU" sz="1100" dirty="0"/>
                        <a:t>текущий ремонт </a:t>
                      </a:r>
                      <a:r>
                        <a:rPr lang="ru-RU" sz="1100" dirty="0" smtClean="0"/>
                        <a:t>ГТС водохранилища в</a:t>
                      </a:r>
                    </a:p>
                    <a:p>
                      <a:r>
                        <a:rPr lang="ru-RU" sz="1100" dirty="0" smtClean="0"/>
                        <a:t> с. Хадакта 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14,3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2024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6,86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7,4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2989">
                <a:tc>
                  <a:txBody>
                    <a:bodyPr/>
                    <a:lstStyle/>
                    <a:p>
                      <a:r>
                        <a:rPr lang="ru-RU" sz="1100" dirty="0"/>
                        <a:t>разработка ПСД на капитальный ремонт дамбы в </a:t>
                      </a:r>
                      <a:r>
                        <a:rPr lang="ru-RU" sz="1100" dirty="0" err="1" smtClean="0"/>
                        <a:t>с.Улеты</a:t>
                      </a:r>
                      <a:r>
                        <a:rPr lang="ru-RU" sz="1100" dirty="0" smtClean="0"/>
                        <a:t> 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4,51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2022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2,6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22989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текущий ремонт и содержание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ru-RU" sz="1100" dirty="0" smtClean="0"/>
                        <a:t> ГТС в</a:t>
                      </a:r>
                    </a:p>
                    <a:p>
                      <a:r>
                        <a:rPr lang="ru-RU" sz="1100" dirty="0" smtClean="0"/>
                        <a:t> </a:t>
                      </a:r>
                      <a:r>
                        <a:rPr lang="ru-RU" sz="1100" dirty="0" err="1" smtClean="0"/>
                        <a:t>с.Зоргол</a:t>
                      </a:r>
                      <a:r>
                        <a:rPr lang="ru-RU" sz="1100" dirty="0" smtClean="0"/>
                        <a:t> и </a:t>
                      </a:r>
                      <a:r>
                        <a:rPr lang="ru-RU" sz="1100" dirty="0" err="1" smtClean="0"/>
                        <a:t>с.Аргунск</a:t>
                      </a:r>
                      <a:r>
                        <a:rPr lang="ru-RU" sz="1100" dirty="0" smtClean="0"/>
                        <a:t> </a:t>
                      </a:r>
                      <a:endParaRPr lang="ru-RU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11,25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2022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11,25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681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капитальный ремонт  дамбы в </a:t>
                      </a:r>
                      <a:r>
                        <a:rPr lang="ru-RU" sz="1100" dirty="0" err="1" smtClean="0"/>
                        <a:t>с.Улеты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255,64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90,28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42,41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2298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разработка ПСД на капитальный ремонт дамбы в </a:t>
                      </a:r>
                      <a:r>
                        <a:rPr lang="ru-RU" sz="1100" dirty="0" err="1" smtClean="0"/>
                        <a:t>с.</a:t>
                      </a:r>
                      <a:r>
                        <a:rPr lang="ru-RU" sz="1100" baseline="0" dirty="0" err="1" smtClean="0"/>
                        <a:t>Усть-Карск</a:t>
                      </a:r>
                      <a:endParaRPr lang="ru-RU" sz="11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6,0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3,0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3,0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681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капитальный ремонт  дамбы в </a:t>
                      </a:r>
                      <a:r>
                        <a:rPr lang="ru-RU" sz="1100" dirty="0" err="1" smtClean="0"/>
                        <a:t>п.Агинское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150,0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16,5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725125"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текущий ремонт  ГТС</a:t>
                      </a:r>
                      <a:r>
                        <a:rPr lang="ru-RU" sz="1050" baseline="0" dirty="0" smtClean="0"/>
                        <a:t>  </a:t>
                      </a:r>
                      <a:r>
                        <a:rPr lang="ru-RU" sz="1050" dirty="0" smtClean="0"/>
                        <a:t>по 4-м  объектам (</a:t>
                      </a:r>
                      <a:r>
                        <a:rPr lang="ru-RU" sz="1050" dirty="0" err="1" smtClean="0"/>
                        <a:t>с.Комсомольское</a:t>
                      </a:r>
                      <a:r>
                        <a:rPr lang="ru-RU" sz="1050" dirty="0" smtClean="0"/>
                        <a:t>, </a:t>
                      </a:r>
                      <a:r>
                        <a:rPr lang="ru-RU" sz="1050" dirty="0" err="1" smtClean="0"/>
                        <a:t>п.Багульное</a:t>
                      </a:r>
                      <a:r>
                        <a:rPr lang="ru-RU" sz="1050" dirty="0" smtClean="0"/>
                        <a:t>, </a:t>
                      </a:r>
                    </a:p>
                    <a:p>
                      <a:r>
                        <a:rPr lang="ru-RU" sz="1050" dirty="0" err="1" smtClean="0"/>
                        <a:t>пгт.Забайкальск</a:t>
                      </a:r>
                      <a:r>
                        <a:rPr lang="ru-RU" sz="1050" dirty="0" smtClean="0"/>
                        <a:t>,  </a:t>
                      </a:r>
                      <a:r>
                        <a:rPr lang="ru-RU" sz="1050" dirty="0" err="1" smtClean="0"/>
                        <a:t>г.Шилка</a:t>
                      </a:r>
                      <a:r>
                        <a:rPr lang="ru-RU" sz="1050" dirty="0" smtClean="0"/>
                        <a:t>, 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baseline="0" dirty="0" err="1" smtClean="0"/>
                        <a:t>с.Толбога</a:t>
                      </a:r>
                      <a:r>
                        <a:rPr lang="ru-RU" sz="1050" baseline="0" dirty="0" smtClean="0"/>
                        <a:t>, </a:t>
                      </a:r>
                      <a:r>
                        <a:rPr lang="ru-RU" sz="1050" baseline="0" dirty="0" err="1" smtClean="0"/>
                        <a:t>г.Хилок</a:t>
                      </a:r>
                      <a:r>
                        <a:rPr lang="ru-RU" sz="1050" baseline="0" dirty="0" smtClean="0"/>
                        <a:t>, с. </a:t>
                      </a:r>
                      <a:r>
                        <a:rPr lang="ru-RU" sz="1050" baseline="0" dirty="0" err="1" smtClean="0"/>
                        <a:t>Н.Цасучей</a:t>
                      </a:r>
                      <a:r>
                        <a:rPr lang="ru-RU" sz="1050" baseline="0" dirty="0" smtClean="0"/>
                        <a:t>, с. </a:t>
                      </a:r>
                      <a:r>
                        <a:rPr lang="ru-RU" sz="1050" baseline="0" dirty="0" err="1" smtClean="0"/>
                        <a:t>Кр.Чикой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46,54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26,7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19,84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6815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ИТОГО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690,36 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102,95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217,59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81,75</a:t>
                      </a:r>
                      <a:endParaRPr lang="ru-RU" sz="1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8134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02120" y="980598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7" name="Google Shape;98;p3"/>
          <p:cNvSpPr/>
          <p:nvPr/>
        </p:nvSpPr>
        <p:spPr>
          <a:xfrm>
            <a:off x="302120" y="340439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/>
            <a:r>
              <a:rPr lang="ru-RU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ОБЪЕКТЫ КАПИТАЛЬНОГО И ТЕКУЩЕГО РЕМОНТА ГТС</a:t>
            </a:r>
            <a:endParaRPr lang="ru-RU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0" name="Picture 5" descr="Z:\!ВОДНИКИ\ноябрь 2022\092e2944-4bd3-43ed-9b6b-e08fe1a2c882.jf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6" y="1975944"/>
            <a:ext cx="2649099" cy="353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493087" y="5741487"/>
            <a:ext cx="23369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/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текущий ремонт дамбы,  </a:t>
            </a:r>
            <a:r>
              <a:rPr lang="ru-RU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с.Аргунск</a:t>
            </a:r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Нерчинско</a:t>
            </a:r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-Заводский район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8"/>
          <a:stretch/>
        </p:blipFill>
        <p:spPr bwMode="auto">
          <a:xfrm>
            <a:off x="3349636" y="4183818"/>
            <a:ext cx="2926232" cy="199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98" y="4211578"/>
            <a:ext cx="2893614" cy="199798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/>
          <p:cNvSpPr txBox="1"/>
          <p:nvPr/>
        </p:nvSpPr>
        <p:spPr>
          <a:xfrm>
            <a:off x="672452" y="6326540"/>
            <a:ext cx="5603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46">
              <a:buClr>
                <a:srgbClr val="000000"/>
              </a:buClr>
              <a:defRPr/>
            </a:pPr>
            <a:r>
              <a:rPr lang="ru-RU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к</a:t>
            </a:r>
            <a:r>
              <a:rPr lang="ru-RU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ап.ремонт</a:t>
            </a:r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дамбы, </a:t>
            </a:r>
            <a:r>
              <a:rPr lang="ru-RU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с.Тунгокочен</a:t>
            </a:r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Тунгокоченский</a:t>
            </a:r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район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11" y="1984289"/>
            <a:ext cx="2651590" cy="353545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453192" y="5741487"/>
            <a:ext cx="24323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/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текущий ремонт сооружений, </a:t>
            </a:r>
            <a:r>
              <a:rPr lang="ru-RU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с.Хадакта</a:t>
            </a:r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Улетовский</a:t>
            </a:r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район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7" descr="Z:\!ВОДНИКИ\ноябрь 2022\125419ed-409f-43ac-aa61-edb1732adb14.jf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1" y="1481533"/>
            <a:ext cx="2870404" cy="199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Z:\!ВОДНИКИ\ноябрь 2022\a2b0d3ea-8e97-4054-9f26-158eb1ef0268.jf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00" y="1469200"/>
            <a:ext cx="2926884" cy="20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72452" y="3632932"/>
            <a:ext cx="50495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46">
              <a:buClr>
                <a:srgbClr val="000000"/>
              </a:buClr>
              <a:defRPr/>
            </a:pPr>
            <a:r>
              <a:rPr lang="ru-RU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к</a:t>
            </a:r>
            <a:r>
              <a:rPr lang="ru-RU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ап.ремонт</a:t>
            </a:r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дамбы, </a:t>
            </a:r>
            <a:r>
              <a:rPr lang="ru-RU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пгт.Приисковый</a:t>
            </a:r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Нерчинский район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16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9" name="Google Shape;98;p3"/>
          <p:cNvSpPr/>
          <p:nvPr/>
        </p:nvSpPr>
        <p:spPr>
          <a:xfrm>
            <a:off x="236523" y="288117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/>
            <a:r>
              <a:rPr lang="ru-RU" b="1" kern="0" dirty="0" smtClean="0">
                <a:solidFill>
                  <a:srgbClr val="000000"/>
                </a:solidFill>
                <a:ea typeface="Montserrat"/>
                <a:cs typeface="Arial" panose="020B0604020202020204" pitchFamily="34" charset="0"/>
                <a:sym typeface="Montserrat"/>
              </a:rPr>
              <a:t>ВОДОХОЗЯЙСТВЕННЫЕ МЕРОПРИЯТИЯ (КРАЕВОЙ БЮДЖЕТ)</a:t>
            </a:r>
            <a:endParaRPr lang="ru-RU" b="1" kern="0" dirty="0">
              <a:solidFill>
                <a:srgbClr val="000000"/>
              </a:solidFill>
              <a:ea typeface="Montserrat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1387" y="6550223"/>
            <a:ext cx="33361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46"/>
            <a:r>
              <a:rPr lang="ru-RU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Лимиты 2022 года освоены 100% </a:t>
            </a:r>
            <a:endParaRPr lang="ru-RU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285441" y="1029903"/>
          <a:ext cx="11444442" cy="298704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9314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22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038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071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96183"/>
              </a:tblGrid>
              <a:tr h="354054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Мероприятие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Стоимость,</a:t>
                      </a:r>
                      <a:endParaRPr lang="ru-RU" sz="1100" baseline="0" dirty="0"/>
                    </a:p>
                    <a:p>
                      <a:pPr algn="ctr"/>
                      <a:r>
                        <a:rPr lang="ru-RU" sz="1100" baseline="0" dirty="0" err="1"/>
                        <a:t>млн.руб</a:t>
                      </a:r>
                      <a:r>
                        <a:rPr lang="ru-RU" sz="1100" baseline="0" dirty="0"/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Срок окончания,</a:t>
                      </a:r>
                    </a:p>
                    <a:p>
                      <a:pPr algn="ctr"/>
                      <a:r>
                        <a:rPr lang="ru-RU" sz="1100" dirty="0"/>
                        <a:t>год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/>
                        <a:t>2022 г.,</a:t>
                      </a:r>
                    </a:p>
                    <a:p>
                      <a:pPr algn="ctr"/>
                      <a:r>
                        <a:rPr lang="ru-RU" sz="1100" dirty="0" err="1"/>
                        <a:t>млн.руб</a:t>
                      </a:r>
                      <a:r>
                        <a:rPr lang="ru-RU" sz="1100" dirty="0"/>
                        <a:t>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2023, млн.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742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укрепление</a:t>
                      </a:r>
                      <a:r>
                        <a:rPr lang="ru-RU" sz="1200" baseline="0" dirty="0" smtClean="0"/>
                        <a:t> берега реки</a:t>
                      </a:r>
                      <a:r>
                        <a:rPr lang="ru-RU" sz="1200" dirty="0" smtClean="0"/>
                        <a:t>  </a:t>
                      </a:r>
                      <a:r>
                        <a:rPr lang="ru-RU" sz="1200" dirty="0" err="1" smtClean="0"/>
                        <a:t>Нерча</a:t>
                      </a:r>
                      <a:r>
                        <a:rPr lang="ru-RU" sz="1200" dirty="0" smtClean="0"/>
                        <a:t>  в </a:t>
                      </a:r>
                      <a:r>
                        <a:rPr lang="ru-RU" sz="1200" dirty="0" err="1" smtClean="0"/>
                        <a:t>п.Заречный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6,8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1,64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очистка </a:t>
                      </a:r>
                      <a:r>
                        <a:rPr lang="ru-RU" sz="1200" dirty="0" err="1" smtClean="0"/>
                        <a:t>кл.Поповский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/>
                        <a:t>в </a:t>
                      </a:r>
                      <a:r>
                        <a:rPr lang="ru-RU" sz="1200" dirty="0" err="1"/>
                        <a:t>с.Улёты</a:t>
                      </a:r>
                      <a:r>
                        <a:rPr lang="ru-RU" sz="1200" dirty="0"/>
                        <a:t>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9,3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1,44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4,14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укрепление берега 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baseline="0" dirty="0" err="1" smtClean="0"/>
                        <a:t>р.Ингода</a:t>
                      </a:r>
                      <a:r>
                        <a:rPr lang="ru-RU" sz="1200" baseline="0" dirty="0" smtClean="0"/>
                        <a:t> в </a:t>
                      </a:r>
                      <a:r>
                        <a:rPr lang="ru-RU" sz="1200" baseline="0" dirty="0" err="1" smtClean="0"/>
                        <a:t>с.Урульга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baseline="0" dirty="0" err="1" smtClean="0"/>
                        <a:t>Карымского</a:t>
                      </a:r>
                      <a:r>
                        <a:rPr lang="ru-RU" sz="1200" baseline="0" dirty="0" smtClean="0"/>
                        <a:t> р-на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5,71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1,05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4,82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определение </a:t>
                      </a:r>
                      <a:r>
                        <a:rPr lang="ru-RU" sz="1200" dirty="0"/>
                        <a:t>границ зон затопления, подтопления в </a:t>
                      </a:r>
                      <a:r>
                        <a:rPr lang="ru-RU" sz="1200" dirty="0" err="1" smtClean="0"/>
                        <a:t>г.Шилка</a:t>
                      </a:r>
                      <a:r>
                        <a:rPr lang="ru-RU" sz="1200" dirty="0" smtClean="0"/>
                        <a:t>, </a:t>
                      </a:r>
                      <a:r>
                        <a:rPr lang="ru-RU" sz="1200" dirty="0" err="1" smtClean="0"/>
                        <a:t>с.Верх</a:t>
                      </a:r>
                      <a:r>
                        <a:rPr lang="ru-RU" sz="1200" dirty="0" smtClean="0"/>
                        <a:t>-Чита</a:t>
                      </a:r>
                      <a:r>
                        <a:rPr lang="ru-RU" sz="1200" dirty="0"/>
                        <a:t>, </a:t>
                      </a:r>
                      <a:r>
                        <a:rPr lang="ru-RU" sz="1200" dirty="0" err="1" smtClean="0"/>
                        <a:t>с.Угдан</a:t>
                      </a:r>
                      <a:r>
                        <a:rPr lang="ru-RU" sz="1200" dirty="0" smtClean="0"/>
                        <a:t>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3,39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2022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3,39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очистка </a:t>
                      </a:r>
                      <a:r>
                        <a:rPr lang="ru-RU" sz="1200" dirty="0" err="1" smtClean="0"/>
                        <a:t>р.Горемнак</a:t>
                      </a:r>
                      <a:r>
                        <a:rPr lang="ru-RU" sz="1200" dirty="0" smtClean="0"/>
                        <a:t> в </a:t>
                      </a:r>
                      <a:r>
                        <a:rPr lang="ru-RU" sz="1200" dirty="0" err="1" smtClean="0"/>
                        <a:t>с.Размахнино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baseline="0" dirty="0" err="1" smtClean="0"/>
                        <a:t>Шилкинского</a:t>
                      </a:r>
                      <a:r>
                        <a:rPr lang="ru-RU" sz="1200" baseline="0" dirty="0" smtClean="0"/>
                        <a:t> р-на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4,46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4,46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очистка </a:t>
                      </a:r>
                      <a:r>
                        <a:rPr lang="ru-RU" sz="1200" baseline="0" dirty="0" err="1" smtClean="0"/>
                        <a:t>р.Деревчихи</a:t>
                      </a:r>
                      <a:r>
                        <a:rPr lang="ru-RU" sz="1200" baseline="0" dirty="0" smtClean="0"/>
                        <a:t> и </a:t>
                      </a:r>
                      <a:r>
                        <a:rPr lang="ru-RU" sz="1200" baseline="0" dirty="0" err="1" smtClean="0"/>
                        <a:t>р.Филиппиха</a:t>
                      </a:r>
                      <a:r>
                        <a:rPr lang="ru-RU" sz="1200" baseline="0" dirty="0" smtClean="0"/>
                        <a:t>  в </a:t>
                      </a:r>
                      <a:r>
                        <a:rPr lang="ru-RU" sz="1200" baseline="0" dirty="0" err="1" smtClean="0"/>
                        <a:t>г.Сретенск</a:t>
                      </a:r>
                      <a:r>
                        <a:rPr lang="ru-RU" sz="1200" baseline="0" dirty="0" smtClean="0"/>
                        <a:t>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+mn-lt"/>
                          <a:cs typeface="+mn-cs"/>
                        </a:rPr>
                        <a:t>5,71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74971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определение  границ зон затопления, подтопления на территории </a:t>
                      </a:r>
                      <a:r>
                        <a:rPr lang="ru-RU" sz="1200" dirty="0" err="1" smtClean="0"/>
                        <a:t>с.Смоленка</a:t>
                      </a:r>
                      <a:r>
                        <a:rPr lang="ru-RU" sz="1200" dirty="0" smtClean="0"/>
                        <a:t>,  </a:t>
                      </a:r>
                      <a:r>
                        <a:rPr lang="ru-RU" sz="1200" dirty="0" err="1" smtClean="0"/>
                        <a:t>п.Береговой</a:t>
                      </a:r>
                      <a:r>
                        <a:rPr lang="ru-RU" sz="1200" dirty="0" smtClean="0"/>
                        <a:t>,  </a:t>
                      </a:r>
                      <a:r>
                        <a:rPr lang="ru-RU" sz="1200" dirty="0" err="1" smtClean="0"/>
                        <a:t>п.Биофабрика</a:t>
                      </a:r>
                      <a:r>
                        <a:rPr lang="ru-RU" sz="1200" dirty="0" smtClean="0"/>
                        <a:t>,  </a:t>
                      </a:r>
                      <a:r>
                        <a:rPr lang="ru-RU" sz="1200" dirty="0" err="1" smtClean="0"/>
                        <a:t>с.Шишкино</a:t>
                      </a:r>
                      <a:r>
                        <a:rPr lang="ru-RU" sz="1200" dirty="0" smtClean="0"/>
                        <a:t> </a:t>
                      </a:r>
                      <a:r>
                        <a:rPr lang="ru-RU" sz="1200" dirty="0" err="1" smtClean="0"/>
                        <a:t>Чит.района</a:t>
                      </a:r>
                      <a:r>
                        <a:rPr lang="ru-RU" sz="1200" dirty="0" smtClean="0"/>
                        <a:t>,  </a:t>
                      </a:r>
                      <a:r>
                        <a:rPr lang="ru-RU" sz="1200" dirty="0" err="1" smtClean="0"/>
                        <a:t>с.Газимурский</a:t>
                      </a:r>
                      <a:r>
                        <a:rPr lang="ru-RU" sz="1200" baseline="0" dirty="0" smtClean="0"/>
                        <a:t> завод, </a:t>
                      </a:r>
                      <a:r>
                        <a:rPr lang="ru-RU" sz="1200" baseline="0" dirty="0" err="1" smtClean="0"/>
                        <a:t>с.Александровский</a:t>
                      </a:r>
                      <a:r>
                        <a:rPr lang="ru-RU" sz="1200" baseline="0" dirty="0" smtClean="0"/>
                        <a:t> завод и </a:t>
                      </a:r>
                    </a:p>
                    <a:p>
                      <a:r>
                        <a:rPr lang="ru-RU" sz="1200" baseline="0" dirty="0" err="1" smtClean="0"/>
                        <a:t>с.Шелопугино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15,0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15,0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24008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ИТОГО</a:t>
                      </a:r>
                      <a:endParaRPr lang="ru-RU" sz="12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50,37</a:t>
                      </a:r>
                      <a:endParaRPr lang="ru-RU" sz="12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7,52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34,13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418" y="4063055"/>
            <a:ext cx="3379404" cy="196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Y:\!ВОДНИКИ\ноябрь 2022\12.jf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15" y="4092212"/>
            <a:ext cx="3113589" cy="19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4491" y="6028822"/>
            <a:ext cx="2956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81"/>
            <a:r>
              <a:rPr lang="ru-RU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очистка</a:t>
            </a:r>
            <a:endParaRPr 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913281"/>
            <a:r>
              <a:rPr lang="ru-RU" sz="1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кл.Поповский</a:t>
            </a:r>
            <a:r>
              <a:rPr lang="ru-RU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в </a:t>
            </a:r>
            <a:r>
              <a:rPr lang="ru-RU" sz="1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с.Улеты</a:t>
            </a:r>
            <a:endParaRPr 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2" descr="Y:\!ВОДНИКИ\ноябрь 2022\11.jf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678" y="4084808"/>
            <a:ext cx="3303285" cy="195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601387" y="6004692"/>
            <a:ext cx="2956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81"/>
            <a:r>
              <a:rPr lang="ru-RU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укрепление берега</a:t>
            </a:r>
            <a:endParaRPr 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913281"/>
            <a:r>
              <a:rPr lang="ru-RU" sz="1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р.Ингода</a:t>
            </a:r>
            <a:r>
              <a:rPr lang="ru-RU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в </a:t>
            </a:r>
            <a:r>
              <a:rPr lang="ru-RU" sz="1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с.Урульга</a:t>
            </a:r>
            <a:endParaRPr 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14394" y="6057350"/>
            <a:ext cx="3970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281"/>
            <a:r>
              <a:rPr lang="ru-RU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укрепление берега</a:t>
            </a:r>
            <a:endParaRPr 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913281"/>
            <a:r>
              <a:rPr lang="ru-RU" sz="12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р.Нерча</a:t>
            </a:r>
            <a:r>
              <a:rPr lang="ru-RU" sz="12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rgbClr val="000000"/>
                </a:solidFill>
                <a:cs typeface="Arial" panose="020B0604020202020204" pitchFamily="34" charset="0"/>
              </a:rPr>
              <a:t>в </a:t>
            </a:r>
            <a:r>
              <a:rPr lang="ru-RU" sz="1200" b="1" dirty="0" err="1">
                <a:solidFill>
                  <a:srgbClr val="000000"/>
                </a:solidFill>
                <a:cs typeface="Arial" panose="020B0604020202020204" pitchFamily="34" charset="0"/>
              </a:rPr>
              <a:t>п.Заречный</a:t>
            </a:r>
            <a:endParaRPr lang="ru-RU" sz="12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88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9" name="Google Shape;98;p3"/>
          <p:cNvSpPr/>
          <p:nvPr/>
        </p:nvSpPr>
        <p:spPr>
          <a:xfrm>
            <a:off x="285441" y="336256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ea typeface="Montserrat"/>
                <a:cs typeface="Arial" panose="020B0604020202020204" pitchFamily="34" charset="0"/>
                <a:sym typeface="Montserrat"/>
              </a:rPr>
              <a:t>СТРОИТЕЛЬСТВО ГИДРОТЕХНИЧЕСКИХ СООРУЖЕНИЙ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402990" y="1056967"/>
          <a:ext cx="6371437" cy="387457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27388">
                  <a:extLst>
                    <a:ext uri="{9D8B030D-6E8A-4147-A177-3AD203B41FA5}"/>
                  </a:extLst>
                </a:gridCol>
                <a:gridCol w="696636">
                  <a:extLst>
                    <a:ext uri="{9D8B030D-6E8A-4147-A177-3AD203B41FA5}"/>
                  </a:extLst>
                </a:gridCol>
                <a:gridCol w="941843">
                  <a:extLst>
                    <a:ext uri="{9D8B030D-6E8A-4147-A177-3AD203B41FA5}"/>
                  </a:extLst>
                </a:gridCol>
                <a:gridCol w="952923"/>
                <a:gridCol w="1052647"/>
              </a:tblGrid>
              <a:tr h="71846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Объекты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Общая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 стоим-</a:t>
                      </a:r>
                      <a:r>
                        <a:rPr lang="ru-RU" sz="1000" dirty="0" err="1" smtClean="0"/>
                        <a:t>ть</a:t>
                      </a:r>
                      <a:r>
                        <a:rPr lang="ru-RU" sz="1000" dirty="0" smtClean="0"/>
                        <a:t>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 smtClean="0"/>
                        <a:t>млн.руб</a:t>
                      </a:r>
                      <a:r>
                        <a:rPr lang="ru-RU" sz="1000" dirty="0" smtClean="0"/>
                        <a:t>.</a:t>
                      </a:r>
                      <a:endParaRPr lang="en-US" sz="1000" dirty="0" smtClean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ФБ+КБ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2022 год, </a:t>
                      </a:r>
                      <a:r>
                        <a:rPr lang="ru-RU" sz="1000" dirty="0" err="1" smtClean="0"/>
                        <a:t>млн.руб</a:t>
                      </a:r>
                      <a:r>
                        <a:rPr lang="ru-RU" sz="1000" dirty="0" smtClean="0"/>
                        <a:t>.</a:t>
                      </a:r>
                      <a:endParaRPr lang="ru-RU" sz="1000" dirty="0"/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Лимит ФБ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2023 год, </a:t>
                      </a:r>
                      <a:r>
                        <a:rPr lang="ru-RU" sz="1000" dirty="0" err="1" smtClean="0"/>
                        <a:t>млн.руб</a:t>
                      </a:r>
                      <a:r>
                        <a:rPr lang="ru-RU" sz="1000" dirty="0" smtClean="0"/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Лимит ФБ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2024-2025 гг.,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baseline="0" dirty="0" err="1" smtClean="0"/>
                        <a:t>млн.руб</a:t>
                      </a:r>
                      <a:r>
                        <a:rPr lang="ru-RU" sz="1000" baseline="0" dirty="0" smtClean="0"/>
                        <a:t>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aseline="0" dirty="0" smtClean="0"/>
                        <a:t>Лимит ФБ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extLst>
                  <a:ext uri="{0D108BD9-81ED-4DB2-BD59-A6C34878D82A}"/>
                </a:extLst>
              </a:tr>
              <a:tr h="182836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Строительство дамбы в </a:t>
                      </a:r>
                      <a:r>
                        <a:rPr lang="ru-RU" sz="1000" kern="1200" dirty="0" err="1" smtClean="0"/>
                        <a:t>с.Малета</a:t>
                      </a:r>
                      <a:r>
                        <a:rPr lang="ru-RU" sz="1000" kern="1200" dirty="0" smtClean="0"/>
                        <a:t> на р. Хилок (СМР), 2,4 км</a:t>
                      </a:r>
                      <a:endParaRPr lang="ru-RU" sz="1000" b="1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139,1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108,8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17,8</a:t>
                      </a: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(СМР)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-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000" dirty="0" smtClean="0"/>
                        <a:t>Реконструкция  дамбы в </a:t>
                      </a:r>
                      <a:r>
                        <a:rPr lang="ru-RU" sz="1000" dirty="0" err="1" smtClean="0"/>
                        <a:t>г.Чите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baseline="0" dirty="0" smtClean="0"/>
                        <a:t>на </a:t>
                      </a:r>
                      <a:r>
                        <a:rPr lang="ru-RU" sz="1000" baseline="0" dirty="0" err="1" smtClean="0"/>
                        <a:t>р.Чита</a:t>
                      </a:r>
                      <a:r>
                        <a:rPr lang="ru-RU" sz="1000" baseline="0" dirty="0" smtClean="0"/>
                        <a:t> от </a:t>
                      </a:r>
                      <a:r>
                        <a:rPr lang="ru-RU" sz="1000" kern="1200" dirty="0" smtClean="0"/>
                        <a:t>Ковыльной</a:t>
                      </a:r>
                      <a:r>
                        <a:rPr lang="ru-RU" sz="1000" baseline="0" dirty="0" smtClean="0"/>
                        <a:t> до Г. </a:t>
                      </a:r>
                      <a:r>
                        <a:rPr lang="ru-RU" sz="1000" baseline="0" dirty="0" err="1" smtClean="0"/>
                        <a:t>Белика</a:t>
                      </a:r>
                      <a:r>
                        <a:rPr lang="ru-RU" sz="1000" baseline="0" dirty="0" smtClean="0"/>
                        <a:t> (КЖЦ), 3,885 км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517,2</a:t>
                      </a:r>
                      <a:endParaRPr lang="ru-RU" sz="1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6,8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98,3</a:t>
                      </a: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(ПСД, СМР)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365,57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</a:tr>
              <a:tr h="174845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Строительство дамбы в </a:t>
                      </a:r>
                      <a:r>
                        <a:rPr lang="ru-RU" sz="1000" dirty="0" err="1" smtClean="0"/>
                        <a:t>г.Чите</a:t>
                      </a:r>
                      <a:r>
                        <a:rPr lang="ru-RU" sz="1000" dirty="0" smtClean="0"/>
                        <a:t> на </a:t>
                      </a:r>
                      <a:r>
                        <a:rPr lang="ru-RU" sz="1000" dirty="0" err="1" smtClean="0"/>
                        <a:t>р.Ингода</a:t>
                      </a:r>
                      <a:r>
                        <a:rPr lang="ru-RU" sz="1000" dirty="0" smtClean="0"/>
                        <a:t>,</a:t>
                      </a:r>
                      <a:r>
                        <a:rPr lang="ru-RU" sz="1000" baseline="0" dirty="0" smtClean="0"/>
                        <a:t> </a:t>
                      </a:r>
                      <a:r>
                        <a:rPr lang="ru-RU" sz="1000" dirty="0" smtClean="0"/>
                        <a:t>правый берег (КЖЦ), 5,0 км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628,31</a:t>
                      </a:r>
                      <a:endParaRPr lang="ru-RU" sz="10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11,5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11,3</a:t>
                      </a: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(ПСД)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538,38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</a:tr>
              <a:tr h="135900">
                <a:tc>
                  <a:txBody>
                    <a:bodyPr/>
                    <a:lstStyle/>
                    <a:p>
                      <a:pPr marL="0" marR="0" indent="0" algn="l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Строительство дамбы в </a:t>
                      </a:r>
                      <a:r>
                        <a:rPr lang="ru-RU" sz="1000" dirty="0" err="1" smtClean="0"/>
                        <a:t>г.Чите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baseline="0" dirty="0" smtClean="0"/>
                        <a:t>на </a:t>
                      </a:r>
                      <a:r>
                        <a:rPr lang="ru-RU" sz="1000" dirty="0" err="1" smtClean="0"/>
                        <a:t>р.Ингода</a:t>
                      </a:r>
                      <a:r>
                        <a:rPr lang="ru-RU" sz="1000" dirty="0" smtClean="0"/>
                        <a:t>, левый берег (КЖЦ), 7,0 км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0" cap="non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880,7</a:t>
                      </a:r>
                      <a:endParaRPr lang="ru-RU" sz="1000" b="0" i="0" u="none" strike="noStrike" kern="0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/>
                        <a:t>15,8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16,1</a:t>
                      </a: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(ПСД)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755,94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Строительство дамбы в </a:t>
                      </a:r>
                      <a:r>
                        <a:rPr lang="ru-RU" sz="1000" dirty="0" err="1" smtClean="0"/>
                        <a:t>г.Шилка</a:t>
                      </a:r>
                      <a:r>
                        <a:rPr lang="ru-RU" sz="1000" dirty="0" smtClean="0"/>
                        <a:t> на </a:t>
                      </a:r>
                      <a:r>
                        <a:rPr lang="ru-RU" sz="1000" dirty="0" err="1" smtClean="0"/>
                        <a:t>р.Кия</a:t>
                      </a:r>
                      <a:r>
                        <a:rPr lang="ru-RU" sz="1000" dirty="0" smtClean="0"/>
                        <a:t> (КЖЦ), 15,0 км 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0" dirty="0" smtClean="0">
                          <a:latin typeface="+mn-lt"/>
                          <a:cs typeface="+mn-cs"/>
                        </a:rPr>
                        <a:t>854,10</a:t>
                      </a:r>
                      <a:endParaRPr lang="ru-RU" sz="1000" kern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13,65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9,1</a:t>
                      </a: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(ПСД)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743,59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extLst>
                  <a:ext uri="{0D108BD9-81ED-4DB2-BD59-A6C34878D82A}"/>
                </a:extLst>
              </a:tr>
              <a:tr h="15765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kern="1200" dirty="0" smtClean="0">
                          <a:effectLst/>
                        </a:rPr>
                        <a:t>Строительство дамбы в </a:t>
                      </a:r>
                      <a:r>
                        <a:rPr lang="ru-RU" sz="1000" kern="1200" dirty="0" err="1" smtClean="0">
                          <a:effectLst/>
                        </a:rPr>
                        <a:t>пгт.Чернышевск</a:t>
                      </a:r>
                      <a:r>
                        <a:rPr lang="ru-RU" sz="1000" kern="1200" dirty="0" smtClean="0">
                          <a:effectLst/>
                        </a:rPr>
                        <a:t> на </a:t>
                      </a:r>
                      <a:r>
                        <a:rPr lang="ru-RU" sz="1000" kern="1200" dirty="0" err="1" smtClean="0">
                          <a:effectLst/>
                        </a:rPr>
                        <a:t>р.Алеур</a:t>
                      </a:r>
                      <a:r>
                        <a:rPr lang="ru-RU" sz="1000" kern="1200" dirty="0" smtClean="0">
                          <a:effectLst/>
                        </a:rPr>
                        <a:t> (КЖЦ), 11 км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634,87</a:t>
                      </a:r>
                      <a:endParaRPr lang="ru-RU" sz="1000" b="1" kern="12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13,65</a:t>
                      </a:r>
                      <a:endParaRPr lang="ru-RU" sz="1000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7,3</a:t>
                      </a: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(ПСД)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546,79</a:t>
                      </a:r>
                      <a:endParaRPr lang="ru-RU" sz="10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</a:tr>
              <a:tr h="37002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Строительство дамбы в </a:t>
                      </a:r>
                    </a:p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err="1" smtClean="0"/>
                        <a:t>г.Чите</a:t>
                      </a:r>
                      <a:r>
                        <a:rPr lang="ru-RU" sz="1000" dirty="0" smtClean="0"/>
                        <a:t> на </a:t>
                      </a:r>
                      <a:r>
                        <a:rPr lang="ru-RU" sz="1000" dirty="0" err="1" smtClean="0"/>
                        <a:t>р.Чита</a:t>
                      </a:r>
                      <a:r>
                        <a:rPr lang="ru-RU" sz="1000" dirty="0" smtClean="0"/>
                        <a:t> от моста</a:t>
                      </a:r>
                      <a:r>
                        <a:rPr lang="ru-RU" sz="1000" baseline="0" dirty="0" smtClean="0"/>
                        <a:t> ул. Ярославского до устья, 2,42 км</a:t>
                      </a:r>
                      <a:endParaRPr lang="ru-RU" sz="10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+mn-lt"/>
                          <a:cs typeface="+mn-cs"/>
                        </a:rPr>
                        <a:t>829,7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-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193,0</a:t>
                      </a:r>
                    </a:p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(СМР)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558,83</a:t>
                      </a:r>
                      <a:endParaRPr lang="ru-RU" sz="1000" kern="1200" dirty="0" smtClean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</a:tr>
              <a:tr h="30400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Итого: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4 483,98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dirty="0" smtClean="0"/>
                        <a:t>170,2</a:t>
                      </a:r>
                      <a:endParaRPr lang="ru-RU" sz="1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352,9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  <a:tc>
                  <a:txBody>
                    <a:bodyPr/>
                    <a:lstStyle/>
                    <a:p>
                      <a:pPr marL="0" marR="0" indent="0" algn="ctr" defTabSz="12801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dirty="0" smtClean="0"/>
                        <a:t>3 509,1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5306" marR="65306" marT="32661" marB="32661"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44489" y="5913491"/>
            <a:ext cx="4148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Заказчик – ГКУ «Служба единого заказчика»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519698" y="5929611"/>
            <a:ext cx="365797" cy="313184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4" name="Диаграмма 13"/>
          <p:cNvGraphicFramePr/>
          <p:nvPr>
            <p:extLst/>
          </p:nvPr>
        </p:nvGraphicFramePr>
        <p:xfrm>
          <a:off x="7257844" y="2008605"/>
          <a:ext cx="4616115" cy="2900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40043" y="1379834"/>
            <a:ext cx="47178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646"/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Кол-во строящихся   ГТС </a:t>
            </a:r>
            <a:r>
              <a:rPr lang="ru-RU" sz="14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по ДФО</a:t>
            </a:r>
            <a:r>
              <a:rPr lang="ru-RU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(2022-2024 гг.), </a:t>
            </a:r>
            <a:r>
              <a:rPr lang="ru-RU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шт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4488" y="5541737"/>
            <a:ext cx="54816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Средства федерального бюджета в 2022 году освоены 100%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Нашивка 19"/>
          <p:cNvSpPr/>
          <p:nvPr/>
        </p:nvSpPr>
        <p:spPr>
          <a:xfrm>
            <a:off x="519697" y="5541737"/>
            <a:ext cx="365797" cy="313184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3928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9" name="Google Shape;98;p3"/>
          <p:cNvSpPr/>
          <p:nvPr/>
        </p:nvSpPr>
        <p:spPr>
          <a:xfrm>
            <a:off x="285441" y="336256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ea typeface="Montserrat"/>
                <a:cs typeface="Arial" panose="020B0604020202020204" pitchFamily="34" charset="0"/>
                <a:sym typeface="Montserrat"/>
              </a:rPr>
              <a:t>СТРОИТЕЛЬСТВО ГИДРОТЕХНИЧЕСКИХ СООРУЖЕНИЙ</a:t>
            </a:r>
          </a:p>
        </p:txBody>
      </p:sp>
      <p:pic>
        <p:nvPicPr>
          <p:cNvPr id="1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  <p:sp>
        <p:nvSpPr>
          <p:cNvPr id="24" name="Скругленный прямоугольник 23"/>
          <p:cNvSpPr/>
          <p:nvPr/>
        </p:nvSpPr>
        <p:spPr>
          <a:xfrm>
            <a:off x="336862" y="1276179"/>
            <a:ext cx="10306424" cy="499826"/>
          </a:xfrm>
          <a:prstGeom prst="roundRect">
            <a:avLst/>
          </a:prstGeom>
          <a:solidFill>
            <a:schemeClr val="accent6">
              <a:lumMod val="20000"/>
              <a:lumOff val="80000"/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38336"/>
              <a:satOff val="-2557"/>
              <a:lumOff val="-981"/>
              <a:alphaOff val="0"/>
            </a:schemeClr>
          </a:fillRef>
          <a:effectRef idx="0">
            <a:schemeClr val="accent5">
              <a:hueOff val="-1838336"/>
              <a:satOff val="-2557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defTabSz="1280160">
              <a:defRPr/>
            </a:pPr>
            <a:r>
              <a:rPr lang="ru-RU" sz="1400" dirty="0">
                <a:solidFill>
                  <a:srgbClr val="000000"/>
                </a:solidFill>
                <a:cs typeface="Arial" panose="020B0604020202020204" pitchFamily="34" charset="0"/>
              </a:rPr>
              <a:t>Строительство </a:t>
            </a:r>
            <a:r>
              <a:rPr lang="ru-R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защитной дамбы в </a:t>
            </a:r>
            <a:r>
              <a:rPr lang="ru-RU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с.Малета</a:t>
            </a:r>
            <a:r>
              <a:rPr lang="ru-R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Петровск-Забайкальского района, протяженностью 2,4 км (2022 – 2023 гг.)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9317" y="6368048"/>
            <a:ext cx="10731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Работы выполнены, ввод объекта в эксплуатацию запланирован на апрель 2023 года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9317" y="5915470"/>
            <a:ext cx="9344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Стоимость объекта – 139,1 млн. рублей. Освоение средств в 2022 году составило 100 % - 108,8 млн. рублей  </a:t>
            </a:r>
            <a:endParaRPr 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519698" y="5929611"/>
            <a:ext cx="365797" cy="313184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519699" y="6362641"/>
            <a:ext cx="365797" cy="313184"/>
          </a:xfrm>
          <a:prstGeom prst="chevron">
            <a:avLst/>
          </a:prstGeom>
          <a:solidFill>
            <a:schemeClr val="accent6">
              <a:lumMod val="40000"/>
              <a:lumOff val="60000"/>
            </a:schemeClr>
          </a:solidFill>
          <a:ln w="28575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700" y="2323020"/>
            <a:ext cx="2382145" cy="30487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01" y="2323019"/>
            <a:ext cx="2382145" cy="3048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62" y="2309831"/>
            <a:ext cx="2371580" cy="305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001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Прямая соединительная линия 21"/>
          <p:cNvCxnSpPr/>
          <p:nvPr/>
        </p:nvCxnSpPr>
        <p:spPr>
          <a:xfrm>
            <a:off x="285441" y="1004235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9" name="Google Shape;98;p3"/>
          <p:cNvSpPr/>
          <p:nvPr/>
        </p:nvSpPr>
        <p:spPr>
          <a:xfrm>
            <a:off x="232632" y="353561"/>
            <a:ext cx="75397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 smtClean="0">
                <a:solidFill>
                  <a:srgbClr val="000000"/>
                </a:solidFill>
                <a:ea typeface="Montserrat"/>
                <a:cs typeface="Arial" panose="020B0604020202020204" pitchFamily="34" charset="0"/>
                <a:sym typeface="Montserrat"/>
              </a:rPr>
              <a:t>АВАРИЙНО-ВОССТАНОВИТЕЛЬНЫЕ РАБОТЫ ПО ЛИКВИДАЦИИ ПАВОДКА </a:t>
            </a:r>
            <a:r>
              <a:rPr lang="ru-RU" b="1" kern="0" dirty="0">
                <a:solidFill>
                  <a:srgbClr val="000000"/>
                </a:solidFill>
                <a:ea typeface="Montserrat"/>
                <a:cs typeface="Arial" panose="020B0604020202020204" pitchFamily="34" charset="0"/>
                <a:sym typeface="Montserrat"/>
              </a:rPr>
              <a:t>2022 ГОДА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5441" y="1102178"/>
            <a:ext cx="11508714" cy="63514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6E8EE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38336"/>
              <a:satOff val="-2557"/>
              <a:lumOff val="-981"/>
              <a:alphaOff val="0"/>
            </a:schemeClr>
          </a:fillRef>
          <a:effectRef idx="0">
            <a:schemeClr val="accent5">
              <a:hueOff val="-1838336"/>
              <a:satOff val="-2557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1074018"/>
            <a:r>
              <a:rPr lang="ru-RU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Паводки в 7 муниципальных образованиях (</a:t>
            </a:r>
            <a:r>
              <a:rPr lang="ru-RU" alt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Борзинский</a:t>
            </a:r>
            <a:r>
              <a:rPr lang="ru-RU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Дульдургинский</a:t>
            </a:r>
            <a:r>
              <a:rPr lang="ru-RU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, Сретенский, Читинский, </a:t>
            </a:r>
            <a:r>
              <a:rPr lang="ru-RU" alt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Александрово</a:t>
            </a:r>
            <a:r>
              <a:rPr lang="ru-RU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-Заводский, </a:t>
            </a:r>
            <a:r>
              <a:rPr lang="ru-RU" alt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Могочинский</a:t>
            </a:r>
            <a:r>
              <a:rPr lang="ru-RU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 районы, </a:t>
            </a:r>
            <a:r>
              <a:rPr lang="ru-RU" altLang="en-US" sz="14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г.Чита</a:t>
            </a:r>
            <a:r>
              <a:rPr lang="ru-RU" alt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,) введен режим «Чрезвычайная ситуация»</a:t>
            </a:r>
            <a:endParaRPr lang="ru-RU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911646"/>
            <a:endParaRPr lang="ru-RU" sz="1400" dirty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2632" y="3294923"/>
            <a:ext cx="11725271" cy="2417619"/>
          </a:xfrm>
          <a:prstGeom prst="roundRect">
            <a:avLst/>
          </a:prstGeom>
          <a:solidFill>
            <a:srgbClr val="F0F1F5"/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38336"/>
              <a:satOff val="-2557"/>
              <a:lumOff val="-981"/>
              <a:alphaOff val="0"/>
            </a:schemeClr>
          </a:fillRef>
          <a:effectRef idx="0">
            <a:schemeClr val="accent5">
              <a:hueOff val="-1838336"/>
              <a:satOff val="-2557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1074018"/>
            <a:r>
              <a:rPr lang="ru-RU" altLang="en-US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Проведенные неотложные </a:t>
            </a:r>
            <a:r>
              <a:rPr lang="ru-RU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аварийно-восстановительных </a:t>
            </a:r>
            <a:r>
              <a:rPr lang="ru-RU" altLang="en-US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работы</a:t>
            </a:r>
            <a:endParaRPr lang="ru-RU" altLang="en-US" sz="1400" b="1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defTabSz="1074018"/>
            <a:r>
              <a:rPr lang="ru-RU" alt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по расчистке русел рек, отсыпке дамб, устройству каналов отвода:</a:t>
            </a:r>
          </a:p>
          <a:p>
            <a:pPr defTabSz="1074018"/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Борзинский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район (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с.Усть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-Озерное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) – 4 объекта (11,06 </a:t>
            </a:r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млн.руб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.)</a:t>
            </a:r>
          </a:p>
          <a:p>
            <a:pPr defTabSz="1074018"/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Дульдургинский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район (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с.Дульдурга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с.Бальзино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с.Иля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с.Узон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) – 7 объектов (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18,96 </a:t>
            </a:r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млн.руб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.)</a:t>
            </a:r>
          </a:p>
          <a:p>
            <a:pPr defTabSz="1074018"/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Сретенский район (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пгт.Кокуй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) – 1 объект (2,74 </a:t>
            </a:r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млн.руб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.)</a:t>
            </a:r>
          </a:p>
          <a:p>
            <a:pPr defTabSz="1074018"/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Читинский район (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с.Верх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-Чита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п.Береговой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с.Ильинка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с.Танха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с.Смоленка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с.Шишкино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с.Угдан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СНТ «</a:t>
            </a:r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Шишкино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-Остров» и др. СНТ) – 11 объектов (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270,71 </a:t>
            </a:r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млн.руб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.)</a:t>
            </a:r>
          </a:p>
          <a:p>
            <a:pPr defTabSz="1074018"/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Александрово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-Заводский район (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с.Александровский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Завод) – 2 объекта (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14,20 </a:t>
            </a:r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млн.руб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.)</a:t>
            </a:r>
          </a:p>
          <a:p>
            <a:pPr defTabSz="1074018"/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г. Чита (территория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Б.Острова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п.Биофабрика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п.Заречный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СНТ) – 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10 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объектов (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137,43 </a:t>
            </a:r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млн.руб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.)</a:t>
            </a:r>
          </a:p>
          <a:p>
            <a:pPr defTabSz="1074018"/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Могочинский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 район (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г.Могоча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ru-RU" altLang="en-US" sz="1400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пгт.Ксеньевка</a:t>
            </a:r>
            <a:r>
              <a:rPr lang="ru-RU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) – 4 объекта (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28,61 </a:t>
            </a:r>
            <a:r>
              <a:rPr lang="ru-RU" altLang="en-US" sz="1400" dirty="0" err="1">
                <a:solidFill>
                  <a:prstClr val="black"/>
                </a:solidFill>
                <a:cs typeface="Arial" panose="020B0604020202020204" pitchFamily="34" charset="0"/>
              </a:rPr>
              <a:t>млн.руб</a:t>
            </a:r>
            <a:r>
              <a:rPr lang="ru-RU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.)</a:t>
            </a:r>
            <a:endParaRPr lang="ru-RU" sz="14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defTabSz="911646"/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1629" y="1788483"/>
            <a:ext cx="11647340" cy="1455276"/>
          </a:xfrm>
          <a:prstGeom prst="roundRect">
            <a:avLst/>
          </a:prstGeom>
          <a:solidFill>
            <a:srgbClr val="E6E8EE">
              <a:alpha val="60000"/>
            </a:srgbClr>
          </a:solidFill>
          <a:ln>
            <a:solidFill>
              <a:schemeClr val="bg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1838336"/>
              <a:satOff val="-2557"/>
              <a:lumOff val="-981"/>
              <a:alphaOff val="0"/>
            </a:schemeClr>
          </a:fillRef>
          <a:effectRef idx="0">
            <a:schemeClr val="accent5">
              <a:hueOff val="-1838336"/>
              <a:satOff val="-2557"/>
              <a:lumOff val="-981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defTabSz="911646"/>
            <a:r>
              <a:rPr lang="ru-RU" sz="1400" spc="-30" dirty="0">
                <a:solidFill>
                  <a:srgbClr val="000000"/>
                </a:solidFill>
                <a:cs typeface="Arial" panose="020B0604020202020204" pitchFamily="34" charset="0"/>
              </a:rPr>
              <a:t>Распоряжением Правительства Российской Федерации от 19.12.2022 года № 4028-р из резервного фонда Правительства РФ </a:t>
            </a:r>
            <a:endParaRPr lang="ru-RU" sz="1400" spc="-3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911646"/>
            <a:r>
              <a:rPr lang="ru-RU" sz="1400" spc="-30" dirty="0" smtClean="0">
                <a:solidFill>
                  <a:srgbClr val="000000"/>
                </a:solidFill>
                <a:cs typeface="Arial" panose="020B0604020202020204" pitchFamily="34" charset="0"/>
              </a:rPr>
              <a:t>выделено </a:t>
            </a:r>
            <a:r>
              <a:rPr lang="ru-RU" sz="1400" b="1" i="1" spc="-30" dirty="0" smtClean="0">
                <a:solidFill>
                  <a:srgbClr val="000000"/>
                </a:solidFill>
                <a:cs typeface="Arial" panose="020B0604020202020204" pitchFamily="34" charset="0"/>
              </a:rPr>
              <a:t>382,2 </a:t>
            </a:r>
            <a:r>
              <a:rPr lang="ru-RU" sz="1400" b="1" i="1" spc="-30" dirty="0">
                <a:solidFill>
                  <a:srgbClr val="000000"/>
                </a:solidFill>
                <a:cs typeface="Arial" panose="020B0604020202020204" pitchFamily="34" charset="0"/>
              </a:rPr>
              <a:t>млн. </a:t>
            </a:r>
            <a:r>
              <a:rPr lang="ru-RU" sz="1400" b="1" i="1" spc="-30" dirty="0" smtClean="0">
                <a:solidFill>
                  <a:srgbClr val="000000"/>
                </a:solidFill>
                <a:cs typeface="Arial" panose="020B0604020202020204" pitchFamily="34" charset="0"/>
              </a:rPr>
              <a:t>рублей</a:t>
            </a:r>
            <a:r>
              <a:rPr lang="ru-RU" sz="1400" b="1" spc="-30" dirty="0" smtClean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ru-RU" sz="1400" spc="-30" dirty="0" smtClean="0">
                <a:solidFill>
                  <a:srgbClr val="000000"/>
                </a:solidFill>
                <a:cs typeface="Arial" panose="020B0604020202020204" pitchFamily="34" charset="0"/>
              </a:rPr>
              <a:t>на</a:t>
            </a:r>
            <a:r>
              <a:rPr lang="ru-RU" sz="1400" b="1" i="1" spc="-3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400" spc="-30" dirty="0" smtClean="0">
                <a:solidFill>
                  <a:prstClr val="black"/>
                </a:solidFill>
                <a:cs typeface="Arial" panose="020B0604020202020204" pitchFamily="34" charset="0"/>
              </a:rPr>
              <a:t>устройство </a:t>
            </a:r>
            <a:r>
              <a:rPr lang="ru-RU" sz="1400" b="1" spc="-30" dirty="0">
                <a:solidFill>
                  <a:prstClr val="black"/>
                </a:solidFill>
                <a:cs typeface="Arial" panose="020B0604020202020204" pitchFamily="34" charset="0"/>
              </a:rPr>
              <a:t>21</a:t>
            </a:r>
            <a:r>
              <a:rPr lang="ru-RU" sz="1400" spc="-30" dirty="0">
                <a:solidFill>
                  <a:prstClr val="black"/>
                </a:solidFill>
                <a:cs typeface="Arial" panose="020B0604020202020204" pitchFamily="34" charset="0"/>
              </a:rPr>
              <a:t> временных дамб -</a:t>
            </a:r>
            <a:r>
              <a:rPr lang="ru-RU" sz="1400" spc="-30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400" b="1" spc="-30" dirty="0" smtClean="0">
                <a:solidFill>
                  <a:prstClr val="black"/>
                </a:solidFill>
                <a:cs typeface="Arial" panose="020B0604020202020204" pitchFamily="34" charset="0"/>
              </a:rPr>
              <a:t>33,2 км, </a:t>
            </a:r>
            <a:r>
              <a:rPr lang="ru-RU" sz="1400" spc="-30" dirty="0" smtClean="0">
                <a:solidFill>
                  <a:prstClr val="black"/>
                </a:solidFill>
                <a:cs typeface="Arial" panose="020B0604020202020204" pitchFamily="34" charset="0"/>
              </a:rPr>
              <a:t>устройство </a:t>
            </a:r>
            <a:r>
              <a:rPr lang="ru-RU" sz="1400" spc="-30" dirty="0">
                <a:solidFill>
                  <a:prstClr val="black"/>
                </a:solidFill>
                <a:cs typeface="Arial" panose="020B0604020202020204" pitchFamily="34" charset="0"/>
              </a:rPr>
              <a:t>каналов отвода воды </a:t>
            </a:r>
            <a:r>
              <a:rPr lang="ru-RU" sz="1400" b="1" spc="-30" dirty="0">
                <a:solidFill>
                  <a:prstClr val="black"/>
                </a:solidFill>
                <a:cs typeface="Arial" panose="020B0604020202020204" pitchFamily="34" charset="0"/>
              </a:rPr>
              <a:t>7</a:t>
            </a:r>
            <a:r>
              <a:rPr lang="ru-RU" sz="1400" spc="-3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400" spc="-30" dirty="0" smtClean="0">
                <a:solidFill>
                  <a:prstClr val="black"/>
                </a:solidFill>
                <a:cs typeface="Arial" panose="020B0604020202020204" pitchFamily="34" charset="0"/>
              </a:rPr>
              <a:t>объектов - </a:t>
            </a:r>
            <a:r>
              <a:rPr lang="ru-RU" sz="1400" b="1" spc="-30" dirty="0">
                <a:solidFill>
                  <a:prstClr val="black"/>
                </a:solidFill>
                <a:cs typeface="Arial" panose="020B0604020202020204" pitchFamily="34" charset="0"/>
              </a:rPr>
              <a:t>21,3 </a:t>
            </a:r>
            <a:r>
              <a:rPr lang="ru-RU" sz="1400" b="1" spc="-30" dirty="0" smtClean="0">
                <a:solidFill>
                  <a:prstClr val="black"/>
                </a:solidFill>
                <a:cs typeface="Arial" panose="020B0604020202020204" pitchFamily="34" charset="0"/>
              </a:rPr>
              <a:t>км</a:t>
            </a:r>
          </a:p>
          <a:p>
            <a:pPr algn="ctr" defTabSz="911646"/>
            <a:endParaRPr lang="ru-RU" sz="1400" b="1" spc="-30" dirty="0" smtClean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defTabSz="326578"/>
            <a:r>
              <a:rPr lang="ru-RU" sz="1400" spc="-20" dirty="0">
                <a:solidFill>
                  <a:srgbClr val="000000"/>
                </a:solidFill>
                <a:cs typeface="Arial" panose="020B0604020202020204" pitchFamily="34" charset="0"/>
              </a:rPr>
              <a:t>Распоряжением Правительства Российской Федерации от 07.12.2022 года № 3790-р на расчистки русел рек </a:t>
            </a:r>
            <a:endParaRPr lang="ru-RU" sz="1400" spc="-2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326578"/>
            <a:r>
              <a:rPr lang="ru-RU" sz="1400" spc="-20" dirty="0" smtClean="0">
                <a:solidFill>
                  <a:srgbClr val="000000"/>
                </a:solidFill>
                <a:cs typeface="Arial" panose="020B0604020202020204" pitchFamily="34" charset="0"/>
              </a:rPr>
              <a:t>выделено </a:t>
            </a:r>
            <a:r>
              <a:rPr lang="ru-RU" sz="1400" b="1" i="1" spc="-20" dirty="0">
                <a:solidFill>
                  <a:srgbClr val="000000"/>
                </a:solidFill>
                <a:cs typeface="Arial" panose="020B0604020202020204" pitchFamily="34" charset="0"/>
              </a:rPr>
              <a:t>101, 5 млн. </a:t>
            </a:r>
            <a:r>
              <a:rPr lang="ru-RU" sz="1400" b="1" i="1" spc="-20" dirty="0" smtClean="0">
                <a:solidFill>
                  <a:srgbClr val="000000"/>
                </a:solidFill>
                <a:cs typeface="Arial" panose="020B0604020202020204" pitchFamily="34" charset="0"/>
              </a:rPr>
              <a:t>рублей</a:t>
            </a:r>
            <a:r>
              <a:rPr lang="ru-RU" sz="1400" spc="-2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на расчистку рек</a:t>
            </a:r>
            <a:r>
              <a:rPr lang="ru-RU" sz="14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- </a:t>
            </a:r>
            <a:r>
              <a:rPr lang="ru-RU" sz="1400" b="1" dirty="0">
                <a:solidFill>
                  <a:prstClr val="black"/>
                </a:solidFill>
                <a:cs typeface="Arial" panose="020B0604020202020204" pitchFamily="34" charset="0"/>
              </a:rPr>
              <a:t>14,9 </a:t>
            </a:r>
            <a:r>
              <a:rPr lang="ru-RU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км </a:t>
            </a:r>
            <a:r>
              <a:rPr lang="ru-RU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(</a:t>
            </a:r>
            <a:r>
              <a:rPr lang="ru-RU" sz="1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11</a:t>
            </a:r>
            <a:r>
              <a:rPr lang="ru-RU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 объектов) 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02597" y="6362639"/>
            <a:ext cx="5186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Средства федерального бюджета освоены 100%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596" y="5886406"/>
            <a:ext cx="11166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1646"/>
            <a:r>
              <a:rPr lang="ru-R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Забайкалье единственный регион получивший в 2022г. средства на ликвидацию последствий паводков по линии </a:t>
            </a:r>
            <a:r>
              <a:rPr lang="ru-RU" sz="1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Росводресурсов</a:t>
            </a:r>
            <a:r>
              <a:rPr lang="ru-RU" sz="140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ru-RU" sz="1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336800" y="5880999"/>
            <a:ext cx="365797" cy="313184"/>
          </a:xfrm>
          <a:prstGeom prst="chevron">
            <a:avLst/>
          </a:prstGeom>
          <a:solidFill>
            <a:srgbClr val="C5E0B4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srgbClr val="C5E0B4"/>
              </a:solidFill>
              <a:latin typeface="Calibri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336800" y="6362640"/>
            <a:ext cx="365797" cy="313184"/>
          </a:xfrm>
          <a:prstGeom prst="chevron">
            <a:avLst/>
          </a:prstGeom>
          <a:solidFill>
            <a:srgbClr val="C5E0B4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ru-RU" ker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2163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302120" y="980598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7" name="Google Shape;98;p3"/>
          <p:cNvSpPr/>
          <p:nvPr/>
        </p:nvSpPr>
        <p:spPr>
          <a:xfrm>
            <a:off x="302120" y="340439"/>
            <a:ext cx="753976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/>
            <a:r>
              <a:rPr lang="ru-RU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АВАРИЙНО-ВОССТАНОВИТЕЛЬНЫЕ РАБОТЫ</a:t>
            </a:r>
            <a:endParaRPr lang="ru-RU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5" b="9035"/>
          <a:stretch/>
        </p:blipFill>
        <p:spPr>
          <a:xfrm>
            <a:off x="540029" y="3916942"/>
            <a:ext cx="3410683" cy="229724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24"/>
          <a:stretch/>
        </p:blipFill>
        <p:spPr>
          <a:xfrm>
            <a:off x="459664" y="1095263"/>
            <a:ext cx="3410684" cy="22760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9377" y="3427899"/>
            <a:ext cx="35714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Город Чита, дамба </a:t>
            </a:r>
          </a:p>
          <a:p>
            <a:pPr algn="ctr" defTabSz="326578"/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ул. Галечная – ул. Крайняя</a:t>
            </a:r>
            <a:endParaRPr lang="ru-RU" sz="1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0029" y="6342961"/>
            <a:ext cx="34007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Читинский район</a:t>
            </a:r>
            <a:r>
              <a:rPr lang="ru-RU" sz="1100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дамба </a:t>
            </a:r>
            <a:r>
              <a:rPr lang="ru-RU" sz="1100" b="1" dirty="0">
                <a:solidFill>
                  <a:srgbClr val="000000"/>
                </a:solidFill>
                <a:cs typeface="Arial" panose="020B0604020202020204" pitchFamily="34" charset="0"/>
              </a:rPr>
              <a:t>в </a:t>
            </a:r>
            <a:r>
              <a:rPr lang="ru-RU" sz="11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с.Верх</a:t>
            </a:r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Чита</a:t>
            </a:r>
            <a:endParaRPr lang="ru-RU" sz="1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t="17095" b="40412"/>
          <a:stretch/>
        </p:blipFill>
        <p:spPr>
          <a:xfrm>
            <a:off x="4450238" y="3936606"/>
            <a:ext cx="3410683" cy="22848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28721" y="6336912"/>
            <a:ext cx="344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Читинский </a:t>
            </a:r>
            <a:r>
              <a:rPr lang="ru-RU" sz="1100" b="1" dirty="0">
                <a:solidFill>
                  <a:srgbClr val="000000"/>
                </a:solidFill>
                <a:cs typeface="Arial" panose="020B0604020202020204" pitchFamily="34" charset="0"/>
              </a:rPr>
              <a:t>район, </a:t>
            </a:r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дамба </a:t>
            </a:r>
            <a:r>
              <a:rPr lang="ru-RU" sz="1100" b="1" dirty="0">
                <a:solidFill>
                  <a:srgbClr val="000000"/>
                </a:solidFill>
                <a:cs typeface="Arial" panose="020B0604020202020204" pitchFamily="34" charset="0"/>
              </a:rPr>
              <a:t>в </a:t>
            </a:r>
            <a:r>
              <a:rPr lang="ru-RU" sz="11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с.Угдан</a:t>
            </a:r>
            <a:endParaRPr lang="ru-RU" sz="1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8" b="9501"/>
          <a:stretch/>
        </p:blipFill>
        <p:spPr>
          <a:xfrm>
            <a:off x="8360447" y="3949228"/>
            <a:ext cx="3391649" cy="228460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360447" y="6333182"/>
            <a:ext cx="31382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1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Борзинский</a:t>
            </a:r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ru-RU" sz="1100" b="1" dirty="0">
                <a:solidFill>
                  <a:srgbClr val="000000"/>
                </a:solidFill>
                <a:cs typeface="Arial" panose="020B0604020202020204" pitchFamily="34" charset="0"/>
              </a:rPr>
              <a:t>район</a:t>
            </a:r>
            <a:r>
              <a:rPr lang="ru-RU" sz="1100" b="1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ru-RU" sz="1100" b="1" smtClean="0">
                <a:solidFill>
                  <a:srgbClr val="000000"/>
                </a:solidFill>
                <a:cs typeface="Arial" panose="020B0604020202020204" pitchFamily="34" charset="0"/>
              </a:rPr>
              <a:t>дамба </a:t>
            </a:r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в </a:t>
            </a:r>
            <a:r>
              <a:rPr lang="ru-RU" sz="11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с.Усть</a:t>
            </a:r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-Озерная</a:t>
            </a:r>
            <a:endParaRPr lang="ru-RU" sz="1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5" descr="Y:\!ВОДНИКИ\ноябрь 2022\18.jf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6" b="10530"/>
          <a:stretch/>
        </p:blipFill>
        <p:spPr bwMode="auto">
          <a:xfrm>
            <a:off x="4559314" y="1089692"/>
            <a:ext cx="3410684" cy="228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528722" y="3495161"/>
            <a:ext cx="34412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26578"/>
            <a:r>
              <a:rPr lang="ru-RU" sz="11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Могочинский</a:t>
            </a:r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район, дамба </a:t>
            </a:r>
            <a:r>
              <a:rPr lang="ru-RU" sz="1100" b="1" dirty="0">
                <a:solidFill>
                  <a:srgbClr val="000000"/>
                </a:solidFill>
                <a:cs typeface="Arial" panose="020B0604020202020204" pitchFamily="34" charset="0"/>
              </a:rPr>
              <a:t>в </a:t>
            </a:r>
            <a:r>
              <a:rPr lang="ru-RU" sz="11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г.Могоча</a:t>
            </a:r>
            <a:endParaRPr lang="ru-RU" sz="1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3" descr="Y:\!ВОДНИКИ\ноябрь 2022\20.jf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31"/>
          <a:stretch/>
        </p:blipFill>
        <p:spPr bwMode="auto">
          <a:xfrm>
            <a:off x="8422871" y="1195714"/>
            <a:ext cx="3329225" cy="21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8739647" y="3474031"/>
            <a:ext cx="29174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646"/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АВР дамба </a:t>
            </a:r>
            <a:r>
              <a:rPr lang="ru-RU" sz="11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г.Чита</a:t>
            </a:r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ru-RU" sz="1100" b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Ингодинский</a:t>
            </a:r>
            <a:r>
              <a:rPr lang="ru-RU" sz="11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 р-н</a:t>
            </a:r>
            <a:endParaRPr lang="ru-RU" sz="11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8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5181" y="232463"/>
            <a:ext cx="2395011" cy="67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6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52" y="232463"/>
            <a:ext cx="756648" cy="67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5539" y="320100"/>
            <a:ext cx="8343431" cy="707886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Times New Roman" pitchFamily="18" charset="0"/>
              </a:rPr>
              <a:t>ОБРАЩЕНИЕ С ОТХОДАМИ</a:t>
            </a:r>
          </a:p>
          <a:p>
            <a:endParaRPr lang="ru-RU" alt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  <a:sym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573" y="232463"/>
            <a:ext cx="1640619" cy="6767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1560" y="5159104"/>
            <a:ext cx="9484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33400"/>
            <a:r>
              <a:rPr lang="ru-RU" sz="1200" dirty="0">
                <a:solidFill>
                  <a:prstClr val="black"/>
                </a:solidFill>
                <a:ea typeface="Calibri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21161" y="4384587"/>
            <a:ext cx="9285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/>
          <a:srcRect l="22568" t="22247" r="16508" b="11299"/>
          <a:stretch/>
        </p:blipFill>
        <p:spPr>
          <a:xfrm>
            <a:off x="7421784" y="1477138"/>
            <a:ext cx="4536116" cy="4949916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xmlns="" id="{8B9BAF9D-4217-854F-899E-74778C37460E}"/>
              </a:ext>
            </a:extLst>
          </p:cNvPr>
          <p:cNvSpPr txBox="1">
            <a:spLocks/>
          </p:cNvSpPr>
          <p:nvPr/>
        </p:nvSpPr>
        <p:spPr>
          <a:xfrm>
            <a:off x="949779" y="1077314"/>
            <a:ext cx="9883321" cy="7490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algn="ctr">
              <a:lnSpc>
                <a:spcPts val="2240"/>
              </a:lnSpc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ea typeface="+mj-ea"/>
              </a:rPr>
              <a:t>ПЕРВООЧЕРЕДНЫЕ ЦЕЛИ И ЗАДАЧИ  В СФЕРЕ ОБРАЩЕНИЯ С ОТХОДАМИ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667251" y="3922573"/>
            <a:ext cx="6553195" cy="9240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Прямоугольник 9"/>
          <p:cNvSpPr/>
          <p:nvPr/>
        </p:nvSpPr>
        <p:spPr>
          <a:xfrm>
            <a:off x="1095847" y="4024173"/>
            <a:ext cx="6096000" cy="830997"/>
          </a:xfrm>
          <a:prstGeom prst="rect">
            <a:avLst/>
          </a:prstGeom>
          <a:ln>
            <a:noFill/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ru-RU" sz="1600" b="1" dirty="0" smtClean="0">
                <a:solidFill>
                  <a:prstClr val="black"/>
                </a:solidFill>
                <a:ea typeface="Roboto" panose="02000000000000000000" pitchFamily="2" charset="0"/>
                <a:cs typeface="Gotham Pro Regular" panose="02000503040000020004" pitchFamily="2" charset="0"/>
              </a:rPr>
              <a:t>БЕСПЕРЕБОЙНО </a:t>
            </a:r>
            <a:r>
              <a:rPr lang="ru-RU" sz="1600" b="1" dirty="0">
                <a:solidFill>
                  <a:prstClr val="black"/>
                </a:solidFill>
                <a:ea typeface="Roboto" panose="02000000000000000000" pitchFamily="2" charset="0"/>
                <a:cs typeface="Gotham Pro Regular" panose="02000503040000020004" pitchFamily="2" charset="0"/>
              </a:rPr>
              <a:t>ОКАЗЫВАТЬ НАСЕЛЕНИЮ КОММУНАЛЬНУЮ УСЛУГУ ПО СБОРУ И ВЫВОЗУ </a:t>
            </a:r>
            <a:r>
              <a:rPr lang="ru-RU" sz="1600" b="1" dirty="0" smtClean="0">
                <a:solidFill>
                  <a:prstClr val="black"/>
                </a:solidFill>
                <a:ea typeface="Roboto" panose="02000000000000000000" pitchFamily="2" charset="0"/>
                <a:cs typeface="Gotham Pro Regular" panose="02000503040000020004" pitchFamily="2" charset="0"/>
              </a:rPr>
              <a:t>ТКО</a:t>
            </a:r>
          </a:p>
          <a:p>
            <a:pPr defTabSz="457200">
              <a:defRPr/>
            </a:pPr>
            <a:endParaRPr lang="ru-RU" sz="1600" b="1" dirty="0">
              <a:solidFill>
                <a:prstClr val="black"/>
              </a:solidFill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0586" y="5120974"/>
            <a:ext cx="6562716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 defTabSz="457200">
              <a:defRPr/>
            </a:pPr>
            <a:endParaRPr lang="ru-RU" sz="1600" b="1" dirty="0" smtClean="0">
              <a:solidFill>
                <a:srgbClr val="70AD47">
                  <a:lumMod val="40000"/>
                  <a:lumOff val="60000"/>
                </a:srgbClr>
              </a:solidFill>
              <a:ea typeface="Roboto" panose="02000000000000000000" pitchFamily="2" charset="0"/>
              <a:cs typeface="Gotham Pro Regular" panose="02000503040000020004" pitchFamily="2" charset="0"/>
            </a:endParaRPr>
          </a:p>
          <a:p>
            <a:pPr algn="ctr" defTabSz="457200">
              <a:defRPr/>
            </a:pPr>
            <a:r>
              <a:rPr lang="ru-RU" sz="1600" b="1" dirty="0" smtClean="0">
                <a:solidFill>
                  <a:prstClr val="black"/>
                </a:solidFill>
                <a:ea typeface="Roboto" panose="02000000000000000000" pitchFamily="2" charset="0"/>
                <a:cs typeface="Gotham Pro Regular" panose="02000503040000020004" pitchFamily="2" charset="0"/>
              </a:rPr>
              <a:t>ВНЕДРИТЬ </a:t>
            </a:r>
            <a:r>
              <a:rPr lang="ru-RU" sz="1600" b="1" dirty="0">
                <a:solidFill>
                  <a:prstClr val="black"/>
                </a:solidFill>
                <a:ea typeface="Roboto" panose="02000000000000000000" pitchFamily="2" charset="0"/>
                <a:cs typeface="Gotham Pro Regular" panose="02000503040000020004" pitchFamily="2" charset="0"/>
              </a:rPr>
              <a:t>РАЗДЕЛЬНЫЙ СБОР ТКО СРЕДИ НАСЕЛЕНИЯ</a:t>
            </a:r>
          </a:p>
          <a:p>
            <a:pPr>
              <a:defRPr/>
            </a:pPr>
            <a:endParaRPr lang="ru-RU" b="1" kern="0" dirty="0" smtClean="0">
              <a:solidFill>
                <a:sysClr val="windowText" lastClr="000000"/>
              </a:solidFill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0586" y="2606644"/>
            <a:ext cx="6553195" cy="11135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Прямоугольник 25"/>
          <p:cNvSpPr/>
          <p:nvPr/>
        </p:nvSpPr>
        <p:spPr>
          <a:xfrm>
            <a:off x="1069518" y="254055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defRPr/>
            </a:pPr>
            <a:endParaRPr lang="ru-RU" sz="1600" b="1" dirty="0" smtClean="0">
              <a:solidFill>
                <a:prstClr val="black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ctr" defTabSz="457200">
              <a:defRPr/>
            </a:pPr>
            <a:r>
              <a:rPr lang="ru-RU" sz="1600" b="1" dirty="0" smtClean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ПОСТРОИТЬ </a:t>
            </a:r>
            <a:r>
              <a:rPr lang="ru-RU" sz="1600" b="1" dirty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ОБЪЕКТЫ ПО ПЕРЕРАБОТКЕ ОТХОДОВ ПО ФЕДЕРАЛЬНОМУ ПРОЕКТУ «КОМПЛЕКСНАЯ СИСТЕМА ОБРАЩЕНИЯ С ТКО</a:t>
            </a:r>
            <a:r>
              <a:rPr lang="ru-RU" sz="1600" b="1" dirty="0" smtClean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»</a:t>
            </a:r>
          </a:p>
          <a:p>
            <a:pPr algn="ctr" defTabSz="457200">
              <a:defRPr/>
            </a:pPr>
            <a:endParaRPr lang="ru-RU" sz="1600" b="1" dirty="0">
              <a:solidFill>
                <a:prstClr val="black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  <a:p>
            <a:pPr defTabSz="457200">
              <a:defRPr/>
            </a:pPr>
            <a:endParaRPr lang="ru-RU" sz="1600" b="1" dirty="0">
              <a:solidFill>
                <a:prstClr val="black"/>
              </a:solidFill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67252" y="1451839"/>
            <a:ext cx="6553195" cy="9240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Прямоугольник 28"/>
          <p:cNvSpPr/>
          <p:nvPr/>
        </p:nvSpPr>
        <p:spPr>
          <a:xfrm>
            <a:off x="949779" y="1646469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kern="0" dirty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ЛИКВИДИРОВАТЬ НЕСАНКЦИОНИРОВАННЫЕ СВАЛКИ ПО ФЕДЕРАЛЬНОМУ ПРОЕКТУ «ЧИСТАЯ СТРАНА»</a:t>
            </a:r>
          </a:p>
          <a:p>
            <a:pPr defTabSz="457200">
              <a:defRPr/>
            </a:pPr>
            <a:endParaRPr lang="ru-RU" sz="1600" b="1" dirty="0">
              <a:solidFill>
                <a:prstClr val="black"/>
              </a:solidFill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52" y="232463"/>
            <a:ext cx="756648" cy="67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19348" y="322700"/>
            <a:ext cx="8343431" cy="707886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РЕАЛИЗАЦИЯ ФЕДЕРАЛЬНОГО ПРОЕКТА «ЧИСТАЯ СТРАНА» ИТОГИ 2022 ГОДА 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573" y="232463"/>
            <a:ext cx="1640619" cy="67671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19348" y="1456417"/>
            <a:ext cx="3122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kern="0" dirty="0" smtClean="0">
                <a:solidFill>
                  <a:srgbClr val="70AD47">
                    <a:lumMod val="75000"/>
                  </a:srgbClr>
                </a:solidFill>
              </a:rPr>
              <a:t>1,9 МЛРД. </a:t>
            </a:r>
            <a:r>
              <a:rPr lang="ru-RU" sz="2000" b="1" kern="0" dirty="0" smtClean="0">
                <a:solidFill>
                  <a:srgbClr val="70AD47">
                    <a:lumMod val="75000"/>
                  </a:srgbClr>
                </a:solidFill>
                <a:cs typeface="Arial" panose="020B0604020202020204" pitchFamily="34" charset="0"/>
              </a:rPr>
              <a:t>₽</a:t>
            </a:r>
            <a:r>
              <a:rPr lang="ru-RU" sz="2000" b="1" kern="0" dirty="0" smtClean="0">
                <a:solidFill>
                  <a:srgbClr val="70AD47">
                    <a:lumMod val="75000"/>
                  </a:srgbClr>
                </a:solidFill>
              </a:rPr>
              <a:t> </a:t>
            </a:r>
            <a:r>
              <a:rPr lang="ru-RU" sz="2000" b="1" kern="0" dirty="0" smtClean="0">
                <a:solidFill>
                  <a:prstClr val="black"/>
                </a:solidFill>
              </a:rPr>
              <a:t>НА РЕКУЛЬТИВАЦИЮ </a:t>
            </a:r>
          </a:p>
          <a:p>
            <a:pPr>
              <a:defRPr/>
            </a:pPr>
            <a:r>
              <a:rPr lang="ru-RU" sz="2000" b="1" kern="0" dirty="0" smtClean="0">
                <a:solidFill>
                  <a:prstClr val="black"/>
                </a:solidFill>
              </a:rPr>
              <a:t>ТРЕХ СВАЛОК, ПЛОЩАДЬЮ </a:t>
            </a:r>
          </a:p>
          <a:p>
            <a:pPr>
              <a:defRPr/>
            </a:pPr>
            <a:r>
              <a:rPr lang="ru-RU" sz="2000" b="1" kern="0" dirty="0" smtClean="0">
                <a:solidFill>
                  <a:prstClr val="black"/>
                </a:solidFill>
              </a:rPr>
              <a:t>85 ГА </a:t>
            </a:r>
            <a:br>
              <a:rPr lang="ru-RU" sz="2000" b="1" kern="0" dirty="0" smtClean="0">
                <a:solidFill>
                  <a:prstClr val="black"/>
                </a:solidFill>
              </a:rPr>
            </a:br>
            <a:endParaRPr lang="ru-RU" sz="2000" kern="0" dirty="0" smtClean="0">
              <a:solidFill>
                <a:prstClr val="black"/>
              </a:solidFill>
            </a:endParaRPr>
          </a:p>
        </p:txBody>
      </p:sp>
      <p:graphicFrame>
        <p:nvGraphicFramePr>
          <p:cNvPr id="28" name="Chart 23">
            <a:extLst>
              <a:ext uri="{FF2B5EF4-FFF2-40B4-BE49-F238E27FC236}">
                <a16:creationId xmlns="" xmlns:a16="http://schemas.microsoft.com/office/drawing/2014/main" id="{1668194E-3413-5A49-B445-7911CF119F41}"/>
              </a:ext>
            </a:extLst>
          </p:cNvPr>
          <p:cNvGraphicFramePr/>
          <p:nvPr>
            <p:extLst/>
          </p:nvPr>
        </p:nvGraphicFramePr>
        <p:xfrm>
          <a:off x="319348" y="4507696"/>
          <a:ext cx="1817881" cy="2004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3" name="Chart 1">
            <a:extLst>
              <a:ext uri="{FF2B5EF4-FFF2-40B4-BE49-F238E27FC236}">
                <a16:creationId xmlns="" xmlns:a16="http://schemas.microsoft.com/office/drawing/2014/main" id="{09CA6E84-6730-8C4F-A837-8BE98F6B4F2E}"/>
              </a:ext>
            </a:extLst>
          </p:cNvPr>
          <p:cNvGraphicFramePr/>
          <p:nvPr>
            <p:extLst/>
          </p:nvPr>
        </p:nvGraphicFramePr>
        <p:xfrm>
          <a:off x="3581530" y="2070285"/>
          <a:ext cx="2013665" cy="1903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6" name="object 16">
            <a:extLst>
              <a:ext uri="{FF2B5EF4-FFF2-40B4-BE49-F238E27FC236}">
                <a16:creationId xmlns:a16="http://schemas.microsoft.com/office/drawing/2014/main" xmlns="" id="{05D95FD0-0E35-1C4D-93E6-D5B0FE581C9B}"/>
              </a:ext>
            </a:extLst>
          </p:cNvPr>
          <p:cNvSpPr txBox="1"/>
          <p:nvPr/>
        </p:nvSpPr>
        <p:spPr>
          <a:xfrm>
            <a:off x="7452163" y="1625814"/>
            <a:ext cx="4127413" cy="14807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18599" rIns="0" bIns="0" rtlCol="0">
            <a:spAutoFit/>
          </a:bodyPr>
          <a:lstStyle/>
          <a:p>
            <a:pPr marL="16909" algn="r">
              <a:spcBef>
                <a:spcPts val="146"/>
              </a:spcBef>
              <a:spcAft>
                <a:spcPts val="600"/>
              </a:spcAft>
            </a:pPr>
            <a:r>
              <a:rPr lang="ru-RU" sz="2400" b="1" kern="0" dirty="0">
                <a:solidFill>
                  <a:prstClr val="black"/>
                </a:solidFill>
              </a:rPr>
              <a:t>РЕКУЛЬТИВАЦИЯ СВАЛКИ № 1          В г. БОРЗЯ (605 МЛН. ₽)</a:t>
            </a:r>
            <a:endParaRPr sz="2400" b="1" kern="0" dirty="0">
              <a:solidFill>
                <a:prstClr val="black"/>
              </a:solidFill>
            </a:endParaRPr>
          </a:p>
          <a:p>
            <a:pPr algn="r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2022-2023 гг.</a:t>
            </a:r>
          </a:p>
          <a:p>
            <a:pPr algn="r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– 10,9 га</a:t>
            </a:r>
          </a:p>
          <a:p>
            <a:pPr algn="r"/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отходов – 280 тыс.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object 20">
            <a:extLst>
              <a:ext uri="{FF2B5EF4-FFF2-40B4-BE49-F238E27FC236}">
                <a16:creationId xmlns:a16="http://schemas.microsoft.com/office/drawing/2014/main" xmlns="" id="{CB12F03F-406C-4A46-9E3F-A6EF7E2B4E55}"/>
              </a:ext>
            </a:extLst>
          </p:cNvPr>
          <p:cNvSpPr txBox="1"/>
          <p:nvPr/>
        </p:nvSpPr>
        <p:spPr>
          <a:xfrm>
            <a:off x="6324459" y="1677028"/>
            <a:ext cx="698268" cy="1248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8000" b="1" spc="-27" dirty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1</a:t>
            </a:r>
            <a:endParaRPr sz="8000" b="1" dirty="0">
              <a:solidFill>
                <a:srgbClr val="77BD69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xmlns="" id="{CB12F03F-406C-4A46-9E3F-A6EF7E2B4E55}"/>
              </a:ext>
            </a:extLst>
          </p:cNvPr>
          <p:cNvSpPr txBox="1"/>
          <p:nvPr/>
        </p:nvSpPr>
        <p:spPr>
          <a:xfrm>
            <a:off x="6324459" y="3409959"/>
            <a:ext cx="698268" cy="1248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8000" b="1" spc="-27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2</a:t>
            </a:r>
            <a:endParaRPr sz="8000" b="1" dirty="0">
              <a:solidFill>
                <a:srgbClr val="77BD69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9" name="object 20">
            <a:extLst>
              <a:ext uri="{FF2B5EF4-FFF2-40B4-BE49-F238E27FC236}">
                <a16:creationId xmlns:a16="http://schemas.microsoft.com/office/drawing/2014/main" xmlns="" id="{CB12F03F-406C-4A46-9E3F-A6EF7E2B4E55}"/>
              </a:ext>
            </a:extLst>
          </p:cNvPr>
          <p:cNvSpPr txBox="1"/>
          <p:nvPr/>
        </p:nvSpPr>
        <p:spPr>
          <a:xfrm>
            <a:off x="6324459" y="5031320"/>
            <a:ext cx="698268" cy="12481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8000" b="1" spc="-27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3</a:t>
            </a:r>
            <a:endParaRPr sz="8000" b="1" dirty="0">
              <a:solidFill>
                <a:srgbClr val="77BD69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50" name="object 14">
            <a:extLst>
              <a:ext uri="{FF2B5EF4-FFF2-40B4-BE49-F238E27FC236}">
                <a16:creationId xmlns:a16="http://schemas.microsoft.com/office/drawing/2014/main" xmlns="" id="{9F9C370D-A136-5C4C-BC19-7C408038E096}"/>
              </a:ext>
            </a:extLst>
          </p:cNvPr>
          <p:cNvSpPr txBox="1"/>
          <p:nvPr/>
        </p:nvSpPr>
        <p:spPr>
          <a:xfrm>
            <a:off x="7452162" y="3293689"/>
            <a:ext cx="4127413" cy="14807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18599" rIns="0" bIns="0" rtlCol="0">
            <a:spAutoFit/>
          </a:bodyPr>
          <a:lstStyle/>
          <a:p>
            <a:pPr marL="16909" algn="r">
              <a:spcBef>
                <a:spcPts val="146"/>
              </a:spcBef>
              <a:spcAft>
                <a:spcPts val="600"/>
              </a:spcAft>
            </a:pPr>
            <a:r>
              <a:rPr lang="ru-RU" sz="2400" b="1" kern="0" dirty="0">
                <a:solidFill>
                  <a:prstClr val="black"/>
                </a:solidFill>
              </a:rPr>
              <a:t>РЕКУЛЬТИВАЦИЯ СВАЛКИ № 2          В г. БОРЗЯ (149 МЛН. ₽)</a:t>
            </a:r>
          </a:p>
          <a:p>
            <a:pPr algn="r" defTabSz="1280160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г.</a:t>
            </a:r>
          </a:p>
          <a:p>
            <a:pPr algn="r" defTabSz="1280160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– 5,9 га</a:t>
            </a:r>
          </a:p>
          <a:p>
            <a:pPr algn="r" defTabSz="1280160"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отходов – 150 тыс. м</a:t>
            </a:r>
            <a:r>
              <a:rPr lang="ru-RU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bject 15">
            <a:extLst>
              <a:ext uri="{FF2B5EF4-FFF2-40B4-BE49-F238E27FC236}">
                <a16:creationId xmlns:a16="http://schemas.microsoft.com/office/drawing/2014/main" xmlns="" id="{4F644C0D-3FFD-2743-879E-580A54BF86B6}"/>
              </a:ext>
            </a:extLst>
          </p:cNvPr>
          <p:cNvSpPr txBox="1"/>
          <p:nvPr/>
        </p:nvSpPr>
        <p:spPr>
          <a:xfrm>
            <a:off x="7452163" y="4961564"/>
            <a:ext cx="4127413" cy="14807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0" tIns="18599" rIns="0" bIns="0" rtlCol="0">
            <a:spAutoFit/>
          </a:bodyPr>
          <a:lstStyle/>
          <a:p>
            <a:pPr marL="16909" algn="r">
              <a:spcBef>
                <a:spcPts val="146"/>
              </a:spcBef>
              <a:spcAft>
                <a:spcPts val="600"/>
              </a:spcAft>
            </a:pPr>
            <a:r>
              <a:rPr lang="ru-RU" sz="2400" b="1" kern="0" dirty="0">
                <a:solidFill>
                  <a:prstClr val="black"/>
                </a:solidFill>
              </a:rPr>
              <a:t>РЕКУЛЬТИВАЦИЯ </a:t>
            </a:r>
            <a:r>
              <a:rPr lang="ru-RU" sz="2400" b="1" kern="0" dirty="0" smtClean="0">
                <a:solidFill>
                  <a:prstClr val="black"/>
                </a:solidFill>
              </a:rPr>
              <a:t>СВАЛКИ</a:t>
            </a:r>
            <a:br>
              <a:rPr lang="ru-RU" sz="2400" b="1" kern="0" dirty="0" smtClean="0">
                <a:solidFill>
                  <a:prstClr val="black"/>
                </a:solidFill>
              </a:rPr>
            </a:br>
            <a:r>
              <a:rPr lang="ru-RU" sz="2400" b="1" kern="0" dirty="0" smtClean="0">
                <a:solidFill>
                  <a:prstClr val="black"/>
                </a:solidFill>
              </a:rPr>
              <a:t> В г. НЕРЧИНСК </a:t>
            </a:r>
            <a:r>
              <a:rPr lang="ru-RU" sz="2400" b="1" kern="0" dirty="0">
                <a:solidFill>
                  <a:prstClr val="black"/>
                </a:solidFill>
              </a:rPr>
              <a:t>(1,1 МЛРД. ₽)</a:t>
            </a:r>
          </a:p>
          <a:p>
            <a:pPr algn="r" defTabSz="1280160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2023-2024 гг.</a:t>
            </a:r>
          </a:p>
          <a:p>
            <a:pPr algn="r" defTabSz="1280160"/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 –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68,4 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</a:t>
            </a:r>
          </a:p>
          <a:p>
            <a:pPr algn="r" defTabSz="1280160">
              <a:defRPr/>
            </a:pP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отходов </a:t>
            </a:r>
            <a:r>
              <a:rPr lang="ru-RU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240,6 тыс</a:t>
            </a:r>
            <a:r>
              <a:rPr lang="ru-R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</a:t>
            </a:r>
            <a:r>
              <a:rPr lang="ru-RU" sz="1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82414" y="3114566"/>
            <a:ext cx="890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2400" b="1" kern="0" spc="-33" dirty="0">
                <a:solidFill>
                  <a:srgbClr val="87C87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2023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54626" y="4105896"/>
            <a:ext cx="890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2400" b="1" kern="0" spc="-33" dirty="0">
                <a:solidFill>
                  <a:srgbClr val="87C87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2022</a:t>
            </a:r>
            <a:endParaRPr lang="ru-RU" sz="2400" b="1" kern="0" dirty="0">
              <a:solidFill>
                <a:srgbClr val="87C87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97101" y="1608620"/>
            <a:ext cx="982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2400" b="1" kern="0" spc="-33" dirty="0">
                <a:solidFill>
                  <a:srgbClr val="87C87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2024</a:t>
            </a:r>
            <a:endParaRPr lang="ru-RU" sz="2400" b="1" kern="0" dirty="0">
              <a:solidFill>
                <a:srgbClr val="87C87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44" y="4535933"/>
            <a:ext cx="2498237" cy="1976105"/>
          </a:xfrm>
          <a:prstGeom prst="rect">
            <a:avLst/>
          </a:prstGeom>
        </p:spPr>
      </p:pic>
      <p:graphicFrame>
        <p:nvGraphicFramePr>
          <p:cNvPr id="29" name="Chart 28">
            <a:extLst>
              <a:ext uri="{FF2B5EF4-FFF2-40B4-BE49-F238E27FC236}">
                <a16:creationId xmlns="" xmlns:a16="http://schemas.microsoft.com/office/drawing/2014/main" id="{35F8A125-B2E8-024C-8D1B-991D6C860CB1}"/>
              </a:ext>
            </a:extLst>
          </p:cNvPr>
          <p:cNvGraphicFramePr/>
          <p:nvPr>
            <p:extLst/>
          </p:nvPr>
        </p:nvGraphicFramePr>
        <p:xfrm>
          <a:off x="2072445" y="3525866"/>
          <a:ext cx="1594994" cy="1552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90566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36848" y="44634"/>
            <a:ext cx="3423909" cy="584503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693" y="90810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4967" y="112617"/>
            <a:ext cx="7231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ФИНАНСИРОВАНИЕ РАСХОДОВ НА РЕАЛИЗАЦИЮ ПОЛНОМОЧИЙ МИНИСТЕРСТВА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на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2022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– 2023 ГОД</a:t>
            </a:r>
            <a:endParaRPr lang="ru-RU" kern="0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04967" y="1066625"/>
            <a:ext cx="11354937" cy="0"/>
          </a:xfrm>
          <a:prstGeom prst="line">
            <a:avLst/>
          </a:prstGeom>
          <a:ln w="254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567543" y="1162737"/>
            <a:ext cx="8728363" cy="822276"/>
          </a:xfrm>
          <a:prstGeom prst="rect">
            <a:avLst/>
          </a:prstGeom>
          <a:solidFill>
            <a:schemeClr val="bg2">
              <a:lumMod val="90000"/>
              <a:alpha val="49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defTabSz="326578"/>
            <a:r>
              <a:rPr lang="ru-RU" sz="1714" dirty="0">
                <a:solidFill>
                  <a:prstClr val="black"/>
                </a:solidFill>
              </a:rPr>
              <a:t>Объём финансирования на 2022 год – </a:t>
            </a:r>
            <a:r>
              <a:rPr lang="ru-RU" sz="1714" b="1" dirty="0" smtClean="0">
                <a:solidFill>
                  <a:prstClr val="black"/>
                </a:solidFill>
              </a:rPr>
              <a:t>4 </a:t>
            </a:r>
            <a:r>
              <a:rPr lang="ru-RU" sz="1714" b="1" dirty="0">
                <a:solidFill>
                  <a:prstClr val="black"/>
                </a:solidFill>
              </a:rPr>
              <a:t>млрд. </a:t>
            </a:r>
            <a:r>
              <a:rPr lang="ru-RU" sz="1714" b="1" dirty="0" smtClean="0">
                <a:solidFill>
                  <a:prstClr val="black"/>
                </a:solidFill>
              </a:rPr>
              <a:t>322 </a:t>
            </a:r>
            <a:r>
              <a:rPr lang="ru-RU" sz="1714" b="1" dirty="0">
                <a:solidFill>
                  <a:prstClr val="black"/>
                </a:solidFill>
              </a:rPr>
              <a:t>млн. рублей</a:t>
            </a:r>
            <a:endParaRPr lang="en-US" sz="1714" b="1" dirty="0">
              <a:solidFill>
                <a:prstClr val="black"/>
              </a:solidFill>
            </a:endParaRPr>
          </a:p>
          <a:p>
            <a:pPr algn="ctr" defTabSz="326578"/>
            <a:r>
              <a:rPr lang="ru-RU" sz="1429" dirty="0">
                <a:solidFill>
                  <a:prstClr val="black"/>
                </a:solidFill>
              </a:rPr>
              <a:t>	</a:t>
            </a:r>
            <a:r>
              <a:rPr lang="ru-RU" sz="1600" dirty="0">
                <a:solidFill>
                  <a:prstClr val="black"/>
                </a:solidFill>
              </a:rPr>
              <a:t>Объём финансирования на 2023 год – </a:t>
            </a:r>
            <a:r>
              <a:rPr lang="ru-RU" sz="1600" b="1" dirty="0">
                <a:solidFill>
                  <a:prstClr val="black"/>
                </a:solidFill>
              </a:rPr>
              <a:t>3 млрд. 524 млн. </a:t>
            </a:r>
            <a:r>
              <a:rPr lang="ru-RU" sz="1600" b="1" dirty="0" smtClean="0">
                <a:solidFill>
                  <a:prstClr val="black"/>
                </a:solidFill>
              </a:rPr>
              <a:t>рублей</a:t>
            </a:r>
          </a:p>
          <a:p>
            <a:pPr algn="ctr" defTabSz="326578"/>
            <a:r>
              <a:rPr lang="ru-RU" sz="1429" dirty="0">
                <a:solidFill>
                  <a:prstClr val="black"/>
                </a:solidFill>
              </a:rPr>
              <a:t>(объем финансирования </a:t>
            </a:r>
            <a:r>
              <a:rPr lang="ru-RU" sz="1429" dirty="0" smtClean="0">
                <a:solidFill>
                  <a:prstClr val="black"/>
                </a:solidFill>
              </a:rPr>
              <a:t>в </a:t>
            </a:r>
            <a:r>
              <a:rPr lang="ru-RU" sz="1429" dirty="0">
                <a:solidFill>
                  <a:prstClr val="black"/>
                </a:solidFill>
              </a:rPr>
              <a:t>2021 год – </a:t>
            </a:r>
            <a:r>
              <a:rPr lang="ru-RU" sz="1429" b="1" dirty="0">
                <a:solidFill>
                  <a:prstClr val="black"/>
                </a:solidFill>
              </a:rPr>
              <a:t>2 млрд. 772 млн. рублей</a:t>
            </a:r>
            <a:r>
              <a:rPr lang="ru-RU" sz="1429" dirty="0" smtClean="0">
                <a:solidFill>
                  <a:prstClr val="black"/>
                </a:solidFill>
              </a:rPr>
              <a:t>)</a:t>
            </a:r>
            <a:endParaRPr lang="ru-RU" sz="1429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0527" y="1985013"/>
            <a:ext cx="2629167" cy="5922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100" dirty="0">
                <a:solidFill>
                  <a:prstClr val="black"/>
                </a:solidFill>
              </a:rPr>
              <a:t>Федеральный </a:t>
            </a:r>
            <a:r>
              <a:rPr lang="ru-RU" sz="1100" dirty="0" smtClean="0">
                <a:solidFill>
                  <a:prstClr val="black"/>
                </a:solidFill>
              </a:rPr>
              <a:t>бюджет</a:t>
            </a:r>
            <a:endParaRPr lang="en-US" sz="1100" dirty="0">
              <a:solidFill>
                <a:prstClr val="black"/>
              </a:solidFill>
            </a:endParaRPr>
          </a:p>
          <a:p>
            <a:pPr algn="ctr" defTabSz="326578"/>
            <a:r>
              <a:rPr lang="ru-RU" sz="1100" b="1" dirty="0" smtClean="0">
                <a:solidFill>
                  <a:prstClr val="black"/>
                </a:solidFill>
              </a:rPr>
              <a:t>2022 г. - 3 </a:t>
            </a:r>
            <a:r>
              <a:rPr lang="ru-RU" sz="1100" b="1" dirty="0">
                <a:solidFill>
                  <a:prstClr val="black"/>
                </a:solidFill>
              </a:rPr>
              <a:t>млрд. </a:t>
            </a:r>
            <a:r>
              <a:rPr lang="ru-RU" sz="1200" b="1" dirty="0" smtClean="0">
                <a:solidFill>
                  <a:prstClr val="black"/>
                </a:solidFill>
              </a:rPr>
              <a:t>581млн</a:t>
            </a:r>
            <a:r>
              <a:rPr lang="ru-RU" sz="1100" b="1" dirty="0">
                <a:solidFill>
                  <a:prstClr val="black"/>
                </a:solidFill>
              </a:rPr>
              <a:t>. р</a:t>
            </a:r>
            <a:r>
              <a:rPr lang="ru-RU" sz="1100" b="1" dirty="0" smtClean="0">
                <a:solidFill>
                  <a:prstClr val="black"/>
                </a:solidFill>
              </a:rPr>
              <a:t>ублей</a:t>
            </a:r>
          </a:p>
          <a:p>
            <a:pPr algn="ctr" defTabSz="326578"/>
            <a:r>
              <a:rPr lang="ru-RU" sz="1100" b="1" dirty="0" smtClean="0">
                <a:solidFill>
                  <a:prstClr val="black"/>
                </a:solidFill>
              </a:rPr>
              <a:t>2023 г. – 2млрд. 665 млн. рублей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077591" y="1978382"/>
            <a:ext cx="2643234" cy="5983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286" dirty="0">
                <a:solidFill>
                  <a:prstClr val="black"/>
                </a:solidFill>
              </a:rPr>
              <a:t>Краевой </a:t>
            </a:r>
            <a:r>
              <a:rPr lang="ru-RU" sz="1286" dirty="0" smtClean="0">
                <a:solidFill>
                  <a:prstClr val="black"/>
                </a:solidFill>
              </a:rPr>
              <a:t>бюджет</a:t>
            </a:r>
          </a:p>
          <a:p>
            <a:pPr algn="ctr" defTabSz="326578"/>
            <a:r>
              <a:rPr lang="ru-RU" sz="1286" dirty="0" smtClean="0">
                <a:solidFill>
                  <a:prstClr val="black"/>
                </a:solidFill>
              </a:rPr>
              <a:t> </a:t>
            </a:r>
            <a:r>
              <a:rPr lang="ru-RU" sz="1286" b="1" dirty="0" smtClean="0">
                <a:solidFill>
                  <a:prstClr val="black"/>
                </a:solidFill>
              </a:rPr>
              <a:t>2022 г. -  741 </a:t>
            </a:r>
            <a:r>
              <a:rPr lang="ru-RU" sz="1286" b="1" dirty="0">
                <a:solidFill>
                  <a:prstClr val="black"/>
                </a:solidFill>
              </a:rPr>
              <a:t>млн. </a:t>
            </a:r>
            <a:r>
              <a:rPr lang="ru-RU" sz="1400" b="1" dirty="0" smtClean="0">
                <a:solidFill>
                  <a:prstClr val="black"/>
                </a:solidFill>
              </a:rPr>
              <a:t>рублей</a:t>
            </a:r>
            <a:endParaRPr lang="ru-RU" sz="1286" b="1" dirty="0" smtClean="0">
              <a:solidFill>
                <a:prstClr val="black"/>
              </a:solidFill>
            </a:endParaRPr>
          </a:p>
          <a:p>
            <a:pPr algn="ctr" defTabSz="326578"/>
            <a:r>
              <a:rPr lang="ru-RU" sz="1286" b="1" dirty="0" smtClean="0">
                <a:solidFill>
                  <a:prstClr val="black"/>
                </a:solidFill>
              </a:rPr>
              <a:t>2023 г.  - 859 млн. рублей</a:t>
            </a:r>
            <a:endParaRPr lang="ru-RU" sz="1286" b="1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0043" y="2155338"/>
            <a:ext cx="5704246" cy="36385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286" b="1" dirty="0">
                <a:solidFill>
                  <a:prstClr val="white"/>
                </a:solidFill>
              </a:rPr>
              <a:t>СТРУКТУРА ФИНАНСИРОВАНИЯ В РАЗРЕЗЕ ГОСУДАРСТВЕННЫХ ПРОГРАММ </a:t>
            </a:r>
          </a:p>
        </p:txBody>
      </p:sp>
      <p:graphicFrame>
        <p:nvGraphicFramePr>
          <p:cNvPr id="24" name="Схема 23"/>
          <p:cNvGraphicFramePr/>
          <p:nvPr>
            <p:extLst/>
          </p:nvPr>
        </p:nvGraphicFramePr>
        <p:xfrm>
          <a:off x="6317674" y="2568326"/>
          <a:ext cx="4275766" cy="2344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5" name="Схема 24"/>
          <p:cNvGraphicFramePr/>
          <p:nvPr>
            <p:extLst/>
          </p:nvPr>
        </p:nvGraphicFramePr>
        <p:xfrm>
          <a:off x="992731" y="2606446"/>
          <a:ext cx="4554623" cy="2941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6" name="Схема 15"/>
          <p:cNvGraphicFramePr/>
          <p:nvPr>
            <p:extLst/>
          </p:nvPr>
        </p:nvGraphicFramePr>
        <p:xfrm>
          <a:off x="1377538" y="5203782"/>
          <a:ext cx="9972000" cy="21586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3149694" y="4880758"/>
            <a:ext cx="7249514" cy="44444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26578"/>
            <a:r>
              <a:rPr lang="ru-RU" sz="1286" b="1" dirty="0" smtClean="0">
                <a:solidFill>
                  <a:prstClr val="white"/>
                </a:solidFill>
              </a:rPr>
              <a:t>ОСВОЕНИЕ ФЕДЕРАЛЬНЫХ  СРЕДСТВ НАЦИОНАЛЬНОГО ПРОЕКТА «ЭКОЛОГИЯ» В 2022 ГОДУ – 100% Планирование на 2023 год </a:t>
            </a:r>
          </a:p>
        </p:txBody>
      </p:sp>
    </p:spTree>
    <p:extLst>
      <p:ext uri="{BB962C8B-B14F-4D97-AF65-F5344CB8AC3E}">
        <p14:creationId xmlns:p14="http://schemas.microsoft.com/office/powerpoint/2010/main" val="148169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52" y="232463"/>
            <a:ext cx="756648" cy="67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573" y="232463"/>
            <a:ext cx="1640619" cy="6767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2311" y="5125800"/>
            <a:ext cx="9484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33400"/>
            <a:r>
              <a:rPr lang="ru-RU" sz="1200" dirty="0">
                <a:solidFill>
                  <a:prstClr val="black"/>
                </a:solidFill>
                <a:ea typeface="Calibri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987" y="4404066"/>
            <a:ext cx="9285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FF20F0D9-AACD-A944-8F82-B7A2EAB4073B}"/>
              </a:ext>
            </a:extLst>
          </p:cNvPr>
          <p:cNvSpPr txBox="1">
            <a:spLocks/>
          </p:cNvSpPr>
          <p:nvPr/>
        </p:nvSpPr>
        <p:spPr>
          <a:xfrm>
            <a:off x="304800" y="1064888"/>
            <a:ext cx="7402286" cy="486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44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 smtClean="0">
                <a:solidFill>
                  <a:sysClr val="windowText" lastClr="000000"/>
                </a:solidFill>
                <a:latin typeface="Calibri"/>
              </a:rPr>
              <a:t>РЕКУЛЬТИВАЦИЯ СВАЛКИ № 1 В Г. БОРЗЯ </a:t>
            </a:r>
            <a:endParaRPr lang="x-none" sz="2400" b="1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23" name="object 16">
            <a:extLst>
              <a:ext uri="{FF2B5EF4-FFF2-40B4-BE49-F238E27FC236}">
                <a16:creationId xmlns:a16="http://schemas.microsoft.com/office/drawing/2014/main" xmlns="" id="{0CBBAD21-3248-3940-BC21-D920C912BC40}"/>
              </a:ext>
            </a:extLst>
          </p:cNvPr>
          <p:cNvSpPr txBox="1"/>
          <p:nvPr/>
        </p:nvSpPr>
        <p:spPr>
          <a:xfrm>
            <a:off x="350894" y="1721172"/>
            <a:ext cx="3808154" cy="1576262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>
            <a:defPPr>
              <a:defRPr lang="ru-RU"/>
            </a:defPPr>
            <a:lvl1pPr marL="16909" marR="101457">
              <a:lnSpc>
                <a:spcPct val="102600"/>
              </a:lnSpc>
              <a:spcBef>
                <a:spcPts val="126"/>
              </a:spcBef>
              <a:defRPr sz="1600" b="1" spc="13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 smtClean="0">
                <a:latin typeface="Calibri"/>
              </a:rPr>
              <a:t>ГОС.КОНТРАКТ С ООО «АВТОЛИДЕР» – 14.03.2022 г. </a:t>
            </a:r>
          </a:p>
          <a:p>
            <a:r>
              <a:rPr lang="ru-RU" dirty="0" smtClean="0">
                <a:latin typeface="Calibri"/>
              </a:rPr>
              <a:t>СТОИМОСТЬ – 604 МЛН. ₽</a:t>
            </a:r>
          </a:p>
          <a:p>
            <a:r>
              <a:rPr lang="ru-RU" dirty="0" smtClean="0">
                <a:latin typeface="Calibri"/>
              </a:rPr>
              <a:t>ВЫПОЛНЕНИЕ РАБОТ – ДО 01.06.2023 г.</a:t>
            </a:r>
          </a:p>
          <a:p>
            <a:r>
              <a:rPr lang="ru-RU" dirty="0" smtClean="0">
                <a:latin typeface="Calibri"/>
              </a:rPr>
              <a:t>БИОЛОГИЧЕСКИЙ ЭТАП РЕКУЛЬТИВАЦИИ ПРОВОДИТСЯ В 2023 г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8"/>
          <a:stretch/>
        </p:blipFill>
        <p:spPr>
          <a:xfrm>
            <a:off x="350894" y="3708400"/>
            <a:ext cx="5413121" cy="287269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44" y="3708400"/>
            <a:ext cx="5366656" cy="285080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59048" y="3724226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kern="0" dirty="0" smtClean="0">
                <a:solidFill>
                  <a:prstClr val="black"/>
                </a:solidFill>
              </a:rPr>
              <a:t>01.04.2022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73185" y="3708400"/>
            <a:ext cx="1592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400" b="1" kern="0" dirty="0" smtClean="0">
                <a:solidFill>
                  <a:prstClr val="black"/>
                </a:solidFill>
              </a:rPr>
              <a:t>10.11.2022</a:t>
            </a:r>
          </a:p>
        </p:txBody>
      </p:sp>
      <p:sp>
        <p:nvSpPr>
          <p:cNvPr id="31" name="object 22">
            <a:extLst>
              <a:ext uri="{FF2B5EF4-FFF2-40B4-BE49-F238E27FC236}">
                <a16:creationId xmlns:a16="http://schemas.microsoft.com/office/drawing/2014/main" xmlns="" id="{941D09B6-1AB2-9049-9279-70280A464FFC}"/>
              </a:ext>
            </a:extLst>
          </p:cNvPr>
          <p:cNvSpPr txBox="1"/>
          <p:nvPr/>
        </p:nvSpPr>
        <p:spPr>
          <a:xfrm>
            <a:off x="4484042" y="1872958"/>
            <a:ext cx="2246958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100 </a:t>
            </a:r>
            <a:r>
              <a:rPr sz="5400" b="1" spc="-33" dirty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</a:p>
        </p:txBody>
      </p:sp>
      <p:sp>
        <p:nvSpPr>
          <p:cNvPr id="32" name="object 22">
            <a:extLst>
              <a:ext uri="{FF2B5EF4-FFF2-40B4-BE49-F238E27FC236}">
                <a16:creationId xmlns:a16="http://schemas.microsoft.com/office/drawing/2014/main" xmlns="" id="{941D09B6-1AB2-9049-9279-70280A464FFC}"/>
              </a:ext>
            </a:extLst>
          </p:cNvPr>
          <p:cNvSpPr txBox="1"/>
          <p:nvPr/>
        </p:nvSpPr>
        <p:spPr>
          <a:xfrm>
            <a:off x="7126627" y="1878407"/>
            <a:ext cx="2171046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100</a:t>
            </a:r>
            <a:r>
              <a:rPr sz="5400" b="1" spc="27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rgbClr val="77BD6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4" name="object 22">
            <a:extLst>
              <a:ext uri="{FF2B5EF4-FFF2-40B4-BE49-F238E27FC236}">
                <a16:creationId xmlns:a16="http://schemas.microsoft.com/office/drawing/2014/main" xmlns="" id="{941D09B6-1AB2-9049-9279-70280A464FFC}"/>
              </a:ext>
            </a:extLst>
          </p:cNvPr>
          <p:cNvSpPr txBox="1"/>
          <p:nvPr/>
        </p:nvSpPr>
        <p:spPr>
          <a:xfrm>
            <a:off x="9635865" y="1897165"/>
            <a:ext cx="1943711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100</a:t>
            </a:r>
            <a:r>
              <a:rPr sz="5400" b="1" spc="27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rgbClr val="77BD6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5" name="object 24">
            <a:extLst>
              <a:ext uri="{FF2B5EF4-FFF2-40B4-BE49-F238E27FC236}">
                <a16:creationId xmlns:a16="http://schemas.microsoft.com/office/drawing/2014/main" xmlns="" id="{28E06F90-CC37-2447-A5D9-694EE05EEC7C}"/>
              </a:ext>
            </a:extLst>
          </p:cNvPr>
          <p:cNvSpPr txBox="1"/>
          <p:nvPr/>
        </p:nvSpPr>
        <p:spPr>
          <a:xfrm>
            <a:off x="4283285" y="2852276"/>
            <a:ext cx="2254059" cy="267564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1600" b="1" kern="0" dirty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ИСПОЛНЕНИЕ РАБОТ </a:t>
            </a:r>
            <a:endParaRPr sz="1600" b="1" kern="0" dirty="0">
              <a:solidFill>
                <a:prstClr val="black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6" name="object 25">
            <a:extLst>
              <a:ext uri="{FF2B5EF4-FFF2-40B4-BE49-F238E27FC236}">
                <a16:creationId xmlns:a16="http://schemas.microsoft.com/office/drawing/2014/main" xmlns="" id="{84FB990A-AABD-B749-9C92-DC6CF5B8FED5}"/>
              </a:ext>
            </a:extLst>
          </p:cNvPr>
          <p:cNvSpPr txBox="1"/>
          <p:nvPr/>
        </p:nvSpPr>
        <p:spPr>
          <a:xfrm>
            <a:off x="9740141" y="2868920"/>
            <a:ext cx="2480828" cy="267564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1600" b="1" kern="0" dirty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ОСВОЕНИЕ СРЕДСТВ</a:t>
            </a: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xmlns="" id="{F7899D02-358D-E04A-B33E-422119FDC05B}"/>
              </a:ext>
            </a:extLst>
          </p:cNvPr>
          <p:cNvSpPr txBox="1"/>
          <p:nvPr/>
        </p:nvSpPr>
        <p:spPr>
          <a:xfrm>
            <a:off x="7103396" y="2852276"/>
            <a:ext cx="2217508" cy="267564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1600" b="1" kern="0" dirty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ОЧИЩЕНО ОТ МУСОРА</a:t>
            </a:r>
          </a:p>
        </p:txBody>
      </p:sp>
      <p:cxnSp>
        <p:nvCxnSpPr>
          <p:cNvPr id="38" name="Straight Connector 5">
            <a:extLst>
              <a:ext uri="{FF2B5EF4-FFF2-40B4-BE49-F238E27FC236}">
                <a16:creationId xmlns:a16="http://schemas.microsoft.com/office/drawing/2014/main" xmlns="" id="{5A23CED6-9DF4-C34A-B326-48AB60BD113C}"/>
              </a:ext>
            </a:extLst>
          </p:cNvPr>
          <p:cNvCxnSpPr/>
          <p:nvPr/>
        </p:nvCxnSpPr>
        <p:spPr>
          <a:xfrm>
            <a:off x="4263763" y="1948582"/>
            <a:ext cx="0" cy="124460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9" name="Straight Connector 5">
            <a:extLst>
              <a:ext uri="{FF2B5EF4-FFF2-40B4-BE49-F238E27FC236}">
                <a16:creationId xmlns:a16="http://schemas.microsoft.com/office/drawing/2014/main" xmlns="" id="{5A23CED6-9DF4-C34A-B326-48AB60BD113C}"/>
              </a:ext>
            </a:extLst>
          </p:cNvPr>
          <p:cNvCxnSpPr/>
          <p:nvPr/>
        </p:nvCxnSpPr>
        <p:spPr>
          <a:xfrm>
            <a:off x="6742079" y="2004114"/>
            <a:ext cx="0" cy="124460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40" name="Straight Connector 5">
            <a:extLst>
              <a:ext uri="{FF2B5EF4-FFF2-40B4-BE49-F238E27FC236}">
                <a16:creationId xmlns:a16="http://schemas.microsoft.com/office/drawing/2014/main" xmlns="" id="{5A23CED6-9DF4-C34A-B326-48AB60BD113C}"/>
              </a:ext>
            </a:extLst>
          </p:cNvPr>
          <p:cNvCxnSpPr/>
          <p:nvPr/>
        </p:nvCxnSpPr>
        <p:spPr>
          <a:xfrm>
            <a:off x="9441538" y="2004114"/>
            <a:ext cx="0" cy="124460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7" name="Прямоугольник 26"/>
          <p:cNvSpPr/>
          <p:nvPr/>
        </p:nvSpPr>
        <p:spPr>
          <a:xfrm>
            <a:off x="350894" y="287673"/>
            <a:ext cx="8343431" cy="707886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РП «ЧИСТАЯ СТРАНА» 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 г.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8" name="Straight Connector 5">
            <a:extLst>
              <a:ext uri="{FF2B5EF4-FFF2-40B4-BE49-F238E27FC236}">
                <a16:creationId xmlns:a16="http://schemas.microsoft.com/office/drawing/2014/main" xmlns="" id="{5A23CED6-9DF4-C34A-B326-48AB60BD113C}"/>
              </a:ext>
            </a:extLst>
          </p:cNvPr>
          <p:cNvCxnSpPr/>
          <p:nvPr/>
        </p:nvCxnSpPr>
        <p:spPr>
          <a:xfrm>
            <a:off x="11683852" y="1948582"/>
            <a:ext cx="0" cy="1244602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7405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52" y="232463"/>
            <a:ext cx="756648" cy="67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573" y="232463"/>
            <a:ext cx="1640619" cy="67671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86987" y="4404066"/>
            <a:ext cx="9285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86799" y="3212743"/>
            <a:ext cx="96142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200" b="1" dirty="0">
              <a:solidFill>
                <a:prstClr val="black"/>
              </a:solidFill>
              <a:sym typeface="Arial" pitchFamily="34" charset="0"/>
            </a:endParaRPr>
          </a:p>
          <a:p>
            <a:pPr defTabSz="911646"/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16">
            <a:extLst>
              <a:ext uri="{FF2B5EF4-FFF2-40B4-BE49-F238E27FC236}">
                <a16:creationId xmlns:a16="http://schemas.microsoft.com/office/drawing/2014/main" xmlns="" id="{0CBBAD21-3248-3940-BC21-D920C912BC40}"/>
              </a:ext>
            </a:extLst>
          </p:cNvPr>
          <p:cNvSpPr txBox="1"/>
          <p:nvPr/>
        </p:nvSpPr>
        <p:spPr>
          <a:xfrm>
            <a:off x="304801" y="1577293"/>
            <a:ext cx="3828336" cy="1804210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600" b="1" spc="13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   </a:t>
            </a:r>
            <a:r>
              <a:rPr lang="ru-RU" sz="1600" b="1" dirty="0" smtClean="0">
                <a:solidFill>
                  <a:prstClr val="black"/>
                </a:solidFill>
                <a:ea typeface="Roboto" panose="02000000000000000000" pitchFamily="2" charset="0"/>
                <a:cs typeface="Calibri"/>
              </a:rPr>
              <a:t>ПЛАН 2023 ГОДА – РЕКУЛЬТИВИРОВАТЬ 2 «ИСТОРИЧЕСКИЕ» СВАЛКИ В г. БОРЗЯ, ОБЕСПЕЧИВ ДОСТИЖЕНИЕ ПОКАЗАТЕЛЕЙ ФЕДЕРАЛЬНОГО ПРОЕКТА,</a:t>
            </a:r>
          </a:p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600" b="1" dirty="0" smtClean="0">
                <a:solidFill>
                  <a:prstClr val="black"/>
                </a:solidFill>
                <a:ea typeface="Roboto" panose="02000000000000000000" pitchFamily="2" charset="0"/>
                <a:cs typeface="Calibri"/>
              </a:rPr>
              <a:t>НАЧАТЬ РЕКУЛЬТИВАЦИЮ СВАЛКИ</a:t>
            </a:r>
            <a:br>
              <a:rPr lang="ru-RU" sz="1600" b="1" dirty="0" smtClean="0">
                <a:solidFill>
                  <a:prstClr val="black"/>
                </a:solidFill>
                <a:ea typeface="Roboto" panose="02000000000000000000" pitchFamily="2" charset="0"/>
                <a:cs typeface="Calibri"/>
              </a:rPr>
            </a:br>
            <a:r>
              <a:rPr lang="ru-RU" sz="1600" b="1" dirty="0" smtClean="0">
                <a:solidFill>
                  <a:prstClr val="black"/>
                </a:solidFill>
                <a:ea typeface="Roboto" panose="02000000000000000000" pitchFamily="2" charset="0"/>
                <a:cs typeface="Calibri"/>
              </a:rPr>
              <a:t>В г. НЕРЧИНСК</a:t>
            </a:r>
          </a:p>
        </p:txBody>
      </p:sp>
      <p:pic>
        <p:nvPicPr>
          <p:cNvPr id="23" name="Graphic 99">
            <a:extLst>
              <a:ext uri="{FF2B5EF4-FFF2-40B4-BE49-F238E27FC236}">
                <a16:creationId xmlns:a16="http://schemas.microsoft.com/office/drawing/2014/main" xmlns="" id="{FE828CC1-2E40-9A4B-8495-3E5B9F7416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85"/>
              </a:ext>
            </a:extLst>
          </a:blip>
          <a:stretch>
            <a:fillRect/>
          </a:stretch>
        </p:blipFill>
        <p:spPr>
          <a:xfrm>
            <a:off x="122764" y="1333349"/>
            <a:ext cx="487888" cy="487888"/>
          </a:xfrm>
          <a:prstGeom prst="rect">
            <a:avLst/>
          </a:prstGeom>
        </p:spPr>
      </p:pic>
      <p:sp>
        <p:nvSpPr>
          <p:cNvPr id="24" name="object 22">
            <a:extLst>
              <a:ext uri="{FF2B5EF4-FFF2-40B4-BE49-F238E27FC236}">
                <a16:creationId xmlns:a16="http://schemas.microsoft.com/office/drawing/2014/main" xmlns="" id="{992D40FF-68C2-1D44-86B1-AB375CC7EBD2}"/>
              </a:ext>
            </a:extLst>
          </p:cNvPr>
          <p:cNvSpPr txBox="1"/>
          <p:nvPr/>
        </p:nvSpPr>
        <p:spPr>
          <a:xfrm>
            <a:off x="4463231" y="1869653"/>
            <a:ext cx="2508288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644,5 </a:t>
            </a:r>
            <a:r>
              <a:rPr lang="ru-RU" sz="4000" b="1" spc="-33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₽</a:t>
            </a:r>
            <a:endParaRPr sz="4000" b="1" spc="-33" dirty="0">
              <a:solidFill>
                <a:srgbClr val="77BD6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xmlns="" id="{00479477-B9E3-FE45-B80D-C049B72BE073}"/>
              </a:ext>
            </a:extLst>
          </p:cNvPr>
          <p:cNvSpPr txBox="1"/>
          <p:nvPr/>
        </p:nvSpPr>
        <p:spPr>
          <a:xfrm>
            <a:off x="7136929" y="1869652"/>
            <a:ext cx="2084635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16,8 </a:t>
            </a:r>
            <a:r>
              <a:rPr lang="ru-RU" sz="4000" b="1" spc="-33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га</a:t>
            </a:r>
            <a:endParaRPr sz="4000" b="1" dirty="0">
              <a:solidFill>
                <a:srgbClr val="77BD6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26" name="object 22">
            <a:extLst>
              <a:ext uri="{FF2B5EF4-FFF2-40B4-BE49-F238E27FC236}">
                <a16:creationId xmlns:a16="http://schemas.microsoft.com/office/drawing/2014/main" xmlns="" id="{EC33624B-9363-F34B-A1BC-285C4457BD6C}"/>
              </a:ext>
            </a:extLst>
          </p:cNvPr>
          <p:cNvSpPr txBox="1"/>
          <p:nvPr/>
        </p:nvSpPr>
        <p:spPr>
          <a:xfrm>
            <a:off x="9658073" y="1919981"/>
            <a:ext cx="2259837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68,4 </a:t>
            </a:r>
            <a:r>
              <a:rPr lang="ru-RU" sz="4400" b="1" spc="-33" dirty="0" smtClean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га</a:t>
            </a:r>
            <a:endParaRPr sz="4400" b="1" dirty="0">
              <a:solidFill>
                <a:srgbClr val="77BD6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27" name="object 24">
            <a:extLst>
              <a:ext uri="{FF2B5EF4-FFF2-40B4-BE49-F238E27FC236}">
                <a16:creationId xmlns:a16="http://schemas.microsoft.com/office/drawing/2014/main" xmlns="" id="{F9AFF9BD-D3DC-674F-B1FC-C9DEB702CF53}"/>
              </a:ext>
            </a:extLst>
          </p:cNvPr>
          <p:cNvSpPr txBox="1"/>
          <p:nvPr/>
        </p:nvSpPr>
        <p:spPr>
          <a:xfrm>
            <a:off x="4371956" y="2945179"/>
            <a:ext cx="2286000" cy="267564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1600" b="1" kern="0" dirty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БЮДЖЕТ РАБОТ</a:t>
            </a:r>
            <a:endParaRPr sz="1600" b="1" kern="0" dirty="0">
              <a:solidFill>
                <a:prstClr val="black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0" name="object 25">
            <a:extLst>
              <a:ext uri="{FF2B5EF4-FFF2-40B4-BE49-F238E27FC236}">
                <a16:creationId xmlns:a16="http://schemas.microsoft.com/office/drawing/2014/main" xmlns="" id="{981B72A3-C7B2-C146-93FA-C62E17C1DBA7}"/>
              </a:ext>
            </a:extLst>
          </p:cNvPr>
          <p:cNvSpPr txBox="1"/>
          <p:nvPr/>
        </p:nvSpPr>
        <p:spPr>
          <a:xfrm>
            <a:off x="7021870" y="2945179"/>
            <a:ext cx="2438400" cy="267564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1600" b="1" kern="0" dirty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РЕКУЛЬТИВИРОВАТ</a:t>
            </a:r>
            <a:r>
              <a:rPr lang="ru-RU" sz="1300" b="1" spc="3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Ь</a:t>
            </a:r>
            <a:endParaRPr sz="1300" b="1" spc="3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1" name="object 25">
            <a:extLst>
              <a:ext uri="{FF2B5EF4-FFF2-40B4-BE49-F238E27FC236}">
                <a16:creationId xmlns:a16="http://schemas.microsoft.com/office/drawing/2014/main" xmlns="" id="{E0765B22-F4F5-ED4D-9CB5-316DD3B157EA}"/>
              </a:ext>
            </a:extLst>
          </p:cNvPr>
          <p:cNvSpPr txBox="1"/>
          <p:nvPr/>
        </p:nvSpPr>
        <p:spPr>
          <a:xfrm>
            <a:off x="9606892" y="2945179"/>
            <a:ext cx="2362200" cy="267564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1600" b="1" kern="0" dirty="0">
                <a:solidFill>
                  <a:prstClr val="black"/>
                </a:solidFill>
                <a:ea typeface="Roboto" panose="02000000000000000000" pitchFamily="2" charset="0"/>
                <a:cs typeface="Arial" panose="020B0604020202020204" pitchFamily="34" charset="0"/>
              </a:rPr>
              <a:t>ОЧИСТИТЬ ОТ МУСОРА</a:t>
            </a:r>
            <a:endParaRPr sz="1600" b="1" kern="0" dirty="0">
              <a:solidFill>
                <a:prstClr val="black"/>
              </a:solidFill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cxnSp>
        <p:nvCxnSpPr>
          <p:cNvPr id="32" name="Straight Connector 5">
            <a:extLst>
              <a:ext uri="{FF2B5EF4-FFF2-40B4-BE49-F238E27FC236}">
                <a16:creationId xmlns:a16="http://schemas.microsoft.com/office/drawing/2014/main" xmlns="" id="{F99530BF-C002-1049-BFF3-0F18C910F24D}"/>
              </a:ext>
            </a:extLst>
          </p:cNvPr>
          <p:cNvCxnSpPr/>
          <p:nvPr/>
        </p:nvCxnSpPr>
        <p:spPr>
          <a:xfrm>
            <a:off x="4133136" y="1919981"/>
            <a:ext cx="0" cy="150530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4" name="Straight Connector 5">
            <a:extLst>
              <a:ext uri="{FF2B5EF4-FFF2-40B4-BE49-F238E27FC236}">
                <a16:creationId xmlns:a16="http://schemas.microsoft.com/office/drawing/2014/main" xmlns="" id="{F99530BF-C002-1049-BFF3-0F18C910F24D}"/>
              </a:ext>
            </a:extLst>
          </p:cNvPr>
          <p:cNvCxnSpPr/>
          <p:nvPr/>
        </p:nvCxnSpPr>
        <p:spPr>
          <a:xfrm>
            <a:off x="6857219" y="1969339"/>
            <a:ext cx="0" cy="150530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35" name="Straight Connector 5">
            <a:extLst>
              <a:ext uri="{FF2B5EF4-FFF2-40B4-BE49-F238E27FC236}">
                <a16:creationId xmlns:a16="http://schemas.microsoft.com/office/drawing/2014/main" xmlns="" id="{F99530BF-C002-1049-BFF3-0F18C910F24D}"/>
              </a:ext>
            </a:extLst>
          </p:cNvPr>
          <p:cNvCxnSpPr/>
          <p:nvPr/>
        </p:nvCxnSpPr>
        <p:spPr>
          <a:xfrm>
            <a:off x="9419573" y="1897334"/>
            <a:ext cx="0" cy="1490878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28" name="Прямоугольник 27"/>
          <p:cNvSpPr/>
          <p:nvPr/>
        </p:nvSpPr>
        <p:spPr>
          <a:xfrm>
            <a:off x="304799" y="341540"/>
            <a:ext cx="8343431" cy="707886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РП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«ЧИСТАЯ СТРАНА» 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2023 г.</a:t>
            </a:r>
          </a:p>
          <a:p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="" xmlns:a16="http://schemas.microsoft.com/office/drawing/2014/main" id="{58C23EA1-6AC4-6C49-827A-C948166B98A0}"/>
              </a:ext>
            </a:extLst>
          </p:cNvPr>
          <p:cNvPicPr>
            <a:picLocks noChangeAspect="1"/>
          </p:cNvPicPr>
          <p:nvPr/>
        </p:nvPicPr>
        <p:blipFill rotWithShape="1"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" t="40894" r="318" b="19904"/>
          <a:stretch/>
        </p:blipFill>
        <p:spPr>
          <a:xfrm>
            <a:off x="366708" y="3750930"/>
            <a:ext cx="11558728" cy="2802270"/>
          </a:xfrm>
          <a:prstGeom prst="rect">
            <a:avLst/>
          </a:prstGeom>
        </p:spPr>
      </p:pic>
      <p:cxnSp>
        <p:nvCxnSpPr>
          <p:cNvPr id="33" name="Straight Connector 5">
            <a:extLst>
              <a:ext uri="{FF2B5EF4-FFF2-40B4-BE49-F238E27FC236}">
                <a16:creationId xmlns:a16="http://schemas.microsoft.com/office/drawing/2014/main" xmlns="" id="{F99530BF-C002-1049-BFF3-0F18C910F24D}"/>
              </a:ext>
            </a:extLst>
          </p:cNvPr>
          <p:cNvCxnSpPr/>
          <p:nvPr/>
        </p:nvCxnSpPr>
        <p:spPr>
          <a:xfrm>
            <a:off x="11925436" y="1897334"/>
            <a:ext cx="0" cy="1505306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9823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52" y="232463"/>
            <a:ext cx="756648" cy="67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573" y="232463"/>
            <a:ext cx="1640619" cy="6767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2311" y="5125800"/>
            <a:ext cx="9484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33400"/>
            <a:r>
              <a:rPr lang="ru-RU" sz="1200" dirty="0">
                <a:solidFill>
                  <a:prstClr val="black"/>
                </a:solidFill>
                <a:ea typeface="Calibri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987" y="4404066"/>
            <a:ext cx="9285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0894" y="287673"/>
            <a:ext cx="8343431" cy="400110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1070" y="267678"/>
            <a:ext cx="8798688" cy="646331"/>
          </a:xfrm>
          <a:prstGeom prst="rect">
            <a:avLst/>
          </a:prstGeom>
          <a:solidFill>
            <a:sysClr val="window" lastClr="FFFFFF"/>
          </a:solidFill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«РЕАЛИЗАЦИЯ ФЕДЕРАЛЬНОГО ПРОЕКТА «КОМПЛЕКСНАЯ СИСТЕМА ОБРАЩЕНИЯ С ТКО»</a:t>
            </a:r>
            <a:r>
              <a:rPr lang="ru-RU" b="1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ИТОГИ 2022 года</a:t>
            </a:r>
            <a:endParaRPr kumimoji="0" lang="en-US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DF679CB5-45FD-F34F-9A0E-BD804841F7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r="8356" b="32"/>
          <a:stretch/>
        </p:blipFill>
        <p:spPr>
          <a:xfrm>
            <a:off x="371070" y="2304371"/>
            <a:ext cx="4940300" cy="4225257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xmlns="" id="{4233F55D-08E5-8E47-B790-4ED448946C61}"/>
              </a:ext>
            </a:extLst>
          </p:cNvPr>
          <p:cNvSpPr txBox="1">
            <a:spLocks/>
          </p:cNvSpPr>
          <p:nvPr/>
        </p:nvSpPr>
        <p:spPr>
          <a:xfrm>
            <a:off x="371071" y="1283341"/>
            <a:ext cx="5321392" cy="9163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ts val="344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 smtClean="0">
                <a:solidFill>
                  <a:prstClr val="black"/>
                </a:solidFill>
                <a:latin typeface="+mn-lt"/>
                <a:ea typeface="Roboto" panose="02000000000000000000" pitchFamily="2" charset="0"/>
                <a:cs typeface="Calibri"/>
              </a:rPr>
              <a:t>17.11.2022 г. – ЗАКЛЮЧЕНО 3 КОНЦЕССИОННЫХ СОГЛАШЕНИЯ НА СТРОИТЕЛЬСТВО КПО</a:t>
            </a:r>
            <a:endParaRPr lang="x-none" sz="1600" b="1" dirty="0">
              <a:solidFill>
                <a:prstClr val="black"/>
              </a:solidFill>
              <a:latin typeface="+mn-lt"/>
              <a:ea typeface="Roboto" panose="02000000000000000000" pitchFamily="2" charset="0"/>
              <a:cs typeface="Calibri"/>
            </a:endParaRPr>
          </a:p>
        </p:txBody>
      </p:sp>
      <p:sp>
        <p:nvSpPr>
          <p:cNvPr id="42" name="object 17">
            <a:extLst>
              <a:ext uri="{FF2B5EF4-FFF2-40B4-BE49-F238E27FC236}">
                <a16:creationId xmlns:a16="http://schemas.microsoft.com/office/drawing/2014/main" xmlns="" id="{337A48A0-047D-3146-9850-9FCA8D7CD0DC}"/>
              </a:ext>
            </a:extLst>
          </p:cNvPr>
          <p:cNvSpPr txBox="1"/>
          <p:nvPr/>
        </p:nvSpPr>
        <p:spPr>
          <a:xfrm>
            <a:off x="6019862" y="1795772"/>
            <a:ext cx="5867400" cy="8907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sz="1600" b="1" kern="1200" dirty="0">
                <a:solidFill>
                  <a:prstClr val="black"/>
                </a:solidFill>
                <a:latin typeface="Calibri"/>
                <a:cs typeface="Calibri"/>
              </a:rPr>
              <a:t>2025 ГОД – ВВОД ТРЕХ КОМПЛЕКСОВ ПО ПЕРЕРАБОТКЕ ТКО В УЛЁТОВСКОМ, ПЕТРОВСК-ЗАБАЙКАЛЬСКОМ И ЧЕРНЫШЕВСКОМ РАЙОНАХ</a:t>
            </a:r>
          </a:p>
        </p:txBody>
      </p:sp>
      <p:sp>
        <p:nvSpPr>
          <p:cNvPr id="43" name="Прямоугольник 12">
            <a:extLst>
              <a:ext uri="{FF2B5EF4-FFF2-40B4-BE49-F238E27FC236}">
                <a16:creationId xmlns:a16="http://schemas.microsoft.com/office/drawing/2014/main" xmlns="" id="{D2772DDF-195E-1D4F-A05C-1B73C859A44D}"/>
              </a:ext>
            </a:extLst>
          </p:cNvPr>
          <p:cNvSpPr/>
          <p:nvPr/>
        </p:nvSpPr>
        <p:spPr>
          <a:xfrm>
            <a:off x="5981729" y="2741065"/>
            <a:ext cx="901239" cy="61555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4000" b="1" spc="-33" dirty="0">
                <a:solidFill>
                  <a:srgbClr val="70AD47">
                    <a:lumMod val="75000"/>
                  </a:srgbClr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3,4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7273AEC6-DBCA-F84C-B3FC-DC5981CD8F7B}"/>
              </a:ext>
            </a:extLst>
          </p:cNvPr>
          <p:cNvSpPr/>
          <p:nvPr/>
        </p:nvSpPr>
        <p:spPr>
          <a:xfrm>
            <a:off x="6997299" y="2802621"/>
            <a:ext cx="4953062" cy="492443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ea typeface="Roboto" panose="02000000000000000000" pitchFamily="2" charset="0"/>
                <a:cs typeface="Calibri"/>
              </a:rPr>
              <a:t>млрд. ₽ – инвестиции ООО «Экоресурс» </a:t>
            </a:r>
            <a:endParaRPr lang="ru-RU" sz="1600" b="1" dirty="0" smtClean="0">
              <a:solidFill>
                <a:prstClr val="black"/>
              </a:solidFill>
              <a:ea typeface="Roboto" panose="02000000000000000000" pitchFamily="2" charset="0"/>
              <a:cs typeface="Calibri"/>
            </a:endParaRPr>
          </a:p>
          <a:p>
            <a:r>
              <a:rPr lang="ru-RU" sz="1600" b="1" dirty="0" smtClean="0">
                <a:solidFill>
                  <a:prstClr val="black"/>
                </a:solidFill>
                <a:ea typeface="Roboto" panose="02000000000000000000" pitchFamily="2" charset="0"/>
                <a:cs typeface="Calibri"/>
              </a:rPr>
              <a:t>в </a:t>
            </a:r>
            <a:r>
              <a:rPr lang="ru-RU" sz="1600" b="1" dirty="0">
                <a:solidFill>
                  <a:prstClr val="black"/>
                </a:solidFill>
                <a:ea typeface="Roboto" panose="02000000000000000000" pitchFamily="2" charset="0"/>
                <a:cs typeface="Calibri"/>
              </a:rPr>
              <a:t>строительство 3 комплексов по переработке ТКО</a:t>
            </a:r>
          </a:p>
        </p:txBody>
      </p:sp>
      <p:sp>
        <p:nvSpPr>
          <p:cNvPr id="45" name="Прямоугольник 12">
            <a:extLst>
              <a:ext uri="{FF2B5EF4-FFF2-40B4-BE49-F238E27FC236}">
                <a16:creationId xmlns:a16="http://schemas.microsoft.com/office/drawing/2014/main" xmlns="" id="{4BD3A599-2B75-6341-BB2C-A5F54D8421B4}"/>
              </a:ext>
            </a:extLst>
          </p:cNvPr>
          <p:cNvSpPr/>
          <p:nvPr/>
        </p:nvSpPr>
        <p:spPr>
          <a:xfrm>
            <a:off x="5867400" y="3565056"/>
            <a:ext cx="1129899" cy="6771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4400" b="1" spc="-33" dirty="0">
                <a:solidFill>
                  <a:srgbClr val="70AD47">
                    <a:lumMod val="75000"/>
                  </a:srgbClr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100</a:t>
            </a:r>
            <a:endParaRPr lang="ru-RU" sz="4000" b="1" spc="-33" dirty="0">
              <a:solidFill>
                <a:srgbClr val="70AD47">
                  <a:lumMod val="75000"/>
                </a:srgbClr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46" name="Прямоугольник 9">
            <a:extLst>
              <a:ext uri="{FF2B5EF4-FFF2-40B4-BE49-F238E27FC236}">
                <a16:creationId xmlns:a16="http://schemas.microsoft.com/office/drawing/2014/main" xmlns="" id="{DB9550F9-C4DF-034C-AA78-8506C2036489}"/>
              </a:ext>
            </a:extLst>
          </p:cNvPr>
          <p:cNvSpPr/>
          <p:nvPr/>
        </p:nvSpPr>
        <p:spPr>
          <a:xfrm>
            <a:off x="6942840" y="3800747"/>
            <a:ext cx="5249191" cy="24622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ea typeface="Roboto" panose="02000000000000000000" pitchFamily="2" charset="0"/>
                <a:cs typeface="Calibri"/>
              </a:rPr>
              <a:t>% - доля ТКО, направленных на обработку</a:t>
            </a:r>
          </a:p>
        </p:txBody>
      </p:sp>
      <p:sp>
        <p:nvSpPr>
          <p:cNvPr id="47" name="Прямоугольник 12">
            <a:extLst>
              <a:ext uri="{FF2B5EF4-FFF2-40B4-BE49-F238E27FC236}">
                <a16:creationId xmlns:a16="http://schemas.microsoft.com/office/drawing/2014/main" xmlns="" id="{66E37B36-9E54-C444-AA3F-C2BFC2A49CF9}"/>
              </a:ext>
            </a:extLst>
          </p:cNvPr>
          <p:cNvSpPr/>
          <p:nvPr/>
        </p:nvSpPr>
        <p:spPr>
          <a:xfrm>
            <a:off x="6041601" y="4440700"/>
            <a:ext cx="901239" cy="67710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ru-RU" sz="4400" b="1" spc="-33" dirty="0">
                <a:solidFill>
                  <a:srgbClr val="70AD47">
                    <a:lumMod val="75000"/>
                  </a:srgbClr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50</a:t>
            </a:r>
            <a:endParaRPr lang="ru-RU" sz="4000" b="1" spc="-33" dirty="0">
              <a:solidFill>
                <a:srgbClr val="70AD47">
                  <a:lumMod val="75000"/>
                </a:srgbClr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48" name="Прямоугольник 9">
            <a:extLst>
              <a:ext uri="{FF2B5EF4-FFF2-40B4-BE49-F238E27FC236}">
                <a16:creationId xmlns:a16="http://schemas.microsoft.com/office/drawing/2014/main" xmlns="" id="{291EB841-932F-8D46-8678-2549557D1C01}"/>
              </a:ext>
            </a:extLst>
          </p:cNvPr>
          <p:cNvSpPr/>
          <p:nvPr/>
        </p:nvSpPr>
        <p:spPr>
          <a:xfrm>
            <a:off x="6997299" y="4680621"/>
            <a:ext cx="5257799" cy="24622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ea typeface="Roboto" panose="02000000000000000000" pitchFamily="2" charset="0"/>
                <a:cs typeface="Calibri"/>
              </a:rPr>
              <a:t>% - доля ТКО, направленных на переработку</a:t>
            </a:r>
          </a:p>
        </p:txBody>
      </p:sp>
      <p:sp>
        <p:nvSpPr>
          <p:cNvPr id="49" name="object 17">
            <a:extLst>
              <a:ext uri="{FF2B5EF4-FFF2-40B4-BE49-F238E27FC236}">
                <a16:creationId xmlns:a16="http://schemas.microsoft.com/office/drawing/2014/main" xmlns="" id="{DE22407C-17E7-B14A-B63E-F4F0FDE783EA}"/>
              </a:ext>
            </a:extLst>
          </p:cNvPr>
          <p:cNvSpPr txBox="1"/>
          <p:nvPr/>
        </p:nvSpPr>
        <p:spPr>
          <a:xfrm>
            <a:off x="5600700" y="5371457"/>
            <a:ext cx="6172199" cy="1158171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</p:spPr>
        <p:txBody>
          <a:bodyPr vert="horz" wrap="square" lIns="0" tIns="93844" rIns="0" bIns="0" rtlCol="0">
            <a:noAutofit/>
          </a:bodyPr>
          <a:lstStyle/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" panose="02000000000000000000" pitchFamily="2" charset="0"/>
                <a:cs typeface="Calibri"/>
              </a:rPr>
              <a:t>2023 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" panose="02000000000000000000" pitchFamily="2" charset="0"/>
                <a:cs typeface="Calibri"/>
              </a:rPr>
              <a:t>г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" panose="02000000000000000000" pitchFamily="2" charset="0"/>
                <a:cs typeface="Calibri"/>
              </a:rPr>
              <a:t>. – проектирование объектов</a:t>
            </a:r>
          </a:p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" panose="02000000000000000000" pitchFamily="2" charset="0"/>
                <a:cs typeface="Calibri"/>
              </a:rPr>
              <a:t>2024-2025 гг. – строительство объектов </a:t>
            </a:r>
          </a:p>
          <a:p>
            <a:pPr marL="0" marR="0" lvl="0" indent="0" algn="ctr" defTabSz="12801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" panose="02000000000000000000" pitchFamily="2" charset="0"/>
                <a:cs typeface="Calibri"/>
              </a:rPr>
              <a:t>земельные </a:t>
            </a: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Roboto" panose="02000000000000000000" pitchFamily="2" charset="0"/>
                <a:cs typeface="Calibri"/>
              </a:rPr>
              <a:t>участки переданы ООО «Экоресурс»</a:t>
            </a:r>
          </a:p>
        </p:txBody>
      </p:sp>
    </p:spTree>
    <p:extLst>
      <p:ext uri="{BB962C8B-B14F-4D97-AF65-F5344CB8AC3E}">
        <p14:creationId xmlns:p14="http://schemas.microsoft.com/office/powerpoint/2010/main" val="124563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252" y="232463"/>
            <a:ext cx="756648" cy="67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9573" y="232463"/>
            <a:ext cx="1640619" cy="6767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2311" y="5125800"/>
            <a:ext cx="94848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33400"/>
            <a:r>
              <a:rPr lang="ru-RU" sz="1200" dirty="0">
                <a:solidFill>
                  <a:prstClr val="black"/>
                </a:solidFill>
                <a:ea typeface="Calibri"/>
                <a:cs typeface="Arial" panose="020B0604020202020204" pitchFamily="34" charset="0"/>
              </a:rPr>
              <a:t> 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86987" y="4404066"/>
            <a:ext cx="9285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4815" y="232463"/>
            <a:ext cx="8177526" cy="707886"/>
          </a:xfrm>
          <a:prstGeom prst="rect">
            <a:avLst/>
          </a:prstGeom>
          <a:solidFill>
            <a:sysClr val="window" lastClr="FFFFFF"/>
          </a:solidFill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ВНЕДРЕНИЕ РАЗДЕЛЬНОГО СБОРА ТКО – 2022 г.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2FB6022-CC6E-3E42-978C-9689E2906571}"/>
              </a:ext>
            </a:extLst>
          </p:cNvPr>
          <p:cNvSpPr txBox="1">
            <a:spLocks/>
          </p:cNvSpPr>
          <p:nvPr/>
        </p:nvSpPr>
        <p:spPr>
          <a:xfrm>
            <a:off x="361677" y="1451652"/>
            <a:ext cx="7622689" cy="838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>
              <a:lnSpc>
                <a:spcPts val="2240"/>
              </a:lnSpc>
            </a:pPr>
            <a:r>
              <a:rPr lang="ru-RU" sz="1800" b="1" dirty="0">
                <a:solidFill>
                  <a:prstClr val="black"/>
                </a:solidFill>
                <a:latin typeface="Calibri"/>
                <a:cs typeface="Calibri"/>
              </a:rPr>
              <a:t>ПОЛУЧЕНА СУБСИДИЯ В РАЗМЕРЕ 47 МЛН. ₽ И ЗАКУПЛЕНО </a:t>
            </a:r>
            <a:endParaRPr lang="ru-RU" sz="1800" b="1" dirty="0" smtClean="0">
              <a:solidFill>
                <a:prstClr val="black"/>
              </a:solidFill>
              <a:latin typeface="Calibri"/>
              <a:cs typeface="Calibri"/>
            </a:endParaRPr>
          </a:p>
          <a:p>
            <a:pPr>
              <a:lnSpc>
                <a:spcPts val="2240"/>
              </a:lnSpc>
            </a:pPr>
            <a:r>
              <a:rPr lang="ru-RU" sz="1800" b="1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1800" b="1" dirty="0">
                <a:solidFill>
                  <a:prstClr val="black"/>
                </a:solidFill>
                <a:latin typeface="Calibri"/>
                <a:cs typeface="Calibri"/>
              </a:rPr>
              <a:t>2730 ЦВЕТНЫХ КОНТЕЙНЕРОВ ДЛЯ РАЗДЕЛЬНОГО НАКОПЛЕНИЯ ТКО</a:t>
            </a:r>
          </a:p>
        </p:txBody>
      </p:sp>
      <p:pic>
        <p:nvPicPr>
          <p:cNvPr id="21" name="Рисунок 2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7" t="13546" r="23445" b="12962"/>
          <a:stretch/>
        </p:blipFill>
        <p:spPr>
          <a:xfrm>
            <a:off x="682059" y="2262948"/>
            <a:ext cx="1446663" cy="1319679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7" t="13028" r="25326" b="11876"/>
          <a:stretch/>
        </p:blipFill>
        <p:spPr>
          <a:xfrm>
            <a:off x="3165886" y="2289852"/>
            <a:ext cx="1460311" cy="136477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/>
          <a:srcRect l="29966" t="22666" r="28043" b="12991"/>
          <a:stretch/>
        </p:blipFill>
        <p:spPr>
          <a:xfrm>
            <a:off x="5652298" y="2312820"/>
            <a:ext cx="1339615" cy="128294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43604" y="3730008"/>
            <a:ext cx="1833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910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оранжевых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для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</a:rPr>
              <a:t>пластика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450825" y="3722509"/>
            <a:ext cx="25692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910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синих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для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</a:rPr>
              <a:t>бумаги и картона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020051" y="3724594"/>
            <a:ext cx="30867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910</a:t>
            </a: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серых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для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</a:rPr>
              <a:t>смешанных отходов</a:t>
            </a:r>
          </a:p>
        </p:txBody>
      </p:sp>
      <p:sp>
        <p:nvSpPr>
          <p:cNvPr id="30" name="object 22">
            <a:extLst>
              <a:ext uri="{FF2B5EF4-FFF2-40B4-BE49-F238E27FC236}">
                <a16:creationId xmlns:a16="http://schemas.microsoft.com/office/drawing/2014/main" xmlns="" id="{D5BB98C3-90B9-E042-B841-FF989D4B192F}"/>
              </a:ext>
            </a:extLst>
          </p:cNvPr>
          <p:cNvSpPr txBox="1"/>
          <p:nvPr/>
        </p:nvSpPr>
        <p:spPr>
          <a:xfrm>
            <a:off x="533407" y="4365522"/>
            <a:ext cx="2349493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>
                <a:solidFill>
                  <a:srgbClr val="77BD6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5 610</a:t>
            </a:r>
            <a:endParaRPr sz="5400" b="1" spc="-33" dirty="0">
              <a:solidFill>
                <a:srgbClr val="77BD6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xmlns="" id="{C23E7623-FE49-E341-BD0F-D1471F894613}"/>
              </a:ext>
            </a:extLst>
          </p:cNvPr>
          <p:cNvSpPr/>
          <p:nvPr/>
        </p:nvSpPr>
        <p:spPr>
          <a:xfrm>
            <a:off x="2450825" y="4618334"/>
            <a:ext cx="5359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ea typeface="Roboto" panose="02000000000000000000" pitchFamily="2" charset="0"/>
                <a:cs typeface="Calibri"/>
              </a:rPr>
              <a:t>КОНТЕЙНЕРОВ ДЛЯ РАЗДЕЛЬНОГО СБОРА ТКО</a:t>
            </a:r>
            <a:endParaRPr lang="x-none" b="1" dirty="0">
              <a:solidFill>
                <a:prstClr val="black"/>
              </a:solidFill>
              <a:ea typeface="Roboto" panose="02000000000000000000" pitchFamily="2" charset="0"/>
              <a:cs typeface="Calibri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784" y="1782170"/>
            <a:ext cx="3551831" cy="3551830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</p:pic>
      <p:sp>
        <p:nvSpPr>
          <p:cNvPr id="34" name="object 17">
            <a:extLst>
              <a:ext uri="{FF2B5EF4-FFF2-40B4-BE49-F238E27FC236}">
                <a16:creationId xmlns:a16="http://schemas.microsoft.com/office/drawing/2014/main" xmlns="" id="{8C421E1D-2B42-024F-ABEF-BC8D9008B329}"/>
              </a:ext>
            </a:extLst>
          </p:cNvPr>
          <p:cNvSpPr txBox="1"/>
          <p:nvPr/>
        </p:nvSpPr>
        <p:spPr>
          <a:xfrm>
            <a:off x="361677" y="5486491"/>
            <a:ext cx="11296923" cy="1178299"/>
          </a:xfrm>
          <a:prstGeom prst="rect">
            <a:avLst/>
          </a:prstGeom>
          <a:solidFill>
            <a:srgbClr val="77BD69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153877" marR="492911" algn="ctr">
              <a:lnSpc>
                <a:spcPts val="2131"/>
              </a:lnSpc>
              <a:spcBef>
                <a:spcPts val="739"/>
              </a:spcBef>
            </a:pP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ГОДУ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ЧИТА УСТАНОВЛЕНО 1234 КОНТЕЙНЕРА ДЛЯ РАЗДЕЛЬНОГО СБОРА ТКО</a:t>
            </a:r>
          </a:p>
          <a:p>
            <a:pPr marL="153877" marR="492911" algn="ctr">
              <a:lnSpc>
                <a:spcPts val="2131"/>
              </a:lnSpc>
              <a:spcBef>
                <a:spcPts val="739"/>
              </a:spcBef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НА 2023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ПЕРЕДАТЬ РАЙОНАМ 4 376 КОНТЕЙНЕРОВ </a:t>
            </a:r>
            <a:r>
              <a:rPr lang="ru-RU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УСТАНОВКИ</a:t>
            </a:r>
            <a:br>
              <a:rPr lang="ru-RU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ПЛОЩАДКАХ И ВНЕДРЕНИЯ РАЗДЕЛЬНОГО СБОРА ТКО </a:t>
            </a:r>
            <a:endParaRPr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73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4497BDE-D8EF-FC45-B823-769C751B56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44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006" y="138522"/>
            <a:ext cx="1006631" cy="86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10178473" y="46906"/>
            <a:ext cx="1436584" cy="1652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46777" y="143825"/>
            <a:ext cx="2938429" cy="738391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graphicFrame>
        <p:nvGraphicFramePr>
          <p:cNvPr id="14" name="Chart 1">
            <a:extLst>
              <a:ext uri="{FF2B5EF4-FFF2-40B4-BE49-F238E27FC236}">
                <a16:creationId xmlns:a16="http://schemas.microsoft.com/office/drawing/2014/main" xmlns="" id="{09CA6E84-6730-8C4F-A837-8BE98F6B4F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792491"/>
              </p:ext>
            </p:extLst>
          </p:nvPr>
        </p:nvGraphicFramePr>
        <p:xfrm>
          <a:off x="9099673" y="3228804"/>
          <a:ext cx="2025527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itle 2">
            <a:extLst>
              <a:ext uri="{FF2B5EF4-FFF2-40B4-BE49-F238E27FC236}">
                <a16:creationId xmlns:a16="http://schemas.microsoft.com/office/drawing/2014/main" xmlns="" id="{3B0C9DE0-808F-B847-9B97-E54A73FF06CC}"/>
              </a:ext>
            </a:extLst>
          </p:cNvPr>
          <p:cNvSpPr txBox="1">
            <a:spLocks/>
          </p:cNvSpPr>
          <p:nvPr/>
        </p:nvSpPr>
        <p:spPr>
          <a:xfrm>
            <a:off x="331787" y="377577"/>
            <a:ext cx="7976888" cy="908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200" b="1" dirty="0" smtClean="0">
                <a:solidFill>
                  <a:srgbClr val="2F5297"/>
                </a:solidFill>
              </a:rPr>
              <a:t>РАСПРЕДЕЛЕНИЕ СРЕДСТВ </a:t>
            </a:r>
            <a:r>
              <a:rPr lang="ru-RU" sz="2200" b="1" dirty="0" smtClean="0">
                <a:solidFill>
                  <a:srgbClr val="2F5297"/>
                </a:solidFill>
                <a:cs typeface="Arial" panose="020B0604020202020204" pitchFamily="34" charset="0"/>
              </a:rPr>
              <a:t>РЕГИОНАЛЬНОГО </a:t>
            </a:r>
            <a:r>
              <a:rPr lang="ru-RU" sz="2200" b="1" dirty="0" smtClean="0">
                <a:solidFill>
                  <a:srgbClr val="2F5297"/>
                </a:solidFill>
              </a:rPr>
              <a:t>ПРОЕКТА «ЧИСТЫЙ ВОЗДУХ (ЗАБАЙКАЛЬСКИЙ КРАЙ)» 2021-2024 гг.</a:t>
            </a:r>
            <a:endParaRPr lang="x-none" sz="2200" b="1" dirty="0">
              <a:solidFill>
                <a:srgbClr val="2F5297"/>
              </a:solidFill>
            </a:endParaRPr>
          </a:p>
        </p:txBody>
      </p:sp>
      <p:sp>
        <p:nvSpPr>
          <p:cNvPr id="17" name="object 22">
            <a:extLst>
              <a:ext uri="{FF2B5EF4-FFF2-40B4-BE49-F238E27FC236}">
                <a16:creationId xmlns:a16="http://schemas.microsoft.com/office/drawing/2014/main" xmlns="" id="{48C003A4-1F67-2B4C-A0BA-338E8AC29BAF}"/>
              </a:ext>
            </a:extLst>
          </p:cNvPr>
          <p:cNvSpPr txBox="1"/>
          <p:nvPr/>
        </p:nvSpPr>
        <p:spPr>
          <a:xfrm>
            <a:off x="3472484" y="3996068"/>
            <a:ext cx="1394460" cy="69845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4400" b="1" spc="-33" dirty="0" smtClean="0">
                <a:solidFill>
                  <a:srgbClr val="87C87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7,2</a:t>
            </a:r>
            <a:endParaRPr sz="4400" b="1" dirty="0">
              <a:solidFill>
                <a:srgbClr val="87C87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xmlns="" id="{89F14049-6717-0548-AA16-211D9A1DF100}"/>
              </a:ext>
            </a:extLst>
          </p:cNvPr>
          <p:cNvSpPr txBox="1"/>
          <p:nvPr/>
        </p:nvSpPr>
        <p:spPr>
          <a:xfrm>
            <a:off x="3248390" y="5362404"/>
            <a:ext cx="1842648" cy="29834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b="1" spc="-46" dirty="0" smtClean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cs typeface="Arial"/>
              </a:rPr>
              <a:t>2021-2023 гг.</a:t>
            </a:r>
            <a:endParaRPr b="1" dirty="0">
              <a:solidFill>
                <a:prstClr val="black"/>
              </a:solidFill>
              <a:latin typeface="Calibri" panose="020F0502020204030204"/>
              <a:ea typeface="Roboto" panose="02000000000000000000" pitchFamily="2" charset="0"/>
              <a:cs typeface="Arial"/>
            </a:endParaRPr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xmlns="" id="{B87B9E0D-67FA-B648-B92B-FC212ED15C33}"/>
              </a:ext>
            </a:extLst>
          </p:cNvPr>
          <p:cNvSpPr txBox="1"/>
          <p:nvPr/>
        </p:nvSpPr>
        <p:spPr>
          <a:xfrm>
            <a:off x="5273917" y="5407742"/>
            <a:ext cx="3696279" cy="29834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b="1" spc="-53" dirty="0" smtClean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cs typeface="Arial"/>
              </a:rPr>
              <a:t>2024 г</a:t>
            </a:r>
            <a:endParaRPr b="1" dirty="0">
              <a:solidFill>
                <a:prstClr val="black"/>
              </a:solidFill>
              <a:latin typeface="Calibri" panose="020F0502020204030204"/>
              <a:ea typeface="Roboto" panose="02000000000000000000" pitchFamily="2" charset="0"/>
              <a:cs typeface="Arial"/>
            </a:endParaRPr>
          </a:p>
        </p:txBody>
      </p:sp>
      <p:sp>
        <p:nvSpPr>
          <p:cNvPr id="20" name="object 25">
            <a:extLst>
              <a:ext uri="{FF2B5EF4-FFF2-40B4-BE49-F238E27FC236}">
                <a16:creationId xmlns:a16="http://schemas.microsoft.com/office/drawing/2014/main" xmlns="" id="{20AC4FBA-0A14-D549-8F54-2A1B4927A232}"/>
              </a:ext>
            </a:extLst>
          </p:cNvPr>
          <p:cNvSpPr txBox="1"/>
          <p:nvPr/>
        </p:nvSpPr>
        <p:spPr>
          <a:xfrm>
            <a:off x="8721460" y="5391005"/>
            <a:ext cx="2937140" cy="29834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b="1" spc="-53" dirty="0" smtClean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cs typeface="Arial"/>
              </a:rPr>
              <a:t>Всего</a:t>
            </a:r>
            <a:endParaRPr b="1" dirty="0">
              <a:solidFill>
                <a:prstClr val="black"/>
              </a:solidFill>
              <a:latin typeface="Calibri" panose="020F0502020204030204"/>
              <a:ea typeface="Roboto" panose="02000000000000000000" pitchFamily="2" charset="0"/>
              <a:cs typeface="Arial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xmlns="" id="{A0798867-6152-3447-A5BE-DA22A62EC834}"/>
              </a:ext>
            </a:extLst>
          </p:cNvPr>
          <p:cNvSpPr txBox="1"/>
          <p:nvPr/>
        </p:nvSpPr>
        <p:spPr>
          <a:xfrm>
            <a:off x="2305526" y="1599654"/>
            <a:ext cx="9161049" cy="1122805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 algn="just">
              <a:lnSpc>
                <a:spcPct val="102600"/>
              </a:lnSpc>
              <a:spcBef>
                <a:spcPts val="126"/>
              </a:spcBef>
            </a:pPr>
            <a:r>
              <a:rPr lang="ru-RU" sz="2300" b="1" spc="13" dirty="0" smtClean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cs typeface="Calibri"/>
              </a:rPr>
              <a:t>НА 2021-2023 годы ЗАБАЙКАЛЬСКИЙ КРАЙ ПОЛУЧИЛ 7,2 млрд. рублей</a:t>
            </a:r>
          </a:p>
          <a:p>
            <a:pPr marL="16909" marR="101457" algn="just">
              <a:lnSpc>
                <a:spcPct val="102600"/>
              </a:lnSpc>
              <a:spcBef>
                <a:spcPts val="126"/>
              </a:spcBef>
            </a:pPr>
            <a:r>
              <a:rPr lang="ru-RU" sz="2300" b="1" spc="13" dirty="0" smtClean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cs typeface="Calibri"/>
              </a:rPr>
              <a:t>НА 2024 г. </a:t>
            </a:r>
            <a:r>
              <a:rPr lang="ru-RU" sz="2000" b="1" spc="13" dirty="0" smtClean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cs typeface="Calibri"/>
              </a:rPr>
              <a:t>ПРЕДУСМОТРЕНО</a:t>
            </a:r>
            <a:r>
              <a:rPr lang="ru-RU" sz="2300" b="1" spc="13" dirty="0" smtClean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cs typeface="Calibri"/>
              </a:rPr>
              <a:t> ЕЩЕ 2 МЛРД.РУБЛЕЙ  </a:t>
            </a:r>
            <a:endParaRPr lang="ru-RU" sz="2300" b="1" dirty="0">
              <a:solidFill>
                <a:prstClr val="black"/>
              </a:solidFill>
              <a:latin typeface="Calibri" panose="020F0502020204030204"/>
              <a:ea typeface="Roboto" panose="02000000000000000000" pitchFamily="2" charset="0"/>
              <a:cs typeface="Calibri"/>
            </a:endParaRPr>
          </a:p>
        </p:txBody>
      </p:sp>
      <p:graphicFrame>
        <p:nvGraphicFramePr>
          <p:cNvPr id="22" name="Chart 23">
            <a:extLst>
              <a:ext uri="{FF2B5EF4-FFF2-40B4-BE49-F238E27FC236}">
                <a16:creationId xmlns:a16="http://schemas.microsoft.com/office/drawing/2014/main" xmlns="" id="{1668194E-3413-5A49-B445-7911CF119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7502633"/>
              </p:ext>
            </p:extLst>
          </p:nvPr>
        </p:nvGraphicFramePr>
        <p:xfrm>
          <a:off x="3256041" y="3274142"/>
          <a:ext cx="2025527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object 22">
            <a:extLst>
              <a:ext uri="{FF2B5EF4-FFF2-40B4-BE49-F238E27FC236}">
                <a16:creationId xmlns:a16="http://schemas.microsoft.com/office/drawing/2014/main" xmlns="" id="{B01C0217-DB39-4344-83D8-F435B652830D}"/>
              </a:ext>
            </a:extLst>
          </p:cNvPr>
          <p:cNvSpPr txBox="1"/>
          <p:nvPr/>
        </p:nvSpPr>
        <p:spPr>
          <a:xfrm>
            <a:off x="6452317" y="3996068"/>
            <a:ext cx="1394460" cy="69845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4400" b="1" spc="-33" dirty="0" smtClean="0">
                <a:solidFill>
                  <a:srgbClr val="87C87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1,99</a:t>
            </a:r>
            <a:endParaRPr sz="4400" b="1" dirty="0">
              <a:solidFill>
                <a:srgbClr val="87C87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graphicFrame>
        <p:nvGraphicFramePr>
          <p:cNvPr id="24" name="Chart 28">
            <a:extLst>
              <a:ext uri="{FF2B5EF4-FFF2-40B4-BE49-F238E27FC236}">
                <a16:creationId xmlns:a16="http://schemas.microsoft.com/office/drawing/2014/main" xmlns="" id="{35F8A125-B2E8-024C-8D1B-991D6C860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574067"/>
              </p:ext>
            </p:extLst>
          </p:nvPr>
        </p:nvGraphicFramePr>
        <p:xfrm>
          <a:off x="6143535" y="3335392"/>
          <a:ext cx="2025527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object 22">
            <a:extLst>
              <a:ext uri="{FF2B5EF4-FFF2-40B4-BE49-F238E27FC236}">
                <a16:creationId xmlns:a16="http://schemas.microsoft.com/office/drawing/2014/main" xmlns="" id="{3D8E16ED-46BA-5643-9AB8-D5A5B2E8BC2C}"/>
              </a:ext>
            </a:extLst>
          </p:cNvPr>
          <p:cNvSpPr txBox="1"/>
          <p:nvPr/>
        </p:nvSpPr>
        <p:spPr>
          <a:xfrm>
            <a:off x="9432149" y="3996068"/>
            <a:ext cx="1394460" cy="69845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4400" b="1" spc="-33" dirty="0" smtClean="0">
                <a:solidFill>
                  <a:srgbClr val="87C879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9,2</a:t>
            </a:r>
            <a:endParaRPr sz="4400" b="1" dirty="0">
              <a:solidFill>
                <a:srgbClr val="87C879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pic>
        <p:nvPicPr>
          <p:cNvPr id="26" name="Graphic 61">
            <a:extLst>
              <a:ext uri="{FF2B5EF4-FFF2-40B4-BE49-F238E27FC236}">
                <a16:creationId xmlns:a16="http://schemas.microsoft.com/office/drawing/2014/main" xmlns="" id="{B8E26F64-0E7D-944D-A0E4-B783816F2A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31787" y="4402192"/>
            <a:ext cx="584654" cy="584654"/>
          </a:xfrm>
          <a:prstGeom prst="rect">
            <a:avLst/>
          </a:prstGeom>
        </p:spPr>
      </p:pic>
      <p:pic>
        <p:nvPicPr>
          <p:cNvPr id="27" name="Picture 4" descr="https://cdn-icons-png.flaticon.com/512/1868/1868089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41" y="1699493"/>
            <a:ext cx="904727" cy="90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object 22">
            <a:extLst>
              <a:ext uri="{FF2B5EF4-FFF2-40B4-BE49-F238E27FC236}">
                <a16:creationId xmlns:a16="http://schemas.microsoft.com/office/drawing/2014/main" xmlns="" id="{D5BB98C3-90B9-E042-B841-FF989D4B192F}"/>
              </a:ext>
            </a:extLst>
          </p:cNvPr>
          <p:cNvSpPr txBox="1"/>
          <p:nvPr/>
        </p:nvSpPr>
        <p:spPr>
          <a:xfrm>
            <a:off x="1054139" y="4321594"/>
            <a:ext cx="2201902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 smtClean="0">
                <a:solidFill>
                  <a:srgbClr val="77BD69"/>
                </a:solidFill>
                <a:latin typeface="Calibri" panose="020F0502020204030204"/>
                <a:ea typeface="Roboto" panose="02000000000000000000" pitchFamily="2" charset="0"/>
                <a:cs typeface="Arial"/>
              </a:rPr>
              <a:t>31,8</a:t>
            </a:r>
            <a:r>
              <a:rPr sz="5400" b="1" spc="27" dirty="0" smtClean="0">
                <a:solidFill>
                  <a:srgbClr val="77BD69"/>
                </a:solidFill>
                <a:latin typeface="Calibri" panose="020F0502020204030204"/>
                <a:ea typeface="Roboto" panose="02000000000000000000" pitchFamily="2" charset="0"/>
                <a:cs typeface="Arial"/>
              </a:rPr>
              <a:t>%</a:t>
            </a:r>
            <a:endParaRPr lang="ru-RU" sz="5400" b="1" spc="27" dirty="0" smtClean="0">
              <a:solidFill>
                <a:srgbClr val="77BD69"/>
              </a:solidFill>
              <a:latin typeface="Calibri" panose="020F0502020204030204"/>
              <a:ea typeface="Roboto" panose="02000000000000000000" pitchFamily="2" charset="0"/>
              <a:cs typeface="Arial"/>
            </a:endParaRPr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xmlns="" id="{C23E7623-FE49-E341-BD0F-D1471F894613}"/>
              </a:ext>
            </a:extLst>
          </p:cNvPr>
          <p:cNvSpPr/>
          <p:nvPr/>
        </p:nvSpPr>
        <p:spPr>
          <a:xfrm>
            <a:off x="786385" y="5173933"/>
            <a:ext cx="2686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75C365"/>
                </a:solidFill>
                <a:latin typeface="Calibri" panose="020F0502020204030204"/>
              </a:rPr>
              <a:t>ОТ УРОВНЯ 2017 ГОДА</a:t>
            </a:r>
            <a:endParaRPr lang="x-none" sz="1600" b="1" dirty="0">
              <a:solidFill>
                <a:srgbClr val="75C365"/>
              </a:solidFill>
              <a:latin typeface="Calibri" panose="020F0502020204030204"/>
            </a:endParaRPr>
          </a:p>
        </p:txBody>
      </p:sp>
      <p:sp>
        <p:nvSpPr>
          <p:cNvPr id="31" name="object 16">
            <a:extLst>
              <a:ext uri="{FF2B5EF4-FFF2-40B4-BE49-F238E27FC236}">
                <a16:creationId xmlns:a16="http://schemas.microsoft.com/office/drawing/2014/main" xmlns="" id="{A0798867-6152-3447-A5BE-DA22A62EC834}"/>
              </a:ext>
            </a:extLst>
          </p:cNvPr>
          <p:cNvSpPr txBox="1"/>
          <p:nvPr/>
        </p:nvSpPr>
        <p:spPr>
          <a:xfrm>
            <a:off x="530352" y="6028773"/>
            <a:ext cx="10529369" cy="599713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b="1" spc="13" dirty="0" smtClean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cs typeface="Calibri"/>
              </a:rPr>
              <a:t>(19,12 ТЫС. ТОНН) – </a:t>
            </a:r>
            <a:r>
              <a:rPr lang="ru-RU" b="1" dirty="0" smtClean="0">
                <a:solidFill>
                  <a:prstClr val="black"/>
                </a:solidFill>
                <a:latin typeface="Calibri" panose="020F0502020204030204"/>
              </a:rPr>
              <a:t>СНИЗИМ СОВОКУПНЫЙ ОБЪЕМ ВЫБРОСОВ </a:t>
            </a:r>
            <a:r>
              <a:rPr lang="ru-RU" b="1" spc="13" dirty="0" smtClean="0">
                <a:solidFill>
                  <a:prstClr val="black"/>
                </a:solidFill>
                <a:latin typeface="Calibri" panose="020F0502020204030204"/>
                <a:ea typeface="Roboto" panose="02000000000000000000" pitchFamily="2" charset="0"/>
                <a:cs typeface="Calibri"/>
              </a:rPr>
              <a:t>К 2024 ГОДУ</a:t>
            </a:r>
          </a:p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i="1" spc="13" dirty="0" smtClean="0">
                <a:solidFill>
                  <a:prstClr val="black"/>
                </a:solidFill>
                <a:latin typeface="Calibri" panose="020F0502020204030204"/>
                <a:cs typeface="Calibri"/>
              </a:rPr>
              <a:t>(за счет ФБ+РБ и предприятий-участников проекта)</a:t>
            </a:r>
            <a:endParaRPr lang="ru-RU" i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984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79EE24-EDA8-564F-9557-265BEAD4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544" y="211889"/>
            <a:ext cx="7345153" cy="750907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2F5297"/>
                </a:solidFill>
                <a:latin typeface="+mn-lt"/>
              </a:rPr>
              <a:t>ЧИСТЫЙ ВОЗДУХ: ИТОГИ 2021-2022 годы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4497BDE-D8EF-FC45-B823-769C751B56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45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="" xmlns:a16="http://schemas.microsoft.com/office/drawing/2014/main" id="{8C421E1D-2B42-024F-ABEF-BC8D9008B329}"/>
              </a:ext>
            </a:extLst>
          </p:cNvPr>
          <p:cNvSpPr txBox="1"/>
          <p:nvPr/>
        </p:nvSpPr>
        <p:spPr>
          <a:xfrm>
            <a:off x="531247" y="5618678"/>
            <a:ext cx="11398273" cy="953180"/>
          </a:xfrm>
          <a:prstGeom prst="rect">
            <a:avLst/>
          </a:prstGeom>
          <a:solidFill>
            <a:srgbClr val="2F5297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153877" marR="492911" defTabSz="911646">
              <a:lnSpc>
                <a:spcPts val="2131"/>
              </a:lnSpc>
              <a:spcBef>
                <a:spcPts val="739"/>
              </a:spcBef>
            </a:pPr>
            <a:r>
              <a:rPr lang="ru-RU" sz="2000" b="1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ФИНАНСИРОВАНИЕ</a:t>
            </a:r>
            <a:r>
              <a:rPr lang="ru-RU" sz="200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lang="ru-RU" sz="2000" b="1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2021-2022 гг. – 4,3 млрд. рублей</a:t>
            </a:r>
            <a:r>
              <a:rPr lang="ru-RU" sz="2000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, </a:t>
            </a:r>
            <a:endParaRPr lang="ru-RU" sz="2000" dirty="0" smtClean="0">
              <a:solidFill>
                <a:schemeClr val="bg1"/>
              </a:solidFill>
              <a:ea typeface="Roboto" panose="02000000000000000000" pitchFamily="2" charset="0"/>
              <a:cs typeface="Calibri"/>
            </a:endParaRPr>
          </a:p>
          <a:p>
            <a:pPr marL="153877" marR="492911" defTabSz="911646">
              <a:lnSpc>
                <a:spcPts val="2131"/>
              </a:lnSpc>
              <a:spcBef>
                <a:spcPts val="739"/>
              </a:spcBef>
            </a:pPr>
            <a:r>
              <a:rPr lang="ru-RU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в </a:t>
            </a:r>
            <a:r>
              <a:rPr lang="ru-RU" dirty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том </a:t>
            </a:r>
            <a:r>
              <a:rPr lang="ru-RU" dirty="0" smtClean="0">
                <a:solidFill>
                  <a:schemeClr val="bg1"/>
                </a:solidFill>
                <a:ea typeface="Roboto" panose="02000000000000000000" pitchFamily="2" charset="0"/>
                <a:cs typeface="Calibri"/>
              </a:rPr>
              <a:t>числе на газификацию 2,5 млрд. рублей</a:t>
            </a:r>
            <a:endParaRPr lang="ru-RU" dirty="0">
              <a:solidFill>
                <a:schemeClr val="bg1"/>
              </a:solidFill>
              <a:ea typeface="Roboto" panose="02000000000000000000" pitchFamily="2" charset="0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2FB6022-CC6E-3E42-978C-9689E2906571}"/>
              </a:ext>
            </a:extLst>
          </p:cNvPr>
          <p:cNvSpPr txBox="1">
            <a:spLocks/>
          </p:cNvSpPr>
          <p:nvPr/>
        </p:nvSpPr>
        <p:spPr>
          <a:xfrm>
            <a:off x="181071" y="1533320"/>
            <a:ext cx="6925901" cy="185719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prstClr val="black"/>
                </a:solidFill>
                <a:latin typeface="Arial"/>
              </a:rPr>
              <a:t>Приобретены 55 троллейбусов </a:t>
            </a:r>
            <a:r>
              <a:rPr lang="ru-RU" sz="1800" kern="0" dirty="0" smtClean="0">
                <a:solidFill>
                  <a:prstClr val="black"/>
                </a:solidFill>
                <a:latin typeface="Arial"/>
              </a:rPr>
              <a:t>                 - 1 070 </a:t>
            </a:r>
            <a:r>
              <a:rPr lang="ru-RU" sz="1600" kern="0" dirty="0" smtClean="0">
                <a:solidFill>
                  <a:prstClr val="black"/>
                </a:solidFill>
                <a:latin typeface="Arial"/>
              </a:rPr>
              <a:t>млн. рублей</a:t>
            </a:r>
            <a:endParaRPr lang="ru-RU" sz="1600" kern="0" dirty="0">
              <a:solidFill>
                <a:prstClr val="black"/>
              </a:solidFill>
              <a:latin typeface="Arial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prstClr val="black"/>
                </a:solidFill>
                <a:latin typeface="Arial"/>
              </a:rPr>
              <a:t>Закрыты три котельных в г. Чита, потребители </a:t>
            </a:r>
            <a:endParaRPr lang="ru-RU" sz="1800" kern="0" dirty="0" smtClean="0">
              <a:solidFill>
                <a:prstClr val="black"/>
              </a:solidFill>
              <a:latin typeface="Arial"/>
            </a:endParaRPr>
          </a:p>
          <a:p>
            <a:pPr>
              <a:lnSpc>
                <a:spcPts val="2240"/>
              </a:lnSpc>
            </a:pPr>
            <a:r>
              <a:rPr lang="ru-RU" sz="18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ru-RU" sz="1800" kern="0" dirty="0" smtClean="0">
                <a:solidFill>
                  <a:prstClr val="black"/>
                </a:solidFill>
                <a:latin typeface="Arial"/>
              </a:rPr>
              <a:t>     подключены </a:t>
            </a:r>
            <a:r>
              <a:rPr lang="ru-RU" sz="1800" kern="0" dirty="0">
                <a:solidFill>
                  <a:prstClr val="black"/>
                </a:solidFill>
                <a:latin typeface="Arial"/>
              </a:rPr>
              <a:t>к централизованному теплоснабжению </a:t>
            </a:r>
            <a:r>
              <a:rPr lang="ru-RU" sz="1800" kern="0" dirty="0" smtClean="0">
                <a:solidFill>
                  <a:prstClr val="black"/>
                </a:solidFill>
                <a:latin typeface="Arial"/>
              </a:rPr>
              <a:t>           </a:t>
            </a:r>
          </a:p>
          <a:p>
            <a:pPr>
              <a:lnSpc>
                <a:spcPts val="2240"/>
              </a:lnSpc>
            </a:pPr>
            <a:r>
              <a:rPr lang="ru-RU" sz="18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ru-RU" sz="1800" kern="0" dirty="0" smtClean="0">
                <a:solidFill>
                  <a:prstClr val="black"/>
                </a:solidFill>
                <a:latin typeface="Arial"/>
              </a:rPr>
              <a:t>                                                                           - 382,41 </a:t>
            </a:r>
            <a:r>
              <a:rPr lang="ru-RU" sz="1600" kern="0" dirty="0">
                <a:solidFill>
                  <a:prstClr val="black"/>
                </a:solidFill>
                <a:latin typeface="Arial"/>
              </a:rPr>
              <a:t>млн. рублей</a:t>
            </a:r>
          </a:p>
          <a:p>
            <a:pPr marL="342900" indent="-342900" defTabSz="911646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prstClr val="black"/>
                </a:solidFill>
                <a:latin typeface="Arial"/>
              </a:rPr>
              <a:t>Модернизированы четыре котельных в г. Чита </a:t>
            </a:r>
            <a:endParaRPr lang="ru-RU" sz="1800" kern="0" dirty="0" smtClean="0">
              <a:solidFill>
                <a:prstClr val="black"/>
              </a:solidFill>
              <a:latin typeface="Arial"/>
            </a:endParaRPr>
          </a:p>
          <a:p>
            <a:pPr defTabSz="911646">
              <a:lnSpc>
                <a:spcPts val="2240"/>
              </a:lnSpc>
            </a:pPr>
            <a:r>
              <a:rPr lang="ru-RU" sz="1800" kern="0" dirty="0">
                <a:solidFill>
                  <a:prstClr val="black"/>
                </a:solidFill>
                <a:latin typeface="Arial"/>
              </a:rPr>
              <a:t> </a:t>
            </a:r>
            <a:r>
              <a:rPr lang="ru-RU" sz="1800" kern="0" dirty="0" smtClean="0">
                <a:solidFill>
                  <a:prstClr val="black"/>
                </a:solidFill>
                <a:latin typeface="Arial"/>
              </a:rPr>
              <a:t>                                                                           - 12 </a:t>
            </a:r>
            <a:r>
              <a:rPr lang="ru-RU" sz="1600" kern="0" dirty="0" smtClean="0">
                <a:solidFill>
                  <a:prstClr val="black"/>
                </a:solidFill>
                <a:latin typeface="Arial"/>
              </a:rPr>
              <a:t>млн. рублей</a:t>
            </a:r>
            <a:endParaRPr lang="ru-RU" sz="1600" kern="0" dirty="0">
              <a:solidFill>
                <a:prstClr val="black"/>
              </a:solidFill>
              <a:latin typeface="Arial"/>
            </a:endParaRPr>
          </a:p>
          <a:p>
            <a:pPr marL="342900" indent="-342900" defTabSz="911646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ru-RU" sz="1800" kern="0" dirty="0">
              <a:solidFill>
                <a:prstClr val="black"/>
              </a:solidFill>
              <a:latin typeface="Arial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ru-RU" sz="1800" kern="0" dirty="0">
                <a:solidFill>
                  <a:prstClr val="black"/>
                </a:solidFill>
                <a:latin typeface="Arial"/>
              </a:rPr>
              <a:t>Построена и введена в эксплуатацию троллейбусная линия «Троллейбусное Депо – </a:t>
            </a:r>
            <a:r>
              <a:rPr lang="ru-RU" sz="1800" kern="0" dirty="0" err="1">
                <a:solidFill>
                  <a:prstClr val="black"/>
                </a:solidFill>
                <a:latin typeface="Arial"/>
              </a:rPr>
              <a:t>Каштак</a:t>
            </a:r>
            <a:r>
              <a:rPr lang="ru-RU" sz="1800" kern="0" dirty="0">
                <a:solidFill>
                  <a:prstClr val="black"/>
                </a:solidFill>
                <a:latin typeface="Arial"/>
              </a:rPr>
              <a:t>»               - 288,84 </a:t>
            </a:r>
            <a:r>
              <a:rPr lang="ru-RU" sz="1600" kern="0" dirty="0">
                <a:solidFill>
                  <a:prstClr val="black"/>
                </a:solidFill>
                <a:latin typeface="Arial"/>
              </a:rPr>
              <a:t>млн. рублей</a:t>
            </a:r>
          </a:p>
          <a:p>
            <a:pPr>
              <a:lnSpc>
                <a:spcPts val="2240"/>
              </a:lnSpc>
            </a:pPr>
            <a:endParaRPr lang="ru-RU" sz="2000" kern="0" dirty="0">
              <a:solidFill>
                <a:prstClr val="black"/>
              </a:solidFill>
              <a:latin typeface="Arial"/>
            </a:endParaRPr>
          </a:p>
          <a:p>
            <a:pPr>
              <a:lnSpc>
                <a:spcPts val="2240"/>
              </a:lnSpc>
            </a:pPr>
            <a:endParaRPr lang="ru-RU" sz="1400" b="1" kern="0" dirty="0">
              <a:solidFill>
                <a:prstClr val="black"/>
              </a:solidFill>
              <a:latin typeface="Arial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endParaRPr lang="ru-RU" sz="2000" kern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object 22">
            <a:extLst>
              <a:ext uri="{FF2B5EF4-FFF2-40B4-BE49-F238E27FC236}">
                <a16:creationId xmlns="" xmlns:a16="http://schemas.microsoft.com/office/drawing/2014/main" id="{D5BB98C3-90B9-E042-B841-FF989D4B192F}"/>
              </a:ext>
            </a:extLst>
          </p:cNvPr>
          <p:cNvSpPr txBox="1"/>
          <p:nvPr/>
        </p:nvSpPr>
        <p:spPr>
          <a:xfrm>
            <a:off x="529163" y="4197217"/>
            <a:ext cx="1743969" cy="636896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defTabSz="911646">
              <a:spcBef>
                <a:spcPts val="166"/>
              </a:spcBef>
            </a:pPr>
            <a:r>
              <a:rPr lang="ru-RU" sz="4000" b="1" spc="-33" dirty="0" smtClean="0">
                <a:solidFill>
                  <a:srgbClr val="77BD69"/>
                </a:solidFill>
                <a:ea typeface="Roboto" panose="02000000000000000000" pitchFamily="2" charset="0"/>
                <a:cs typeface="Arial"/>
              </a:rPr>
              <a:t>2,47</a:t>
            </a:r>
            <a:r>
              <a:rPr sz="4000" b="1" spc="27" dirty="0" smtClean="0">
                <a:solidFill>
                  <a:srgbClr val="77BD69"/>
                </a:solidFill>
                <a:ea typeface="Roboto" panose="02000000000000000000" pitchFamily="2" charset="0"/>
                <a:cs typeface="Arial"/>
              </a:rPr>
              <a:t>%</a:t>
            </a:r>
            <a:endParaRPr lang="ru-RU" sz="4000" b="1" spc="27" dirty="0">
              <a:solidFill>
                <a:srgbClr val="77BD69"/>
              </a:solidFill>
              <a:ea typeface="Roboto" panose="02000000000000000000" pitchFamily="2" charset="0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23E7623-FE49-E341-BD0F-D1471F894613}"/>
              </a:ext>
            </a:extLst>
          </p:cNvPr>
          <p:cNvSpPr/>
          <p:nvPr/>
        </p:nvSpPr>
        <p:spPr>
          <a:xfrm>
            <a:off x="2572028" y="4241920"/>
            <a:ext cx="42001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r>
              <a:rPr lang="ru-RU" sz="1600" b="1" dirty="0">
                <a:solidFill>
                  <a:prstClr val="black"/>
                </a:solidFill>
              </a:rPr>
              <a:t>(</a:t>
            </a:r>
            <a:r>
              <a:rPr lang="ru-RU" sz="1600" b="1" dirty="0" smtClean="0">
                <a:solidFill>
                  <a:prstClr val="black"/>
                </a:solidFill>
              </a:rPr>
              <a:t>1,7 </a:t>
            </a:r>
            <a:r>
              <a:rPr lang="ru-RU" sz="1600" b="1" dirty="0">
                <a:solidFill>
                  <a:prstClr val="black"/>
                </a:solidFill>
              </a:rPr>
              <a:t>тыс. тонн) – СНИЖЕН СОВОКУПНЫЙ ОБЪЕМ </a:t>
            </a:r>
            <a:r>
              <a:rPr lang="ru-RU" sz="1600" b="1" dirty="0" smtClean="0">
                <a:solidFill>
                  <a:prstClr val="black"/>
                </a:solidFill>
              </a:rPr>
              <a:t>ВЫБРОСОВ </a:t>
            </a:r>
          </a:p>
          <a:p>
            <a:pPr defTabSz="911646"/>
            <a:r>
              <a:rPr lang="ru-RU" sz="1600" b="1" dirty="0" smtClean="0">
                <a:solidFill>
                  <a:prstClr val="black"/>
                </a:solidFill>
              </a:rPr>
              <a:t>в атмосферный воздух</a:t>
            </a:r>
            <a:endParaRPr lang="x-none" sz="1600" b="1" dirty="0">
              <a:solidFill>
                <a:prstClr val="black"/>
              </a:solidFill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C23E7623-FE49-E341-BD0F-D1471F894613}"/>
              </a:ext>
            </a:extLst>
          </p:cNvPr>
          <p:cNvSpPr/>
          <p:nvPr/>
        </p:nvSpPr>
        <p:spPr>
          <a:xfrm>
            <a:off x="531247" y="4895668"/>
            <a:ext cx="15930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r>
              <a:rPr lang="ru-RU" sz="1600" b="1" dirty="0">
                <a:solidFill>
                  <a:srgbClr val="75C365"/>
                </a:solidFill>
              </a:rPr>
              <a:t>ОТ УРОВНЯ           2017 ГОДА</a:t>
            </a:r>
            <a:endParaRPr lang="x-none" sz="1600" b="1" dirty="0">
              <a:solidFill>
                <a:srgbClr val="75C365"/>
              </a:solidFill>
            </a:endParaRPr>
          </a:p>
        </p:txBody>
      </p:sp>
      <p:pic>
        <p:nvPicPr>
          <p:cNvPr id="13" name="Picture 2" descr="D:\Воронина\Чистый воздух\2022\фотки\Шилова 4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96" y="1407367"/>
            <a:ext cx="4550781" cy="37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9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006" y="138522"/>
            <a:ext cx="1006631" cy="864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10178473" y="46906"/>
            <a:ext cx="1436584" cy="16525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66137" y="178201"/>
            <a:ext cx="2938429" cy="738391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9494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79EE24-EDA8-564F-9557-265BEAD4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157" y="203231"/>
            <a:ext cx="9039843" cy="914400"/>
          </a:xfrm>
        </p:spPr>
        <p:txBody>
          <a:bodyPr/>
          <a:lstStyle/>
          <a:p>
            <a:r>
              <a:rPr lang="ru-RU" sz="2800" b="1" dirty="0">
                <a:solidFill>
                  <a:srgbClr val="2F5297"/>
                </a:solidFill>
              </a:rPr>
              <a:t>ЧИСТЫЙ </a:t>
            </a:r>
            <a:r>
              <a:rPr lang="ru-RU" sz="2800" b="1" dirty="0" smtClean="0">
                <a:solidFill>
                  <a:srgbClr val="2F5297"/>
                </a:solidFill>
              </a:rPr>
              <a:t>ВОЗДУХ: </a:t>
            </a:r>
            <a:r>
              <a:rPr lang="ru-RU" sz="2000" b="1" dirty="0" smtClean="0">
                <a:solidFill>
                  <a:srgbClr val="2F5297"/>
                </a:solidFill>
              </a:rPr>
              <a:t>ПЛАНЫ </a:t>
            </a:r>
            <a:r>
              <a:rPr lang="ru-RU" sz="2000" b="1" dirty="0">
                <a:solidFill>
                  <a:srgbClr val="2F5297"/>
                </a:solidFill>
              </a:rPr>
              <a:t>2023-2024 </a:t>
            </a:r>
            <a:r>
              <a:rPr lang="ru-RU" sz="2000" b="1" dirty="0" smtClean="0">
                <a:solidFill>
                  <a:srgbClr val="2F5297"/>
                </a:solidFill>
              </a:rPr>
              <a:t>ГОДЫ</a:t>
            </a:r>
            <a:endParaRPr lang="ru-RU" sz="2000" b="1" dirty="0">
              <a:solidFill>
                <a:srgbClr val="2F5297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4497BDE-D8EF-FC45-B823-769C751B56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46</a:t>
            </a:fld>
            <a:endParaRPr lang="ru-RU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="" xmlns:a16="http://schemas.microsoft.com/office/drawing/2014/main" id="{8C421E1D-2B42-024F-ABEF-BC8D9008B329}"/>
              </a:ext>
            </a:extLst>
          </p:cNvPr>
          <p:cNvSpPr txBox="1"/>
          <p:nvPr/>
        </p:nvSpPr>
        <p:spPr>
          <a:xfrm>
            <a:off x="388132" y="3841412"/>
            <a:ext cx="6332475" cy="915168"/>
          </a:xfrm>
          <a:prstGeom prst="rect">
            <a:avLst/>
          </a:prstGeom>
          <a:solidFill>
            <a:srgbClr val="2F5297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153877" marR="492911" defTabSz="911646">
              <a:lnSpc>
                <a:spcPts val="2131"/>
              </a:lnSpc>
              <a:spcBef>
                <a:spcPts val="739"/>
              </a:spcBef>
            </a:pPr>
            <a:r>
              <a:rPr lang="ru-RU" sz="2000" b="1" dirty="0">
                <a:solidFill>
                  <a:prstClr val="white"/>
                </a:solidFill>
                <a:ea typeface="Roboto" panose="02000000000000000000" pitchFamily="2" charset="0"/>
                <a:cs typeface="Calibri"/>
              </a:rPr>
              <a:t>ФИНАНСИРОВАНИЕ</a:t>
            </a:r>
            <a:r>
              <a:rPr lang="ru-RU" sz="2000" dirty="0">
                <a:solidFill>
                  <a:prstClr val="white"/>
                </a:solidFill>
                <a:ea typeface="Roboto" panose="02000000000000000000" pitchFamily="2" charset="0"/>
                <a:cs typeface="Calibri"/>
              </a:rPr>
              <a:t> </a:t>
            </a:r>
            <a:r>
              <a:rPr lang="ru-RU" sz="2000" b="1" dirty="0">
                <a:solidFill>
                  <a:prstClr val="white"/>
                </a:solidFill>
                <a:ea typeface="Roboto" panose="02000000000000000000" pitchFamily="2" charset="0"/>
                <a:cs typeface="Calibri"/>
              </a:rPr>
              <a:t>2023-2024 гг. – 4,92 млрд. рублей </a:t>
            </a:r>
            <a:r>
              <a:rPr lang="ru-RU" sz="2000" dirty="0">
                <a:solidFill>
                  <a:prstClr val="white"/>
                </a:solidFill>
                <a:ea typeface="Roboto" panose="02000000000000000000" pitchFamily="2" charset="0"/>
                <a:cs typeface="Calibri"/>
              </a:rPr>
              <a:t> за счет средств Федерального бюджета                                                                                                                </a:t>
            </a: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2FB6022-CC6E-3E42-978C-9689E2906571}"/>
              </a:ext>
            </a:extLst>
          </p:cNvPr>
          <p:cNvSpPr txBox="1">
            <a:spLocks/>
          </p:cNvSpPr>
          <p:nvPr/>
        </p:nvSpPr>
        <p:spPr>
          <a:xfrm>
            <a:off x="388132" y="1239035"/>
            <a:ext cx="6332475" cy="838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>
              <a:lnSpc>
                <a:spcPts val="2240"/>
              </a:lnSpc>
            </a:pPr>
            <a:endParaRPr lang="ru-RU" sz="2000" kern="0" dirty="0">
              <a:solidFill>
                <a:prstClr val="black"/>
              </a:solidFill>
              <a:latin typeface="Arial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ru-RU" sz="1400" b="1" kern="0" dirty="0">
                <a:solidFill>
                  <a:prstClr val="black"/>
                </a:solidFill>
                <a:latin typeface="Arial"/>
              </a:rPr>
              <a:t>В 2023 г. – БУДЕТ ЗАКРЫТА КОТЕЛЬНАЯ ГИМНАЗИИ № 21 ПОТРЕБИТЕЛЕЙ ПЕРЕВЕДЕМ НА ЦЕНТРАЛИЗОВАННОЕ ТЕПЛОСНАБЖЕНИЕ  </a:t>
            </a:r>
            <a:r>
              <a:rPr lang="ru-RU" sz="1400" b="1" kern="0" dirty="0" smtClean="0">
                <a:solidFill>
                  <a:prstClr val="black"/>
                </a:solidFill>
                <a:latin typeface="Arial"/>
              </a:rPr>
              <a:t>                                              - 0,037 млрд. рублей</a:t>
            </a:r>
            <a:endParaRPr lang="ru-RU" sz="1400" b="1" kern="0" dirty="0">
              <a:solidFill>
                <a:prstClr val="black"/>
              </a:solidFill>
              <a:latin typeface="Arial"/>
            </a:endParaRPr>
          </a:p>
          <a:p>
            <a:pPr marL="342900" indent="-342900">
              <a:lnSpc>
                <a:spcPts val="2240"/>
              </a:lnSpc>
              <a:buFont typeface="Arial" panose="020B0604020202020204" pitchFamily="34" charset="0"/>
              <a:buChar char="•"/>
            </a:pPr>
            <a:r>
              <a:rPr lang="ru-RU" sz="1400" b="1" kern="0" dirty="0">
                <a:solidFill>
                  <a:prstClr val="black"/>
                </a:solidFill>
                <a:latin typeface="Arial"/>
              </a:rPr>
              <a:t>2023-2024 гг. – БУДУТ ГАЗИФИЦИРОВАНЫ ЖИЛЫЕ ДОМА, В ТОМ ЧИСЛЕ ПОСТРОЕНЫ СЕТИ ГАЗОСНАБЖЕНИЯ, ДОМОВЛАДЕНИЯ ПЕРЕВЕДЕНЫ  С УГОЛЬНОГО ОТОПЛЕНИЯ НА ГАЗОВОЕ </a:t>
            </a:r>
          </a:p>
          <a:p>
            <a:pPr>
              <a:lnSpc>
                <a:spcPts val="2240"/>
              </a:lnSpc>
            </a:pPr>
            <a:r>
              <a:rPr lang="ru-RU" sz="1400" b="1" kern="0" dirty="0">
                <a:solidFill>
                  <a:prstClr val="black"/>
                </a:solidFill>
                <a:latin typeface="Arial"/>
              </a:rPr>
              <a:t>        (13 193 ед</a:t>
            </a:r>
            <a:r>
              <a:rPr lang="ru-RU" sz="1400" b="1" kern="0" dirty="0" smtClean="0">
                <a:solidFill>
                  <a:prstClr val="black"/>
                </a:solidFill>
                <a:latin typeface="Arial"/>
              </a:rPr>
              <a:t>.)                                                                 - 4,9 млрд. рублей</a:t>
            </a:r>
            <a:endParaRPr lang="ru-RU" sz="1400" b="1" kern="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object 22">
            <a:extLst>
              <a:ext uri="{FF2B5EF4-FFF2-40B4-BE49-F238E27FC236}">
                <a16:creationId xmlns="" xmlns:a16="http://schemas.microsoft.com/office/drawing/2014/main" id="{D5BB98C3-90B9-E042-B841-FF989D4B192F}"/>
              </a:ext>
            </a:extLst>
          </p:cNvPr>
          <p:cNvSpPr txBox="1"/>
          <p:nvPr/>
        </p:nvSpPr>
        <p:spPr>
          <a:xfrm>
            <a:off x="694098" y="5132525"/>
            <a:ext cx="1882299" cy="636896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defTabSz="911646">
              <a:spcBef>
                <a:spcPts val="166"/>
              </a:spcBef>
            </a:pPr>
            <a:r>
              <a:rPr lang="ru-RU" sz="4000" b="1" spc="-33" dirty="0" smtClean="0">
                <a:solidFill>
                  <a:srgbClr val="00B050"/>
                </a:solidFill>
                <a:ea typeface="Roboto" panose="02000000000000000000" pitchFamily="2" charset="0"/>
                <a:cs typeface="Arial"/>
              </a:rPr>
              <a:t>19,16 </a:t>
            </a:r>
            <a:r>
              <a:rPr sz="4000" b="1" spc="27" dirty="0" smtClean="0">
                <a:solidFill>
                  <a:srgbClr val="00B050"/>
                </a:solidFill>
                <a:ea typeface="Roboto" panose="02000000000000000000" pitchFamily="2" charset="0"/>
                <a:cs typeface="Arial"/>
              </a:rPr>
              <a:t>%</a:t>
            </a:r>
            <a:endParaRPr lang="ru-RU" sz="4000" b="1" spc="27" dirty="0">
              <a:solidFill>
                <a:srgbClr val="00B050"/>
              </a:solidFill>
              <a:ea typeface="Roboto" panose="02000000000000000000" pitchFamily="2" charset="0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23E7623-FE49-E341-BD0F-D1471F894613}"/>
              </a:ext>
            </a:extLst>
          </p:cNvPr>
          <p:cNvSpPr/>
          <p:nvPr/>
        </p:nvSpPr>
        <p:spPr>
          <a:xfrm>
            <a:off x="3242339" y="5081641"/>
            <a:ext cx="34782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r>
              <a:rPr lang="ru-RU" sz="1400" b="1" dirty="0">
                <a:solidFill>
                  <a:prstClr val="black"/>
                </a:solidFill>
              </a:rPr>
              <a:t>(</a:t>
            </a:r>
            <a:r>
              <a:rPr lang="ru-RU" sz="1400" b="1" dirty="0" smtClean="0">
                <a:solidFill>
                  <a:prstClr val="black"/>
                </a:solidFill>
              </a:rPr>
              <a:t>12,9 </a:t>
            </a:r>
            <a:r>
              <a:rPr lang="ru-RU" sz="1400" b="1" dirty="0">
                <a:solidFill>
                  <a:prstClr val="black"/>
                </a:solidFill>
              </a:rPr>
              <a:t>тыс. тонн) – СНИЗИТСЯ СОВОКУПНЫЙ ОБЪЕМ ВЫБРОСОВ в атмосферный </a:t>
            </a:r>
            <a:r>
              <a:rPr lang="ru-RU" sz="1400" b="1" dirty="0" smtClean="0">
                <a:solidFill>
                  <a:prstClr val="black"/>
                </a:solidFill>
              </a:rPr>
              <a:t>воздух за счет мероприятия по </a:t>
            </a:r>
            <a:r>
              <a:rPr lang="ru-RU" sz="1400" b="1" dirty="0" err="1" smtClean="0">
                <a:solidFill>
                  <a:prstClr val="black"/>
                </a:solidFill>
              </a:rPr>
              <a:t>газифицикации</a:t>
            </a:r>
            <a:endParaRPr lang="x-none" sz="1400" b="1" dirty="0">
              <a:solidFill>
                <a:prstClr val="black"/>
              </a:solidFill>
            </a:endParaRPr>
          </a:p>
        </p:txBody>
      </p:sp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C23E7623-FE49-E341-BD0F-D1471F894613}"/>
              </a:ext>
            </a:extLst>
          </p:cNvPr>
          <p:cNvSpPr/>
          <p:nvPr/>
        </p:nvSpPr>
        <p:spPr>
          <a:xfrm>
            <a:off x="656159" y="5837589"/>
            <a:ext cx="25861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1646"/>
            <a:r>
              <a:rPr lang="ru-RU" sz="1400" b="1" dirty="0">
                <a:solidFill>
                  <a:srgbClr val="00B050"/>
                </a:solidFill>
              </a:rPr>
              <a:t>ОТ УРОВНЯ 2017 ГОДА</a:t>
            </a:r>
            <a:endParaRPr lang="x-none" sz="1400" b="1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07781" y="235684"/>
            <a:ext cx="1376219" cy="1020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608" y="320821"/>
            <a:ext cx="822325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10128102" y="96557"/>
            <a:ext cx="1893455" cy="1186716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1646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1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061" y="96557"/>
            <a:ext cx="886435" cy="79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279704" y="96557"/>
            <a:ext cx="2600731" cy="738391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4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7" name="Рисунок 16" descr="Все верят в газификацию, но мало кто верит в идеальную газификацию. Никто не может гарантировать безупречность на данном этапе — об этом и говорят в СМИ, и это абсолютно адекватное восприятие реальности с учетом опыта реализации крупных проектов в регионе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537" y="1192041"/>
            <a:ext cx="4542899" cy="5091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20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195" y="232466"/>
            <a:ext cx="897708" cy="8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2475" y="262847"/>
            <a:ext cx="7734489" cy="400110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ОБЪЕКТОВ ЖИВОТНОГО </a:t>
            </a:r>
            <a:r>
              <a:rPr 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МИРА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181" y="194585"/>
            <a:ext cx="2395011" cy="676715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1061368" y="3651281"/>
            <a:ext cx="10531927" cy="2109770"/>
            <a:chOff x="6459215" y="836624"/>
            <a:chExt cx="8970338" cy="1676022"/>
          </a:xfrm>
          <a:scene3d>
            <a:camera prst="orthographicFront"/>
            <a:lightRig rig="threePt" dir="t"/>
          </a:scene3d>
        </p:grpSpPr>
        <p:sp>
          <p:nvSpPr>
            <p:cNvPr id="11" name="Прямоугольник 10"/>
            <p:cNvSpPr/>
            <p:nvPr/>
          </p:nvSpPr>
          <p:spPr>
            <a:xfrm>
              <a:off x="6459215" y="836624"/>
              <a:ext cx="8970338" cy="16760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  <a:sp3d>
              <a:bevelT w="139700" h="139700" prst="divot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Прямоугольник 11"/>
            <p:cNvSpPr/>
            <p:nvPr/>
          </p:nvSpPr>
          <p:spPr>
            <a:xfrm>
              <a:off x="6459215" y="836624"/>
              <a:ext cx="8970338" cy="16760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5226" tIns="53340" rIns="53340" bIns="5334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061359" y="1240525"/>
            <a:ext cx="10531928" cy="2205569"/>
            <a:chOff x="846322" y="2700500"/>
            <a:chExt cx="4562159" cy="2534016"/>
          </a:xfrm>
          <a:scene3d>
            <a:camera prst="orthographicFront"/>
            <a:lightRig rig="threePt" dir="t"/>
          </a:scene3d>
        </p:grpSpPr>
        <p:sp>
          <p:nvSpPr>
            <p:cNvPr id="15" name="Прямоугольник 14"/>
            <p:cNvSpPr/>
            <p:nvPr/>
          </p:nvSpPr>
          <p:spPr>
            <a:xfrm>
              <a:off x="846322" y="2700500"/>
              <a:ext cx="4562159" cy="2534016"/>
            </a:xfrm>
            <a:prstGeom prst="rect">
              <a:avLst/>
            </a:prstGeom>
            <a:solidFill>
              <a:schemeClr val="accent5">
                <a:alpha val="51000"/>
              </a:schemeClr>
            </a:solidFill>
            <a:ln>
              <a:solidFill>
                <a:srgbClr val="4472C4"/>
              </a:solidFill>
            </a:ln>
            <a:sp3d>
              <a:bevelT w="139700" h="139700" prst="divot"/>
            </a:sp3d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46322" y="2742620"/>
              <a:ext cx="4562159" cy="167602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5226" tIns="53340" rIns="53340" bIns="5334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739047" y="1401761"/>
            <a:ext cx="926404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рациональное и неистощимое использование охотничьих ресурсов;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39047" y="2048128"/>
            <a:ext cx="95032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сохранение и увеличение численности отдельных видов животных с учетом региональных особенностей Забайкальского края в 202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году относительно 202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года;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39046" y="2617694"/>
            <a:ext cx="92640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повышение доступности охоты для населения Забайкальского края.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96865" y="3942848"/>
            <a:ext cx="91484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ЗАДАЧИ: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охрана охотничьих ресурсов, увеличение количества выездных обследований;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804508" y="4501572"/>
            <a:ext cx="4795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регулирование численности волка и кабана;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792158" y="4870904"/>
            <a:ext cx="94446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увеличение площади закрепленных охотничьих угодий</a:t>
            </a:r>
          </a:p>
        </p:txBody>
      </p:sp>
      <p:pic>
        <p:nvPicPr>
          <p:cNvPr id="23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" y="1737891"/>
            <a:ext cx="1203013" cy="1174401"/>
          </a:xfrm>
          <a:prstGeom prst="rect">
            <a:avLst/>
          </a:prstGeom>
        </p:spPr>
      </p:pic>
      <p:sp>
        <p:nvSpPr>
          <p:cNvPr id="21" name="AutoShape 6" descr="Животные Забайкальского края. Описание, названия, виды и фото животных  Забайкальского края | Животный ми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74760" name="Picture 8" descr="Природа Забайкалья | Животные и растения Забайкальского кра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55" y="4132279"/>
            <a:ext cx="1216272" cy="114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94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319493" y="44634"/>
            <a:ext cx="2841264" cy="830724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203" y="173774"/>
            <a:ext cx="800100" cy="71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16;g12443aac96e_8_0"/>
          <p:cNvSpPr/>
          <p:nvPr/>
        </p:nvSpPr>
        <p:spPr>
          <a:xfrm>
            <a:off x="10708665" y="3652993"/>
            <a:ext cx="506656" cy="236589"/>
          </a:xfrm>
          <a:prstGeom prst="rect">
            <a:avLst/>
          </a:prstGeom>
          <a:noFill/>
          <a:ln>
            <a:solidFill>
              <a:srgbClr val="3052EF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1000" b="1" dirty="0">
                <a:solidFill>
                  <a:srgbClr val="3052EF"/>
                </a:solidFill>
                <a:ea typeface="Montserrat"/>
                <a:cs typeface="Montserrat"/>
              </a:rPr>
              <a:t>39 %</a:t>
            </a:r>
            <a:endParaRPr sz="1000" b="1" dirty="0">
              <a:solidFill>
                <a:srgbClr val="3052EF"/>
              </a:solidFill>
              <a:ea typeface="Montserrat"/>
              <a:cs typeface="Montserra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E0990B9-9A99-C848-AD94-DBACED7D814C}"/>
              </a:ext>
            </a:extLst>
          </p:cNvPr>
          <p:cNvSpPr txBox="1"/>
          <p:nvPr/>
        </p:nvSpPr>
        <p:spPr>
          <a:xfrm>
            <a:off x="615483" y="5363351"/>
            <a:ext cx="10914677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</a:t>
            </a:r>
          </a:p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за 2023 год площади закрепленных охотничьих угодий до 20 млн. га от площади охотничьих угодий Забайкальского края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63BA2DA-EE2F-F34F-8F45-FCEDF48534EA}"/>
              </a:ext>
            </a:extLst>
          </p:cNvPr>
          <p:cNvSpPr txBox="1"/>
          <p:nvPr/>
        </p:nvSpPr>
        <p:spPr>
          <a:xfrm>
            <a:off x="106932" y="304875"/>
            <a:ext cx="821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ОХОТНИЧЬИХ УГОДИЙ ЗАБАЙКАЛЬСКОГО КРАЯ:</a:t>
            </a:r>
            <a:endParaRPr lang="ru-RU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C9DD6F6B-69BC-8448-82E1-0E0B7E4D99FE}"/>
              </a:ext>
            </a:extLst>
          </p:cNvPr>
          <p:cNvCxnSpPr/>
          <p:nvPr/>
        </p:nvCxnSpPr>
        <p:spPr>
          <a:xfrm>
            <a:off x="302123" y="980598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grpSp>
        <p:nvGrpSpPr>
          <p:cNvPr id="15" name="Группа 14"/>
          <p:cNvGrpSpPr/>
          <p:nvPr/>
        </p:nvGrpSpPr>
        <p:grpSpPr>
          <a:xfrm>
            <a:off x="826355" y="4247677"/>
            <a:ext cx="10519276" cy="795564"/>
            <a:chOff x="1017057" y="3006545"/>
            <a:chExt cx="10519276" cy="795564"/>
          </a:xfrm>
        </p:grpSpPr>
        <p:sp>
          <p:nvSpPr>
            <p:cNvPr id="16" name="Прямоугольник с двумя скругленными соседними углами 15"/>
            <p:cNvSpPr/>
            <p:nvPr/>
          </p:nvSpPr>
          <p:spPr>
            <a:xfrm rot="5400000">
              <a:off x="5865743" y="-1842141"/>
              <a:ext cx="795564" cy="10492936"/>
            </a:xfrm>
            <a:prstGeom prst="round2Same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1082233" y="3060658"/>
              <a:ext cx="10454100" cy="717892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marL="171450" lvl="1" indent="-171450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dirty="0" smtClean="0">
                  <a:solidFill>
                    <a:prstClr val="black"/>
                  </a:solidFill>
                  <a:ea typeface="Montserrat"/>
                  <a:cs typeface="Montserrat"/>
                </a:rPr>
                <a:t>ЗАКРЕПЛЕННЫЕ ЗА ОХОТПОЛЬЗОВАТЕЛЯМИ                                              15,574 </a:t>
              </a:r>
              <a:r>
                <a:rPr lang="ru-RU" dirty="0">
                  <a:solidFill>
                    <a:prstClr val="black"/>
                  </a:solidFill>
                  <a:ea typeface="Montserrat"/>
                  <a:cs typeface="Montserrat"/>
                </a:rPr>
                <a:t>млн. га</a:t>
              </a:r>
              <a:endParaRPr lang="ru-RU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805661" y="3359374"/>
            <a:ext cx="10534323" cy="790963"/>
            <a:chOff x="851807" y="2141877"/>
            <a:chExt cx="10534322" cy="790963"/>
          </a:xfrm>
        </p:grpSpPr>
        <p:sp>
          <p:nvSpPr>
            <p:cNvPr id="25" name="Прямоугольник с двумя скругленными соседними углами 24"/>
            <p:cNvSpPr/>
            <p:nvPr/>
          </p:nvSpPr>
          <p:spPr>
            <a:xfrm rot="5400000">
              <a:off x="5723486" y="-2729802"/>
              <a:ext cx="790963" cy="10534322"/>
            </a:xfrm>
            <a:prstGeom prst="round2Same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рямоугольник 25"/>
            <p:cNvSpPr/>
            <p:nvPr/>
          </p:nvSpPr>
          <p:spPr>
            <a:xfrm>
              <a:off x="851807" y="2180489"/>
              <a:ext cx="10495710" cy="713739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0160" rIns="10160" bIns="10160" numCol="1" spcCol="1270" anchor="ctr" anchorCtr="0">
              <a:noAutofit/>
            </a:bodyPr>
            <a:lstStyle/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0" lvl="1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 из них: перспективная для предоставления в </a:t>
              </a:r>
              <a:r>
                <a:rPr lang="ru-RU" sz="1400" dirty="0" err="1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охотпользование</a:t>
              </a:r>
              <a:r>
                <a:rPr lang="ru-RU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                                                     14,832 млн. га</a:t>
              </a:r>
            </a:p>
            <a:p>
              <a:pPr marL="171450" lvl="1" indent="-171450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ru-RU" sz="16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  <a:p>
              <a:pPr marL="114300" lvl="1" indent="-114300" defTabSz="6667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endParaRPr lang="ru-RU" sz="15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86729" y="2354824"/>
            <a:ext cx="10534323" cy="790963"/>
            <a:chOff x="851807" y="1072126"/>
            <a:chExt cx="10534322" cy="790963"/>
          </a:xfrm>
        </p:grpSpPr>
        <p:sp>
          <p:nvSpPr>
            <p:cNvPr id="28" name="Прямоугольник с двумя скругленными соседними углами 27"/>
            <p:cNvSpPr/>
            <p:nvPr/>
          </p:nvSpPr>
          <p:spPr>
            <a:xfrm rot="5400000">
              <a:off x="5723486" y="-3799553"/>
              <a:ext cx="790963" cy="10534322"/>
            </a:xfrm>
            <a:prstGeom prst="round2Same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Прямоугольник 28"/>
            <p:cNvSpPr/>
            <p:nvPr/>
          </p:nvSpPr>
          <p:spPr>
            <a:xfrm>
              <a:off x="851807" y="1110738"/>
              <a:ext cx="10495710" cy="713739"/>
            </a:xfrm>
            <a:prstGeom prst="rect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1430" rIns="11430" bIns="11430" numCol="1" spcCol="1270" anchor="ctr" anchorCtr="0">
              <a:noAutofit/>
            </a:bodyPr>
            <a:lstStyle/>
            <a:p>
              <a:pPr indent="-455816" defTabSz="8001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dirty="0" smtClean="0">
                  <a:solidFill>
                    <a:prstClr val="black"/>
                  </a:solidFill>
                  <a:ea typeface="Montserrat"/>
                  <a:cs typeface="Montserrat"/>
                </a:rPr>
                <a:t>ОБЩЕДОСТУПНЫЕ ОХОТНИЧЬИ УГОДЬЯ                                                  22,434 </a:t>
              </a:r>
              <a:r>
                <a:rPr lang="ru-RU" dirty="0">
                  <a:solidFill>
                    <a:prstClr val="black"/>
                  </a:solidFill>
                  <a:ea typeface="Montserrat"/>
                  <a:cs typeface="Montserrat"/>
                </a:rPr>
                <a:t>млн. га</a:t>
              </a:r>
              <a:endParaRPr lang="ru-RU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786732" y="1327816"/>
            <a:ext cx="10534323" cy="790963"/>
            <a:chOff x="851807" y="101008"/>
            <a:chExt cx="10534322" cy="79096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1" name="Прямоугольник с двумя скругленными соседними углами 30"/>
            <p:cNvSpPr/>
            <p:nvPr/>
          </p:nvSpPr>
          <p:spPr>
            <a:xfrm rot="5400000">
              <a:off x="5723486" y="-4770671"/>
              <a:ext cx="790963" cy="10534322"/>
            </a:xfrm>
            <a:prstGeom prst="round2SameRect">
              <a:avLst/>
            </a:prstGeom>
            <a:grp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рямоугольник 31"/>
            <p:cNvSpPr/>
            <p:nvPr/>
          </p:nvSpPr>
          <p:spPr>
            <a:xfrm>
              <a:off x="851807" y="139620"/>
              <a:ext cx="10495710" cy="713739"/>
            </a:xfrm>
            <a:prstGeom prst="rect">
              <a:avLst/>
            </a:prstGeom>
            <a:grp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2700" rIns="12700" bIns="12700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</a:pPr>
              <a:r>
                <a:rPr lang="ru-RU" sz="2000" b="1" dirty="0" smtClean="0">
                  <a:solidFill>
                    <a:prstClr val="black"/>
                  </a:solidFill>
                  <a:ea typeface="Montserrat"/>
                  <a:cs typeface="Montserrat"/>
                </a:rPr>
                <a:t>ВСЕГО ОХОТНИЧЬИХ УГОДИЙ: 	                                           38,008 МЛН. ГА </a:t>
              </a:r>
              <a:r>
                <a:rPr lang="ru-RU" sz="2000" b="1" dirty="0" smtClean="0">
                  <a:solidFill>
                    <a:srgbClr val="3052EF"/>
                  </a:solidFill>
                  <a:ea typeface="Montserrat"/>
                  <a:cs typeface="Montserrat"/>
                </a:rPr>
                <a:t>                                </a:t>
              </a:r>
              <a:endParaRPr lang="ru-RU" sz="2000" b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Google Shape;116;g12443aac96e_8_0"/>
          <p:cNvSpPr/>
          <p:nvPr/>
        </p:nvSpPr>
        <p:spPr>
          <a:xfrm>
            <a:off x="9955919" y="4645551"/>
            <a:ext cx="766748" cy="310461"/>
          </a:xfrm>
          <a:prstGeom prst="rect">
            <a:avLst/>
          </a:prstGeom>
          <a:noFill/>
          <a:ln>
            <a:solidFill>
              <a:srgbClr val="2F5297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ea typeface="Montserrat"/>
                <a:cs typeface="Montserrat"/>
              </a:rPr>
              <a:t>41%</a:t>
            </a:r>
            <a:endParaRPr sz="1600" b="1" dirty="0">
              <a:solidFill>
                <a:prstClr val="black"/>
              </a:solidFill>
              <a:ea typeface="Montserrat"/>
              <a:cs typeface="Montserrat"/>
            </a:endParaRPr>
          </a:p>
        </p:txBody>
      </p:sp>
      <p:sp>
        <p:nvSpPr>
          <p:cNvPr id="6" name="Google Shape;116;g12443aac96e_8_0"/>
          <p:cNvSpPr/>
          <p:nvPr/>
        </p:nvSpPr>
        <p:spPr>
          <a:xfrm>
            <a:off x="9955919" y="2596813"/>
            <a:ext cx="766748" cy="310461"/>
          </a:xfrm>
          <a:prstGeom prst="rect">
            <a:avLst/>
          </a:prstGeom>
          <a:noFill/>
          <a:ln>
            <a:solidFill>
              <a:srgbClr val="2F5297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ea typeface="Montserrat"/>
                <a:cs typeface="Montserrat"/>
              </a:rPr>
              <a:t>59%</a:t>
            </a:r>
            <a:endParaRPr sz="1600" b="1" dirty="0">
              <a:solidFill>
                <a:prstClr val="black"/>
              </a:solidFill>
              <a:ea typeface="Montserrat"/>
              <a:cs typeface="Montserrat"/>
            </a:endParaRPr>
          </a:p>
        </p:txBody>
      </p:sp>
      <p:sp>
        <p:nvSpPr>
          <p:cNvPr id="33" name="Google Shape;116;g12443aac96e_8_0"/>
          <p:cNvSpPr/>
          <p:nvPr/>
        </p:nvSpPr>
        <p:spPr>
          <a:xfrm>
            <a:off x="9955916" y="3597964"/>
            <a:ext cx="585133" cy="264625"/>
          </a:xfrm>
          <a:prstGeom prst="rect">
            <a:avLst/>
          </a:prstGeom>
          <a:noFill/>
          <a:ln>
            <a:solidFill>
              <a:srgbClr val="2F5297"/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ru-RU" sz="1200" b="1" dirty="0">
                <a:solidFill>
                  <a:prstClr val="black"/>
                </a:solidFill>
                <a:ea typeface="Montserrat"/>
                <a:cs typeface="Montserrat"/>
              </a:rPr>
              <a:t>39%</a:t>
            </a:r>
            <a:endParaRPr sz="1200" b="1" dirty="0">
              <a:solidFill>
                <a:prstClr val="black"/>
              </a:solidFill>
              <a:ea typeface="Montserrat"/>
              <a:cs typeface="Montserrat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770436E1-6318-B045-87D8-F3D41ACA7207}"/>
              </a:ext>
            </a:extLst>
          </p:cNvPr>
          <p:cNvSpPr txBox="1"/>
          <p:nvPr/>
        </p:nvSpPr>
        <p:spPr>
          <a:xfrm>
            <a:off x="9767747" y="1442379"/>
            <a:ext cx="1143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от площади </a:t>
            </a:r>
            <a:r>
              <a:rPr lang="ru-RU" sz="1400" dirty="0" err="1">
                <a:solidFill>
                  <a:prstClr val="black"/>
                </a:solidFill>
              </a:rPr>
              <a:t>охотугодий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733FCBE-594D-5544-92D7-B6342C69DBFD}"/>
              </a:ext>
            </a:extLst>
          </p:cNvPr>
          <p:cNvSpPr txBox="1"/>
          <p:nvPr/>
        </p:nvSpPr>
        <p:spPr>
          <a:xfrm>
            <a:off x="786729" y="2118823"/>
            <a:ext cx="777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из них:</a:t>
            </a:r>
          </a:p>
        </p:txBody>
      </p:sp>
    </p:spTree>
    <p:extLst>
      <p:ext uri="{BB962C8B-B14F-4D97-AF65-F5344CB8AC3E}">
        <p14:creationId xmlns:p14="http://schemas.microsoft.com/office/powerpoint/2010/main" val="91309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CEC240-7016-764E-89D2-DA3BD7906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5157"/>
            <a:ext cx="7994726" cy="757530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ПРОВЕДЕНИЕ МЕРОПРИЯТИЙ ПО СНИЖЕНИЮ ЧИСЛЕННОСТИ ВОЛКА И КАБАНА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AFC25D9-B76C-0C47-97AA-BCCEED245D0D}"/>
              </a:ext>
            </a:extLst>
          </p:cNvPr>
          <p:cNvSpPr/>
          <p:nvPr/>
        </p:nvSpPr>
        <p:spPr>
          <a:xfrm>
            <a:off x="1221164" y="3869197"/>
            <a:ext cx="4129994" cy="427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400" b="1" dirty="0">
                <a:solidFill>
                  <a:prstClr val="black"/>
                </a:solidFill>
              </a:rPr>
              <a:t>Количество добытых волков и сданных шкур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6E42713-B898-2547-9015-9178EB617473}"/>
              </a:ext>
            </a:extLst>
          </p:cNvPr>
          <p:cNvSpPr txBox="1"/>
          <p:nvPr/>
        </p:nvSpPr>
        <p:spPr>
          <a:xfrm>
            <a:off x="7000809" y="992543"/>
            <a:ext cx="3525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Плотность численности кабана на 1000 га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98B37C22-4CC5-6044-A17E-B0BB1E8A921D}"/>
              </a:ext>
            </a:extLst>
          </p:cNvPr>
          <p:cNvCxnSpPr/>
          <p:nvPr/>
        </p:nvCxnSpPr>
        <p:spPr>
          <a:xfrm>
            <a:off x="302120" y="980598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xmlns="" id="{00000000-0008-0000-0100-00000108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762175" y="1267671"/>
          <a:ext cx="4925997" cy="2667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1DEF6A-567A-DF4B-A932-8073F1A054F0}"/>
              </a:ext>
            </a:extLst>
          </p:cNvPr>
          <p:cNvSpPr txBox="1"/>
          <p:nvPr/>
        </p:nvSpPr>
        <p:spPr>
          <a:xfrm>
            <a:off x="1221164" y="1921783"/>
            <a:ext cx="4890655" cy="20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xmlns="" id="{00000000-0008-0000-0100-00000108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18472" y="1285234"/>
          <a:ext cx="5695040" cy="2642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25D3262-B5B6-A444-9C43-DA405C4D24D7}"/>
              </a:ext>
            </a:extLst>
          </p:cNvPr>
          <p:cNvSpPr txBox="1"/>
          <p:nvPr/>
        </p:nvSpPr>
        <p:spPr>
          <a:xfrm>
            <a:off x="4940726" y="2166922"/>
            <a:ext cx="138545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</a:rPr>
              <a:t>Допустимая плотность особи на 1000 га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00C1FC9B-C3F2-4D43-9595-FACD25725731}"/>
              </a:ext>
            </a:extLst>
          </p:cNvPr>
          <p:cNvSpPr txBox="1"/>
          <p:nvPr/>
        </p:nvSpPr>
        <p:spPr>
          <a:xfrm>
            <a:off x="4065738" y="1231409"/>
            <a:ext cx="15157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</a:rPr>
              <a:t>При сохранении динамики снижения</a:t>
            </a:r>
          </a:p>
        </p:txBody>
      </p:sp>
      <p:sp>
        <p:nvSpPr>
          <p:cNvPr id="34" name="Shape 33">
            <a:extLst>
              <a:ext uri="{FF2B5EF4-FFF2-40B4-BE49-F238E27FC236}">
                <a16:creationId xmlns:a16="http://schemas.microsoft.com/office/drawing/2014/main" xmlns="" id="{045BA33E-F52D-9B45-9E27-FD0AF4A1FCC1}"/>
              </a:ext>
            </a:extLst>
          </p:cNvPr>
          <p:cNvSpPr/>
          <p:nvPr/>
        </p:nvSpPr>
        <p:spPr>
          <a:xfrm rot="2428119">
            <a:off x="4054710" y="1582603"/>
            <a:ext cx="1503581" cy="625862"/>
          </a:xfrm>
          <a:prstGeom prst="swooshArrow">
            <a:avLst>
              <a:gd name="adj1" fmla="val 16310"/>
              <a:gd name="adj2" fmla="val 32244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220DB7F-D74B-F84E-9796-00F3E2428234}"/>
              </a:ext>
            </a:extLst>
          </p:cNvPr>
          <p:cNvSpPr txBox="1"/>
          <p:nvPr/>
        </p:nvSpPr>
        <p:spPr>
          <a:xfrm>
            <a:off x="7000809" y="4561552"/>
            <a:ext cx="4656248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Цель: обеспечение показателя плотности по районам Забайкальского края до показателя 0,25  на 1000 га</a:t>
            </a:r>
          </a:p>
        </p:txBody>
      </p:sp>
      <p:sp>
        <p:nvSpPr>
          <p:cNvPr id="27" name="Shape 26">
            <a:extLst>
              <a:ext uri="{FF2B5EF4-FFF2-40B4-BE49-F238E27FC236}">
                <a16:creationId xmlns:a16="http://schemas.microsoft.com/office/drawing/2014/main" xmlns="" id="{B8F8EAD7-1052-9D4F-BE7C-3506653D9861}"/>
              </a:ext>
            </a:extLst>
          </p:cNvPr>
          <p:cNvSpPr/>
          <p:nvPr/>
        </p:nvSpPr>
        <p:spPr>
          <a:xfrm rot="3012828">
            <a:off x="10255063" y="1539800"/>
            <a:ext cx="801695" cy="480212"/>
          </a:xfrm>
          <a:prstGeom prst="swooshArrow">
            <a:avLst>
              <a:gd name="adj1" fmla="val 16310"/>
              <a:gd name="adj2" fmla="val 32244"/>
            </a:avLst>
          </a:prstGeom>
          <a:solidFill>
            <a:srgbClr val="FF0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220DB7F-D74B-F84E-9796-00F3E2428234}"/>
              </a:ext>
            </a:extLst>
          </p:cNvPr>
          <p:cNvSpPr txBox="1"/>
          <p:nvPr/>
        </p:nvSpPr>
        <p:spPr>
          <a:xfrm>
            <a:off x="7000809" y="5704028"/>
            <a:ext cx="4656248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Цель: увеличение добычи волка </a:t>
            </a:r>
            <a:r>
              <a:rPr lang="ru-RU" sz="1400" b="1" dirty="0" smtClean="0">
                <a:solidFill>
                  <a:prstClr val="black"/>
                </a:solidFill>
              </a:rPr>
              <a:t>посредством </a:t>
            </a:r>
            <a:r>
              <a:rPr lang="ru-RU" sz="1400" b="1" dirty="0">
                <a:solidFill>
                  <a:prstClr val="black"/>
                </a:solidFill>
              </a:rPr>
              <a:t>увеличения финансирования на выплаты вознаграждений за добытых волков</a:t>
            </a:r>
          </a:p>
        </p:txBody>
      </p:sp>
      <p:sp>
        <p:nvSpPr>
          <p:cNvPr id="3" name="Стрелка вниз 2"/>
          <p:cNvSpPr/>
          <p:nvPr/>
        </p:nvSpPr>
        <p:spPr>
          <a:xfrm>
            <a:off x="9006547" y="4152894"/>
            <a:ext cx="214304" cy="275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6450450" y="5954205"/>
            <a:ext cx="319108" cy="2383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23" name="Диаграмма 22"/>
          <p:cNvGraphicFramePr/>
          <p:nvPr>
            <p:extLst/>
          </p:nvPr>
        </p:nvGraphicFramePr>
        <p:xfrm>
          <a:off x="504871" y="4284736"/>
          <a:ext cx="5663386" cy="2199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8AFC25D9-B76C-0C47-97AA-BCCEED245D0D}"/>
              </a:ext>
            </a:extLst>
          </p:cNvPr>
          <p:cNvSpPr/>
          <p:nvPr/>
        </p:nvSpPr>
        <p:spPr>
          <a:xfrm>
            <a:off x="1284476" y="932687"/>
            <a:ext cx="3314705" cy="4274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400" b="1" dirty="0">
                <a:solidFill>
                  <a:prstClr val="black"/>
                </a:solidFill>
              </a:rPr>
              <a:t>Плотность численности волка на 1000 га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D1475088-265B-B04A-8924-68EAF9E2CCD9}"/>
              </a:ext>
            </a:extLst>
          </p:cNvPr>
          <p:cNvSpPr txBox="1"/>
          <p:nvPr/>
        </p:nvSpPr>
        <p:spPr>
          <a:xfrm>
            <a:off x="4851631" y="4801314"/>
            <a:ext cx="1476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prstClr val="black"/>
                </a:solidFill>
              </a:rPr>
              <a:t>Финансирование </a:t>
            </a:r>
          </a:p>
          <a:p>
            <a:r>
              <a:rPr lang="ru-RU" sz="1300" dirty="0">
                <a:solidFill>
                  <a:prstClr val="black"/>
                </a:solidFill>
              </a:rPr>
              <a:t>(в </a:t>
            </a:r>
            <a:r>
              <a:rPr lang="ru-RU" sz="1300" dirty="0" err="1">
                <a:solidFill>
                  <a:prstClr val="black"/>
                </a:solidFill>
              </a:rPr>
              <a:t>тыс</a:t>
            </a:r>
            <a:r>
              <a:rPr lang="ru-RU" sz="1300" dirty="0">
                <a:solidFill>
                  <a:prstClr val="black"/>
                </a:solidFill>
              </a:rPr>
              <a:t> руб.):</a:t>
            </a:r>
          </a:p>
          <a:p>
            <a:r>
              <a:rPr lang="ru-RU" sz="1400" dirty="0">
                <a:solidFill>
                  <a:prstClr val="black"/>
                </a:solidFill>
              </a:rPr>
              <a:t>2019 – 2 347</a:t>
            </a:r>
          </a:p>
          <a:p>
            <a:r>
              <a:rPr lang="ru-RU" sz="1400" dirty="0">
                <a:solidFill>
                  <a:prstClr val="black"/>
                </a:solidFill>
              </a:rPr>
              <a:t>2020 – 2 989</a:t>
            </a:r>
          </a:p>
          <a:p>
            <a:r>
              <a:rPr lang="ru-RU" sz="1400" dirty="0">
                <a:solidFill>
                  <a:prstClr val="black"/>
                </a:solidFill>
              </a:rPr>
              <a:t>2021 – 5 900</a:t>
            </a:r>
          </a:p>
          <a:p>
            <a:r>
              <a:rPr lang="ru-RU" sz="1400" dirty="0">
                <a:solidFill>
                  <a:prstClr val="black"/>
                </a:solidFill>
              </a:rPr>
              <a:t>2022 – 5 890</a:t>
            </a:r>
          </a:p>
          <a:p>
            <a:r>
              <a:rPr lang="ru-RU" sz="1400" dirty="0">
                <a:solidFill>
                  <a:prstClr val="black"/>
                </a:solidFill>
              </a:rPr>
              <a:t>2023 – 7 900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DCC9A82B-3978-FB46-82D0-7D6F7336DAF3}"/>
              </a:ext>
            </a:extLst>
          </p:cNvPr>
          <p:cNvSpPr/>
          <p:nvPr/>
        </p:nvSpPr>
        <p:spPr>
          <a:xfrm>
            <a:off x="8763463" y="143637"/>
            <a:ext cx="256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22" name="Picture 3" descr="C:\Users\Gerebcova\Desktop\Жербцова\лого для презентации.png">
            <a:extLst>
              <a:ext uri="{FF2B5EF4-FFF2-40B4-BE49-F238E27FC236}">
                <a16:creationId xmlns:a16="http://schemas.microsoft.com/office/drawing/2014/main" xmlns="" id="{FA1FFD28-7F44-9741-A4A2-65C420CD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4336" y="89102"/>
            <a:ext cx="779585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65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0317235" y="4330386"/>
            <a:ext cx="153001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</a:rPr>
              <a:t>ожидаемое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169" y="178560"/>
            <a:ext cx="96481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1600" b="1" dirty="0">
                <a:solidFill>
                  <a:srgbClr val="000000"/>
                </a:solidFill>
                <a:cs typeface="Arial" panose="020B0604020202020204" pitchFamily="34" charset="0"/>
              </a:rPr>
              <a:t>ПОКАЗАТЕЛЬ РЕГИОНАЛЬНОГО ПРОЕКТА </a:t>
            </a:r>
            <a:r>
              <a:rPr lang="ru-RU" sz="1600" b="1" kern="0" dirty="0">
                <a:solidFill>
                  <a:srgbClr val="000000"/>
                </a:solidFill>
                <a:ea typeface="Montserrat"/>
                <a:cs typeface="Montserrat"/>
              </a:rPr>
              <a:t>«СОХРАНЕНИЕ ЛЕСОВ» </a:t>
            </a:r>
          </a:p>
          <a:p>
            <a:pPr defTabSz="685800"/>
            <a:r>
              <a:rPr lang="ru-RU" sz="1600" b="1" kern="0" dirty="0">
                <a:solidFill>
                  <a:srgbClr val="000000"/>
                </a:solidFill>
                <a:ea typeface="Montserrat"/>
                <a:cs typeface="Montserrat"/>
              </a:rPr>
              <a:t>НАЦИОНАЛЬНОГО ПРОЕКТА «ЭКОЛОГИЯ» СОСТАВИЛ 224%</a:t>
            </a:r>
          </a:p>
          <a:p>
            <a:pPr defTabSz="685800"/>
            <a:endParaRPr lang="ru-RU" sz="1600" b="1" kern="0" dirty="0">
              <a:solidFill>
                <a:srgbClr val="C00000"/>
              </a:solidFill>
              <a:ea typeface="Montserrat"/>
              <a:cs typeface="Montserrat"/>
            </a:endParaRPr>
          </a:p>
          <a:p>
            <a:pPr defTabSz="685800"/>
            <a:r>
              <a:rPr lang="ru-RU" sz="1600" b="1" kern="0" dirty="0">
                <a:solidFill>
                  <a:schemeClr val="accent5">
                    <a:lumMod val="50000"/>
                  </a:schemeClr>
                </a:solidFill>
                <a:ea typeface="Montserrat"/>
                <a:cs typeface="Montserrat"/>
              </a:rPr>
              <a:t>!!! ПРЕВЫШЕНИЕ ПЛАНА В 4 РАЗА</a:t>
            </a:r>
          </a:p>
          <a:p>
            <a:pPr defTabSz="685800"/>
            <a:endParaRPr lang="ru-RU" sz="1600" b="1" dirty="0">
              <a:solidFill>
                <a:srgbClr val="70AD47">
                  <a:lumMod val="75000"/>
                </a:srgb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181197" y="1186774"/>
          <a:ext cx="7701657" cy="5422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4127014" y="2316751"/>
            <a:ext cx="4103494" cy="7618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prstClr val="black"/>
                </a:solidFill>
              </a:rPr>
              <a:t>План/Прогноз 2022 г. – 24,1/53,9 тыс. га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r>
              <a:rPr lang="ru-RU" sz="1400" dirty="0">
                <a:solidFill>
                  <a:prstClr val="black"/>
                </a:solidFill>
              </a:rPr>
              <a:t>План на 2023 г. – 49,5 тыс. га</a:t>
            </a:r>
          </a:p>
          <a:p>
            <a:r>
              <a:rPr lang="ru-RU" sz="1400" dirty="0">
                <a:solidFill>
                  <a:prstClr val="black"/>
                </a:solidFill>
              </a:rPr>
              <a:t>План на 2024 г. – 59 тыс. га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133961" y="3293829"/>
            <a:ext cx="3914928" cy="1112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prstClr val="black"/>
                </a:solidFill>
              </a:rPr>
              <a:t>План/Факт 2022 г. – 1,5 /1,5 тыс. кг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r>
              <a:rPr lang="ru-RU" sz="1400" dirty="0">
                <a:solidFill>
                  <a:prstClr val="black"/>
                </a:solidFill>
              </a:rPr>
              <a:t>План на 2023 г. – 2,98 тыс. кг</a:t>
            </a:r>
          </a:p>
          <a:p>
            <a:r>
              <a:rPr lang="ru-RU" sz="1400" dirty="0">
                <a:solidFill>
                  <a:prstClr val="black"/>
                </a:solidFill>
              </a:rPr>
              <a:t>План на 2024 г. – 3 тыс. кг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142412" y="4431375"/>
            <a:ext cx="4193743" cy="100621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prstClr val="black"/>
                </a:solidFill>
              </a:rPr>
              <a:t>План/Факт 2019-2022– 22 ед./ 22 ед.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r>
              <a:rPr lang="ru-RU" sz="1400" dirty="0">
                <a:solidFill>
                  <a:prstClr val="black"/>
                </a:solidFill>
              </a:rPr>
              <a:t>До 2024 г. приобретение не планируется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135646" y="5727851"/>
            <a:ext cx="3914928" cy="8818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prstClr val="black"/>
                </a:solidFill>
              </a:rPr>
              <a:t>План/Факт 2022 г. – 1 ед./ 1 ед.</a:t>
            </a:r>
          </a:p>
          <a:p>
            <a:endParaRPr lang="ru-RU" sz="800" dirty="0">
              <a:solidFill>
                <a:prstClr val="black"/>
              </a:solidFill>
            </a:endParaRPr>
          </a:p>
          <a:p>
            <a:r>
              <a:rPr lang="ru-RU" sz="1400" dirty="0">
                <a:solidFill>
                  <a:prstClr val="black"/>
                </a:solidFill>
              </a:rPr>
              <a:t>План на 2023 г. – 54 ед.</a:t>
            </a:r>
          </a:p>
          <a:p>
            <a:r>
              <a:rPr lang="ru-RU" sz="1400" dirty="0">
                <a:solidFill>
                  <a:prstClr val="black"/>
                </a:solidFill>
              </a:rPr>
              <a:t>План на 2024 г. – 65 ед.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30508" y="780850"/>
            <a:ext cx="3600912" cy="1384995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ЗАДАЧА: </a:t>
            </a:r>
            <a:r>
              <a:rPr lang="ru-RU" sz="1200" dirty="0">
                <a:solidFill>
                  <a:prstClr val="black"/>
                </a:solidFill>
              </a:rPr>
              <a:t>Сохранение лесов, в том числе на основе их воспроизводства на всех участках вырубленных и погибших лесных насаждений.</a:t>
            </a:r>
          </a:p>
          <a:p>
            <a:r>
              <a:rPr lang="ru-RU" sz="1200" b="1" dirty="0">
                <a:solidFill>
                  <a:prstClr val="black"/>
                </a:solidFill>
              </a:rPr>
              <a:t>ПОКАЗАТЕЛЬ </a:t>
            </a:r>
            <a:r>
              <a:rPr lang="ru-RU" sz="1200" dirty="0">
                <a:solidFill>
                  <a:prstClr val="black"/>
                </a:solidFill>
              </a:rPr>
              <a:t>«Отношение площади лесовосстановления и лесоразведения к площади вырубленных и погибших лесных насаждений»</a:t>
            </a:r>
          </a:p>
        </p:txBody>
      </p:sp>
      <p:graphicFrame>
        <p:nvGraphicFramePr>
          <p:cNvPr id="3" name="Схема 2"/>
          <p:cNvGraphicFramePr/>
          <p:nvPr>
            <p:extLst/>
          </p:nvPr>
        </p:nvGraphicFramePr>
        <p:xfrm>
          <a:off x="8370439" y="2199334"/>
          <a:ext cx="3460861" cy="92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308455" y="3257354"/>
            <a:ext cx="3418240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2022 год – 73,2 млн. руб.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42060" y="2877210"/>
            <a:ext cx="104994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план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09364" y="2882468"/>
            <a:ext cx="1617331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фактическое</a:t>
            </a:r>
          </a:p>
        </p:txBody>
      </p:sp>
      <p:sp>
        <p:nvSpPr>
          <p:cNvPr id="28" name="Shape 27"/>
          <p:cNvSpPr/>
          <p:nvPr/>
        </p:nvSpPr>
        <p:spPr>
          <a:xfrm>
            <a:off x="9631044" y="3675771"/>
            <a:ext cx="1531699" cy="812632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77BD69"/>
          </a:soli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TextBox 28"/>
          <p:cNvSpPr txBox="1"/>
          <p:nvPr/>
        </p:nvSpPr>
        <p:spPr>
          <a:xfrm>
            <a:off x="8370439" y="4629902"/>
            <a:ext cx="3383555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2023 год – 115,6 млн. руб.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8442633" y="4056914"/>
            <a:ext cx="1207525" cy="788280"/>
            <a:chOff x="71938" y="662995"/>
            <a:chExt cx="910047" cy="78828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71938" y="696485"/>
              <a:ext cx="869804" cy="75479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рямоугольник 31"/>
            <p:cNvSpPr/>
            <p:nvPr/>
          </p:nvSpPr>
          <p:spPr>
            <a:xfrm>
              <a:off x="112181" y="662995"/>
              <a:ext cx="869804" cy="75479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9634" tIns="0" rIns="0" bIns="0" numCol="1" spcCol="1270" anchor="t" anchorCtr="0">
              <a:noAutofit/>
            </a:bodyPr>
            <a:lstStyle/>
            <a:p>
              <a:pPr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60,8%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370439" y="4237302"/>
            <a:ext cx="104994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план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3690428" y="2469091"/>
            <a:ext cx="389965" cy="4572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Стрелка вправо 38"/>
          <p:cNvSpPr/>
          <p:nvPr/>
        </p:nvSpPr>
        <p:spPr>
          <a:xfrm>
            <a:off x="3724835" y="3633301"/>
            <a:ext cx="389965" cy="4572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0" name="Стрелка вправо 39"/>
          <p:cNvSpPr/>
          <p:nvPr/>
        </p:nvSpPr>
        <p:spPr>
          <a:xfrm>
            <a:off x="3724835" y="4648491"/>
            <a:ext cx="389965" cy="4572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Стрелка вправо 40"/>
          <p:cNvSpPr/>
          <p:nvPr/>
        </p:nvSpPr>
        <p:spPr>
          <a:xfrm>
            <a:off x="3724835" y="5834089"/>
            <a:ext cx="389965" cy="457200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0109364" y="4111109"/>
            <a:ext cx="1826134" cy="253408"/>
          </a:xfrm>
          <a:prstGeom prst="rect">
            <a:avLst/>
          </a:prstGeom>
          <a:ln>
            <a:noFill/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5088" tIns="0" rIns="0" bIns="0" numCol="1" spcCol="1270" anchor="t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i="1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rPr>
              <a:t>80-90%</a:t>
            </a:r>
          </a:p>
        </p:txBody>
      </p:sp>
      <p:graphicFrame>
        <p:nvGraphicFramePr>
          <p:cNvPr id="38" name="Схема 37">
            <a:extLst>
              <a:ext uri="{FF2B5EF4-FFF2-40B4-BE49-F238E27FC236}">
                <a16:creationId xmlns="" xmlns:a16="http://schemas.microsoft.com/office/drawing/2014/main" id="{A70ABE4B-9C36-47FA-9A14-CEAECF8DAF5A}"/>
              </a:ext>
            </a:extLst>
          </p:cNvPr>
          <p:cNvGraphicFramePr/>
          <p:nvPr>
            <p:extLst/>
          </p:nvPr>
        </p:nvGraphicFramePr>
        <p:xfrm>
          <a:off x="8442633" y="5192847"/>
          <a:ext cx="3388547" cy="964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3E35694-2CB4-4180-915C-2E74671009CC}"/>
              </a:ext>
            </a:extLst>
          </p:cNvPr>
          <p:cNvSpPr txBox="1"/>
          <p:nvPr/>
        </p:nvSpPr>
        <p:spPr>
          <a:xfrm>
            <a:off x="8382078" y="5850785"/>
            <a:ext cx="1049944" cy="338554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</a:rPr>
              <a:t>план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F7373106-F809-4C6D-A5D6-1F9EF1691E4C}"/>
              </a:ext>
            </a:extLst>
          </p:cNvPr>
          <p:cNvSpPr txBox="1"/>
          <p:nvPr/>
        </p:nvSpPr>
        <p:spPr>
          <a:xfrm>
            <a:off x="10317235" y="5850785"/>
            <a:ext cx="1530010" cy="33855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prstClr val="black"/>
                </a:solidFill>
              </a:rPr>
              <a:t>ожидаемое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755CA85-E327-4034-BCDB-B985EFC51BDB}"/>
              </a:ext>
            </a:extLst>
          </p:cNvPr>
          <p:cNvSpPr txBox="1"/>
          <p:nvPr/>
        </p:nvSpPr>
        <p:spPr>
          <a:xfrm>
            <a:off x="8415121" y="6258464"/>
            <a:ext cx="3383555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2024 год – 188,5 млн. руб.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idx="12"/>
          </p:nvPr>
        </p:nvSpPr>
        <p:spPr>
          <a:xfrm>
            <a:off x="9444847" y="6515445"/>
            <a:ext cx="2743200" cy="365125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45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59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Объект 4"/>
          <p:cNvGraphicFramePr>
            <a:graphicFrameLocks noGrp="1" noChangeAspect="1"/>
          </p:cNvGraphicFramePr>
          <p:nvPr>
            <p:extLst/>
          </p:nvPr>
        </p:nvGraphicFramePr>
        <p:xfrm>
          <a:off x="4041101" y="1404810"/>
          <a:ext cx="7594971" cy="3175898"/>
        </p:xfrm>
        <a:graphic>
          <a:graphicData uri="http://schemas.openxmlformats.org/drawingml/2006/table">
            <a:tbl>
              <a:tblPr/>
              <a:tblGrid>
                <a:gridCol w="45067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67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8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25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88817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Показатель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изм.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2022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8786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выездных обследований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1345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1394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9302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нарушений по ст. 8.37 КоАП РФ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417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9302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Количество изъятого незаконного оружия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2208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Направлено материалов по УК РФ в УМВД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шт.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8879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Наложено штрафов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221,1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174,5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9302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Возмещено ущерба животному миру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2 200,8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2 353,3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9302"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Привлечено к уголовной ответственности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чел.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defTabSz="1279525">
                        <a:lnSpc>
                          <a:spcPct val="90000"/>
                        </a:lnSpc>
                        <a:spcBef>
                          <a:spcPts val="14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35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9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defTabSz="1279525">
                        <a:lnSpc>
                          <a:spcPct val="90000"/>
                        </a:lnSpc>
                        <a:spcBef>
                          <a:spcPts val="700"/>
                        </a:spcBef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defTabSz="1279525" eaLnBrk="0" fontAlgn="base" hangingPunct="0">
                        <a:lnSpc>
                          <a:spcPct val="90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457200" algn="l"/>
                        </a:tabLst>
                        <a:defRPr sz="21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1279525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35402806"/>
                  </a:ext>
                </a:extLst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617837" y="1375540"/>
            <a:ext cx="3042405" cy="5264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400" b="1" dirty="0">
                <a:solidFill>
                  <a:prstClr val="black"/>
                </a:solidFill>
              </a:rPr>
              <a:t>Количество фактов незаконной добычи охот. ресурсов</a:t>
            </a:r>
          </a:p>
        </p:txBody>
      </p:sp>
      <p:sp>
        <p:nvSpPr>
          <p:cNvPr id="34" name="Shape 33"/>
          <p:cNvSpPr/>
          <p:nvPr/>
        </p:nvSpPr>
        <p:spPr>
          <a:xfrm rot="2564542">
            <a:off x="1139731" y="2337051"/>
            <a:ext cx="1514929" cy="595313"/>
          </a:xfrm>
          <a:prstGeom prst="swooshArrow">
            <a:avLst>
              <a:gd name="adj1" fmla="val 16310"/>
              <a:gd name="adj2" fmla="val 31370"/>
            </a:avLst>
          </a:prstGeom>
          <a:solidFill>
            <a:schemeClr val="accent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DCC9A82B-3978-FB46-82D0-7D6F7336DAF3}"/>
              </a:ext>
            </a:extLst>
          </p:cNvPr>
          <p:cNvSpPr/>
          <p:nvPr/>
        </p:nvSpPr>
        <p:spPr>
          <a:xfrm>
            <a:off x="8634427" y="94246"/>
            <a:ext cx="2567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8" name="Picture 3" descr="C:\Users\Gerebcova\Desktop\Жербцова\лого для презентации.png">
            <a:extLst>
              <a:ext uri="{FF2B5EF4-FFF2-40B4-BE49-F238E27FC236}">
                <a16:creationId xmlns="" xmlns:a16="http://schemas.microsoft.com/office/drawing/2014/main" id="{FA1FFD28-7F44-9741-A4A2-65C420CD6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420" y="94200"/>
            <a:ext cx="779585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67DF5B26-6F50-2441-B8D3-AE3AB7D2D6B2}"/>
              </a:ext>
            </a:extLst>
          </p:cNvPr>
          <p:cNvCxnSpPr/>
          <p:nvPr/>
        </p:nvCxnSpPr>
        <p:spPr>
          <a:xfrm>
            <a:off x="351959" y="1002235"/>
            <a:ext cx="11354937" cy="0"/>
          </a:xfrm>
          <a:prstGeom prst="line">
            <a:avLst/>
          </a:prstGeom>
          <a:noFill/>
          <a:ln w="25400" cap="flat" cmpd="sng" algn="ctr">
            <a:solidFill>
              <a:srgbClr val="70AD47">
                <a:lumMod val="60000"/>
                <a:lumOff val="40000"/>
              </a:srgbClr>
            </a:solidFill>
            <a:prstDash val="solid"/>
          </a:ln>
          <a:effectLst/>
        </p:spPr>
      </p:cxn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A71272D2-EC68-4D41-B336-8EE6FD203165}"/>
              </a:ext>
            </a:extLst>
          </p:cNvPr>
          <p:cNvSpPr txBox="1">
            <a:spLocks/>
          </p:cNvSpPr>
          <p:nvPr/>
        </p:nvSpPr>
        <p:spPr>
          <a:xfrm>
            <a:off x="371789" y="188962"/>
            <a:ext cx="10515600" cy="6414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3200"/>
            </a:pPr>
            <a:r>
              <a:rPr lang="ru-RU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КОЛИЧЕСТВА ВЫЕЗДНЫХ ОБСЛЕДОВАНИЙ ПРИВЕЛО </a:t>
            </a:r>
          </a:p>
          <a:p>
            <a:pPr>
              <a:buSzPts val="3200"/>
            </a:pPr>
            <a:r>
              <a:rPr lang="ru-RU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СОКРАЩЕНИЮ НЕЗАКОННОЙ ДОБЫЧИ ОХОТНИЧЬИХ РЕСУРСОВ</a:t>
            </a:r>
            <a:endParaRPr lang="ru-RU" sz="1800" b="1" dirty="0">
              <a:solidFill>
                <a:prstClr val="black"/>
              </a:solidFill>
              <a:latin typeface="Arial" panose="020B0604020202020204" pitchFamily="34" charset="0"/>
              <a:ea typeface="Montserrat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429404" y="5262213"/>
            <a:ext cx="5234431" cy="76133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600" b="1" dirty="0">
                <a:solidFill>
                  <a:prstClr val="black"/>
                </a:solidFill>
              </a:rPr>
              <a:t>Повышение коэффициента возмещения вреда от незаконной добычи  объектов животного мира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2555" y="5246825"/>
            <a:ext cx="5875689" cy="7767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14">
              <a:defRPr/>
            </a:pPr>
            <a:r>
              <a:rPr lang="ru-RU" sz="1600" b="1" dirty="0">
                <a:solidFill>
                  <a:prstClr val="black"/>
                </a:solidFill>
              </a:rPr>
              <a:t>Обеспечение снижения количества фактов незаконной добычи охотничьих ресурсов до необходимого показателя 2030 года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729641B-853D-9A43-AC71-F8C7DD7F4551}"/>
              </a:ext>
            </a:extLst>
          </p:cNvPr>
          <p:cNvSpPr txBox="1"/>
          <p:nvPr/>
        </p:nvSpPr>
        <p:spPr>
          <a:xfrm>
            <a:off x="3671517" y="5306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Google Shape;98;p3"/>
          <p:cNvSpPr/>
          <p:nvPr/>
        </p:nvSpPr>
        <p:spPr>
          <a:xfrm>
            <a:off x="404076" y="4733988"/>
            <a:ext cx="1144833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</a:pPr>
            <a:r>
              <a:rPr lang="ru-RU" b="1" dirty="0">
                <a:solidFill>
                  <a:prstClr val="black"/>
                </a:solidFill>
                <a:ea typeface="Montserrat"/>
                <a:cs typeface="Montserrat"/>
                <a:sym typeface="Montserrat"/>
              </a:rPr>
              <a:t>Задачи на 2023 год</a:t>
            </a:r>
          </a:p>
        </p:txBody>
      </p:sp>
      <p:graphicFrame>
        <p:nvGraphicFramePr>
          <p:cNvPr id="16" name="Диаграмма 28"/>
          <p:cNvGraphicFramePr>
            <a:graphicFrameLocks/>
          </p:cNvGraphicFramePr>
          <p:nvPr>
            <p:extLst/>
          </p:nvPr>
        </p:nvGraphicFramePr>
        <p:xfrm>
          <a:off x="600423" y="2118560"/>
          <a:ext cx="3059820" cy="2497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67626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937" y="210601"/>
            <a:ext cx="7954027" cy="625736"/>
          </a:xfrm>
          <a:solidFill>
            <a:srgbClr val="C5E0B4"/>
          </a:solidFill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ЗАПАСЫ НАИБОЛЕЕ ВОСТРЕБОВАННЫХ ОПИ НА ТЕРРИТОРИИ ЗАБАЙКАЛЬСКОГО КРАЯ НА 01.01.2023 Г.</a:t>
            </a: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/>
          </p:nvPr>
        </p:nvGraphicFramePr>
        <p:xfrm>
          <a:off x="3606532" y="1312634"/>
          <a:ext cx="6491103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939808" y="210601"/>
            <a:ext cx="1882680" cy="55372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>
              <a:defRPr/>
            </a:pPr>
            <a:r>
              <a:rPr lang="ru-RU" sz="1000" b="1" kern="0" dirty="0">
                <a:solidFill>
                  <a:srgbClr val="70AD47">
                    <a:lumMod val="75000"/>
                  </a:srgbClr>
                </a:solidFill>
                <a:sym typeface="Arial" pitchFamily="34" charset="0"/>
              </a:rPr>
              <a:t>Министерство природных ресурсов </a:t>
            </a:r>
          </a:p>
          <a:p>
            <a:pPr algn="r" defTabSz="911646">
              <a:defRPr/>
            </a:pPr>
            <a:r>
              <a:rPr lang="ru-RU" sz="1000" b="1" kern="0" dirty="0">
                <a:solidFill>
                  <a:srgbClr val="70AD47">
                    <a:lumMod val="75000"/>
                  </a:srgbClr>
                </a:solidFill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9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193" y="160552"/>
            <a:ext cx="731055" cy="65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899248" y="5278721"/>
            <a:ext cx="6768752" cy="7200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itchFamily="34" charset="0"/>
              </a:rPr>
              <a:t>Имеющиеся запасы ОПИ обеспечивают выполнение планируемых государственных контрактов в 2023 году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7" y="4042784"/>
            <a:ext cx="2016224" cy="19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615785" y="196655"/>
            <a:ext cx="24092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  <a:cs typeface="Arial" pitchFamily="34" charset="0"/>
                <a:sym typeface="Arial" pitchFamily="34" charset="0"/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9084" y="218160"/>
            <a:ext cx="779585" cy="78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6093" y="359815"/>
            <a:ext cx="787179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ДОБЫЧА И ПРИРОСТ ЗАПАСОВ ОБЩЕРАСПРОСТРАНЕННЫХ ПОЛЕЗНЫХ </a:t>
            </a:r>
          </a:p>
          <a:p>
            <a:r>
              <a:rPr lang="ru-RU" altLang="ru-RU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ИСКОПАЕМЫХ, МЛН.М.КУБ.</a:t>
            </a:r>
            <a:endParaRPr lang="ru-RU" alt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Times New Roman" pitchFamily="18" charset="0"/>
            </a:endParaRPr>
          </a:p>
        </p:txBody>
      </p:sp>
      <p:graphicFrame>
        <p:nvGraphicFramePr>
          <p:cNvPr id="15" name="Диаграмма 11"/>
          <p:cNvGraphicFramePr>
            <a:graphicFrameLocks/>
          </p:cNvGraphicFramePr>
          <p:nvPr>
            <p:extLst/>
          </p:nvPr>
        </p:nvGraphicFramePr>
        <p:xfrm>
          <a:off x="6133616" y="2055331"/>
          <a:ext cx="4411277" cy="284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0"/>
          <p:cNvGraphicFramePr>
            <a:graphicFrameLocks/>
          </p:cNvGraphicFramePr>
          <p:nvPr>
            <p:extLst/>
          </p:nvPr>
        </p:nvGraphicFramePr>
        <p:xfrm>
          <a:off x="1722524" y="2232957"/>
          <a:ext cx="4171951" cy="242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2066797" y="4792485"/>
            <a:ext cx="8404355" cy="5335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1400" b="1" dirty="0">
                <a:solidFill>
                  <a:prstClr val="black"/>
                </a:solidFill>
                <a:sym typeface="Arial" pitchFamily="34" charset="0"/>
              </a:rPr>
              <a:t>Поступления в краевой бюджет от пользования недрами местного значения</a:t>
            </a:r>
          </a:p>
        </p:txBody>
      </p:sp>
      <p:graphicFrame>
        <p:nvGraphicFramePr>
          <p:cNvPr id="22" name="Google Shape;716;p30"/>
          <p:cNvGraphicFramePr>
            <a:graphicFrameLocks noGrp="1"/>
          </p:cNvGraphicFramePr>
          <p:nvPr>
            <p:extLst/>
          </p:nvPr>
        </p:nvGraphicFramePr>
        <p:xfrm>
          <a:off x="1501100" y="5265760"/>
          <a:ext cx="9820410" cy="1332285"/>
        </p:xfrm>
        <a:graphic>
          <a:graphicData uri="http://schemas.openxmlformats.org/drawingml/2006/table">
            <a:tbl>
              <a:tblPr/>
              <a:tblGrid>
                <a:gridCol w="3738293"/>
                <a:gridCol w="2026243"/>
                <a:gridCol w="2029631"/>
                <a:gridCol w="2026243"/>
              </a:tblGrid>
              <a:tr h="2643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 </a:t>
                      </a: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Наименование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2020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2021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  <a:sym typeface="Calibri" pitchFamily="34" charset="0"/>
                        </a:rPr>
                        <a:t>2022</a:t>
                      </a:r>
                      <a:endParaRPr kumimoji="0" lang="ru-RU" alt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7143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Аукционы , млн.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руб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7,67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8,28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34,8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001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НДПИ, млн.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руб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21,6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22,5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Calibri" pitchFamily="34" charset="0"/>
                        </a:rPr>
                        <a:t>26,5  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769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Госпошлина за выдачу лицензий, </a:t>
                      </a:r>
                      <a:r>
                        <a:rPr kumimoji="0" lang="ru-RU" alt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тыс.руб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  <a:sym typeface="Arial" charset="0"/>
                      </a:endParaRP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592,5</a:t>
                      </a: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622,5</a:t>
                      </a: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  <a:sym typeface="Arial" charset="0"/>
                        </a:rPr>
                        <a:t>712,5</a:t>
                      </a:r>
                    </a:p>
                  </a:txBody>
                  <a:tcPr marL="9525" marR="9525" marT="9409" marB="0" anchor="ctr" anchorCtr="1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38501" y="1681205"/>
            <a:ext cx="1917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Добыча ОПИ</a:t>
            </a:r>
            <a:endParaRPr 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72795" y="1681202"/>
            <a:ext cx="1850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Прирост запасов</a:t>
            </a:r>
            <a:endParaRPr lang="ru-RU" sz="1400" dirty="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38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233" y="328437"/>
            <a:ext cx="84908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Выдача лицензий на пользование участками недр местного значения </a:t>
            </a:r>
          </a:p>
        </p:txBody>
      </p:sp>
      <p:graphicFrame>
        <p:nvGraphicFramePr>
          <p:cNvPr id="12" name="Диаграмма 11"/>
          <p:cNvGraphicFramePr/>
          <p:nvPr>
            <p:extLst/>
          </p:nvPr>
        </p:nvGraphicFramePr>
        <p:xfrm>
          <a:off x="1847531" y="1236252"/>
          <a:ext cx="8342839" cy="1815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35560" y="3009012"/>
            <a:ext cx="80648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marL="742950" indent="-28575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marL="1143000" indent="-228600">
              <a:buClr>
                <a:srgbClr val="000000"/>
              </a:buClr>
              <a:buFont typeface="Arial" pitchFamily="34" charset="0"/>
              <a:buChar char="•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marL="1600200" indent="-228600">
              <a:buClr>
                <a:srgbClr val="000000"/>
              </a:buClr>
              <a:buFont typeface="Arial" pitchFamily="34" charset="0"/>
              <a:buChar char="–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marL="2057400" indent="-228600"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itchFamily="34" charset="0"/>
              <a:buChar char="»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действующих лицензий</a:t>
            </a:r>
          </a:p>
        </p:txBody>
      </p:sp>
      <p:graphicFrame>
        <p:nvGraphicFramePr>
          <p:cNvPr id="10" name="Google Shape;706;p29"/>
          <p:cNvGraphicFramePr/>
          <p:nvPr>
            <p:extLst/>
          </p:nvPr>
        </p:nvGraphicFramePr>
        <p:xfrm>
          <a:off x="2723292" y="3356993"/>
          <a:ext cx="7837205" cy="2598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415" y="139916"/>
            <a:ext cx="731054" cy="65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9227657" y="236241"/>
            <a:ext cx="1728192" cy="553725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>
              <a:defRPr/>
            </a:pPr>
            <a:r>
              <a:rPr lang="ru-RU" sz="1000" b="1" kern="0" dirty="0">
                <a:solidFill>
                  <a:srgbClr val="70AD47">
                    <a:lumMod val="75000"/>
                  </a:srgbClr>
                </a:solidFill>
                <a:sym typeface="Arial" pitchFamily="34" charset="0"/>
              </a:rPr>
              <a:t>Министерство природных ресурсов </a:t>
            </a:r>
          </a:p>
          <a:p>
            <a:pPr algn="r" defTabSz="911646">
              <a:defRPr/>
            </a:pPr>
            <a:r>
              <a:rPr lang="ru-RU" sz="1000" b="1" kern="0" dirty="0">
                <a:solidFill>
                  <a:srgbClr val="70AD47">
                    <a:lumMod val="75000"/>
                  </a:srgbClr>
                </a:solidFill>
                <a:sym typeface="Arial" pitchFamily="34" charset="0"/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6003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8430057" y="129005"/>
            <a:ext cx="2706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609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19739" y="971634"/>
            <a:ext cx="11251551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prstClr val="black"/>
                </a:solidFill>
                <a:sym typeface="Times New Roman" pitchFamily="18" charset="0"/>
              </a:rPr>
              <a:t>Контроль в сфере обращения с отходами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519740" y="1343495"/>
          <a:ext cx="11254735" cy="272341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234035"/>
                <a:gridCol w="2431117"/>
                <a:gridCol w="2589583"/>
              </a:tblGrid>
              <a:tr h="364920">
                <a:tc>
                  <a:txBody>
                    <a:bodyPr/>
                    <a:lstStyle/>
                    <a:p>
                      <a:pPr algn="l"/>
                      <a:endParaRPr lang="ru-RU" sz="1800" b="1" baseline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2021г</a:t>
                      </a:r>
                      <a:endParaRPr lang="ru-RU" sz="2000" dirty="0"/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aseline="0" dirty="0" smtClean="0"/>
                        <a:t>2022 г.</a:t>
                      </a:r>
                      <a:endParaRPr lang="ru-RU" sz="2000" dirty="0"/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3672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latin typeface="+mn-lt"/>
                          <a:cs typeface="Times New Roman" panose="02020603050405020304" pitchFamily="18" charset="0"/>
                        </a:rPr>
                        <a:t>Выездные</a:t>
                      </a:r>
                      <a:r>
                        <a:rPr lang="ru-RU" sz="20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 обследования</a:t>
                      </a:r>
                      <a:endParaRPr lang="ru-RU" sz="20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83</a:t>
                      </a:r>
                      <a:endParaRPr lang="ru-RU" sz="2000" b="1" dirty="0"/>
                    </a:p>
                  </a:txBody>
                  <a:tcPr marL="121920" marR="1219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69</a:t>
                      </a:r>
                      <a:endParaRPr lang="ru-RU" sz="2000" b="1" dirty="0"/>
                    </a:p>
                  </a:txBody>
                  <a:tcPr marL="121920" marR="121920" anchor="ctr">
                    <a:noFill/>
                  </a:tcPr>
                </a:tc>
              </a:tr>
              <a:tr h="712631">
                <a:tc>
                  <a:txBody>
                    <a:bodyPr/>
                    <a:lstStyle/>
                    <a:p>
                      <a:pPr algn="l"/>
                      <a:r>
                        <a:rPr lang="ru-RU" sz="2000" b="1" dirty="0" smtClean="0">
                          <a:latin typeface="+mn-lt"/>
                          <a:cs typeface="Times New Roman" panose="02020603050405020304" pitchFamily="18" charset="0"/>
                        </a:rPr>
                        <a:t>Привлечено</a:t>
                      </a:r>
                      <a:r>
                        <a:rPr lang="ru-RU" sz="20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 к административной ответственности</a:t>
                      </a:r>
                    </a:p>
                    <a:p>
                      <a:pPr algn="l"/>
                      <a:r>
                        <a:rPr lang="ru-RU" sz="20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(ст. 8.2 КоАП РФ)</a:t>
                      </a:r>
                      <a:endParaRPr lang="ru-RU" sz="20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134</a:t>
                      </a:r>
                      <a:endParaRPr lang="ru-RU" sz="2000" b="1" dirty="0"/>
                    </a:p>
                  </a:txBody>
                  <a:tcPr marL="121920" marR="1219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192</a:t>
                      </a:r>
                      <a:endParaRPr lang="ru-RU" sz="2000" b="1" dirty="0"/>
                    </a:p>
                  </a:txBody>
                  <a:tcPr marL="121920" marR="121920" anchor="ctr">
                    <a:noFill/>
                  </a:tcPr>
                </a:tc>
              </a:tr>
              <a:tr h="591391">
                <a:tc>
                  <a:txBody>
                    <a:bodyPr/>
                    <a:lstStyle/>
                    <a:p>
                      <a:pPr algn="l"/>
                      <a:r>
                        <a:rPr lang="ru-RU" sz="20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Наложено штрафов (тыс. руб.)</a:t>
                      </a: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1408</a:t>
                      </a:r>
                      <a:endParaRPr lang="ru-RU" sz="2000" b="1" dirty="0"/>
                    </a:p>
                  </a:txBody>
                  <a:tcPr marL="121920" marR="1219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446</a:t>
                      </a:r>
                      <a:endParaRPr lang="ru-RU" sz="2000" b="1" dirty="0"/>
                    </a:p>
                  </a:txBody>
                  <a:tcPr marL="121920" marR="121920" anchor="ctr">
                    <a:noFill/>
                  </a:tcPr>
                </a:tc>
              </a:tr>
              <a:tr h="569476">
                <a:tc>
                  <a:txBody>
                    <a:bodyPr/>
                    <a:lstStyle/>
                    <a:p>
                      <a:pPr algn="l"/>
                      <a:r>
                        <a:rPr lang="ru-RU" sz="20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Взыскано штрафов (тыс. руб.)</a:t>
                      </a: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714</a:t>
                      </a:r>
                      <a:endParaRPr lang="ru-RU" sz="2000" b="1" dirty="0"/>
                    </a:p>
                  </a:txBody>
                  <a:tcPr marL="121920" marR="1219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229</a:t>
                      </a:r>
                      <a:endParaRPr lang="ru-RU" sz="2000" b="1" dirty="0"/>
                    </a:p>
                  </a:txBody>
                  <a:tcPr marL="121920" marR="121920" anchor="ctr">
                    <a:noFill/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22576" y="6021319"/>
            <a:ext cx="11339573" cy="6001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1100" b="1" i="1" dirty="0" smtClean="0">
                <a:solidFill>
                  <a:prstClr val="black"/>
                </a:solidFill>
              </a:rPr>
              <a:t>Постановлением Правительства РФ № 336 от 10.03.2022 г. «Об особенностях организации и осуществления государственного контроля (надзора), муниципального контроля» введены запреты и ограничения на проведение контрольно-надзорных мероприятий со взаимодействием с контролируемым лицом. В  этой связи сокращено количество контрольных мероприятий с взаимодействием .</a:t>
            </a:r>
            <a:endParaRPr lang="ru-RU" sz="1100" b="1" i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5360" y="4365104"/>
            <a:ext cx="117133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Задачи регионального государственного экологического надзора на 2023 год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60603" y="4735578"/>
            <a:ext cx="9092048" cy="121647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500" b="1" dirty="0" smtClean="0">
                <a:solidFill>
                  <a:prstClr val="black"/>
                </a:solidFill>
              </a:rPr>
              <a:t>продолжить </a:t>
            </a:r>
            <a:r>
              <a:rPr lang="ru-RU" sz="1500" b="1" dirty="0">
                <a:solidFill>
                  <a:prstClr val="black"/>
                </a:solidFill>
              </a:rPr>
              <a:t>практику взаимодействия с УМВД России по Забайкальскому краю и другими контролирующими органами в целях выявления нарушений обязательных требований законодательства в сфере обращения с отходами производства и </a:t>
            </a:r>
            <a:r>
              <a:rPr lang="ru-RU" sz="1500" b="1" dirty="0" smtClean="0">
                <a:solidFill>
                  <a:prstClr val="black"/>
                </a:solidFill>
              </a:rPr>
              <a:t>потребления;</a:t>
            </a:r>
            <a:endParaRPr lang="ru-RU" sz="1500" b="1" dirty="0">
              <a:solidFill>
                <a:prstClr val="black"/>
              </a:solidFill>
            </a:endParaRPr>
          </a:p>
        </p:txBody>
      </p:sp>
      <p:pic>
        <p:nvPicPr>
          <p:cNvPr id="15" name="Picture 8" descr="Мусорные свалки стали одной из популярнейших тем на портале «Голос забайкальца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5" y="4765214"/>
            <a:ext cx="2338029" cy="118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9739" y="254742"/>
            <a:ext cx="76367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Государственный экологический контроль (надзор</a:t>
            </a:r>
            <a:r>
              <a:rPr lang="ru-RU" altLang="ru-RU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)</a:t>
            </a:r>
            <a:r>
              <a:rPr lang="ru-RU" alt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 </a:t>
            </a:r>
            <a:r>
              <a:rPr lang="ru-RU" altLang="ru-RU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в сфере обращения с отходами</a:t>
            </a:r>
            <a:endParaRPr lang="ru-RU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0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7684956" y="117872"/>
            <a:ext cx="34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0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783" y="28551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93942" y="1090913"/>
            <a:ext cx="10855055" cy="36939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prstClr val="black"/>
                </a:solidFill>
                <a:sym typeface="Times New Roman" pitchFamily="18" charset="0"/>
              </a:rPr>
              <a:t>Охрана атмосферного воздуха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719403" y="1453018"/>
          <a:ext cx="10829593" cy="313790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895152"/>
                <a:gridCol w="2593839"/>
                <a:gridCol w="2340602"/>
              </a:tblGrid>
              <a:tr h="351518">
                <a:tc>
                  <a:txBody>
                    <a:bodyPr/>
                    <a:lstStyle/>
                    <a:p>
                      <a:pPr algn="l"/>
                      <a:endParaRPr lang="ru-RU" sz="1600" b="1" baseline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2021г</a:t>
                      </a:r>
                      <a:endParaRPr lang="ru-RU" sz="1800" b="1" dirty="0"/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/>
                        <a:t>2022 г.</a:t>
                      </a:r>
                      <a:endParaRPr lang="ru-RU" sz="1800" b="1" dirty="0"/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55657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+mn-lt"/>
                        </a:rPr>
                        <a:t>Количество объектов НВОС</a:t>
                      </a:r>
                    </a:p>
                    <a:p>
                      <a:pPr algn="l"/>
                      <a:r>
                        <a:rPr lang="ru-RU" sz="1600" b="1" dirty="0" smtClean="0">
                          <a:latin typeface="+mn-lt"/>
                        </a:rPr>
                        <a:t>Забайкальский край/ Чита</a:t>
                      </a:r>
                      <a:endParaRPr lang="ru-RU" sz="1600" b="1" baseline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2100/393</a:t>
                      </a:r>
                      <a:endParaRPr lang="ru-RU" sz="1600" b="1" dirty="0"/>
                    </a:p>
                  </a:txBody>
                  <a:tcPr marL="121920" marR="1219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445/429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noFill/>
                  </a:tcPr>
                </a:tc>
              </a:tr>
              <a:tr h="329993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+mn-lt"/>
                          <a:cs typeface="Times New Roman" panose="02020603050405020304" pitchFamily="18" charset="0"/>
                        </a:rPr>
                        <a:t>Проведено выездных</a:t>
                      </a:r>
                      <a:r>
                        <a:rPr lang="ru-RU" sz="16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latin typeface="+mn-lt"/>
                          <a:cs typeface="Times New Roman" panose="02020603050405020304" pitchFamily="18" charset="0"/>
                        </a:rPr>
                        <a:t>обследований</a:t>
                      </a: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24</a:t>
                      </a:r>
                      <a:endParaRPr lang="ru-RU" sz="1600" b="1" dirty="0"/>
                    </a:p>
                  </a:txBody>
                  <a:tcPr marL="121920" marR="1219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30</a:t>
                      </a:r>
                      <a:endParaRPr lang="ru-RU" sz="1600" b="1" dirty="0"/>
                    </a:p>
                  </a:txBody>
                  <a:tcPr marL="121920" marR="121920" anchor="ctr">
                    <a:noFill/>
                  </a:tcPr>
                </a:tc>
              </a:tr>
              <a:tr h="570935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+mn-lt"/>
                          <a:cs typeface="Times New Roman" panose="02020603050405020304" pitchFamily="18" charset="0"/>
                        </a:rPr>
                        <a:t>Проведено внеплановых проверок/выявлено нарушений</a:t>
                      </a: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12/19</a:t>
                      </a:r>
                      <a:endParaRPr lang="ru-RU" sz="1600" b="1" dirty="0"/>
                    </a:p>
                  </a:txBody>
                  <a:tcPr marL="121920" marR="1219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9/19</a:t>
                      </a:r>
                      <a:endParaRPr lang="ru-RU" sz="1600" b="1" dirty="0"/>
                    </a:p>
                  </a:txBody>
                  <a:tcPr marL="121920" marR="121920" anchor="ctr">
                    <a:noFill/>
                  </a:tcPr>
                </a:tc>
              </a:tr>
              <a:tr h="64425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+mn-lt"/>
                          <a:cs typeface="Times New Roman" panose="02020603050405020304" pitchFamily="18" charset="0"/>
                        </a:rPr>
                        <a:t>Принято участие в проверках прокуратуры/выявлено нарушений</a:t>
                      </a: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29/22</a:t>
                      </a:r>
                      <a:endParaRPr lang="ru-RU" sz="1600" b="1" dirty="0"/>
                    </a:p>
                  </a:txBody>
                  <a:tcPr marL="121920" marR="1219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30/24</a:t>
                      </a:r>
                      <a:endParaRPr lang="ru-RU" sz="1600" b="1" dirty="0"/>
                    </a:p>
                  </a:txBody>
                  <a:tcPr marL="121920" marR="121920" anchor="ctr">
                    <a:noFill/>
                  </a:tcPr>
                </a:tc>
              </a:tr>
              <a:tr h="642552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+mn-lt"/>
                          <a:cs typeface="+mn-cs"/>
                        </a:rPr>
                        <a:t>Привлечено к административной ответственности</a:t>
                      </a:r>
                      <a:endParaRPr lang="ru-RU" sz="16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322</a:t>
                      </a:r>
                      <a:endParaRPr lang="ru-RU" sz="1600" b="1" dirty="0"/>
                    </a:p>
                  </a:txBody>
                  <a:tcPr marL="121920" marR="12192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/>
                        <a:t>243</a:t>
                      </a:r>
                      <a:endParaRPr lang="ru-RU" sz="1600" b="1" dirty="0"/>
                    </a:p>
                  </a:txBody>
                  <a:tcPr marL="121920" marR="121920" anchor="ctr">
                    <a:noFill/>
                  </a:tcPr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3339" y="4797152"/>
            <a:ext cx="116658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prstClr val="black"/>
                </a:solidFill>
                <a:cs typeface="Times New Roman" pitchFamily="18" charset="0"/>
                <a:sym typeface="Times New Roman" pitchFamily="18" charset="0"/>
              </a:rPr>
              <a:t>Задачи регионального государственного экологического надзора на 2023 год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33669" y="5195789"/>
            <a:ext cx="9915328" cy="62536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prstClr val="black"/>
                </a:solidFill>
              </a:rPr>
              <a:t>1. Продолжить </a:t>
            </a:r>
            <a:r>
              <a:rPr lang="ru-RU" sz="1300" b="1" dirty="0">
                <a:solidFill>
                  <a:prstClr val="black"/>
                </a:solidFill>
              </a:rPr>
              <a:t>проведение проверок в отношении объектов НВОС в период отопительного сезона, во взаимодействии с органами прокуратуры, увеличить количество контрольно-надзорных мероприятий, проводимых без взаимодействия с контролируемыми </a:t>
            </a:r>
            <a:r>
              <a:rPr lang="ru-RU" sz="1300" b="1" dirty="0" smtClean="0">
                <a:solidFill>
                  <a:prstClr val="black"/>
                </a:solidFill>
              </a:rPr>
              <a:t>лицами;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633670" y="5821154"/>
            <a:ext cx="9915327" cy="5026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300" b="1" dirty="0" smtClean="0">
                <a:solidFill>
                  <a:prstClr val="black"/>
                </a:solidFill>
              </a:rPr>
              <a:t>2. Продолжить профилактическую работу с контролируемыми лицами по постановке объектов НВОС на государственный учет;</a:t>
            </a:r>
            <a:endParaRPr lang="ru-RU" sz="1300" b="1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5760" y="282387"/>
            <a:ext cx="6986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Государственный экологический контроль (надзор</a:t>
            </a:r>
            <a:r>
              <a:rPr lang="ru-RU" altLang="ru-RU" b="1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). Охрана атмосферного воздуха</a:t>
            </a:r>
            <a:endParaRPr lang="ru-RU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2" descr="Исследование и контроль выбросов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40" y="5195789"/>
            <a:ext cx="1152128" cy="112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12620" y="128983"/>
            <a:ext cx="3423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/>
            <a:r>
              <a:rPr lang="ru-RU" sz="160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  <p:pic>
        <p:nvPicPr>
          <p:cNvPr id="14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7" y="76505"/>
            <a:ext cx="1039447" cy="92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75956" y="1270475"/>
            <a:ext cx="5180334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b="1" dirty="0">
                <a:solidFill>
                  <a:prstClr val="black"/>
                </a:solidFill>
                <a:sym typeface="Times New Roman" pitchFamily="18" charset="0"/>
              </a:rPr>
              <a:t>Контроль в сфере недропользования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583676"/>
              </p:ext>
            </p:extLst>
          </p:nvPr>
        </p:nvGraphicFramePr>
        <p:xfrm>
          <a:off x="6457166" y="1803747"/>
          <a:ext cx="5217913" cy="43482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668045"/>
                <a:gridCol w="1318650"/>
                <a:gridCol w="1231218"/>
              </a:tblGrid>
              <a:tr h="348492">
                <a:tc>
                  <a:txBody>
                    <a:bodyPr/>
                    <a:lstStyle/>
                    <a:p>
                      <a:pPr algn="l"/>
                      <a:endParaRPr lang="ru-RU" sz="1400" b="1" baseline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2021г</a:t>
                      </a:r>
                      <a:endParaRPr lang="ru-RU" sz="1800" b="1" dirty="0"/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/>
                        <a:t>2022 г.</a:t>
                      </a:r>
                      <a:endParaRPr lang="ru-RU" sz="1800" b="1" dirty="0"/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55720">
                <a:tc>
                  <a:txBody>
                    <a:bodyPr/>
                    <a:lstStyle/>
                    <a:p>
                      <a:pPr algn="l"/>
                      <a:r>
                        <a:rPr lang="ru-RU" sz="14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Выездных обследований</a:t>
                      </a: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11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3466">
                <a:tc>
                  <a:txBody>
                    <a:bodyPr/>
                    <a:lstStyle/>
                    <a:p>
                      <a:pPr algn="l"/>
                      <a:r>
                        <a:rPr lang="ru-RU" sz="14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Участие в проверках прокуратуры</a:t>
                      </a: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14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27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9985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Выявлено нарушений</a:t>
                      </a: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15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12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96657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Рассмотрено дел об административных</a:t>
                      </a:r>
                      <a:r>
                        <a:rPr lang="ru-RU" sz="14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 правонарушениях</a:t>
                      </a:r>
                      <a:endParaRPr lang="ru-RU" sz="14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23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8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5720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Вынесено предупреждений</a:t>
                      </a: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7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27183"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latin typeface="+mn-lt"/>
                          <a:cs typeface="Times New Roman" panose="02020603050405020304" pitchFamily="18" charset="0"/>
                        </a:rPr>
                        <a:t>Наложено штрафов/на сумму (тыс. руб.)</a:t>
                      </a:r>
                      <a:endParaRPr lang="ru-RU" sz="14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16/1429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4/1233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14152">
                <a:tc>
                  <a:txBody>
                    <a:bodyPr/>
                    <a:lstStyle/>
                    <a:p>
                      <a:pPr algn="l"/>
                      <a:r>
                        <a:rPr lang="ru-RU" sz="14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Взыскано штрафов на сумму (тыс. руб.)</a:t>
                      </a: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239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433</a:t>
                      </a:r>
                      <a:endParaRPr lang="ru-RU" sz="1800" b="1" dirty="0">
                        <a:solidFill>
                          <a:schemeClr val="tx1"/>
                        </a:solidFill>
                      </a:endParaRPr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72442" y="1239697"/>
            <a:ext cx="5177216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>
                <a:solidFill>
                  <a:prstClr val="black"/>
                </a:solidFill>
                <a:sym typeface="Times New Roman" pitchFamily="18" charset="0"/>
              </a:rPr>
              <a:t>Контроль за водными объектами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51620"/>
              </p:ext>
            </p:extLst>
          </p:nvPr>
        </p:nvGraphicFramePr>
        <p:xfrm>
          <a:off x="723601" y="1800161"/>
          <a:ext cx="5200227" cy="4347691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908947"/>
                <a:gridCol w="1189218"/>
                <a:gridCol w="1102062"/>
              </a:tblGrid>
              <a:tr h="360931">
                <a:tc>
                  <a:txBody>
                    <a:bodyPr/>
                    <a:lstStyle/>
                    <a:p>
                      <a:pPr algn="l"/>
                      <a:endParaRPr lang="ru-RU" sz="1600" b="1" baseline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2021г</a:t>
                      </a:r>
                      <a:endParaRPr lang="ru-RU" sz="1800" b="1" dirty="0"/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baseline="0" dirty="0" smtClean="0"/>
                        <a:t>2022 г.</a:t>
                      </a:r>
                      <a:endParaRPr lang="ru-RU" sz="1800" b="1" dirty="0"/>
                    </a:p>
                  </a:txBody>
                  <a:tcPr marL="121920" marR="12192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839314">
                <a:tc>
                  <a:txBody>
                    <a:bodyPr/>
                    <a:lstStyle/>
                    <a:p>
                      <a:pPr algn="l"/>
                      <a:r>
                        <a:rPr lang="ru-RU" sz="16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Обращения о загрязнении водных объектов</a:t>
                      </a: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30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41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21603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+mn-lt"/>
                          <a:cs typeface="+mn-cs"/>
                        </a:rPr>
                        <a:t>КНМ без взаимодействия с контролируемыми</a:t>
                      </a:r>
                      <a:r>
                        <a:rPr lang="ru-RU" sz="1600" b="1" baseline="0" dirty="0" smtClean="0">
                          <a:latin typeface="+mn-lt"/>
                          <a:cs typeface="+mn-cs"/>
                        </a:rPr>
                        <a:t> лицами/подтвердилось загрязнение водного объекта</a:t>
                      </a:r>
                      <a:endParaRPr lang="ru-RU" sz="1600" b="1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17/пробы</a:t>
                      </a:r>
                      <a:r>
                        <a:rPr lang="ru-RU" sz="1400" b="1" baseline="0" dirty="0" smtClean="0"/>
                        <a:t> не отбирались</a:t>
                      </a:r>
                      <a:endParaRPr lang="ru-RU" sz="14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50/24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93350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+mn-lt"/>
                          <a:cs typeface="Times New Roman" panose="02020603050405020304" pitchFamily="18" charset="0"/>
                        </a:rPr>
                        <a:t>Участие в проверках прокуратуры/выявлено нарушений</a:t>
                      </a:r>
                      <a:endParaRPr lang="ru-RU" sz="1600" b="1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25/5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30/9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33231">
                <a:tc>
                  <a:txBody>
                    <a:bodyPr/>
                    <a:lstStyle/>
                    <a:p>
                      <a:pPr algn="l"/>
                      <a:r>
                        <a:rPr lang="ru-RU" sz="16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Ущерб водным объектам </a:t>
                      </a:r>
                      <a:r>
                        <a:rPr lang="en-US" sz="16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6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руб.</a:t>
                      </a:r>
                      <a:r>
                        <a:rPr lang="en-US" sz="1600" b="1" baseline="0" dirty="0" smtClean="0"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ru-RU" sz="1600" b="1" baseline="0" dirty="0" smtClean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121920" marR="12192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не рассчитывался</a:t>
                      </a:r>
                      <a:endParaRPr lang="ru-RU" sz="14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533</a:t>
                      </a:r>
                      <a:r>
                        <a:rPr lang="ru-RU" sz="1800" b="1" baseline="0" dirty="0" smtClean="0"/>
                        <a:t> 601</a:t>
                      </a:r>
                      <a:endParaRPr lang="ru-RU" sz="1800" b="1" dirty="0"/>
                    </a:p>
                  </a:txBody>
                  <a:tcPr marL="121920" marR="12192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97284" y="183534"/>
            <a:ext cx="6680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Times New Roman" pitchFamily="18" charset="0"/>
              </a:rPr>
              <a:t>Государственный экологический контроль (надзор)</a:t>
            </a:r>
            <a:endParaRPr lang="ru-RU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5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53">
        <p:fade/>
      </p:transition>
    </mc:Choice>
    <mc:Fallback xmlns="">
      <p:transition spd="slow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3"/>
          <p:cNvSpPr/>
          <p:nvPr/>
        </p:nvSpPr>
        <p:spPr>
          <a:xfrm>
            <a:off x="156288" y="330330"/>
            <a:ext cx="82913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SzPts val="3200"/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ФАКТИЧЕСКИЕ ОБЪЕМЫ ЛЕСОВОССТАНОВЛЕНИЯ В ЗАБАЙКАЛЬСКОМ КРАЕ В 2022 ГОДУ ОДНИ ИЗ ВЫСОКИХ В ДФО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511512" y="2163985"/>
            <a:ext cx="1484584" cy="264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646"/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150/ 159,7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76817" y="3294492"/>
            <a:ext cx="1804799" cy="0"/>
          </a:xfrm>
          <a:prstGeom prst="line">
            <a:avLst/>
          </a:prstGeom>
          <a:ln w="28575">
            <a:solidFill>
              <a:srgbClr val="77BD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043455"/>
              </p:ext>
            </p:extLst>
          </p:nvPr>
        </p:nvGraphicFramePr>
        <p:xfrm>
          <a:off x="407240" y="1312606"/>
          <a:ext cx="7158379" cy="5545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9448800" y="6479441"/>
            <a:ext cx="2743200" cy="365125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839BE36-6B70-4F48-B07F-731F487D1E1E}"/>
              </a:ext>
            </a:extLst>
          </p:cNvPr>
          <p:cNvSpPr/>
          <p:nvPr/>
        </p:nvSpPr>
        <p:spPr>
          <a:xfrm>
            <a:off x="6815117" y="1795239"/>
            <a:ext cx="4521759" cy="557032"/>
          </a:xfrm>
          <a:prstGeom prst="rect">
            <a:avLst/>
          </a:prstGeom>
          <a:solidFill>
            <a:srgbClr val="77BD6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СТРАТЕГИЧЕСКАЯ ЦЕЛЬ: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CE4AE4E9-856C-4291-9D82-EE4D70548F6D}"/>
              </a:ext>
            </a:extLst>
          </p:cNvPr>
          <p:cNvSpPr/>
          <p:nvPr/>
        </p:nvSpPr>
        <p:spPr>
          <a:xfrm>
            <a:off x="6815117" y="2577887"/>
            <a:ext cx="4521759" cy="12515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100% ВОССТАНОВЛЕНИЕ ФОНДА ЛЕСОВОССТАНОВЛЕНИЯ ЗАБАЙКАЛЬСКОГО КРАЯ </a:t>
            </a:r>
          </a:p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В ОБЪЕМЕ 426,8 ТЫС.ГА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D5263F31-EECB-4EF8-A49F-776EA58D6A27}"/>
              </a:ext>
            </a:extLst>
          </p:cNvPr>
          <p:cNvSpPr/>
          <p:nvPr/>
        </p:nvSpPr>
        <p:spPr>
          <a:xfrm>
            <a:off x="6782460" y="4446548"/>
            <a:ext cx="4521759" cy="614873"/>
          </a:xfrm>
          <a:prstGeom prst="rect">
            <a:avLst/>
          </a:prstGeom>
          <a:solidFill>
            <a:srgbClr val="77BD69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СРОК РЕАЛИЗАЦИИ: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790EFB12-3F49-40DB-B0E2-E74E772D2622}"/>
              </a:ext>
            </a:extLst>
          </p:cNvPr>
          <p:cNvSpPr/>
          <p:nvPr/>
        </p:nvSpPr>
        <p:spPr>
          <a:xfrm>
            <a:off x="6815116" y="5260867"/>
            <a:ext cx="4521759" cy="6148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77BD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600" b="1" dirty="0">
                <a:solidFill>
                  <a:srgbClr val="000000"/>
                </a:solidFill>
              </a:rPr>
              <a:t>2027 ГОД</a:t>
            </a:r>
          </a:p>
        </p:txBody>
      </p:sp>
      <p:pic>
        <p:nvPicPr>
          <p:cNvPr id="17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374206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-104939" y="4272979"/>
            <a:ext cx="12402026" cy="1006943"/>
          </a:xfrm>
          <a:prstGeom prst="rect">
            <a:avLst/>
          </a:prstGeom>
          <a:solidFill>
            <a:srgbClr val="F4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-250288" y="906228"/>
            <a:ext cx="12463790" cy="649307"/>
          </a:xfrm>
          <a:prstGeom prst="rect">
            <a:avLst/>
          </a:prstGeom>
          <a:solidFill>
            <a:srgbClr val="F4F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8" name="Google Shape;98;p3"/>
          <p:cNvSpPr/>
          <p:nvPr/>
        </p:nvSpPr>
        <p:spPr>
          <a:xfrm>
            <a:off x="76940" y="405594"/>
            <a:ext cx="105503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>
              <a:buSzPts val="3200"/>
            </a:pPr>
            <a:r>
              <a:rPr lang="ru-RU" b="1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ОСНОВНЫЕ МЕРЫ ПО ОБЕСПЕЧЕНИЮ ВОСПРОИЗВОДСТВА ЛЕСНОГО ФОНДА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512172"/>
              </p:ext>
            </p:extLst>
          </p:nvPr>
        </p:nvGraphicFramePr>
        <p:xfrm>
          <a:off x="261176" y="770659"/>
          <a:ext cx="11768090" cy="5951864"/>
        </p:xfrm>
        <a:graphic>
          <a:graphicData uri="http://schemas.openxmlformats.org/drawingml/2006/table">
            <a:tbl>
              <a:tblPr/>
              <a:tblGrid>
                <a:gridCol w="37047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633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3402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600" b="1" i="0" u="none" strike="noStrike" dirty="0">
                        <a:solidFill>
                          <a:srgbClr val="3052E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Cyr" panose="020B0604020202020204" pitchFamily="34" charset="0"/>
                        </a:rPr>
                        <a:t>1.Питомники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97349">
                <a:tc>
                  <a:txBody>
                    <a:bodyPr/>
                    <a:lstStyle/>
                    <a:p>
                      <a:pPr algn="l" fontAlgn="ctr"/>
                      <a:endParaRPr lang="ru-RU" sz="1600" b="1" i="0" u="none" strike="noStrike" dirty="0">
                        <a:solidFill>
                          <a:srgbClr val="3052E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449263" indent="-449263" algn="l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29038">
                <a:tc>
                  <a:txBody>
                    <a:bodyPr/>
                    <a:lstStyle/>
                    <a:p>
                      <a:pPr algn="l" fontAlgn="ctr"/>
                      <a:endParaRPr lang="ru-RU" sz="1600" b="1" i="0" u="none" strike="noStrike" dirty="0">
                        <a:solidFill>
                          <a:srgbClr val="3052E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3052E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3052E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3052E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3052E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3052E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1" i="0" u="none" strike="noStrike" dirty="0">
                        <a:solidFill>
                          <a:srgbClr val="3052E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Cyr" panose="020B0604020202020204" pitchFamily="34" charset="0"/>
                        </a:rPr>
                        <a:t>2.</a:t>
                      </a:r>
                      <a:r>
                        <a:rPr lang="ru-RU" sz="1600" b="1" i="0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Cyr" panose="020B0604020202020204" pitchFamily="34" charset="0"/>
                        </a:rPr>
                        <a:t> Вовлечение граждан в лесовосстановление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Проведение круглогодичной акции «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Za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Лес». </a:t>
                      </a:r>
                    </a:p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Участие более 1 тыс. чел, 56 компаний.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Восстановлено более 3 тыс. га леса.</a:t>
                      </a:r>
                    </a:p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Цель: максимальное вовлечение граждан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в восстановление леса.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4621">
                <a:tc>
                  <a:txBody>
                    <a:bodyPr/>
                    <a:lstStyle/>
                    <a:p>
                      <a:pPr algn="l" fontAlgn="ctr"/>
                      <a:endParaRPr lang="ru-RU" sz="1600" b="1" i="0" u="none" strike="noStrike" dirty="0">
                        <a:solidFill>
                          <a:srgbClr val="3052EF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Arial Cyr" panose="020B0604020202020204" pitchFamily="34" charset="0"/>
                        </a:rPr>
                        <a:t>3.Поддержка арендаторов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Организована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п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омощь арендаторам на постоянной основе по вопросам поиска посадочного материала, в том числе в других регионах.</a:t>
                      </a:r>
                      <a:b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</a:b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Разработан рабочий пакет услуг КГСАУ "Забайкаллесхоз" по компенсационному лесовосстановлению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для арендаторов.</a:t>
                      </a:r>
                    </a:p>
                    <a:p>
                      <a:pPr defTabSz="914400">
                        <a:buClr>
                          <a:srgbClr val="000000"/>
                        </a:buClr>
                        <a:buSzPts val="3200"/>
                      </a:pPr>
                      <a:r>
                        <a:rPr lang="ru-RU" sz="1400" kern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a typeface="Montserrat"/>
                          <a:cs typeface="Montserrat"/>
                          <a:sym typeface="Montserrat"/>
                        </a:rPr>
                        <a:t>На 134% выполнены объемы по компенсационному лесовосстановлению.</a:t>
                      </a:r>
                      <a:endParaRPr lang="ru-RU" sz="1400" b="0" i="0" u="none" strike="noStrike" baseline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Arial Cyr" panose="020B0604020202020204" pitchFamily="34" charset="0"/>
                      </a:endParaRPr>
                    </a:p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 panose="020B0604020202020204" pitchFamily="34" charset="0"/>
                        </a:rPr>
                        <a:t>                          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/>
          </p:nvPr>
        </p:nvGraphicFramePr>
        <p:xfrm>
          <a:off x="3657601" y="935745"/>
          <a:ext cx="6912145" cy="3131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9369841" y="2049475"/>
            <a:ext cx="2547244" cy="131260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646"/>
            <a:r>
              <a:rPr lang="ru-RU" sz="1400" b="1" dirty="0">
                <a:solidFill>
                  <a:schemeClr val="tx1"/>
                </a:solidFill>
              </a:rPr>
              <a:t>Забайкальский край -</a:t>
            </a:r>
          </a:p>
          <a:p>
            <a:pPr algn="ctr" defTabSz="911646"/>
            <a:r>
              <a:rPr lang="ru-RU" sz="1400" b="1" dirty="0">
                <a:solidFill>
                  <a:schemeClr val="tx1"/>
                </a:solidFill>
              </a:rPr>
              <a:t>2-е место в ДФО по объему посева семян в питомниках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075284" y="1162570"/>
            <a:ext cx="1484584" cy="264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646"/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10/ 17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246708" y="1785184"/>
            <a:ext cx="1484584" cy="264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646"/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13/ 13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758290" y="1983269"/>
            <a:ext cx="1484584" cy="264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646"/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7/ 11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519142" y="2225488"/>
            <a:ext cx="1484584" cy="264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646"/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6/ 9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655004" y="2563229"/>
            <a:ext cx="1484584" cy="264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646"/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5/ 5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915058" y="2764791"/>
            <a:ext cx="1484584" cy="2642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1646"/>
            <a:r>
              <a:rPr lang="ru-RU" sz="1200" dirty="0">
                <a:solidFill>
                  <a:srgbClr val="000000"/>
                </a:solidFill>
                <a:cs typeface="Arial" panose="020B0604020202020204" pitchFamily="34" charset="0"/>
              </a:rPr>
              <a:t>0/ 2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18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1879599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3"/>
          <p:cNvSpPr/>
          <p:nvPr/>
        </p:nvSpPr>
        <p:spPr>
          <a:xfrm>
            <a:off x="0" y="141331"/>
            <a:ext cx="90835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>
              <a:buSzPts val="3200"/>
            </a:pPr>
            <a:r>
              <a:rPr lang="ru-RU" sz="1600" b="1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РАЗРАБОТАНА ДОРОЖНАЯ КАРТА ВОССТАНОВЛЕНИЯ ВСЕГО ЛЕСНОГО ФОНДА ЗАБАЙКАЛЬСКОГО КРАЯ (426,8 ТЫС. ГА)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35" y="909609"/>
            <a:ext cx="11967746" cy="57224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9448800" y="6570539"/>
            <a:ext cx="2743200" cy="365125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9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6053" y="144614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132144" y="147165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226784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3"/>
          <p:cNvSpPr/>
          <p:nvPr/>
        </p:nvSpPr>
        <p:spPr>
          <a:xfrm>
            <a:off x="126578" y="114095"/>
            <a:ext cx="90835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defTabSz="911646">
              <a:buSzPts val="3200"/>
            </a:pPr>
            <a:r>
              <a:rPr lang="ru-RU" sz="1600" b="1" dirty="0">
                <a:solidFill>
                  <a:srgbClr val="000000"/>
                </a:solidFill>
                <a:ea typeface="Montserrat"/>
                <a:cs typeface="Montserrat"/>
                <a:sym typeface="Montserrat"/>
              </a:rPr>
              <a:t>РАЗРАБОТАН ПЛАН ПОЭТАПНОГО ВОССТАНОВЛЕНИЯ 426,8 ТЫС. ГА ЛЕСА (ДАШБОРД)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757" y="558800"/>
            <a:ext cx="11142312" cy="625056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00000000-1234-1234-1234-123412341234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8" name="Picture 3" descr="C:\Users\Gerebcova\Desktop\Жербцова\лого для презентации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313" y="49067"/>
            <a:ext cx="530458" cy="47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274192" y="40632"/>
            <a:ext cx="3423909" cy="415226"/>
          </a:xfrm>
          <a:prstGeom prst="rect">
            <a:avLst/>
          </a:prstGeom>
        </p:spPr>
        <p:txBody>
          <a:bodyPr wrap="square" lIns="91168" tIns="45585" rIns="91168" bIns="45585">
            <a:spAutoFit/>
          </a:bodyPr>
          <a:lstStyle/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Министерство природных ресурсов </a:t>
            </a:r>
          </a:p>
          <a:p>
            <a:pPr algn="r" defTabSz="911646"/>
            <a:r>
              <a:rPr lang="ru-RU" sz="1050" b="1" dirty="0">
                <a:solidFill>
                  <a:srgbClr val="70AD47">
                    <a:lumMod val="75000"/>
                  </a:srgbClr>
                </a:solidFill>
              </a:rPr>
              <a:t>Забайкальского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5798579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VAMovO_iBjXitovcWECt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DLyoVupDyKbrJ6US0lVa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2ITjAgcNyP1.3FSaQsd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4N76eZv3D_KvyN1qEiG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N1Oa4t4rq5FN95370pf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KmQ1kFeCZ77ZmfCUQs96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MART_CIRCLE" val="smart_circl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4.FFyP61h_ZFdx9bb9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Y6yd_c2vccZYDLgWCTQG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3qKT9OkSZmyPkV0vKSQY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Ky.9_YS0.5b2QOnf1I0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7EjX8MzkYyuGciE9wcL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7EjX8MzkYyuGciE9wcL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7EjX8MzkYyuGciE9wcL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7EjX8MzkYyuGciE9wcL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T7EjX8MzkYyuGciE9wcL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6_QZ1dWV4k2UM.AttwCI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5ANX9jQgSZE19bNLniOb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10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4_Тема Office">
  <a:themeElements>
    <a:clrScheme name="Другая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3052E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6_Тема Office">
  <a:themeElements>
    <a:clrScheme name="Другая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3052E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Тема Office">
  <a:themeElements>
    <a:clrScheme name="Другая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3052E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13">
    <a:dk1>
      <a:srgbClr val="000000"/>
    </a:dk1>
    <a:lt1>
      <a:srgbClr val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3052EF"/>
    </a:hlink>
    <a:folHlink>
      <a:srgbClr val="954F72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Грань">
    <a:dk1>
      <a:srgbClr val="000000"/>
    </a:dk1>
    <a:lt1>
      <a:srgbClr val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2699</TotalTime>
  <Words>5679</Words>
  <Application>Microsoft Office PowerPoint</Application>
  <PresentationFormat>Произвольный</PresentationFormat>
  <Paragraphs>1334</Paragraphs>
  <Slides>56</Slides>
  <Notes>46</Notes>
  <HiddenSlides>0</HiddenSlides>
  <MMClips>0</MMClips>
  <ScaleCrop>false</ScaleCrop>
  <HeadingPairs>
    <vt:vector size="6" baseType="variant">
      <vt:variant>
        <vt:lpstr>Тема</vt:lpstr>
      </vt:variant>
      <vt:variant>
        <vt:i4>18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76" baseType="lpstr">
      <vt:lpstr>Грань</vt:lpstr>
      <vt:lpstr>3_Тема Office</vt:lpstr>
      <vt:lpstr>1_Тема Office</vt:lpstr>
      <vt:lpstr>1_Office Theme</vt:lpstr>
      <vt:lpstr>16_Тема Office</vt:lpstr>
      <vt:lpstr>17_Тема Office</vt:lpstr>
      <vt:lpstr>9_Тема Office</vt:lpstr>
      <vt:lpstr>10_Тема Office</vt:lpstr>
      <vt:lpstr>12_Тема Office</vt:lpstr>
      <vt:lpstr>5_Тема Office</vt:lpstr>
      <vt:lpstr>24_Тема Office</vt:lpstr>
      <vt:lpstr>14_Тема Office</vt:lpstr>
      <vt:lpstr>21_Тема Office</vt:lpstr>
      <vt:lpstr>7_Тема Office</vt:lpstr>
      <vt:lpstr>15_Тема Office</vt:lpstr>
      <vt:lpstr>6_Тема Office</vt:lpstr>
      <vt:lpstr>22_Тема Office</vt:lpstr>
      <vt:lpstr>2_Тема Office</vt:lpstr>
      <vt:lpstr>think-cell Slide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ЧИСТЫЙ ВОЗДУХ: ИТОГИ 2021-2022 годы</vt:lpstr>
      <vt:lpstr>ЧИСТЫЙ ВОЗДУХ: ПЛАНЫ 2023-2024 ГОДЫ</vt:lpstr>
      <vt:lpstr>Презентация PowerPoint</vt:lpstr>
      <vt:lpstr>Презентация PowerPoint</vt:lpstr>
      <vt:lpstr>ПРОВЕДЕНИЕ МЕРОПРИЯТИЙ ПО СНИЖЕНИЮ ЧИСЛЕННОСТИ ВОЛКА И КАБАНА</vt:lpstr>
      <vt:lpstr>Презентация PowerPoint</vt:lpstr>
      <vt:lpstr>ЗАПАСЫ НАИБОЛЕЕ ВОСТРЕБОВАННЫХ ОПИ НА ТЕРРИТОРИИ ЗАБАЙКАЛЬСКОГО КРАЯ НА 01.01.2023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Борщевская Ольга Викторовна</dc:creator>
  <cp:lastModifiedBy>Пользователь Windows</cp:lastModifiedBy>
  <cp:revision>165</cp:revision>
  <cp:lastPrinted>2023-03-03T01:55:45Z</cp:lastPrinted>
  <dcterms:created xsi:type="dcterms:W3CDTF">2023-01-26T05:45:28Z</dcterms:created>
  <dcterms:modified xsi:type="dcterms:W3CDTF">2023-07-13T02:15:59Z</dcterms:modified>
</cp:coreProperties>
</file>