
<file path=[Content_Types].xml><?xml version="1.0" encoding="utf-8"?>
<Types xmlns="http://schemas.openxmlformats.org/package/2006/content-types">
  <Default Extension="jfif" ContentType="image/jpeg"/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drawings/drawing5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5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3.xml" ContentType="application/vnd.openxmlformats-officedocument.drawingml.chart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24.xml" ContentType="application/vnd.openxmlformats-officedocument.drawingml.chart+xml"/>
  <Override PartName="/ppt/theme/themeOverride2.xml" ContentType="application/vnd.openxmlformats-officedocument.themeOverride+xml"/>
  <Override PartName="/ppt/charts/chart25.xml" ContentType="application/vnd.openxmlformats-officedocument.drawingml.chart+xml"/>
  <Override PartName="/ppt/theme/themeOverride3.xml" ContentType="application/vnd.openxmlformats-officedocument.themeOverride+xml"/>
  <Override PartName="/ppt/drawings/drawing7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26.xml" ContentType="application/vnd.openxmlformats-officedocument.drawingml.chart+xml"/>
  <Override PartName="/ppt/drawings/drawing8.xml" ContentType="application/vnd.openxmlformats-officedocument.drawingml.chartshapes+xml"/>
  <Override PartName="/ppt/charts/chart2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9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2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0.xml" ContentType="application/vnd.openxmlformats-officedocument.drawingml.chartshapes+xml"/>
  <Override PartName="/ppt/charts/chart31.xml" ContentType="application/vnd.openxmlformats-officedocument.drawingml.chart+xml"/>
  <Override PartName="/ppt/drawings/drawing11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3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2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4023" r:id="rId2"/>
    <p:sldMasterId id="2147484077" r:id="rId3"/>
    <p:sldMasterId id="2147484089" r:id="rId4"/>
    <p:sldMasterId id="2147484101" r:id="rId5"/>
    <p:sldMasterId id="2147484113" r:id="rId6"/>
    <p:sldMasterId id="2147484149" r:id="rId7"/>
  </p:sldMasterIdLst>
  <p:notesMasterIdLst>
    <p:notesMasterId r:id="rId59"/>
  </p:notesMasterIdLst>
  <p:sldIdLst>
    <p:sldId id="648" r:id="rId8"/>
    <p:sldId id="649" r:id="rId9"/>
    <p:sldId id="650" r:id="rId10"/>
    <p:sldId id="651" r:id="rId11"/>
    <p:sldId id="652" r:id="rId12"/>
    <p:sldId id="653" r:id="rId13"/>
    <p:sldId id="654" r:id="rId14"/>
    <p:sldId id="655" r:id="rId15"/>
    <p:sldId id="656" r:id="rId16"/>
    <p:sldId id="657" r:id="rId17"/>
    <p:sldId id="658" r:id="rId18"/>
    <p:sldId id="659" r:id="rId19"/>
    <p:sldId id="660" r:id="rId20"/>
    <p:sldId id="661" r:id="rId21"/>
    <p:sldId id="662" r:id="rId22"/>
    <p:sldId id="663" r:id="rId23"/>
    <p:sldId id="664" r:id="rId24"/>
    <p:sldId id="665" r:id="rId25"/>
    <p:sldId id="666" r:id="rId26"/>
    <p:sldId id="667" r:id="rId27"/>
    <p:sldId id="668" r:id="rId28"/>
    <p:sldId id="669" r:id="rId29"/>
    <p:sldId id="630" r:id="rId30"/>
    <p:sldId id="631" r:id="rId31"/>
    <p:sldId id="632" r:id="rId32"/>
    <p:sldId id="633" r:id="rId33"/>
    <p:sldId id="634" r:id="rId34"/>
    <p:sldId id="635" r:id="rId35"/>
    <p:sldId id="636" r:id="rId36"/>
    <p:sldId id="637" r:id="rId37"/>
    <p:sldId id="670" r:id="rId38"/>
    <p:sldId id="671" r:id="rId39"/>
    <p:sldId id="672" r:id="rId40"/>
    <p:sldId id="677" r:id="rId41"/>
    <p:sldId id="678" r:id="rId42"/>
    <p:sldId id="675" r:id="rId43"/>
    <p:sldId id="676" r:id="rId44"/>
    <p:sldId id="615" r:id="rId45"/>
    <p:sldId id="616" r:id="rId46"/>
    <p:sldId id="641" r:id="rId47"/>
    <p:sldId id="642" r:id="rId48"/>
    <p:sldId id="643" r:id="rId49"/>
    <p:sldId id="644" r:id="rId50"/>
    <p:sldId id="638" r:id="rId51"/>
    <p:sldId id="639" r:id="rId52"/>
    <p:sldId id="640" r:id="rId53"/>
    <p:sldId id="679" r:id="rId54"/>
    <p:sldId id="567" r:id="rId55"/>
    <p:sldId id="569" r:id="rId56"/>
    <p:sldId id="647" r:id="rId57"/>
    <p:sldId id="399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D6DCE5"/>
    <a:srgbClr val="D5D1B5"/>
    <a:srgbClr val="999999"/>
    <a:srgbClr val="FBC18F"/>
    <a:srgbClr val="ABABAB"/>
    <a:srgbClr val="D9D9D9"/>
    <a:srgbClr val="FF9900"/>
    <a:srgbClr val="F2C16A"/>
    <a:srgbClr val="F0B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2.xlsx"/><Relationship Id="rId1" Type="http://schemas.openxmlformats.org/officeDocument/2006/relationships/image" Target="../media/image36.jpeg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13.xlsx"/><Relationship Id="rId1" Type="http://schemas.openxmlformats.org/officeDocument/2006/relationships/image" Target="../media/image36.jpe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14.xlsx"/><Relationship Id="rId1" Type="http://schemas.openxmlformats.org/officeDocument/2006/relationships/image" Target="../media/image36.jpeg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15.xlsx"/><Relationship Id="rId1" Type="http://schemas.openxmlformats.org/officeDocument/2006/relationships/image" Target="../media/image36.jpeg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24.xlsx"/><Relationship Id="rId1" Type="http://schemas.openxmlformats.org/officeDocument/2006/relationships/themeOverride" Target="../theme/themeOverride3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9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0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349684607638501"/>
          <c:y val="2.6507941957953161E-2"/>
          <c:w val="0.46725634814794664"/>
          <c:h val="0.941551064057230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35960921854102418"/>
                  <c:y val="2.6268423576054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574409178531829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35447669319576169"/>
                  <c:y val="-5.5531861115741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35290392971059276"/>
                  <c:y val="-2.995013963632091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3539174505350548"/>
                  <c:y val="-2.6268423576054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32182677075191557"/>
                  <c:y val="2.6268423576054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29536361933943595"/>
                  <c:y val="2.6268423576054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8963266004402033"/>
                  <c:y val="2.0280464028599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25503373773632132"/>
                  <c:y val="1.63598501003784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54 315,9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22726398281308602"/>
                  <c:y val="7.58102567645327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24846857710139958"/>
                  <c:y val="-5.2538915531919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7DB-44F0-90B1-750F158A9190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Чукотский АО</c:v>
                </c:pt>
                <c:pt idx="1">
                  <c:v> Еврейская АО</c:v>
                </c:pt>
                <c:pt idx="2">
                  <c:v>Сахалинская область</c:v>
                </c:pt>
                <c:pt idx="3">
                  <c:v>Магаданская область</c:v>
                </c:pt>
                <c:pt idx="4">
                  <c:v>Камчатский край</c:v>
                </c:pt>
                <c:pt idx="5">
                  <c:v>Приморский край</c:v>
                </c:pt>
                <c:pt idx="6">
                  <c:v>Республика Бурятия</c:v>
                </c:pt>
                <c:pt idx="7">
                  <c:v>Амурская область</c:v>
                </c:pt>
                <c:pt idx="8">
                  <c:v>3. Забайкальский край</c:v>
                </c:pt>
                <c:pt idx="9">
                  <c:v>2. Хабаровский край</c:v>
                </c:pt>
                <c:pt idx="10">
                  <c:v>1. Республика Саха (Якутия)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1023</c:v>
                </c:pt>
                <c:pt idx="1">
                  <c:v>2280.35</c:v>
                </c:pt>
                <c:pt idx="2">
                  <c:v>3321.57</c:v>
                </c:pt>
                <c:pt idx="3">
                  <c:v>4425.7</c:v>
                </c:pt>
                <c:pt idx="4">
                  <c:v>4577.25</c:v>
                </c:pt>
                <c:pt idx="5">
                  <c:v>12039.96</c:v>
                </c:pt>
                <c:pt idx="6">
                  <c:v>28882.75</c:v>
                </c:pt>
                <c:pt idx="7">
                  <c:v>33413.46</c:v>
                </c:pt>
                <c:pt idx="8">
                  <c:v>54315.9</c:v>
                </c:pt>
                <c:pt idx="9">
                  <c:v>72777.38</c:v>
                </c:pt>
                <c:pt idx="10">
                  <c:v>198553.02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7DB-44F0-90B1-750F158A91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06950520"/>
        <c:axId val="206950912"/>
      </c:barChart>
      <c:dateAx>
        <c:axId val="206950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6950912"/>
        <c:crosses val="autoZero"/>
        <c:auto val="0"/>
        <c:lblOffset val="100"/>
        <c:baseTimeUnit val="days"/>
      </c:dateAx>
      <c:valAx>
        <c:axId val="20695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695052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06550854993871"/>
          <c:y val="6.345704309366941E-2"/>
          <c:w val="0.62480375813860789"/>
          <c:h val="0.83288994857342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</c:v>
                </c:pt>
              </c:strCache>
            </c:strRef>
          </c:tx>
          <c:spPr>
            <a:solidFill>
              <a:schemeClr val="bg1">
                <a:lumMod val="50000"/>
                <a:alpha val="50196"/>
              </a:schemeClr>
            </a:solidFill>
            <a:ln w="9525" cap="flat" cmpd="sng" algn="ctr">
              <a:solidFill>
                <a:schemeClr val="accen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  <a:ln w="9525" cap="flat" cmpd="sng" algn="ctr">
                <a:solidFill>
                  <a:schemeClr val="bg1">
                    <a:lumMod val="65000"/>
                    <a:alpha val="50000"/>
                  </a:schemeClr>
                </a:solidFill>
                <a:round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  <a:ln w="9525" cap="flat" cmpd="sng" algn="ctr">
                <a:solidFill>
                  <a:schemeClr val="bg1">
                    <a:lumMod val="65000"/>
                    <a:alpha val="50000"/>
                  </a:schemeClr>
                </a:solidFill>
                <a:round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  <a:ln w="9525" cap="flat" cmpd="sng" algn="ctr">
                <a:solidFill>
                  <a:schemeClr val="bg1">
                    <a:lumMod val="65000"/>
                    <a:alpha val="50000"/>
                  </a:schemeClr>
                </a:solidFill>
                <a:round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  <a:ln w="9525" cap="flat" cmpd="sng" algn="ctr">
                <a:solidFill>
                  <a:schemeClr val="bg1">
                    <a:lumMod val="65000"/>
                    <a:alpha val="50000"/>
                  </a:schemeClr>
                </a:solidFill>
                <a:round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  <a:ln w="9525" cap="flat" cmpd="sng" algn="ctr">
                <a:solidFill>
                  <a:schemeClr val="bg1">
                    <a:lumMod val="65000"/>
                    <a:alpha val="50000"/>
                  </a:schemeClr>
                </a:solidFill>
                <a:round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  <a:ln w="9525" cap="flat" cmpd="sng" algn="ctr">
                <a:solidFill>
                  <a:schemeClr val="bg1">
                    <a:lumMod val="65000"/>
                    <a:alpha val="50000"/>
                  </a:schemeClr>
                </a:solidFill>
                <a:round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2E75B6">
                  <a:alpha val="50196"/>
                </a:srgbClr>
              </a:solidFill>
              <a:ln w="9525" cap="flat" cmpd="sng" algn="ctr">
                <a:solidFill>
                  <a:schemeClr val="accent1">
                    <a:alpha val="50000"/>
                  </a:schemeClr>
                </a:solidFill>
                <a:round/>
              </a:ln>
              <a:effectLst/>
            </c:spPr>
          </c:dPt>
          <c:dLbls>
            <c:dLbl>
              <c:idx val="10"/>
              <c:layout>
                <c:manualLayout>
                  <c:x val="-5.682657386135310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Чукотский АО</c:v>
                </c:pt>
                <c:pt idx="1">
                  <c:v>Сахалинская область</c:v>
                </c:pt>
                <c:pt idx="2">
                  <c:v>Магаданская область</c:v>
                </c:pt>
                <c:pt idx="3">
                  <c:v>Камчатский край</c:v>
                </c:pt>
                <c:pt idx="4">
                  <c:v>Амурская область </c:v>
                </c:pt>
                <c:pt idx="5">
                  <c:v>Республика Саха (Якутия)</c:v>
                </c:pt>
                <c:pt idx="6">
                  <c:v>Еврейская АО</c:v>
                </c:pt>
                <c:pt idx="7">
                  <c:v>Хабаровский край </c:v>
                </c:pt>
                <c:pt idx="8">
                  <c:v>Республика Бурятия </c:v>
                </c:pt>
                <c:pt idx="9">
                  <c:v>Приморский край 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 formatCode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41-3B44-92FD-3BEA827DA8F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0046712"/>
        <c:axId val="210050632"/>
      </c:barChart>
      <c:catAx>
        <c:axId val="210046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0050632"/>
        <c:crosses val="autoZero"/>
        <c:auto val="1"/>
        <c:lblAlgn val="l"/>
        <c:lblOffset val="100"/>
        <c:noMultiLvlLbl val="0"/>
      </c:catAx>
      <c:valAx>
        <c:axId val="210050632"/>
        <c:scaling>
          <c:orientation val="minMax"/>
          <c:max val="7"/>
          <c:min val="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46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chemeClr val="accent3">
          <a:lumMod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10162924201531"/>
          <c:y val="7.6068125828534242E-2"/>
          <c:w val="0.68640525763047711"/>
          <c:h val="0.73743760133914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2E75B6">
                <a:alpha val="50196"/>
              </a:srgb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  <a:alpha val="50196"/>
                </a:schemeClr>
              </a:solidFill>
            </c:spPr>
          </c:dPt>
          <c:dLbls>
            <c:dLbl>
              <c:idx val="9"/>
              <c:layout>
                <c:manualLayout>
                  <c:x val="2.9737102936503793E-3"/>
                  <c:y val="-8.4414533483501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Еврейская АО</c:v>
                </c:pt>
                <c:pt idx="1">
                  <c:v>Сахалинская область</c:v>
                </c:pt>
                <c:pt idx="2">
                  <c:v>Магаданская область</c:v>
                </c:pt>
                <c:pt idx="3">
                  <c:v>Амурская область</c:v>
                </c:pt>
                <c:pt idx="4">
                  <c:v>Хабаровский край</c:v>
                </c:pt>
                <c:pt idx="5">
                  <c:v>Приморский край</c:v>
                </c:pt>
                <c:pt idx="6">
                  <c:v>Камчатский край</c:v>
                </c:pt>
                <c:pt idx="7">
                  <c:v>Республика Саха (Якутия)</c:v>
                </c:pt>
                <c:pt idx="8">
                  <c:v>Республика Бурятия</c:v>
                </c:pt>
                <c:pt idx="9">
                  <c:v>Забайкальский край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5.5</c:v>
                </c:pt>
                <c:pt idx="8">
                  <c:v>20.16</c:v>
                </c:pt>
                <c:pt idx="9">
                  <c:v>45.5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41-3B44-92FD-3BEA827DA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4"/>
        <c:axId val="210043576"/>
        <c:axId val="210043184"/>
      </c:barChart>
      <c:catAx>
        <c:axId val="2100435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5875">
            <a:solidFill>
              <a:schemeClr val="tx2">
                <a:lumMod val="50000"/>
              </a:schemeClr>
            </a:solidFill>
          </a:ln>
        </c:spPr>
        <c:txPr>
          <a:bodyPr/>
          <a:lstStyle/>
          <a:p>
            <a:pPr>
              <a:defRPr sz="900"/>
            </a:pPr>
            <a:endParaRPr lang="ru-RU"/>
          </a:p>
        </c:txPr>
        <c:crossAx val="210043184"/>
        <c:crosses val="autoZero"/>
        <c:auto val="1"/>
        <c:lblAlgn val="ctr"/>
        <c:lblOffset val="100"/>
        <c:noMultiLvlLbl val="0"/>
      </c:catAx>
      <c:valAx>
        <c:axId val="210043184"/>
        <c:scaling>
          <c:orientation val="minMax"/>
          <c:max val="50"/>
          <c:min val="0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0043576"/>
        <c:crosses val="autoZero"/>
        <c:crossBetween val="between"/>
        <c:majorUnit val="15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 w="19050"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30290941117639"/>
          <c:y val="0.10441170657713678"/>
          <c:w val="0.49042480537994759"/>
          <c:h val="0.747816720646472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50000"/>
                <a:alpha val="60000"/>
              </a:schemeClr>
            </a:solidFill>
            <a:ln cmpd="sng"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solidFill>
                <a:srgbClr val="2E75B6">
                  <a:alpha val="60000"/>
                </a:srgbClr>
              </a:solidFill>
              <a:ln cmpd="sng"/>
            </c:spPr>
          </c:dPt>
          <c:dLbls>
            <c:dLbl>
              <c:idx val="10"/>
              <c:layout>
                <c:manualLayout>
                  <c:x val="-0.10059740100338362"/>
                  <c:y val="-3.2760641210874573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65,3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Лист1!$A$2:$A$12</c:f>
              <c:strCache>
                <c:ptCount val="11"/>
                <c:pt idx="0">
                  <c:v>Чукотский АО</c:v>
                </c:pt>
                <c:pt idx="1">
                  <c:v>Магаданская область</c:v>
                </c:pt>
                <c:pt idx="2">
                  <c:v>Камчатский край</c:v>
                </c:pt>
                <c:pt idx="3">
                  <c:v>Сахалинская область</c:v>
                </c:pt>
                <c:pt idx="4">
                  <c:v>Еврейская АО</c:v>
                </c:pt>
                <c:pt idx="5">
                  <c:v>Республика Бурятия</c:v>
                </c:pt>
                <c:pt idx="6">
                  <c:v>Республика Саха (Якутия)</c:v>
                </c:pt>
                <c:pt idx="7">
                  <c:v>Амурская область</c:v>
                </c:pt>
                <c:pt idx="8">
                  <c:v>Хабаровский край</c:v>
                </c:pt>
                <c:pt idx="9">
                  <c:v>Приморский край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4.4000000000000004</c:v>
                </c:pt>
                <c:pt idx="1">
                  <c:v>5.04</c:v>
                </c:pt>
                <c:pt idx="2">
                  <c:v>5.2</c:v>
                </c:pt>
                <c:pt idx="3">
                  <c:v>6.77</c:v>
                </c:pt>
                <c:pt idx="4">
                  <c:v>9.8699999999999992</c:v>
                </c:pt>
                <c:pt idx="5">
                  <c:v>20.73</c:v>
                </c:pt>
                <c:pt idx="6">
                  <c:v>25.69</c:v>
                </c:pt>
                <c:pt idx="7">
                  <c:v>33.299999999999997</c:v>
                </c:pt>
                <c:pt idx="8">
                  <c:v>48.2</c:v>
                </c:pt>
                <c:pt idx="9">
                  <c:v>48.6</c:v>
                </c:pt>
                <c:pt idx="10">
                  <c:v>65.3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CC-3943-922E-0B269189A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210044360"/>
        <c:axId val="210039656"/>
      </c:barChart>
      <c:catAx>
        <c:axId val="210044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0039656"/>
        <c:crosses val="autoZero"/>
        <c:auto val="1"/>
        <c:lblAlgn val="ctr"/>
        <c:lblOffset val="100"/>
        <c:noMultiLvlLbl val="0"/>
      </c:catAx>
      <c:valAx>
        <c:axId val="210039656"/>
        <c:scaling>
          <c:orientation val="minMax"/>
          <c:max val="75"/>
          <c:min val="0"/>
        </c:scaling>
        <c:delete val="1"/>
        <c:axPos val="b"/>
        <c:majorGridlines>
          <c:spPr>
            <a:ln>
              <a:solidFill>
                <a:schemeClr val="accent5">
                  <a:lumMod val="7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210044360"/>
        <c:crosses val="autoZero"/>
        <c:crossBetween val="between"/>
        <c:majorUnit val="25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 w="19050">
      <a:solidFill>
        <a:schemeClr val="bg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blipFill>
            <a:blip xmlns:r="http://schemas.openxmlformats.org/officeDocument/2006/relationships" r:embed="rId1"/>
            <a:tile tx="0" ty="0" sx="100000" sy="100000" flip="none" algn="tl"/>
          </a:blipFill>
        </a:defRPr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133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blipFill>
            <a:blip xmlns:r="http://schemas.openxmlformats.org/officeDocument/2006/relationships" r:embed="rId1"/>
            <a:tile tx="0" ty="0" sx="100000" sy="100000" flip="none" algn="tl"/>
          </a:blipFill>
        </a:defRPr>
      </a:pPr>
      <a:endParaRPr lang="ru-RU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82362405401808E-2"/>
          <c:y val="7.6118481738744262E-2"/>
          <c:w val="0.85183527518919644"/>
          <c:h val="0.785648747286758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blipFill>
            <a:blip xmlns:r="http://schemas.openxmlformats.org/officeDocument/2006/relationships" r:embed="rId1"/>
            <a:tile tx="0" ty="0" sx="100000" sy="100000" flip="none" algn="tl"/>
          </a:blipFill>
        </a:defRPr>
      </a:pPr>
      <a:endParaRPr lang="ru-RU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blipFill>
            <a:blip xmlns:r="http://schemas.openxmlformats.org/officeDocument/2006/relationships" r:embed="rId1"/>
            <a:tile tx="0" ty="0" sx="100000" sy="100000" flip="none" algn="tl"/>
          </a:blipFill>
        </a:defRPr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563725457867003E-2"/>
                  <c:y val="-5.2248466829766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Образовано,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25490183146801E-2"/>
                  <c:y val="-2.4382617853890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Образовано,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38872"/>
        <c:axId val="210045144"/>
        <c:axId val="0"/>
      </c:bar3DChart>
      <c:catAx>
        <c:axId val="21003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0045144"/>
        <c:crosses val="autoZero"/>
        <c:auto val="1"/>
        <c:lblAlgn val="ctr"/>
        <c:lblOffset val="100"/>
        <c:noMultiLvlLbl val="0"/>
      </c:catAx>
      <c:valAx>
        <c:axId val="21004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0038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614481589690495E-2"/>
          <c:y val="0.90514557542122309"/>
          <c:w val="0.94983116463426709"/>
          <c:h val="7.347659843436880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3.914889011355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Обработано,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7888929442250908E-2"/>
                  <c:y val="-4.3498766792835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Обработано,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0240"/>
        <c:axId val="210039264"/>
        <c:axId val="0"/>
      </c:bar3DChart>
      <c:catAx>
        <c:axId val="21005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0039264"/>
        <c:crosses val="autoZero"/>
        <c:auto val="1"/>
        <c:lblAlgn val="ctr"/>
        <c:lblOffset val="100"/>
        <c:noMultiLvlLbl val="0"/>
      </c:catAx>
      <c:valAx>
        <c:axId val="21003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005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3.9148890113552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Утилизировано,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1349235315893428E-2"/>
                  <c:y val="-4.349876679283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Утилизировано,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47104"/>
        <c:axId val="210047496"/>
        <c:axId val="0"/>
      </c:bar3DChart>
      <c:catAx>
        <c:axId val="21004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0047496"/>
        <c:crosses val="autoZero"/>
        <c:auto val="1"/>
        <c:lblAlgn val="ctr"/>
        <c:lblOffset val="100"/>
        <c:noMultiLvlLbl val="0"/>
      </c:catAx>
      <c:valAx>
        <c:axId val="21004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21004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349684607638501"/>
          <c:y val="2.6507941957953172E-2"/>
          <c:w val="0.4672563481479467"/>
          <c:h val="0.941551064057230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825383209872253E-2"/>
                  <c:y val="-2.626635519624580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574409178531829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35447669319576186"/>
                  <c:y val="-5.5531861115742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35290392971059281"/>
                  <c:y val="-2.995013963632091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3539174505350548"/>
                  <c:y val="-2.626842357605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9377739449832663"/>
                  <c:y val="2.62725603356732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41005777988842751"/>
                  <c:y val="2.62704919558640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42163914671361441"/>
                  <c:y val="4.6550955984463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42254719185039286"/>
                  <c:y val="8.47952986554280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42202765166986417"/>
                  <c:y val="1.0208074872039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4215917763724576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miter lim="800000"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Забайкальский край</c:v>
                </c:pt>
                <c:pt idx="1">
                  <c:v>Хабаровский край</c:v>
                </c:pt>
                <c:pt idx="2">
                  <c:v>Амурская обл.</c:v>
                </c:pt>
                <c:pt idx="3">
                  <c:v>Приморский край</c:v>
                </c:pt>
                <c:pt idx="4">
                  <c:v>Респ. Бурятия</c:v>
                </c:pt>
                <c:pt idx="5">
                  <c:v>Сахалинская обл.</c:v>
                </c:pt>
                <c:pt idx="6">
                  <c:v>Еврейская АО</c:v>
                </c:pt>
                <c:pt idx="7">
                  <c:v>Респ. Саха (Якутия)</c:v>
                </c:pt>
                <c:pt idx="8">
                  <c:v>Камчатский край</c:v>
                </c:pt>
                <c:pt idx="9">
                  <c:v>Магаданская обл.</c:v>
                </c:pt>
                <c:pt idx="10">
                  <c:v>Чукотский АО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17.260000000000002</c:v>
                </c:pt>
                <c:pt idx="1">
                  <c:v>13.08</c:v>
                </c:pt>
                <c:pt idx="2">
                  <c:v>13</c:v>
                </c:pt>
                <c:pt idx="3">
                  <c:v>11.38</c:v>
                </c:pt>
                <c:pt idx="4">
                  <c:v>10.55</c:v>
                </c:pt>
                <c:pt idx="5">
                  <c:v>5.32</c:v>
                </c:pt>
                <c:pt idx="6">
                  <c:v>0.45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7DB-44F0-90B1-750F158A91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06956792"/>
        <c:axId val="206952480"/>
      </c:barChart>
      <c:dateAx>
        <c:axId val="206956792"/>
        <c:scaling>
          <c:orientation val="maxMin"/>
        </c:scaling>
        <c:delete val="0"/>
        <c:axPos val="l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6952480"/>
        <c:crosses val="autoZero"/>
        <c:auto val="0"/>
        <c:lblOffset val="100"/>
        <c:baseTimeUnit val="days"/>
      </c:dateAx>
      <c:valAx>
        <c:axId val="20695248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695679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563725457867003E-2"/>
                  <c:y val="-5.2248466829766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Дебиторская задолженность, млн. ₽
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779.85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25490183146801E-2"/>
                  <c:y val="-2.4382617853890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Дебиторская задолженность, млн. ₽
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931.96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1416"/>
        <c:axId val="210054160"/>
        <c:axId val="0"/>
      </c:bar3DChart>
      <c:catAx>
        <c:axId val="21005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0054160"/>
        <c:crosses val="autoZero"/>
        <c:auto val="1"/>
        <c:lblAlgn val="ctr"/>
        <c:lblOffset val="100"/>
        <c:noMultiLvlLbl val="0"/>
      </c:catAx>
      <c:valAx>
        <c:axId val="21005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210051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614481589690495E-2"/>
          <c:y val="0.90514557542122309"/>
          <c:w val="0.94983116463426709"/>
          <c:h val="7.347659843436880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3.914889011355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Кредиторская задолженость, млн. ₽
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925.61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7888929442250908E-2"/>
                  <c:y val="-4.3498766792835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Кредиторская задолженость, млн. ₽
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1394.66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1808"/>
        <c:axId val="210052200"/>
        <c:axId val="0"/>
      </c:bar3DChart>
      <c:catAx>
        <c:axId val="21005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0052200"/>
        <c:crosses val="autoZero"/>
        <c:auto val="1"/>
        <c:lblAlgn val="ctr"/>
        <c:lblOffset val="100"/>
        <c:noMultiLvlLbl val="0"/>
      </c:catAx>
      <c:valAx>
        <c:axId val="210052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21005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3.9148890113552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Оказано услуг, млн. ₽
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1169.22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1349235315893428E-2"/>
                  <c:y val="-4.349876679283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Оказано услуг, млн. ₽
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1374.6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3768"/>
        <c:axId val="203706224"/>
        <c:axId val="0"/>
      </c:bar3DChart>
      <c:catAx>
        <c:axId val="21005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03706224"/>
        <c:crosses val="autoZero"/>
        <c:auto val="1"/>
        <c:lblAlgn val="ctr"/>
        <c:lblOffset val="100"/>
        <c:noMultiLvlLbl val="0"/>
      </c:catAx>
      <c:valAx>
        <c:axId val="20370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800"/>
            </a:pPr>
            <a:endParaRPr lang="ru-RU"/>
          </a:p>
        </c:txPr>
        <c:crossAx val="210053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Камень строительный, тыс.куб.м</c:v>
                </c:pt>
              </c:strCache>
            </c:strRef>
          </c:tx>
          <c:spPr>
            <a:solidFill>
              <a:srgbClr val="D5D1B5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</c:v>
                </c:pt>
                <c:pt idx="1">
                  <c:v>70</c:v>
                </c:pt>
                <c:pt idx="2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40-40E6-96F0-76E228C9C3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Песок, тыс.куб.м</c:v>
                </c:pt>
              </c:strCache>
            </c:strRef>
          </c:tx>
          <c:spPr>
            <a:solidFill>
              <a:srgbClr val="FBC18F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38</c:v>
                </c:pt>
                <c:pt idx="1">
                  <c:v>46</c:v>
                </c:pt>
                <c:pt idx="2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40-40E6-96F0-76E228C9C3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Песчано-гравийные породы, тыс.куб.м</c:v>
                </c:pt>
              </c:strCache>
            </c:strRef>
          </c:tx>
          <c:spPr>
            <a:solidFill>
              <a:srgbClr val="ABABAB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63</c:v>
                </c:pt>
                <c:pt idx="1">
                  <c:v>77</c:v>
                </c:pt>
                <c:pt idx="2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40-40E6-96F0-76E228C9C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810968"/>
        <c:axId val="213809792"/>
        <c:axId val="0"/>
      </c:bar3DChart>
      <c:catAx>
        <c:axId val="213810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3809792"/>
        <c:crosses val="autoZero"/>
        <c:auto val="1"/>
        <c:lblAlgn val="ctr"/>
        <c:lblOffset val="100"/>
        <c:noMultiLvlLbl val="0"/>
      </c:catAx>
      <c:valAx>
        <c:axId val="213809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10968"/>
        <c:crosses val="autoZero"/>
        <c:crossBetween val="between"/>
      </c:valAx>
      <c:spPr>
        <a:noFill/>
        <a:ln w="25403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Камень строительный</c:v>
                </c:pt>
              </c:strCache>
            </c:strRef>
          </c:tx>
          <c:spPr>
            <a:solidFill>
              <a:srgbClr val="FBC18F"/>
            </a:solidFill>
          </c:spPr>
          <c:invertIfNegative val="0"/>
          <c:dLbls>
            <c:dLbl>
              <c:idx val="0"/>
              <c:layout>
                <c:manualLayout>
                  <c:x val="-7.7821081799544931E-2"/>
                  <c:y val="5.1293909050244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087949717272302E-2"/>
                  <c:y val="2.5646954525122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4087949717272302E-2"/>
                  <c:y val="-2.5647459386431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20.5</c:v>
                </c:pt>
                <c:pt idx="1">
                  <c:v>14.9</c:v>
                </c:pt>
                <c:pt idx="2">
                  <c:v>40.6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32-4AED-8971-D863CBFC5F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Песок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</c:spPr>
          <c:invertIfNegative val="0"/>
          <c:dLbls>
            <c:dLbl>
              <c:idx val="0"/>
              <c:layout>
                <c:manualLayout>
                  <c:x val="-8.6976503187726692E-2"/>
                  <c:y val="-6.41173863128065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7990943702268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932528329090541E-2"/>
                  <c:y val="3.20586931564030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274257135776879E-2"/>
                      <c:h val="0.1160524692261788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0.4</c:v>
                </c:pt>
                <c:pt idx="1">
                  <c:v>1.7</c:v>
                </c:pt>
                <c:pt idx="2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32-4AED-8971-D863CBFC5F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Песчано-гравийные породы</c:v>
                </c:pt>
              </c:strCache>
            </c:strRef>
          </c:tx>
          <c:spPr>
            <a:solidFill>
              <a:srgbClr val="D5D1B5"/>
            </a:solidFill>
          </c:spPr>
          <c:invertIfNegative val="0"/>
          <c:dLbls>
            <c:dLbl>
              <c:idx val="0"/>
              <c:layout>
                <c:manualLayout>
                  <c:x val="-8.6976503187726692E-2"/>
                  <c:y val="-0.131440389510597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274257135776879E-2"/>
                      <c:h val="0.128875946488740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4702921895064135E-2"/>
                  <c:y val="-9.266073017081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596384033858644E-2"/>
                      <c:h val="0.1040242999255100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1799094370226813E-2"/>
                  <c:y val="-0.10258781810048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3.2</c:v>
                </c:pt>
                <c:pt idx="1">
                  <c:v>3.2</c:v>
                </c:pt>
                <c:pt idx="2">
                  <c:v>11.6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32-4AED-8971-D863CBFC5F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814496"/>
        <c:axId val="213812928"/>
        <c:axId val="0"/>
      </c:bar3DChart>
      <c:catAx>
        <c:axId val="213814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812928"/>
        <c:crosses val="autoZero"/>
        <c:auto val="1"/>
        <c:lblAlgn val="ctr"/>
        <c:lblOffset val="100"/>
        <c:noMultiLvlLbl val="0"/>
      </c:catAx>
      <c:valAx>
        <c:axId val="213812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14496"/>
        <c:crosses val="autoZero"/>
        <c:crossBetween val="between"/>
      </c:valAx>
      <c:spPr>
        <a:noFill/>
        <a:ln w="25403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042342309950984"/>
          <c:y val="4.4070577565238897E-2"/>
          <c:w val="0.80522345665695894"/>
          <c:h val="0.6831813497134847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</c:v>
                </c:pt>
              </c:strCache>
            </c:strRef>
          </c:tx>
          <c:spPr>
            <a:solidFill>
              <a:srgbClr val="ABABAB"/>
            </a:solidFill>
          </c:spPr>
          <c:invertIfNegative val="0"/>
          <c:dLbls>
            <c:dLbl>
              <c:idx val="1"/>
              <c:layout>
                <c:manualLayout>
                  <c:x val="1.117630377193642E-2"/>
                  <c:y val="-5.2987117454916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4.4000000000000004</c:v>
                </c:pt>
                <c:pt idx="1">
                  <c:v>4.16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E6-4D02-A69E-A20FAAB829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2024</c:v>
                </c:pt>
              </c:strCache>
            </c:strRef>
          </c:tx>
          <c:spPr>
            <a:pattFill prst="wdUpDiag">
              <a:fgClr>
                <a:srgbClr val="70AD47">
                  <a:lumMod val="60000"/>
                  <a:lumOff val="40000"/>
                </a:srgbClr>
              </a:fgClr>
              <a:bgClr>
                <a:sysClr val="window" lastClr="FFFFFF"/>
              </a:bgClr>
            </a:pattFill>
            <a:ln>
              <a:solidFill>
                <a:srgbClr val="3366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E6-4D02-A69E-A20FAAB829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803520"/>
        <c:axId val="213815280"/>
        <c:axId val="0"/>
      </c:bar3DChart>
      <c:catAx>
        <c:axId val="21380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3815280"/>
        <c:crosses val="autoZero"/>
        <c:auto val="1"/>
        <c:lblAlgn val="ctr"/>
        <c:lblOffset val="100"/>
        <c:noMultiLvlLbl val="0"/>
      </c:catAx>
      <c:valAx>
        <c:axId val="21381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03520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0"/>
          <c:y val="0.85514876717193566"/>
          <c:w val="0.81156054123371568"/>
          <c:h val="0.144851383105907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516812613954968E-2"/>
          <c:y val="6.829804198847983E-2"/>
          <c:w val="0.76001634455609179"/>
          <c:h val="0.4963050289810033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Выдано лицензий</c:v>
                </c:pt>
              </c:strCache>
            </c:strRef>
          </c:tx>
          <c:spPr>
            <a:solidFill>
              <a:srgbClr val="FBC18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82374667863321E-17"/>
                  <c:y val="6.034739189976440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+83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B6C-4CB8-8AC9-7487EE659D3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+101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B6C-4CB8-8AC9-7487EE659D3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44527168749151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+144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B6C-4CB8-8AC9-7487EE659D3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83</c:v>
                </c:pt>
                <c:pt idx="1">
                  <c:v>101</c:v>
                </c:pt>
                <c:pt idx="2">
                  <c:v>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3F-7145-B830-297A88E93F26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Прекращено</c:v>
                </c:pt>
              </c:strCache>
            </c:strRef>
          </c:tx>
          <c:spPr>
            <a:solidFill>
              <a:srgbClr val="999999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B6C-4CB8-8AC9-7487EE659D3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-53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-50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B6C-4CB8-8AC9-7487EE659D3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64</c:v>
                </c:pt>
                <c:pt idx="1">
                  <c:v>53</c:v>
                </c:pt>
                <c:pt idx="2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73F-7145-B830-297A88E93F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2"/>
        <c:axId val="213813320"/>
        <c:axId val="213813712"/>
      </c:barChart>
      <c:catAx>
        <c:axId val="213813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3813712"/>
        <c:crosses val="autoZero"/>
        <c:auto val="1"/>
        <c:lblAlgn val="ctr"/>
        <c:lblOffset val="100"/>
        <c:noMultiLvlLbl val="0"/>
      </c:catAx>
      <c:valAx>
        <c:axId val="213813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13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166760275184302"/>
          <c:y val="0.63773329348961971"/>
          <c:w val="0.69324122791282294"/>
          <c:h val="0.1691425762497281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89255236019416E-4"/>
          <c:y val="0.24551392680626172"/>
          <c:w val="0.54449097357522291"/>
          <c:h val="0.52184084941624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подземных вод</c:v>
                </c:pt>
              </c:strCache>
            </c:strRef>
          </c:tx>
          <c:spPr>
            <a:solidFill>
              <a:srgbClr val="999999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75-45FB-9EE6-9BC154E388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 государственных контрактов</c:v>
                </c:pt>
              </c:strCache>
            </c:strRef>
          </c:tx>
          <c:spPr>
            <a:solidFill>
              <a:srgbClr val="FBC18F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75-45FB-9EE6-9BC154E388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геологическое изучение, разведку и добычу ОПИ</c:v>
                </c:pt>
              </c:strCache>
            </c:strRef>
          </c:tx>
          <c:spPr>
            <a:solidFill>
              <a:srgbClr val="D5D1B5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75-45FB-9EE6-9BC154E38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814104"/>
        <c:axId val="213807832"/>
      </c:barChart>
      <c:catAx>
        <c:axId val="213814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3807832"/>
        <c:crosses val="autoZero"/>
        <c:auto val="1"/>
        <c:lblAlgn val="ctr"/>
        <c:lblOffset val="100"/>
        <c:noMultiLvlLbl val="0"/>
      </c:catAx>
      <c:valAx>
        <c:axId val="213807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814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0834050834747191"/>
          <c:y val="0.14076997852980722"/>
          <c:w val="0.38461856033154773"/>
          <c:h val="0.57769006441057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213037290677253E-2"/>
          <c:y val="0.16293210460233795"/>
          <c:w val="0.95157392541864549"/>
          <c:h val="0.73667089451749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2624697545314518E-3"/>
                  <c:y val="0.150662945602766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888777949318011E-3"/>
                  <c:y val="0.18233888177858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1784803395295314E-3"/>
                  <c:y val="0.184067534633632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0691139519608529E-4"/>
                  <c:y val="0.18781234641479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5812</c:v>
                </c:pt>
                <c:pt idx="1">
                  <c:v>5502</c:v>
                </c:pt>
                <c:pt idx="2">
                  <c:v>5082</c:v>
                </c:pt>
                <c:pt idx="3">
                  <c:v>6165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213808224"/>
        <c:axId val="213808616"/>
      </c:barChart>
      <c:catAx>
        <c:axId val="21380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3808616"/>
        <c:crosses val="autoZero"/>
        <c:auto val="1"/>
        <c:lblAlgn val="ctr"/>
        <c:lblOffset val="100"/>
        <c:noMultiLvlLbl val="0"/>
      </c:catAx>
      <c:valAx>
        <c:axId val="213808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80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63398410025355E-2"/>
          <c:y val="0.12362171523124062"/>
          <c:w val="0.8028150249895013"/>
          <c:h val="0.65458324212372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451773293637101E-3"/>
                  <c:y val="0.12836448056039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377268039327946E-5"/>
                  <c:y val="0.1566824886197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221919633734234E-3"/>
                  <c:y val="0.1321121508571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4942958927221338E-3"/>
                  <c:y val="9.9795354278144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0.48</c:v>
                </c:pt>
                <c:pt idx="1">
                  <c:v>0.51</c:v>
                </c:pt>
                <c:pt idx="2">
                  <c:v>0.3</c:v>
                </c:pt>
                <c:pt idx="3">
                  <c:v>0.15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213809400"/>
        <c:axId val="213810184"/>
      </c:barChart>
      <c:catAx>
        <c:axId val="21380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3810184"/>
        <c:crosses val="autoZero"/>
        <c:auto val="1"/>
        <c:lblAlgn val="ctr"/>
        <c:lblOffset val="100"/>
        <c:noMultiLvlLbl val="0"/>
      </c:catAx>
      <c:valAx>
        <c:axId val="213810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809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>
      <a:solidFill>
        <a:schemeClr val="bg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641737361785E-2"/>
          <c:y val="3.0958001448931974E-2"/>
          <c:w val="0.95587165252764295"/>
          <c:h val="0.931892396812349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77BD69"/>
            </a:solidFill>
            <a:ln>
              <a:solidFill>
                <a:srgbClr val="77BD69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C82-48A9-B40D-5818378504F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29050,2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C82-48A9-B40D-5818378504F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82-48A9-B40D-5818378504F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'[лесной фонд.xlsx]Лист1'!$D$9:$E$9</c:f>
              <c:numCache>
                <c:formatCode>General</c:formatCode>
                <c:ptCount val="2"/>
                <c:pt idx="0" formatCode="#\ ##0.0">
                  <c:v>28356.5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82-48A9-B40D-5818378504F7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solidFill>
                <a:srgbClr val="77BD69"/>
              </a:solidFill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82-48A9-B40D-5818378504F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'[лесной фонд.xlsx]Лист1'!$D$10:$E$10</c:f>
              <c:numCache>
                <c:formatCode>General</c:formatCode>
                <c:ptCount val="2"/>
                <c:pt idx="0" formatCode="#\ ##0.0">
                  <c:v>3176.3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82-48A9-B40D-5818378504F7}"/>
            </c:ext>
          </c:extLst>
        </c:ser>
        <c:ser>
          <c:idx val="2"/>
          <c:order val="2"/>
          <c:spPr>
            <a:solidFill>
              <a:schemeClr val="tx2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8.0233359040648728E-3"/>
                  <c:y val="-9.287400434679592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389,9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C82-48A9-B40D-5818378504F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C82-48A9-B40D-5818378504F7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'[лесной фонд.xlsx]Лист1'!$D$11:$E$11</c:f>
              <c:numCache>
                <c:formatCode>General</c:formatCode>
                <c:ptCount val="2"/>
                <c:pt idx="0" formatCode="#\ ##0.0">
                  <c:v>1083.5999999999999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C82-48A9-B40D-581837850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957184"/>
        <c:axId val="183347856"/>
      </c:barChart>
      <c:catAx>
        <c:axId val="20695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347856"/>
        <c:crosses val="autoZero"/>
        <c:auto val="1"/>
        <c:lblAlgn val="ctr"/>
        <c:lblOffset val="100"/>
        <c:noMultiLvlLbl val="0"/>
      </c:catAx>
      <c:valAx>
        <c:axId val="1833478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0695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42622206877573E-2"/>
          <c:y val="0.1956791186931057"/>
          <c:w val="0.94928278893108664"/>
          <c:h val="0.60845029849569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Копытные виды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590179521501095E-2"/>
                  <c:y val="-7.6254334098957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087273816903665E-2"/>
                  <c:y val="-9.04803979477766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7005524912488006E-3"/>
                  <c:y val="1.8066441322856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566150534884119E-2"/>
                  <c:y val="-1.721495135488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1861729741710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6">
                  <c:v>2030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201.3</c:v>
                </c:pt>
                <c:pt idx="2">
                  <c:v>250.6</c:v>
                </c:pt>
                <c:pt idx="3">
                  <c:v>283.89999999999998</c:v>
                </c:pt>
                <c:pt idx="4">
                  <c:v>281.89999999999998</c:v>
                </c:pt>
                <c:pt idx="6">
                  <c:v>400.9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Пушные виды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6">
                  <c:v>2030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327.10000000000002</c:v>
                </c:pt>
                <c:pt idx="2">
                  <c:v>312.89999999999998</c:v>
                </c:pt>
                <c:pt idx="3">
                  <c:v>380.1</c:v>
                </c:pt>
                <c:pt idx="4">
                  <c:v>433.8</c:v>
                </c:pt>
                <c:pt idx="6">
                  <c:v>500.6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213816456"/>
        <c:axId val="213817632"/>
      </c:barChart>
      <c:catAx>
        <c:axId val="21381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3817632"/>
        <c:crosses val="autoZero"/>
        <c:auto val="1"/>
        <c:lblAlgn val="ctr"/>
        <c:lblOffset val="100"/>
        <c:noMultiLvlLbl val="0"/>
      </c:catAx>
      <c:valAx>
        <c:axId val="213817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816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Добыто волков                  Сдано шкур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57375924414954"/>
          <c:y val="4.247825667870302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4052479514501474E-2"/>
          <c:y val="0.13705314078700098"/>
          <c:w val="0.70481047868566371"/>
          <c:h val="0.721773721166465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Добыто волков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1675355919018069E-4"/>
                  <c:y val="7.3367489934677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31780935457225E-3"/>
                  <c:y val="7.82537128621102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83916156878639E-4"/>
                  <c:y val="-1.1698388806916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4704783791968952E-3"/>
                  <c:y val="1.198496318649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865890467729415E-3"/>
                  <c:y val="9.41654494361194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916</c:v>
                </c:pt>
                <c:pt idx="1">
                  <c:v>808</c:v>
                </c:pt>
                <c:pt idx="2">
                  <c:v>931</c:v>
                </c:pt>
                <c:pt idx="3">
                  <c:v>954</c:v>
                </c:pt>
                <c:pt idx="4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Сдано шкур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932945233864308E-2"/>
                  <c:y val="3.1366733645240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932945233864308E-2"/>
                  <c:y val="1.0195819647213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731780935457225E-3"/>
                  <c:y val="7.825371286211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5597671403185044E-3"/>
                  <c:y val="2.7274614626044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0903794730595793E-2"/>
                  <c:y val="-6.12075421334776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не менее</a:t>
                    </a:r>
                  </a:p>
                  <a:p>
                    <a:r>
                      <a:rPr lang="ru-RU" dirty="0" smtClean="0"/>
                      <a:t>800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426</c:v>
                </c:pt>
                <c:pt idx="1">
                  <c:v>632</c:v>
                </c:pt>
                <c:pt idx="2">
                  <c:v>588</c:v>
                </c:pt>
                <c:pt idx="3">
                  <c:v>793</c:v>
                </c:pt>
                <c:pt idx="4">
                  <c:v>800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213816848"/>
        <c:axId val="213816064"/>
      </c:barChart>
      <c:catAx>
        <c:axId val="21381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3816064"/>
        <c:crosses val="autoZero"/>
        <c:auto val="1"/>
        <c:lblAlgn val="ctr"/>
        <c:lblOffset val="100"/>
        <c:noMultiLvlLbl val="0"/>
      </c:catAx>
      <c:valAx>
        <c:axId val="213816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816848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34713806694505E-2"/>
          <c:y val="0.10253156751700898"/>
          <c:w val="0.91749469420028551"/>
          <c:h val="0.59759113172424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Лист2!$E$12</c:f>
              <c:strCache>
                <c:ptCount val="1"/>
                <c:pt idx="0">
                  <c:v>объем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aseline="0" dirty="0"/>
                      <a:t>101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63B-3343-96DF-D6C3DDF2E40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515727900570719E-2"/>
                  <c:y val="1.2596345317320144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 dirty="0"/>
                      <a:t>67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aseline="0" dirty="0"/>
                      <a:t>63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3B-3343-96DF-D6C3DDF2E40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aseline="0" dirty="0"/>
                      <a:t>39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3B-3343-96DF-D6C3DDF2E40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808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32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Лист2!$F$11:$M$11</c:f>
              <c:numCache>
                <c:formatCode>General</c:formatCode>
                <c:ptCount val="8"/>
                <c:pt idx="0">
                  <c:v>2013</c:v>
                </c:pt>
                <c:pt idx="1">
                  <c:v>2017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7">
                  <c:v>2030</c:v>
                </c:pt>
              </c:numCache>
            </c:numRef>
          </c:cat>
          <c:val>
            <c:numRef>
              <c:f>Лист2!$F$12:$M$12</c:f>
              <c:numCache>
                <c:formatCode>General</c:formatCode>
                <c:ptCount val="8"/>
                <c:pt idx="0">
                  <c:v>101</c:v>
                </c:pt>
                <c:pt idx="1">
                  <c:v>67</c:v>
                </c:pt>
                <c:pt idx="2">
                  <c:v>63</c:v>
                </c:pt>
                <c:pt idx="3">
                  <c:v>39</c:v>
                </c:pt>
                <c:pt idx="4">
                  <c:v>43</c:v>
                </c:pt>
                <c:pt idx="5">
                  <c:v>37</c:v>
                </c:pt>
                <c:pt idx="7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63B-3343-96DF-D6C3DDF2E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815672"/>
        <c:axId val="216877424"/>
      </c:barChart>
      <c:catAx>
        <c:axId val="21381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74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32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6877424"/>
        <c:crosses val="autoZero"/>
        <c:auto val="1"/>
        <c:lblAlgn val="ctr"/>
        <c:lblOffset val="100"/>
        <c:noMultiLvlLbl val="0"/>
      </c:catAx>
      <c:valAx>
        <c:axId val="216877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815672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 w="2540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132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07018096711734E-3"/>
          <c:y val="6.5984422765637235E-2"/>
          <c:w val="0.94747405708590593"/>
          <c:h val="0.827320085649655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арендаторы</c:v>
                </c:pt>
              </c:strCache>
            </c:strRef>
          </c:tx>
          <c:spPr>
            <a:solidFill>
              <a:srgbClr val="A9D18E"/>
            </a:solidFill>
            <a:ln>
              <a:solidFill>
                <a:srgbClr val="A9D18E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C62-44AC-90A3-0887F3D97622}"/>
              </c:ext>
            </c:extLst>
          </c:dPt>
          <c:dLbls>
            <c:dLbl>
              <c:idx val="0"/>
              <c:layout>
                <c:manualLayout>
                  <c:x val="0"/>
                  <c:y val="-1.815016388025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C62-44AC-90A3-0887F3D9762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169300385586881E-3"/>
                  <c:y val="-3.1722150834721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787-4E23-B508-85821615C9D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209215124616279E-3"/>
                  <c:y val="-3.2670294984466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C62-44AC-90A3-0887F3D9762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705</c:v>
                </c:pt>
                <c:pt idx="1">
                  <c:v>623</c:v>
                </c:pt>
                <c:pt idx="2">
                  <c:v>623.4</c:v>
                </c:pt>
                <c:pt idx="3">
                  <c:v>551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87-4E23-B508-85821615C9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548235"/>
            </a:solidFill>
            <a:ln>
              <a:solidFill>
                <a:srgbClr val="54823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830</c:v>
                </c:pt>
                <c:pt idx="1">
                  <c:v>751</c:v>
                </c:pt>
                <c:pt idx="2" formatCode="0.0">
                  <c:v>764.4</c:v>
                </c:pt>
                <c:pt idx="3">
                  <c:v>760.1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0E-4082-AF15-6AC57A6175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3703480"/>
        <c:axId val="203704656"/>
      </c:barChart>
      <c:catAx>
        <c:axId val="203703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704656"/>
        <c:crosses val="autoZero"/>
        <c:auto val="1"/>
        <c:lblAlgn val="ctr"/>
        <c:lblOffset val="100"/>
        <c:noMultiLvlLbl val="0"/>
      </c:catAx>
      <c:valAx>
        <c:axId val="2037046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0370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+mn-lt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477214181612606"/>
          <c:w val="0.94747405708590593"/>
          <c:h val="0.827320085649655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арендаторы</c:v>
                </c:pt>
              </c:strCache>
            </c:strRef>
          </c:tx>
          <c:spPr>
            <a:solidFill>
              <a:srgbClr val="A9D18E"/>
            </a:solidFill>
            <a:ln>
              <a:solidFill>
                <a:srgbClr val="A9D18E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9D18E"/>
              </a:solidFill>
              <a:ln>
                <a:solidFill>
                  <a:srgbClr val="A9D18E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D3-4E1C-8F82-5A5D30E6AD0B}"/>
              </c:ext>
            </c:extLst>
          </c:dPt>
          <c:dLbls>
            <c:dLbl>
              <c:idx val="0"/>
              <c:layout>
                <c:manualLayout>
                  <c:x val="0"/>
                  <c:y val="-1.815016388025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6D3-4E1C-8F82-5A5D30E6AD0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069233819712759E-2"/>
                  <c:y val="-4.3560393312622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6D3-4E1C-8F82-5A5D30E6AD0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209215124616279E-3"/>
                  <c:y val="-3.2670294984466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6D3-4E1C-8F82-5A5D30E6AD0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 formatCode="0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217</c:v>
                </c:pt>
                <c:pt idx="1">
                  <c:v>133</c:v>
                </c:pt>
                <c:pt idx="2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6D3-4E1C-8F82-5A5D30E6A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548235"/>
            </a:solidFill>
            <a:ln>
              <a:solidFill>
                <a:srgbClr val="548235"/>
              </a:solidFill>
            </a:ln>
            <a:effectLst/>
          </c:spPr>
          <c:invertIfNegative val="0"/>
          <c:dLbls>
            <c:spPr>
              <a:solidFill>
                <a:srgbClr val="548235"/>
              </a:solidFill>
              <a:ln>
                <a:solidFill>
                  <a:srgbClr val="548235"/>
                </a:solidFill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 formatCode="0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5</c:v>
                </c:pt>
                <c:pt idx="2" formatCode="0.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6D3-4E1C-8F82-5A5D30E6A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3701912"/>
        <c:axId val="203703088"/>
      </c:barChart>
      <c:catAx>
        <c:axId val="203701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703088"/>
        <c:crosses val="autoZero"/>
        <c:auto val="1"/>
        <c:lblAlgn val="ctr"/>
        <c:lblOffset val="100"/>
        <c:noMultiLvlLbl val="0"/>
      </c:catAx>
      <c:valAx>
        <c:axId val="20370308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03701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гектар!$B$16:$B$20</c:f>
              <c:numCache>
                <c:formatCode>General</c:formatCode>
                <c:ptCount val="5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</c:numCache>
            </c:numRef>
          </c:cat>
          <c:val>
            <c:numRef>
              <c:f>гектар!$C$16:$C$20</c:f>
              <c:numCache>
                <c:formatCode>General</c:formatCode>
                <c:ptCount val="5"/>
                <c:pt idx="0">
                  <c:v>1178</c:v>
                </c:pt>
                <c:pt idx="1">
                  <c:v>460</c:v>
                </c:pt>
                <c:pt idx="2">
                  <c:v>500</c:v>
                </c:pt>
                <c:pt idx="3">
                  <c:v>597</c:v>
                </c:pt>
                <c:pt idx="4">
                  <c:v>1782</c:v>
                </c:pt>
              </c:numCache>
            </c:numRef>
          </c:val>
        </c:ser>
        <c:ser>
          <c:idx val="1"/>
          <c:order val="1"/>
          <c:spPr>
            <a:solidFill>
              <a:srgbClr val="5482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гектар!$B$16:$B$20</c:f>
              <c:numCache>
                <c:formatCode>General</c:formatCode>
                <c:ptCount val="5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</c:numCache>
            </c:numRef>
          </c:cat>
          <c:val>
            <c:numRef>
              <c:f>гектар!$D$16:$D$20</c:f>
              <c:numCache>
                <c:formatCode>General</c:formatCode>
                <c:ptCount val="5"/>
                <c:pt idx="0">
                  <c:v>499</c:v>
                </c:pt>
                <c:pt idx="1">
                  <c:v>312</c:v>
                </c:pt>
                <c:pt idx="2">
                  <c:v>385</c:v>
                </c:pt>
                <c:pt idx="3">
                  <c:v>583</c:v>
                </c:pt>
                <c:pt idx="4">
                  <c:v>789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705048"/>
        <c:axId val="203705440"/>
      </c:barChart>
      <c:catAx>
        <c:axId val="203705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705440"/>
        <c:crosses val="autoZero"/>
        <c:auto val="1"/>
        <c:lblAlgn val="ctr"/>
        <c:lblOffset val="100"/>
        <c:noMultiLvlLbl val="0"/>
      </c:catAx>
      <c:valAx>
        <c:axId val="203705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3705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Отвод</c:v>
                </c:pt>
              </c:strCache>
            </c:strRef>
          </c:tx>
          <c:spPr>
            <a:solidFill>
              <a:srgbClr val="5482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Средне 5-ти летнее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1083</c:v>
                </c:pt>
                <c:pt idx="1">
                  <c:v>1039</c:v>
                </c:pt>
                <c:pt idx="2">
                  <c:v>958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Фактическая заготовка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Средне 5-ти летнее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697.5</c:v>
                </c:pt>
                <c:pt idx="1">
                  <c:v>694.3</c:v>
                </c:pt>
                <c:pt idx="2">
                  <c:v>640.5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708576"/>
        <c:axId val="203702304"/>
      </c:barChart>
      <c:catAx>
        <c:axId val="2037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3702304"/>
        <c:crosses val="autoZero"/>
        <c:auto val="1"/>
        <c:lblAlgn val="ctr"/>
        <c:lblOffset val="100"/>
        <c:noMultiLvlLbl val="0"/>
      </c:catAx>
      <c:valAx>
        <c:axId val="20370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70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349684607638501"/>
          <c:y val="2.6507941957953154E-2"/>
          <c:w val="0.46725634814794659"/>
          <c:h val="0.941551064057230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6.1152412076397607E-2"/>
                  <c:y val="5.852549395862418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65,1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3811212601458375E-2"/>
                  <c:y val="-1.0729549943738101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64700131265190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178761417664068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774041732700523E-2"/>
                  <c:y val="-1.0729549943738101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784367110063863"/>
                  <c:y val="2.327340961242285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5329814742205386"/>
                  <c:y val="2.028046402859990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7965501643939644"/>
                  <c:y val="4.95418331884777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24846857710139952"/>
                  <c:y val="-5.253891553191909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4889288214243046"/>
                  <c:y val="-2.92634375396875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16484563255376758"/>
                  <c:y val="-1.341193742967262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25610318368153573"/>
                  <c:y val="-1.0616993560306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7DB-44F0-90B1-750F158A919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9. Забайкальский край</c:v>
                </c:pt>
                <c:pt idx="1">
                  <c:v>8. Ханты-Мансийский АО</c:v>
                </c:pt>
                <c:pt idx="2">
                  <c:v>7. Томская область </c:v>
                </c:pt>
                <c:pt idx="3">
                  <c:v>6. Еврейская автономная область</c:v>
                </c:pt>
                <c:pt idx="4">
                  <c:v>5. Свердловская область</c:v>
                </c:pt>
                <c:pt idx="5">
                  <c:v>4. Магаданская область</c:v>
                </c:pt>
                <c:pt idx="6">
                  <c:v>3. Амурская область</c:v>
                </c:pt>
                <c:pt idx="7">
                  <c:v>2. Хабаровский край</c:v>
                </c:pt>
                <c:pt idx="8">
                  <c:v>1. Республика Саха (Якутия)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65.3</c:v>
                </c:pt>
                <c:pt idx="1">
                  <c:v>66.2</c:v>
                </c:pt>
                <c:pt idx="2">
                  <c:v>82.3</c:v>
                </c:pt>
                <c:pt idx="3">
                  <c:v>213</c:v>
                </c:pt>
                <c:pt idx="4">
                  <c:v>357.5</c:v>
                </c:pt>
                <c:pt idx="5">
                  <c:v>455.6</c:v>
                </c:pt>
                <c:pt idx="6">
                  <c:v>664.7</c:v>
                </c:pt>
                <c:pt idx="7">
                  <c:v>866.8</c:v>
                </c:pt>
                <c:pt idx="8">
                  <c:v>1456.8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7DB-44F0-90B1-750F158A91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6956008"/>
        <c:axId val="210044752"/>
      </c:barChart>
      <c:catAx>
        <c:axId val="206956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0044752"/>
        <c:crosses val="autoZero"/>
        <c:auto val="1"/>
        <c:lblAlgn val="ctr"/>
        <c:lblOffset val="100"/>
        <c:noMultiLvlLbl val="0"/>
      </c:catAx>
      <c:valAx>
        <c:axId val="21004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6956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5608318041193"/>
          <c:y val="4.0845770223061635E-2"/>
          <c:w val="0.69992836796465674"/>
          <c:h val="0.77156719578305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2E75B6">
                <a:alpha val="50196"/>
              </a:srgb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2E75B6">
                  <a:alpha val="50196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24,02</a:t>
                    </a:r>
                    <a:endParaRPr 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104,52</a:t>
                    </a:r>
                    <a:endParaRPr 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512,87</a:t>
                    </a:r>
                    <a:endParaRPr 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909,59</a:t>
                    </a:r>
                    <a:endParaRPr 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896,96</a:t>
                    </a:r>
                    <a:endParaRPr 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9011853969404143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en-US" sz="1800" b="1" dirty="0" smtClean="0"/>
                      <a:t>856,00</a:t>
                    </a:r>
                    <a:endParaRPr lang="en-US" sz="18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24.02</c:v>
                </c:pt>
                <c:pt idx="1">
                  <c:v>104.52</c:v>
                </c:pt>
                <c:pt idx="2">
                  <c:v>512.87</c:v>
                </c:pt>
                <c:pt idx="3">
                  <c:v>909.59</c:v>
                </c:pt>
                <c:pt idx="4">
                  <c:v>896.96</c:v>
                </c:pt>
                <c:pt idx="5">
                  <c:v>856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74-7944-A62D-7E8A1EF58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210047888"/>
        <c:axId val="210042008"/>
      </c:barChart>
      <c:catAx>
        <c:axId val="210047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400"/>
            </a:pPr>
            <a:endParaRPr lang="ru-RU"/>
          </a:p>
        </c:txPr>
        <c:crossAx val="210042008"/>
        <c:crosses val="autoZero"/>
        <c:auto val="1"/>
        <c:lblAlgn val="ctr"/>
        <c:lblOffset val="100"/>
        <c:noMultiLvlLbl val="0"/>
      </c:catAx>
      <c:valAx>
        <c:axId val="210042008"/>
        <c:scaling>
          <c:orientation val="minMax"/>
          <c:max val="1000"/>
          <c:min val="0"/>
        </c:scaling>
        <c:delete val="0"/>
        <c:axPos val="b"/>
        <c:majorGridlines>
          <c:spPr>
            <a:ln>
              <a:solidFill>
                <a:schemeClr val="accent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1270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210047888"/>
        <c:crosses val="autoZero"/>
        <c:crossBetween val="between"/>
        <c:majorUnit val="200"/>
      </c:valAx>
    </c:plotArea>
    <c:plotVisOnly val="1"/>
    <c:dispBlanksAs val="gap"/>
    <c:showDLblsOverMax val="0"/>
  </c:chart>
  <c:spPr>
    <a:noFill/>
    <a:ln w="12700">
      <a:solidFill>
        <a:schemeClr val="bg1">
          <a:lumMod val="50000"/>
        </a:schemeClr>
      </a:solidFill>
    </a:ln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5ACA65-6538-418E-AA60-E9F28DDE4F1C}" type="doc">
      <dgm:prSet loTypeId="urn:microsoft.com/office/officeart/2005/8/layout/hierarchy3#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6E63D8-EF75-4EB6-A200-A6BDDAE10142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«Развитие </a:t>
          </a: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лесного </a:t>
          </a:r>
        </a:p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хозяйства»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FEF8D4-FCB7-4B97-BC9A-B83C130761AF}" type="parTrans" cxnId="{9CDC48CF-DE96-4D01-AADF-A78A3EADB056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16F38B-8E02-40B4-900C-45BB68C38EE4}" type="sibTrans" cxnId="{9CDC48CF-DE96-4D01-AADF-A78A3EADB056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D8574D-E561-484B-9760-E78EB12B84CD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Федеральный бюджет </a:t>
          </a:r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2 023,6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2 102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A89C0-0C82-47BE-93DF-543FE15E1CCE}" type="parTrans" cxnId="{424C0893-1018-4D0E-AA27-B34FA972702C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F1E02-3FF0-4C05-ACA3-7063BC46AB5F}" type="sibTrans" cxnId="{424C0893-1018-4D0E-AA27-B34FA972702C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23E20-2AF9-4164-8951-C6C3FA09D87A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Краевой бюджет </a:t>
          </a:r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 466,6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366,28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DFE661-6BA2-4A6F-81F4-F2BDA0E23664}" type="parTrans" cxnId="{75F36C7E-32FA-4CC7-B3E5-2969286C512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32F0CC-0947-48E3-8BE8-B745B9D06A43}" type="sibTrans" cxnId="{75F36C7E-32FA-4CC7-B3E5-2969286C5128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17A2E-7DBA-412C-8712-E21CD103955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«Охрана </a:t>
          </a: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окружающей 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среды»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848396-2CBE-4D59-A6C5-87D6FD4F41AA}" type="parTrans" cxnId="{589C97BD-C97A-4176-A16E-B6FD234FD81B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C1F3FC-B4DC-4774-97FC-D38D0BBE4BCE}" type="sibTrans" cxnId="{589C97BD-C97A-4176-A16E-B6FD234FD81B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213FBD-1942-49BE-8F84-9C8EE4D2C269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Федеральный бюджет </a:t>
          </a:r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502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725,4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894527-A93D-4134-9B7A-AC17050549AC}" type="parTrans" cxnId="{A3BDB0E1-5EB2-4F43-8D1B-8C66400C1CAD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EF61AF-7630-4B17-BEDE-9382D192394B}" type="sibTrans" cxnId="{A3BDB0E1-5EB2-4F43-8D1B-8C66400C1CAD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5C904-6F18-4259-8AF9-E65AEBAFA16C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Краевой </a:t>
          </a:r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бюджет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 345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298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D0256-E453-4D67-9E48-8C1A4335095A}" type="parTrans" cxnId="{DBEDB0A6-D8FC-45A8-87A6-0D6E88D18826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F1C73-8215-4B16-8DFD-6661304A5E6E}" type="sibTrans" cxnId="{DBEDB0A6-D8FC-45A8-87A6-0D6E88D18826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11C067-BE86-403E-8CD7-D4A0BC4CBAF6}" type="pres">
      <dgm:prSet presAssocID="{D35ACA65-6538-418E-AA60-E9F28DDE4F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D784F2-5336-417F-B450-FDF1C708B929}" type="pres">
      <dgm:prSet presAssocID="{BC6E63D8-EF75-4EB6-A200-A6BDDAE10142}" presName="root" presStyleCnt="0"/>
      <dgm:spPr/>
    </dgm:pt>
    <dgm:pt modelId="{7D6C7E58-D5AB-4A46-9420-89FEF124DD54}" type="pres">
      <dgm:prSet presAssocID="{BC6E63D8-EF75-4EB6-A200-A6BDDAE10142}" presName="rootComposite" presStyleCnt="0"/>
      <dgm:spPr/>
    </dgm:pt>
    <dgm:pt modelId="{C86BEDF7-50C0-4098-A924-104ED71D58D4}" type="pres">
      <dgm:prSet presAssocID="{BC6E63D8-EF75-4EB6-A200-A6BDDAE10142}" presName="rootText" presStyleLbl="node1" presStyleIdx="0" presStyleCnt="2" custScaleX="128404" custScaleY="78081" custLinFactNeighborX="-177" custLinFactNeighborY="1383"/>
      <dgm:spPr/>
      <dgm:t>
        <a:bodyPr/>
        <a:lstStyle/>
        <a:p>
          <a:endParaRPr lang="ru-RU"/>
        </a:p>
      </dgm:t>
    </dgm:pt>
    <dgm:pt modelId="{14729641-24AD-4254-BAFF-79915014B1DC}" type="pres">
      <dgm:prSet presAssocID="{BC6E63D8-EF75-4EB6-A200-A6BDDAE10142}" presName="rootConnector" presStyleLbl="node1" presStyleIdx="0" presStyleCnt="2"/>
      <dgm:spPr/>
      <dgm:t>
        <a:bodyPr/>
        <a:lstStyle/>
        <a:p>
          <a:endParaRPr lang="ru-RU"/>
        </a:p>
      </dgm:t>
    </dgm:pt>
    <dgm:pt modelId="{8AB80E68-E739-4E33-9A4B-54C193B92BC6}" type="pres">
      <dgm:prSet presAssocID="{BC6E63D8-EF75-4EB6-A200-A6BDDAE10142}" presName="childShape" presStyleCnt="0"/>
      <dgm:spPr/>
    </dgm:pt>
    <dgm:pt modelId="{C7CB8C3C-A5B9-4866-99D6-EF01167673B2}" type="pres">
      <dgm:prSet presAssocID="{E5AA89C0-0C82-47BE-93DF-543FE15E1CC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9BB54E1-D8C4-4746-9700-9CAD7B224F3C}" type="pres">
      <dgm:prSet presAssocID="{57D8574D-E561-484B-9760-E78EB12B84CD}" presName="childText" presStyleLbl="bgAcc1" presStyleIdx="0" presStyleCnt="4" custScaleX="163868" custScaleY="78640" custLinFactNeighborX="-6544" custLinFactNeighborY="-10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D6382-1058-48DA-A76A-E4F594E5EE22}" type="pres">
      <dgm:prSet presAssocID="{54DFE661-6BA2-4A6F-81F4-F2BDA0E2366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C9E85534-B498-4B16-831B-6F7ACE8134DE}" type="pres">
      <dgm:prSet presAssocID="{EC823E20-2AF9-4164-8951-C6C3FA09D87A}" presName="childText" presStyleLbl="bgAcc1" presStyleIdx="1" presStyleCnt="4" custScaleX="155806" custScaleY="80127" custLinFactNeighborX="-1443" custLinFactNeighborY="-10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BF911-0996-437A-8A6C-7F876853F4F8}" type="pres">
      <dgm:prSet presAssocID="{CDB17A2E-7DBA-412C-8712-E21CD103955E}" presName="root" presStyleCnt="0"/>
      <dgm:spPr/>
    </dgm:pt>
    <dgm:pt modelId="{E8EDC0F8-7881-4826-85CA-E381799A5AD4}" type="pres">
      <dgm:prSet presAssocID="{CDB17A2E-7DBA-412C-8712-E21CD103955E}" presName="rootComposite" presStyleCnt="0"/>
      <dgm:spPr/>
    </dgm:pt>
    <dgm:pt modelId="{B67E8C5F-897F-47FD-87BB-3E7A3438FDFA}" type="pres">
      <dgm:prSet presAssocID="{CDB17A2E-7DBA-412C-8712-E21CD103955E}" presName="rootText" presStyleLbl="node1" presStyleIdx="1" presStyleCnt="2" custScaleX="124749" custScaleY="78332" custLinFactNeighborY="1404"/>
      <dgm:spPr/>
      <dgm:t>
        <a:bodyPr/>
        <a:lstStyle/>
        <a:p>
          <a:endParaRPr lang="ru-RU"/>
        </a:p>
      </dgm:t>
    </dgm:pt>
    <dgm:pt modelId="{A13F7CEA-C471-4E16-A3DA-9DA74E5CF655}" type="pres">
      <dgm:prSet presAssocID="{CDB17A2E-7DBA-412C-8712-E21CD103955E}" presName="rootConnector" presStyleLbl="node1" presStyleIdx="1" presStyleCnt="2"/>
      <dgm:spPr/>
      <dgm:t>
        <a:bodyPr/>
        <a:lstStyle/>
        <a:p>
          <a:endParaRPr lang="ru-RU"/>
        </a:p>
      </dgm:t>
    </dgm:pt>
    <dgm:pt modelId="{961C487A-86FF-455A-8BB7-55509F8448F5}" type="pres">
      <dgm:prSet presAssocID="{CDB17A2E-7DBA-412C-8712-E21CD103955E}" presName="childShape" presStyleCnt="0"/>
      <dgm:spPr/>
    </dgm:pt>
    <dgm:pt modelId="{4DAD21B1-1934-4383-9D6B-3A1026B8A2A9}" type="pres">
      <dgm:prSet presAssocID="{D0894527-A93D-4134-9B7A-AC17050549AC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0B4774E-4138-46C9-9864-70FDE240BD94}" type="pres">
      <dgm:prSet presAssocID="{C5213FBD-1942-49BE-8F84-9C8EE4D2C269}" presName="childText" presStyleLbl="bgAcc1" presStyleIdx="2" presStyleCnt="4" custScaleX="141747" custScaleY="81225" custLinFactNeighborX="-3680" custLinFactNeighborY="-10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58077-22BE-42BD-987C-9BF258F3C800}" type="pres">
      <dgm:prSet presAssocID="{404D0256-E453-4D67-9E48-8C1A4335095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95808D4A-4DEC-42C5-8450-D0F5FD928942}" type="pres">
      <dgm:prSet presAssocID="{5635C904-6F18-4259-8AF9-E65AEBAFA16C}" presName="childText" presStyleLbl="bgAcc1" presStyleIdx="3" presStyleCnt="4" custScaleX="141747" custScaleY="84779" custLinFactNeighborX="221" custLinFactNeighborY="-18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EC9001-2557-4D4D-AD54-E86A2D25097D}" type="presOf" srcId="{CDB17A2E-7DBA-412C-8712-E21CD103955E}" destId="{B67E8C5F-897F-47FD-87BB-3E7A3438FDFA}" srcOrd="0" destOrd="0" presId="urn:microsoft.com/office/officeart/2005/8/layout/hierarchy3#1"/>
    <dgm:cxn modelId="{B9F65EAE-F69E-41AF-8B20-1285EBB96544}" type="presOf" srcId="{E5AA89C0-0C82-47BE-93DF-543FE15E1CCE}" destId="{C7CB8C3C-A5B9-4866-99D6-EF01167673B2}" srcOrd="0" destOrd="0" presId="urn:microsoft.com/office/officeart/2005/8/layout/hierarchy3#1"/>
    <dgm:cxn modelId="{C4618C89-BC03-4809-9B41-7AFEC03E5E3B}" type="presOf" srcId="{BC6E63D8-EF75-4EB6-A200-A6BDDAE10142}" destId="{C86BEDF7-50C0-4098-A924-104ED71D58D4}" srcOrd="0" destOrd="0" presId="urn:microsoft.com/office/officeart/2005/8/layout/hierarchy3#1"/>
    <dgm:cxn modelId="{09BF7B7E-6DB3-4BB0-ADA2-72B2CF0FD7A8}" type="presOf" srcId="{54DFE661-6BA2-4A6F-81F4-F2BDA0E23664}" destId="{EE1D6382-1058-48DA-A76A-E4F594E5EE22}" srcOrd="0" destOrd="0" presId="urn:microsoft.com/office/officeart/2005/8/layout/hierarchy3#1"/>
    <dgm:cxn modelId="{A3BDB0E1-5EB2-4F43-8D1B-8C66400C1CAD}" srcId="{CDB17A2E-7DBA-412C-8712-E21CD103955E}" destId="{C5213FBD-1942-49BE-8F84-9C8EE4D2C269}" srcOrd="0" destOrd="0" parTransId="{D0894527-A93D-4134-9B7A-AC17050549AC}" sibTransId="{B5EF61AF-7630-4B17-BEDE-9382D192394B}"/>
    <dgm:cxn modelId="{BAB481B3-19D4-4EE1-8E08-B600770FBC1F}" type="presOf" srcId="{57D8574D-E561-484B-9760-E78EB12B84CD}" destId="{A9BB54E1-D8C4-4746-9700-9CAD7B224F3C}" srcOrd="0" destOrd="0" presId="urn:microsoft.com/office/officeart/2005/8/layout/hierarchy3#1"/>
    <dgm:cxn modelId="{97B053FE-206A-4562-A5A3-B78FC79D8B53}" type="presOf" srcId="{BC6E63D8-EF75-4EB6-A200-A6BDDAE10142}" destId="{14729641-24AD-4254-BAFF-79915014B1DC}" srcOrd="1" destOrd="0" presId="urn:microsoft.com/office/officeart/2005/8/layout/hierarchy3#1"/>
    <dgm:cxn modelId="{7DF99BF2-22BC-4FDA-A772-F50F0A4C0839}" type="presOf" srcId="{CDB17A2E-7DBA-412C-8712-E21CD103955E}" destId="{A13F7CEA-C471-4E16-A3DA-9DA74E5CF655}" srcOrd="1" destOrd="0" presId="urn:microsoft.com/office/officeart/2005/8/layout/hierarchy3#1"/>
    <dgm:cxn modelId="{5ECC1755-D26B-455C-837D-505D13409CAA}" type="presOf" srcId="{5635C904-6F18-4259-8AF9-E65AEBAFA16C}" destId="{95808D4A-4DEC-42C5-8450-D0F5FD928942}" srcOrd="0" destOrd="0" presId="urn:microsoft.com/office/officeart/2005/8/layout/hierarchy3#1"/>
    <dgm:cxn modelId="{589C97BD-C97A-4176-A16E-B6FD234FD81B}" srcId="{D35ACA65-6538-418E-AA60-E9F28DDE4F1C}" destId="{CDB17A2E-7DBA-412C-8712-E21CD103955E}" srcOrd="1" destOrd="0" parTransId="{95848396-2CBE-4D59-A6C5-87D6FD4F41AA}" sibTransId="{E3C1F3FC-B4DC-4774-97FC-D38D0BBE4BCE}"/>
    <dgm:cxn modelId="{BC3FB17B-F049-4B5B-B6B3-CE25E083E1BE}" type="presOf" srcId="{D0894527-A93D-4134-9B7A-AC17050549AC}" destId="{4DAD21B1-1934-4383-9D6B-3A1026B8A2A9}" srcOrd="0" destOrd="0" presId="urn:microsoft.com/office/officeart/2005/8/layout/hierarchy3#1"/>
    <dgm:cxn modelId="{E6B3A138-04BE-4686-9062-41F46337F362}" type="presOf" srcId="{EC823E20-2AF9-4164-8951-C6C3FA09D87A}" destId="{C9E85534-B498-4B16-831B-6F7ACE8134DE}" srcOrd="0" destOrd="0" presId="urn:microsoft.com/office/officeart/2005/8/layout/hierarchy3#1"/>
    <dgm:cxn modelId="{75F36C7E-32FA-4CC7-B3E5-2969286C5128}" srcId="{BC6E63D8-EF75-4EB6-A200-A6BDDAE10142}" destId="{EC823E20-2AF9-4164-8951-C6C3FA09D87A}" srcOrd="1" destOrd="0" parTransId="{54DFE661-6BA2-4A6F-81F4-F2BDA0E23664}" sibTransId="{8E32F0CC-0947-48E3-8BE8-B745B9D06A43}"/>
    <dgm:cxn modelId="{424C0893-1018-4D0E-AA27-B34FA972702C}" srcId="{BC6E63D8-EF75-4EB6-A200-A6BDDAE10142}" destId="{57D8574D-E561-484B-9760-E78EB12B84CD}" srcOrd="0" destOrd="0" parTransId="{E5AA89C0-0C82-47BE-93DF-543FE15E1CCE}" sibTransId="{42BF1E02-3FF0-4C05-ACA3-7063BC46AB5F}"/>
    <dgm:cxn modelId="{C3F9F1B3-EF50-4743-984B-E73B4E9A16D9}" type="presOf" srcId="{C5213FBD-1942-49BE-8F84-9C8EE4D2C269}" destId="{80B4774E-4138-46C9-9864-70FDE240BD94}" srcOrd="0" destOrd="0" presId="urn:microsoft.com/office/officeart/2005/8/layout/hierarchy3#1"/>
    <dgm:cxn modelId="{9CDC48CF-DE96-4D01-AADF-A78A3EADB056}" srcId="{D35ACA65-6538-418E-AA60-E9F28DDE4F1C}" destId="{BC6E63D8-EF75-4EB6-A200-A6BDDAE10142}" srcOrd="0" destOrd="0" parTransId="{41FEF8D4-FCB7-4B97-BC9A-B83C130761AF}" sibTransId="{6D16F38B-8E02-40B4-900C-45BB68C38EE4}"/>
    <dgm:cxn modelId="{57668753-D9EA-40D2-8058-79ABFD878D13}" type="presOf" srcId="{404D0256-E453-4D67-9E48-8C1A4335095A}" destId="{85B58077-22BE-42BD-987C-9BF258F3C800}" srcOrd="0" destOrd="0" presId="urn:microsoft.com/office/officeart/2005/8/layout/hierarchy3#1"/>
    <dgm:cxn modelId="{DBEDB0A6-D8FC-45A8-87A6-0D6E88D18826}" srcId="{CDB17A2E-7DBA-412C-8712-E21CD103955E}" destId="{5635C904-6F18-4259-8AF9-E65AEBAFA16C}" srcOrd="1" destOrd="0" parTransId="{404D0256-E453-4D67-9E48-8C1A4335095A}" sibTransId="{B7AF1C73-8215-4B16-8DFD-6661304A5E6E}"/>
    <dgm:cxn modelId="{EFBF4CB5-ADF7-43BB-ACD4-E0F112A26B8B}" type="presOf" srcId="{D35ACA65-6538-418E-AA60-E9F28DDE4F1C}" destId="{0011C067-BE86-403E-8CD7-D4A0BC4CBAF6}" srcOrd="0" destOrd="0" presId="urn:microsoft.com/office/officeart/2005/8/layout/hierarchy3#1"/>
    <dgm:cxn modelId="{D5A5791F-9CB9-484E-AE6F-5168FA0803F6}" type="presParOf" srcId="{0011C067-BE86-403E-8CD7-D4A0BC4CBAF6}" destId="{A8D784F2-5336-417F-B450-FDF1C708B929}" srcOrd="0" destOrd="0" presId="urn:microsoft.com/office/officeart/2005/8/layout/hierarchy3#1"/>
    <dgm:cxn modelId="{E181236E-2681-4901-A5FC-DDDC904074A4}" type="presParOf" srcId="{A8D784F2-5336-417F-B450-FDF1C708B929}" destId="{7D6C7E58-D5AB-4A46-9420-89FEF124DD54}" srcOrd="0" destOrd="0" presId="urn:microsoft.com/office/officeart/2005/8/layout/hierarchy3#1"/>
    <dgm:cxn modelId="{1BF34957-BCD2-4BBF-93C1-C67C7494B493}" type="presParOf" srcId="{7D6C7E58-D5AB-4A46-9420-89FEF124DD54}" destId="{C86BEDF7-50C0-4098-A924-104ED71D58D4}" srcOrd="0" destOrd="0" presId="urn:microsoft.com/office/officeart/2005/8/layout/hierarchy3#1"/>
    <dgm:cxn modelId="{F5B63853-0138-4D49-88DB-DA96C312737F}" type="presParOf" srcId="{7D6C7E58-D5AB-4A46-9420-89FEF124DD54}" destId="{14729641-24AD-4254-BAFF-79915014B1DC}" srcOrd="1" destOrd="0" presId="urn:microsoft.com/office/officeart/2005/8/layout/hierarchy3#1"/>
    <dgm:cxn modelId="{9F000DBA-CA4D-4CDB-A713-9A6AB80E78CC}" type="presParOf" srcId="{A8D784F2-5336-417F-B450-FDF1C708B929}" destId="{8AB80E68-E739-4E33-9A4B-54C193B92BC6}" srcOrd="1" destOrd="0" presId="urn:microsoft.com/office/officeart/2005/8/layout/hierarchy3#1"/>
    <dgm:cxn modelId="{3C831006-E05E-4669-850B-5839256821EB}" type="presParOf" srcId="{8AB80E68-E739-4E33-9A4B-54C193B92BC6}" destId="{C7CB8C3C-A5B9-4866-99D6-EF01167673B2}" srcOrd="0" destOrd="0" presId="urn:microsoft.com/office/officeart/2005/8/layout/hierarchy3#1"/>
    <dgm:cxn modelId="{E3EF27D8-0A75-46D3-AA82-39673081539D}" type="presParOf" srcId="{8AB80E68-E739-4E33-9A4B-54C193B92BC6}" destId="{A9BB54E1-D8C4-4746-9700-9CAD7B224F3C}" srcOrd="1" destOrd="0" presId="urn:microsoft.com/office/officeart/2005/8/layout/hierarchy3#1"/>
    <dgm:cxn modelId="{6C4B6AAD-390E-4756-B0FA-4394F029D4FF}" type="presParOf" srcId="{8AB80E68-E739-4E33-9A4B-54C193B92BC6}" destId="{EE1D6382-1058-48DA-A76A-E4F594E5EE22}" srcOrd="2" destOrd="0" presId="urn:microsoft.com/office/officeart/2005/8/layout/hierarchy3#1"/>
    <dgm:cxn modelId="{6AEA0FE8-6495-4F7F-921C-02DC78209505}" type="presParOf" srcId="{8AB80E68-E739-4E33-9A4B-54C193B92BC6}" destId="{C9E85534-B498-4B16-831B-6F7ACE8134DE}" srcOrd="3" destOrd="0" presId="urn:microsoft.com/office/officeart/2005/8/layout/hierarchy3#1"/>
    <dgm:cxn modelId="{9E6A8916-1B74-4699-A79B-2DA2CE5DCDE0}" type="presParOf" srcId="{0011C067-BE86-403E-8CD7-D4A0BC4CBAF6}" destId="{9C9BF911-0996-437A-8A6C-7F876853F4F8}" srcOrd="1" destOrd="0" presId="urn:microsoft.com/office/officeart/2005/8/layout/hierarchy3#1"/>
    <dgm:cxn modelId="{DC974153-0BBE-4B87-82D4-8394EBE43E64}" type="presParOf" srcId="{9C9BF911-0996-437A-8A6C-7F876853F4F8}" destId="{E8EDC0F8-7881-4826-85CA-E381799A5AD4}" srcOrd="0" destOrd="0" presId="urn:microsoft.com/office/officeart/2005/8/layout/hierarchy3#1"/>
    <dgm:cxn modelId="{F7660F40-5773-4B52-9013-13999EDFA322}" type="presParOf" srcId="{E8EDC0F8-7881-4826-85CA-E381799A5AD4}" destId="{B67E8C5F-897F-47FD-87BB-3E7A3438FDFA}" srcOrd="0" destOrd="0" presId="urn:microsoft.com/office/officeart/2005/8/layout/hierarchy3#1"/>
    <dgm:cxn modelId="{F0B24D58-16B9-4249-9142-1137DFA5A47E}" type="presParOf" srcId="{E8EDC0F8-7881-4826-85CA-E381799A5AD4}" destId="{A13F7CEA-C471-4E16-A3DA-9DA74E5CF655}" srcOrd="1" destOrd="0" presId="urn:microsoft.com/office/officeart/2005/8/layout/hierarchy3#1"/>
    <dgm:cxn modelId="{A01C16ED-393A-44C3-8268-30DE30E32104}" type="presParOf" srcId="{9C9BF911-0996-437A-8A6C-7F876853F4F8}" destId="{961C487A-86FF-455A-8BB7-55509F8448F5}" srcOrd="1" destOrd="0" presId="urn:microsoft.com/office/officeart/2005/8/layout/hierarchy3#1"/>
    <dgm:cxn modelId="{BE971ADB-C094-4DDE-A9C4-E68E73585906}" type="presParOf" srcId="{961C487A-86FF-455A-8BB7-55509F8448F5}" destId="{4DAD21B1-1934-4383-9D6B-3A1026B8A2A9}" srcOrd="0" destOrd="0" presId="urn:microsoft.com/office/officeart/2005/8/layout/hierarchy3#1"/>
    <dgm:cxn modelId="{01379FDB-173C-48C0-AA26-B5B07C66F605}" type="presParOf" srcId="{961C487A-86FF-455A-8BB7-55509F8448F5}" destId="{80B4774E-4138-46C9-9864-70FDE240BD94}" srcOrd="1" destOrd="0" presId="urn:microsoft.com/office/officeart/2005/8/layout/hierarchy3#1"/>
    <dgm:cxn modelId="{D8EA40EC-1C6B-43FA-A0E2-E22465A2666C}" type="presParOf" srcId="{961C487A-86FF-455A-8BB7-55509F8448F5}" destId="{85B58077-22BE-42BD-987C-9BF258F3C800}" srcOrd="2" destOrd="0" presId="urn:microsoft.com/office/officeart/2005/8/layout/hierarchy3#1"/>
    <dgm:cxn modelId="{51D3B2DF-3CCB-4C9F-B1A3-D4EB6B2BFA33}" type="presParOf" srcId="{961C487A-86FF-455A-8BB7-55509F8448F5}" destId="{95808D4A-4DEC-42C5-8450-D0F5FD928942}" srcOrd="3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C55A75-C048-4BB3-8BFE-7058C555FF8C}" type="doc">
      <dgm:prSet loTypeId="urn:microsoft.com/office/officeart/2005/8/layout/hierarchy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204F3-8C5C-40B0-B040-EE721CBED20F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«Воспроизводство </a:t>
          </a: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 использование природных 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ресурсов»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E7096-5E16-4A6B-A089-647820308A23}" type="parTrans" cxnId="{9DAC7B23-1210-4063-A941-D29D0028E14F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6FEB31-5F4F-45EC-BB85-906715251D1B}" type="sibTrans" cxnId="{9DAC7B23-1210-4063-A941-D29D0028E14F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4C84B1-1BE0-427B-B353-22D87AA757C8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Федеральный </a:t>
          </a:r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бюджет 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230,4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65,6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7B801C-B345-45E3-99C6-F005C8CD630B}" type="parTrans" cxnId="{00545C47-9623-4114-90E4-DC04DFC21597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DE3EF1-3D6B-4FE5-80F8-C735F0D10656}" type="sibTrans" cxnId="{00545C47-9623-4114-90E4-DC04DFC21597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571E18-7FCF-4780-8CFA-AE8E17CB8AFE}">
      <dgm:prSet phldrT="[Текст]" custT="1"/>
      <dgm:spPr>
        <a:noFill/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Краевой бюджет </a:t>
          </a:r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89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86,1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3A9D23-2B23-43BB-B7F0-F741C6F146DE}" type="parTrans" cxnId="{50F3234D-F485-42CD-BE7D-64989EA98459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C91AA6-AD6E-48EE-AFBA-A0E4B170BE83}" type="sibTrans" cxnId="{50F3234D-F485-42CD-BE7D-64989EA98459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C4AD76-7A57-4DCF-8AA0-F8D963A8DC86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«Реализация государственной национальной политики, развитие институтов региональной политики и гражданского общества»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2C058-239B-4048-A5AC-9AF35AED0D3E}" type="parTrans" cxnId="{CFE01578-8962-48E8-8C24-474BD655428F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711B5-A1C4-4657-A98D-233FAC6C8D4E}" type="sibTrans" cxnId="{CFE01578-8962-48E8-8C24-474BD655428F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341275-DBD1-4479-B892-924B2141C6D7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Федеральный бюджет </a:t>
          </a:r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0,4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0,2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A9E7D3-CEBF-48D7-BAA2-0A30B980B9E3}" type="parTrans" cxnId="{C472922E-D8EB-4891-915B-D8D5D358E2DA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C962C7-BE9F-4225-BF61-D05248FA3FE9}" type="sibTrans" cxnId="{C472922E-D8EB-4891-915B-D8D5D358E2DA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7F89ED-841E-4F07-ADF6-EC96B90EEC98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Краевой бюджет </a:t>
          </a:r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0,04 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0,02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141B1C-3F54-49E6-BB94-84AFD1215283}" type="parTrans" cxnId="{D0D57B3B-70E2-4AAE-8C69-CF2F70EDB3FC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4054CD-8652-4B07-8643-984D9C220353}" type="sibTrans" cxnId="{D0D57B3B-70E2-4AAE-8C69-CF2F70EDB3FC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965900-B2A4-433C-82D9-7B87EB69AF89}" type="pres">
      <dgm:prSet presAssocID="{22C55A75-C048-4BB3-8BFE-7058C555FF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BA2C9D-F284-4C87-98E8-F626A79305AA}" type="pres">
      <dgm:prSet presAssocID="{710204F3-8C5C-40B0-B040-EE721CBED20F}" presName="root" presStyleCnt="0"/>
      <dgm:spPr/>
    </dgm:pt>
    <dgm:pt modelId="{9F139E98-7F2B-44CF-BF83-6A1E764E8BFD}" type="pres">
      <dgm:prSet presAssocID="{710204F3-8C5C-40B0-B040-EE721CBED20F}" presName="rootComposite" presStyleCnt="0"/>
      <dgm:spPr/>
    </dgm:pt>
    <dgm:pt modelId="{08982AA9-3967-4CE9-9302-190CE3AE082B}" type="pres">
      <dgm:prSet presAssocID="{710204F3-8C5C-40B0-B040-EE721CBED20F}" presName="rootText" presStyleLbl="node1" presStyleIdx="0" presStyleCnt="2" custScaleX="141235" custScaleY="70853" custLinFactNeighborX="-1365" custLinFactNeighborY="-6355"/>
      <dgm:spPr/>
      <dgm:t>
        <a:bodyPr/>
        <a:lstStyle/>
        <a:p>
          <a:endParaRPr lang="ru-RU"/>
        </a:p>
      </dgm:t>
    </dgm:pt>
    <dgm:pt modelId="{8C863060-B403-4C38-A780-A35123DAA0AA}" type="pres">
      <dgm:prSet presAssocID="{710204F3-8C5C-40B0-B040-EE721CBED20F}" presName="rootConnector" presStyleLbl="node1" presStyleIdx="0" presStyleCnt="2"/>
      <dgm:spPr/>
      <dgm:t>
        <a:bodyPr/>
        <a:lstStyle/>
        <a:p>
          <a:endParaRPr lang="ru-RU"/>
        </a:p>
      </dgm:t>
    </dgm:pt>
    <dgm:pt modelId="{C9AEDF93-88AD-4001-BEF0-CABA2164AF87}" type="pres">
      <dgm:prSet presAssocID="{710204F3-8C5C-40B0-B040-EE721CBED20F}" presName="childShape" presStyleCnt="0"/>
      <dgm:spPr/>
    </dgm:pt>
    <dgm:pt modelId="{04F3C07F-4A2B-4FE9-BE7A-B20EB4BCA626}" type="pres">
      <dgm:prSet presAssocID="{F17B801C-B345-45E3-99C6-F005C8CD630B}" presName="Name13" presStyleLbl="parChTrans1D2" presStyleIdx="0" presStyleCnt="4"/>
      <dgm:spPr/>
      <dgm:t>
        <a:bodyPr/>
        <a:lstStyle/>
        <a:p>
          <a:endParaRPr lang="ru-RU"/>
        </a:p>
      </dgm:t>
    </dgm:pt>
    <dgm:pt modelId="{286B3A0C-BF67-4625-904D-EF9580122DCD}" type="pres">
      <dgm:prSet presAssocID="{4C4C84B1-1BE0-427B-B353-22D87AA757C8}" presName="childText" presStyleLbl="bgAcc1" presStyleIdx="0" presStyleCnt="4" custScaleX="145601" custScaleY="82748" custLinFactNeighborX="-5987" custLinFactNeighborY="-17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0F5DB-908D-4F19-9DBB-15014BA059EC}" type="pres">
      <dgm:prSet presAssocID="{393A9D23-2B23-43BB-B7F0-F741C6F146DE}" presName="Name13" presStyleLbl="parChTrans1D2" presStyleIdx="1" presStyleCnt="4"/>
      <dgm:spPr/>
      <dgm:t>
        <a:bodyPr/>
        <a:lstStyle/>
        <a:p>
          <a:endParaRPr lang="ru-RU"/>
        </a:p>
      </dgm:t>
    </dgm:pt>
    <dgm:pt modelId="{E298059D-FE3E-436F-A16D-E0628879C059}" type="pres">
      <dgm:prSet presAssocID="{77571E18-7FCF-4780-8CFA-AE8E17CB8AFE}" presName="childText" presStyleLbl="bgAcc1" presStyleIdx="1" presStyleCnt="4" custScaleX="139788" custScaleY="75608" custLinFactNeighborX="-174" custLinFactNeighborY="-20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666FE-D6A5-4166-B71C-C941817C2391}" type="pres">
      <dgm:prSet presAssocID="{4EC4AD76-7A57-4DCF-8AA0-F8D963A8DC86}" presName="root" presStyleCnt="0"/>
      <dgm:spPr/>
    </dgm:pt>
    <dgm:pt modelId="{105F49F9-8F1B-4D4C-8B5E-AF13B8C754DE}" type="pres">
      <dgm:prSet presAssocID="{4EC4AD76-7A57-4DCF-8AA0-F8D963A8DC86}" presName="rootComposite" presStyleCnt="0"/>
      <dgm:spPr/>
    </dgm:pt>
    <dgm:pt modelId="{D6DCF455-FCFC-468F-840E-DB2DB982A5DC}" type="pres">
      <dgm:prSet presAssocID="{4EC4AD76-7A57-4DCF-8AA0-F8D963A8DC86}" presName="rootText" presStyleLbl="node1" presStyleIdx="1" presStyleCnt="2" custScaleX="139110" custScaleY="91196" custLinFactNeighborX="-2411" custLinFactNeighborY="-5646"/>
      <dgm:spPr/>
      <dgm:t>
        <a:bodyPr/>
        <a:lstStyle/>
        <a:p>
          <a:endParaRPr lang="ru-RU"/>
        </a:p>
      </dgm:t>
    </dgm:pt>
    <dgm:pt modelId="{90D80A9B-9275-4EB1-9DA9-F911CE06C2CA}" type="pres">
      <dgm:prSet presAssocID="{4EC4AD76-7A57-4DCF-8AA0-F8D963A8DC8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7A4994E-4B40-42CB-8B3C-E955E2EC6F12}" type="pres">
      <dgm:prSet presAssocID="{4EC4AD76-7A57-4DCF-8AA0-F8D963A8DC86}" presName="childShape" presStyleCnt="0"/>
      <dgm:spPr/>
    </dgm:pt>
    <dgm:pt modelId="{1FD9ACB3-4904-4C29-8231-EC571B578017}" type="pres">
      <dgm:prSet presAssocID="{F4A9E7D3-CEBF-48D7-BAA2-0A30B980B9E3}" presName="Name13" presStyleLbl="parChTrans1D2" presStyleIdx="2" presStyleCnt="4"/>
      <dgm:spPr/>
      <dgm:t>
        <a:bodyPr/>
        <a:lstStyle/>
        <a:p>
          <a:endParaRPr lang="ru-RU"/>
        </a:p>
      </dgm:t>
    </dgm:pt>
    <dgm:pt modelId="{0BF0FE15-EE6B-4053-AD64-E31ACFFADDDE}" type="pres">
      <dgm:prSet presAssocID="{AF341275-DBD1-4479-B892-924B2141C6D7}" presName="childText" presStyleLbl="bgAcc1" presStyleIdx="2" presStyleCnt="4" custScaleX="129307" custScaleY="81039" custLinFactNeighborX="-9611" custLinFactNeighborY="-17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48F8E-6348-4DB1-9EE5-9F5E88EFA234}" type="pres">
      <dgm:prSet presAssocID="{B1141B1C-3F54-49E6-BB94-84AFD1215283}" presName="Name13" presStyleLbl="parChTrans1D2" presStyleIdx="3" presStyleCnt="4"/>
      <dgm:spPr/>
      <dgm:t>
        <a:bodyPr/>
        <a:lstStyle/>
        <a:p>
          <a:endParaRPr lang="ru-RU"/>
        </a:p>
      </dgm:t>
    </dgm:pt>
    <dgm:pt modelId="{111E8A18-0660-4C66-8291-D63145258BC0}" type="pres">
      <dgm:prSet presAssocID="{077F89ED-841E-4F07-ADF6-EC96B90EEC98}" presName="childText" presStyleLbl="bgAcc1" presStyleIdx="3" presStyleCnt="4" custScaleX="127763" custScaleY="77812" custLinFactNeighborX="-9632" custLinFactNeighborY="-22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7FB345-F5CF-4000-B979-F55DD1400FEA}" type="presOf" srcId="{393A9D23-2B23-43BB-B7F0-F741C6F146DE}" destId="{5460F5DB-908D-4F19-9DBB-15014BA059EC}" srcOrd="0" destOrd="0" presId="urn:microsoft.com/office/officeart/2005/8/layout/hierarchy3#2"/>
    <dgm:cxn modelId="{CFE01578-8962-48E8-8C24-474BD655428F}" srcId="{22C55A75-C048-4BB3-8BFE-7058C555FF8C}" destId="{4EC4AD76-7A57-4DCF-8AA0-F8D963A8DC86}" srcOrd="1" destOrd="0" parTransId="{D2C2C058-239B-4048-A5AC-9AF35AED0D3E}" sibTransId="{A88711B5-A1C4-4657-A98D-233FAC6C8D4E}"/>
    <dgm:cxn modelId="{AA109B41-2A98-40FD-B42B-6F71BD2A2C2D}" type="presOf" srcId="{AF341275-DBD1-4479-B892-924B2141C6D7}" destId="{0BF0FE15-EE6B-4053-AD64-E31ACFFADDDE}" srcOrd="0" destOrd="0" presId="urn:microsoft.com/office/officeart/2005/8/layout/hierarchy3#2"/>
    <dgm:cxn modelId="{00545C47-9623-4114-90E4-DC04DFC21597}" srcId="{710204F3-8C5C-40B0-B040-EE721CBED20F}" destId="{4C4C84B1-1BE0-427B-B353-22D87AA757C8}" srcOrd="0" destOrd="0" parTransId="{F17B801C-B345-45E3-99C6-F005C8CD630B}" sibTransId="{CCDE3EF1-3D6B-4FE5-80F8-C735F0D10656}"/>
    <dgm:cxn modelId="{70FA6F56-9AE4-417F-9A09-EE9465FF015C}" type="presOf" srcId="{22C55A75-C048-4BB3-8BFE-7058C555FF8C}" destId="{1C965900-B2A4-433C-82D9-7B87EB69AF89}" srcOrd="0" destOrd="0" presId="urn:microsoft.com/office/officeart/2005/8/layout/hierarchy3#2"/>
    <dgm:cxn modelId="{2B62AF0D-8E72-4DB4-8FA2-9CE29817FA7C}" type="presOf" srcId="{F17B801C-B345-45E3-99C6-F005C8CD630B}" destId="{04F3C07F-4A2B-4FE9-BE7A-B20EB4BCA626}" srcOrd="0" destOrd="0" presId="urn:microsoft.com/office/officeart/2005/8/layout/hierarchy3#2"/>
    <dgm:cxn modelId="{06784BFA-5AA7-44DF-85AE-E21B4FD1ED6E}" type="presOf" srcId="{4EC4AD76-7A57-4DCF-8AA0-F8D963A8DC86}" destId="{90D80A9B-9275-4EB1-9DA9-F911CE06C2CA}" srcOrd="1" destOrd="0" presId="urn:microsoft.com/office/officeart/2005/8/layout/hierarchy3#2"/>
    <dgm:cxn modelId="{C472922E-D8EB-4891-915B-D8D5D358E2DA}" srcId="{4EC4AD76-7A57-4DCF-8AA0-F8D963A8DC86}" destId="{AF341275-DBD1-4479-B892-924B2141C6D7}" srcOrd="0" destOrd="0" parTransId="{F4A9E7D3-CEBF-48D7-BAA2-0A30B980B9E3}" sibTransId="{52C962C7-BE9F-4225-BF61-D05248FA3FE9}"/>
    <dgm:cxn modelId="{85E2FF2E-8FD9-4BD9-AB9D-26DE72DD0594}" type="presOf" srcId="{B1141B1C-3F54-49E6-BB94-84AFD1215283}" destId="{6EE48F8E-6348-4DB1-9EE5-9F5E88EFA234}" srcOrd="0" destOrd="0" presId="urn:microsoft.com/office/officeart/2005/8/layout/hierarchy3#2"/>
    <dgm:cxn modelId="{C6AFDB36-9AAD-4A6E-AF72-012F9CF53A59}" type="presOf" srcId="{4EC4AD76-7A57-4DCF-8AA0-F8D963A8DC86}" destId="{D6DCF455-FCFC-468F-840E-DB2DB982A5DC}" srcOrd="0" destOrd="0" presId="urn:microsoft.com/office/officeart/2005/8/layout/hierarchy3#2"/>
    <dgm:cxn modelId="{D048510F-EB41-4CE2-8144-3E7ABAD272C6}" type="presOf" srcId="{4C4C84B1-1BE0-427B-B353-22D87AA757C8}" destId="{286B3A0C-BF67-4625-904D-EF9580122DCD}" srcOrd="0" destOrd="0" presId="urn:microsoft.com/office/officeart/2005/8/layout/hierarchy3#2"/>
    <dgm:cxn modelId="{5D1CEBE3-CC1D-4F7C-AAEF-28FE878C8467}" type="presOf" srcId="{710204F3-8C5C-40B0-B040-EE721CBED20F}" destId="{8C863060-B403-4C38-A780-A35123DAA0AA}" srcOrd="1" destOrd="0" presId="urn:microsoft.com/office/officeart/2005/8/layout/hierarchy3#2"/>
    <dgm:cxn modelId="{F4175627-5260-4E3A-A292-2893489234BE}" type="presOf" srcId="{710204F3-8C5C-40B0-B040-EE721CBED20F}" destId="{08982AA9-3967-4CE9-9302-190CE3AE082B}" srcOrd="0" destOrd="0" presId="urn:microsoft.com/office/officeart/2005/8/layout/hierarchy3#2"/>
    <dgm:cxn modelId="{D0D57B3B-70E2-4AAE-8C69-CF2F70EDB3FC}" srcId="{4EC4AD76-7A57-4DCF-8AA0-F8D963A8DC86}" destId="{077F89ED-841E-4F07-ADF6-EC96B90EEC98}" srcOrd="1" destOrd="0" parTransId="{B1141B1C-3F54-49E6-BB94-84AFD1215283}" sibTransId="{6C4054CD-8652-4B07-8643-984D9C220353}"/>
    <dgm:cxn modelId="{5774F115-6DB0-43C9-8265-37FF2C5849D3}" type="presOf" srcId="{F4A9E7D3-CEBF-48D7-BAA2-0A30B980B9E3}" destId="{1FD9ACB3-4904-4C29-8231-EC571B578017}" srcOrd="0" destOrd="0" presId="urn:microsoft.com/office/officeart/2005/8/layout/hierarchy3#2"/>
    <dgm:cxn modelId="{9DAC7B23-1210-4063-A941-D29D0028E14F}" srcId="{22C55A75-C048-4BB3-8BFE-7058C555FF8C}" destId="{710204F3-8C5C-40B0-B040-EE721CBED20F}" srcOrd="0" destOrd="0" parTransId="{4ABE7096-5E16-4A6B-A089-647820308A23}" sibTransId="{906FEB31-5F4F-45EC-BB85-906715251D1B}"/>
    <dgm:cxn modelId="{50F3234D-F485-42CD-BE7D-64989EA98459}" srcId="{710204F3-8C5C-40B0-B040-EE721CBED20F}" destId="{77571E18-7FCF-4780-8CFA-AE8E17CB8AFE}" srcOrd="1" destOrd="0" parTransId="{393A9D23-2B23-43BB-B7F0-F741C6F146DE}" sibTransId="{16C91AA6-AD6E-48EE-AFBA-A0E4B170BE83}"/>
    <dgm:cxn modelId="{DCA17AC3-5C6A-484E-83E2-148B15892E32}" type="presOf" srcId="{77571E18-7FCF-4780-8CFA-AE8E17CB8AFE}" destId="{E298059D-FE3E-436F-A16D-E0628879C059}" srcOrd="0" destOrd="0" presId="urn:microsoft.com/office/officeart/2005/8/layout/hierarchy3#2"/>
    <dgm:cxn modelId="{A2C11EC3-81D7-48EF-BA06-F8750F797070}" type="presOf" srcId="{077F89ED-841E-4F07-ADF6-EC96B90EEC98}" destId="{111E8A18-0660-4C66-8291-D63145258BC0}" srcOrd="0" destOrd="0" presId="urn:microsoft.com/office/officeart/2005/8/layout/hierarchy3#2"/>
    <dgm:cxn modelId="{EA3A371D-54E1-439E-B4CF-EED3B6CA0A2E}" type="presParOf" srcId="{1C965900-B2A4-433C-82D9-7B87EB69AF89}" destId="{44BA2C9D-F284-4C87-98E8-F626A79305AA}" srcOrd="0" destOrd="0" presId="urn:microsoft.com/office/officeart/2005/8/layout/hierarchy3#2"/>
    <dgm:cxn modelId="{DA29E120-EE4C-41D0-B563-D9FFB32522EB}" type="presParOf" srcId="{44BA2C9D-F284-4C87-98E8-F626A79305AA}" destId="{9F139E98-7F2B-44CF-BF83-6A1E764E8BFD}" srcOrd="0" destOrd="0" presId="urn:microsoft.com/office/officeart/2005/8/layout/hierarchy3#2"/>
    <dgm:cxn modelId="{0E7DC44F-71CD-4430-9E5F-3EAADF0B5A20}" type="presParOf" srcId="{9F139E98-7F2B-44CF-BF83-6A1E764E8BFD}" destId="{08982AA9-3967-4CE9-9302-190CE3AE082B}" srcOrd="0" destOrd="0" presId="urn:microsoft.com/office/officeart/2005/8/layout/hierarchy3#2"/>
    <dgm:cxn modelId="{855BD9E3-6734-47F8-983E-EE303303C5BC}" type="presParOf" srcId="{9F139E98-7F2B-44CF-BF83-6A1E764E8BFD}" destId="{8C863060-B403-4C38-A780-A35123DAA0AA}" srcOrd="1" destOrd="0" presId="urn:microsoft.com/office/officeart/2005/8/layout/hierarchy3#2"/>
    <dgm:cxn modelId="{4BED0F2D-BDA4-4714-821B-222016EA19B8}" type="presParOf" srcId="{44BA2C9D-F284-4C87-98E8-F626A79305AA}" destId="{C9AEDF93-88AD-4001-BEF0-CABA2164AF87}" srcOrd="1" destOrd="0" presId="urn:microsoft.com/office/officeart/2005/8/layout/hierarchy3#2"/>
    <dgm:cxn modelId="{C82239C6-EEC4-4777-B0B5-220A17DE366C}" type="presParOf" srcId="{C9AEDF93-88AD-4001-BEF0-CABA2164AF87}" destId="{04F3C07F-4A2B-4FE9-BE7A-B20EB4BCA626}" srcOrd="0" destOrd="0" presId="urn:microsoft.com/office/officeart/2005/8/layout/hierarchy3#2"/>
    <dgm:cxn modelId="{F15EE7AD-D88D-4F84-B20F-8BAC92D978BA}" type="presParOf" srcId="{C9AEDF93-88AD-4001-BEF0-CABA2164AF87}" destId="{286B3A0C-BF67-4625-904D-EF9580122DCD}" srcOrd="1" destOrd="0" presId="urn:microsoft.com/office/officeart/2005/8/layout/hierarchy3#2"/>
    <dgm:cxn modelId="{2458FD77-9B43-4114-8BC1-F6BB13179E34}" type="presParOf" srcId="{C9AEDF93-88AD-4001-BEF0-CABA2164AF87}" destId="{5460F5DB-908D-4F19-9DBB-15014BA059EC}" srcOrd="2" destOrd="0" presId="urn:microsoft.com/office/officeart/2005/8/layout/hierarchy3#2"/>
    <dgm:cxn modelId="{9BDF1D8C-5BCD-49AA-92A0-873FC6E51A7D}" type="presParOf" srcId="{C9AEDF93-88AD-4001-BEF0-CABA2164AF87}" destId="{E298059D-FE3E-436F-A16D-E0628879C059}" srcOrd="3" destOrd="0" presId="urn:microsoft.com/office/officeart/2005/8/layout/hierarchy3#2"/>
    <dgm:cxn modelId="{BA0A654C-95EB-424E-AEF0-5D4FE868E2D3}" type="presParOf" srcId="{1C965900-B2A4-433C-82D9-7B87EB69AF89}" destId="{63D666FE-D6A5-4166-B71C-C941817C2391}" srcOrd="1" destOrd="0" presId="urn:microsoft.com/office/officeart/2005/8/layout/hierarchy3#2"/>
    <dgm:cxn modelId="{19D45C4F-1DA6-4435-9A3F-46B72F26A042}" type="presParOf" srcId="{63D666FE-D6A5-4166-B71C-C941817C2391}" destId="{105F49F9-8F1B-4D4C-8B5E-AF13B8C754DE}" srcOrd="0" destOrd="0" presId="urn:microsoft.com/office/officeart/2005/8/layout/hierarchy3#2"/>
    <dgm:cxn modelId="{7CBFC062-E154-47A7-8E0C-AC8DBC55684C}" type="presParOf" srcId="{105F49F9-8F1B-4D4C-8B5E-AF13B8C754DE}" destId="{D6DCF455-FCFC-468F-840E-DB2DB982A5DC}" srcOrd="0" destOrd="0" presId="urn:microsoft.com/office/officeart/2005/8/layout/hierarchy3#2"/>
    <dgm:cxn modelId="{BB60CF75-00A0-4E3B-8E0B-7CDD64B125AA}" type="presParOf" srcId="{105F49F9-8F1B-4D4C-8B5E-AF13B8C754DE}" destId="{90D80A9B-9275-4EB1-9DA9-F911CE06C2CA}" srcOrd="1" destOrd="0" presId="urn:microsoft.com/office/officeart/2005/8/layout/hierarchy3#2"/>
    <dgm:cxn modelId="{585A9882-98B2-4A91-AACD-506FDFB94777}" type="presParOf" srcId="{63D666FE-D6A5-4166-B71C-C941817C2391}" destId="{E7A4994E-4B40-42CB-8B3C-E955E2EC6F12}" srcOrd="1" destOrd="0" presId="urn:microsoft.com/office/officeart/2005/8/layout/hierarchy3#2"/>
    <dgm:cxn modelId="{2107A6CD-ABF8-4B75-B603-049770E94A39}" type="presParOf" srcId="{E7A4994E-4B40-42CB-8B3C-E955E2EC6F12}" destId="{1FD9ACB3-4904-4C29-8231-EC571B578017}" srcOrd="0" destOrd="0" presId="urn:microsoft.com/office/officeart/2005/8/layout/hierarchy3#2"/>
    <dgm:cxn modelId="{BC8C31C6-7582-46A2-B5DD-204147294175}" type="presParOf" srcId="{E7A4994E-4B40-42CB-8B3C-E955E2EC6F12}" destId="{0BF0FE15-EE6B-4053-AD64-E31ACFFADDDE}" srcOrd="1" destOrd="0" presId="urn:microsoft.com/office/officeart/2005/8/layout/hierarchy3#2"/>
    <dgm:cxn modelId="{5116C2A4-92EB-454E-A77B-32476F2F99A3}" type="presParOf" srcId="{E7A4994E-4B40-42CB-8B3C-E955E2EC6F12}" destId="{6EE48F8E-6348-4DB1-9EE5-9F5E88EFA234}" srcOrd="2" destOrd="0" presId="urn:microsoft.com/office/officeart/2005/8/layout/hierarchy3#2"/>
    <dgm:cxn modelId="{F469A199-E384-4172-BA7D-C266274C2AC3}" type="presParOf" srcId="{E7A4994E-4B40-42CB-8B3C-E955E2EC6F12}" destId="{111E8A18-0660-4C66-8291-D63145258BC0}" srcOrd="3" destOrd="0" presId="urn:microsoft.com/office/officeart/2005/8/layout/hierarchy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DB6EBD-F8B6-480F-B2AE-4903A5A011FB}" type="doc">
      <dgm:prSet loTypeId="urn:microsoft.com/office/officeart/2005/8/layout/hierarchy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F8696-B8D0-44DD-8B93-E23D05A40AF5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«Сохранение лесов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ФБ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F752D3-4BFD-4FFC-B292-7E93EEA90160}" type="parTrans" cxnId="{23896860-92B7-435D-BB9F-17C55BD1B38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86EFA-D92E-4216-A93B-3398ADC885A9}" type="sibTrans" cxnId="{23896860-92B7-435D-BB9F-17C55BD1B38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53CB5A-8F9C-40E0-8101-AA58BD9BAF17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115,6 млн. руб.</a:t>
          </a:r>
        </a:p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146,6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7F00B-20CE-41EA-AF7A-53AE770B2F89}" type="parTrans" cxnId="{43900220-A1FF-4BDC-8762-6E09D106848F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8F6511-9567-48C0-8726-3F538D145C17}" type="sibTrans" cxnId="{43900220-A1FF-4BDC-8762-6E09D106848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83450-EED4-49D9-98B0-4E0B01D3E56B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«Чистая страна»</a:t>
          </a:r>
        </a:p>
      </dgm:t>
    </dgm:pt>
    <dgm:pt modelId="{38DA77E6-1528-4DBF-B584-7FFD07C4609D}" type="parTrans" cxnId="{B3836BD5-CD70-4E32-AA6C-4F14576F466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B99ED-8DCA-413F-8B63-13398617501B}" type="sibTrans" cxnId="{B3836BD5-CD70-4E32-AA6C-4F14576F466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7D4628-8160-4834-9C6C-27CBB76BEB7D}">
      <dgm:prSet phldrT="[Текст]" custT="1"/>
      <dgm:spPr>
        <a:solidFill>
          <a:schemeClr val="accent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«Чистый воздух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ФБ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AD373F-AB39-4325-8278-C6FD168C63FF}" type="parTrans" cxnId="{A09FA220-9FD9-4BEF-8A15-2E2BD58B568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BDB48-9926-4911-95EB-4990FF06DFE6}" type="sibTrans" cxnId="{A09FA220-9FD9-4BEF-8A15-2E2BD58B568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CD23F-0627-4994-B758-ECEF27F5AF85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pPr marL="263525" indent="0" algn="l"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–574,6 млн. руб. (ФБ 408,6/КБ 166) </a:t>
          </a:r>
        </a:p>
        <a:p>
          <a:pPr marL="263525" indent="0" algn="l">
            <a:lnSpc>
              <a:spcPct val="90000"/>
            </a:lnSpc>
            <a:spcAft>
              <a:spcPts val="0"/>
            </a:spcAft>
          </a:pPr>
          <a:endParaRPr lang="ru-RU" sz="5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63525" indent="0" algn="l">
            <a:lnSpc>
              <a:spcPct val="9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</a:t>
          </a:r>
          <a:r>
            <a:rPr lang="en-US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83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,5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млн. руб. (ФБ 697,7/ КБ 134</a:t>
          </a:r>
          <a:r>
            <a:rPr lang="en-US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,8)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716846-C186-47DE-AB97-9F58BD372E9A}" type="parTrans" cxnId="{7B58A67A-FF2C-44F8-8634-B05C0FA92C12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A0211F-F802-4F88-B6B8-DF6638BBB08C}" type="sibTrans" cxnId="{7B58A67A-FF2C-44F8-8634-B05C0FA92C1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55A860-E8BC-4F48-ACE0-957B2385F581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66,5 млн. руб. </a:t>
          </a:r>
        </a:p>
      </dgm:t>
    </dgm:pt>
    <dgm:pt modelId="{20C35F22-0186-4821-96DE-E5F213BAC5FD}" type="parTrans" cxnId="{9526BC7B-C699-4430-AF43-BC5DB2A4B757}">
      <dgm:prSet/>
      <dgm:spPr>
        <a:ln>
          <a:solidFill>
            <a:schemeClr val="accent5"/>
          </a:solidFill>
        </a:ln>
      </dgm:spPr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B1B04C-D61E-44D1-811E-7068B6CCF538}" type="sibTrans" cxnId="{9526BC7B-C699-4430-AF43-BC5DB2A4B75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BDEBD8-9335-4FA0-BF2E-3BAA95A1BE3E}">
      <dgm:prSet phldrT="[Текст]" custT="1"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«Комплексная система </a:t>
          </a:r>
          <a:endParaRPr lang="ru-RU" sz="10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обращения </a:t>
          </a: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 </a:t>
          </a: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ТКО»</a:t>
          </a:r>
          <a:r>
            <a:rPr lang="en-US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0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КБ</a:t>
          </a:r>
          <a:r>
            <a:rPr lang="en-US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6C50A-C1D6-4EFB-9688-5A6AD9568F03}" type="parTrans" cxnId="{1C398B6D-A02D-48BC-BD2A-D21F671E0CC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EC193-5875-4AD0-A546-72B5F03D3A4E}" type="sibTrans" cxnId="{1C398B6D-A02D-48BC-BD2A-D21F671E0CC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514F66-7357-4C67-AC85-281C0CE87A8B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2024 - 6,0 </a:t>
          </a:r>
          <a:r>
            <a: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млн. руб.</a:t>
          </a:r>
        </a:p>
      </dgm:t>
    </dgm:pt>
    <dgm:pt modelId="{BE33826D-89C2-4B24-A6D4-EA96B9B67EAE}" type="parTrans" cxnId="{A5AE91FC-FEAD-434B-B401-275D5CEFF6C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E772F1-4C15-4BA0-96C1-06EC551D5587}" type="sibTrans" cxnId="{A5AE91FC-FEAD-434B-B401-275D5CEFF6C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3C244A-23A8-41E6-85D8-635D353D42A3}" type="pres">
      <dgm:prSet presAssocID="{AFDB6EBD-F8B6-480F-B2AE-4903A5A011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64D90D-6BEA-4340-8CCC-CAD2535BE79E}" type="pres">
      <dgm:prSet presAssocID="{D5CF8696-B8D0-44DD-8B93-E23D05A40AF5}" presName="root" presStyleCnt="0"/>
      <dgm:spPr/>
    </dgm:pt>
    <dgm:pt modelId="{BEC1D95A-625F-4097-8CA5-7FA1B498D771}" type="pres">
      <dgm:prSet presAssocID="{D5CF8696-B8D0-44DD-8B93-E23D05A40AF5}" presName="rootComposite" presStyleCnt="0"/>
      <dgm:spPr/>
    </dgm:pt>
    <dgm:pt modelId="{CE9DE97A-4076-454A-B349-BAF716926771}" type="pres">
      <dgm:prSet presAssocID="{D5CF8696-B8D0-44DD-8B93-E23D05A40AF5}" presName="rootText" presStyleLbl="node1" presStyleIdx="0" presStyleCnt="4" custScaleY="72907" custLinFactNeighborX="14553" custLinFactNeighborY="-4385"/>
      <dgm:spPr/>
      <dgm:t>
        <a:bodyPr/>
        <a:lstStyle/>
        <a:p>
          <a:endParaRPr lang="ru-RU"/>
        </a:p>
      </dgm:t>
    </dgm:pt>
    <dgm:pt modelId="{9D1478C3-45AA-4D6D-8273-C3A62A96A928}" type="pres">
      <dgm:prSet presAssocID="{D5CF8696-B8D0-44DD-8B93-E23D05A40AF5}" presName="rootConnector" presStyleLbl="node1" presStyleIdx="0" presStyleCnt="4"/>
      <dgm:spPr/>
      <dgm:t>
        <a:bodyPr/>
        <a:lstStyle/>
        <a:p>
          <a:endParaRPr lang="ru-RU"/>
        </a:p>
      </dgm:t>
    </dgm:pt>
    <dgm:pt modelId="{C5CA00D1-4C3F-4F73-A688-4C0955544F54}" type="pres">
      <dgm:prSet presAssocID="{D5CF8696-B8D0-44DD-8B93-E23D05A40AF5}" presName="childShape" presStyleCnt="0"/>
      <dgm:spPr/>
    </dgm:pt>
    <dgm:pt modelId="{C15319B2-D3F1-4163-AD5B-3EDCDBA7268D}" type="pres">
      <dgm:prSet presAssocID="{5EB7F00B-20CE-41EA-AF7A-53AE770B2F8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273C08E-0461-4063-85F7-17CBFE7F93D8}" type="pres">
      <dgm:prSet presAssocID="{C653CB5A-8F9C-40E0-8101-AA58BD9BAF17}" presName="childText" presStyleLbl="bgAcc1" presStyleIdx="0" presStyleCnt="4" custScaleX="135279" custScaleY="57991" custLinFactNeighborX="-14663" custLinFactNeighborY="-11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BC0DB-D9F9-40BF-9440-E0107009A152}" type="pres">
      <dgm:prSet presAssocID="{03783450-EED4-49D9-98B0-4E0B01D3E56B}" presName="root" presStyleCnt="0"/>
      <dgm:spPr/>
    </dgm:pt>
    <dgm:pt modelId="{86D4F25A-318D-42CF-888C-76B911C4356B}" type="pres">
      <dgm:prSet presAssocID="{03783450-EED4-49D9-98B0-4E0B01D3E56B}" presName="rootComposite" presStyleCnt="0"/>
      <dgm:spPr/>
    </dgm:pt>
    <dgm:pt modelId="{9BD4DA0F-AE50-42E9-A05F-A29D70E5E02A}" type="pres">
      <dgm:prSet presAssocID="{03783450-EED4-49D9-98B0-4E0B01D3E56B}" presName="rootText" presStyleLbl="node1" presStyleIdx="1" presStyleCnt="4" custScaleY="74437" custLinFactNeighborX="33283" custLinFactNeighborY="-9339"/>
      <dgm:spPr/>
      <dgm:t>
        <a:bodyPr/>
        <a:lstStyle/>
        <a:p>
          <a:endParaRPr lang="ru-RU"/>
        </a:p>
      </dgm:t>
    </dgm:pt>
    <dgm:pt modelId="{1960E4A1-A34E-42B1-9B73-775A75D3C22F}" type="pres">
      <dgm:prSet presAssocID="{03783450-EED4-49D9-98B0-4E0B01D3E56B}" presName="rootConnector" presStyleLbl="node1" presStyleIdx="1" presStyleCnt="4"/>
      <dgm:spPr/>
      <dgm:t>
        <a:bodyPr/>
        <a:lstStyle/>
        <a:p>
          <a:endParaRPr lang="ru-RU"/>
        </a:p>
      </dgm:t>
    </dgm:pt>
    <dgm:pt modelId="{5C8064F3-3C9D-47DE-98D3-3B5601A4445B}" type="pres">
      <dgm:prSet presAssocID="{03783450-EED4-49D9-98B0-4E0B01D3E56B}" presName="childShape" presStyleCnt="0"/>
      <dgm:spPr/>
    </dgm:pt>
    <dgm:pt modelId="{A1758D23-3EBE-4C86-A2F4-8858670585C9}" type="pres">
      <dgm:prSet presAssocID="{D0716846-C186-47DE-AB97-9F58BD372E9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240A9F26-041C-43E4-9E2A-0AEEA67CEBCC}" type="pres">
      <dgm:prSet presAssocID="{5EECD23F-0627-4994-B758-ECEF27F5AF85}" presName="childText" presStyleLbl="bgAcc1" presStyleIdx="1" presStyleCnt="4" custScaleX="255951" custScaleY="63199" custLinFactNeighborX="-31641" custLinFactNeighborY="-13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170A1-B9F1-49D1-AA25-8B936D5B35CA}" type="pres">
      <dgm:prSet presAssocID="{327D4628-8160-4834-9C6C-27CBB76BEB7D}" presName="root" presStyleCnt="0"/>
      <dgm:spPr/>
    </dgm:pt>
    <dgm:pt modelId="{7DA725A6-AF28-46F7-946D-766EAC6596B0}" type="pres">
      <dgm:prSet presAssocID="{327D4628-8160-4834-9C6C-27CBB76BEB7D}" presName="rootComposite" presStyleCnt="0"/>
      <dgm:spPr/>
    </dgm:pt>
    <dgm:pt modelId="{72307DDA-19B4-4C23-AC4B-DB326241BF3E}" type="pres">
      <dgm:prSet presAssocID="{327D4628-8160-4834-9C6C-27CBB76BEB7D}" presName="rootText" presStyleLbl="node1" presStyleIdx="2" presStyleCnt="4" custScaleX="94762" custScaleY="74508" custLinFactNeighborX="-31541" custLinFactNeighborY="-9374"/>
      <dgm:spPr/>
      <dgm:t>
        <a:bodyPr/>
        <a:lstStyle/>
        <a:p>
          <a:endParaRPr lang="ru-RU"/>
        </a:p>
      </dgm:t>
    </dgm:pt>
    <dgm:pt modelId="{89B1BF5D-0EA9-4420-BE1B-96C284C116A1}" type="pres">
      <dgm:prSet presAssocID="{327D4628-8160-4834-9C6C-27CBB76BEB7D}" presName="rootConnector" presStyleLbl="node1" presStyleIdx="2" presStyleCnt="4"/>
      <dgm:spPr/>
      <dgm:t>
        <a:bodyPr/>
        <a:lstStyle/>
        <a:p>
          <a:endParaRPr lang="ru-RU"/>
        </a:p>
      </dgm:t>
    </dgm:pt>
    <dgm:pt modelId="{46BEADB9-99B7-467B-B657-DBF989EB3773}" type="pres">
      <dgm:prSet presAssocID="{327D4628-8160-4834-9C6C-27CBB76BEB7D}" presName="childShape" presStyleCnt="0"/>
      <dgm:spPr/>
    </dgm:pt>
    <dgm:pt modelId="{7CDADDB7-4941-4553-9004-FD3C568B3153}" type="pres">
      <dgm:prSet presAssocID="{20C35F22-0186-4821-96DE-E5F213BAC5F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6D4D5F45-2C31-47A1-9DDB-1F281B080533}" type="pres">
      <dgm:prSet presAssocID="{5355A860-E8BC-4F48-ACE0-957B2385F581}" presName="childText" presStyleLbl="bgAcc1" presStyleIdx="2" presStyleCnt="4" custScaleX="125246" custScaleY="59969" custLinFactNeighborX="-44738" custLinFactNeighborY="-1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E5E72-1A80-46DE-9A5F-862F723552C3}" type="pres">
      <dgm:prSet presAssocID="{A0BDEBD8-9335-4FA0-BF2E-3BAA95A1BE3E}" presName="root" presStyleCnt="0"/>
      <dgm:spPr/>
    </dgm:pt>
    <dgm:pt modelId="{8B5E256C-38AE-415B-95EC-C13555F3AFB4}" type="pres">
      <dgm:prSet presAssocID="{A0BDEBD8-9335-4FA0-BF2E-3BAA95A1BE3E}" presName="rootComposite" presStyleCnt="0"/>
      <dgm:spPr/>
    </dgm:pt>
    <dgm:pt modelId="{557E970D-7E98-493D-B46A-4BCA472F49E3}" type="pres">
      <dgm:prSet presAssocID="{A0BDEBD8-9335-4FA0-BF2E-3BAA95A1BE3E}" presName="rootText" presStyleLbl="node1" presStyleIdx="3" presStyleCnt="4" custScaleX="106739" custScaleY="74273" custLinFactNeighborX="-24528" custLinFactNeighborY="-10654"/>
      <dgm:spPr/>
      <dgm:t>
        <a:bodyPr/>
        <a:lstStyle/>
        <a:p>
          <a:endParaRPr lang="ru-RU"/>
        </a:p>
      </dgm:t>
    </dgm:pt>
    <dgm:pt modelId="{CE39D4C6-8384-4297-AB0F-F24870C030FF}" type="pres">
      <dgm:prSet presAssocID="{A0BDEBD8-9335-4FA0-BF2E-3BAA95A1BE3E}" presName="rootConnector" presStyleLbl="node1" presStyleIdx="3" presStyleCnt="4"/>
      <dgm:spPr/>
      <dgm:t>
        <a:bodyPr/>
        <a:lstStyle/>
        <a:p>
          <a:endParaRPr lang="ru-RU"/>
        </a:p>
      </dgm:t>
    </dgm:pt>
    <dgm:pt modelId="{5B3337CB-50CB-474F-98D0-B32ED364FE7B}" type="pres">
      <dgm:prSet presAssocID="{A0BDEBD8-9335-4FA0-BF2E-3BAA95A1BE3E}" presName="childShape" presStyleCnt="0"/>
      <dgm:spPr/>
    </dgm:pt>
    <dgm:pt modelId="{C86BBE8A-4FF8-4A29-AE1D-C26A6D6DA52D}" type="pres">
      <dgm:prSet presAssocID="{BE33826D-89C2-4B24-A6D4-EA96B9B67EAE}" presName="Name13" presStyleLbl="parChTrans1D2" presStyleIdx="3" presStyleCnt="4"/>
      <dgm:spPr/>
      <dgm:t>
        <a:bodyPr/>
        <a:lstStyle/>
        <a:p>
          <a:endParaRPr lang="ru-RU"/>
        </a:p>
      </dgm:t>
    </dgm:pt>
    <dgm:pt modelId="{9705198E-EDB3-4DE4-B738-85B57595E140}" type="pres">
      <dgm:prSet presAssocID="{EF514F66-7357-4C67-AC85-281C0CE87A8B}" presName="childText" presStyleLbl="bgAcc1" presStyleIdx="3" presStyleCnt="4" custScaleX="118554" custScaleY="62631" custLinFactNeighborX="-37945" custLinFactNeighborY="-15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398B6D-A02D-48BC-BD2A-D21F671E0CC4}" srcId="{AFDB6EBD-F8B6-480F-B2AE-4903A5A011FB}" destId="{A0BDEBD8-9335-4FA0-BF2E-3BAA95A1BE3E}" srcOrd="3" destOrd="0" parTransId="{3986C50A-C1D6-4EFB-9688-5A6AD9568F03}" sibTransId="{339EC193-5875-4AD0-A546-72B5F03D3A4E}"/>
    <dgm:cxn modelId="{F6250522-D028-4D24-A180-584317F6BA4F}" type="presOf" srcId="{D5CF8696-B8D0-44DD-8B93-E23D05A40AF5}" destId="{CE9DE97A-4076-454A-B349-BAF716926771}" srcOrd="0" destOrd="0" presId="urn:microsoft.com/office/officeart/2005/8/layout/hierarchy3#3"/>
    <dgm:cxn modelId="{CD06997C-4F6E-45FC-964A-9851E0B70663}" type="presOf" srcId="{D5CF8696-B8D0-44DD-8B93-E23D05A40AF5}" destId="{9D1478C3-45AA-4D6D-8273-C3A62A96A928}" srcOrd="1" destOrd="0" presId="urn:microsoft.com/office/officeart/2005/8/layout/hierarchy3#3"/>
    <dgm:cxn modelId="{06D80432-0518-478B-80BD-48BECE3ABBA1}" type="presOf" srcId="{20C35F22-0186-4821-96DE-E5F213BAC5FD}" destId="{7CDADDB7-4941-4553-9004-FD3C568B3153}" srcOrd="0" destOrd="0" presId="urn:microsoft.com/office/officeart/2005/8/layout/hierarchy3#3"/>
    <dgm:cxn modelId="{B73FFA73-512A-46AF-8E69-471EC44620AC}" type="presOf" srcId="{03783450-EED4-49D9-98B0-4E0B01D3E56B}" destId="{1960E4A1-A34E-42B1-9B73-775A75D3C22F}" srcOrd="1" destOrd="0" presId="urn:microsoft.com/office/officeart/2005/8/layout/hierarchy3#3"/>
    <dgm:cxn modelId="{41C893BA-2224-43A9-8694-9ACB03E5AB47}" type="presOf" srcId="{A0BDEBD8-9335-4FA0-BF2E-3BAA95A1BE3E}" destId="{557E970D-7E98-493D-B46A-4BCA472F49E3}" srcOrd="0" destOrd="0" presId="urn:microsoft.com/office/officeart/2005/8/layout/hierarchy3#3"/>
    <dgm:cxn modelId="{47A03825-FDF9-4557-9D46-AEF2982E40BF}" type="presOf" srcId="{EF514F66-7357-4C67-AC85-281C0CE87A8B}" destId="{9705198E-EDB3-4DE4-B738-85B57595E140}" srcOrd="0" destOrd="0" presId="urn:microsoft.com/office/officeart/2005/8/layout/hierarchy3#3"/>
    <dgm:cxn modelId="{DB5185EC-4E3D-482B-8B83-8D813BB0E296}" type="presOf" srcId="{03783450-EED4-49D9-98B0-4E0B01D3E56B}" destId="{9BD4DA0F-AE50-42E9-A05F-A29D70E5E02A}" srcOrd="0" destOrd="0" presId="urn:microsoft.com/office/officeart/2005/8/layout/hierarchy3#3"/>
    <dgm:cxn modelId="{70559FD9-4BB9-4710-BECF-A1AB614D62F0}" type="presOf" srcId="{5355A860-E8BC-4F48-ACE0-957B2385F581}" destId="{6D4D5F45-2C31-47A1-9DDB-1F281B080533}" srcOrd="0" destOrd="0" presId="urn:microsoft.com/office/officeart/2005/8/layout/hierarchy3#3"/>
    <dgm:cxn modelId="{7B58A67A-FF2C-44F8-8634-B05C0FA92C12}" srcId="{03783450-EED4-49D9-98B0-4E0B01D3E56B}" destId="{5EECD23F-0627-4994-B758-ECEF27F5AF85}" srcOrd="0" destOrd="0" parTransId="{D0716846-C186-47DE-AB97-9F58BD372E9A}" sibTransId="{7AA0211F-F802-4F88-B6B8-DF6638BBB08C}"/>
    <dgm:cxn modelId="{43900220-A1FF-4BDC-8762-6E09D106848F}" srcId="{D5CF8696-B8D0-44DD-8B93-E23D05A40AF5}" destId="{C653CB5A-8F9C-40E0-8101-AA58BD9BAF17}" srcOrd="0" destOrd="0" parTransId="{5EB7F00B-20CE-41EA-AF7A-53AE770B2F89}" sibTransId="{2E8F6511-9567-48C0-8726-3F538D145C17}"/>
    <dgm:cxn modelId="{A5AE91FC-FEAD-434B-B401-275D5CEFF6C4}" srcId="{A0BDEBD8-9335-4FA0-BF2E-3BAA95A1BE3E}" destId="{EF514F66-7357-4C67-AC85-281C0CE87A8B}" srcOrd="0" destOrd="0" parTransId="{BE33826D-89C2-4B24-A6D4-EA96B9B67EAE}" sibTransId="{26E772F1-4C15-4BA0-96C1-06EC551D5587}"/>
    <dgm:cxn modelId="{B3836BD5-CD70-4E32-AA6C-4F14576F4660}" srcId="{AFDB6EBD-F8B6-480F-B2AE-4903A5A011FB}" destId="{03783450-EED4-49D9-98B0-4E0B01D3E56B}" srcOrd="1" destOrd="0" parTransId="{38DA77E6-1528-4DBF-B584-7FFD07C4609D}" sibTransId="{C87B99ED-8DCA-413F-8B63-13398617501B}"/>
    <dgm:cxn modelId="{23896860-92B7-435D-BB9F-17C55BD1B381}" srcId="{AFDB6EBD-F8B6-480F-B2AE-4903A5A011FB}" destId="{D5CF8696-B8D0-44DD-8B93-E23D05A40AF5}" srcOrd="0" destOrd="0" parTransId="{CEF752D3-4BFD-4FFC-B292-7E93EEA90160}" sibTransId="{01386EFA-D92E-4216-A93B-3398ADC885A9}"/>
    <dgm:cxn modelId="{6A51D2FC-9B1D-4127-BDE9-3BCFDDF30F86}" type="presOf" srcId="{AFDB6EBD-F8B6-480F-B2AE-4903A5A011FB}" destId="{B93C244A-23A8-41E6-85D8-635D353D42A3}" srcOrd="0" destOrd="0" presId="urn:microsoft.com/office/officeart/2005/8/layout/hierarchy3#3"/>
    <dgm:cxn modelId="{E21F251E-8A8F-44CE-9E12-5B5158222062}" type="presOf" srcId="{BE33826D-89C2-4B24-A6D4-EA96B9B67EAE}" destId="{C86BBE8A-4FF8-4A29-AE1D-C26A6D6DA52D}" srcOrd="0" destOrd="0" presId="urn:microsoft.com/office/officeart/2005/8/layout/hierarchy3#3"/>
    <dgm:cxn modelId="{DAB0AF18-F0BD-4A0C-85CA-5C5BF2F4F441}" type="presOf" srcId="{C653CB5A-8F9C-40E0-8101-AA58BD9BAF17}" destId="{A273C08E-0461-4063-85F7-17CBFE7F93D8}" srcOrd="0" destOrd="0" presId="urn:microsoft.com/office/officeart/2005/8/layout/hierarchy3#3"/>
    <dgm:cxn modelId="{7CAB43C3-E368-4838-BD0F-8486B2AD1AC8}" type="presOf" srcId="{D0716846-C186-47DE-AB97-9F58BD372E9A}" destId="{A1758D23-3EBE-4C86-A2F4-8858670585C9}" srcOrd="0" destOrd="0" presId="urn:microsoft.com/office/officeart/2005/8/layout/hierarchy3#3"/>
    <dgm:cxn modelId="{5C5639FD-C2F1-4391-B0FC-6E51E86D45EB}" type="presOf" srcId="{327D4628-8160-4834-9C6C-27CBB76BEB7D}" destId="{89B1BF5D-0EA9-4420-BE1B-96C284C116A1}" srcOrd="1" destOrd="0" presId="urn:microsoft.com/office/officeart/2005/8/layout/hierarchy3#3"/>
    <dgm:cxn modelId="{A9347F7B-8A38-4325-B936-745CFA5F0F08}" type="presOf" srcId="{5EECD23F-0627-4994-B758-ECEF27F5AF85}" destId="{240A9F26-041C-43E4-9E2A-0AEEA67CEBCC}" srcOrd="0" destOrd="0" presId="urn:microsoft.com/office/officeart/2005/8/layout/hierarchy3#3"/>
    <dgm:cxn modelId="{0BD25F24-7A07-42E1-9ACC-D390861D9F17}" type="presOf" srcId="{327D4628-8160-4834-9C6C-27CBB76BEB7D}" destId="{72307DDA-19B4-4C23-AC4B-DB326241BF3E}" srcOrd="0" destOrd="0" presId="urn:microsoft.com/office/officeart/2005/8/layout/hierarchy3#3"/>
    <dgm:cxn modelId="{9526BC7B-C699-4430-AF43-BC5DB2A4B757}" srcId="{327D4628-8160-4834-9C6C-27CBB76BEB7D}" destId="{5355A860-E8BC-4F48-ACE0-957B2385F581}" srcOrd="0" destOrd="0" parTransId="{20C35F22-0186-4821-96DE-E5F213BAC5FD}" sibTransId="{A8B1B04C-D61E-44D1-811E-7068B6CCF538}"/>
    <dgm:cxn modelId="{399A1A0B-42DB-4360-9C64-BA093D244A96}" type="presOf" srcId="{5EB7F00B-20CE-41EA-AF7A-53AE770B2F89}" destId="{C15319B2-D3F1-4163-AD5B-3EDCDBA7268D}" srcOrd="0" destOrd="0" presId="urn:microsoft.com/office/officeart/2005/8/layout/hierarchy3#3"/>
    <dgm:cxn modelId="{A09FA220-9FD9-4BEF-8A15-2E2BD58B5685}" srcId="{AFDB6EBD-F8B6-480F-B2AE-4903A5A011FB}" destId="{327D4628-8160-4834-9C6C-27CBB76BEB7D}" srcOrd="2" destOrd="0" parTransId="{F4AD373F-AB39-4325-8278-C6FD168C63FF}" sibTransId="{702BDB48-9926-4911-95EB-4990FF06DFE6}"/>
    <dgm:cxn modelId="{844CD6A6-3333-430F-B513-8AA295006C3D}" type="presOf" srcId="{A0BDEBD8-9335-4FA0-BF2E-3BAA95A1BE3E}" destId="{CE39D4C6-8384-4297-AB0F-F24870C030FF}" srcOrd="1" destOrd="0" presId="urn:microsoft.com/office/officeart/2005/8/layout/hierarchy3#3"/>
    <dgm:cxn modelId="{21C2DDBE-D187-4094-8C30-057E2E705CA3}" type="presParOf" srcId="{B93C244A-23A8-41E6-85D8-635D353D42A3}" destId="{0664D90D-6BEA-4340-8CCC-CAD2535BE79E}" srcOrd="0" destOrd="0" presId="urn:microsoft.com/office/officeart/2005/8/layout/hierarchy3#3"/>
    <dgm:cxn modelId="{275E5BAA-8DA3-4869-AC7E-C0D12989C04B}" type="presParOf" srcId="{0664D90D-6BEA-4340-8CCC-CAD2535BE79E}" destId="{BEC1D95A-625F-4097-8CA5-7FA1B498D771}" srcOrd="0" destOrd="0" presId="urn:microsoft.com/office/officeart/2005/8/layout/hierarchy3#3"/>
    <dgm:cxn modelId="{D5AF302C-5A32-4F36-8501-B387656920C3}" type="presParOf" srcId="{BEC1D95A-625F-4097-8CA5-7FA1B498D771}" destId="{CE9DE97A-4076-454A-B349-BAF716926771}" srcOrd="0" destOrd="0" presId="urn:microsoft.com/office/officeart/2005/8/layout/hierarchy3#3"/>
    <dgm:cxn modelId="{88C64126-1D85-4EEB-AF4C-B68BA8A4633F}" type="presParOf" srcId="{BEC1D95A-625F-4097-8CA5-7FA1B498D771}" destId="{9D1478C3-45AA-4D6D-8273-C3A62A96A928}" srcOrd="1" destOrd="0" presId="urn:microsoft.com/office/officeart/2005/8/layout/hierarchy3#3"/>
    <dgm:cxn modelId="{4B61E4EF-0954-4A27-94FF-48A140F3DECF}" type="presParOf" srcId="{0664D90D-6BEA-4340-8CCC-CAD2535BE79E}" destId="{C5CA00D1-4C3F-4F73-A688-4C0955544F54}" srcOrd="1" destOrd="0" presId="urn:microsoft.com/office/officeart/2005/8/layout/hierarchy3#3"/>
    <dgm:cxn modelId="{4E92B4D5-2529-43D4-9C33-22912A82BA0A}" type="presParOf" srcId="{C5CA00D1-4C3F-4F73-A688-4C0955544F54}" destId="{C15319B2-D3F1-4163-AD5B-3EDCDBA7268D}" srcOrd="0" destOrd="0" presId="urn:microsoft.com/office/officeart/2005/8/layout/hierarchy3#3"/>
    <dgm:cxn modelId="{740013AF-7E92-4010-9237-597F49C5528C}" type="presParOf" srcId="{C5CA00D1-4C3F-4F73-A688-4C0955544F54}" destId="{A273C08E-0461-4063-85F7-17CBFE7F93D8}" srcOrd="1" destOrd="0" presId="urn:microsoft.com/office/officeart/2005/8/layout/hierarchy3#3"/>
    <dgm:cxn modelId="{D2C0E3C4-534D-479B-BF31-499F33ABA2C7}" type="presParOf" srcId="{B93C244A-23A8-41E6-85D8-635D353D42A3}" destId="{DA0BC0DB-D9F9-40BF-9440-E0107009A152}" srcOrd="1" destOrd="0" presId="urn:microsoft.com/office/officeart/2005/8/layout/hierarchy3#3"/>
    <dgm:cxn modelId="{8A540374-B50B-4862-9B7E-B5353BAC09D3}" type="presParOf" srcId="{DA0BC0DB-D9F9-40BF-9440-E0107009A152}" destId="{86D4F25A-318D-42CF-888C-76B911C4356B}" srcOrd="0" destOrd="0" presId="urn:microsoft.com/office/officeart/2005/8/layout/hierarchy3#3"/>
    <dgm:cxn modelId="{3B0AAE36-87C4-4E5E-B939-36C7091B160C}" type="presParOf" srcId="{86D4F25A-318D-42CF-888C-76B911C4356B}" destId="{9BD4DA0F-AE50-42E9-A05F-A29D70E5E02A}" srcOrd="0" destOrd="0" presId="urn:microsoft.com/office/officeart/2005/8/layout/hierarchy3#3"/>
    <dgm:cxn modelId="{5C025355-A0C0-4878-BAD4-7479B10BB061}" type="presParOf" srcId="{86D4F25A-318D-42CF-888C-76B911C4356B}" destId="{1960E4A1-A34E-42B1-9B73-775A75D3C22F}" srcOrd="1" destOrd="0" presId="urn:microsoft.com/office/officeart/2005/8/layout/hierarchy3#3"/>
    <dgm:cxn modelId="{6304C2DE-0274-4934-B761-ED3C6599C3F3}" type="presParOf" srcId="{DA0BC0DB-D9F9-40BF-9440-E0107009A152}" destId="{5C8064F3-3C9D-47DE-98D3-3B5601A4445B}" srcOrd="1" destOrd="0" presId="urn:microsoft.com/office/officeart/2005/8/layout/hierarchy3#3"/>
    <dgm:cxn modelId="{84606518-6ECE-4F3E-A53C-34E21E2F74EF}" type="presParOf" srcId="{5C8064F3-3C9D-47DE-98D3-3B5601A4445B}" destId="{A1758D23-3EBE-4C86-A2F4-8858670585C9}" srcOrd="0" destOrd="0" presId="urn:microsoft.com/office/officeart/2005/8/layout/hierarchy3#3"/>
    <dgm:cxn modelId="{F9854074-2CF6-48DF-8801-DA071DBDC148}" type="presParOf" srcId="{5C8064F3-3C9D-47DE-98D3-3B5601A4445B}" destId="{240A9F26-041C-43E4-9E2A-0AEEA67CEBCC}" srcOrd="1" destOrd="0" presId="urn:microsoft.com/office/officeart/2005/8/layout/hierarchy3#3"/>
    <dgm:cxn modelId="{2598323F-0C45-42ED-B085-3B14BAD1A19D}" type="presParOf" srcId="{B93C244A-23A8-41E6-85D8-635D353D42A3}" destId="{12A170A1-B9F1-49D1-AA25-8B936D5B35CA}" srcOrd="2" destOrd="0" presId="urn:microsoft.com/office/officeart/2005/8/layout/hierarchy3#3"/>
    <dgm:cxn modelId="{EC673FB2-2D59-4C39-9FE2-15BD1782077E}" type="presParOf" srcId="{12A170A1-B9F1-49D1-AA25-8B936D5B35CA}" destId="{7DA725A6-AF28-46F7-946D-766EAC6596B0}" srcOrd="0" destOrd="0" presId="urn:microsoft.com/office/officeart/2005/8/layout/hierarchy3#3"/>
    <dgm:cxn modelId="{DDFAFFFB-F447-4925-8B90-B3CDB9A5B905}" type="presParOf" srcId="{7DA725A6-AF28-46F7-946D-766EAC6596B0}" destId="{72307DDA-19B4-4C23-AC4B-DB326241BF3E}" srcOrd="0" destOrd="0" presId="urn:microsoft.com/office/officeart/2005/8/layout/hierarchy3#3"/>
    <dgm:cxn modelId="{70C51CBC-2166-4759-B4C8-FEDE8057BAFE}" type="presParOf" srcId="{7DA725A6-AF28-46F7-946D-766EAC6596B0}" destId="{89B1BF5D-0EA9-4420-BE1B-96C284C116A1}" srcOrd="1" destOrd="0" presId="urn:microsoft.com/office/officeart/2005/8/layout/hierarchy3#3"/>
    <dgm:cxn modelId="{66555E8A-7E2E-4FD0-97AF-8C4D3D77B856}" type="presParOf" srcId="{12A170A1-B9F1-49D1-AA25-8B936D5B35CA}" destId="{46BEADB9-99B7-467B-B657-DBF989EB3773}" srcOrd="1" destOrd="0" presId="urn:microsoft.com/office/officeart/2005/8/layout/hierarchy3#3"/>
    <dgm:cxn modelId="{A94F06C0-AE43-4209-8C46-C5AC57B1DC91}" type="presParOf" srcId="{46BEADB9-99B7-467B-B657-DBF989EB3773}" destId="{7CDADDB7-4941-4553-9004-FD3C568B3153}" srcOrd="0" destOrd="0" presId="urn:microsoft.com/office/officeart/2005/8/layout/hierarchy3#3"/>
    <dgm:cxn modelId="{76039B51-49F9-49B2-A042-73439ED16686}" type="presParOf" srcId="{46BEADB9-99B7-467B-B657-DBF989EB3773}" destId="{6D4D5F45-2C31-47A1-9DDB-1F281B080533}" srcOrd="1" destOrd="0" presId="urn:microsoft.com/office/officeart/2005/8/layout/hierarchy3#3"/>
    <dgm:cxn modelId="{09BC7823-8D7D-4950-B5DD-FE113C93744D}" type="presParOf" srcId="{B93C244A-23A8-41E6-85D8-635D353D42A3}" destId="{78FE5E72-1A80-46DE-9A5F-862F723552C3}" srcOrd="3" destOrd="0" presId="urn:microsoft.com/office/officeart/2005/8/layout/hierarchy3#3"/>
    <dgm:cxn modelId="{C1EDA08F-B61D-41AF-9887-F012EB853348}" type="presParOf" srcId="{78FE5E72-1A80-46DE-9A5F-862F723552C3}" destId="{8B5E256C-38AE-415B-95EC-C13555F3AFB4}" srcOrd="0" destOrd="0" presId="urn:microsoft.com/office/officeart/2005/8/layout/hierarchy3#3"/>
    <dgm:cxn modelId="{6F7F3EF4-0394-47C4-B86A-C2B48770C604}" type="presParOf" srcId="{8B5E256C-38AE-415B-95EC-C13555F3AFB4}" destId="{557E970D-7E98-493D-B46A-4BCA472F49E3}" srcOrd="0" destOrd="0" presId="urn:microsoft.com/office/officeart/2005/8/layout/hierarchy3#3"/>
    <dgm:cxn modelId="{46F509D3-871A-449D-97FE-5F0FBDBF74EB}" type="presParOf" srcId="{8B5E256C-38AE-415B-95EC-C13555F3AFB4}" destId="{CE39D4C6-8384-4297-AB0F-F24870C030FF}" srcOrd="1" destOrd="0" presId="urn:microsoft.com/office/officeart/2005/8/layout/hierarchy3#3"/>
    <dgm:cxn modelId="{9C32ED5A-3472-415C-8888-C9DBC1D63729}" type="presParOf" srcId="{78FE5E72-1A80-46DE-9A5F-862F723552C3}" destId="{5B3337CB-50CB-474F-98D0-B32ED364FE7B}" srcOrd="1" destOrd="0" presId="urn:microsoft.com/office/officeart/2005/8/layout/hierarchy3#3"/>
    <dgm:cxn modelId="{62FA02DD-85ED-4826-8594-65290B7D2CE7}" type="presParOf" srcId="{5B3337CB-50CB-474F-98D0-B32ED364FE7B}" destId="{C86BBE8A-4FF8-4A29-AE1D-C26A6D6DA52D}" srcOrd="0" destOrd="0" presId="urn:microsoft.com/office/officeart/2005/8/layout/hierarchy3#3"/>
    <dgm:cxn modelId="{BFC506E2-E87B-4A66-8618-72AE457E8A97}" type="presParOf" srcId="{5B3337CB-50CB-474F-98D0-B32ED364FE7B}" destId="{9705198E-EDB3-4DE4-B738-85B57595E140}" srcOrd="1" destOrd="0" presId="urn:microsoft.com/office/officeart/2005/8/layout/hierarchy3#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5ACA65-6538-418E-AA60-E9F28DDE4F1C}" type="doc">
      <dgm:prSet loTypeId="urn:microsoft.com/office/officeart/2005/8/layout/hierarchy3#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6E63D8-EF75-4EB6-A200-A6BDDAE10142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«Стимулирование спроса на отечественные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беспилотные авиационные системы»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ФБ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FEF8D4-FCB7-4B97-BC9A-B83C130761AF}" type="parTrans" cxnId="{9CDC48CF-DE96-4D01-AADF-A78A3EADB056}">
      <dgm:prSet/>
      <dgm:spPr/>
      <dgm:t>
        <a:bodyPr/>
        <a:lstStyle/>
        <a:p>
          <a:endParaRPr lang="ru-RU" sz="1000"/>
        </a:p>
      </dgm:t>
    </dgm:pt>
    <dgm:pt modelId="{6D16F38B-8E02-40B4-900C-45BB68C38EE4}" type="sibTrans" cxnId="{9CDC48CF-DE96-4D01-AADF-A78A3EADB056}">
      <dgm:prSet/>
      <dgm:spPr/>
      <dgm:t>
        <a:bodyPr/>
        <a:lstStyle/>
        <a:p>
          <a:endParaRPr lang="ru-RU" sz="1000"/>
        </a:p>
      </dgm:t>
    </dgm:pt>
    <dgm:pt modelId="{57D8574D-E561-484B-9760-E78EB12B84CD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57 млн. руб.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A89C0-0C82-47BE-93DF-543FE15E1CCE}" type="parTrans" cxnId="{424C0893-1018-4D0E-AA27-B34FA972702C}">
      <dgm:prSet/>
      <dgm:spPr/>
      <dgm:t>
        <a:bodyPr/>
        <a:lstStyle/>
        <a:p>
          <a:endParaRPr lang="ru-RU" sz="1000"/>
        </a:p>
      </dgm:t>
    </dgm:pt>
    <dgm:pt modelId="{42BF1E02-3FF0-4C05-ACA3-7063BC46AB5F}" type="sibTrans" cxnId="{424C0893-1018-4D0E-AA27-B34FA972702C}">
      <dgm:prSet/>
      <dgm:spPr/>
      <dgm:t>
        <a:bodyPr/>
        <a:lstStyle/>
        <a:p>
          <a:endParaRPr lang="ru-RU" sz="1000"/>
        </a:p>
      </dgm:t>
    </dgm:pt>
    <dgm:pt modelId="{0011C067-BE86-403E-8CD7-D4A0BC4CBAF6}" type="pres">
      <dgm:prSet presAssocID="{D35ACA65-6538-418E-AA60-E9F28DDE4F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D784F2-5336-417F-B450-FDF1C708B929}" type="pres">
      <dgm:prSet presAssocID="{BC6E63D8-EF75-4EB6-A200-A6BDDAE10142}" presName="root" presStyleCnt="0"/>
      <dgm:spPr/>
    </dgm:pt>
    <dgm:pt modelId="{7D6C7E58-D5AB-4A46-9420-89FEF124DD54}" type="pres">
      <dgm:prSet presAssocID="{BC6E63D8-EF75-4EB6-A200-A6BDDAE10142}" presName="rootComposite" presStyleCnt="0"/>
      <dgm:spPr/>
    </dgm:pt>
    <dgm:pt modelId="{C86BEDF7-50C0-4098-A924-104ED71D58D4}" type="pres">
      <dgm:prSet presAssocID="{BC6E63D8-EF75-4EB6-A200-A6BDDAE10142}" presName="rootText" presStyleLbl="node1" presStyleIdx="0" presStyleCnt="1" custScaleX="107081" custScaleY="37478" custLinFactNeighborY="4813"/>
      <dgm:spPr/>
      <dgm:t>
        <a:bodyPr/>
        <a:lstStyle/>
        <a:p>
          <a:endParaRPr lang="ru-RU"/>
        </a:p>
      </dgm:t>
    </dgm:pt>
    <dgm:pt modelId="{14729641-24AD-4254-BAFF-79915014B1DC}" type="pres">
      <dgm:prSet presAssocID="{BC6E63D8-EF75-4EB6-A200-A6BDDAE10142}" presName="rootConnector" presStyleLbl="node1" presStyleIdx="0" presStyleCnt="1"/>
      <dgm:spPr/>
      <dgm:t>
        <a:bodyPr/>
        <a:lstStyle/>
        <a:p>
          <a:endParaRPr lang="ru-RU"/>
        </a:p>
      </dgm:t>
    </dgm:pt>
    <dgm:pt modelId="{8AB80E68-E739-4E33-9A4B-54C193B92BC6}" type="pres">
      <dgm:prSet presAssocID="{BC6E63D8-EF75-4EB6-A200-A6BDDAE10142}" presName="childShape" presStyleCnt="0"/>
      <dgm:spPr/>
    </dgm:pt>
    <dgm:pt modelId="{C7CB8C3C-A5B9-4866-99D6-EF01167673B2}" type="pres">
      <dgm:prSet presAssocID="{E5AA89C0-0C82-47BE-93DF-543FE15E1CCE}" presName="Name13" presStyleLbl="parChTrans1D2" presStyleIdx="0" presStyleCnt="1"/>
      <dgm:spPr/>
      <dgm:t>
        <a:bodyPr/>
        <a:lstStyle/>
        <a:p>
          <a:endParaRPr lang="ru-RU"/>
        </a:p>
      </dgm:t>
    </dgm:pt>
    <dgm:pt modelId="{A9BB54E1-D8C4-4746-9700-9CAD7B224F3C}" type="pres">
      <dgm:prSet presAssocID="{57D8574D-E561-484B-9760-E78EB12B84CD}" presName="childText" presStyleLbl="bgAcc1" presStyleIdx="0" presStyleCnt="1" custScaleX="69782" custScaleY="33425" custLinFactNeighborX="13993" custLinFactNeighborY="-12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95C01D-BA2D-4F90-AC5C-954BCD659C00}" type="presOf" srcId="{BC6E63D8-EF75-4EB6-A200-A6BDDAE10142}" destId="{14729641-24AD-4254-BAFF-79915014B1DC}" srcOrd="1" destOrd="0" presId="urn:microsoft.com/office/officeart/2005/8/layout/hierarchy3#1"/>
    <dgm:cxn modelId="{6B2144CB-6709-4CEA-8AAE-1BD6ABABE7E9}" type="presOf" srcId="{D35ACA65-6538-418E-AA60-E9F28DDE4F1C}" destId="{0011C067-BE86-403E-8CD7-D4A0BC4CBAF6}" srcOrd="0" destOrd="0" presId="urn:microsoft.com/office/officeart/2005/8/layout/hierarchy3#1"/>
    <dgm:cxn modelId="{E6B4CB6C-6C82-4960-9738-341027372B5C}" type="presOf" srcId="{BC6E63D8-EF75-4EB6-A200-A6BDDAE10142}" destId="{C86BEDF7-50C0-4098-A924-104ED71D58D4}" srcOrd="0" destOrd="0" presId="urn:microsoft.com/office/officeart/2005/8/layout/hierarchy3#1"/>
    <dgm:cxn modelId="{31540B08-4D00-41CB-921C-E6082C24F9A9}" type="presOf" srcId="{57D8574D-E561-484B-9760-E78EB12B84CD}" destId="{A9BB54E1-D8C4-4746-9700-9CAD7B224F3C}" srcOrd="0" destOrd="0" presId="urn:microsoft.com/office/officeart/2005/8/layout/hierarchy3#1"/>
    <dgm:cxn modelId="{424C0893-1018-4D0E-AA27-B34FA972702C}" srcId="{BC6E63D8-EF75-4EB6-A200-A6BDDAE10142}" destId="{57D8574D-E561-484B-9760-E78EB12B84CD}" srcOrd="0" destOrd="0" parTransId="{E5AA89C0-0C82-47BE-93DF-543FE15E1CCE}" sibTransId="{42BF1E02-3FF0-4C05-ACA3-7063BC46AB5F}"/>
    <dgm:cxn modelId="{981F48DD-607C-4A12-809E-0F85F19EAAF2}" type="presOf" srcId="{E5AA89C0-0C82-47BE-93DF-543FE15E1CCE}" destId="{C7CB8C3C-A5B9-4866-99D6-EF01167673B2}" srcOrd="0" destOrd="0" presId="urn:microsoft.com/office/officeart/2005/8/layout/hierarchy3#1"/>
    <dgm:cxn modelId="{9CDC48CF-DE96-4D01-AADF-A78A3EADB056}" srcId="{D35ACA65-6538-418E-AA60-E9F28DDE4F1C}" destId="{BC6E63D8-EF75-4EB6-A200-A6BDDAE10142}" srcOrd="0" destOrd="0" parTransId="{41FEF8D4-FCB7-4B97-BC9A-B83C130761AF}" sibTransId="{6D16F38B-8E02-40B4-900C-45BB68C38EE4}"/>
    <dgm:cxn modelId="{C8818B55-BDD6-413C-902C-CFC4085E9A45}" type="presParOf" srcId="{0011C067-BE86-403E-8CD7-D4A0BC4CBAF6}" destId="{A8D784F2-5336-417F-B450-FDF1C708B929}" srcOrd="0" destOrd="0" presId="urn:microsoft.com/office/officeart/2005/8/layout/hierarchy3#1"/>
    <dgm:cxn modelId="{17BDBF2A-7499-4E3D-9006-5119198691BC}" type="presParOf" srcId="{A8D784F2-5336-417F-B450-FDF1C708B929}" destId="{7D6C7E58-D5AB-4A46-9420-89FEF124DD54}" srcOrd="0" destOrd="0" presId="urn:microsoft.com/office/officeart/2005/8/layout/hierarchy3#1"/>
    <dgm:cxn modelId="{974C1F0B-2220-4ABB-BF7E-1D443A7640BB}" type="presParOf" srcId="{7D6C7E58-D5AB-4A46-9420-89FEF124DD54}" destId="{C86BEDF7-50C0-4098-A924-104ED71D58D4}" srcOrd="0" destOrd="0" presId="urn:microsoft.com/office/officeart/2005/8/layout/hierarchy3#1"/>
    <dgm:cxn modelId="{74F4AB91-1B5F-4C47-B457-3EF398421075}" type="presParOf" srcId="{7D6C7E58-D5AB-4A46-9420-89FEF124DD54}" destId="{14729641-24AD-4254-BAFF-79915014B1DC}" srcOrd="1" destOrd="0" presId="urn:microsoft.com/office/officeart/2005/8/layout/hierarchy3#1"/>
    <dgm:cxn modelId="{02E551DA-CBC2-4CD9-B96B-B931E677F0DB}" type="presParOf" srcId="{A8D784F2-5336-417F-B450-FDF1C708B929}" destId="{8AB80E68-E739-4E33-9A4B-54C193B92BC6}" srcOrd="1" destOrd="0" presId="urn:microsoft.com/office/officeart/2005/8/layout/hierarchy3#1"/>
    <dgm:cxn modelId="{C713A952-4073-4961-9C98-F4A6CBA73110}" type="presParOf" srcId="{8AB80E68-E739-4E33-9A4B-54C193B92BC6}" destId="{C7CB8C3C-A5B9-4866-99D6-EF01167673B2}" srcOrd="0" destOrd="0" presId="urn:microsoft.com/office/officeart/2005/8/layout/hierarchy3#1"/>
    <dgm:cxn modelId="{338FCFF8-24BE-4A26-ACD1-C34F7B51A3F0}" type="presParOf" srcId="{8AB80E68-E739-4E33-9A4B-54C193B92BC6}" destId="{A9BB54E1-D8C4-4746-9700-9CAD7B224F3C}" srcOrd="1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3B3629-6A0E-4FA0-8516-37EAB4E79372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78C14C1-E79B-4DC0-8BE0-2DE3558C8463}">
      <dgm:prSet phldrT="[Текст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/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Цель:  обеспечение баланса выбытия и воспроизводства лесов в соотношении 100%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к концу 2024 года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8F584-810D-4898-96EA-A3BEEF50F556}" type="parTrans" cxnId="{D4CE8128-1439-4752-A149-B21865A6C68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BA81F4-EAFA-4C6C-81BD-C992681BCEC0}" type="sibTrans" cxnId="{D4CE8128-1439-4752-A149-B21865A6C68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229991-560B-438C-871C-1A22D119C751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площади лесовосстановления</a:t>
          </a:r>
        </a:p>
      </dgm:t>
    </dgm:pt>
    <dgm:pt modelId="{53104D9D-87DF-4F99-B60D-14A08DFA641C}" type="parTrans" cxnId="{502051A6-E1DA-4F73-B030-09F2B1364894}">
      <dgm:prSet/>
      <dgm:spPr>
        <a:ln>
          <a:noFill/>
        </a:ln>
      </dgm:spPr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F0437-1774-407B-A352-C875FC254EF4}" type="sibTrans" cxnId="{502051A6-E1DA-4F73-B030-09F2B136489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AD8416-4ACB-4B07-8E81-27AC591D1958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лесокультурной техники и оборудования</a:t>
          </a:r>
        </a:p>
      </dgm:t>
    </dgm:pt>
    <dgm:pt modelId="{CF2D654F-88BB-4769-B31D-0C58E0DD5298}" type="parTrans" cxnId="{DE9E2CDE-22B2-4770-80D7-F479A6DBDF7B}">
      <dgm:prSet/>
      <dgm:spPr>
        <a:ln>
          <a:noFill/>
        </a:ln>
      </dgm:spPr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6D0616-5644-47BD-A3A4-3E43E2C29FE5}" type="sibTrans" cxnId="{DE9E2CDE-22B2-4770-80D7-F479A6DBDF7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BE40DA-5627-42B0-98D0-30B16DEFC4D0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лесопожарной техники и оборудования</a:t>
          </a:r>
        </a:p>
      </dgm:t>
    </dgm:pt>
    <dgm:pt modelId="{9EB84F8B-187F-48ED-B04C-31BB773D570F}" type="parTrans" cxnId="{590BCDA2-E2DA-45BE-9B99-48A153529BB7}">
      <dgm:prSet/>
      <dgm:spPr>
        <a:noFill/>
        <a:ln>
          <a:noFill/>
        </a:ln>
      </dgm:spPr>
      <dgm:t>
        <a:bodyPr/>
        <a:lstStyle/>
        <a:p>
          <a:pPr algn="ctr"/>
          <a:endParaRPr lang="ru-RU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18F5D8-689A-41C3-8517-3B10D52C3E0B}" type="sibTrans" cxnId="{590BCDA2-E2DA-45BE-9B99-48A153529BB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C2A645-4B77-423D-88E7-2C4739A6E0DD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запаса лесных семян для лесовосстановления</a:t>
          </a:r>
        </a:p>
      </dgm:t>
    </dgm:pt>
    <dgm:pt modelId="{A2C0CDFA-86FA-428A-B7EA-C613E1999029}" type="parTrans" cxnId="{B1047650-B88F-455B-856A-789DABE006DC}">
      <dgm:prSet/>
      <dgm:spPr>
        <a:ln>
          <a:noFill/>
        </a:ln>
      </dgm:spPr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65BED5-CFC5-493C-A054-689879580562}" type="sibTrans" cxnId="{B1047650-B88F-455B-856A-789DABE006D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08B6-6463-466E-AFC0-C4E1E8DC43DF}">
      <dgm:prSet/>
      <dgm:spPr/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CFB9F-FF89-4857-9DF9-DEC1BE9E2E51}" type="parTrans" cxnId="{AD9B88CF-E9D5-473A-A7C2-7C79CEFA365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B349F-54BE-4A96-AD77-255AA09802F0}" type="sibTrans" cxnId="{AD9B88CF-E9D5-473A-A7C2-7C79CEFA365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15A324-D859-40D0-A781-1CE16352C304}">
      <dgm:prSet/>
      <dgm:spPr/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05C788-D6F1-4A74-9962-CFADFD155592}" type="parTrans" cxnId="{54D581CD-12FB-4DBA-B033-0088F6B5F8D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500A0F-B53E-4D66-8CD1-E1D18CADD606}" type="sibTrans" cxnId="{54D581CD-12FB-4DBA-B033-0088F6B5F8D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D08470-6496-4572-B64C-AB036E34F609}">
      <dgm:prSet phldrT="[Текст]" custScaleX="305941" custScaleY="68400" custRadScaleRad="140201" custRadScaleInc="-105330"/>
      <dgm:spPr/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BB0D1-E1DA-47E9-BDC9-A35E77E241B6}" type="parTrans" cxnId="{07D5D615-242F-472F-B339-B67E59960EF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7C37E-5673-42AD-B295-D30A3E6110BD}" type="sibTrans" cxnId="{07D5D615-242F-472F-B339-B67E59960EF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852AB-1438-46AA-807B-DADC40A1458D}">
      <dgm:prSet phldrT="[Текст]" custScaleX="305941" custScaleY="68400" custRadScaleRad="140201" custRadScaleInc="-105330"/>
      <dgm:spPr/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14DBD-BC89-448A-A884-04363B7082F4}" type="parTrans" cxnId="{E48F008A-1EFF-4D07-A22E-3B37E71878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CF8A3-6376-4C8B-9F2F-631606AFD6C5}" type="sibTrans" cxnId="{E48F008A-1EFF-4D07-A22E-3B37E71878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1F6CE7-3E12-4FF6-8AA7-D185BEDE89B1}">
      <dgm:prSet phldrT="[Текст]" custScaleX="305941" custScaleY="68400" custRadScaleRad="140201" custRadScaleInc="-105330"/>
      <dgm:spPr/>
      <dgm:t>
        <a:bodyPr/>
        <a:lstStyle/>
        <a:p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C6E54F-358D-4736-9C4D-3121A20B9F37}" type="parTrans" cxnId="{71CBE385-2479-4D30-84F0-A4BC85E8878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8270A-A0A9-449D-B508-91BF513284C4}" type="sibTrans" cxnId="{71CBE385-2479-4D30-84F0-A4BC85E8878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00B603-8CAD-45AD-ABAA-A8B12F1E6392}" type="pres">
      <dgm:prSet presAssocID="{8D3B3629-6A0E-4FA0-8516-37EAB4E7937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6653DA0-61E0-40E2-9369-2927D6FF214A}" type="pres">
      <dgm:prSet presAssocID="{D78C14C1-E79B-4DC0-8BE0-2DE3558C8463}" presName="singleCycle" presStyleCnt="0"/>
      <dgm:spPr/>
    </dgm:pt>
    <dgm:pt modelId="{52868A62-A045-4865-A7F9-A4C0E7670F0B}" type="pres">
      <dgm:prSet presAssocID="{D78C14C1-E79B-4DC0-8BE0-2DE3558C8463}" presName="singleCenter" presStyleLbl="node1" presStyleIdx="0" presStyleCnt="5" custScaleX="457170" custScaleY="44418" custLinFactNeighborX="-1580" custLinFactNeighborY="-4915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F78B13F-9F17-4B4F-A134-035C458BBE50}" type="pres">
      <dgm:prSet presAssocID="{53104D9D-87DF-4F99-B60D-14A08DFA641C}" presName="Name56" presStyleLbl="parChTrans1D2" presStyleIdx="0" presStyleCnt="4"/>
      <dgm:spPr/>
      <dgm:t>
        <a:bodyPr/>
        <a:lstStyle/>
        <a:p>
          <a:endParaRPr lang="ru-RU"/>
        </a:p>
      </dgm:t>
    </dgm:pt>
    <dgm:pt modelId="{0057BE7E-9969-4E6E-8F06-CA8712AE1043}" type="pres">
      <dgm:prSet presAssocID="{CB229991-560B-438C-871C-1A22D119C751}" presName="text0" presStyleLbl="node1" presStyleIdx="1" presStyleCnt="5" custScaleX="305941" custScaleY="78783" custRadScaleRad="111953" custRadScaleInc="-133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13FFC-6336-46CD-A1BA-AD42A1F53036}" type="pres">
      <dgm:prSet presAssocID="{CF2D654F-88BB-4769-B31D-0C58E0DD5298}" presName="Name56" presStyleLbl="parChTrans1D2" presStyleIdx="1" presStyleCnt="4"/>
      <dgm:spPr/>
      <dgm:t>
        <a:bodyPr/>
        <a:lstStyle/>
        <a:p>
          <a:endParaRPr lang="ru-RU"/>
        </a:p>
      </dgm:t>
    </dgm:pt>
    <dgm:pt modelId="{CFD5F255-0F6D-492B-9DFC-8D8D35B22E6D}" type="pres">
      <dgm:prSet presAssocID="{BFAD8416-4ACB-4B07-8E81-27AC591D1958}" presName="text0" presStyleLbl="node1" presStyleIdx="2" presStyleCnt="5" custScaleX="307296" custScaleY="79255" custRadScaleRad="108788" custRadScaleInc="338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CB24C-3DD7-4D21-A95E-2C496A90344F}" type="pres">
      <dgm:prSet presAssocID="{9EB84F8B-187F-48ED-B04C-31BB773D570F}" presName="Name56" presStyleLbl="parChTrans1D2" presStyleIdx="2" presStyleCnt="4"/>
      <dgm:spPr/>
      <dgm:t>
        <a:bodyPr/>
        <a:lstStyle/>
        <a:p>
          <a:endParaRPr lang="ru-RU"/>
        </a:p>
      </dgm:t>
    </dgm:pt>
    <dgm:pt modelId="{D0B97D16-86E0-4220-85CC-C9DF2EBA9AEB}" type="pres">
      <dgm:prSet presAssocID="{71BE40DA-5627-42B0-98D0-30B16DEFC4D0}" presName="text0" presStyleLbl="node1" presStyleIdx="3" presStyleCnt="5" custScaleX="303695" custScaleY="75593" custRadScaleRad="140150" custRadScaleInc="96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974C1-D8A8-4A57-99CB-F183CBE4D966}" type="pres">
      <dgm:prSet presAssocID="{A2C0CDFA-86FA-428A-B7EA-C613E199902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D20FCDD9-F849-4A19-968E-1A68BF1DA488}" type="pres">
      <dgm:prSet presAssocID="{CDC2A645-4B77-423D-88E7-2C4739A6E0DD}" presName="text0" presStyleLbl="node1" presStyleIdx="4" presStyleCnt="5" custScaleX="305542" custRadScaleRad="97059" custRadScaleInc="5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047650-B88F-455B-856A-789DABE006DC}" srcId="{D78C14C1-E79B-4DC0-8BE0-2DE3558C8463}" destId="{CDC2A645-4B77-423D-88E7-2C4739A6E0DD}" srcOrd="3" destOrd="0" parTransId="{A2C0CDFA-86FA-428A-B7EA-C613E1999029}" sibTransId="{1865BED5-CFC5-493C-A054-689879580562}"/>
    <dgm:cxn modelId="{E48F008A-1EFF-4D07-A22E-3B37E718787C}" srcId="{8D3B3629-6A0E-4FA0-8516-37EAB4E79372}" destId="{5F5852AB-1438-46AA-807B-DADC40A1458D}" srcOrd="4" destOrd="0" parTransId="{2D414DBD-BC89-448A-A884-04363B7082F4}" sibTransId="{941CF8A3-6376-4C8B-9F2F-631606AFD6C5}"/>
    <dgm:cxn modelId="{54D581CD-12FB-4DBA-B033-0088F6B5F8D5}" srcId="{8D3B3629-6A0E-4FA0-8516-37EAB4E79372}" destId="{0515A324-D859-40D0-A781-1CE16352C304}" srcOrd="1" destOrd="0" parTransId="{6D05C788-D6F1-4A74-9962-CFADFD155592}" sibTransId="{28500A0F-B53E-4D66-8CD1-E1D18CADD606}"/>
    <dgm:cxn modelId="{AD9B88CF-E9D5-473A-A7C2-7C79CEFA3652}" srcId="{8D3B3629-6A0E-4FA0-8516-37EAB4E79372}" destId="{F05608B6-6463-466E-AFC0-C4E1E8DC43DF}" srcOrd="2" destOrd="0" parTransId="{202CFB9F-FF89-4857-9DF9-DEC1BE9E2E51}" sibTransId="{136B349F-54BE-4A96-AD77-255AA09802F0}"/>
    <dgm:cxn modelId="{1CFBD427-4492-484E-8D84-30C147362207}" type="presOf" srcId="{CF2D654F-88BB-4769-B31D-0C58E0DD5298}" destId="{7DB13FFC-6336-46CD-A1BA-AD42A1F53036}" srcOrd="0" destOrd="0" presId="urn:microsoft.com/office/officeart/2008/layout/RadialCluster"/>
    <dgm:cxn modelId="{07D5D615-242F-472F-B339-B67E59960EFC}" srcId="{8D3B3629-6A0E-4FA0-8516-37EAB4E79372}" destId="{CAD08470-6496-4572-B64C-AB036E34F609}" srcOrd="3" destOrd="0" parTransId="{830BB0D1-E1DA-47E9-BDC9-A35E77E241B6}" sibTransId="{1467C37E-5673-42AD-B295-D30A3E6110BD}"/>
    <dgm:cxn modelId="{C702E4DE-D537-407E-A6AF-F3B28B9B3229}" type="presOf" srcId="{CDC2A645-4B77-423D-88E7-2C4739A6E0DD}" destId="{D20FCDD9-F849-4A19-968E-1A68BF1DA488}" srcOrd="0" destOrd="0" presId="urn:microsoft.com/office/officeart/2008/layout/RadialCluster"/>
    <dgm:cxn modelId="{9ACBA9DF-8841-43F8-9757-DD1BE6315DBB}" type="presOf" srcId="{71BE40DA-5627-42B0-98D0-30B16DEFC4D0}" destId="{D0B97D16-86E0-4220-85CC-C9DF2EBA9AEB}" srcOrd="0" destOrd="0" presId="urn:microsoft.com/office/officeart/2008/layout/RadialCluster"/>
    <dgm:cxn modelId="{DE9E2CDE-22B2-4770-80D7-F479A6DBDF7B}" srcId="{D78C14C1-E79B-4DC0-8BE0-2DE3558C8463}" destId="{BFAD8416-4ACB-4B07-8E81-27AC591D1958}" srcOrd="1" destOrd="0" parTransId="{CF2D654F-88BB-4769-B31D-0C58E0DD5298}" sibTransId="{5D6D0616-5644-47BD-A3A4-3E43E2C29FE5}"/>
    <dgm:cxn modelId="{30907697-EE93-48E6-9D0F-DCD0000D670B}" type="presOf" srcId="{8D3B3629-6A0E-4FA0-8516-37EAB4E79372}" destId="{8100B603-8CAD-45AD-ABAA-A8B12F1E6392}" srcOrd="0" destOrd="0" presId="urn:microsoft.com/office/officeart/2008/layout/RadialCluster"/>
    <dgm:cxn modelId="{D4CE8128-1439-4752-A149-B21865A6C68E}" srcId="{8D3B3629-6A0E-4FA0-8516-37EAB4E79372}" destId="{D78C14C1-E79B-4DC0-8BE0-2DE3558C8463}" srcOrd="0" destOrd="0" parTransId="{A238F584-810D-4898-96EA-A3BEEF50F556}" sibTransId="{23BA81F4-EAFA-4C6C-81BD-C992681BCEC0}"/>
    <dgm:cxn modelId="{309FDBDE-8F8C-4633-A745-8DBB7AFCCAE8}" type="presOf" srcId="{CB229991-560B-438C-871C-1A22D119C751}" destId="{0057BE7E-9969-4E6E-8F06-CA8712AE1043}" srcOrd="0" destOrd="0" presId="urn:microsoft.com/office/officeart/2008/layout/RadialCluster"/>
    <dgm:cxn modelId="{635569B6-F9EE-4050-884F-239A00780FB3}" type="presOf" srcId="{BFAD8416-4ACB-4B07-8E81-27AC591D1958}" destId="{CFD5F255-0F6D-492B-9DFC-8D8D35B22E6D}" srcOrd="0" destOrd="0" presId="urn:microsoft.com/office/officeart/2008/layout/RadialCluster"/>
    <dgm:cxn modelId="{5077612A-FB7D-46CA-8FDE-3F921B7E82CA}" type="presOf" srcId="{D78C14C1-E79B-4DC0-8BE0-2DE3558C8463}" destId="{52868A62-A045-4865-A7F9-A4C0E7670F0B}" srcOrd="0" destOrd="0" presId="urn:microsoft.com/office/officeart/2008/layout/RadialCluster"/>
    <dgm:cxn modelId="{BF7E9665-7F99-4BDD-92F5-8C8BBAF3B1F3}" type="presOf" srcId="{9EB84F8B-187F-48ED-B04C-31BB773D570F}" destId="{61FCB24C-3DD7-4D21-A95E-2C496A90344F}" srcOrd="0" destOrd="0" presId="urn:microsoft.com/office/officeart/2008/layout/RadialCluster"/>
    <dgm:cxn modelId="{590BCDA2-E2DA-45BE-9B99-48A153529BB7}" srcId="{D78C14C1-E79B-4DC0-8BE0-2DE3558C8463}" destId="{71BE40DA-5627-42B0-98D0-30B16DEFC4D0}" srcOrd="2" destOrd="0" parTransId="{9EB84F8B-187F-48ED-B04C-31BB773D570F}" sibTransId="{9518F5D8-689A-41C3-8517-3B10D52C3E0B}"/>
    <dgm:cxn modelId="{502051A6-E1DA-4F73-B030-09F2B1364894}" srcId="{D78C14C1-E79B-4DC0-8BE0-2DE3558C8463}" destId="{CB229991-560B-438C-871C-1A22D119C751}" srcOrd="0" destOrd="0" parTransId="{53104D9D-87DF-4F99-B60D-14A08DFA641C}" sibTransId="{C37F0437-1774-407B-A352-C875FC254EF4}"/>
    <dgm:cxn modelId="{71CBE385-2479-4D30-84F0-A4BC85E88788}" srcId="{8D3B3629-6A0E-4FA0-8516-37EAB4E79372}" destId="{FE1F6CE7-3E12-4FF6-8AA7-D185BEDE89B1}" srcOrd="5" destOrd="0" parTransId="{C9C6E54F-358D-4736-9C4D-3121A20B9F37}" sibTransId="{9FF8270A-A0A9-449D-B508-91BF513284C4}"/>
    <dgm:cxn modelId="{DBDF6553-311F-45CA-ADD8-F977E20088E8}" type="presOf" srcId="{53104D9D-87DF-4F99-B60D-14A08DFA641C}" destId="{7F78B13F-9F17-4B4F-A134-035C458BBE50}" srcOrd="0" destOrd="0" presId="urn:microsoft.com/office/officeart/2008/layout/RadialCluster"/>
    <dgm:cxn modelId="{B8558057-64DB-45B5-A324-CF3EE3EA2D81}" type="presOf" srcId="{A2C0CDFA-86FA-428A-B7EA-C613E1999029}" destId="{24E974C1-D8A8-4A57-99CB-F183CBE4D966}" srcOrd="0" destOrd="0" presId="urn:microsoft.com/office/officeart/2008/layout/RadialCluster"/>
    <dgm:cxn modelId="{FAEAEA23-5744-48D6-B125-5147A667F24D}" type="presParOf" srcId="{8100B603-8CAD-45AD-ABAA-A8B12F1E6392}" destId="{26653DA0-61E0-40E2-9369-2927D6FF214A}" srcOrd="0" destOrd="0" presId="urn:microsoft.com/office/officeart/2008/layout/RadialCluster"/>
    <dgm:cxn modelId="{01D8E579-CF1C-4A2D-A037-9E6E0EAAC6FE}" type="presParOf" srcId="{26653DA0-61E0-40E2-9369-2927D6FF214A}" destId="{52868A62-A045-4865-A7F9-A4C0E7670F0B}" srcOrd="0" destOrd="0" presId="urn:microsoft.com/office/officeart/2008/layout/RadialCluster"/>
    <dgm:cxn modelId="{03373CA5-17AD-4ED1-BEC3-F223C3B6570C}" type="presParOf" srcId="{26653DA0-61E0-40E2-9369-2927D6FF214A}" destId="{7F78B13F-9F17-4B4F-A134-035C458BBE50}" srcOrd="1" destOrd="0" presId="urn:microsoft.com/office/officeart/2008/layout/RadialCluster"/>
    <dgm:cxn modelId="{438F067B-229B-467B-AF46-24FBAC4137E2}" type="presParOf" srcId="{26653DA0-61E0-40E2-9369-2927D6FF214A}" destId="{0057BE7E-9969-4E6E-8F06-CA8712AE1043}" srcOrd="2" destOrd="0" presId="urn:microsoft.com/office/officeart/2008/layout/RadialCluster"/>
    <dgm:cxn modelId="{4968EDCD-2028-4591-AB4C-5887C4C25884}" type="presParOf" srcId="{26653DA0-61E0-40E2-9369-2927D6FF214A}" destId="{7DB13FFC-6336-46CD-A1BA-AD42A1F53036}" srcOrd="3" destOrd="0" presId="urn:microsoft.com/office/officeart/2008/layout/RadialCluster"/>
    <dgm:cxn modelId="{B6E456F3-CC98-472E-8147-77FDC2893E9C}" type="presParOf" srcId="{26653DA0-61E0-40E2-9369-2927D6FF214A}" destId="{CFD5F255-0F6D-492B-9DFC-8D8D35B22E6D}" srcOrd="4" destOrd="0" presId="urn:microsoft.com/office/officeart/2008/layout/RadialCluster"/>
    <dgm:cxn modelId="{26C62546-7C33-4009-BD0F-3D03341D8012}" type="presParOf" srcId="{26653DA0-61E0-40E2-9369-2927D6FF214A}" destId="{61FCB24C-3DD7-4D21-A95E-2C496A90344F}" srcOrd="5" destOrd="0" presId="urn:microsoft.com/office/officeart/2008/layout/RadialCluster"/>
    <dgm:cxn modelId="{37CF308D-A119-490F-8CD9-EAB680476E6E}" type="presParOf" srcId="{26653DA0-61E0-40E2-9369-2927D6FF214A}" destId="{D0B97D16-86E0-4220-85CC-C9DF2EBA9AEB}" srcOrd="6" destOrd="0" presId="urn:microsoft.com/office/officeart/2008/layout/RadialCluster"/>
    <dgm:cxn modelId="{7895C5CC-438A-4FA4-930E-46DD6A3841BC}" type="presParOf" srcId="{26653DA0-61E0-40E2-9369-2927D6FF214A}" destId="{24E974C1-D8A8-4A57-99CB-F183CBE4D966}" srcOrd="7" destOrd="0" presId="urn:microsoft.com/office/officeart/2008/layout/RadialCluster"/>
    <dgm:cxn modelId="{0E3AEB0E-9D50-4F2C-9CA0-F505E6D00F4B}" type="presParOf" srcId="{26653DA0-61E0-40E2-9369-2927D6FF214A}" destId="{D20FCDD9-F849-4A19-968E-1A68BF1DA488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B8F5FB-85AE-4C79-B380-DF7528F075B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66AD368-E671-4378-8ACC-E0608D6E0E19}">
      <dgm:prSet phldrT="[Текст]" custT="1"/>
      <dgm:spPr/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54,2</a:t>
          </a:r>
          <a:r>
            <a:rPr lang="ru-RU" sz="1800" dirty="0"/>
            <a:t>%</a:t>
          </a:r>
        </a:p>
      </dgm:t>
    </dgm:pt>
    <dgm:pt modelId="{7E62428D-DA28-4134-A7C4-6727EDB472DB}" type="parTrans" cxnId="{21B6A34E-DC86-463D-9001-6A93A36CE92E}">
      <dgm:prSet/>
      <dgm:spPr/>
      <dgm:t>
        <a:bodyPr/>
        <a:lstStyle/>
        <a:p>
          <a:endParaRPr lang="ru-RU" sz="1800"/>
        </a:p>
      </dgm:t>
    </dgm:pt>
    <dgm:pt modelId="{FBE280F1-78BE-406A-AE27-ADE40CAD93DF}" type="sibTrans" cxnId="{21B6A34E-DC86-463D-9001-6A93A36CE92E}">
      <dgm:prSet/>
      <dgm:spPr/>
      <dgm:t>
        <a:bodyPr/>
        <a:lstStyle/>
        <a:p>
          <a:endParaRPr lang="ru-RU" sz="1800"/>
        </a:p>
      </dgm:t>
    </dgm:pt>
    <dgm:pt modelId="{2E3A6D07-9AC5-41BF-A01C-FC0F0701D2B2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224%</a:t>
          </a:r>
        </a:p>
      </dgm:t>
    </dgm:pt>
    <dgm:pt modelId="{4BEA6BEB-260B-44A5-9684-334E91C14F75}" type="parTrans" cxnId="{FEE252D3-8A51-4C19-BFE0-C18849350765}">
      <dgm:prSet/>
      <dgm:spPr/>
      <dgm:t>
        <a:bodyPr/>
        <a:lstStyle/>
        <a:p>
          <a:endParaRPr lang="ru-RU" sz="1800"/>
        </a:p>
      </dgm:t>
    </dgm:pt>
    <dgm:pt modelId="{62437CE0-B0C4-4352-9E35-58F78B4DAA70}" type="sibTrans" cxnId="{FEE252D3-8A51-4C19-BFE0-C18849350765}">
      <dgm:prSet/>
      <dgm:spPr/>
      <dgm:t>
        <a:bodyPr/>
        <a:lstStyle/>
        <a:p>
          <a:endParaRPr lang="ru-RU" sz="1800"/>
        </a:p>
      </dgm:t>
    </dgm:pt>
    <dgm:pt modelId="{5F9F9478-50B7-4830-ABCC-0708677F9E6A}" type="pres">
      <dgm:prSet presAssocID="{6DB8F5FB-85AE-4C79-B380-DF7528F075B6}" presName="arrowDiagram" presStyleCnt="0">
        <dgm:presLayoutVars>
          <dgm:chMax val="5"/>
          <dgm:dir/>
          <dgm:resizeHandles val="exact"/>
        </dgm:presLayoutVars>
      </dgm:prSet>
      <dgm:spPr/>
    </dgm:pt>
    <dgm:pt modelId="{D04CE7BB-DB0C-4B6A-9F3A-D79CAFDE1F09}" type="pres">
      <dgm:prSet presAssocID="{6DB8F5FB-85AE-4C79-B380-DF7528F075B6}" presName="arrow" presStyleLbl="bgShp" presStyleIdx="0" presStyleCnt="1" custLinFactNeighborX="25555" custLinFactNeighborY="-1946"/>
      <dgm:spPr>
        <a:solidFill>
          <a:schemeClr val="tx2">
            <a:lumMod val="60000"/>
            <a:lumOff val="40000"/>
          </a:schemeClr>
        </a:solidFill>
        <a:ln>
          <a:noFill/>
        </a:ln>
      </dgm:spPr>
    </dgm:pt>
    <dgm:pt modelId="{AFF7A09A-71A0-44D3-B833-DE942854924A}" type="pres">
      <dgm:prSet presAssocID="{6DB8F5FB-85AE-4C79-B380-DF7528F075B6}" presName="arrowDiagram2" presStyleCnt="0"/>
      <dgm:spPr/>
    </dgm:pt>
    <dgm:pt modelId="{B6AB2A40-15A4-4DE8-A169-22825B216FAC}" type="pres">
      <dgm:prSet presAssocID="{666AD368-E671-4378-8ACC-E0608D6E0E19}" presName="bullet2a" presStyleLbl="node1" presStyleIdx="0" presStyleCnt="2" custFlipVert="0" custScaleX="119255" custScaleY="48809" custLinFactX="400000" custLinFactY="-93904" custLinFactNeighborX="438694" custLinFactNeighborY="-100000"/>
      <dgm:spPr>
        <a:solidFill>
          <a:schemeClr val="tx2">
            <a:lumMod val="60000"/>
            <a:lumOff val="40000"/>
          </a:schemeClr>
        </a:solidFill>
        <a:ln>
          <a:noFill/>
        </a:ln>
      </dgm:spPr>
    </dgm:pt>
    <dgm:pt modelId="{DB9EA4ED-9364-41AA-84FD-E249F26E916F}" type="pres">
      <dgm:prSet presAssocID="{666AD368-E671-4378-8ACC-E0608D6E0E19}" presName="textBox2a" presStyleLbl="revTx" presStyleIdx="0" presStyleCnt="2" custScaleX="156215" custScaleY="76878" custLinFactX="-100000" custLinFactNeighborX="-113975" custLinFactNeighborY="-37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2334A-562B-4162-962F-119A8DFC4012}" type="pres">
      <dgm:prSet presAssocID="{2E3A6D07-9AC5-41BF-A01C-FC0F0701D2B2}" presName="bullet2b" presStyleLbl="node1" presStyleIdx="1" presStyleCnt="2" custLinFactX="358020" custLinFactNeighborX="400000" custLinFactNeighborY="-80248"/>
      <dgm:spPr>
        <a:solidFill>
          <a:schemeClr val="tx2">
            <a:lumMod val="60000"/>
            <a:lumOff val="40000"/>
          </a:schemeClr>
        </a:solidFill>
        <a:ln>
          <a:solidFill>
            <a:srgbClr val="FF0000">
              <a:alpha val="0"/>
            </a:srgbClr>
          </a:solidFill>
        </a:ln>
      </dgm:spPr>
    </dgm:pt>
    <dgm:pt modelId="{CAD69D2D-8C4C-4162-8D07-0FE757B0CB68}" type="pres">
      <dgm:prSet presAssocID="{2E3A6D07-9AC5-41BF-A01C-FC0F0701D2B2}" presName="textBox2b" presStyleLbl="revTx" presStyleIdx="1" presStyleCnt="2" custScaleX="222742" custScaleY="73408" custLinFactX="22106" custLinFactNeighborX="100000" custLinFactNeighborY="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6A34E-DC86-463D-9001-6A93A36CE92E}" srcId="{6DB8F5FB-85AE-4C79-B380-DF7528F075B6}" destId="{666AD368-E671-4378-8ACC-E0608D6E0E19}" srcOrd="0" destOrd="0" parTransId="{7E62428D-DA28-4134-A7C4-6727EDB472DB}" sibTransId="{FBE280F1-78BE-406A-AE27-ADE40CAD93DF}"/>
    <dgm:cxn modelId="{09226D36-DA76-40E2-80D8-2593EF4FE810}" type="presOf" srcId="{666AD368-E671-4378-8ACC-E0608D6E0E19}" destId="{DB9EA4ED-9364-41AA-84FD-E249F26E916F}" srcOrd="0" destOrd="0" presId="urn:microsoft.com/office/officeart/2005/8/layout/arrow2"/>
    <dgm:cxn modelId="{B5A7C113-8251-4596-83D3-73A7D594B1C2}" type="presOf" srcId="{6DB8F5FB-85AE-4C79-B380-DF7528F075B6}" destId="{5F9F9478-50B7-4830-ABCC-0708677F9E6A}" srcOrd="0" destOrd="0" presId="urn:microsoft.com/office/officeart/2005/8/layout/arrow2"/>
    <dgm:cxn modelId="{FEE252D3-8A51-4C19-BFE0-C18849350765}" srcId="{6DB8F5FB-85AE-4C79-B380-DF7528F075B6}" destId="{2E3A6D07-9AC5-41BF-A01C-FC0F0701D2B2}" srcOrd="1" destOrd="0" parTransId="{4BEA6BEB-260B-44A5-9684-334E91C14F75}" sibTransId="{62437CE0-B0C4-4352-9E35-58F78B4DAA70}"/>
    <dgm:cxn modelId="{86BC506B-34EE-46E1-AC1E-6B9FDE3654EC}" type="presOf" srcId="{2E3A6D07-9AC5-41BF-A01C-FC0F0701D2B2}" destId="{CAD69D2D-8C4C-4162-8D07-0FE757B0CB68}" srcOrd="0" destOrd="0" presId="urn:microsoft.com/office/officeart/2005/8/layout/arrow2"/>
    <dgm:cxn modelId="{9442C101-C45E-49BC-86E4-24064375B33F}" type="presParOf" srcId="{5F9F9478-50B7-4830-ABCC-0708677F9E6A}" destId="{D04CE7BB-DB0C-4B6A-9F3A-D79CAFDE1F09}" srcOrd="0" destOrd="0" presId="urn:microsoft.com/office/officeart/2005/8/layout/arrow2"/>
    <dgm:cxn modelId="{811563A5-6BDA-4513-BC94-C2CA505A75D5}" type="presParOf" srcId="{5F9F9478-50B7-4830-ABCC-0708677F9E6A}" destId="{AFF7A09A-71A0-44D3-B833-DE942854924A}" srcOrd="1" destOrd="0" presId="urn:microsoft.com/office/officeart/2005/8/layout/arrow2"/>
    <dgm:cxn modelId="{04BE3C54-6143-4F8B-A487-710240A4B8C7}" type="presParOf" srcId="{AFF7A09A-71A0-44D3-B833-DE942854924A}" destId="{B6AB2A40-15A4-4DE8-A169-22825B216FAC}" srcOrd="0" destOrd="0" presId="urn:microsoft.com/office/officeart/2005/8/layout/arrow2"/>
    <dgm:cxn modelId="{08237071-15A9-4B6F-9FE3-C5DA4EE08EC3}" type="presParOf" srcId="{AFF7A09A-71A0-44D3-B833-DE942854924A}" destId="{DB9EA4ED-9364-41AA-84FD-E249F26E916F}" srcOrd="1" destOrd="0" presId="urn:microsoft.com/office/officeart/2005/8/layout/arrow2"/>
    <dgm:cxn modelId="{BFCFA93A-3310-45FA-8225-071C944AD95A}" type="presParOf" srcId="{AFF7A09A-71A0-44D3-B833-DE942854924A}" destId="{2182334A-562B-4162-962F-119A8DFC4012}" srcOrd="2" destOrd="0" presId="urn:microsoft.com/office/officeart/2005/8/layout/arrow2"/>
    <dgm:cxn modelId="{7AE0AB3B-BBC7-4CE3-9F24-108E87F4EF18}" type="presParOf" srcId="{AFF7A09A-71A0-44D3-B833-DE942854924A}" destId="{CAD69D2D-8C4C-4162-8D07-0FE757B0CB6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B8F5FB-85AE-4C79-B380-DF7528F075B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66AD368-E671-4378-8ACC-E0608D6E0E19}">
      <dgm:prSet phldrT="[Текст]" custT="1"/>
      <dgm:spPr/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100%</a:t>
          </a:r>
        </a:p>
      </dgm:t>
    </dgm:pt>
    <dgm:pt modelId="{7E62428D-DA28-4134-A7C4-6727EDB472DB}" type="parTrans" cxnId="{21B6A34E-DC86-463D-9001-6A93A36CE92E}">
      <dgm:prSet/>
      <dgm:spPr/>
      <dgm:t>
        <a:bodyPr/>
        <a:lstStyle/>
        <a:p>
          <a:endParaRPr lang="ru-RU" sz="1800"/>
        </a:p>
      </dgm:t>
    </dgm:pt>
    <dgm:pt modelId="{FBE280F1-78BE-406A-AE27-ADE40CAD93DF}" type="sibTrans" cxnId="{21B6A34E-DC86-463D-9001-6A93A36CE92E}">
      <dgm:prSet/>
      <dgm:spPr/>
      <dgm:t>
        <a:bodyPr/>
        <a:lstStyle/>
        <a:p>
          <a:endParaRPr lang="ru-RU" sz="1800"/>
        </a:p>
      </dgm:t>
    </dgm:pt>
    <dgm:pt modelId="{2E3A6D07-9AC5-41BF-A01C-FC0F0701D2B2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130-140%</a:t>
          </a:r>
        </a:p>
      </dgm:t>
    </dgm:pt>
    <dgm:pt modelId="{4BEA6BEB-260B-44A5-9684-334E91C14F75}" type="parTrans" cxnId="{FEE252D3-8A51-4C19-BFE0-C18849350765}">
      <dgm:prSet/>
      <dgm:spPr/>
      <dgm:t>
        <a:bodyPr/>
        <a:lstStyle/>
        <a:p>
          <a:endParaRPr lang="ru-RU" sz="1800"/>
        </a:p>
      </dgm:t>
    </dgm:pt>
    <dgm:pt modelId="{62437CE0-B0C4-4352-9E35-58F78B4DAA70}" type="sibTrans" cxnId="{FEE252D3-8A51-4C19-BFE0-C18849350765}">
      <dgm:prSet/>
      <dgm:spPr/>
      <dgm:t>
        <a:bodyPr/>
        <a:lstStyle/>
        <a:p>
          <a:endParaRPr lang="ru-RU" sz="1800"/>
        </a:p>
      </dgm:t>
    </dgm:pt>
    <dgm:pt modelId="{5F9F9478-50B7-4830-ABCC-0708677F9E6A}" type="pres">
      <dgm:prSet presAssocID="{6DB8F5FB-85AE-4C79-B380-DF7528F075B6}" presName="arrowDiagram" presStyleCnt="0">
        <dgm:presLayoutVars>
          <dgm:chMax val="5"/>
          <dgm:dir/>
          <dgm:resizeHandles val="exact"/>
        </dgm:presLayoutVars>
      </dgm:prSet>
      <dgm:spPr/>
    </dgm:pt>
    <dgm:pt modelId="{D04CE7BB-DB0C-4B6A-9F3A-D79CAFDE1F09}" type="pres">
      <dgm:prSet presAssocID="{6DB8F5FB-85AE-4C79-B380-DF7528F075B6}" presName="arrow" presStyleLbl="bgShp" presStyleIdx="0" presStyleCnt="1" custLinFactNeighborX="17157"/>
      <dgm:spPr>
        <a:solidFill>
          <a:schemeClr val="tx2">
            <a:lumMod val="60000"/>
            <a:lumOff val="40000"/>
          </a:schemeClr>
        </a:solidFill>
      </dgm:spPr>
    </dgm:pt>
    <dgm:pt modelId="{AFF7A09A-71A0-44D3-B833-DE942854924A}" type="pres">
      <dgm:prSet presAssocID="{6DB8F5FB-85AE-4C79-B380-DF7528F075B6}" presName="arrowDiagram2" presStyleCnt="0"/>
      <dgm:spPr/>
    </dgm:pt>
    <dgm:pt modelId="{B6AB2A40-15A4-4DE8-A169-22825B216FAC}" type="pres">
      <dgm:prSet presAssocID="{666AD368-E671-4378-8ACC-E0608D6E0E19}" presName="bullet2a" presStyleLbl="node1" presStyleIdx="0" presStyleCnt="2" custFlipVert="0" custScaleX="119255" custScaleY="48809" custLinFactX="400000" custLinFactY="-93904" custLinFactNeighborX="438694" custLinFactNeighborY="-100000"/>
      <dgm:spPr>
        <a:solidFill>
          <a:schemeClr val="tx2">
            <a:lumMod val="60000"/>
            <a:lumOff val="40000"/>
          </a:schemeClr>
        </a:solidFill>
        <a:ln>
          <a:noFill/>
        </a:ln>
      </dgm:spPr>
    </dgm:pt>
    <dgm:pt modelId="{DB9EA4ED-9364-41AA-84FD-E249F26E916F}" type="pres">
      <dgm:prSet presAssocID="{666AD368-E671-4378-8ACC-E0608D6E0E19}" presName="textBox2a" presStyleLbl="revTx" presStyleIdx="0" presStyleCnt="2" custScaleX="156215" custScaleY="76878" custLinFactX="-82848" custLinFactNeighborX="-100000" custLinFactNeighborY="-28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2334A-562B-4162-962F-119A8DFC4012}" type="pres">
      <dgm:prSet presAssocID="{2E3A6D07-9AC5-41BF-A01C-FC0F0701D2B2}" presName="bullet2b" presStyleLbl="node1" presStyleIdx="1" presStyleCnt="2" custLinFactX="358020" custLinFactNeighborX="400000" custLinFactNeighborY="-80248"/>
      <dgm:spPr>
        <a:solidFill>
          <a:schemeClr val="tx2">
            <a:lumMod val="60000"/>
            <a:lumOff val="40000"/>
          </a:schemeClr>
        </a:solidFill>
        <a:ln>
          <a:solidFill>
            <a:srgbClr val="FF0000">
              <a:alpha val="0"/>
            </a:srgbClr>
          </a:solidFill>
        </a:ln>
      </dgm:spPr>
    </dgm:pt>
    <dgm:pt modelId="{CAD69D2D-8C4C-4162-8D07-0FE757B0CB68}" type="pres">
      <dgm:prSet presAssocID="{2E3A6D07-9AC5-41BF-A01C-FC0F0701D2B2}" presName="textBox2b" presStyleLbl="revTx" presStyleIdx="1" presStyleCnt="2" custScaleX="222742" custScaleY="73408" custLinFactX="22106" custLinFactNeighborX="100000" custLinFactNeighborY="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6A34E-DC86-463D-9001-6A93A36CE92E}" srcId="{6DB8F5FB-85AE-4C79-B380-DF7528F075B6}" destId="{666AD368-E671-4378-8ACC-E0608D6E0E19}" srcOrd="0" destOrd="0" parTransId="{7E62428D-DA28-4134-A7C4-6727EDB472DB}" sibTransId="{FBE280F1-78BE-406A-AE27-ADE40CAD93DF}"/>
    <dgm:cxn modelId="{A702A0D0-B2C6-4951-9903-DC5B300BD75A}" type="presOf" srcId="{666AD368-E671-4378-8ACC-E0608D6E0E19}" destId="{DB9EA4ED-9364-41AA-84FD-E249F26E916F}" srcOrd="0" destOrd="0" presId="urn:microsoft.com/office/officeart/2005/8/layout/arrow2"/>
    <dgm:cxn modelId="{105A15D7-FA57-4233-BB7A-D0893C43F825}" type="presOf" srcId="{2E3A6D07-9AC5-41BF-A01C-FC0F0701D2B2}" destId="{CAD69D2D-8C4C-4162-8D07-0FE757B0CB68}" srcOrd="0" destOrd="0" presId="urn:microsoft.com/office/officeart/2005/8/layout/arrow2"/>
    <dgm:cxn modelId="{FEE252D3-8A51-4C19-BFE0-C18849350765}" srcId="{6DB8F5FB-85AE-4C79-B380-DF7528F075B6}" destId="{2E3A6D07-9AC5-41BF-A01C-FC0F0701D2B2}" srcOrd="1" destOrd="0" parTransId="{4BEA6BEB-260B-44A5-9684-334E91C14F75}" sibTransId="{62437CE0-B0C4-4352-9E35-58F78B4DAA70}"/>
    <dgm:cxn modelId="{3BCB1E4F-0941-4F3E-8F50-658A5B9174B1}" type="presOf" srcId="{6DB8F5FB-85AE-4C79-B380-DF7528F075B6}" destId="{5F9F9478-50B7-4830-ABCC-0708677F9E6A}" srcOrd="0" destOrd="0" presId="urn:microsoft.com/office/officeart/2005/8/layout/arrow2"/>
    <dgm:cxn modelId="{838CC12F-C4BF-490B-A913-966B953F5968}" type="presParOf" srcId="{5F9F9478-50B7-4830-ABCC-0708677F9E6A}" destId="{D04CE7BB-DB0C-4B6A-9F3A-D79CAFDE1F09}" srcOrd="0" destOrd="0" presId="urn:microsoft.com/office/officeart/2005/8/layout/arrow2"/>
    <dgm:cxn modelId="{3FD5E1EC-8E8F-4017-BD47-7E834422BFC9}" type="presParOf" srcId="{5F9F9478-50B7-4830-ABCC-0708677F9E6A}" destId="{AFF7A09A-71A0-44D3-B833-DE942854924A}" srcOrd="1" destOrd="0" presId="urn:microsoft.com/office/officeart/2005/8/layout/arrow2"/>
    <dgm:cxn modelId="{FD585DCD-5318-4318-863C-A9DAF8200347}" type="presParOf" srcId="{AFF7A09A-71A0-44D3-B833-DE942854924A}" destId="{B6AB2A40-15A4-4DE8-A169-22825B216FAC}" srcOrd="0" destOrd="0" presId="urn:microsoft.com/office/officeart/2005/8/layout/arrow2"/>
    <dgm:cxn modelId="{0A9D20E8-83AE-47DA-850C-33777B564A13}" type="presParOf" srcId="{AFF7A09A-71A0-44D3-B833-DE942854924A}" destId="{DB9EA4ED-9364-41AA-84FD-E249F26E916F}" srcOrd="1" destOrd="0" presId="urn:microsoft.com/office/officeart/2005/8/layout/arrow2"/>
    <dgm:cxn modelId="{BF7F1D94-F8C8-45AB-8BEB-A7DB1A8A6DC5}" type="presParOf" srcId="{AFF7A09A-71A0-44D3-B833-DE942854924A}" destId="{2182334A-562B-4162-962F-119A8DFC4012}" srcOrd="2" destOrd="0" presId="urn:microsoft.com/office/officeart/2005/8/layout/arrow2"/>
    <dgm:cxn modelId="{ED324596-7B71-43FA-95C2-4FA25A685CC2}" type="presParOf" srcId="{AFF7A09A-71A0-44D3-B833-DE942854924A}" destId="{CAD69D2D-8C4C-4162-8D07-0FE757B0CB6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EDF7-50C0-4098-A924-104ED71D58D4}">
      <dsp:nvSpPr>
        <dsp:cNvPr id="0" name=""/>
        <dsp:cNvSpPr/>
      </dsp:nvSpPr>
      <dsp:spPr>
        <a:xfrm>
          <a:off x="0" y="117811"/>
          <a:ext cx="1857786" cy="56484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«Развитие </a:t>
          </a: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лесного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хозяйства»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44" y="134355"/>
        <a:ext cx="1824698" cy="531761"/>
      </dsp:txXfrm>
    </dsp:sp>
    <dsp:sp modelId="{C7CB8C3C-A5B9-4866-99D6-EF01167673B2}">
      <dsp:nvSpPr>
        <dsp:cNvPr id="0" name=""/>
        <dsp:cNvSpPr/>
      </dsp:nvSpPr>
      <dsp:spPr>
        <a:xfrm>
          <a:off x="185778" y="682660"/>
          <a:ext cx="112594" cy="378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063"/>
              </a:lnTo>
              <a:lnTo>
                <a:pt x="112594" y="37806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B54E1-D8C4-4746-9700-9CAD7B224F3C}">
      <dsp:nvSpPr>
        <dsp:cNvPr id="0" name=""/>
        <dsp:cNvSpPr/>
      </dsp:nvSpPr>
      <dsp:spPr>
        <a:xfrm>
          <a:off x="298373" y="776278"/>
          <a:ext cx="1896711" cy="568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Федеральный бюджет </a:t>
          </a: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2 023,6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2 102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035" y="792940"/>
        <a:ext cx="1863387" cy="535569"/>
      </dsp:txXfrm>
    </dsp:sp>
    <dsp:sp modelId="{EE1D6382-1058-48DA-A76A-E4F594E5EE22}">
      <dsp:nvSpPr>
        <dsp:cNvPr id="0" name=""/>
        <dsp:cNvSpPr/>
      </dsp:nvSpPr>
      <dsp:spPr>
        <a:xfrm>
          <a:off x="185778" y="682660"/>
          <a:ext cx="171636" cy="113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4744"/>
              </a:lnTo>
              <a:lnTo>
                <a:pt x="171636" y="1134744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85534-B498-4B16-831B-6F7ACE8134DE}">
      <dsp:nvSpPr>
        <dsp:cNvPr id="0" name=""/>
        <dsp:cNvSpPr/>
      </dsp:nvSpPr>
      <dsp:spPr>
        <a:xfrm>
          <a:off x="357415" y="1527580"/>
          <a:ext cx="1803397" cy="579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Краевой бюджет </a:t>
          </a:r>
          <a:endParaRPr lang="ru-RU" sz="1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 466,6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366,28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392" y="1544557"/>
        <a:ext cx="1769443" cy="545696"/>
      </dsp:txXfrm>
    </dsp:sp>
    <dsp:sp modelId="{B67E8C5F-897F-47FD-87BB-3E7A3438FDFA}">
      <dsp:nvSpPr>
        <dsp:cNvPr id="0" name=""/>
        <dsp:cNvSpPr/>
      </dsp:nvSpPr>
      <dsp:spPr>
        <a:xfrm>
          <a:off x="2271555" y="117963"/>
          <a:ext cx="1804904" cy="56666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«Охрана </a:t>
          </a: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окружающей 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среды»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8152" y="134560"/>
        <a:ext cx="1771710" cy="533471"/>
      </dsp:txXfrm>
    </dsp:sp>
    <dsp:sp modelId="{4DAD21B1-1934-4383-9D6B-3A1026B8A2A9}">
      <dsp:nvSpPr>
        <dsp:cNvPr id="0" name=""/>
        <dsp:cNvSpPr/>
      </dsp:nvSpPr>
      <dsp:spPr>
        <a:xfrm>
          <a:off x="2452046" y="684628"/>
          <a:ext cx="137895" cy="387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544"/>
              </a:lnTo>
              <a:lnTo>
                <a:pt x="137895" y="38754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4774E-4138-46C9-9864-70FDE240BD94}">
      <dsp:nvSpPr>
        <dsp:cNvPr id="0" name=""/>
        <dsp:cNvSpPr/>
      </dsp:nvSpPr>
      <dsp:spPr>
        <a:xfrm>
          <a:off x="2589941" y="778375"/>
          <a:ext cx="1640669" cy="587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Федеральный бюджет </a:t>
          </a:r>
          <a:endParaRPr lang="ru-RU" sz="1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502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725,4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07151" y="795585"/>
        <a:ext cx="1606249" cy="553173"/>
      </dsp:txXfrm>
    </dsp:sp>
    <dsp:sp modelId="{85B58077-22BE-42BD-987C-9BF258F3C800}">
      <dsp:nvSpPr>
        <dsp:cNvPr id="0" name=""/>
        <dsp:cNvSpPr/>
      </dsp:nvSpPr>
      <dsp:spPr>
        <a:xfrm>
          <a:off x="2452046" y="684628"/>
          <a:ext cx="183048" cy="111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5342"/>
              </a:lnTo>
              <a:lnTo>
                <a:pt x="183048" y="1115342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08D4A-4DEC-42C5-8450-D0F5FD928942}">
      <dsp:nvSpPr>
        <dsp:cNvPr id="0" name=""/>
        <dsp:cNvSpPr/>
      </dsp:nvSpPr>
      <dsp:spPr>
        <a:xfrm>
          <a:off x="2635094" y="1493319"/>
          <a:ext cx="1640669" cy="613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Краевой </a:t>
          </a: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 345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298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3057" y="1511282"/>
        <a:ext cx="1604743" cy="577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82AA9-3967-4CE9-9302-190CE3AE082B}">
      <dsp:nvSpPr>
        <dsp:cNvPr id="0" name=""/>
        <dsp:cNvSpPr/>
      </dsp:nvSpPr>
      <dsp:spPr>
        <a:xfrm>
          <a:off x="0" y="305701"/>
          <a:ext cx="2104454" cy="52786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«Воспроизводство </a:t>
          </a: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 использование природных 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ресурсов»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461" y="321162"/>
        <a:ext cx="2073532" cy="496946"/>
      </dsp:txXfrm>
    </dsp:sp>
    <dsp:sp modelId="{04F3C07F-4A2B-4FE9-BE7A-B20EB4BCA626}">
      <dsp:nvSpPr>
        <dsp:cNvPr id="0" name=""/>
        <dsp:cNvSpPr/>
      </dsp:nvSpPr>
      <dsp:spPr>
        <a:xfrm>
          <a:off x="210445" y="833569"/>
          <a:ext cx="141512" cy="413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358"/>
              </a:lnTo>
              <a:lnTo>
                <a:pt x="141512" y="413358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B3A0C-BF67-4625-904D-EF9580122DCD}">
      <dsp:nvSpPr>
        <dsp:cNvPr id="0" name=""/>
        <dsp:cNvSpPr/>
      </dsp:nvSpPr>
      <dsp:spPr>
        <a:xfrm>
          <a:off x="351957" y="938684"/>
          <a:ext cx="1735607" cy="616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Федеральный </a:t>
          </a: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 </a:t>
          </a: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230,4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65,6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013" y="956740"/>
        <a:ext cx="1699495" cy="580376"/>
      </dsp:txXfrm>
    </dsp:sp>
    <dsp:sp modelId="{5460F5DB-908D-4F19-9DBB-15014BA059EC}">
      <dsp:nvSpPr>
        <dsp:cNvPr id="0" name=""/>
        <dsp:cNvSpPr/>
      </dsp:nvSpPr>
      <dsp:spPr>
        <a:xfrm>
          <a:off x="210445" y="833569"/>
          <a:ext cx="210804" cy="1165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611"/>
              </a:lnTo>
              <a:lnTo>
                <a:pt x="210804" y="1165611"/>
              </a:lnTo>
            </a:path>
          </a:pathLst>
        </a:cu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8059D-FE3E-436F-A16D-E0628879C059}">
      <dsp:nvSpPr>
        <dsp:cNvPr id="0" name=""/>
        <dsp:cNvSpPr/>
      </dsp:nvSpPr>
      <dsp:spPr>
        <a:xfrm>
          <a:off x="421250" y="1717534"/>
          <a:ext cx="1666315" cy="563293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Краевой бюджет </a:t>
          </a:r>
          <a:endParaRPr lang="ru-RU" sz="1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89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86,1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7748" y="1734032"/>
        <a:ext cx="1633319" cy="530297"/>
      </dsp:txXfrm>
    </dsp:sp>
    <dsp:sp modelId="{D6DCF455-FCFC-468F-840E-DB2DB982A5DC}">
      <dsp:nvSpPr>
        <dsp:cNvPr id="0" name=""/>
        <dsp:cNvSpPr/>
      </dsp:nvSpPr>
      <dsp:spPr>
        <a:xfrm>
          <a:off x="2443473" y="310983"/>
          <a:ext cx="2072791" cy="67942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«Реализация государственной национальной политики, развитие институтов региональной политики и гражданского общества»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3373" y="330883"/>
        <a:ext cx="2032991" cy="639627"/>
      </dsp:txXfrm>
    </dsp:sp>
    <dsp:sp modelId="{1FD9ACB3-4904-4C29-8231-EC571B578017}">
      <dsp:nvSpPr>
        <dsp:cNvPr id="0" name=""/>
        <dsp:cNvSpPr/>
      </dsp:nvSpPr>
      <dsp:spPr>
        <a:xfrm>
          <a:off x="2650752" y="990411"/>
          <a:ext cx="128637" cy="401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174"/>
              </a:lnTo>
              <a:lnTo>
                <a:pt x="128637" y="40117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0FE15-EE6B-4053-AD64-E31ACFFADDDE}">
      <dsp:nvSpPr>
        <dsp:cNvPr id="0" name=""/>
        <dsp:cNvSpPr/>
      </dsp:nvSpPr>
      <dsp:spPr>
        <a:xfrm>
          <a:off x="2779390" y="1089707"/>
          <a:ext cx="1541378" cy="603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Федеральный бюджет </a:t>
          </a:r>
          <a:endParaRPr lang="ru-RU" sz="1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0,4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0,2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7073" y="1107390"/>
        <a:ext cx="1506012" cy="568389"/>
      </dsp:txXfrm>
    </dsp:sp>
    <dsp:sp modelId="{6EE48F8E-6348-4DB1-9EE5-9F5E88EFA234}">
      <dsp:nvSpPr>
        <dsp:cNvPr id="0" name=""/>
        <dsp:cNvSpPr/>
      </dsp:nvSpPr>
      <dsp:spPr>
        <a:xfrm>
          <a:off x="2650752" y="990411"/>
          <a:ext cx="128387" cy="114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3380"/>
              </a:lnTo>
              <a:lnTo>
                <a:pt x="128387" y="1143380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E8A18-0660-4C66-8291-D63145258BC0}">
      <dsp:nvSpPr>
        <dsp:cNvPr id="0" name=""/>
        <dsp:cNvSpPr/>
      </dsp:nvSpPr>
      <dsp:spPr>
        <a:xfrm>
          <a:off x="2779139" y="1843934"/>
          <a:ext cx="1522973" cy="579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Краевой бюджет </a:t>
          </a:r>
          <a:endParaRPr lang="ru-RU" sz="1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0,04 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0,02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6118" y="1860913"/>
        <a:ext cx="1489015" cy="545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DE97A-4076-454A-B349-BAF716926771}">
      <dsp:nvSpPr>
        <dsp:cNvPr id="0" name=""/>
        <dsp:cNvSpPr/>
      </dsp:nvSpPr>
      <dsp:spPr>
        <a:xfrm>
          <a:off x="213359" y="142107"/>
          <a:ext cx="1455285" cy="53050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«Сохранение лесов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ФБ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897" y="157645"/>
        <a:ext cx="1424209" cy="499426"/>
      </dsp:txXfrm>
    </dsp:sp>
    <dsp:sp modelId="{C15319B2-D3F1-4163-AD5B-3EDCDBA7268D}">
      <dsp:nvSpPr>
        <dsp:cNvPr id="0" name=""/>
        <dsp:cNvSpPr/>
      </dsp:nvSpPr>
      <dsp:spPr>
        <a:xfrm>
          <a:off x="121918" y="672610"/>
          <a:ext cx="236970" cy="342141"/>
        </a:xfrm>
        <a:custGeom>
          <a:avLst/>
          <a:gdLst/>
          <a:ahLst/>
          <a:cxnLst/>
          <a:rect l="0" t="0" r="0" b="0"/>
          <a:pathLst>
            <a:path>
              <a:moveTo>
                <a:pt x="236970" y="0"/>
              </a:moveTo>
              <a:lnTo>
                <a:pt x="0" y="342141"/>
              </a:lnTo>
            </a:path>
          </a:pathLst>
        </a:custGeom>
        <a:noFill/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3C08E-0461-4063-85F7-17CBFE7F93D8}">
      <dsp:nvSpPr>
        <dsp:cNvPr id="0" name=""/>
        <dsp:cNvSpPr/>
      </dsp:nvSpPr>
      <dsp:spPr>
        <a:xfrm>
          <a:off x="121918" y="803767"/>
          <a:ext cx="1574957" cy="4219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115,6 млн. руб.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146,6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277" y="816126"/>
        <a:ext cx="1550239" cy="397249"/>
      </dsp:txXfrm>
    </dsp:sp>
    <dsp:sp modelId="{9BD4DA0F-AE50-42E9-A05F-A29D70E5E02A}">
      <dsp:nvSpPr>
        <dsp:cNvPr id="0" name=""/>
        <dsp:cNvSpPr/>
      </dsp:nvSpPr>
      <dsp:spPr>
        <a:xfrm>
          <a:off x="2424713" y="106060"/>
          <a:ext cx="1455285" cy="54163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«Чистая страна»</a:t>
          </a:r>
        </a:p>
      </dsp:txBody>
      <dsp:txXfrm>
        <a:off x="2440577" y="121924"/>
        <a:ext cx="1423557" cy="509907"/>
      </dsp:txXfrm>
    </dsp:sp>
    <dsp:sp modelId="{A1758D23-3EBE-4C86-A2F4-8858670585C9}">
      <dsp:nvSpPr>
        <dsp:cNvPr id="0" name=""/>
        <dsp:cNvSpPr/>
      </dsp:nvSpPr>
      <dsp:spPr>
        <a:xfrm>
          <a:off x="1863034" y="647695"/>
          <a:ext cx="707207" cy="380357"/>
        </a:xfrm>
        <a:custGeom>
          <a:avLst/>
          <a:gdLst/>
          <a:ahLst/>
          <a:cxnLst/>
          <a:rect l="0" t="0" r="0" b="0"/>
          <a:pathLst>
            <a:path>
              <a:moveTo>
                <a:pt x="707207" y="0"/>
              </a:moveTo>
              <a:lnTo>
                <a:pt x="0" y="380357"/>
              </a:lnTo>
            </a:path>
          </a:pathLst>
        </a:custGeom>
        <a:noFill/>
        <a:ln w="285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A9F26-041C-43E4-9E2A-0AEEA67CEBCC}">
      <dsp:nvSpPr>
        <dsp:cNvPr id="0" name=""/>
        <dsp:cNvSpPr/>
      </dsp:nvSpPr>
      <dsp:spPr>
        <a:xfrm>
          <a:off x="1863034" y="798121"/>
          <a:ext cx="2979855" cy="4598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263525" lvl="0" indent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–574,6 млн. руб. (ФБ 408,6/КБ 166) </a:t>
          </a:r>
        </a:p>
        <a:p>
          <a:pPr marL="263525" lvl="0" indent="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5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63525" lvl="0" indent="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</a:t>
          </a:r>
          <a:r>
            <a:rPr lang="en-US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83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,5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млн. руб. (ФБ 697,7/ КБ 134</a:t>
          </a:r>
          <a:r>
            <a:rPr lang="en-US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,8)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6503" y="811590"/>
        <a:ext cx="2952917" cy="432925"/>
      </dsp:txXfrm>
    </dsp:sp>
    <dsp:sp modelId="{72307DDA-19B4-4C23-AC4B-DB326241BF3E}">
      <dsp:nvSpPr>
        <dsp:cNvPr id="0" name=""/>
        <dsp:cNvSpPr/>
      </dsp:nvSpPr>
      <dsp:spPr>
        <a:xfrm>
          <a:off x="4840261" y="105805"/>
          <a:ext cx="1379058" cy="542152"/>
        </a:xfrm>
        <a:prstGeom prst="roundRect">
          <a:avLst>
            <a:gd name="adj" fmla="val 10000"/>
          </a:avLst>
        </a:prstGeom>
        <a:solidFill>
          <a:schemeClr val="accent5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«Чистый воздух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ФБ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56140" y="121684"/>
        <a:ext cx="1347300" cy="510394"/>
      </dsp:txXfrm>
    </dsp:sp>
    <dsp:sp modelId="{7CDADDB7-4941-4553-9004-FD3C568B3153}">
      <dsp:nvSpPr>
        <dsp:cNvPr id="0" name=""/>
        <dsp:cNvSpPr/>
      </dsp:nvSpPr>
      <dsp:spPr>
        <a:xfrm>
          <a:off x="4932447" y="647957"/>
          <a:ext cx="91440" cy="375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227"/>
              </a:lnTo>
              <a:lnTo>
                <a:pt x="121784" y="375227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D5F45-2C31-47A1-9DDB-1F281B080533}">
      <dsp:nvSpPr>
        <dsp:cNvPr id="0" name=""/>
        <dsp:cNvSpPr/>
      </dsp:nvSpPr>
      <dsp:spPr>
        <a:xfrm>
          <a:off x="5054231" y="805004"/>
          <a:ext cx="1458149" cy="4363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66,5 млн. руб. </a:t>
          </a:r>
        </a:p>
      </dsp:txBody>
      <dsp:txXfrm>
        <a:off x="5067012" y="817785"/>
        <a:ext cx="1432587" cy="410798"/>
      </dsp:txXfrm>
    </dsp:sp>
    <dsp:sp modelId="{557E970D-7E98-493D-B46A-4BCA472F49E3}">
      <dsp:nvSpPr>
        <dsp:cNvPr id="0" name=""/>
        <dsp:cNvSpPr/>
      </dsp:nvSpPr>
      <dsp:spPr>
        <a:xfrm>
          <a:off x="6729431" y="96491"/>
          <a:ext cx="1553357" cy="540442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«Комплексная система </a:t>
          </a:r>
          <a:endParaRPr lang="ru-RU" sz="10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обращения </a:t>
          </a: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 </a:t>
          </a: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ТКО»</a:t>
          </a:r>
          <a:r>
            <a:rPr lang="en-US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0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КБ</a:t>
          </a:r>
          <a:r>
            <a:rPr lang="en-US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45260" y="112320"/>
        <a:ext cx="1521699" cy="508784"/>
      </dsp:txXfrm>
    </dsp:sp>
    <dsp:sp modelId="{C86BBE8A-4FF8-4A29-AE1D-C26A6D6DA52D}">
      <dsp:nvSpPr>
        <dsp:cNvPr id="0" name=""/>
        <dsp:cNvSpPr/>
      </dsp:nvSpPr>
      <dsp:spPr>
        <a:xfrm>
          <a:off x="6839047" y="636933"/>
          <a:ext cx="91440" cy="3728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818"/>
              </a:lnTo>
              <a:lnTo>
                <a:pt x="116241" y="372818"/>
              </a:lnTo>
            </a:path>
          </a:pathLst>
        </a:custGeom>
        <a:noFill/>
        <a:ln w="285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5198E-EDB3-4DE4-B738-85B57595E140}">
      <dsp:nvSpPr>
        <dsp:cNvPr id="0" name=""/>
        <dsp:cNvSpPr/>
      </dsp:nvSpPr>
      <dsp:spPr>
        <a:xfrm>
          <a:off x="6955289" y="781887"/>
          <a:ext cx="1380239" cy="4557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2024 - 6,0 </a:t>
          </a:r>
          <a:r>
            <a:rPr lang="ru-RU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млн. руб.</a:t>
          </a:r>
        </a:p>
      </dsp:txBody>
      <dsp:txXfrm>
        <a:off x="6968637" y="795235"/>
        <a:ext cx="1353543" cy="429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EDF7-50C0-4098-A924-104ED71D58D4}">
      <dsp:nvSpPr>
        <dsp:cNvPr id="0" name=""/>
        <dsp:cNvSpPr/>
      </dsp:nvSpPr>
      <dsp:spPr>
        <a:xfrm>
          <a:off x="525" y="111796"/>
          <a:ext cx="3521851" cy="61631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«Стимулирование спроса на отечественные 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беспилотные авиационные системы»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ФБ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76" y="129847"/>
        <a:ext cx="3485749" cy="580216"/>
      </dsp:txXfrm>
    </dsp:sp>
    <dsp:sp modelId="{C7CB8C3C-A5B9-4866-99D6-EF01167673B2}">
      <dsp:nvSpPr>
        <dsp:cNvPr id="0" name=""/>
        <dsp:cNvSpPr/>
      </dsp:nvSpPr>
      <dsp:spPr>
        <a:xfrm>
          <a:off x="352710" y="728115"/>
          <a:ext cx="720364" cy="396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6064"/>
              </a:lnTo>
              <a:lnTo>
                <a:pt x="720364" y="39606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B54E1-D8C4-4746-9700-9CAD7B224F3C}">
      <dsp:nvSpPr>
        <dsp:cNvPr id="0" name=""/>
        <dsp:cNvSpPr/>
      </dsp:nvSpPr>
      <dsp:spPr>
        <a:xfrm>
          <a:off x="1073075" y="849346"/>
          <a:ext cx="1836081" cy="5496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57 млн. руб.</a:t>
          </a:r>
          <a:endParaRPr lang="ru-RU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9174" y="865445"/>
        <a:ext cx="1803883" cy="5174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68A62-A045-4865-A7F9-A4C0E7670F0B}">
      <dsp:nvSpPr>
        <dsp:cNvPr id="0" name=""/>
        <dsp:cNvSpPr/>
      </dsp:nvSpPr>
      <dsp:spPr>
        <a:xfrm>
          <a:off x="58795" y="229282"/>
          <a:ext cx="7437616" cy="722628"/>
        </a:xfrm>
        <a:prstGeom prst="roundRect">
          <a:avLst/>
        </a:prstGeom>
        <a:solidFill>
          <a:schemeClr val="accent6">
            <a:lumMod val="7500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Цель:  обеспечение баланса выбытия и воспроизводства лесов в соотношении 100%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 концу 2024 года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071" y="264558"/>
        <a:ext cx="7367064" cy="652076"/>
      </dsp:txXfrm>
    </dsp:sp>
    <dsp:sp modelId="{7F78B13F-9F17-4B4F-A134-035C458BBE50}">
      <dsp:nvSpPr>
        <dsp:cNvPr id="0" name=""/>
        <dsp:cNvSpPr/>
      </dsp:nvSpPr>
      <dsp:spPr>
        <a:xfrm rot="9345341">
          <a:off x="2687906" y="1013639"/>
          <a:ext cx="3006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654" y="0"/>
              </a:lnTo>
            </a:path>
          </a:pathLst>
        </a:custGeom>
        <a:noFill/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7BE7E-9969-4E6E-8F06-CA8712AE1043}">
      <dsp:nvSpPr>
        <dsp:cNvPr id="0" name=""/>
        <dsp:cNvSpPr/>
      </dsp:nvSpPr>
      <dsp:spPr>
        <a:xfrm>
          <a:off x="80347" y="1075367"/>
          <a:ext cx="3334790" cy="858743"/>
        </a:xfrm>
        <a:prstGeom prst="roundRect">
          <a:avLst/>
        </a:prstGeom>
        <a:noFill/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площади лесовосстановления</a:t>
          </a:r>
        </a:p>
      </dsp:txBody>
      <dsp:txXfrm>
        <a:off x="122267" y="1117287"/>
        <a:ext cx="3250950" cy="774903"/>
      </dsp:txXfrm>
    </dsp:sp>
    <dsp:sp modelId="{7DB13FFC-6336-46CD-A1BA-AD42A1F53036}">
      <dsp:nvSpPr>
        <dsp:cNvPr id="0" name=""/>
        <dsp:cNvSpPr/>
      </dsp:nvSpPr>
      <dsp:spPr>
        <a:xfrm rot="7329915">
          <a:off x="1357559" y="2163279"/>
          <a:ext cx="28620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2008" y="0"/>
              </a:lnTo>
            </a:path>
          </a:pathLst>
        </a:custGeom>
        <a:noFill/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5F255-0F6D-492B-9DFC-8D8D35B22E6D}">
      <dsp:nvSpPr>
        <dsp:cNvPr id="0" name=""/>
        <dsp:cNvSpPr/>
      </dsp:nvSpPr>
      <dsp:spPr>
        <a:xfrm>
          <a:off x="80326" y="3374647"/>
          <a:ext cx="3349560" cy="863888"/>
        </a:xfrm>
        <a:prstGeom prst="roundRect">
          <a:avLst/>
        </a:prstGeom>
        <a:noFill/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лесокультурной техники и оборудования</a:t>
          </a:r>
        </a:p>
      </dsp:txBody>
      <dsp:txXfrm>
        <a:off x="122498" y="3416819"/>
        <a:ext cx="3265216" cy="779544"/>
      </dsp:txXfrm>
    </dsp:sp>
    <dsp:sp modelId="{61FCB24C-3DD7-4D21-A95E-2C496A90344F}">
      <dsp:nvSpPr>
        <dsp:cNvPr id="0" name=""/>
        <dsp:cNvSpPr/>
      </dsp:nvSpPr>
      <dsp:spPr>
        <a:xfrm rot="6894022">
          <a:off x="817172" y="2734479"/>
          <a:ext cx="39305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30513" y="0"/>
              </a:lnTo>
            </a:path>
          </a:pathLst>
        </a:custGeom>
        <a:noFill/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97D16-86E0-4220-85CC-C9DF2EBA9AEB}">
      <dsp:nvSpPr>
        <dsp:cNvPr id="0" name=""/>
        <dsp:cNvSpPr/>
      </dsp:nvSpPr>
      <dsp:spPr>
        <a:xfrm>
          <a:off x="108579" y="4517049"/>
          <a:ext cx="3310308" cy="823971"/>
        </a:xfrm>
        <a:prstGeom prst="roundRect">
          <a:avLst/>
        </a:prstGeom>
        <a:noFill/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лесопожарной техники и оборудования</a:t>
          </a:r>
        </a:p>
      </dsp:txBody>
      <dsp:txXfrm>
        <a:off x="148802" y="4557272"/>
        <a:ext cx="3229862" cy="743525"/>
      </dsp:txXfrm>
    </dsp:sp>
    <dsp:sp modelId="{24E974C1-D8A8-4A57-99CB-F183CBE4D966}">
      <dsp:nvSpPr>
        <dsp:cNvPr id="0" name=""/>
        <dsp:cNvSpPr/>
      </dsp:nvSpPr>
      <dsp:spPr>
        <a:xfrm rot="8092117">
          <a:off x="2052283" y="1519420"/>
          <a:ext cx="16014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01491" y="0"/>
              </a:lnTo>
            </a:path>
          </a:pathLst>
        </a:custGeom>
        <a:noFill/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FCDD9-F849-4A19-968E-1A68BF1DA488}">
      <dsp:nvSpPr>
        <dsp:cNvPr id="0" name=""/>
        <dsp:cNvSpPr/>
      </dsp:nvSpPr>
      <dsp:spPr>
        <a:xfrm>
          <a:off x="80383" y="2086929"/>
          <a:ext cx="3330441" cy="1090010"/>
        </a:xfrm>
        <a:prstGeom prst="roundRect">
          <a:avLst/>
        </a:prstGeom>
        <a:noFill/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запаса лесных семян для лесовосстановления</a:t>
          </a:r>
        </a:p>
      </dsp:txBody>
      <dsp:txXfrm>
        <a:off x="133593" y="2140139"/>
        <a:ext cx="3224021" cy="9835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E7BB-DB0C-4B6A-9F3A-D79CAFDE1F09}">
      <dsp:nvSpPr>
        <dsp:cNvPr id="0" name=""/>
        <dsp:cNvSpPr/>
      </dsp:nvSpPr>
      <dsp:spPr>
        <a:xfrm>
          <a:off x="1289419" y="0"/>
          <a:ext cx="1474075" cy="921297"/>
        </a:xfrm>
        <a:prstGeom prst="swooshArrow">
          <a:avLst>
            <a:gd name="adj1" fmla="val 25000"/>
            <a:gd name="adj2" fmla="val 25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B2A40-15A4-4DE8-A169-22825B216FAC}">
      <dsp:nvSpPr>
        <dsp:cNvPr id="0" name=""/>
        <dsp:cNvSpPr/>
      </dsp:nvSpPr>
      <dsp:spPr>
        <a:xfrm>
          <a:off x="1683179" y="415272"/>
          <a:ext cx="61526" cy="25181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EA4ED-9364-41AA-84FD-E249F26E916F}">
      <dsp:nvSpPr>
        <dsp:cNvPr id="0" name=""/>
        <dsp:cNvSpPr/>
      </dsp:nvSpPr>
      <dsp:spPr>
        <a:xfrm>
          <a:off x="121483" y="425365"/>
          <a:ext cx="748386" cy="302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3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54,2</a:t>
          </a:r>
          <a:r>
            <a:rPr lang="ru-RU" sz="1800" kern="1200" dirty="0"/>
            <a:t>%</a:t>
          </a:r>
        </a:p>
      </dsp:txBody>
      <dsp:txXfrm>
        <a:off x="121483" y="425365"/>
        <a:ext cx="748386" cy="302433"/>
      </dsp:txXfrm>
    </dsp:sp>
    <dsp:sp modelId="{2182334A-562B-4162-962F-119A8DFC4012}">
      <dsp:nvSpPr>
        <dsp:cNvPr id="0" name=""/>
        <dsp:cNvSpPr/>
      </dsp:nvSpPr>
      <dsp:spPr>
        <a:xfrm>
          <a:off x="2401258" y="196201"/>
          <a:ext cx="88444" cy="8844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8575" cap="flat" cmpd="sng" algn="ctr">
          <a:solidFill>
            <a:srgbClr val="FF0000">
              <a:alpha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9D2D-8C4C-4162-8D07-0FE757B0CB68}">
      <dsp:nvSpPr>
        <dsp:cNvPr id="0" name=""/>
        <dsp:cNvSpPr/>
      </dsp:nvSpPr>
      <dsp:spPr>
        <a:xfrm>
          <a:off x="2066019" y="436354"/>
          <a:ext cx="1067099" cy="44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6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224%</a:t>
          </a:r>
        </a:p>
      </dsp:txBody>
      <dsp:txXfrm>
        <a:off x="2066019" y="436354"/>
        <a:ext cx="1067099" cy="4477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E7BB-DB0C-4B6A-9F3A-D79CAFDE1F09}">
      <dsp:nvSpPr>
        <dsp:cNvPr id="0" name=""/>
        <dsp:cNvSpPr/>
      </dsp:nvSpPr>
      <dsp:spPr>
        <a:xfrm>
          <a:off x="1102906" y="0"/>
          <a:ext cx="1543403" cy="964627"/>
        </a:xfrm>
        <a:prstGeom prst="swooshArrow">
          <a:avLst>
            <a:gd name="adj1" fmla="val 25000"/>
            <a:gd name="adj2" fmla="val 25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B2A40-15A4-4DE8-A169-22825B216FAC}">
      <dsp:nvSpPr>
        <dsp:cNvPr id="0" name=""/>
        <dsp:cNvSpPr/>
      </dsp:nvSpPr>
      <dsp:spPr>
        <a:xfrm>
          <a:off x="1644800" y="434802"/>
          <a:ext cx="64420" cy="2636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EA4ED-9364-41AA-84FD-E249F26E916F}">
      <dsp:nvSpPr>
        <dsp:cNvPr id="0" name=""/>
        <dsp:cNvSpPr/>
      </dsp:nvSpPr>
      <dsp:spPr>
        <a:xfrm>
          <a:off x="165789" y="482914"/>
          <a:ext cx="783583" cy="3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2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100%</a:t>
          </a:r>
        </a:p>
      </dsp:txBody>
      <dsp:txXfrm>
        <a:off x="165789" y="482914"/>
        <a:ext cx="783583" cy="316657"/>
      </dsp:txXfrm>
    </dsp:sp>
    <dsp:sp modelId="{2182334A-562B-4162-962F-119A8DFC4012}">
      <dsp:nvSpPr>
        <dsp:cNvPr id="0" name=""/>
        <dsp:cNvSpPr/>
      </dsp:nvSpPr>
      <dsp:spPr>
        <a:xfrm>
          <a:off x="2396651" y="205428"/>
          <a:ext cx="92604" cy="926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8575" cap="flat" cmpd="sng" algn="ctr">
          <a:solidFill>
            <a:srgbClr val="FF0000">
              <a:alpha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9D2D-8C4C-4162-8D07-0FE757B0CB68}">
      <dsp:nvSpPr>
        <dsp:cNvPr id="0" name=""/>
        <dsp:cNvSpPr/>
      </dsp:nvSpPr>
      <dsp:spPr>
        <a:xfrm>
          <a:off x="2045646" y="456876"/>
          <a:ext cx="1117287" cy="46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0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130-140%</a:t>
          </a:r>
        </a:p>
      </dsp:txBody>
      <dsp:txXfrm>
        <a:off x="2045646" y="456876"/>
        <a:ext cx="1117287" cy="468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#2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#3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0.84201</cdr:x>
      <cdr:y>0.74753</cdr:y>
    </cdr:from>
    <cdr:to>
      <cdr:x>0.97142</cdr:x>
      <cdr:y>0.82417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71868" y="3391151"/>
          <a:ext cx="1132990" cy="347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млн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. руб</a:t>
          </a:r>
          <a:r>
            <a:rPr lang="ru-RU" sz="1000" dirty="0"/>
            <a:t>.</a:t>
          </a:r>
        </a:p>
        <a:p xmlns:a="http://schemas.openxmlformats.org/drawingml/2006/main">
          <a:pPr algn="ctr"/>
          <a:endParaRPr lang="ru-RU" sz="1000" dirty="0"/>
        </a:p>
        <a:p xmlns:a="http://schemas.openxmlformats.org/drawingml/2006/main">
          <a:pPr algn="ctr"/>
          <a:endParaRPr lang="ru-RU" sz="1000" dirty="0"/>
        </a:p>
        <a:p xmlns:a="http://schemas.openxmlformats.org/drawingml/2006/main">
          <a:pPr algn="ctr"/>
          <a:r>
            <a:rPr lang="ru-RU" sz="1000" dirty="0"/>
            <a:t>.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0.67312</cdr:x>
      <cdr:y>0.26356</cdr:y>
    </cdr:from>
    <cdr:to>
      <cdr:x>0.84001</cdr:x>
      <cdr:y>0.36813</cdr:y>
    </cdr:to>
    <cdr:sp macro="" textlink="">
      <cdr:nvSpPr>
        <cdr:cNvPr id="2" name="Выгнутая вверх стрелка 1"/>
        <cdr:cNvSpPr/>
      </cdr:nvSpPr>
      <cdr:spPr>
        <a:xfrm xmlns:a="http://schemas.openxmlformats.org/drawingml/2006/main" rot="20658858">
          <a:off x="3708200" y="755724"/>
          <a:ext cx="919409" cy="299834"/>
        </a:xfrm>
        <a:prstGeom xmlns:a="http://schemas.openxmlformats.org/drawingml/2006/main" prst="curvedDownArrow">
          <a:avLst>
            <a:gd name="adj1" fmla="val 25000"/>
            <a:gd name="adj2" fmla="val 50000"/>
            <a:gd name="adj3" fmla="val 57586"/>
          </a:avLst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0.11475</cdr:x>
      <cdr:y>0.92308</cdr:y>
    </cdr:from>
    <cdr:to>
      <cdr:x>0.14242</cdr:x>
      <cdr:y>0.96836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51379" y="2647302"/>
          <a:ext cx="157073" cy="12985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0.48684</cdr:x>
      <cdr:y>0.93095</cdr:y>
    </cdr:from>
    <cdr:to>
      <cdr:x>0.51307</cdr:x>
      <cdr:y>0.97685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 flipH="1">
          <a:off x="2763635" y="2669889"/>
          <a:ext cx="148898" cy="13161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0.51226</cdr:x>
      <cdr:y>0.90083</cdr:y>
    </cdr:from>
    <cdr:to>
      <cdr:x>0.78452</cdr:x>
      <cdr:y>0.99742</cdr:y>
    </cdr:to>
    <cdr:sp macro="" textlink="">
      <cdr:nvSpPr>
        <cdr:cNvPr id="7" name="Прямоугольник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3F166E8-DB90-4131-A682-B8187AF5B485}"/>
            </a:ext>
          </a:extLst>
        </cdr:cNvPr>
        <cdr:cNvSpPr/>
      </cdr:nvSpPr>
      <cdr:spPr>
        <a:xfrm xmlns:a="http://schemas.openxmlformats.org/drawingml/2006/main">
          <a:off x="2907929" y="2583511"/>
          <a:ext cx="1545539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itchFamily="18" charset="0"/>
            </a:rPr>
            <a:t>пушные</a:t>
          </a:r>
          <a:endParaRPr lang="ru-RU" sz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  <a:sym typeface="Arial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0.07705</cdr:x>
      <cdr:y>0.0432</cdr:y>
    </cdr:from>
    <cdr:to>
      <cdr:x>0.10472</cdr:x>
      <cdr:y>0.08848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47532" y="127050"/>
          <a:ext cx="160711" cy="1331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0.46448</cdr:x>
      <cdr:y>0.03947</cdr:y>
    </cdr:from>
    <cdr:to>
      <cdr:x>0.4942</cdr:x>
      <cdr:y>0.08081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 flipH="1">
          <a:off x="2697761" y="116059"/>
          <a:ext cx="172618" cy="12157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0.72988</cdr:x>
      <cdr:y>0.37164</cdr:y>
    </cdr:from>
    <cdr:to>
      <cdr:x>1</cdr:x>
      <cdr:y>0.8851</cdr:y>
    </cdr:to>
    <cdr:sp macro="" textlink="">
      <cdr:nvSpPr>
        <cdr:cNvPr id="7" name="TextBox 35">
          <a:extLst xmlns:a="http://schemas.openxmlformats.org/drawingml/2006/main">
            <a:ext uri="{FF2B5EF4-FFF2-40B4-BE49-F238E27FC236}">
              <a16:creationId xmlns:a16="http://schemas.microsoft.com/office/drawing/2014/main" xmlns="" xmlns:p="http://schemas.openxmlformats.org/presentationml/2006/main" xmlns:r="http://schemas.openxmlformats.org/officeDocument/2006/relationships" xmlns:lc="http://schemas.openxmlformats.org/drawingml/2006/lockedCanvas" id="{D1475088-265B-B04A-8924-68EAF9E2CCD9}"/>
            </a:ext>
          </a:extLst>
        </cdr:cNvPr>
        <cdr:cNvSpPr txBox="1"/>
      </cdr:nvSpPr>
      <cdr:spPr>
        <a:xfrm xmlns:a="http://schemas.openxmlformats.org/drawingml/2006/main">
          <a:off x="4239233" y="1002453"/>
          <a:ext cx="1568900" cy="13849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Финансирование: </a:t>
          </a:r>
          <a:endParaRPr lang="ru-RU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(тыс. </a:t>
          </a:r>
          <a:r>
            <a: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руб</a:t>
          </a:r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.):</a:t>
          </a: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2020 </a:t>
          </a:r>
          <a:r>
            <a: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2 989</a:t>
          </a:r>
          <a:endParaRPr lang="ru-RU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2021 – </a:t>
          </a:r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5 900</a:t>
          </a:r>
          <a:endParaRPr lang="ru-RU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2022 – </a:t>
          </a:r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5 890</a:t>
          </a:r>
          <a:endParaRPr lang="ru-RU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2023 – </a:t>
          </a:r>
          <a:r>
            <a:rPr lang="en-U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9 950</a:t>
          </a:r>
          <a:endParaRPr lang="ru-RU" sz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2024 – 7 900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0.36123</cdr:x>
      <cdr:y>0.10227</cdr:y>
    </cdr:from>
    <cdr:to>
      <cdr:x>0.55043</cdr:x>
      <cdr:y>0.45107</cdr:y>
    </cdr:to>
    <cdr:sp macro="" textlink="">
      <cdr:nvSpPr>
        <cdr:cNvPr id="2" name="Shape 1">
          <a:extLst xmlns:a="http://schemas.openxmlformats.org/drawingml/2006/main">
            <a:ext uri="{FF2B5EF4-FFF2-40B4-BE49-F238E27FC236}">
              <a16:creationId xmlns:a16="http://schemas.microsoft.com/office/drawing/2014/main" xmlns="" id="{B8F8EAD7-1052-9D4F-BE7C-3506653D9861}"/>
            </a:ext>
          </a:extLst>
        </cdr:cNvPr>
        <cdr:cNvSpPr/>
      </cdr:nvSpPr>
      <cdr:spPr>
        <a:xfrm xmlns:a="http://schemas.openxmlformats.org/drawingml/2006/main" rot="3012828">
          <a:off x="959191" y="401527"/>
          <a:ext cx="871129" cy="578918"/>
        </a:xfrm>
        <a:prstGeom xmlns:a="http://schemas.openxmlformats.org/drawingml/2006/main" prst="swooshArrow">
          <a:avLst>
            <a:gd name="adj1" fmla="val 16310"/>
            <a:gd name="adj2" fmla="val 32244"/>
          </a:avLst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lt1">
            <a:hueOff val="0"/>
            <a:satOff val="0"/>
            <a:lumOff val="0"/>
            <a:alphaOff val="0"/>
          </a:schemeClr>
        </a:lnRef>
        <a:fillRef xmlns:a="http://schemas.openxmlformats.org/drawingml/2006/main" idx="1">
          <a:scrgbClr r="0" g="0" b="0"/>
        </a:fillRef>
        <a:effectRef xmlns:a="http://schemas.openxmlformats.org/drawingml/2006/main" idx="0">
          <a:schemeClr val="accent1"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0.47625</cdr:x>
      <cdr:y>0.10783</cdr:y>
    </cdr:from>
    <cdr:to>
      <cdr:x>0.97163</cdr:x>
      <cdr:y>0.31847</cdr:y>
    </cdr:to>
    <cdr:sp macro="" textlink="">
      <cdr:nvSpPr>
        <cdr:cNvPr id="3" name="TextBox 31">
          <a:extLst xmlns:a="http://schemas.openxmlformats.org/drawingml/2006/main">
            <a:ext uri="{FF2B5EF4-FFF2-40B4-BE49-F238E27FC236}">
              <a16:creationId xmlns:a16="http://schemas.microsoft.com/office/drawing/2014/main" xmlns="" id="{00C1FC9B-C3F2-4D43-9595-FACD25725731}"/>
            </a:ext>
          </a:extLst>
        </cdr:cNvPr>
        <cdr:cNvSpPr txBox="1"/>
      </cdr:nvSpPr>
      <cdr:spPr>
        <a:xfrm xmlns:a="http://schemas.openxmlformats.org/drawingml/2006/main">
          <a:off x="1550558" y="307240"/>
          <a:ext cx="1612840" cy="6001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Согласно Стратегии необходимо достичь к 2030</a:t>
          </a:r>
          <a:endParaRPr lang="ru-RU" sz="1100" dirty="0"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0.13279</cdr:x>
      <cdr:y>0.28457</cdr:y>
    </cdr:from>
    <cdr:to>
      <cdr:x>0.83215</cdr:x>
      <cdr:y>0.72904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a16="http://schemas.microsoft.com/office/drawing/2014/main" xmlns="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50408" y="581839"/>
          <a:ext cx="1318808" cy="908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7344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4689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2033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29378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36722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44067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51411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58756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3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605</a:t>
          </a:r>
          <a:r>
            <a:rPr lang="ru-RU" sz="1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млн</a:t>
          </a:r>
        </a:p>
        <a:p xmlns:a="http://schemas.openxmlformats.org/drawingml/2006/main">
          <a:pPr marL="16909" algn="ctr">
            <a:spcBef>
              <a:spcPts val="166"/>
            </a:spcBef>
          </a:pP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202</a:t>
          </a:r>
          <a:r>
            <a:rPr lang="en-US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3</a:t>
          </a: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 г.</a:t>
          </a:r>
          <a:endParaRPr sz="2000" b="1" dirty="0">
            <a:solidFill>
              <a:schemeClr val="accent6">
                <a:lumMod val="75000"/>
              </a:schemeClr>
            </a:solidFill>
            <a:latin typeface="Bebas Neue Bold" pitchFamily="2" charset="0"/>
            <a:ea typeface="Roboto" panose="02000000000000000000" pitchFamily="2" charset="0"/>
            <a:cs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0.13279</cdr:x>
      <cdr:y>0.28457</cdr:y>
    </cdr:from>
    <cdr:to>
      <cdr:x>0.82123</cdr:x>
      <cdr:y>0.72904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a16="http://schemas.microsoft.com/office/drawing/2014/main" xmlns="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50408" y="581839"/>
          <a:ext cx="1298217" cy="908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7344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4689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2033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29378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36722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44067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51411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58756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3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143</a:t>
          </a:r>
          <a:r>
            <a:rPr lang="ru-RU" sz="1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млн</a:t>
          </a:r>
        </a:p>
        <a:p xmlns:a="http://schemas.openxmlformats.org/drawingml/2006/main">
          <a:pPr marL="16909" algn="ctr">
            <a:spcBef>
              <a:spcPts val="166"/>
            </a:spcBef>
          </a:pP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202</a:t>
          </a:r>
          <a:r>
            <a:rPr lang="en-US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3</a:t>
          </a: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 г.</a:t>
          </a:r>
          <a:endParaRPr sz="2000" b="1" dirty="0">
            <a:solidFill>
              <a:schemeClr val="accent6">
                <a:lumMod val="75000"/>
              </a:schemeClr>
            </a:solidFill>
            <a:latin typeface="Bebas Neue Bold" pitchFamily="2" charset="0"/>
            <a:ea typeface="Roboto" panose="02000000000000000000" pitchFamily="2" charset="0"/>
            <a:cs typeface="Arial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0.13279</cdr:x>
      <cdr:y>0.28457</cdr:y>
    </cdr:from>
    <cdr:to>
      <cdr:x>0.82123</cdr:x>
      <cdr:y>0.72904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a16="http://schemas.microsoft.com/office/drawing/2014/main" xmlns="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50408" y="581839"/>
          <a:ext cx="1298217" cy="908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7344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4689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2033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29378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36722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44067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51411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58756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3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338</a:t>
          </a:r>
          <a:r>
            <a:rPr lang="ru-RU" sz="1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млн</a:t>
          </a:r>
        </a:p>
        <a:p xmlns:a="http://schemas.openxmlformats.org/drawingml/2006/main">
          <a:pPr marL="16909" algn="ctr">
            <a:spcBef>
              <a:spcPts val="166"/>
            </a:spcBef>
          </a:pP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202</a:t>
          </a:r>
          <a:r>
            <a:rPr lang="en-US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3</a:t>
          </a: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 г.</a:t>
          </a:r>
          <a:endParaRPr sz="2000" b="1" dirty="0">
            <a:solidFill>
              <a:schemeClr val="accent6">
                <a:lumMod val="75000"/>
              </a:schemeClr>
            </a:solidFill>
            <a:latin typeface="Bebas Neue Bold" pitchFamily="2" charset="0"/>
            <a:ea typeface="Roboto" panose="02000000000000000000" pitchFamily="2" charset="0"/>
            <a:cs typeface="Arial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0.13279</cdr:x>
      <cdr:y>0.28457</cdr:y>
    </cdr:from>
    <cdr:to>
      <cdr:x>0.82123</cdr:x>
      <cdr:y>0.72904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a16="http://schemas.microsoft.com/office/drawing/2014/main" xmlns="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50407" y="581832"/>
          <a:ext cx="1298218" cy="908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7344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4689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2033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29378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36722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44067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51411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58756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3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758</a:t>
          </a:r>
          <a:r>
            <a:rPr lang="ru-RU" sz="16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млн</a:t>
          </a:r>
        </a:p>
        <a:p xmlns:a="http://schemas.openxmlformats.org/drawingml/2006/main">
          <a:pPr marL="16909" algn="ctr">
            <a:spcBef>
              <a:spcPts val="166"/>
            </a:spcBef>
          </a:pP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202</a:t>
          </a:r>
          <a:r>
            <a:rPr lang="ru-RU" sz="2000" b="1" spc="-33" dirty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4</a:t>
          </a:r>
          <a:r>
            <a:rPr lang="ru-RU" sz="20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 г.</a:t>
          </a:r>
          <a:endParaRPr sz="2000" b="1" dirty="0">
            <a:solidFill>
              <a:schemeClr val="accent6">
                <a:lumMod val="75000"/>
              </a:schemeClr>
            </a:solidFill>
            <a:latin typeface="Bebas Neue Bold" pitchFamily="2" charset="0"/>
            <a:ea typeface="Roboto" panose="02000000000000000000" pitchFamily="2" charset="0"/>
            <a:cs typeface="Arial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0.17227</cdr:x>
      <cdr:y>0.45518</cdr:y>
    </cdr:from>
    <cdr:to>
      <cdr:x>0.21478</cdr:x>
      <cdr:y>0.5674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EC52288A-9990-41B6-BE8A-BBF53981D945}"/>
            </a:ext>
          </a:extLst>
        </cdr:cNvPr>
        <cdr:cNvSpPr txBox="1"/>
      </cdr:nvSpPr>
      <cdr:spPr>
        <a:xfrm xmlns:a="http://schemas.openxmlformats.org/drawingml/2006/main">
          <a:off x="850079" y="1361045"/>
          <a:ext cx="209725" cy="335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0.46639</cdr:x>
      <cdr:y>0.89565</cdr:y>
    </cdr:from>
    <cdr:to>
      <cdr:x>0.50044</cdr:x>
      <cdr:y>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5313DBB4-7836-44BC-AC7E-853E764FBA09}"/>
            </a:ext>
          </a:extLst>
        </cdr:cNvPr>
        <cdr:cNvSpPr txBox="1"/>
      </cdr:nvSpPr>
      <cdr:spPr>
        <a:xfrm xmlns:a="http://schemas.openxmlformats.org/drawingml/2006/main">
          <a:off x="2301373" y="2678116"/>
          <a:ext cx="168033" cy="312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0.09065</cdr:x>
      <cdr:y>0.46271</cdr:y>
    </cdr:from>
    <cdr:to>
      <cdr:x>0.17508</cdr:x>
      <cdr:y>0.52391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447304" y="1383577"/>
          <a:ext cx="416638" cy="1829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63</a:t>
          </a:r>
        </a:p>
      </cdr:txBody>
    </cdr:sp>
  </cdr:relSizeAnchor>
  <cdr:relSizeAnchor xmlns:cdr="http://schemas.openxmlformats.org/drawingml/2006/chartDrawing">
    <cdr:from>
      <cdr:x>0.08699</cdr:x>
      <cdr:y>0.60086</cdr:y>
    </cdr:from>
    <cdr:to>
      <cdr:x>0.17875</cdr:x>
      <cdr:y>0.66258</cdr:y>
    </cdr:to>
    <cdr:sp macro="" textlink="">
      <cdr:nvSpPr>
        <cdr:cNvPr id="5" name="Прямоугольник 4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429230" y="1796648"/>
          <a:ext cx="452785" cy="1845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38</a:t>
          </a:r>
        </a:p>
      </cdr:txBody>
    </cdr:sp>
  </cdr:relSizeAnchor>
  <cdr:relSizeAnchor xmlns:cdr="http://schemas.openxmlformats.org/drawingml/2006/chartDrawing">
    <cdr:from>
      <cdr:x>0.08699</cdr:x>
      <cdr:y>0.72268</cdr:y>
    </cdr:from>
    <cdr:to>
      <cdr:x>0.17875</cdr:x>
      <cdr:y>0.78441</cdr:y>
    </cdr:to>
    <cdr:sp macro="" textlink="">
      <cdr:nvSpPr>
        <cdr:cNvPr id="6" name="Прямоугольник 5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429230" y="2160926"/>
          <a:ext cx="452785" cy="1845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53</a:t>
          </a:r>
        </a:p>
      </cdr:txBody>
    </cdr:sp>
  </cdr:relSizeAnchor>
  <cdr:relSizeAnchor xmlns:cdr="http://schemas.openxmlformats.org/drawingml/2006/chartDrawing">
    <cdr:from>
      <cdr:x>0.26925</cdr:x>
      <cdr:y>0.37881</cdr:y>
    </cdr:from>
    <cdr:to>
      <cdr:x>0.36102</cdr:x>
      <cdr:y>0.44053</cdr:y>
    </cdr:to>
    <cdr:sp macro="" textlink="">
      <cdr:nvSpPr>
        <cdr:cNvPr id="7" name="Прямоугольник 6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1328589" y="1132682"/>
          <a:ext cx="452835" cy="1845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77</a:t>
          </a:r>
        </a:p>
      </cdr:txBody>
    </cdr:sp>
  </cdr:relSizeAnchor>
  <cdr:relSizeAnchor xmlns:cdr="http://schemas.openxmlformats.org/drawingml/2006/chartDrawing">
    <cdr:from>
      <cdr:x>0.26925</cdr:x>
      <cdr:y>0.53469</cdr:y>
    </cdr:from>
    <cdr:to>
      <cdr:x>0.36102</cdr:x>
      <cdr:y>0.59642</cdr:y>
    </cdr:to>
    <cdr:sp macro="" textlink="">
      <cdr:nvSpPr>
        <cdr:cNvPr id="8" name="Прямоугольник 7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1328589" y="1598802"/>
          <a:ext cx="452835" cy="1845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46</a:t>
          </a:r>
        </a:p>
      </cdr:txBody>
    </cdr:sp>
  </cdr:relSizeAnchor>
  <cdr:relSizeAnchor xmlns:cdr="http://schemas.openxmlformats.org/drawingml/2006/chartDrawing">
    <cdr:from>
      <cdr:x>0.26925</cdr:x>
      <cdr:y>0.72269</cdr:y>
    </cdr:from>
    <cdr:to>
      <cdr:x>0.36102</cdr:x>
      <cdr:y>0.78441</cdr:y>
    </cdr:to>
    <cdr:sp macro="" textlink="">
      <cdr:nvSpPr>
        <cdr:cNvPr id="9" name="Прямоугольник 8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1328589" y="2160955"/>
          <a:ext cx="452835" cy="1845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70</a:t>
          </a:r>
        </a:p>
      </cdr:txBody>
    </cdr:sp>
  </cdr:relSizeAnchor>
  <cdr:relSizeAnchor xmlns:cdr="http://schemas.openxmlformats.org/drawingml/2006/chartDrawing">
    <cdr:from>
      <cdr:x>0.45151</cdr:x>
      <cdr:y>0.29555</cdr:y>
    </cdr:from>
    <cdr:to>
      <cdr:x>0.54328</cdr:x>
      <cdr:y>0.35728</cdr:y>
    </cdr:to>
    <cdr:sp macro="" textlink="">
      <cdr:nvSpPr>
        <cdr:cNvPr id="10" name="Прямоугольник 9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2227974" y="883731"/>
          <a:ext cx="452834" cy="1845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82</a:t>
          </a:r>
        </a:p>
      </cdr:txBody>
    </cdr:sp>
  </cdr:relSizeAnchor>
  <cdr:relSizeAnchor xmlns:cdr="http://schemas.openxmlformats.org/drawingml/2006/chartDrawing">
    <cdr:from>
      <cdr:x>0.45151</cdr:x>
      <cdr:y>0.46245</cdr:y>
    </cdr:from>
    <cdr:to>
      <cdr:x>0.54328</cdr:x>
      <cdr:y>0.52417</cdr:y>
    </cdr:to>
    <cdr:sp macro="" textlink="">
      <cdr:nvSpPr>
        <cdr:cNvPr id="11" name="Прямоугольник 10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2227973" y="1382796"/>
          <a:ext cx="452835" cy="1845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50</a:t>
          </a:r>
        </a:p>
      </cdr:txBody>
    </cdr:sp>
  </cdr:relSizeAnchor>
  <cdr:relSizeAnchor xmlns:cdr="http://schemas.openxmlformats.org/drawingml/2006/chartDrawing">
    <cdr:from>
      <cdr:x>0.45151</cdr:x>
      <cdr:y>0.67736</cdr:y>
    </cdr:from>
    <cdr:to>
      <cdr:x>0.54328</cdr:x>
      <cdr:y>0.73908</cdr:y>
    </cdr:to>
    <cdr:sp macro="" textlink="">
      <cdr:nvSpPr>
        <cdr:cNvPr id="12" name="Прямоугольник 11">
          <a:extLst xmlns:a="http://schemas.openxmlformats.org/drawingml/2006/main">
            <a:ext uri="{FF2B5EF4-FFF2-40B4-BE49-F238E27FC236}">
              <a16:creationId xmlns:a16="http://schemas.microsoft.com/office/drawing/2014/main" xmlns="" id="{EB9F16B4-A482-4214-914D-4E68A077A8D6}"/>
            </a:ext>
          </a:extLst>
        </cdr:cNvPr>
        <cdr:cNvSpPr/>
      </cdr:nvSpPr>
      <cdr:spPr>
        <a:xfrm xmlns:a="http://schemas.openxmlformats.org/drawingml/2006/main">
          <a:off x="2227973" y="2025403"/>
          <a:ext cx="452835" cy="1845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spcBef>
              <a:spcPct val="0"/>
            </a:spcBef>
            <a:spcAft>
              <a:spcPct val="0"/>
            </a:spcAft>
          </a:pPr>
          <a:r>
            <a: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rPr>
            <a:t>97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0.6396</cdr:y>
    </cdr:from>
    <cdr:to>
      <cdr:x>0.21918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82529" y="1551468"/>
          <a:ext cx="914408" cy="874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0.21729</cdr:x>
      <cdr:y>0.2678</cdr:y>
    </cdr:from>
    <cdr:to>
      <cdr:x>0.25529</cdr:x>
      <cdr:y>0.39193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22284" y="479030"/>
          <a:ext cx="283705" cy="222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-64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0.11371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1F0B6D21-F8A6-4B33-B459-303F9B5EE27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-392030" y="-1023689"/>
          <a:ext cx="6031347" cy="3077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9pPr>
        </a:lstStyle>
        <a:p xmlns:a="http://schemas.openxmlformats.org/drawingml/2006/main">
          <a:pPr algn="l" eaLnBrk="1" hangingPunct="1">
            <a:buFont typeface="Arial" pitchFamily="34" charset="0"/>
            <a:buNone/>
          </a:pPr>
          <a:r>
            <a:rPr lang="ru-RU" alt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Виды действующих лицензий</a:t>
          </a:r>
          <a:endParaRPr lang="ru-RU" altLang="ru-RU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36DD7-134E-46DB-8153-213BBA42D648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66996-F108-4780-BE51-9951ECFC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7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3063" y="1241425"/>
            <a:ext cx="5953125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4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64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91886" y="4408994"/>
            <a:ext cx="5535088" cy="360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5" tIns="45915" rIns="91855" bIns="45915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44588"/>
            <a:ext cx="5497513" cy="3092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8916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9578" y="4767284"/>
            <a:ext cx="5356615" cy="39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1239838"/>
            <a:ext cx="5942012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0567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9578" y="4767284"/>
            <a:ext cx="5356615" cy="39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1239838"/>
            <a:ext cx="5942012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0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9578" y="4767284"/>
            <a:ext cx="5356615" cy="39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1239838"/>
            <a:ext cx="5942012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1755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9578" y="4767284"/>
            <a:ext cx="5356615" cy="39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1239838"/>
            <a:ext cx="5942012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7831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1344613"/>
            <a:ext cx="6451600" cy="36290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32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9578" y="4767284"/>
            <a:ext cx="5356615" cy="39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1239838"/>
            <a:ext cx="5942012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7434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1344613"/>
            <a:ext cx="6451600" cy="36290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6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2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9578" y="4767284"/>
            <a:ext cx="5356615" cy="39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1239838"/>
            <a:ext cx="5942012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1133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5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0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35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49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81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3500" y="1343025"/>
            <a:ext cx="6443663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1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3500" y="1343025"/>
            <a:ext cx="6443663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93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3500" y="1343025"/>
            <a:ext cx="6443663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25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3500" y="1343025"/>
            <a:ext cx="6443663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69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53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30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34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95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53EE-5F83-4EEC-838A-208B1D3E1A7F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09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6875" y="1241425"/>
            <a:ext cx="5967413" cy="3357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63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9250" y="1235075"/>
            <a:ext cx="5945188" cy="33448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2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92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57158" y="4341074"/>
            <a:ext cx="5257257" cy="355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113" tIns="44544" rIns="89113" bIns="44544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9438" y="1127125"/>
            <a:ext cx="5413375" cy="3046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310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53EE-5F83-4EEC-838A-208B1D3E1A7F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5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0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108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91886" y="4408994"/>
            <a:ext cx="5535088" cy="360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5" tIns="45915" rIns="91855" bIns="45915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44588"/>
            <a:ext cx="5497513" cy="3092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80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4650" y="1246188"/>
            <a:ext cx="5973763" cy="33607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78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95263" y="1471613"/>
            <a:ext cx="7054851" cy="3968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5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0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6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2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54" indent="0" algn="ctr">
              <a:buNone/>
              <a:defRPr sz="2000"/>
            </a:lvl2pPr>
            <a:lvl3pPr marL="913711" indent="0" algn="ctr">
              <a:buNone/>
              <a:defRPr sz="1800"/>
            </a:lvl3pPr>
            <a:lvl4pPr marL="1370564" indent="0" algn="ctr">
              <a:buNone/>
              <a:defRPr sz="1600"/>
            </a:lvl4pPr>
            <a:lvl5pPr marL="1827421" indent="0" algn="ctr">
              <a:buNone/>
              <a:defRPr sz="1600"/>
            </a:lvl5pPr>
            <a:lvl6pPr marL="2284272" indent="0" algn="ctr">
              <a:buNone/>
              <a:defRPr sz="1600"/>
            </a:lvl6pPr>
            <a:lvl7pPr marL="2741126" indent="0" algn="ctr">
              <a:buNone/>
              <a:defRPr sz="1600"/>
            </a:lvl7pPr>
            <a:lvl8pPr marL="3197984" indent="0" algn="ctr">
              <a:buNone/>
              <a:defRPr sz="1600"/>
            </a:lvl8pPr>
            <a:lvl9pPr marL="365484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5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15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51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80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51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60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4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54" indent="0">
              <a:buNone/>
              <a:defRPr sz="2800"/>
            </a:lvl2pPr>
            <a:lvl3pPr marL="913711" indent="0">
              <a:buNone/>
              <a:defRPr sz="2400"/>
            </a:lvl3pPr>
            <a:lvl4pPr marL="1370564" indent="0">
              <a:buNone/>
              <a:defRPr sz="2000"/>
            </a:lvl4pPr>
            <a:lvl5pPr marL="1827421" indent="0">
              <a:buNone/>
              <a:defRPr sz="2000"/>
            </a:lvl5pPr>
            <a:lvl6pPr marL="2284272" indent="0">
              <a:buNone/>
              <a:defRPr sz="2000"/>
            </a:lvl6pPr>
            <a:lvl7pPr marL="2741126" indent="0">
              <a:buNone/>
              <a:defRPr sz="2000"/>
            </a:lvl7pPr>
            <a:lvl8pPr marL="3197984" indent="0">
              <a:buNone/>
              <a:defRPr sz="2000"/>
            </a:lvl8pPr>
            <a:lvl9pPr marL="365484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9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0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23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06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42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04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46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00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3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4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42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9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09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1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96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86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83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28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86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23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72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8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91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72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28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2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1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4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619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35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84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52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7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1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8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1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19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51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4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54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81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79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55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07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2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72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48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763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25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7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07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20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96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80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777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23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81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49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1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8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3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380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380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380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9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372" tIns="45687" rIns="91372" bIns="456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2" tIns="45687" rIns="91372" bIns="456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9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898"/>
            <a:ext cx="41148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9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5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hf hdr="0" ftr="0" dt="0"/>
  <p:txStyles>
    <p:titleStyle>
      <a:lvl1pPr algn="l" defTabSz="9137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6" indent="-228426" algn="l" defTabSz="9137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1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6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93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5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0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67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6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72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26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8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36C3D3B-4F1C-4AC7-904A-D5F7D512A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6AB44E-2609-40A0-88E3-5DD00A62B0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0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Arial" pitchFamily="34" charset="0"/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7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0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2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chart" Target="../charts/chart3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4.xml"/><Relationship Id="rId7" Type="http://schemas.openxmlformats.org/officeDocument/2006/relationships/image" Target="../media/image11.emf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chart" Target="../charts/chart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.xml"/><Relationship Id="rId7" Type="http://schemas.openxmlformats.org/officeDocument/2006/relationships/image" Target="../media/image11.emf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eg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32.xml.rels><?xml version="1.0" encoding="UTF-8" standalone="yes"?>
<Relationships xmlns="http://schemas.openxmlformats.org/package/2006/relationships"><Relationship Id="rId85" Type="http://schemas.openxmlformats.org/officeDocument/2006/relationships/image" Target="NULL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86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4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chart" Target="../charts/chart23.xml"/><Relationship Id="rId5" Type="http://schemas.openxmlformats.org/officeDocument/2006/relationships/image" Target="../media/image65.png"/><Relationship Id="rId4" Type="http://schemas.microsoft.com/office/2007/relationships/hdphoto" Target="../media/hdphoto3.wdp"/><Relationship Id="rId9" Type="http://schemas.openxmlformats.org/officeDocument/2006/relationships/image" Target="../media/image6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0.jpg"/><Relationship Id="rId5" Type="http://schemas.openxmlformats.org/officeDocument/2006/relationships/chart" Target="../charts/chart27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4.png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3.xml"/><Relationship Id="rId4" Type="http://schemas.openxmlformats.org/officeDocument/2006/relationships/chart" Target="../charts/char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6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jfif"/><Relationship Id="rId5" Type="http://schemas.openxmlformats.org/officeDocument/2006/relationships/image" Target="../media/image77.png"/><Relationship Id="rId4" Type="http://schemas.openxmlformats.org/officeDocument/2006/relationships/image" Target="../media/image76.jpeg"/><Relationship Id="rId9" Type="http://schemas.openxmlformats.org/officeDocument/2006/relationships/image" Target="../media/image81.jf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info@minprir.e-zab.ru" TargetMode="External"/><Relationship Id="rId5" Type="http://schemas.openxmlformats.org/officeDocument/2006/relationships/image" Target="../media/image8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977535"/>
            <a:ext cx="7439186" cy="1785104"/>
          </a:xfrm>
          <a:prstGeom prst="rect">
            <a:avLst/>
          </a:prstGeom>
          <a:solidFill>
            <a:srgbClr val="746358">
              <a:alpha val="64000"/>
            </a:srgbClr>
          </a:solidFill>
        </p:spPr>
        <p:txBody>
          <a:bodyPr wrap="square">
            <a:spAutoFit/>
          </a:bodyPr>
          <a:lstStyle/>
          <a:p>
            <a:pPr defTabSz="911646"/>
            <a:endParaRPr lang="ru-RU" sz="2200" b="1" dirty="0" smtClean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1646"/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ИТОГИ 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ДЕЯТЕЛЬНОСТИ МИНИСТЕРСТВА ПРИРОДНЫХ РЕСУРСОВ ЗАБАЙКАЛЬСКОГО КРАЯ ЗА </a:t>
            </a: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2023 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ГОД И ОСНОВНЫЕ ЗАДАЧИ </a:t>
            </a: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НА 2024 ГОД</a:t>
            </a:r>
          </a:p>
          <a:p>
            <a:pPr defTabSz="911646"/>
            <a:endParaRPr lang="ru-RU" sz="2200" dirty="0">
              <a:solidFill>
                <a:schemeClr val="bg1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0539" y="5346719"/>
            <a:ext cx="5681474" cy="1138773"/>
          </a:xfrm>
          <a:prstGeom prst="rect">
            <a:avLst/>
          </a:prstGeom>
          <a:solidFill>
            <a:srgbClr val="746358">
              <a:alpha val="0"/>
            </a:srgbClr>
          </a:solidFill>
        </p:spPr>
        <p:txBody>
          <a:bodyPr wrap="square">
            <a:spAutoFit/>
          </a:bodyPr>
          <a:lstStyle/>
          <a:p>
            <a:pPr algn="ctr" defTabSz="911646">
              <a:defRPr/>
            </a:pPr>
            <a:endParaRPr lang="ru-RU" sz="1600" b="1" kern="0" dirty="0" smtClean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1646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ДОКЛАД МИНИСТРА ПРИРОДНЫХ РЕСУРСОВ ЗАБАЙКАЛЬСКОГО КРАЯ С.И. НЕМКОВА</a:t>
            </a:r>
          </a:p>
          <a:p>
            <a:pPr algn="ctr" defTabSz="911646">
              <a:defRPr/>
            </a:pPr>
            <a:endParaRPr lang="ru-RU" sz="1600" kern="0" dirty="0" smtClean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137604" y="231014"/>
            <a:ext cx="82913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ПРОЕКТ ТЕПЛИЧНОГО КОМПЛЕКСА ПО ВЫРАЩИВАНИЯ ПОСАДОЧНОГО МАТЕРИАЛА С ЗАКРЫТОЙ КОРНЕВОЙ СИСТЕМОЙ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91110" y="1021655"/>
            <a:ext cx="6264320" cy="511544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 проект,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инвестора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1586" y="1615324"/>
            <a:ext cx="6284795" cy="376905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1586" y="1998034"/>
            <a:ext cx="6284795" cy="1712565"/>
          </a:xfrm>
          <a:prstGeom prst="rect">
            <a:avLst/>
          </a:prstGeom>
          <a:solidFill>
            <a:schemeClr val="bg1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тепличного комплекса для выращивания посадочного материала с закрытой корневой системой с возможностью вовлечения населения в процесс выращивания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Площадь: 1 га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Расположение: поселок Забайкалец (Читинский район)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1110" y="3944225"/>
            <a:ext cx="6284795" cy="376905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91111" y="5410695"/>
            <a:ext cx="6284795" cy="376905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91111" y="4331674"/>
            <a:ext cx="6284795" cy="873790"/>
          </a:xfrm>
          <a:prstGeom prst="rect">
            <a:avLst/>
          </a:prstGeom>
          <a:noFill/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млн. саженцев в год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рабочих мест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91113" y="5787600"/>
            <a:ext cx="6284795" cy="757315"/>
          </a:xfrm>
          <a:prstGeom prst="rect">
            <a:avLst/>
          </a:prstGeom>
          <a:noFill/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Ведутся переговоры по приобретению теплиц с белорусской стороной в рамках международного сотрудничества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37605" y="4257900"/>
          <a:ext cx="5377070" cy="252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90" name="Точечный рисунок" r:id="rId3" imgW="7572240" imgH="3552840" progId="PBrush">
                  <p:embed/>
                </p:oleObj>
              </mc:Choice>
              <mc:Fallback>
                <p:oleObj name="Точечный рисунок" r:id="rId3" imgW="7572240" imgH="355284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05" y="4257900"/>
                        <a:ext cx="5377070" cy="25228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137604" y="1159113"/>
          <a:ext cx="2798227" cy="3006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91" name="Точечный рисунок" r:id="rId5" imgW="3162240" imgH="3533760" progId="PBrush">
                  <p:embed/>
                </p:oleObj>
              </mc:Choice>
              <mc:Fallback>
                <p:oleObj name="Точечный рисунок" r:id="rId5" imgW="3162240" imgH="353376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04" y="1159113"/>
                        <a:ext cx="2798227" cy="30064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3107607" y="1157607"/>
          <a:ext cx="2253329" cy="300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92" name="Точечный рисунок" r:id="rId7" imgW="2019240" imgH="2695680" progId="PBrush">
                  <p:embed/>
                </p:oleObj>
              </mc:Choice>
              <mc:Fallback>
                <p:oleObj name="Точечный рисунок" r:id="rId7" imgW="2019240" imgH="269568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7607" y="1157607"/>
                        <a:ext cx="2253329" cy="30079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526" y="128210"/>
            <a:ext cx="675904" cy="60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002332" y="334670"/>
            <a:ext cx="2126100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4684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850044" y="2088869"/>
          <a:ext cx="6331531" cy="410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654055" y="1818509"/>
            <a:ext cx="1695797" cy="3352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32 616,4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473" y="3497112"/>
            <a:ext cx="1749608" cy="9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лесного фонда, тыс. га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5332" y="3786843"/>
            <a:ext cx="1749608" cy="9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покрытая лесом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45332" y="2551741"/>
            <a:ext cx="2858356" cy="9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нелесные земли </a:t>
            </a:r>
          </a:p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(пашни, сенокосы, </a:t>
            </a:r>
          </a:p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пастбища и т.п.)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2829047" y="2402141"/>
            <a:ext cx="2373523" cy="260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198644" y="1774882"/>
            <a:ext cx="2936378" cy="1416694"/>
          </a:xfrm>
          <a:prstGeom prst="rect">
            <a:avLst/>
          </a:prstGeom>
          <a:solidFill>
            <a:srgbClr val="F0B64E"/>
          </a:solidFill>
          <a:ln w="12700">
            <a:solidFill>
              <a:srgbClr val="F0B6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покрытая </a:t>
            </a:r>
          </a:p>
          <a:p>
            <a:pPr algn="ctr" defTabSz="911646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лесом площадь, </a:t>
            </a:r>
          </a:p>
          <a:p>
            <a:pPr algn="ctr" defTabSz="911646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требующая лесовосстановления</a:t>
            </a:r>
          </a:p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лесного фонда)</a:t>
            </a:r>
          </a:p>
          <a:p>
            <a:pPr algn="ctr" defTabSz="911646"/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98;p3"/>
          <p:cNvSpPr/>
          <p:nvPr/>
        </p:nvSpPr>
        <p:spPr>
          <a:xfrm>
            <a:off x="159275" y="381726"/>
            <a:ext cx="91792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ЗАДАЧА НА 2024 ГОД –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восстановление 73 тыс. га лесного фонда</a:t>
            </a:r>
          </a:p>
          <a:p>
            <a:pPr defTabSz="911646">
              <a:buSzPts val="3200"/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                    (при показателе плана –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59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тыс. га) 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8914191" y="1209480"/>
          <a:ext cx="2907091" cy="4404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58" name="Точечный рисунок" r:id="rId5" imgW="3476520" imgH="5267160" progId="Paint.Picture.1">
                  <p:embed/>
                </p:oleObj>
              </mc:Choice>
              <mc:Fallback>
                <p:oleObj name="Точечный рисунок" r:id="rId5" imgW="3476520" imgH="52671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14191" y="1209480"/>
                        <a:ext cx="2907091" cy="4404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xmlns="" id="{E1F9F01E-ED63-4099-BE6F-C415C7AD2C8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05816" y="4124967"/>
          <a:ext cx="6338154" cy="241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59" name="Точечный рисунок" r:id="rId7" imgW="8248680" imgH="3143160" progId="Paint.Picture">
                  <p:embed/>
                </p:oleObj>
              </mc:Choice>
              <mc:Fallback>
                <p:oleObj name="Точечный рисунок" r:id="rId7" imgW="8248680" imgH="3143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5816" y="4124967"/>
                        <a:ext cx="6338154" cy="2415232"/>
                      </a:xfrm>
                      <a:prstGeom prst="rect">
                        <a:avLst/>
                      </a:prstGeom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153" y="204461"/>
            <a:ext cx="603561" cy="53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682371" y="283203"/>
            <a:ext cx="2484698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1917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Заголовок 4">
            <a:extLst>
              <a:ext uri="{FF2B5EF4-FFF2-40B4-BE49-F238E27FC236}">
                <a16:creationId xmlns="" xmlns:a16="http://schemas.microsoft.com/office/drawing/2014/main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319178" y="461113"/>
            <a:ext cx="8979408" cy="10218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SzPts val="3200"/>
            </a:pPr>
            <a:r>
              <a:rPr lang="ru-RU" sz="18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 ИНТЕНСИВНОСТИ ОСВОЕНИЯ ЛЕСОВ ЗАБАЙКАЛЬСКИЙ КРАЙ НАХОДИТСЯ </a:t>
            </a:r>
            <a:r>
              <a:rPr lang="ru-RU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ВО </a:t>
            </a:r>
            <a:r>
              <a:rPr lang="ru-RU" sz="18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ВТОРОЙ ГРУППЕ СУБЪЕКТОВ РФ</a:t>
            </a:r>
          </a:p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endParaRPr lang="ru-RU" sz="1800" b="1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4,7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МЛН. ГА ЛЕСНОГО ФОНДА НАХОДИТСЯ В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ПОЛЬЗОВАНИИ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274944" y="1889969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аренды по видам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A5235695-4F3B-4FFE-945C-753D09246F98}"/>
              </a:ext>
            </a:extLst>
          </p:cNvPr>
          <p:cNvSpPr/>
          <p:nvPr/>
        </p:nvSpPr>
        <p:spPr>
          <a:xfrm>
            <a:off x="3810273" y="2366412"/>
            <a:ext cx="1660456" cy="1847650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13DB916B-C3CE-4DBA-BF5B-260CB160316F}"/>
              </a:ext>
            </a:extLst>
          </p:cNvPr>
          <p:cNvSpPr/>
          <p:nvPr/>
        </p:nvSpPr>
        <p:spPr>
          <a:xfrm>
            <a:off x="3784366" y="5502289"/>
            <a:ext cx="1709798" cy="251108"/>
          </a:xfrm>
          <a:prstGeom prst="rect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FA0CD06E-B6DD-4CEC-8472-35DD148C3F74}"/>
              </a:ext>
            </a:extLst>
          </p:cNvPr>
          <p:cNvSpPr/>
          <p:nvPr/>
        </p:nvSpPr>
        <p:spPr>
          <a:xfrm>
            <a:off x="3784366" y="5740755"/>
            <a:ext cx="1736437" cy="100524"/>
          </a:xfrm>
          <a:prstGeom prst="rect">
            <a:avLst/>
          </a:prstGeom>
          <a:solidFill>
            <a:srgbClr val="CCD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6882E41C-000D-4F66-B0F2-AEA5DFF5DFD6}"/>
              </a:ext>
            </a:extLst>
          </p:cNvPr>
          <p:cNvSpPr/>
          <p:nvPr/>
        </p:nvSpPr>
        <p:spPr>
          <a:xfrm>
            <a:off x="4122438" y="2994290"/>
            <a:ext cx="1025237" cy="563419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2509,8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endParaRPr lang="ru-RU" sz="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(58%)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8224F9A4-E06F-4631-BC4C-A57E10A5C076}"/>
              </a:ext>
            </a:extLst>
          </p:cNvPr>
          <p:cNvSpPr/>
          <p:nvPr/>
        </p:nvSpPr>
        <p:spPr>
          <a:xfrm>
            <a:off x="4965521" y="5507453"/>
            <a:ext cx="1288975" cy="308463"/>
          </a:xfrm>
          <a:prstGeom prst="rect">
            <a:avLst/>
          </a:prstGeom>
          <a:solidFill>
            <a:srgbClr val="CCD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66,4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1,5%)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="" xmlns:a16="http://schemas.microsoft.com/office/drawing/2014/main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3089096" y="3176944"/>
            <a:ext cx="842061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ACA05C0A-F788-444F-8F6F-CCE578668DDA}"/>
              </a:ext>
            </a:extLst>
          </p:cNvPr>
          <p:cNvCxnSpPr>
            <a:cxnSpLocks/>
          </p:cNvCxnSpPr>
          <p:nvPr/>
        </p:nvCxnSpPr>
        <p:spPr>
          <a:xfrm>
            <a:off x="3444229" y="5620825"/>
            <a:ext cx="549632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A5235695-4F3B-4FFE-945C-753D09246F98}"/>
              </a:ext>
            </a:extLst>
          </p:cNvPr>
          <p:cNvSpPr/>
          <p:nvPr/>
        </p:nvSpPr>
        <p:spPr>
          <a:xfrm>
            <a:off x="3813973" y="4181172"/>
            <a:ext cx="1660456" cy="1318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6BC4FC10-B4C4-475C-B4F3-91FEB4587F47}"/>
              </a:ext>
            </a:extLst>
          </p:cNvPr>
          <p:cNvSpPr/>
          <p:nvPr/>
        </p:nvSpPr>
        <p:spPr>
          <a:xfrm>
            <a:off x="3154766" y="5389428"/>
            <a:ext cx="1385454" cy="312312"/>
          </a:xfrm>
          <a:prstGeom prst="rect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(3%)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="" xmlns:a16="http://schemas.microsoft.com/office/drawing/2014/main" id="{FA0CD06E-B6DD-4CEC-8472-35DD148C3F74}"/>
              </a:ext>
            </a:extLst>
          </p:cNvPr>
          <p:cNvSpPr/>
          <p:nvPr/>
        </p:nvSpPr>
        <p:spPr>
          <a:xfrm>
            <a:off x="3784365" y="5846135"/>
            <a:ext cx="1736437" cy="1005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8224F9A4-E06F-4631-BC4C-A57E10A5C076}"/>
              </a:ext>
            </a:extLst>
          </p:cNvPr>
          <p:cNvSpPr/>
          <p:nvPr/>
        </p:nvSpPr>
        <p:spPr>
          <a:xfrm>
            <a:off x="4103080" y="5854931"/>
            <a:ext cx="1273592" cy="3084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43,6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(1 %)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6882E41C-000D-4F66-B0F2-AEA5DFF5DFD6}"/>
              </a:ext>
            </a:extLst>
          </p:cNvPr>
          <p:cNvSpPr/>
          <p:nvPr/>
        </p:nvSpPr>
        <p:spPr>
          <a:xfrm>
            <a:off x="4158617" y="4447364"/>
            <a:ext cx="1025237" cy="5634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1555,8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endParaRPr lang="ru-RU" sz="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36,2%)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05EA6F00-097A-439B-A821-650DF42385C0}"/>
              </a:ext>
            </a:extLst>
          </p:cNvPr>
          <p:cNvSpPr/>
          <p:nvPr/>
        </p:nvSpPr>
        <p:spPr>
          <a:xfrm>
            <a:off x="1212671" y="2624958"/>
            <a:ext cx="2015116" cy="73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в сфере охотничьего хозяйства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3682221" y="1893115"/>
            <a:ext cx="1862859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302,7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05EA6F00-097A-439B-A821-650DF42385C0}"/>
              </a:ext>
            </a:extLst>
          </p:cNvPr>
          <p:cNvSpPr/>
          <p:nvPr/>
        </p:nvSpPr>
        <p:spPr>
          <a:xfrm>
            <a:off x="1225413" y="4183990"/>
            <a:ext cx="2015116" cy="73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Заготовка древесины</a:t>
            </a: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="" xmlns:a16="http://schemas.microsoft.com/office/drawing/2014/main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3089096" y="4553321"/>
            <a:ext cx="842061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05EA6F00-097A-439B-A821-650DF42385C0}"/>
              </a:ext>
            </a:extLst>
          </p:cNvPr>
          <p:cNvSpPr/>
          <p:nvPr/>
        </p:nvSpPr>
        <p:spPr>
          <a:xfrm>
            <a:off x="1094811" y="5079622"/>
            <a:ext cx="2015116" cy="73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сельского хозяйства </a:t>
            </a:r>
          </a:p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 договоров)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="" xmlns:a16="http://schemas.microsoft.com/office/drawing/2014/main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2511407" y="5592908"/>
            <a:ext cx="643359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05EA6F00-097A-439B-A821-650DF42385C0}"/>
              </a:ext>
            </a:extLst>
          </p:cNvPr>
          <p:cNvSpPr/>
          <p:nvPr/>
        </p:nvSpPr>
        <p:spPr>
          <a:xfrm>
            <a:off x="2093976" y="5905166"/>
            <a:ext cx="1314028" cy="425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Прочее</a:t>
            </a:r>
          </a:p>
          <a:p>
            <a:pPr algn="ctr" defTabSz="911646"/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(343 договора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="" xmlns:a16="http://schemas.microsoft.com/office/drawing/2014/main" id="{05EA6F00-097A-439B-A821-650DF42385C0}"/>
              </a:ext>
            </a:extLst>
          </p:cNvPr>
          <p:cNvSpPr/>
          <p:nvPr/>
        </p:nvSpPr>
        <p:spPr>
          <a:xfrm>
            <a:off x="6836024" y="5448954"/>
            <a:ext cx="2015116" cy="425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Геологическое изучение недр, разработка месторождений ПИ</a:t>
            </a: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="" xmlns:a16="http://schemas.microsoft.com/office/drawing/2014/main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6192665" y="5627843"/>
            <a:ext cx="643359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="" xmlns:a16="http://schemas.microsoft.com/office/drawing/2014/main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3350357" y="6059033"/>
            <a:ext cx="842061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Прямоугольник 94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6318504" y="2978589"/>
            <a:ext cx="2091799" cy="4995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договоров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аренды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6403092" y="4553321"/>
            <a:ext cx="1089007" cy="4606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9298586" y="5496125"/>
            <a:ext cx="1137293" cy="4562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766   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МАХ!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8675287" y="2569476"/>
            <a:ext cx="3727242" cy="971156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>
              <a:tabLst>
                <a:tab pos="116840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фактическое использование </a:t>
            </a:r>
          </a:p>
          <a:p>
            <a:pPr algn="ctr" defTabSz="911646">
              <a:tabLst>
                <a:tab pos="116840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расчетной лесосеки </a:t>
            </a:r>
          </a:p>
          <a:p>
            <a:pPr algn="ctr" defTabSz="911646">
              <a:tabLst>
                <a:tab pos="116840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арендованных участках </a:t>
            </a:r>
          </a:p>
          <a:p>
            <a:pPr algn="ctr" defTabSz="911646">
              <a:tabLst>
                <a:tab pos="116840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 algn="ctr" defTabSz="911646"/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10205618" y="1700026"/>
            <a:ext cx="836181" cy="696821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>
              <a:tabLst>
                <a:tab pos="1168400" algn="l"/>
              </a:tabLs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5528498" y="4537591"/>
            <a:ext cx="739186" cy="484632"/>
          </a:xfrm>
          <a:prstGeom prst="rightArrow">
            <a:avLst/>
          </a:prstGeom>
          <a:solidFill>
            <a:srgbClr val="F0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5525023" y="3056000"/>
            <a:ext cx="739186" cy="484632"/>
          </a:xfrm>
          <a:prstGeom prst="rightArrow">
            <a:avLst/>
          </a:prstGeom>
          <a:solidFill>
            <a:srgbClr val="F0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8534765" y="5518374"/>
            <a:ext cx="739186" cy="484632"/>
          </a:xfrm>
          <a:prstGeom prst="rightArrow">
            <a:avLst/>
          </a:prstGeom>
          <a:solidFill>
            <a:srgbClr val="F0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8" y="169523"/>
            <a:ext cx="629979" cy="5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9478870" y="304301"/>
            <a:ext cx="1739734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6469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85720FFE-A31D-4B73-AAF3-B13BFD398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072616"/>
              </p:ext>
            </p:extLst>
          </p:nvPr>
        </p:nvGraphicFramePr>
        <p:xfrm>
          <a:off x="750253" y="1352821"/>
          <a:ext cx="4518832" cy="214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5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3A672C1-2A25-4D82-8722-84CDD5B36330}"/>
              </a:ext>
            </a:extLst>
          </p:cNvPr>
          <p:cNvCxnSpPr>
            <a:cxnSpLocks/>
          </p:cNvCxnSpPr>
          <p:nvPr/>
        </p:nvCxnSpPr>
        <p:spPr>
          <a:xfrm>
            <a:off x="1259261" y="1720920"/>
            <a:ext cx="3350060" cy="34379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0BDC8B0-14A9-419C-8651-9A9EE2DAD613}"/>
              </a:ext>
            </a:extLst>
          </p:cNvPr>
          <p:cNvSpPr/>
          <p:nvPr/>
        </p:nvSpPr>
        <p:spPr>
          <a:xfrm>
            <a:off x="1030082" y="3320794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2020</a:t>
            </a:r>
          </a:p>
        </p:txBody>
      </p:sp>
      <p:sp>
        <p:nvSpPr>
          <p:cNvPr id="23" name="Заголовок 4">
            <a:extLst>
              <a:ext uri="{FF2B5EF4-FFF2-40B4-BE49-F238E27FC236}">
                <a16:creationId xmlns="" xmlns:a16="http://schemas.microsoft.com/office/drawing/2014/main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346077" y="305602"/>
            <a:ext cx="8321793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</a:rPr>
              <a:t>СНИЖЕНИЕ УРОВНЯ ДОХОДОВ АРЕНДАТОРОВ – ОСНОВНАЯ ПРИЧИНА</a:t>
            </a:r>
          </a:p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</a:rPr>
              <a:t>НЕ ОСВОЕНИЯ РАСЧЕТНОЙ ЛЕСОСЕКИ АРЕНДАТОРАМИ В 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</a:rPr>
              <a:t>ГОДУ 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D64C9123-A1A5-4680-A3F6-DD8539093992}"/>
              </a:ext>
            </a:extLst>
          </p:cNvPr>
          <p:cNvSpPr/>
          <p:nvPr/>
        </p:nvSpPr>
        <p:spPr>
          <a:xfrm>
            <a:off x="906329" y="1434435"/>
            <a:ext cx="819917" cy="254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1 535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299068" y="1086628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Заготовка древесины, тыс. куб. 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45C1CF4-B48F-4D41-9DC3-F460A99F586A}"/>
              </a:ext>
            </a:extLst>
          </p:cNvPr>
          <p:cNvSpPr/>
          <p:nvPr/>
        </p:nvSpPr>
        <p:spPr>
          <a:xfrm>
            <a:off x="1993953" y="1426447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1 374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592BEEAC-85A6-4309-8912-ED1481D50729}"/>
              </a:ext>
            </a:extLst>
          </p:cNvPr>
          <p:cNvSpPr/>
          <p:nvPr/>
        </p:nvSpPr>
        <p:spPr>
          <a:xfrm>
            <a:off x="2990861" y="1443386"/>
            <a:ext cx="819917" cy="31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388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16201A99-456B-4BCE-88CF-781F20A35E46}"/>
              </a:ext>
            </a:extLst>
          </p:cNvPr>
          <p:cNvSpPr/>
          <p:nvPr/>
        </p:nvSpPr>
        <p:spPr>
          <a:xfrm>
            <a:off x="2086640" y="3314383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2021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F01DE9A-D32B-4811-889A-406BA250DA52}"/>
              </a:ext>
            </a:extLst>
          </p:cNvPr>
          <p:cNvSpPr/>
          <p:nvPr/>
        </p:nvSpPr>
        <p:spPr>
          <a:xfrm>
            <a:off x="3098031" y="3330859"/>
            <a:ext cx="629778" cy="22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2022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5D0CFE0-9A29-4521-AA8C-5A27EB55D914}"/>
              </a:ext>
            </a:extLst>
          </p:cNvPr>
          <p:cNvSpPr/>
          <p:nvPr/>
        </p:nvSpPr>
        <p:spPr>
          <a:xfrm>
            <a:off x="1518079" y="1998637"/>
            <a:ext cx="601212" cy="276025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- 161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78C57425-D354-49EA-81D0-03E002E43A65}"/>
              </a:ext>
            </a:extLst>
          </p:cNvPr>
          <p:cNvSpPr/>
          <p:nvPr/>
        </p:nvSpPr>
        <p:spPr>
          <a:xfrm>
            <a:off x="2639248" y="2076350"/>
            <a:ext cx="601211" cy="251247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+14</a:t>
            </a: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="" xmlns:a16="http://schemas.microsoft.com/office/drawing/2014/main" id="{1835F0CB-9A5B-4A8E-A8B5-F17648BC7C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297686"/>
              </p:ext>
            </p:extLst>
          </p:nvPr>
        </p:nvGraphicFramePr>
        <p:xfrm>
          <a:off x="847870" y="3921196"/>
          <a:ext cx="4518832" cy="214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2B7D4F9-78C6-4964-AC04-FB8DF8A4CC25}"/>
              </a:ext>
            </a:extLst>
          </p:cNvPr>
          <p:cNvSpPr/>
          <p:nvPr/>
        </p:nvSpPr>
        <p:spPr>
          <a:xfrm>
            <a:off x="343807" y="3725332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Экспорт древесины, тыс. куб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м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92E6745A-9B2C-49F5-971D-187E6A342B20}"/>
              </a:ext>
            </a:extLst>
          </p:cNvPr>
          <p:cNvSpPr/>
          <p:nvPr/>
        </p:nvSpPr>
        <p:spPr>
          <a:xfrm>
            <a:off x="1270450" y="6066763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2020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9D6CC561-83F1-4038-9557-F2C83DCF5FA0}"/>
              </a:ext>
            </a:extLst>
          </p:cNvPr>
          <p:cNvSpPr/>
          <p:nvPr/>
        </p:nvSpPr>
        <p:spPr>
          <a:xfrm>
            <a:off x="2741647" y="6049292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2021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816E5922-2B6B-44C0-B9C8-A54F3FC13BE7}"/>
              </a:ext>
            </a:extLst>
          </p:cNvPr>
          <p:cNvSpPr/>
          <p:nvPr/>
        </p:nvSpPr>
        <p:spPr>
          <a:xfrm>
            <a:off x="4103047" y="6066763"/>
            <a:ext cx="629778" cy="19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2022 *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57AE8495-428C-447A-969F-FB441E80FB25}"/>
              </a:ext>
            </a:extLst>
          </p:cNvPr>
          <p:cNvCxnSpPr>
            <a:cxnSpLocks/>
          </p:cNvCxnSpPr>
          <p:nvPr/>
        </p:nvCxnSpPr>
        <p:spPr>
          <a:xfrm>
            <a:off x="1432256" y="4295643"/>
            <a:ext cx="3554072" cy="1165155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A549841E-9417-4AD9-84E3-93FECCE924FB}"/>
              </a:ext>
            </a:extLst>
          </p:cNvPr>
          <p:cNvSpPr/>
          <p:nvPr/>
        </p:nvSpPr>
        <p:spPr>
          <a:xfrm>
            <a:off x="1115175" y="3985587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288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F99870CA-2731-4D66-85E0-2E47D9CF0CD4}"/>
              </a:ext>
            </a:extLst>
          </p:cNvPr>
          <p:cNvSpPr/>
          <p:nvPr/>
        </p:nvSpPr>
        <p:spPr>
          <a:xfrm>
            <a:off x="2521173" y="4489820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138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830DE2AD-0FC5-4E41-8122-420DB763DEE0}"/>
              </a:ext>
            </a:extLst>
          </p:cNvPr>
          <p:cNvSpPr/>
          <p:nvPr/>
        </p:nvSpPr>
        <p:spPr>
          <a:xfrm>
            <a:off x="3998924" y="4897402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9E7A6F1-ECE9-4DB5-980F-B330EEFE8EE9}"/>
              </a:ext>
            </a:extLst>
          </p:cNvPr>
          <p:cNvSpPr/>
          <p:nvPr/>
        </p:nvSpPr>
        <p:spPr>
          <a:xfrm>
            <a:off x="1918527" y="4809338"/>
            <a:ext cx="601212" cy="276025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- 150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995977BA-BAB4-472E-8092-081CCDB7F289}"/>
              </a:ext>
            </a:extLst>
          </p:cNvPr>
          <p:cNvSpPr/>
          <p:nvPr/>
        </p:nvSpPr>
        <p:spPr>
          <a:xfrm>
            <a:off x="3450706" y="5222789"/>
            <a:ext cx="601212" cy="276025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- 53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FB95EB2-A1CF-4FD0-BB7E-824EA0EC2FDC}"/>
              </a:ext>
            </a:extLst>
          </p:cNvPr>
          <p:cNvSpPr/>
          <p:nvPr/>
        </p:nvSpPr>
        <p:spPr>
          <a:xfrm>
            <a:off x="6839770" y="1768248"/>
            <a:ext cx="4586762" cy="1157651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Запрет экспорта необработанной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древесины и обработанной древесины с высоким процентом влажности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(Китай – основной рынок сбыта для арендаторов лесных участков Забайкальского края)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52A36F49-8CF8-4507-9143-E9231968CD53}"/>
              </a:ext>
            </a:extLst>
          </p:cNvPr>
          <p:cNvSpPr/>
          <p:nvPr/>
        </p:nvSpPr>
        <p:spPr>
          <a:xfrm>
            <a:off x="5143756" y="5238921"/>
            <a:ext cx="1586953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Круглый лес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E55E3B0D-CD8E-42D7-A8F6-F9BEE55F3C2E}"/>
              </a:ext>
            </a:extLst>
          </p:cNvPr>
          <p:cNvSpPr/>
          <p:nvPr/>
        </p:nvSpPr>
        <p:spPr>
          <a:xfrm>
            <a:off x="4986328" y="2778584"/>
            <a:ext cx="1418218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Арендаторы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8C42282A-FAFB-403B-A15A-E28E228B913F}"/>
              </a:ext>
            </a:extLst>
          </p:cNvPr>
          <p:cNvSpPr/>
          <p:nvPr/>
        </p:nvSpPr>
        <p:spPr>
          <a:xfrm>
            <a:off x="4986328" y="2299375"/>
            <a:ext cx="91838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Прочее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DEA9A8FD-89B9-4ABC-8625-7CADDB843F4A}"/>
              </a:ext>
            </a:extLst>
          </p:cNvPr>
          <p:cNvSpPr/>
          <p:nvPr/>
        </p:nvSpPr>
        <p:spPr>
          <a:xfrm>
            <a:off x="5143755" y="5698662"/>
            <a:ext cx="1586953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Пиломатериалы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1BD3D5FD-AF42-4E94-82E3-7E919C717448}"/>
              </a:ext>
            </a:extLst>
          </p:cNvPr>
          <p:cNvSpPr/>
          <p:nvPr/>
        </p:nvSpPr>
        <p:spPr>
          <a:xfrm>
            <a:off x="6839770" y="3266729"/>
            <a:ext cx="4586762" cy="617071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Сокращение объёмов реализации заготовленной древесины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7B0AA71F-C280-4BE4-9E6C-808C7F82D10B}"/>
              </a:ext>
            </a:extLst>
          </p:cNvPr>
          <p:cNvSpPr/>
          <p:nvPr/>
        </p:nvSpPr>
        <p:spPr>
          <a:xfrm>
            <a:off x="6839771" y="5089752"/>
            <a:ext cx="4619565" cy="637267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 Внешнее санкционное давление недружественных стран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4853955E-CA20-49D5-A88D-D82819D4B981}"/>
              </a:ext>
            </a:extLst>
          </p:cNvPr>
          <p:cNvSpPr/>
          <p:nvPr/>
        </p:nvSpPr>
        <p:spPr>
          <a:xfrm>
            <a:off x="6839770" y="4249633"/>
            <a:ext cx="4586763" cy="550293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Низкий спрос на древесину на внутреннем рынке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46E520CF-7FF7-4985-82E8-D1E7218EC2F6}"/>
              </a:ext>
            </a:extLst>
          </p:cNvPr>
          <p:cNvSpPr/>
          <p:nvPr/>
        </p:nvSpPr>
        <p:spPr>
          <a:xfrm>
            <a:off x="350197" y="6367106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 оперативные данные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6839771" y="1387014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Причины: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78C57425-D354-49EA-81D0-03E002E43A65}"/>
              </a:ext>
            </a:extLst>
          </p:cNvPr>
          <p:cNvSpPr/>
          <p:nvPr/>
        </p:nvSpPr>
        <p:spPr>
          <a:xfrm>
            <a:off x="3673096" y="2179323"/>
            <a:ext cx="601211" cy="251247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-77</a:t>
            </a: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592BEEAC-85A6-4309-8912-ED1481D50729}"/>
              </a:ext>
            </a:extLst>
          </p:cNvPr>
          <p:cNvSpPr/>
          <p:nvPr/>
        </p:nvSpPr>
        <p:spPr>
          <a:xfrm>
            <a:off x="4123565" y="1472218"/>
            <a:ext cx="819917" cy="31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311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5F01DE9A-D32B-4811-889A-406BA250DA52}"/>
              </a:ext>
            </a:extLst>
          </p:cNvPr>
          <p:cNvSpPr/>
          <p:nvPr/>
        </p:nvSpPr>
        <p:spPr>
          <a:xfrm>
            <a:off x="4181306" y="3311612"/>
            <a:ext cx="629778" cy="236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2023 </a:t>
            </a:r>
            <a:endParaRPr lang="ru-RU" alt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72" y="192195"/>
            <a:ext cx="645170" cy="57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9087325" y="305602"/>
            <a:ext cx="1920038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5826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9635" y="252899"/>
            <a:ext cx="9491528" cy="5802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kern="12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ДИНАМИКА ЗАГОТОВКИ ДРЕВЕСИНЫ</a:t>
            </a:r>
          </a:p>
          <a:p>
            <a:pPr marL="12700">
              <a:lnSpc>
                <a:spcPct val="100000"/>
              </a:lnSpc>
            </a:pPr>
            <a:r>
              <a:rPr sz="1800" b="1" kern="12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ПО СУБЪЕКТАМ ДАЛЬНЕГО </a:t>
            </a:r>
            <a:r>
              <a:rPr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ВОСТОКА</a:t>
            </a:r>
            <a:r>
              <a:rPr lang="ru-RU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(ЗА 11 МЕСЯЦЕВ)</a:t>
            </a:r>
            <a:endParaRPr sz="1800" b="1" kern="120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7124" y="2584800"/>
            <a:ext cx="2772988" cy="1133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600" b="1" spc="-5" dirty="0">
                <a:latin typeface="Arial" pitchFamily="34" charset="0"/>
                <a:cs typeface="Arial" pitchFamily="34" charset="0"/>
              </a:rPr>
              <a:t>60%</a:t>
            </a:r>
            <a:r>
              <a:rPr sz="1600" b="1" spc="-15" dirty="0">
                <a:latin typeface="Arial" pitchFamily="34" charset="0"/>
                <a:cs typeface="Arial" pitchFamily="34" charset="0"/>
              </a:rPr>
              <a:t> </a:t>
            </a:r>
            <a:endParaRPr lang="ru-RU" sz="1600" b="1" spc="-15" dirty="0" smtClean="0">
              <a:latin typeface="Arial" pitchFamily="34" charset="0"/>
              <a:cs typeface="Arial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sz="1400" b="1" spc="-20" dirty="0" err="1" smtClean="0">
                <a:latin typeface="Arial" pitchFamily="34" charset="0"/>
                <a:cs typeface="Arial" pitchFamily="34" charset="0"/>
              </a:rPr>
              <a:t>заготовки</a:t>
            </a:r>
            <a:r>
              <a:rPr sz="1400" b="1" spc="3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1400" b="1" spc="-10" dirty="0">
                <a:latin typeface="Arial" pitchFamily="34" charset="0"/>
                <a:cs typeface="Arial" pitchFamily="34" charset="0"/>
              </a:rPr>
              <a:t>древесины</a:t>
            </a:r>
            <a:r>
              <a:rPr sz="1400" b="1" spc="5" dirty="0">
                <a:latin typeface="Arial" pitchFamily="34" charset="0"/>
                <a:cs typeface="Arial" pitchFamily="34" charset="0"/>
              </a:rPr>
              <a:t> </a:t>
            </a:r>
            <a:r>
              <a:rPr sz="1400" b="1" spc="-15" dirty="0">
                <a:latin typeface="Arial" pitchFamily="34" charset="0"/>
                <a:cs typeface="Arial" pitchFamily="34" charset="0"/>
              </a:rPr>
              <a:t>приходится</a:t>
            </a:r>
            <a:endParaRPr sz="1400" dirty="0">
              <a:latin typeface="Arial" pitchFamily="34" charset="0"/>
              <a:cs typeface="Arial" pitchFamily="34" charset="0"/>
            </a:endParaRPr>
          </a:p>
          <a:p>
            <a:pPr marL="12700" algn="ctr"/>
            <a:r>
              <a:rPr sz="1400" b="1" dirty="0">
                <a:latin typeface="Arial" pitchFamily="34" charset="0"/>
                <a:cs typeface="Arial" pitchFamily="34" charset="0"/>
              </a:rPr>
              <a:t>на</a:t>
            </a:r>
            <a:r>
              <a:rPr sz="1400" b="1" spc="-15" dirty="0">
                <a:latin typeface="Arial" pitchFamily="34" charset="0"/>
                <a:cs typeface="Arial" pitchFamily="34" charset="0"/>
              </a:rPr>
              <a:t> долю</a:t>
            </a:r>
            <a:r>
              <a:rPr sz="1400" b="1" spc="-25" dirty="0">
                <a:latin typeface="Arial" pitchFamily="34" charset="0"/>
                <a:cs typeface="Arial" pitchFamily="34" charset="0"/>
              </a:rPr>
              <a:t> </a:t>
            </a:r>
            <a:r>
              <a:rPr sz="1400" b="1" spc="-10" dirty="0" err="1">
                <a:latin typeface="Arial" pitchFamily="34" charset="0"/>
                <a:cs typeface="Arial" pitchFamily="34" charset="0"/>
              </a:rPr>
              <a:t>Хабаровского</a:t>
            </a:r>
            <a:r>
              <a:rPr sz="1400" b="1" dirty="0">
                <a:latin typeface="Arial" pitchFamily="34" charset="0"/>
                <a:cs typeface="Arial" pitchFamily="34" charset="0"/>
              </a:rPr>
              <a:t>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12700" algn="ctr"/>
            <a:r>
              <a:rPr sz="14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sz="1400" b="1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1400" b="1" spc="-10" dirty="0">
                <a:latin typeface="Arial" pitchFamily="34" charset="0"/>
                <a:cs typeface="Arial" pitchFamily="34" charset="0"/>
              </a:rPr>
              <a:t>Приморского </a:t>
            </a:r>
            <a:r>
              <a:rPr sz="1400" b="1" spc="-5" dirty="0">
                <a:latin typeface="Arial" pitchFamily="34" charset="0"/>
                <a:cs typeface="Arial" pitchFamily="34" charset="0"/>
              </a:rPr>
              <a:t>краев</a:t>
            </a:r>
            <a:endParaRPr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7814" y="1693637"/>
            <a:ext cx="10560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тыс.</a:t>
            </a:r>
            <a:r>
              <a:rPr sz="1400" b="1" spc="-3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куб.</a:t>
            </a:r>
            <a:r>
              <a:rPr sz="14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endParaRPr sz="1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10110" y="1249489"/>
            <a:ext cx="3592829" cy="5394325"/>
            <a:chOff x="1744789" y="1249489"/>
            <a:chExt cx="3592829" cy="5394325"/>
          </a:xfrm>
        </p:grpSpPr>
        <p:sp>
          <p:nvSpPr>
            <p:cNvPr id="10" name="object 10"/>
            <p:cNvSpPr/>
            <p:nvPr/>
          </p:nvSpPr>
          <p:spPr>
            <a:xfrm>
              <a:off x="1749551" y="6394704"/>
              <a:ext cx="1905" cy="128270"/>
            </a:xfrm>
            <a:custGeom>
              <a:avLst/>
              <a:gdLst/>
              <a:ahLst/>
              <a:cxnLst/>
              <a:rect l="l" t="t" r="r" b="b"/>
              <a:pathLst>
                <a:path w="1905" h="128270">
                  <a:moveTo>
                    <a:pt x="1524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524" y="12801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99E6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749551" y="6266687"/>
              <a:ext cx="1905" cy="128270"/>
            </a:xfrm>
            <a:custGeom>
              <a:avLst/>
              <a:gdLst/>
              <a:ahLst/>
              <a:cxnLst/>
              <a:rect l="l" t="t" r="r" b="b"/>
              <a:pathLst>
                <a:path w="1905" h="128270">
                  <a:moveTo>
                    <a:pt x="1524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524" y="12801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525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49551" y="5905499"/>
              <a:ext cx="55244" cy="128270"/>
            </a:xfrm>
            <a:custGeom>
              <a:avLst/>
              <a:gdLst/>
              <a:ahLst/>
              <a:cxnLst/>
              <a:rect l="l" t="t" r="r" b="b"/>
              <a:pathLst>
                <a:path w="55244" h="128270">
                  <a:moveTo>
                    <a:pt x="54864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54864" y="128015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749551" y="5775960"/>
              <a:ext cx="56515" cy="129539"/>
            </a:xfrm>
            <a:custGeom>
              <a:avLst/>
              <a:gdLst/>
              <a:ahLst/>
              <a:cxnLst/>
              <a:rect l="l" t="t" r="r" b="b"/>
              <a:pathLst>
                <a:path w="56514" h="129539">
                  <a:moveTo>
                    <a:pt x="56387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56387" y="129539"/>
                  </a:lnTo>
                  <a:lnTo>
                    <a:pt x="56387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749551" y="5414772"/>
              <a:ext cx="64135" cy="128270"/>
            </a:xfrm>
            <a:custGeom>
              <a:avLst/>
              <a:gdLst/>
              <a:ahLst/>
              <a:cxnLst/>
              <a:rect l="l" t="t" r="r" b="b"/>
              <a:pathLst>
                <a:path w="64135" h="128270">
                  <a:moveTo>
                    <a:pt x="64008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64008" y="128015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749551" y="5286755"/>
              <a:ext cx="91440" cy="128270"/>
            </a:xfrm>
            <a:custGeom>
              <a:avLst/>
              <a:gdLst/>
              <a:ahLst/>
              <a:cxnLst/>
              <a:rect l="l" t="t" r="r" b="b"/>
              <a:pathLst>
                <a:path w="91439" h="128270">
                  <a:moveTo>
                    <a:pt x="91440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91440" y="128016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749551" y="4925567"/>
              <a:ext cx="127000" cy="128270"/>
            </a:xfrm>
            <a:custGeom>
              <a:avLst/>
              <a:gdLst/>
              <a:ahLst/>
              <a:cxnLst/>
              <a:rect l="l" t="t" r="r" b="b"/>
              <a:pathLst>
                <a:path w="127000" h="128270">
                  <a:moveTo>
                    <a:pt x="126492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126492" y="128015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749551" y="4797552"/>
              <a:ext cx="149860" cy="128270"/>
            </a:xfrm>
            <a:custGeom>
              <a:avLst/>
              <a:gdLst/>
              <a:ahLst/>
              <a:cxnLst/>
              <a:rect l="l" t="t" r="r" b="b"/>
              <a:pathLst>
                <a:path w="149860" h="128270">
                  <a:moveTo>
                    <a:pt x="149352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49352" y="12801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749551" y="4436363"/>
              <a:ext cx="155575" cy="128270"/>
            </a:xfrm>
            <a:custGeom>
              <a:avLst/>
              <a:gdLst/>
              <a:ahLst/>
              <a:cxnLst/>
              <a:rect l="l" t="t" r="r" b="b"/>
              <a:pathLst>
                <a:path w="155575" h="128270">
                  <a:moveTo>
                    <a:pt x="155448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55448" y="128016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749551" y="4308347"/>
              <a:ext cx="131445" cy="128270"/>
            </a:xfrm>
            <a:custGeom>
              <a:avLst/>
              <a:gdLst/>
              <a:ahLst/>
              <a:cxnLst/>
              <a:rect l="l" t="t" r="r" b="b"/>
              <a:pathLst>
                <a:path w="131444" h="128270">
                  <a:moveTo>
                    <a:pt x="131064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131064" y="128015"/>
                  </a:lnTo>
                  <a:lnTo>
                    <a:pt x="131064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749551" y="3947159"/>
              <a:ext cx="451484" cy="128270"/>
            </a:xfrm>
            <a:custGeom>
              <a:avLst/>
              <a:gdLst/>
              <a:ahLst/>
              <a:cxnLst/>
              <a:rect l="l" t="t" r="r" b="b"/>
              <a:pathLst>
                <a:path w="451485" h="128270">
                  <a:moveTo>
                    <a:pt x="451104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451104" y="128015"/>
                  </a:lnTo>
                  <a:lnTo>
                    <a:pt x="451104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749551" y="3819144"/>
              <a:ext cx="881380" cy="128270"/>
            </a:xfrm>
            <a:custGeom>
              <a:avLst/>
              <a:gdLst/>
              <a:ahLst/>
              <a:cxnLst/>
              <a:rect l="l" t="t" r="r" b="b"/>
              <a:pathLst>
                <a:path w="881380" h="128270">
                  <a:moveTo>
                    <a:pt x="880872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880872" y="128015"/>
                  </a:lnTo>
                  <a:lnTo>
                    <a:pt x="880872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749551" y="3456431"/>
              <a:ext cx="774700" cy="129539"/>
            </a:xfrm>
            <a:custGeom>
              <a:avLst/>
              <a:gdLst/>
              <a:ahLst/>
              <a:cxnLst/>
              <a:rect l="l" t="t" r="r" b="b"/>
              <a:pathLst>
                <a:path w="774700" h="129539">
                  <a:moveTo>
                    <a:pt x="774192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774192" y="129539"/>
                  </a:lnTo>
                  <a:lnTo>
                    <a:pt x="774192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749551" y="3328416"/>
              <a:ext cx="812800" cy="128270"/>
            </a:xfrm>
            <a:custGeom>
              <a:avLst/>
              <a:gdLst/>
              <a:ahLst/>
              <a:cxnLst/>
              <a:rect l="l" t="t" r="r" b="b"/>
              <a:pathLst>
                <a:path w="812800" h="128270">
                  <a:moveTo>
                    <a:pt x="812292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812292" y="128016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749551" y="2967228"/>
              <a:ext cx="883919" cy="128270"/>
            </a:xfrm>
            <a:custGeom>
              <a:avLst/>
              <a:gdLst/>
              <a:ahLst/>
              <a:cxnLst/>
              <a:rect l="l" t="t" r="r" b="b"/>
              <a:pathLst>
                <a:path w="883919" h="128269">
                  <a:moveTo>
                    <a:pt x="883920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883920" y="128016"/>
                  </a:lnTo>
                  <a:lnTo>
                    <a:pt x="883920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749551" y="2839212"/>
              <a:ext cx="1295400" cy="128270"/>
            </a:xfrm>
            <a:custGeom>
              <a:avLst/>
              <a:gdLst/>
              <a:ahLst/>
              <a:cxnLst/>
              <a:rect l="l" t="t" r="r" b="b"/>
              <a:pathLst>
                <a:path w="1295400" h="128269">
                  <a:moveTo>
                    <a:pt x="1295400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1295400" y="128015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749551" y="2478024"/>
              <a:ext cx="1097280" cy="128270"/>
            </a:xfrm>
            <a:custGeom>
              <a:avLst/>
              <a:gdLst/>
              <a:ahLst/>
              <a:cxnLst/>
              <a:rect l="l" t="t" r="r" b="b"/>
              <a:pathLst>
                <a:path w="1097280" h="128269">
                  <a:moveTo>
                    <a:pt x="1097280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1097280" y="128015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749551" y="2350008"/>
              <a:ext cx="1071880" cy="128270"/>
            </a:xfrm>
            <a:custGeom>
              <a:avLst/>
              <a:gdLst/>
              <a:ahLst/>
              <a:cxnLst/>
              <a:rect l="l" t="t" r="r" b="b"/>
              <a:pathLst>
                <a:path w="1071880" h="128269">
                  <a:moveTo>
                    <a:pt x="1071372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1071372" y="128015"/>
                  </a:lnTo>
                  <a:lnTo>
                    <a:pt x="1071372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749551" y="1988820"/>
              <a:ext cx="2466340" cy="128270"/>
            </a:xfrm>
            <a:custGeom>
              <a:avLst/>
              <a:gdLst/>
              <a:ahLst/>
              <a:cxnLst/>
              <a:rect l="l" t="t" r="r" b="b"/>
              <a:pathLst>
                <a:path w="2466340" h="128269">
                  <a:moveTo>
                    <a:pt x="2465832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2465832" y="128015"/>
                  </a:lnTo>
                  <a:lnTo>
                    <a:pt x="2465832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749551" y="1860804"/>
              <a:ext cx="2324100" cy="128270"/>
            </a:xfrm>
            <a:custGeom>
              <a:avLst/>
              <a:gdLst/>
              <a:ahLst/>
              <a:cxnLst/>
              <a:rect l="l" t="t" r="r" b="b"/>
              <a:pathLst>
                <a:path w="2324100" h="128269">
                  <a:moveTo>
                    <a:pt x="2324100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2324100" y="128016"/>
                  </a:lnTo>
                  <a:lnTo>
                    <a:pt x="2324100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749551" y="1499616"/>
              <a:ext cx="2839720" cy="128270"/>
            </a:xfrm>
            <a:custGeom>
              <a:avLst/>
              <a:gdLst/>
              <a:ahLst/>
              <a:cxnLst/>
              <a:rect l="l" t="t" r="r" b="b"/>
              <a:pathLst>
                <a:path w="2839720" h="128269">
                  <a:moveTo>
                    <a:pt x="2839212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2839212" y="128016"/>
                  </a:lnTo>
                  <a:lnTo>
                    <a:pt x="2839212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749551" y="1371600"/>
              <a:ext cx="3587750" cy="128270"/>
            </a:xfrm>
            <a:custGeom>
              <a:avLst/>
              <a:gdLst/>
              <a:ahLst/>
              <a:cxnLst/>
              <a:rect l="l" t="t" r="r" b="b"/>
              <a:pathLst>
                <a:path w="3587750" h="128269">
                  <a:moveTo>
                    <a:pt x="3587496" y="0"/>
                  </a:moveTo>
                  <a:lnTo>
                    <a:pt x="0" y="0"/>
                  </a:lnTo>
                  <a:lnTo>
                    <a:pt x="0" y="128015"/>
                  </a:lnTo>
                  <a:lnTo>
                    <a:pt x="3587496" y="128015"/>
                  </a:lnTo>
                  <a:lnTo>
                    <a:pt x="3587496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749551" y="1254252"/>
              <a:ext cx="0" cy="5384800"/>
            </a:xfrm>
            <a:custGeom>
              <a:avLst/>
              <a:gdLst/>
              <a:ahLst/>
              <a:cxnLst/>
              <a:rect l="l" t="t" r="r" b="b"/>
              <a:pathLst>
                <a:path h="5384800">
                  <a:moveTo>
                    <a:pt x="0" y="5384292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299250" y="3927729"/>
            <a:ext cx="4006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sz="1200" b="1" spc="-6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,2</a:t>
            </a:r>
            <a:endParaRPr sz="12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80682" y="3425444"/>
            <a:ext cx="5346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6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048,7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40322" y="2948432"/>
            <a:ext cx="5346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6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195,9</a:t>
            </a:r>
            <a:endParaRPr sz="12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36330" y="1994103"/>
            <a:ext cx="5353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sz="1200" b="1" spc="-80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338,7</a:t>
            </a:r>
            <a:endParaRPr sz="12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1267" y="1479550"/>
            <a:ext cx="534670" cy="19749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sz="1200" b="1" spc="-6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842,5</a:t>
            </a:r>
            <a:endParaRPr sz="12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86881" y="6222288"/>
            <a:ext cx="313690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>
              <a:lnSpc>
                <a:spcPts val="1325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0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,3</a:t>
            </a:r>
            <a:endParaRPr sz="1200" dirty="0">
              <a:solidFill>
                <a:schemeClr val="accent6">
                  <a:lumMod val="50000"/>
                </a:schemeClr>
              </a:solidFill>
              <a:cs typeface="Arial"/>
            </a:endParaRPr>
          </a:p>
          <a:p>
            <a:pPr marL="12700">
              <a:lnSpc>
                <a:spcPts val="1325"/>
              </a:lnSpc>
            </a:pPr>
            <a:r>
              <a:rPr sz="1200" b="1" spc="-5" dirty="0">
                <a:solidFill>
                  <a:srgbClr val="699E61"/>
                </a:solidFill>
                <a:cs typeface="Arial"/>
              </a:rPr>
              <a:t>1,3</a:t>
            </a:r>
            <a:endParaRPr sz="12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54572" y="5307076"/>
            <a:ext cx="356870" cy="76200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46355">
              <a:spcBef>
                <a:spcPts val="905"/>
              </a:spcBef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87</a:t>
            </a:r>
            <a:r>
              <a:rPr sz="1200" b="1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,3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1375"/>
              </a:lnSpc>
              <a:spcBef>
                <a:spcPts val="805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76,3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495">
              <a:lnSpc>
                <a:spcPts val="1375"/>
              </a:lnSpc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73,9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52997" y="5242941"/>
            <a:ext cx="4083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123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,9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86576" y="4753482"/>
            <a:ext cx="532765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>
              <a:lnSpc>
                <a:spcPts val="1275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201,9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1275"/>
              </a:lnSpc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171,4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53632" y="4263644"/>
            <a:ext cx="447675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>
              <a:lnSpc>
                <a:spcPts val="1325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177,8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1325"/>
              </a:lnSpc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210,5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01916" y="3774185"/>
            <a:ext cx="5346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65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193,5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33591" y="3284042"/>
            <a:ext cx="5353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80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100,8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15175" y="2794761"/>
            <a:ext cx="535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70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752,9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940854" y="2305303"/>
            <a:ext cx="585470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>
              <a:lnSpc>
                <a:spcPts val="1375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6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450,0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1375"/>
              </a:lnSpc>
            </a:pP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1200" b="1" spc="-4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rgbClr val="699E61"/>
                </a:solidFill>
                <a:latin typeface="Arial" pitchFamily="34" charset="0"/>
                <a:cs typeface="Arial" pitchFamily="34" charset="0"/>
              </a:rPr>
              <a:t>484,6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45399" y="1815465"/>
            <a:ext cx="5346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sz="1200" b="1" spc="-65" dirty="0">
                <a:solidFill>
                  <a:srgbClr val="00525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147,0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08794" y="1326007"/>
            <a:ext cx="5346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sz="1200" b="1" spc="-6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856,6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87930" y="6206014"/>
            <a:ext cx="1805583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ts val="1290"/>
              </a:lnSpc>
              <a:spcBef>
                <a:spcPts val="100"/>
              </a:spcBef>
            </a:pPr>
            <a:r>
              <a:rPr sz="1200" spc="-25" dirty="0">
                <a:latin typeface="Arial" pitchFamily="34" charset="0"/>
                <a:cs typeface="Arial" pitchFamily="34" charset="0"/>
              </a:rPr>
              <a:t>Чукотский</a:t>
            </a:r>
            <a:endParaRPr sz="1200" dirty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ts val="1290"/>
              </a:lnSpc>
            </a:pPr>
            <a:r>
              <a:rPr sz="1200" spc="-10" dirty="0">
                <a:latin typeface="Arial" pitchFamily="34" charset="0"/>
                <a:cs typeface="Arial" pitchFamily="34" charset="0"/>
              </a:rPr>
              <a:t>автономный</a:t>
            </a:r>
            <a:r>
              <a:rPr sz="1200" spc="-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5" dirty="0">
                <a:latin typeface="Arial" pitchFamily="34" charset="0"/>
                <a:cs typeface="Arial" pitchFamily="34" charset="0"/>
              </a:rPr>
              <a:t>округ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98409" y="5775462"/>
            <a:ext cx="1677704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r">
              <a:spcBef>
                <a:spcPts val="105"/>
              </a:spcBef>
            </a:pPr>
            <a:r>
              <a:rPr sz="1200" spc="-25" dirty="0">
                <a:latin typeface="Arial" pitchFamily="34" charset="0"/>
                <a:cs typeface="Arial" pitchFamily="34" charset="0"/>
              </a:rPr>
              <a:t>Камчатский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край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84269" y="4307319"/>
            <a:ext cx="1790255" cy="12412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r">
              <a:lnSpc>
                <a:spcPts val="1260"/>
              </a:lnSpc>
              <a:spcBef>
                <a:spcPts val="195"/>
              </a:spcBef>
            </a:pPr>
            <a:r>
              <a:rPr sz="1200" spc="-5" dirty="0" err="1" smtClean="0">
                <a:latin typeface="Arial" pitchFamily="34" charset="0"/>
                <a:cs typeface="Arial" pitchFamily="34" charset="0"/>
              </a:rPr>
              <a:t>Са</a:t>
            </a:r>
            <a:r>
              <a:rPr sz="1200" spc="-15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sz="1200" dirty="0" err="1" smtClean="0">
                <a:latin typeface="Arial" pitchFamily="34" charset="0"/>
                <a:cs typeface="Arial" pitchFamily="34" charset="0"/>
              </a:rPr>
              <a:t>а</a:t>
            </a:r>
            <a:r>
              <a:rPr sz="1200" spc="10" dirty="0" err="1" smtClean="0">
                <a:latin typeface="Arial" pitchFamily="34" charset="0"/>
                <a:cs typeface="Arial" pitchFamily="34" charset="0"/>
              </a:rPr>
              <a:t>л</a:t>
            </a:r>
            <a:r>
              <a:rPr sz="1200" spc="-10" dirty="0" err="1" smtClean="0">
                <a:latin typeface="Arial" pitchFamily="34" charset="0"/>
                <a:cs typeface="Arial" pitchFamily="34" charset="0"/>
              </a:rPr>
              <a:t>инская</a:t>
            </a:r>
            <a:r>
              <a:rPr lang="ru-RU" sz="12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 err="1" smtClean="0">
                <a:latin typeface="Arial" pitchFamily="34" charset="0"/>
                <a:cs typeface="Arial" pitchFamily="34" charset="0"/>
              </a:rPr>
              <a:t>область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12700" marR="5080" algn="ctr">
              <a:lnSpc>
                <a:spcPts val="1260"/>
              </a:lnSpc>
              <a:spcBef>
                <a:spcPts val="195"/>
              </a:spcBef>
            </a:pPr>
            <a:endParaRPr sz="1200" dirty="0">
              <a:latin typeface="Arial" pitchFamily="34" charset="0"/>
              <a:cs typeface="Arial" pitchFamily="34" charset="0"/>
            </a:endParaRPr>
          </a:p>
          <a:p>
            <a:pPr marL="83820" marR="6350" algn="ctr">
              <a:lnSpc>
                <a:spcPct val="96000"/>
              </a:lnSpc>
              <a:spcBef>
                <a:spcPts val="660"/>
              </a:spcBef>
            </a:pPr>
            <a:r>
              <a:rPr sz="1200" spc="-15" dirty="0" err="1">
                <a:latin typeface="Arial" pitchFamily="34" charset="0"/>
                <a:cs typeface="Arial" pitchFamily="34" charset="0"/>
              </a:rPr>
              <a:t>Еврейская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 err="1" smtClean="0">
                <a:latin typeface="Arial" pitchFamily="34" charset="0"/>
                <a:cs typeface="Arial" pitchFamily="34" charset="0"/>
              </a:rPr>
              <a:t>авто</a:t>
            </a:r>
            <a:r>
              <a:rPr sz="1200" spc="-10" dirty="0" err="1" smtClean="0">
                <a:latin typeface="Arial" pitchFamily="34" charset="0"/>
                <a:cs typeface="Arial" pitchFamily="34" charset="0"/>
              </a:rPr>
              <a:t>номная</a:t>
            </a:r>
            <a:r>
              <a:rPr sz="1200" spc="-10" dirty="0" smtClean="0">
                <a:latin typeface="Arial" pitchFamily="34" charset="0"/>
                <a:cs typeface="Arial" pitchFamily="34" charset="0"/>
              </a:rPr>
              <a:t>  </a:t>
            </a:r>
            <a:r>
              <a:rPr sz="1200" dirty="0" err="1" smtClean="0">
                <a:latin typeface="Arial" pitchFamily="34" charset="0"/>
                <a:cs typeface="Arial" pitchFamily="34" charset="0"/>
              </a:rPr>
              <a:t>область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83820" marR="6350" algn="ctr">
              <a:lnSpc>
                <a:spcPct val="96000"/>
              </a:lnSpc>
              <a:spcBef>
                <a:spcPts val="660"/>
              </a:spcBef>
            </a:pPr>
            <a:endParaRPr sz="500" dirty="0">
              <a:latin typeface="Arial" pitchFamily="34" charset="0"/>
              <a:cs typeface="Arial" pitchFamily="34" charset="0"/>
            </a:endParaRPr>
          </a:p>
          <a:p>
            <a:pPr marL="3175" algn="r">
              <a:lnSpc>
                <a:spcPts val="1290"/>
              </a:lnSpc>
              <a:spcBef>
                <a:spcPts val="635"/>
              </a:spcBef>
            </a:pPr>
            <a:r>
              <a:rPr sz="1200" spc="-10" dirty="0" err="1" smtClean="0">
                <a:latin typeface="Arial" pitchFamily="34" charset="0"/>
                <a:cs typeface="Arial" pitchFamily="34" charset="0"/>
              </a:rPr>
              <a:t>Магаданская</a:t>
            </a:r>
            <a:r>
              <a:rPr lang="ru-RU" sz="1200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1200" dirty="0" err="1" smtClean="0">
                <a:latin typeface="Arial" pitchFamily="34" charset="0"/>
                <a:cs typeface="Arial" pitchFamily="34" charset="0"/>
              </a:rPr>
              <a:t>область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61992" y="3841843"/>
            <a:ext cx="18189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0" dirty="0">
                <a:latin typeface="Arial" pitchFamily="34" charset="0"/>
                <a:cs typeface="Arial" pitchFamily="34" charset="0"/>
              </a:rPr>
              <a:t>Амурская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область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029828" y="3334777"/>
            <a:ext cx="1956748" cy="19171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5600" marR="5080" indent="-342900">
              <a:lnSpc>
                <a:spcPts val="1260"/>
              </a:lnSpc>
              <a:spcBef>
                <a:spcPts val="195"/>
              </a:spcBef>
            </a:pPr>
            <a:r>
              <a:rPr sz="1200" b="1" spc="-35" dirty="0">
                <a:latin typeface="Arial" pitchFamily="34" charset="0"/>
                <a:cs typeface="Arial" pitchFamily="34" charset="0"/>
              </a:rPr>
              <a:t>З</a:t>
            </a:r>
            <a:r>
              <a:rPr sz="1200" b="1" spc="-5" dirty="0">
                <a:latin typeface="Arial" pitchFamily="34" charset="0"/>
                <a:cs typeface="Arial" pitchFamily="34" charset="0"/>
              </a:rPr>
              <a:t>аба</a:t>
            </a:r>
            <a:r>
              <a:rPr sz="1200" b="1" spc="-10" dirty="0">
                <a:latin typeface="Arial" pitchFamily="34" charset="0"/>
                <a:cs typeface="Arial" pitchFamily="34" charset="0"/>
              </a:rPr>
              <a:t>й</a:t>
            </a:r>
            <a:r>
              <a:rPr sz="1200" b="1" spc="-75" dirty="0">
                <a:latin typeface="Arial" pitchFamily="34" charset="0"/>
                <a:cs typeface="Arial" pitchFamily="34" charset="0"/>
              </a:rPr>
              <a:t>к</a:t>
            </a:r>
            <a:r>
              <a:rPr sz="1200" b="1" dirty="0">
                <a:latin typeface="Arial" pitchFamily="34" charset="0"/>
                <a:cs typeface="Arial" pitchFamily="34" charset="0"/>
              </a:rPr>
              <a:t>ал</a:t>
            </a:r>
            <a:r>
              <a:rPr sz="1200" b="1" spc="5" dirty="0">
                <a:latin typeface="Arial" pitchFamily="34" charset="0"/>
                <a:cs typeface="Arial" pitchFamily="34" charset="0"/>
              </a:rPr>
              <a:t>ь</a:t>
            </a:r>
            <a:r>
              <a:rPr sz="1200" b="1" spc="-35" dirty="0">
                <a:latin typeface="Arial" pitchFamily="34" charset="0"/>
                <a:cs typeface="Arial" pitchFamily="34" charset="0"/>
              </a:rPr>
              <a:t>с</a:t>
            </a:r>
            <a:r>
              <a:rPr sz="1200" b="1" spc="-40" dirty="0">
                <a:latin typeface="Arial" pitchFamily="34" charset="0"/>
                <a:cs typeface="Arial" pitchFamily="34" charset="0"/>
              </a:rPr>
              <a:t>к</a:t>
            </a:r>
            <a:r>
              <a:rPr sz="1200" b="1" spc="-10" dirty="0">
                <a:latin typeface="Arial" pitchFamily="34" charset="0"/>
                <a:cs typeface="Arial" pitchFamily="34" charset="0"/>
              </a:rPr>
              <a:t>и</a:t>
            </a:r>
            <a:r>
              <a:rPr sz="1200" b="1" dirty="0">
                <a:latin typeface="Arial" pitchFamily="34" charset="0"/>
                <a:cs typeface="Arial" pitchFamily="34" charset="0"/>
              </a:rPr>
              <a:t>й  </a:t>
            </a:r>
            <a:r>
              <a:rPr sz="1200" b="1" spc="-20" dirty="0">
                <a:latin typeface="Arial" pitchFamily="34" charset="0"/>
                <a:cs typeface="Arial" pitchFamily="34" charset="0"/>
              </a:rPr>
              <a:t>край</a:t>
            </a:r>
            <a:endParaRPr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19473" y="2781681"/>
            <a:ext cx="1188135" cy="346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5"/>
              </a:spcBef>
            </a:pPr>
            <a:r>
              <a:rPr sz="1200" spc="-10" dirty="0">
                <a:latin typeface="Arial" pitchFamily="34" charset="0"/>
                <a:cs typeface="Arial" pitchFamily="34" charset="0"/>
              </a:rPr>
              <a:t>Республика</a:t>
            </a:r>
            <a:endParaRPr sz="12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290"/>
              </a:lnSpc>
            </a:pPr>
            <a:r>
              <a:rPr sz="1200" spc="-5" dirty="0">
                <a:latin typeface="Arial" pitchFamily="34" charset="0"/>
                <a:cs typeface="Arial" pitchFamily="34" charset="0"/>
              </a:rPr>
              <a:t>Бурятия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39809" y="2300060"/>
            <a:ext cx="1733055" cy="35843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04800" marR="5080" indent="-292735">
              <a:lnSpc>
                <a:spcPts val="1260"/>
              </a:lnSpc>
              <a:spcBef>
                <a:spcPts val="195"/>
              </a:spcBef>
            </a:pPr>
            <a:r>
              <a:rPr sz="1200" spc="-10" dirty="0">
                <a:latin typeface="Arial" pitchFamily="34" charset="0"/>
                <a:cs typeface="Arial" pitchFamily="34" charset="0"/>
              </a:rPr>
              <a:t>Республика</a:t>
            </a:r>
            <a:r>
              <a:rPr sz="12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Саха </a:t>
            </a:r>
            <a:r>
              <a:rPr sz="1200" spc="-27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(Якутия)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45297" y="1874261"/>
            <a:ext cx="1738781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200" spc="-10" dirty="0">
                <a:latin typeface="Arial" pitchFamily="34" charset="0"/>
                <a:cs typeface="Arial" pitchFamily="34" charset="0"/>
              </a:rPr>
              <a:t>Приморский</a:t>
            </a:r>
            <a:r>
              <a:rPr sz="12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5" dirty="0">
                <a:latin typeface="Arial" pitchFamily="34" charset="0"/>
                <a:cs typeface="Arial" pitchFamily="34" charset="0"/>
              </a:rPr>
              <a:t>край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65145" y="1394418"/>
            <a:ext cx="1809401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200" spc="-10" dirty="0">
                <a:latin typeface="Arial" pitchFamily="34" charset="0"/>
                <a:cs typeface="Arial" pitchFamily="34" charset="0"/>
              </a:rPr>
              <a:t>Хабаровский</a:t>
            </a:r>
            <a:r>
              <a:rPr sz="1200" spc="-6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край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196304" y="3128571"/>
            <a:ext cx="185526" cy="14780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199"/>
                </a:lnTo>
                <a:lnTo>
                  <a:pt x="762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548235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79761" y="3109737"/>
            <a:ext cx="10363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 smtClean="0">
                <a:solidFill>
                  <a:srgbClr val="585858"/>
                </a:solidFill>
                <a:latin typeface="Arial" pitchFamily="34" charset="0"/>
                <a:cs typeface="Arial" pitchFamily="34" charset="0"/>
              </a:rPr>
              <a:t>2022</a:t>
            </a:r>
            <a:r>
              <a:rPr sz="1200" spc="-25" dirty="0" smtClean="0">
                <a:solidFill>
                  <a:srgbClr val="58585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spc="-90" dirty="0">
                <a:solidFill>
                  <a:srgbClr val="585858"/>
                </a:solidFill>
                <a:latin typeface="Arial" pitchFamily="34" charset="0"/>
                <a:cs typeface="Arial" pitchFamily="34" charset="0"/>
              </a:rPr>
              <a:t>г.</a:t>
            </a:r>
            <a:endParaRPr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196304" y="3439493"/>
            <a:ext cx="185526" cy="148337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199"/>
                </a:lnTo>
                <a:lnTo>
                  <a:pt x="762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699E61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479761" y="3402983"/>
            <a:ext cx="10363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 smtClean="0">
                <a:solidFill>
                  <a:srgbClr val="585858"/>
                </a:solidFill>
                <a:latin typeface="Microsoft Sans Serif"/>
                <a:cs typeface="Microsoft Sans Serif"/>
              </a:rPr>
              <a:t>2023</a:t>
            </a:r>
            <a:r>
              <a:rPr sz="1200" spc="-25" dirty="0" smtClean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85858"/>
                </a:solidFill>
                <a:latin typeface="Microsoft Sans Serif"/>
                <a:cs typeface="Microsoft Sans Serif"/>
              </a:rPr>
              <a:t>г.</a:t>
            </a:r>
            <a:endParaRPr sz="1200" dirty="0">
              <a:solidFill>
                <a:srgbClr val="000000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6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9" y="298178"/>
            <a:ext cx="486128" cy="4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7974980" y="317693"/>
            <a:ext cx="3423909" cy="369059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9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9952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99A911F-770A-4845-A773-3BE7252A14A7}"/>
              </a:ext>
            </a:extLst>
          </p:cNvPr>
          <p:cNvSpPr/>
          <p:nvPr/>
        </p:nvSpPr>
        <p:spPr>
          <a:xfrm>
            <a:off x="321013" y="2373549"/>
            <a:ext cx="4110966" cy="3262085"/>
          </a:xfrm>
          <a:prstGeom prst="rect">
            <a:avLst/>
          </a:prstGeom>
          <a:solidFill>
            <a:srgbClr val="D8E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Заголовок 4">
            <a:extLst>
              <a:ext uri="{FF2B5EF4-FFF2-40B4-BE49-F238E27FC236}">
                <a16:creationId xmlns="" xmlns:a16="http://schemas.microsoft.com/office/drawing/2014/main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321013" y="1082255"/>
            <a:ext cx="11653736" cy="498598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4625"/>
            <a:r>
              <a:rPr lang="ru-RU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4,5 МЛН. КУБ. М – НАИБОЛЬШИЙ ОБЪЕМ ЗАГОТОВКИ ДРЕВЕСИНЫ, ЗАФИКСИРОВАН В 1984 ГОДУ</a:t>
            </a:r>
          </a:p>
          <a:p>
            <a:endParaRPr lang="ru-RU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01759EAB-E83A-4FB5-8EAE-826551E0971B}"/>
              </a:ext>
            </a:extLst>
          </p:cNvPr>
          <p:cNvSpPr/>
          <p:nvPr/>
        </p:nvSpPr>
        <p:spPr>
          <a:xfrm>
            <a:off x="321013" y="2476397"/>
            <a:ext cx="41109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11,6 млн. куб. м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расчетная лесосека</a:t>
            </a:r>
          </a:p>
          <a:p>
            <a:pPr algn="ctr" defTabSz="911646"/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99A5ABEE-BD69-40DB-95F8-9FABA0157996}"/>
              </a:ext>
            </a:extLst>
          </p:cNvPr>
          <p:cNvSpPr/>
          <p:nvPr/>
        </p:nvSpPr>
        <p:spPr>
          <a:xfrm>
            <a:off x="5260634" y="2598323"/>
            <a:ext cx="3689351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349,7 тыс. га 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готовый лесосечный фонд для ПИП</a:t>
            </a: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8B744D07-1ECB-4EDF-88F5-940A9658B7B3}"/>
              </a:ext>
            </a:extLst>
          </p:cNvPr>
          <p:cNvSpPr/>
          <p:nvPr/>
        </p:nvSpPr>
        <p:spPr>
          <a:xfrm>
            <a:off x="5197535" y="3772371"/>
            <a:ext cx="375245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млн. га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свободный лесосечный фонд (требуется лесоустройство) </a:t>
            </a:r>
          </a:p>
          <a:p>
            <a:pPr algn="ctr" defTabSz="911646"/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04832D21-EFBB-411B-91C1-059A3E480815}"/>
              </a:ext>
            </a:extLst>
          </p:cNvPr>
          <p:cNvSpPr/>
          <p:nvPr/>
        </p:nvSpPr>
        <p:spPr>
          <a:xfrm>
            <a:off x="321013" y="3272778"/>
            <a:ext cx="3968885" cy="499593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млн. куб. м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расчетная лесосека в обороте, из них:</a:t>
            </a:r>
          </a:p>
          <a:p>
            <a:pPr algn="ctr" defTabSz="911646"/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Заголовок 4">
            <a:extLst>
              <a:ext uri="{FF2B5EF4-FFF2-40B4-BE49-F238E27FC236}">
                <a16:creationId xmlns="" xmlns:a16="http://schemas.microsoft.com/office/drawing/2014/main" id="{C91E9C50-1070-4A73-ADAD-5756AC6E177D}"/>
              </a:ext>
            </a:extLst>
          </p:cNvPr>
          <p:cNvSpPr txBox="1">
            <a:spLocks/>
          </p:cNvSpPr>
          <p:nvPr/>
        </p:nvSpPr>
        <p:spPr bwMode="auto">
          <a:xfrm>
            <a:off x="382696" y="307393"/>
            <a:ext cx="985074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ru-RU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ЦЕЛЬ - МАКСИМАЛЬНОЕ ВОВЛЕЧЕНИЕ В ОБОРОТ СВОБОДНОГО ЛЕСОСЕЧНОГО ФОНДА</a:t>
            </a:r>
          </a:p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ru-RU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C18B18FC-B083-4A57-A2F1-D848B21EFEC8}"/>
              </a:ext>
            </a:extLst>
          </p:cNvPr>
          <p:cNvSpPr/>
          <p:nvPr/>
        </p:nvSpPr>
        <p:spPr>
          <a:xfrm>
            <a:off x="1662086" y="4049439"/>
            <a:ext cx="2394079" cy="1586196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800 тыс. куб. м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– нужды населения</a:t>
            </a:r>
          </a:p>
          <a:p>
            <a:pPr defTabSz="911646"/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1646"/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1221,6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тыс. куб. м – </a:t>
            </a:r>
          </a:p>
          <a:p>
            <a:pPr defTabSz="911646"/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арендованные участки</a:t>
            </a:r>
          </a:p>
          <a:p>
            <a:pPr algn="ctr" defTabSz="911646"/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DABBEF13-7757-4BCB-BC87-EE1F4ADD38B6}"/>
              </a:ext>
            </a:extLst>
          </p:cNvPr>
          <p:cNvSpPr/>
          <p:nvPr/>
        </p:nvSpPr>
        <p:spPr>
          <a:xfrm>
            <a:off x="9882687" y="3185463"/>
            <a:ext cx="1898123" cy="1346284"/>
          </a:xfrm>
          <a:prstGeom prst="rect">
            <a:avLst/>
          </a:prstGeom>
          <a:solidFill>
            <a:srgbClr val="F0B64E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endParaRPr lang="ru-RU" sz="1600" b="1" dirty="0">
              <a:solidFill>
                <a:srgbClr val="000000"/>
              </a:solidFill>
            </a:endParaRPr>
          </a:p>
          <a:p>
            <a:pPr defTabSz="911646"/>
            <a:endParaRPr lang="ru-RU" sz="1600" b="1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4,5 млн. куб. м</a:t>
            </a:r>
          </a:p>
          <a:p>
            <a:pPr defTabSz="911646"/>
            <a:endParaRPr lang="ru-RU" sz="1600" b="1" dirty="0">
              <a:solidFill>
                <a:srgbClr val="000000"/>
              </a:solidFill>
            </a:endParaRPr>
          </a:p>
          <a:p>
            <a:pPr algn="ctr" defTabSz="911646"/>
            <a:endParaRPr lang="en-US" sz="1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7984DBE2-3D05-42E1-9A47-48EBBA4EE8F4}"/>
              </a:ext>
            </a:extLst>
          </p:cNvPr>
          <p:cNvSpPr/>
          <p:nvPr/>
        </p:nvSpPr>
        <p:spPr>
          <a:xfrm>
            <a:off x="5308067" y="4842537"/>
            <a:ext cx="375245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2,5 млн. куб. м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расчетная лесосека</a:t>
            </a:r>
          </a:p>
          <a:p>
            <a:pPr algn="ctr" defTabSz="911646"/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9AAE33F-118C-4AF0-BC71-DC93FF889BCA}"/>
              </a:ext>
            </a:extLst>
          </p:cNvPr>
          <p:cNvSpPr/>
          <p:nvPr/>
        </p:nvSpPr>
        <p:spPr>
          <a:xfrm>
            <a:off x="5308067" y="2373549"/>
            <a:ext cx="3752450" cy="32620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00B0A68-2882-4E45-B6C3-EEBF76544351}"/>
              </a:ext>
            </a:extLst>
          </p:cNvPr>
          <p:cNvSpPr/>
          <p:nvPr/>
        </p:nvSpPr>
        <p:spPr>
          <a:xfrm>
            <a:off x="4465881" y="3379498"/>
            <a:ext cx="828655" cy="776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6600" dirty="0">
                <a:solidFill>
                  <a:srgbClr val="70AD47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D709E36B-D066-4BBE-AC5C-B801085A584B}"/>
              </a:ext>
            </a:extLst>
          </p:cNvPr>
          <p:cNvSpPr/>
          <p:nvPr/>
        </p:nvSpPr>
        <p:spPr>
          <a:xfrm>
            <a:off x="9054032" y="3361204"/>
            <a:ext cx="828655" cy="776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6600" dirty="0">
                <a:solidFill>
                  <a:srgbClr val="70AD47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1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9" y="217925"/>
            <a:ext cx="575860" cy="5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974980" y="317693"/>
            <a:ext cx="3423909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812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924B23A-F939-40CA-8815-ED4A74371497}"/>
              </a:ext>
            </a:extLst>
          </p:cNvPr>
          <p:cNvSpPr txBox="1"/>
          <p:nvPr/>
        </p:nvSpPr>
        <p:spPr>
          <a:xfrm>
            <a:off x="294192" y="1070318"/>
            <a:ext cx="11600168" cy="3838725"/>
          </a:xfrm>
          <a:prstGeom prst="rect">
            <a:avLst/>
          </a:prstGeom>
          <a:solidFill>
            <a:srgbClr val="D8ECD4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540000" tIns="72000" rIns="72000" bIns="72000" rtlCol="0">
            <a:spAutoFit/>
          </a:bodyPr>
          <a:lstStyle>
            <a:defPPr>
              <a:defRPr lang="en-US"/>
            </a:defPPr>
            <a:lvl1pPr indent="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ru-RU" sz="500" dirty="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24B23A-F939-40CA-8815-ED4A74371497}"/>
              </a:ext>
            </a:extLst>
          </p:cNvPr>
          <p:cNvSpPr txBox="1"/>
          <p:nvPr/>
        </p:nvSpPr>
        <p:spPr>
          <a:xfrm>
            <a:off x="294192" y="5832937"/>
            <a:ext cx="11571737" cy="568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 lIns="540000" tIns="72000" rIns="72000" bIns="72000" rtlCol="0">
            <a:spAutoFit/>
          </a:bodyPr>
          <a:lstStyle>
            <a:defPPr>
              <a:defRPr lang="en-US"/>
            </a:defPPr>
            <a:lvl1pPr indent="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pPr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13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РЕАЛИЗАЦИИ ИНВЕСТИЦИОННОГО ПРОЕКТА ООО ЦПК «</a:t>
            </a:r>
            <a:r>
              <a:rPr lang="ru-RU" sz="13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ПОЛЯРНАЯ» СРОК </a:t>
            </a:r>
            <a:r>
              <a:rPr lang="ru-RU" sz="13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РЕАЛИЗАЦИИ ПОСТАВЛЕННОЙ ЗАДАЧИ – </a:t>
            </a:r>
            <a:r>
              <a:rPr lang="ru-RU" sz="13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2026 ГОД (проведение </a:t>
            </a:r>
            <a:r>
              <a:rPr lang="ru-RU" sz="13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лесоустройства не требуется</a:t>
            </a:r>
            <a:r>
              <a:rPr lang="ru-RU" sz="13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294192" y="492825"/>
            <a:ext cx="9345835" cy="35175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rPr>
              <a:t>ЗАДАЧА: ПОЭТАПНОЕ УВЕЛИЧЕНИЕ РАСЧЕТНОЙ ЛЕСОСЕКИ ДО 4,5 МЛН. КУБ. М. 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346076" y="1680539"/>
            <a:ext cx="11519853" cy="499591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ЭТАП	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325,3 тыс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га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24,3 тыс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га	                 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24,3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тыс. га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356081" y="2643360"/>
            <a:ext cx="11509848" cy="499591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ЭТАП      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59,1 тыс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га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20,0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тыс. га	     	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20,0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тыс. га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356081" y="3672623"/>
            <a:ext cx="11519853" cy="499591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ЭТАП	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20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1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615,6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тыс. га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1 587,7 тыс. га		    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587,7 тыс. га	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6246950" y="1299832"/>
            <a:ext cx="2417055" cy="141198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Формирование участков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9376712" y="1265815"/>
            <a:ext cx="2517648" cy="21314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Предоставление в аренду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CF9910BE-7083-4EBF-BCE1-6D7EF0E97E26}"/>
              </a:ext>
            </a:extLst>
          </p:cNvPr>
          <p:cNvSpPr/>
          <p:nvPr/>
        </p:nvSpPr>
        <p:spPr>
          <a:xfrm>
            <a:off x="3251645" y="1275631"/>
            <a:ext cx="2417055" cy="21314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Лесоустройство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46E520CF-7FF7-4985-82E8-D1E7218EC2F6}"/>
              </a:ext>
            </a:extLst>
          </p:cNvPr>
          <p:cNvSpPr/>
          <p:nvPr/>
        </p:nvSpPr>
        <p:spPr>
          <a:xfrm>
            <a:off x="7385695" y="4640784"/>
            <a:ext cx="4508665" cy="920053"/>
          </a:xfrm>
          <a:prstGeom prst="rect">
            <a:avLst/>
          </a:prstGeom>
          <a:solidFill>
            <a:srgbClr val="F0B6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Итого вовлечение в оборот: </a:t>
            </a: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+ 2 млн. 492,1 тыс. га </a:t>
            </a: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заготовкой древесины 2,5 млн. куб. м</a:t>
            </a: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82" y="206062"/>
            <a:ext cx="592693" cy="53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247923" y="313678"/>
            <a:ext cx="2022177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548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292070" y="298178"/>
            <a:ext cx="8950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Font typeface="Arial"/>
              <a:buNone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РЕАЛИЗАЦИЯ ПРОГРАММЫ «ДАЛЬНЕВОСТОЧНЫЙ ГЕКТАР» </a:t>
            </a:r>
          </a:p>
          <a:p>
            <a:pPr>
              <a:buFont typeface="Arial"/>
              <a:buNone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НА ЗЕМЛЯХ ЛЕСНОГО ФОНДА ЗАБАЙКАЛЬСКОГО КРАЯ</a:t>
            </a:r>
            <a:endParaRPr 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Google Shape;218;g12443aac96e_8_15"/>
          <p:cNvSpPr/>
          <p:nvPr/>
        </p:nvSpPr>
        <p:spPr>
          <a:xfrm>
            <a:off x="292070" y="1316584"/>
            <a:ext cx="4156388" cy="514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01.08.2019г</a:t>
            </a:r>
            <a:r>
              <a:rPr lang="ru-RU" kern="0" dirty="0" smtClean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.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начало реализации программы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в</a:t>
            </a:r>
            <a:r>
              <a:rPr lang="ru-RU" sz="1600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 Забайкальском крае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ru-RU" kern="0" dirty="0" smtClean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Всего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ru-RU" kern="0" dirty="0" smtClean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4 517</a:t>
            </a:r>
            <a:endParaRPr lang="ru-RU" b="1" kern="0" dirty="0"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заявлений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ru-RU"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2 568 (57%)</a:t>
            </a:r>
            <a:endParaRPr lang="ru-RU" b="1" kern="0" dirty="0"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положительные заявления</a:t>
            </a:r>
            <a:endParaRPr lang="ru-RU" sz="1600"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ru-RU"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1 725,4 га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площадь участков по заявлениям</a:t>
            </a: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ru-RU" sz="1600" kern="0" dirty="0" smtClean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1 159,6 </a:t>
            </a:r>
            <a:r>
              <a:rPr lang="ru-RU" b="1" kern="0" dirty="0" smtClean="0"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га (67%)</a:t>
            </a:r>
            <a:endParaRPr lang="ru-RU" b="1" kern="0" dirty="0"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площадь </a:t>
            </a:r>
            <a:r>
              <a:rPr lang="ru-RU" sz="1600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выданных участков </a:t>
            </a:r>
            <a:endParaRPr lang="ru-RU" sz="1600"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ru-RU" sz="1600"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7" name="Google Shape;218;g12443aac96e_8_15"/>
          <p:cNvSpPr/>
          <p:nvPr/>
        </p:nvSpPr>
        <p:spPr>
          <a:xfrm>
            <a:off x="4226012" y="5644288"/>
            <a:ext cx="7249296" cy="7229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Ежегодно основная цель получения участка: </a:t>
            </a:r>
          </a:p>
          <a:p>
            <a:pPr marL="269875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                       индивидуальное </a:t>
            </a:r>
            <a:r>
              <a:rPr lang="ru-RU" kern="0" dirty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жилищное </a:t>
            </a:r>
            <a:r>
              <a:rPr lang="ru-RU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строительство (97 %)</a:t>
            </a:r>
            <a:endParaRPr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486171"/>
              </p:ext>
            </p:extLst>
          </p:nvPr>
        </p:nvGraphicFramePr>
        <p:xfrm>
          <a:off x="4130224" y="1868009"/>
          <a:ext cx="6166323" cy="3497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30050"/>
              </p:ext>
            </p:extLst>
          </p:nvPr>
        </p:nvGraphicFramePr>
        <p:xfrm>
          <a:off x="4767470" y="1586467"/>
          <a:ext cx="2743200" cy="384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795"/>
                <a:gridCol w="197440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всего заявлений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 них: положительные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12" name="Google Shape;218;g12443aac96e_8_15"/>
          <p:cNvSpPr/>
          <p:nvPr/>
        </p:nvSpPr>
        <p:spPr>
          <a:xfrm>
            <a:off x="10296434" y="1592999"/>
            <a:ext cx="1345519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выдано</a:t>
            </a:r>
            <a:endParaRPr b="1"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13" name="Google Shape;218;g12443aac96e_8_15"/>
          <p:cNvSpPr/>
          <p:nvPr/>
        </p:nvSpPr>
        <p:spPr>
          <a:xfrm>
            <a:off x="10337735" y="2116525"/>
            <a:ext cx="1345519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231,3 га</a:t>
            </a:r>
            <a:endParaRPr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14" name="Google Shape;218;g12443aac96e_8_15"/>
          <p:cNvSpPr/>
          <p:nvPr/>
        </p:nvSpPr>
        <p:spPr>
          <a:xfrm>
            <a:off x="10337735" y="2814718"/>
            <a:ext cx="1345519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326,1 га</a:t>
            </a:r>
            <a:endParaRPr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15" name="Google Shape;218;g12443aac96e_8_15"/>
          <p:cNvSpPr/>
          <p:nvPr/>
        </p:nvSpPr>
        <p:spPr>
          <a:xfrm>
            <a:off x="10329498" y="3381252"/>
            <a:ext cx="1263213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181,1 га</a:t>
            </a:r>
            <a:endParaRPr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16" name="Google Shape;218;g12443aac96e_8_15"/>
          <p:cNvSpPr/>
          <p:nvPr/>
        </p:nvSpPr>
        <p:spPr>
          <a:xfrm>
            <a:off x="10337735" y="4014344"/>
            <a:ext cx="127138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228,8 га</a:t>
            </a:r>
            <a:endParaRPr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18" name="Google Shape;218;g12443aac96e_8_15"/>
          <p:cNvSpPr/>
          <p:nvPr/>
        </p:nvSpPr>
        <p:spPr>
          <a:xfrm>
            <a:off x="10341741" y="4663555"/>
            <a:ext cx="1300212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latin typeface="Arial" pitchFamily="34" charset="0"/>
                <a:ea typeface="Montserrat"/>
                <a:cs typeface="Arial" pitchFamily="34" charset="0"/>
                <a:sym typeface="Montserrat"/>
              </a:rPr>
              <a:t>192,3 га</a:t>
            </a:r>
            <a:endParaRPr kern="0" dirty="0">
              <a:solidFill>
                <a:srgbClr val="000000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pic>
        <p:nvPicPr>
          <p:cNvPr id="19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125" y="250490"/>
            <a:ext cx="556045" cy="49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854475" y="317180"/>
            <a:ext cx="2156019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42861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9841" y="447984"/>
            <a:ext cx="9218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ЛЕСОСЕЧНОГО ФОНДА ДЛЯ СОБСТВЕННЫХ НУЖД ГРАЖДАН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46675604"/>
              </p:ext>
            </p:extLst>
          </p:nvPr>
        </p:nvGraphicFramePr>
        <p:xfrm>
          <a:off x="690135" y="1947030"/>
          <a:ext cx="5902961" cy="314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989305" y="1664849"/>
            <a:ext cx="4652648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Вопросы населения по  заготовке древесины:</a:t>
            </a:r>
          </a:p>
          <a:p>
            <a:pPr algn="ctr">
              <a:defRPr/>
            </a:pPr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AutoNum type="arabicPeriod"/>
              <a:tabLst>
                <a:tab pos="177800" algn="l"/>
              </a:tabLst>
              <a:defRPr/>
            </a:pPr>
            <a:r>
              <a:rPr lang="ru-RU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Удалённость лесосек от населенных пунктов</a:t>
            </a:r>
          </a:p>
          <a:p>
            <a:pPr>
              <a:buAutoNum type="arabicPeriod"/>
              <a:tabLst>
                <a:tab pos="177800" algn="l"/>
              </a:tabLst>
              <a:defRPr/>
            </a:pPr>
            <a:endParaRPr lang="ru-RU" sz="1600" kern="0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tabLst>
                <a:tab pos="177800" algn="l"/>
              </a:tabLst>
              <a:defRPr/>
            </a:pPr>
            <a:r>
              <a:rPr lang="ru-RU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Отсутствие возможности у населения самостоятельной заготовки и вывозки дров</a:t>
            </a:r>
          </a:p>
          <a:p>
            <a:pPr>
              <a:tabLst>
                <a:tab pos="177800" algn="l"/>
              </a:tabLst>
              <a:defRPr/>
            </a:pPr>
            <a:endParaRPr lang="ru-RU" sz="1600" kern="0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tabLst>
                <a:tab pos="177800" algn="l"/>
              </a:tabLst>
              <a:defRPr/>
            </a:pPr>
            <a:r>
              <a:rPr lang="ru-RU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Рыночное ценообразование</a:t>
            </a:r>
            <a:endParaRPr lang="ru-RU" sz="1600" kern="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576" y="5089736"/>
            <a:ext cx="11253053" cy="1538883"/>
          </a:xfrm>
          <a:prstGeom prst="rect">
            <a:avLst/>
          </a:prstGeom>
          <a:solidFill>
            <a:srgbClr val="F2C16A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Варианты решения:</a:t>
            </a:r>
          </a:p>
          <a:p>
            <a:pPr>
              <a:defRPr/>
            </a:pPr>
            <a:endParaRPr lang="ru-RU" sz="600" b="1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AutoNum type="arabicPeriod"/>
              <a:defRPr/>
            </a:pPr>
            <a:r>
              <a:rPr lang="ru-RU" kern="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Альтернативные виды топлива</a:t>
            </a:r>
          </a:p>
          <a:p>
            <a:pPr marL="342900" indent="-342900">
              <a:buAutoNum type="arabicPeriod"/>
              <a:defRPr/>
            </a:pPr>
            <a:endParaRPr lang="ru-RU" sz="800" kern="0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kern="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Субсидирование приобретения твердого топлива отдельным категориям граждан</a:t>
            </a:r>
            <a:endParaRPr lang="ru-RU" b="1" kern="0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endParaRPr lang="ru-RU" sz="800" b="1" kern="0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kern="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Разработка и реализация муниципальных программ по обеспечению населения твёрдым топливом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501" y="214384"/>
            <a:ext cx="579820" cy="5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08394" y="290181"/>
            <a:ext cx="1984433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76" y="1104676"/>
            <a:ext cx="4714985" cy="600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Отводы и фактическая заготовка древесины гражданами, тыс. куб. м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453913" y="2627833"/>
            <a:ext cx="11540482" cy="5022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1646">
              <a:buFontTx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«Управление лесничествами» при содействии арендаторов лесных участков безвозмездно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3913" y="3978400"/>
            <a:ext cx="11540482" cy="5022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2. 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КГСАУ «</a:t>
            </a:r>
            <a:r>
              <a:rPr lang="ru-RU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Забайкаллесхоз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безвозмездно предоставлены дрова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076700" y="4480654"/>
            <a:ext cx="4876800" cy="588164"/>
            <a:chOff x="580506" y="837933"/>
            <a:chExt cx="1497130" cy="231799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580506" y="837933"/>
              <a:ext cx="1379179" cy="66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737647" y="2526107"/>
              <a:ext cx="1339989" cy="629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266 семей, 2483 м</a:t>
              </a:r>
              <a:r>
                <a:rPr lang="ru-RU" sz="2000" b="1" baseline="30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453913" y="5227832"/>
            <a:ext cx="11540482" cy="5022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3.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КГСАУ «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Забайкаллесхоз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оказано содействие в заготовке и доставке дров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"/>
          <p:cNvSpPr/>
          <p:nvPr/>
        </p:nvSpPr>
        <p:spPr>
          <a:xfrm>
            <a:off x="4654641" y="5889100"/>
            <a:ext cx="3914642" cy="6964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23 семьи</a:t>
            </a:r>
            <a:r>
              <a:rPr lang="ru-RU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 м</a:t>
            </a:r>
            <a:r>
              <a:rPr lang="ru-RU" sz="2000" b="1" baseline="30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6973" y="530781"/>
            <a:ext cx="9766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Министерством и подведомственными учреждениями</a:t>
            </a:r>
          </a:p>
          <a:p>
            <a:pPr>
              <a:defRPr/>
            </a:pPr>
            <a:r>
              <a:rPr lang="ru-RU" sz="20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обеспечены дровами семьи УЧАСТНИКОВ СВО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ED754C5-51D9-4533-889D-D1221D3FFAF3}"/>
              </a:ext>
            </a:extLst>
          </p:cNvPr>
          <p:cNvSpPr/>
          <p:nvPr/>
        </p:nvSpPr>
        <p:spPr>
          <a:xfrm>
            <a:off x="618500" y="1274644"/>
            <a:ext cx="106644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ru-RU" sz="16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endParaRPr lang="ru-RU" sz="1600" b="1" cap="all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567 семей                        5,5 тыс. м</a:t>
            </a:r>
            <a:r>
              <a:rPr lang="ru-RU" b="1" cap="all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    </a:t>
            </a:r>
            <a:r>
              <a:rPr lang="ru-RU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26 административных района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4573362" y="3140988"/>
            <a:ext cx="3614025" cy="6964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278 семей, 2766 м</a:t>
            </a:r>
            <a:r>
              <a:rPr lang="ru-RU" sz="2000" b="1" baseline="30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979" y="206633"/>
            <a:ext cx="604475" cy="54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642016" y="312478"/>
            <a:ext cx="2448072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8864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6963"/>
            <a:ext cx="9393607" cy="9677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ЦЕЛИ РАБОТЫ МИНИСТЕРСТВА ПРИРОДНЫХ РЕСУРСОВ ЗАБАЙКАЛЬСКОГО КРАЯ В 2023 ГОДУ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508551" y="1216868"/>
            <a:ext cx="471899" cy="5032788"/>
          </a:xfrm>
          <a:prstGeom prst="homePlate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3509" y="1211567"/>
            <a:ext cx="10755984" cy="4942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93509" y="2128928"/>
            <a:ext cx="10755984" cy="491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02935" y="3038845"/>
            <a:ext cx="10755984" cy="491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93509" y="3849821"/>
            <a:ext cx="10755984" cy="491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93509" y="4759738"/>
            <a:ext cx="10755984" cy="491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02935" y="5556001"/>
            <a:ext cx="10755984" cy="491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94419" y="1174691"/>
            <a:ext cx="10764500" cy="5262979"/>
          </a:xfrm>
          <a:prstGeom prst="rect">
            <a:avLst/>
          </a:prstGeom>
          <a:noFill/>
          <a:ln w="25400" cmpd="sng">
            <a:noFill/>
          </a:ln>
        </p:spPr>
        <p:txBody>
          <a:bodyPr wrap="square">
            <a:spAutoFit/>
          </a:bodyPr>
          <a:lstStyle/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ключевых показателей проектов «Сохранение лесов», «Чистая страна», «Чистый воздух», «Комплексная система обращения с ТКО»  Национального проекта «Экология» 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мероприятий государственных программ 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населенных пунктов от  паводков 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количества и площади лесных пожаров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новых технологий в мониторинг лесных пожаров (видеокамеры, БПЛА)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лесовосстановления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площади более 53,6 </a:t>
            </a:r>
            <a:r>
              <a:rPr lang="ru-R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своевременного сбора и вывоза твердых коммунальных отходов (ТКО) у населения 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концессионных соглашения в сфере ТКО по строительству полигонов и сортировочных комплексов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прироста запасов ОПИ не менее чем на 20 </a:t>
            </a:r>
            <a:r>
              <a:rPr lang="ru-RU" sz="14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млн.куб.м</a:t>
            </a: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увеличение численности отдельных видов животных, повышение доступности охоты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контрольно-надзорных мероприятий, профилактика правонарушений</a:t>
            </a:r>
          </a:p>
          <a:p>
            <a:pPr marL="179388" indent="-179388">
              <a:buFont typeface="+mj-lt"/>
              <a:buAutoNum type="arabicPeriod"/>
            </a:pPr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Font typeface="+mj-lt"/>
              <a:buAutoNum type="arabicPeriod"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просвещение и пропаганда бережного отношения к природе граждан Забайкальского края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362" y="113886"/>
            <a:ext cx="706506" cy="6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252469" y="245292"/>
            <a:ext cx="195867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2992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CB88CD4-AD9E-43AB-8272-AEEB14B6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69" y="237167"/>
            <a:ext cx="9631680" cy="6840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2023 - ЗАБАЙКАЛЬСКИЙ </a:t>
            </a: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КРАЙ ОТСУТСТВУЕТ </a:t>
            </a:r>
            <a:r>
              <a:rPr lang="ru-RU" sz="1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САМЫХ ГОРИМЫХ </a:t>
            </a:r>
            <a:r>
              <a:rPr lang="ru-RU" sz="1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СУБЪЕКТАХ</a:t>
            </a:r>
            <a:endParaRPr lang="ru-RU" sz="1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945E34-DE4E-4666-A7C5-E95FE8DEBFA2}"/>
              </a:ext>
            </a:extLst>
          </p:cNvPr>
          <p:cNvSpPr txBox="1"/>
          <p:nvPr/>
        </p:nvSpPr>
        <p:spPr>
          <a:xfrm>
            <a:off x="5187209" y="1099716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61CB3D89-30A1-41EC-9AE4-3B88FE213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219152"/>
              </p:ext>
            </p:extLst>
          </p:nvPr>
        </p:nvGraphicFramePr>
        <p:xfrm>
          <a:off x="134669" y="1228878"/>
          <a:ext cx="5868651" cy="386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354308" y="1585967"/>
            <a:ext cx="57564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УКАЗА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ПРЕЗИДЕНТА РФ №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382 ОТ 15.06.2022г.</a:t>
            </a:r>
          </a:p>
          <a:p>
            <a:pPr algn="ctr" defTabSz="457200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ПО СНИЖЕНИЮ ПЛОЩАДЕЙ ЛЕСНЫХ ПОЖАРОВ </a:t>
            </a:r>
            <a:endParaRPr lang="ru-RU" sz="1400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83645"/>
              </p:ext>
            </p:extLst>
          </p:nvPr>
        </p:nvGraphicFramePr>
        <p:xfrm>
          <a:off x="6387686" y="2232968"/>
          <a:ext cx="5508612" cy="2600234"/>
        </p:xfrm>
        <a:graphic>
          <a:graphicData uri="http://schemas.openxmlformats.org/drawingml/2006/table">
            <a:tbl>
              <a:tblPr firstRow="1" firstCol="1" bandRow="1"/>
              <a:tblGrid>
                <a:gridCol w="1595743">
                  <a:extLst>
                    <a:ext uri="{9D8B030D-6E8A-4147-A177-3AD203B41FA5}"/>
                  </a:extLst>
                </a:gridCol>
                <a:gridCol w="1176333">
                  <a:extLst>
                    <a:ext uri="{9D8B030D-6E8A-4147-A177-3AD203B41FA5}"/>
                  </a:extLst>
                </a:gridCol>
                <a:gridCol w="995104"/>
                <a:gridCol w="1741432">
                  <a:extLst>
                    <a:ext uri="{9D8B030D-6E8A-4147-A177-3AD203B41FA5}"/>
                  </a:extLst>
                </a:gridCol>
              </a:tblGrid>
              <a:tr h="517328">
                <a:tc rowSpan="2">
                  <a:txBody>
                    <a:bodyPr/>
                    <a:lstStyle>
                      <a:lvl1pPr marL="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marL="51457" marR="51457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Площадь лесных</a:t>
                      </a:r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пожаров, тыс. га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865C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865C"/>
                    </a:solidFill>
                  </a:tcPr>
                </a:tc>
                <a:extLst>
                  <a:ext uri="{0D108BD9-81ED-4DB2-BD59-A6C34878D82A}"/>
                </a:extLst>
              </a:tr>
              <a:tr h="432048">
                <a:tc vMerge="1"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ru-RU" sz="1500" b="1" i="0" u="none" strike="noStrike" dirty="0">
                        <a:solidFill>
                          <a:srgbClr val="126A3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7" marR="7147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Результат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76679"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239,6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7" marR="7147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39,9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ВЫПОЛНЕН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207,7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7" marR="7147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65,1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400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801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202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6032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20040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4048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8056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20640" algn="l" defTabSz="1280160" rtl="0" eaLnBrk="1" latinLnBrk="0" hangingPunct="1">
                        <a:defRPr sz="252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ВЫПОЛНЕН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981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191,7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7" marR="7147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НЕ ПРЕВЫСИТЬ </a:t>
                      </a:r>
                    </a:p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51,0 ТЫС.ГА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7148" marR="7148" marT="9502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Google Shape;98;p3"/>
          <p:cNvSpPr/>
          <p:nvPr/>
        </p:nvSpPr>
        <p:spPr>
          <a:xfrm>
            <a:off x="1000643" y="5224611"/>
            <a:ext cx="10707330" cy="1338788"/>
          </a:xfrm>
          <a:prstGeom prst="rect">
            <a:avLst/>
          </a:prstGeom>
          <a:solidFill>
            <a:srgbClr val="F2C16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/>
            <a:r>
              <a:rPr lang="ru-RU" b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ЗАДАЧИ НА 2024 ГОД</a:t>
            </a:r>
          </a:p>
          <a:p>
            <a:pPr defTabSz="457200"/>
            <a:endParaRPr lang="ru-RU" sz="500" dirty="0" smtClean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 marL="538163" defTabSz="457200"/>
            <a:r>
              <a:rPr lang="ru-RU" sz="160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1.Снизить </a:t>
            </a:r>
            <a:r>
              <a:rPr lang="ru-RU" sz="16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количество и площади лесных пожаров в 1,3 раза </a:t>
            </a:r>
            <a:endParaRPr lang="ru-RU" sz="1600" dirty="0" smtClean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 marL="538163" defTabSz="457200">
              <a:buAutoNum type="arabicPeriod"/>
            </a:pPr>
            <a:endParaRPr lang="ru-RU" sz="500" dirty="0" smtClean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 marL="538163" defTabSz="457200"/>
            <a:r>
              <a:rPr lang="ru-RU" sz="160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2. Увеличить </a:t>
            </a:r>
            <a:r>
              <a:rPr lang="ru-RU" sz="16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оперативность тушения лесных пожаров в 1-е сутки на 11% (с 74% до 85</a:t>
            </a:r>
            <a:r>
              <a:rPr lang="ru-RU" sz="160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%)</a:t>
            </a:r>
          </a:p>
          <a:p>
            <a:pPr marL="538163" defTabSz="457200"/>
            <a:endParaRPr lang="ru-RU" sz="500" dirty="0" smtClean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 marL="538163" defTabSz="457200"/>
            <a:r>
              <a:rPr lang="ru-RU" sz="160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3. Укомплектовать </a:t>
            </a:r>
            <a:r>
              <a:rPr lang="ru-RU" sz="16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штат лесных пожарных и </a:t>
            </a:r>
            <a:r>
              <a:rPr lang="ru-RU" sz="160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ПДПС, обеспечить готовность техники </a:t>
            </a:r>
            <a:r>
              <a:rPr lang="ru-RU" sz="16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на 100</a:t>
            </a:r>
            <a:r>
              <a:rPr lang="ru-RU" sz="160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%</a:t>
            </a:r>
            <a:endParaRPr lang="ru-RU" sz="1600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9" y="227116"/>
            <a:ext cx="565584" cy="5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646276" y="317693"/>
            <a:ext cx="1752613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7027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7003" y="421316"/>
            <a:ext cx="8118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 ЦЕНТРА БЕСПИЛОТНЫХ ЛЕТАТЕЛЬНЫХ АППАРАТОВ</a:t>
            </a:r>
            <a:endParaRPr lang="ru-RU" kern="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11586" y="1104457"/>
            <a:ext cx="6264315" cy="64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1646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работа с Рослесхозом по созданию Центра</a:t>
            </a:r>
          </a:p>
          <a:p>
            <a:pPr algn="r" defTabSz="911646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переговоры с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ГТЛК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«Беспилотные системы» </a:t>
            </a:r>
          </a:p>
          <a:p>
            <a:pPr algn="r" defTabSz="911646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реализации –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91106" y="1788306"/>
            <a:ext cx="6284795" cy="3769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проекта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91106" y="3683641"/>
            <a:ext cx="6284795" cy="3769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</a:t>
            </a:r>
          </a:p>
        </p:txBody>
      </p:sp>
      <p:sp>
        <p:nvSpPr>
          <p:cNvPr id="31" name="Скругленный прямоугольник 4"/>
          <p:cNvSpPr/>
          <p:nvPr/>
        </p:nvSpPr>
        <p:spPr>
          <a:xfrm>
            <a:off x="5718987" y="2292483"/>
            <a:ext cx="6277394" cy="12343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беспилотных летательных аппаратов для мониторинга лесопожарной обстановки с одновременной возможностью осуществления государственного лесного контроля за незаконной заготовкой древесины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асположение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РДС КГУ «Читинская авиабаза», </a:t>
            </a:r>
            <a:r>
              <a:rPr lang="ru-RU" sz="16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г.Чита</a:t>
            </a:r>
            <a:endParaRPr lang="ru-RU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4"/>
          <p:cNvSpPr/>
          <p:nvPr/>
        </p:nvSpPr>
        <p:spPr>
          <a:xfrm>
            <a:off x="5711585" y="4106991"/>
            <a:ext cx="6264315" cy="14255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- 100 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обнаружение лесных пожаров на малых площадях, 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и площади лесных пожаров (не более 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191,7 </a:t>
            </a:r>
            <a:r>
              <a:rPr lang="ru-RU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Сокращение 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незаконных рубок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Выявление нарушений лесного законодательства</a:t>
            </a:r>
            <a:endParaRPr lang="ru-RU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443372" y="1194006"/>
          <a:ext cx="4860540" cy="399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3" name="Точечный рисунок" r:id="rId4" imgW="5638680" imgH="3267000" progId="Paint.Picture.1">
                  <p:embed/>
                </p:oleObj>
              </mc:Choice>
              <mc:Fallback>
                <p:oleObj name="Точечный рисунок" r:id="rId4" imgW="5638680" imgH="32670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372" y="1194006"/>
                        <a:ext cx="4860540" cy="399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98;p3"/>
          <p:cNvSpPr/>
          <p:nvPr/>
        </p:nvSpPr>
        <p:spPr>
          <a:xfrm>
            <a:off x="443371" y="5578976"/>
            <a:ext cx="11553009" cy="1077178"/>
          </a:xfrm>
          <a:prstGeom prst="rect">
            <a:avLst/>
          </a:prstGeom>
          <a:solidFill>
            <a:srgbClr val="F2C16A"/>
          </a:solidFill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 НА 2024 ГОД:</a:t>
            </a:r>
          </a:p>
          <a:p>
            <a:pPr marL="720725" defTabSz="4572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Приобрести 38 шт. БПЛА на сумму 57,0 млн. рублей для оснащения ЛПФ</a:t>
            </a:r>
          </a:p>
          <a:p>
            <a:pPr marL="720725" defTabSz="4572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Обучить операторов БПЛА</a:t>
            </a:r>
          </a:p>
          <a:p>
            <a:pPr marL="720725" defTabSz="4572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Разработать маршруты патрулирования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97" y="182306"/>
            <a:ext cx="612571" cy="54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169758" y="330584"/>
            <a:ext cx="1804128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7806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230057" y="278476"/>
            <a:ext cx="1078043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2023 - 2 МЕСТО В ДФО ПО КОЛИЧЕСТВУ ВЫЯВЛЕННЫХ СЛУЧАЕВ </a:t>
            </a:r>
          </a:p>
          <a:p>
            <a:pPr defTabSz="457200"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НАРУШЕНИЙ НА ТЕРРИТОРИИ ЛЕСНОГО ФОНДА</a:t>
            </a:r>
            <a:endParaRPr lang="ru-RU" b="1" kern="0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33666"/>
              </p:ext>
            </p:extLst>
          </p:nvPr>
        </p:nvGraphicFramePr>
        <p:xfrm>
          <a:off x="345439" y="1082309"/>
          <a:ext cx="6456614" cy="4660745"/>
        </p:xfrm>
        <a:graphic>
          <a:graphicData uri="http://schemas.openxmlformats.org/drawingml/2006/table">
            <a:tbl>
              <a:tblPr/>
              <a:tblGrid>
                <a:gridCol w="688322"/>
                <a:gridCol w="2743208"/>
                <a:gridCol w="1071249"/>
                <a:gridCol w="975125"/>
                <a:gridCol w="978710"/>
              </a:tblGrid>
              <a:tr h="781285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 ДФО.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Выявленные незаконные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рубки</a:t>
                      </a:r>
                      <a:endParaRPr lang="ru-R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случаев,</a:t>
                      </a:r>
                      <a:b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b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куб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Вред,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Бурятия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Приморский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Хабаровский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Сахалинская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Еврейская авт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Камчатский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Магаданская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 flipH="1">
            <a:off x="345438" y="1082309"/>
            <a:ext cx="6441441" cy="47248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lang="ru-RU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Google Shape;218;g12443aac96e_8_15"/>
          <p:cNvSpPr/>
          <p:nvPr/>
        </p:nvSpPr>
        <p:spPr>
          <a:xfrm>
            <a:off x="7392581" y="1127228"/>
            <a:ext cx="4156388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11 412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патрулирований на территории лесного фонда Забайкальского края 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0" name="Google Shape;218;g12443aac96e_8_15"/>
          <p:cNvSpPr/>
          <p:nvPr/>
        </p:nvSpPr>
        <p:spPr>
          <a:xfrm>
            <a:off x="7392581" y="2104402"/>
            <a:ext cx="4156388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833 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</a:t>
            </a: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ыявлено нарушений лесного законодательства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1" name="Google Shape;218;g12443aac96e_8_15"/>
          <p:cNvSpPr/>
          <p:nvPr/>
        </p:nvSpPr>
        <p:spPr>
          <a:xfrm>
            <a:off x="7057720" y="3052474"/>
            <a:ext cx="4826109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516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материалов направлено 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 правоохранительные органы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3" name="Google Shape;218;g12443aac96e_8_15"/>
          <p:cNvSpPr/>
          <p:nvPr/>
        </p:nvSpPr>
        <p:spPr>
          <a:xfrm>
            <a:off x="7392581" y="4035936"/>
            <a:ext cx="4156388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330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уголовных дел возбуждено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4" name="Google Shape;218;g12443aac96e_8_15"/>
          <p:cNvSpPr/>
          <p:nvPr/>
        </p:nvSpPr>
        <p:spPr>
          <a:xfrm>
            <a:off x="7392581" y="4806301"/>
            <a:ext cx="4156388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396 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лиц привлечено к административной ответственности на 3,8 млн. руб.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5" name="Google Shape;98;p3"/>
          <p:cNvSpPr/>
          <p:nvPr/>
        </p:nvSpPr>
        <p:spPr>
          <a:xfrm>
            <a:off x="398553" y="6056226"/>
            <a:ext cx="11485276" cy="523180"/>
          </a:xfrm>
          <a:prstGeom prst="rect">
            <a:avLst/>
          </a:prstGeom>
          <a:solidFill>
            <a:srgbClr val="F2C16A"/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/>
            <a:endParaRPr lang="ru-RU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 НА 2024 ГОД: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низить число незаконных рубок и их объемы в 1,5 раза</a:t>
            </a:r>
          </a:p>
          <a:p>
            <a:pPr algn="ctr" defTabSz="457200"/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04" y="132436"/>
            <a:ext cx="671447" cy="6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271772" y="298178"/>
            <a:ext cx="1932917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84732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285441" y="305492"/>
            <a:ext cx="8950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ЗАЩИТА НАСЕЛЕННЫХ ПУНКТОВ ОТ </a:t>
            </a:r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ПАВОДКОВ</a:t>
            </a:r>
          </a:p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ОБЩЕЕ ФИНАНСИРОВАНИЕ</a:t>
            </a:r>
            <a:endParaRPr lang="ru-RU" b="1" kern="0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45442035"/>
              </p:ext>
            </p:extLst>
          </p:nvPr>
        </p:nvGraphicFramePr>
        <p:xfrm>
          <a:off x="1135250" y="1470109"/>
          <a:ext cx="875504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7522238" y="1735233"/>
            <a:ext cx="0" cy="4054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777142" y="2333625"/>
            <a:ext cx="0" cy="3952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56708" y="2900363"/>
            <a:ext cx="0" cy="4065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16409" y="3490913"/>
            <a:ext cx="0" cy="3986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4133" y="4095750"/>
            <a:ext cx="0" cy="3857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423900" y="4664853"/>
            <a:ext cx="0" cy="3921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092484" y="305492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751019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85441" y="336256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СТРОИТЕЛЬСТВО ГИДРОТЕХНИЧЕСКИХ СООРУЖЕНИЙ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69001"/>
              </p:ext>
            </p:extLst>
          </p:nvPr>
        </p:nvGraphicFramePr>
        <p:xfrm>
          <a:off x="285441" y="1151072"/>
          <a:ext cx="6605794" cy="532592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68065">
                  <a:extLst>
                    <a:ext uri="{9D8B030D-6E8A-4147-A177-3AD203B41FA5}"/>
                  </a:extLst>
                </a:gridCol>
                <a:gridCol w="898320">
                  <a:extLst>
                    <a:ext uri="{9D8B030D-6E8A-4147-A177-3AD203B41FA5}"/>
                  </a:extLst>
                </a:gridCol>
                <a:gridCol w="781149">
                  <a:extLst>
                    <a:ext uri="{9D8B030D-6E8A-4147-A177-3AD203B41FA5}"/>
                  </a:extLst>
                </a:gridCol>
                <a:gridCol w="859263"/>
                <a:gridCol w="751855"/>
                <a:gridCol w="947142"/>
              </a:tblGrid>
              <a:tr h="10000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стоимость,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ФБ+КБ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год,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Оплачено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Оплачено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год,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Лимит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Лимиты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 </a:t>
                      </a:r>
                      <a:r>
                        <a:rPr lang="ru-RU" sz="1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44739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ГТС в </a:t>
                      </a:r>
                      <a:r>
                        <a:rPr lang="ru-RU" sz="1000" b="1" kern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с.Малета</a:t>
                      </a:r>
                      <a:r>
                        <a:rPr lang="ru-RU" sz="10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р. Хилок, 2,4 км</a:t>
                      </a:r>
                      <a:endParaRPr lang="ru-RU" sz="1000" b="1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180,85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119,59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61,26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40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защитных дамб в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г.Чите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р.Чита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моста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Ярославского до устья, 2,42 км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829,7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474,48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83,35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271,86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79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защитных дамб в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г.Чите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р.Чита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</a:t>
                      </a:r>
                      <a:r>
                        <a:rPr lang="ru-RU" sz="10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Ковыльной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Г. </a:t>
                      </a:r>
                      <a:r>
                        <a:rPr lang="ru-RU" sz="1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Белика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3,885 км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517,2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7,48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109,89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399,83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3954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защитных дамб в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г.Чите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р.Ингода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правый берег, 4,737 км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628,31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12,64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12,43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75,06</a:t>
                      </a: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528,17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242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защитных дамб в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г.Чите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р.Ингода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левый берег, 5,18 км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880,77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17,36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17,74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164,84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680,83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73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ГТС в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г.Шилка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р.Кия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15,0 км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854,10</a:t>
                      </a:r>
                      <a:endParaRPr lang="ru-RU" sz="1200" b="0" kern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109,89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729,21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152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ГТС в </a:t>
                      </a:r>
                      <a:r>
                        <a:rPr lang="ru-RU" sz="1000" b="1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пгт.Чернышевск</a:t>
                      </a:r>
                      <a:r>
                        <a:rPr lang="ru-RU" sz="10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000" b="1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р.Алеур</a:t>
                      </a:r>
                      <a:r>
                        <a:rPr lang="ru-RU" sz="10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11 км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634,87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111,51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508,36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74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4 525,80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187,07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565,91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654,54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3118,26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306" marR="65306" marT="32661" marB="32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Диаграмма 13"/>
          <p:cNvGraphicFramePr/>
          <p:nvPr>
            <p:extLst/>
          </p:nvPr>
        </p:nvGraphicFramePr>
        <p:xfrm>
          <a:off x="7206276" y="2034484"/>
          <a:ext cx="4616115" cy="290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67163" y="1534961"/>
            <a:ext cx="468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строящихся ГТС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ДФО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(2022-2025 гг.), </a:t>
            </a:r>
            <a:r>
              <a:rPr lang="ru-RU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99900" y="5624123"/>
            <a:ext cx="45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бюджета в 2023г. освоены 100%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8398" y="2120884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442" y="5406086"/>
            <a:ext cx="713072" cy="713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235070" y="337893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881083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85441" y="336256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СТРОИТЕЛЬСТВО ГИДРОТЕХНИЧЕСКИХ </a:t>
            </a:r>
            <a:r>
              <a:rPr lang="ru-RU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СООРУЖЕНИЙ (ФОТО)</a:t>
            </a:r>
            <a:endParaRPr lang="ru-RU" b="1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6" y="232467"/>
            <a:ext cx="763668" cy="6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85442" y="1276179"/>
            <a:ext cx="5434873" cy="690844"/>
          </a:xfrm>
          <a:prstGeom prst="roundRect">
            <a:avLst/>
          </a:prstGeom>
          <a:solidFill>
            <a:srgbClr val="2E75B6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defTabSz="1280160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защитной дамбы в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с.Малета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Петровск-Забайкальского района, протяженностью 2,4 км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Объект 4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9916" r="16047"/>
          <a:stretch/>
        </p:blipFill>
        <p:spPr bwMode="auto">
          <a:xfrm>
            <a:off x="285440" y="2055798"/>
            <a:ext cx="5434875" cy="28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SenotrusovaAV\Desktop\Выгружаемые из СЭДа\WhatsApp Image 2023-12-07 at 12.01.22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28" y="2055798"/>
            <a:ext cx="5482675" cy="28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6475227" y="1276179"/>
            <a:ext cx="5482675" cy="690844"/>
          </a:xfrm>
          <a:prstGeom prst="roundRect">
            <a:avLst/>
          </a:prstGeom>
          <a:solidFill>
            <a:srgbClr val="2E75B6">
              <a:alpha val="49804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defTabSz="1280160"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защитных дамб в г. Чите на р. Чита от моста ул. Ярославского до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устья, протяженность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2,42 км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2468" y="5304702"/>
            <a:ext cx="54378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ПОДРЯДЧИК: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«СТРОЙИНКОМ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СРОКИ: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04.03.2022 – 05.07.2023 </a:t>
            </a:r>
            <a:r>
              <a:rPr lang="ru-RU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СТОИМОСТЬ: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180,8 млн. руб.</a:t>
            </a:r>
            <a:endParaRPr lang="ru-RU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ПРОТЯЖЕННОСТЬ: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2,4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75228" y="5304702"/>
            <a:ext cx="56197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ПОДРЯДЧИК: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«ЗВЕЗДА»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СРОКИ: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01.03.2023 - 01.10.2025 </a:t>
            </a:r>
            <a:r>
              <a:rPr lang="ru-RU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СТОИМОСТЬ: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829,7 млн. руб.</a:t>
            </a:r>
            <a:endParaRPr lang="ru-RU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ПРОТЯЖЕННОСТЬ: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2,42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40969" y="377517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445605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36523" y="288117"/>
            <a:ext cx="97614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ru-RU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ОБЕСПЕЧЕНИЕ БЕЗОПАСНОСТИ ГИДРОТЕХНИЧЕСКИХ СООРУЖЕНИЙ</a:t>
            </a:r>
            <a:endParaRPr lang="ru-RU" b="1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35596" y="5527443"/>
            <a:ext cx="375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Лимиты 2023г. освоены 100%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7714764" y="2066660"/>
          <a:ext cx="4270759" cy="300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710367" y="1504706"/>
            <a:ext cx="424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убсидии на ремонт ГТС по ДФО в 2024 году, федеральный бюджет, млн. руб.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861" y="201363"/>
            <a:ext cx="779041" cy="6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85441" y="1138856"/>
          <a:ext cx="7219540" cy="551772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32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1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81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6377"/>
                <a:gridCol w="767751"/>
              </a:tblGrid>
              <a:tr h="65742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Стоим-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ть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работ,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г.,</a:t>
                      </a:r>
                    </a:p>
                    <a:p>
                      <a:pPr algn="ctr"/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2023,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272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из федерального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бюджета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ремонт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ГТС в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пгт.Приисковый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(ФБ+КБ)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157,6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67,35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90,21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847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ремонт  дамбы в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с.Улеты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(ФБ+КБ)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249,94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90,28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49,5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131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Краевой бюджет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474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екущий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ГТС 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Водохранилища на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р.Санга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8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ПСД на капитальный ремонт дамбы в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</a:t>
                      </a:r>
                      <a:r>
                        <a:rPr lang="ru-RU" sz="11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Усть-Карск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815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ремонт  ГТС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п.Багульное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Чернышевского района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847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ремонт ГТС в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с.Комсомольское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Чернышевского района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20,89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4,15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468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ремонт ГТС водозабора в пгт. Забайкальск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815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Эксплуатация ГТС в краевой собственности (ГУ «Забайкальский краевой экологический центр»)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2022, 2023, 2024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8,92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8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Субсидия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муниципальным образованиям на текущий ремонт ГТС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2023, 2024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800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467,57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74,21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219,32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96,34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878545" y="2078438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8545" y="3153260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00" y="5340887"/>
            <a:ext cx="711665" cy="71166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15100" y="384941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29496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7" name="Google Shape;98;p3"/>
          <p:cNvSpPr/>
          <p:nvPr/>
        </p:nvSpPr>
        <p:spPr>
          <a:xfrm>
            <a:off x="302120" y="340439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КАПИТАЛЬНОГО РЕМОНТА ГТС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00111" y="1121386"/>
            <a:ext cx="552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>
              <a:buClr>
                <a:srgbClr val="000000"/>
              </a:buClr>
              <a:defRPr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апитальный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 дамбы в с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Улеты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 descr="Z:\!ВОДНИКИ\ноябрь 2022\125419ed-409f-43ac-aa61-edb1732adb14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1" y="1730809"/>
            <a:ext cx="2870404" cy="359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Z:\!ВОДНИКИ\ноябрь 2022\a2b0d3ea-8e97-4054-9f26-158eb1ef0268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09" y="1736338"/>
            <a:ext cx="2926884" cy="358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2120" y="1060552"/>
            <a:ext cx="598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>
              <a:buClr>
                <a:srgbClr val="000000"/>
              </a:buCl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дамбы в пгт. Приисковый </a:t>
            </a:r>
          </a:p>
          <a:p>
            <a:pPr algn="ctr" defTabSz="911646">
              <a:buClr>
                <a:srgbClr val="000000"/>
              </a:buCl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Нерчинский район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588" y="154160"/>
            <a:ext cx="850817" cy="7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4" y="1736338"/>
            <a:ext cx="2603667" cy="35950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68" y="1730809"/>
            <a:ext cx="2802238" cy="358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1651" y="5457101"/>
            <a:ext cx="59470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ПОДРЯДЧИК: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«ЗАБАЙКАЛГИДРОСТРОЙ»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СРОКИ: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05.04.2022 – 05.07.2023 </a:t>
            </a:r>
            <a:r>
              <a:rPr lang="ru-RU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СТОИМОСТЬ: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157,6 млн. руб.</a:t>
            </a:r>
            <a:endParaRPr lang="ru-RU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ПРОТЯЖЕННОСТЬ: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2,2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77059" y="5457102"/>
            <a:ext cx="54378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ПОДРЯДЧИК: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«СИЛА ТОКА»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СРОКИ: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23.03.2023 – 15.10.2025 </a:t>
            </a:r>
            <a:r>
              <a:rPr lang="ru-RU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</a:t>
            </a: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СТОИМОСТЬ: </a:t>
            </a:r>
            <a:r>
              <a:rPr lang="ru-RU" sz="1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249,94 млн. руб.</a:t>
            </a:r>
            <a:endParaRPr lang="ru-RU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ПРОТЯЖЕННОСТЬ: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8,1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95982" y="377106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5957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285441" y="301251"/>
            <a:ext cx="8950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СУБВЕНЦИИ В ОБЛАСТИ ВОДНЫХ ОТНОШЕНИЙ</a:t>
            </a:r>
            <a:endParaRPr lang="ru-RU" b="1" kern="0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pic>
        <p:nvPicPr>
          <p:cNvPr id="1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039" y="232466"/>
            <a:ext cx="854864" cy="7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4">
            <a:extLst>
              <a:ext uri="{FF2B5EF4-FFF2-40B4-BE49-F238E27FC236}">
                <a16:creationId xmlns="" xmlns:a16="http://schemas.microsoft.com/office/drawing/2014/main" id="{F50DAC38-D7A5-4E9B-9A7E-8CB6647B2F26}"/>
              </a:ext>
            </a:extLst>
          </p:cNvPr>
          <p:cNvSpPr txBox="1">
            <a:spLocks/>
          </p:cNvSpPr>
          <p:nvPr/>
        </p:nvSpPr>
        <p:spPr>
          <a:xfrm>
            <a:off x="7618816" y="1152186"/>
            <a:ext cx="4350679" cy="360099"/>
          </a:xfrm>
          <a:prstGeom prst="rect">
            <a:avLst/>
          </a:prstGeom>
          <a:solidFill>
            <a:srgbClr val="2E75B6">
              <a:alpha val="50196"/>
            </a:srgbClr>
          </a:solidFill>
        </p:spPr>
        <p:txBody>
          <a:bodyPr vert="horz" wrap="square" lIns="0" tIns="0" rIns="0" bIns="0" rtlCol="0" anchor="ctr">
            <a:spAutoFit/>
          </a:bodyPr>
          <a:lstStyle>
            <a:lvl1pPr algn="l" defTabSz="10874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Субвенции из федерального бюджета </a:t>
            </a:r>
            <a:r>
              <a:rPr lang="ru-RU" alt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в области водных отношений по </a:t>
            </a:r>
            <a:r>
              <a:rPr lang="ru-RU" alt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ДФО, </a:t>
            </a:r>
            <a:r>
              <a:rPr lang="ru-RU" alt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2023 </a:t>
            </a:r>
            <a:r>
              <a:rPr lang="ru-RU" alt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г</a:t>
            </a:r>
            <a:r>
              <a:rPr lang="ru-RU" alt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.</a:t>
            </a:r>
            <a:endParaRPr lang="ru-RU" alt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7618816" y="1618422"/>
          <a:ext cx="4350679" cy="387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1"/>
          <p:cNvSpPr txBox="1"/>
          <p:nvPr/>
        </p:nvSpPr>
        <p:spPr>
          <a:xfrm>
            <a:off x="11286647" y="4707776"/>
            <a:ext cx="707462" cy="2069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000" dirty="0">
              <a:solidFill>
                <a:srgbClr val="000000"/>
              </a:solidFill>
            </a:endParaRPr>
          </a:p>
          <a:p>
            <a:pPr algn="ctr"/>
            <a:endParaRPr lang="ru-RU" sz="1000" dirty="0">
              <a:solidFill>
                <a:srgbClr val="000000"/>
              </a:solidFill>
            </a:endParaRPr>
          </a:p>
          <a:p>
            <a:pPr algn="ctr"/>
            <a:r>
              <a:rPr lang="ru-RU" sz="1000" dirty="0">
                <a:solidFill>
                  <a:srgbClr val="000000"/>
                </a:solidFill>
              </a:rPr>
              <a:t>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285441" y="1152187"/>
          <a:ext cx="7187142" cy="54252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817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35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2208"/>
              </a:tblGrid>
              <a:tr h="93521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Стоим-</a:t>
                      </a:r>
                      <a:r>
                        <a:rPr lang="ru-RU" sz="1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ть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работ,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</a:t>
                      </a:r>
                      <a:r>
                        <a:rPr lang="ru-RU" sz="1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лимит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г.,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лимит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862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Расчистка русла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р.Чита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г.Чита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72,05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2020-2023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494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егулирование </a:t>
                      </a:r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русла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р.Кия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г.Шилка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122,9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2021-2023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37,82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</a:tr>
              <a:tr h="315494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егулирование </a:t>
                      </a:r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русла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р.Агита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п.Букачача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27,84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2021-2023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862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егулирование</a:t>
                      </a:r>
                      <a:r>
                        <a:rPr lang="ru-RU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русла </a:t>
                      </a:r>
                      <a:r>
                        <a:rPr lang="ru-RU" sz="105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р.Чита</a:t>
                      </a:r>
                      <a:r>
                        <a:rPr lang="ru-RU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п.Угдан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2885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границ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водоохранных зон 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прибрежных защитных полос рек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Чикой, 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Мыкырт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395251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проекта «Регулирование русел рек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Баляга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Мыкырт в с.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Баляга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</a:tr>
              <a:tr h="289251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Расчистка русел рек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Жерейка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Песчанка в г. Чита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251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Закрепление границ водоохранных зон и границ прибрежных полос в</a:t>
                      </a:r>
                      <a:r>
                        <a:rPr lang="ru-RU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Хилок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0,61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0884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проекта по регулированию русла р.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Газимур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с. Александровский Завод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251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проекта по регулированию русла р.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Урульга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с.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Урульга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251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проекта по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егулированию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русел рек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Кадалинка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Ивановский,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Застепенский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г. Чита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2024-2025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Регулирование русел рек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Баляга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Мыкырт в с. </a:t>
                      </a:r>
                      <a:r>
                        <a:rPr 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Баляга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2024-2027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2,01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</a:tr>
              <a:tr h="248862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442,21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19,47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37705" y="5991489"/>
            <a:ext cx="375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Лимиты 2023г. освоены 100%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6073" y="1923586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4217" y="2256961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6073" y="2559448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4217" y="2821058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91" y="5836324"/>
            <a:ext cx="648884" cy="64888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236241" y="344681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0669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7" name="Google Shape;98;p3"/>
          <p:cNvSpPr/>
          <p:nvPr/>
        </p:nvSpPr>
        <p:spPr>
          <a:xfrm>
            <a:off x="302120" y="340439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ОБЪЕКТЫ, РЕАЛИЗУЕМЫЕ ЗА СЧЕТ СУБВЕНЦИЙ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4" y="1443787"/>
            <a:ext cx="3342557" cy="195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43057" y="5875421"/>
            <a:ext cx="3660783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егулирование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русла реки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Агита</a:t>
            </a:r>
            <a:endParaRPr lang="ru-RU" sz="13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пгт.Букачача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Чернышевского района</a:t>
            </a:r>
          </a:p>
        </p:txBody>
      </p:sp>
      <p:pic>
        <p:nvPicPr>
          <p:cNvPr id="22" name="Picture 8" descr="Z:\!ВОДНИКИ\ноябрь 2022\50036656-be98-47d9-a98f-00256cd68922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28" y="3724101"/>
            <a:ext cx="3405021" cy="19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Z:\!ВОДНИКИ\ноябрь 2022\04c10274-2656-4e6d-a848-c3b3c7e0526f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28" y="1438370"/>
            <a:ext cx="3363561" cy="19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08384" y="5973268"/>
            <a:ext cx="37526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егулирование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русла реки Кия в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г.Шилка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94" y="3711773"/>
            <a:ext cx="3334199" cy="19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Y:\!ВОДНИКИ\ноябрь 2022\10.jf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94" y="1415705"/>
            <a:ext cx="3342557" cy="20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055823" y="5973268"/>
            <a:ext cx="32661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егулирование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русла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р.Чита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г.Чита</a:t>
            </a:r>
            <a:endParaRPr lang="ru-RU" sz="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9" y="3724101"/>
            <a:ext cx="3342557" cy="19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499" y="123647"/>
            <a:ext cx="753106" cy="67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235070" y="326033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9118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9623" y="285536"/>
            <a:ext cx="723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ФИНАНСИРОВАНИЕ РАСХОДОВ НА РЕАЛИЗАЦИЮ ПОЛНОМОЧИЙ МИНИСТЕРСТВА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2023 – 2024 ГОД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0845" y="1162737"/>
            <a:ext cx="8728363" cy="584775"/>
          </a:xfrm>
          <a:prstGeom prst="rect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326578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финансирования на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–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млрд.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657,0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Объём финансирования на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–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млрд. 643,6 млн. рублей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0527" y="1985013"/>
            <a:ext cx="2629167" cy="5922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2 млрд. 756 млн. руб.</a:t>
            </a:r>
          </a:p>
          <a:p>
            <a:pPr algn="ctr" defTabSz="326578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2 млрд. 893,2 млн. руб.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77591" y="1978382"/>
            <a:ext cx="2643234" cy="5983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901 млн. руб.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750,4 млн. руб.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61519" y="2004819"/>
            <a:ext cx="5704246" cy="5054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ФИНАНСИРОВАНИЯ </a:t>
            </a:r>
            <a:endParaRPr lang="ru-RU" sz="1286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286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86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РАЗРЕЗЕ ГОСУДАРСТВЕННЫХ ПРОГРАММ </a:t>
            </a:r>
          </a:p>
        </p:txBody>
      </p:sp>
      <p:graphicFrame>
        <p:nvGraphicFramePr>
          <p:cNvPr id="24" name="Схема 23"/>
          <p:cNvGraphicFramePr/>
          <p:nvPr>
            <p:extLst/>
          </p:nvPr>
        </p:nvGraphicFramePr>
        <p:xfrm>
          <a:off x="6020140" y="2576724"/>
          <a:ext cx="4275766" cy="234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Схема 24"/>
          <p:cNvGraphicFramePr/>
          <p:nvPr>
            <p:extLst/>
          </p:nvPr>
        </p:nvGraphicFramePr>
        <p:xfrm>
          <a:off x="992731" y="2350573"/>
          <a:ext cx="4554623" cy="294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/>
          </p:nvPr>
        </p:nvGraphicFramePr>
        <p:xfrm>
          <a:off x="0" y="5316402"/>
          <a:ext cx="8778868" cy="153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934638" y="4804913"/>
            <a:ext cx="6189657" cy="5114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«ЭКОЛОГИЯ» </a:t>
            </a:r>
          </a:p>
          <a:p>
            <a:pPr algn="ctr" defTabSz="326578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756,7 млн. руб.      /    2024 – 985 ,1 млн.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577923" y="4804913"/>
            <a:ext cx="3435966" cy="5114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«Беспилотные авиационные системы»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57 млн. руб.</a:t>
            </a:r>
          </a:p>
        </p:txBody>
      </p:sp>
      <p:graphicFrame>
        <p:nvGraphicFramePr>
          <p:cNvPr id="19" name="Схема 18"/>
          <p:cNvGraphicFramePr/>
          <p:nvPr>
            <p:extLst/>
          </p:nvPr>
        </p:nvGraphicFramePr>
        <p:xfrm>
          <a:off x="8591237" y="5316402"/>
          <a:ext cx="3522903" cy="164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9" y="182920"/>
            <a:ext cx="615000" cy="5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869910" y="274858"/>
            <a:ext cx="3423909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3955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36523" y="288117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ВОДОХОЗЯЙСТВЕННЫЕ МЕРОПРИЯТИЯ (КРАЕВОЙ БЮДЖЕТ)</a:t>
            </a:r>
            <a:endParaRPr lang="ru-RU" b="1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85440" y="1143000"/>
          <a:ext cx="11459519" cy="317549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7100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2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6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7827"/>
                <a:gridCol w="1258074"/>
              </a:tblGrid>
              <a:tr h="4261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Стоим-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ть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работ,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2023,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2024,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973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осстановление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береговой линии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Поповский в </a:t>
                      </a:r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с.Улёты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97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Восстановление береговой линии 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р.Ингода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с.Урульга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Карымского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р-на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6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 границ зон затопления, подтопления на территории населенных пунктов Забайкальского края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2023, 2024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66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Восстановление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береговой линии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р.Чита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ДНТ «Садко», СНТ «Островок», «Земляничное», СП «Смоленское»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89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Восстановление береговой линии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р.Горемнак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с.Размахнино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Шилкинского р-на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97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Восстановление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береговой линии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р.Деревчихи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р.Филиппиха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 </a:t>
                      </a:r>
                      <a:r>
                        <a:rPr lang="ru-RU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г.Сретенск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66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Восстановление береговой линии на р.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Курлыч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Посельский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с.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Курлыч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Чернышевского района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97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30,91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35,33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09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7626" y="6167120"/>
            <a:ext cx="343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81"/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береговой линии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р.Чита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ДНТ «Садко», СНТ «Островок», «Земляничное», СП «Смоленское» </a:t>
            </a:r>
          </a:p>
        </p:txBody>
      </p:sp>
      <p:pic>
        <p:nvPicPr>
          <p:cNvPr id="19" name="Picture 2" descr="Y:\!ВОДНИКИ\ноябрь 2022\11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4543425"/>
            <a:ext cx="3664297" cy="15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86225" y="6250522"/>
            <a:ext cx="3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осстановление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береговой линии</a:t>
            </a:r>
          </a:p>
          <a:p>
            <a:pPr algn="ctr" defTabSz="913281"/>
            <a:r>
              <a:rPr lang="ru-R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р.Ингода</a:t>
            </a: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с.Урульга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7039" y="6259452"/>
            <a:ext cx="367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береговой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линии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Поповский в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с.Улёты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103" y="232466"/>
            <a:ext cx="804799" cy="7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26" y="4543425"/>
            <a:ext cx="3436831" cy="15123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17627" y="1449309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6712" y="1710919"/>
            <a:ext cx="538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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SenotrusovaAV\Desktop\Выгружаемые из СЭДа\WhatsApp Image 2023-11-20 at 09.54.5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27" y="4543425"/>
            <a:ext cx="3701833" cy="151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247949" y="387087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728916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3059" y="62777"/>
            <a:ext cx="9344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ЧИСТАЯ СТРАНА</a:t>
            </a:r>
          </a:p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ИТОГИ 2023 - ПЛАНЫ 2024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xmlns="" id="{F9AFF9BD-D3DC-674F-B1FC-C9DEB702CF53}"/>
              </a:ext>
            </a:extLst>
          </p:cNvPr>
          <p:cNvSpPr txBox="1"/>
          <p:nvPr/>
        </p:nvSpPr>
        <p:spPr>
          <a:xfrm>
            <a:off x="8458721" y="895086"/>
            <a:ext cx="3241407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b="1" spc="3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БЮДЖЕТ РАБОТ</a:t>
            </a:r>
            <a:endParaRPr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981B72A3-C7B2-C146-93FA-C62E17C1DBA7}"/>
              </a:ext>
            </a:extLst>
          </p:cNvPr>
          <p:cNvSpPr txBox="1"/>
          <p:nvPr/>
        </p:nvSpPr>
        <p:spPr>
          <a:xfrm>
            <a:off x="448489" y="895086"/>
            <a:ext cx="3377414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b="1" spc="3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РЕКУЛЬТИВИРОВАТЬ</a:t>
            </a:r>
            <a:endParaRPr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E0765B22-F4F5-ED4D-9CB5-316DD3B157EA}"/>
              </a:ext>
            </a:extLst>
          </p:cNvPr>
          <p:cNvSpPr txBox="1"/>
          <p:nvPr/>
        </p:nvSpPr>
        <p:spPr>
          <a:xfrm>
            <a:off x="4326484" y="908096"/>
            <a:ext cx="3818845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b="1" spc="3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ОЧИСТИТЬ ОТ МУСОРА</a:t>
            </a:r>
            <a:endParaRPr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xmlns="" id="{00479477-B9E3-FE45-B80D-C049B72BE073}"/>
              </a:ext>
            </a:extLst>
          </p:cNvPr>
          <p:cNvSpPr txBox="1"/>
          <p:nvPr/>
        </p:nvSpPr>
        <p:spPr>
          <a:xfrm>
            <a:off x="1104315" y="1266872"/>
            <a:ext cx="2108904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 </a:t>
            </a:r>
            <a:r>
              <a:rPr lang="ru-RU" sz="3600" b="1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свалки</a:t>
            </a:r>
            <a:endParaRPr sz="3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xmlns="" id="{EC33624B-9363-F34B-A1BC-285C4457BD6C}"/>
              </a:ext>
            </a:extLst>
          </p:cNvPr>
          <p:cNvSpPr txBox="1"/>
          <p:nvPr/>
        </p:nvSpPr>
        <p:spPr>
          <a:xfrm>
            <a:off x="5388213" y="1265246"/>
            <a:ext cx="2508541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85,2 га</a:t>
            </a:r>
            <a:endParaRPr sz="3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xmlns="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4220976" y="931920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xmlns="" id="{BA98458D-C977-FD46-B774-17C98E2A9334}"/>
              </a:ext>
            </a:extLst>
          </p:cNvPr>
          <p:cNvCxnSpPr/>
          <p:nvPr/>
        </p:nvCxnSpPr>
        <p:spPr>
          <a:xfrm>
            <a:off x="8222931" y="931920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22">
            <a:extLst>
              <a:ext uri="{FF2B5EF4-FFF2-40B4-BE49-F238E27FC236}">
                <a16:creationId xmlns:a16="http://schemas.microsoft.com/office/drawing/2014/main" xmlns="" id="{992D40FF-68C2-1D44-86B1-AB375CC7EBD2}"/>
              </a:ext>
            </a:extLst>
          </p:cNvPr>
          <p:cNvSpPr txBox="1"/>
          <p:nvPr/>
        </p:nvSpPr>
        <p:spPr>
          <a:xfrm>
            <a:off x="8452744" y="1249267"/>
            <a:ext cx="3445964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1,85 млрд. руб.</a:t>
            </a:r>
            <a:endParaRPr sz="3600" b="1" spc="-33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21">
            <a:extLst>
              <a:ext uri="{FF2B5EF4-FFF2-40B4-BE49-F238E27FC236}">
                <a16:creationId xmlns:a16="http://schemas.microsoft.com/office/drawing/2014/main" xmlns="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296623" y="931920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799013" y="6200369"/>
            <a:ext cx="10722499" cy="513155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6909" marR="6764" algn="ctr">
              <a:lnSpc>
                <a:spcPct val="116700"/>
              </a:lnSpc>
              <a:spcBef>
                <a:spcPts val="133"/>
              </a:spcBef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ЗАДАЧА НА 2024 ГОД: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ЗАВЕРШИТЬ РЕКУЛЬТИВАЦИЮ СВАЛКИ В Г. НЕРЧИНСК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255059" y="2338265"/>
            <a:ext cx="3807416" cy="1447377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РЕКУЛЬТИВАЦИЯ СВАЛКИ № 1          </a:t>
            </a: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Г. </a:t>
            </a: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БОРЗЯ </a:t>
            </a:r>
            <a:endParaRPr lang="ru-RU" b="1" spc="-7" dirty="0" smtClean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Завершена</a:t>
            </a:r>
            <a:r>
              <a:rPr lang="en-US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2023 гг.</a:t>
            </a:r>
          </a:p>
          <a:p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Рекультивировано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10,9 га земель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Ликвидировано 280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xmlns="" id="{9F9C370D-A136-5C4C-BC19-7C408038E096}"/>
              </a:ext>
            </a:extLst>
          </p:cNvPr>
          <p:cNvSpPr txBox="1"/>
          <p:nvPr/>
        </p:nvSpPr>
        <p:spPr>
          <a:xfrm>
            <a:off x="4229880" y="2328112"/>
            <a:ext cx="3896957" cy="1447377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РЕКУЛЬТИВАЦИЯ СВАЛКИ № 2          </a:t>
            </a: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Г. </a:t>
            </a: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БОРЗЯ </a:t>
            </a:r>
            <a:endParaRPr lang="ru-RU" b="1" spc="-7" dirty="0" smtClean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Завершена </a:t>
            </a: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2023 гг.</a:t>
            </a:r>
          </a:p>
          <a:p>
            <a:pPr algn="just" defTabSz="1280160"/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Рекультивировано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 земель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80160"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Ликвидировано 150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4F644C0D-3FFD-2743-879E-580A54BF86B6}"/>
              </a:ext>
            </a:extLst>
          </p:cNvPr>
          <p:cNvSpPr txBox="1"/>
          <p:nvPr/>
        </p:nvSpPr>
        <p:spPr>
          <a:xfrm>
            <a:off x="8294242" y="2328112"/>
            <a:ext cx="3570367" cy="1662820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РЕКУЛЬТИВАЦИЯ </a:t>
            </a:r>
            <a:r>
              <a:rPr lang="ru-RU" b="1" spc="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СВАЛКИ В       Г. НЕРЧИНСКЕ</a:t>
            </a:r>
            <a:endParaRPr lang="ru-RU" b="1" spc="7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Реализация </a:t>
            </a:r>
            <a:r>
              <a:rPr lang="ru-RU" b="1" spc="-7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2023-2024 гг.</a:t>
            </a:r>
          </a:p>
          <a:p>
            <a:pPr algn="just" defTabSz="1280160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Очищено от мусора 68,4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pPr algn="just" defTabSz="1280160"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Ликвидировано 240,6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80160"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биологическая рекультивация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Chart 23">
            <a:extLst>
              <a:ext uri="{FF2B5EF4-FFF2-40B4-BE49-F238E27FC236}">
                <a16:creationId xmlns:a16="http://schemas.microsoft.com/office/drawing/2014/main" xmlns="" id="{1668194E-3413-5A49-B445-7911CF119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422839"/>
              </p:ext>
            </p:extLst>
          </p:nvPr>
        </p:nvGraphicFramePr>
        <p:xfrm>
          <a:off x="772350" y="3990932"/>
          <a:ext cx="1885739" cy="204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Chart 23">
            <a:extLst>
              <a:ext uri="{FF2B5EF4-FFF2-40B4-BE49-F238E27FC236}">
                <a16:creationId xmlns:a16="http://schemas.microsoft.com/office/drawing/2014/main" xmlns="" id="{1668194E-3413-5A49-B445-7911CF119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475635"/>
              </p:ext>
            </p:extLst>
          </p:nvPr>
        </p:nvGraphicFramePr>
        <p:xfrm>
          <a:off x="4851666" y="4019236"/>
          <a:ext cx="1885739" cy="204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23">
            <a:extLst>
              <a:ext uri="{FF2B5EF4-FFF2-40B4-BE49-F238E27FC236}">
                <a16:creationId xmlns:a16="http://schemas.microsoft.com/office/drawing/2014/main" xmlns="" id="{1668194E-3413-5A49-B445-7911CF119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7319023"/>
              </p:ext>
            </p:extLst>
          </p:nvPr>
        </p:nvGraphicFramePr>
        <p:xfrm>
          <a:off x="8018581" y="4117624"/>
          <a:ext cx="1885739" cy="204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23">
            <a:extLst>
              <a:ext uri="{FF2B5EF4-FFF2-40B4-BE49-F238E27FC236}">
                <a16:creationId xmlns:a16="http://schemas.microsoft.com/office/drawing/2014/main" xmlns="" id="{1668194E-3413-5A49-B445-7911CF119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653034"/>
              </p:ext>
            </p:extLst>
          </p:nvPr>
        </p:nvGraphicFramePr>
        <p:xfrm>
          <a:off x="10045814" y="4023974"/>
          <a:ext cx="1885739" cy="204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296623" y="2043612"/>
            <a:ext cx="11727280" cy="137753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6909" marR="6764">
              <a:lnSpc>
                <a:spcPct val="116700"/>
              </a:lnSpc>
              <a:spcBef>
                <a:spcPts val="133"/>
              </a:spcBef>
            </a:pPr>
            <a:endParaRPr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Прямоугольник 22">
            <a:extLst>
              <a:ext uri="{FF2B5EF4-FFF2-40B4-BE49-F238E27FC236}">
                <a16:creationId xmlns="" xmlns:a16="http://schemas.microsoft.com/office/drawing/2014/main" id="{BD71A823-CD5F-B04E-ACD8-D7F06C0DD05C}"/>
              </a:ext>
            </a:extLst>
          </p:cNvPr>
          <p:cNvSpPr/>
          <p:nvPr/>
        </p:nvSpPr>
        <p:spPr>
          <a:xfrm>
            <a:off x="255059" y="26893"/>
            <a:ext cx="108000" cy="792000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33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448" y="166771"/>
            <a:ext cx="620260" cy="55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9215707" y="291563"/>
            <a:ext cx="1920038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731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Содержимое 5" descr="Забайкальский1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13" y="489735"/>
            <a:ext cx="5737516" cy="560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65788" y="80943"/>
            <a:ext cx="10963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КОМПЛЕКСНАЯ СИСТЕМА ОБРАЩЕНИЯ С ТКО </a:t>
            </a:r>
          </a:p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ПЛАНЫ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xmlns="" id="{337A48A0-047D-3146-9850-9FCA8D7CD0DC}"/>
              </a:ext>
            </a:extLst>
          </p:cNvPr>
          <p:cNvSpPr txBox="1"/>
          <p:nvPr/>
        </p:nvSpPr>
        <p:spPr>
          <a:xfrm>
            <a:off x="6332658" y="1589675"/>
            <a:ext cx="5747582" cy="10985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 район – </a:t>
            </a:r>
            <a:r>
              <a:rPr lang="ru-RU" sz="16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1,8 </a:t>
            </a:r>
            <a:r>
              <a:rPr lang="ru-RU" sz="1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16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Петровск-Забайкальский район – </a:t>
            </a:r>
            <a:r>
              <a:rPr lang="ru-RU" sz="16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ru-RU" sz="1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Нерчинский </a:t>
            </a:r>
            <a:r>
              <a:rPr lang="ru-RU" sz="1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– </a:t>
            </a:r>
            <a:r>
              <a:rPr lang="ru-RU" sz="16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1,2 млрд. руб.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Краснокаменский </a:t>
            </a:r>
            <a:r>
              <a:rPr lang="ru-RU" sz="1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– </a:t>
            </a:r>
            <a:r>
              <a:rPr lang="ru-RU" sz="16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520 млн</a:t>
            </a:r>
            <a:r>
              <a:rPr lang="ru-RU" sz="1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16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91EB841-932F-8D46-8678-2549557D1C01}"/>
              </a:ext>
            </a:extLst>
          </p:cNvPr>
          <p:cNvSpPr/>
          <p:nvPr/>
        </p:nvSpPr>
        <p:spPr>
          <a:xfrm>
            <a:off x="6332658" y="2883069"/>
            <a:ext cx="5481661" cy="123110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2023 год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участки переданы концессионерам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ачато проектирование КПО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начато строительство комплекса по сортировке ТКО в г. Краснокаменск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91EB841-932F-8D46-8678-2549557D1C01}"/>
              </a:ext>
            </a:extLst>
          </p:cNvPr>
          <p:cNvSpPr/>
          <p:nvPr/>
        </p:nvSpPr>
        <p:spPr>
          <a:xfrm>
            <a:off x="6461501" y="4829751"/>
            <a:ext cx="5730499" cy="110799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prstClr val="black"/>
                </a:solidFill>
                <a:ea typeface="Roboto" panose="02000000000000000000" pitchFamily="2" charset="0"/>
              </a:rPr>
              <a:t>завершение проектирования</a:t>
            </a:r>
            <a:r>
              <a:rPr lang="ru-RU" b="1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ea typeface="Roboto" panose="02000000000000000000" pitchFamily="2" charset="0"/>
              </a:rPr>
              <a:t>3 КПО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prstClr val="black"/>
                </a:solidFill>
                <a:ea typeface="Roboto" panose="02000000000000000000" pitchFamily="2" charset="0"/>
              </a:rPr>
              <a:t>подача заявок в ППК «РЭО» на финансирование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prstClr val="black"/>
                </a:solidFill>
                <a:ea typeface="Roboto" panose="02000000000000000000" pitchFamily="2" charset="0"/>
              </a:rPr>
              <a:t>завершение строительства комплекса по сортировке </a:t>
            </a:r>
          </a:p>
          <a:p>
            <a:r>
              <a:rPr lang="ru-RU" b="1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ea typeface="Roboto" panose="02000000000000000000" pitchFamily="2" charset="0"/>
              </a:rPr>
              <a:t>     ТКО в г. Краснокаменск, ввод в эксплуатацию</a:t>
            </a: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201613" y="6131107"/>
            <a:ext cx="11544097" cy="630603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spc="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ЗАДАЧИ: </a:t>
            </a:r>
            <a:r>
              <a:rPr lang="ru-RU" spc="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ПОЛУЧИТЬ ПОЛОЖИТЕЛЬНЫЕ ЗАКЛЮЧЕНИЯ ГЭЭ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pc="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                 ВКЛЮЧИТЬ ПРОЕКТЫ В ДАЛЬНЕВОСТОЧНУЮ КОНЦЕССИЮ </a:t>
            </a:r>
            <a:endParaRPr lang="ru-RU" spc="7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12">
            <a:extLst>
              <a:ext uri="{FF2B5EF4-FFF2-40B4-BE49-F238E27FC236}">
                <a16:creationId xmlns:a16="http://schemas.microsoft.com/office/drawing/2014/main" xmlns="" id="{66E37B36-9E54-C444-AA3F-C2BFC2A49CF9}"/>
              </a:ext>
            </a:extLst>
          </p:cNvPr>
          <p:cNvSpPr/>
          <p:nvPr/>
        </p:nvSpPr>
        <p:spPr>
          <a:xfrm>
            <a:off x="8545184" y="4316513"/>
            <a:ext cx="3535056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2800" b="1" dirty="0" smtClean="0">
                <a:solidFill>
                  <a:srgbClr val="70AD47">
                    <a:lumMod val="75000"/>
                  </a:srgbClr>
                </a:solidFill>
                <a:ea typeface="Roboto" panose="02000000000000000000" pitchFamily="2" charset="0"/>
              </a:rPr>
              <a:t>2024 год</a:t>
            </a:r>
            <a:endParaRPr lang="ru-RU" sz="2800" b="1" dirty="0">
              <a:solidFill>
                <a:srgbClr val="70AD47">
                  <a:lumMod val="75000"/>
                </a:srgbClr>
              </a:solidFill>
              <a:ea typeface="Roboto" panose="02000000000000000000" pitchFamily="2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0" y="4573835"/>
            <a:ext cx="292940" cy="3013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5" y="4829751"/>
            <a:ext cx="271056" cy="27879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1112" y="5227556"/>
            <a:ext cx="335883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КПО в Петровск-Забайкальском районе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06873" y="4150918"/>
            <a:ext cx="232437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КПО в Улётовском районе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67" y="5102653"/>
            <a:ext cx="271056" cy="2787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16" y="3661671"/>
            <a:ext cx="271056" cy="278792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607065" y="3291862"/>
            <a:ext cx="2406519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КПО в Нерчинском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31247" y="4689500"/>
            <a:ext cx="276395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КПО в Краснокаменском районе</a:t>
            </a:r>
          </a:p>
        </p:txBody>
      </p:sp>
      <p:sp>
        <p:nvSpPr>
          <p:cNvPr id="15" name="Прямоугольник 12">
            <a:extLst>
              <a:ext uri="{FF2B5EF4-FFF2-40B4-BE49-F238E27FC236}">
                <a16:creationId xmlns:a16="http://schemas.microsoft.com/office/drawing/2014/main" xmlns="" id="{66E37B36-9E54-C444-AA3F-C2BFC2A49CF9}"/>
              </a:ext>
            </a:extLst>
          </p:cNvPr>
          <p:cNvSpPr/>
          <p:nvPr/>
        </p:nvSpPr>
        <p:spPr>
          <a:xfrm>
            <a:off x="850997" y="825777"/>
            <a:ext cx="10963322" cy="2769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 концессии на строительство КОМПЛЕКСОВ ПО ПЕРЕРАБОТКЕ ТКО на 4 млрд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руб. 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22">
            <a:extLst>
              <a:ext uri="{FF2B5EF4-FFF2-40B4-BE49-F238E27FC236}">
                <a16:creationId xmlns="" xmlns:a16="http://schemas.microsoft.com/office/drawing/2014/main" id="{BD71A823-CD5F-B04E-ACD8-D7F06C0DD05C}"/>
              </a:ext>
            </a:extLst>
          </p:cNvPr>
          <p:cNvSpPr/>
          <p:nvPr/>
        </p:nvSpPr>
        <p:spPr>
          <a:xfrm>
            <a:off x="147613" y="31728"/>
            <a:ext cx="108000" cy="792000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20" name="Graphic 99">
            <a:extLst>
              <a:ext uri="{FF2B5EF4-FFF2-40B4-BE49-F238E27FC236}">
                <a16:creationId xmlns="" xmlns:a16="http://schemas.microsoft.com/office/drawing/2014/main" id="{FE828CC1-2E40-9A4B-8495-3E5B9F741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298318" y="702301"/>
            <a:ext cx="487888" cy="487888"/>
          </a:xfrm>
          <a:prstGeom prst="rect">
            <a:avLst/>
          </a:prstGeom>
        </p:spPr>
      </p:pic>
      <p:sp>
        <p:nvSpPr>
          <p:cNvPr id="23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147613" y="1299782"/>
            <a:ext cx="11727280" cy="137753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6909" marR="6764">
              <a:lnSpc>
                <a:spcPct val="116700"/>
              </a:lnSpc>
              <a:spcBef>
                <a:spcPts val="133"/>
              </a:spcBef>
            </a:pPr>
            <a:endParaRPr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145" y="201441"/>
            <a:ext cx="590748" cy="5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9206449" y="319092"/>
            <a:ext cx="1984433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2468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99" y="1322108"/>
            <a:ext cx="3551830" cy="35518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150709" y="1327686"/>
            <a:ext cx="7875809" cy="122857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2023 год</a:t>
            </a:r>
          </a:p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29 муниципальным образованиям передано 2273 контейнера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для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ТКО</a:t>
            </a:r>
            <a:endParaRPr sz="1600" b="1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t="13546" r="23445" b="12962"/>
          <a:stretch/>
        </p:blipFill>
        <p:spPr>
          <a:xfrm>
            <a:off x="6239319" y="3042987"/>
            <a:ext cx="1534105" cy="1396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9966" t="22666" r="28043" b="12991"/>
          <a:stretch/>
        </p:blipFill>
        <p:spPr>
          <a:xfrm>
            <a:off x="4434958" y="2419412"/>
            <a:ext cx="1327611" cy="12714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18616" y="3717675"/>
            <a:ext cx="1911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500 </a:t>
            </a:r>
          </a:p>
          <a:p>
            <a:pPr algn="ctr"/>
            <a:r>
              <a:rPr lang="ru-RU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серого цвета</a:t>
            </a:r>
            <a:endParaRPr lang="ru-RU" sz="1600" b="1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2" y="2648537"/>
            <a:ext cx="3799168" cy="2849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884185" y="4433621"/>
            <a:ext cx="2020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903 </a:t>
            </a:r>
          </a:p>
          <a:p>
            <a:pPr algn="ctr"/>
            <a:r>
              <a:rPr lang="ru-RU" sz="1600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оранжевого цвета </a:t>
            </a:r>
            <a:endParaRPr lang="ru-RU" sz="1600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7908" y="111471"/>
            <a:ext cx="10801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КОМПЛЕКСНАЯ СИСТЕМА ОБРАЩЕНИЯ С ТКО: </a:t>
            </a:r>
          </a:p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ВНЕДРЕНИЕ РАЗДЕЛЬНОГО СБОРА</a:t>
            </a:r>
            <a:endParaRPr lang="ru-RU" kern="0" dirty="0">
              <a:solidFill>
                <a:prstClr val="black"/>
              </a:solidFill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257908" y="6195838"/>
            <a:ext cx="11544097" cy="537444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ЗАДАЧА: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ОБЕСПЕЧИТЬ НАСЕЛЕННЫЕ ПУНКТЫ КРАЯ НОРМАТИВНЫМ КОЛИЧЕСТВОМ КОНТЕЙНЕРОВ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908" y="784721"/>
            <a:ext cx="664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ЗАКУПЛЕНО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5610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контейнеров для раздельного сбора ТКО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22">
            <a:extLst>
              <a:ext uri="{FF2B5EF4-FFF2-40B4-BE49-F238E27FC236}">
                <a16:creationId xmlns="" xmlns:a16="http://schemas.microsoft.com/office/drawing/2014/main" id="{BD71A823-CD5F-B04E-ACD8-D7F06C0DD05C}"/>
              </a:ext>
            </a:extLst>
          </p:cNvPr>
          <p:cNvSpPr/>
          <p:nvPr/>
        </p:nvSpPr>
        <p:spPr>
          <a:xfrm>
            <a:off x="96709" y="39399"/>
            <a:ext cx="108000" cy="792000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7" t="13028" r="25326" b="11876"/>
          <a:stretch/>
        </p:blipFill>
        <p:spPr>
          <a:xfrm>
            <a:off x="8026518" y="4541123"/>
            <a:ext cx="1546418" cy="1386395"/>
          </a:xfrm>
          <a:prstGeom prst="rect">
            <a:avLst/>
          </a:prstGeom>
        </p:spPr>
      </p:pic>
      <p:sp>
        <p:nvSpPr>
          <p:cNvPr id="20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166316" y="1183039"/>
            <a:ext cx="11727280" cy="137753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6909" marR="6764">
              <a:lnSpc>
                <a:spcPct val="116700"/>
              </a:lnSpc>
              <a:spcBef>
                <a:spcPts val="133"/>
              </a:spcBef>
            </a:pPr>
            <a:endParaRPr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04900" y="5718565"/>
            <a:ext cx="2007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870 </a:t>
            </a:r>
            <a:r>
              <a:rPr lang="ru-RU" sz="16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синего цвета</a:t>
            </a:r>
            <a:endParaRPr lang="ru-RU" sz="1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584" y="98925"/>
            <a:ext cx="675011" cy="60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635308" y="265693"/>
            <a:ext cx="3423909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5602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933" y="200051"/>
            <a:ext cx="648439" cy="5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8367" y="71073"/>
            <a:ext cx="8118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РЕГИОНАЛЬНЫЙ ОПЕРАТОР ООО «ОЛЕРОН+»: 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ИТОГИ 2023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981B72A3-C7B2-C146-93FA-C62E17C1DBA7}"/>
              </a:ext>
            </a:extLst>
          </p:cNvPr>
          <p:cNvSpPr txBox="1"/>
          <p:nvPr/>
        </p:nvSpPr>
        <p:spPr>
          <a:xfrm>
            <a:off x="473491" y="1018843"/>
            <a:ext cx="3208672" cy="32911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2000" b="1" spc="3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ОХВАТ УСЛУГОЙ</a:t>
            </a:r>
            <a:endParaRPr lang="ru-RU" sz="2000"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xmlns="" id="{00479477-B9E3-FE45-B80D-C049B72BE073}"/>
              </a:ext>
            </a:extLst>
          </p:cNvPr>
          <p:cNvSpPr txBox="1"/>
          <p:nvPr/>
        </p:nvSpPr>
        <p:spPr>
          <a:xfrm>
            <a:off x="476670" y="1329215"/>
            <a:ext cx="3801265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93 % населения</a:t>
            </a:r>
            <a:endParaRPr sz="3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xmlns="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4300463" y="106494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xmlns="" id="{BA98458D-C977-FD46-B774-17C98E2A9334}"/>
              </a:ext>
            </a:extLst>
          </p:cNvPr>
          <p:cNvCxnSpPr/>
          <p:nvPr/>
        </p:nvCxnSpPr>
        <p:spPr>
          <a:xfrm>
            <a:off x="8329211" y="106494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1">
            <a:extLst>
              <a:ext uri="{FF2B5EF4-FFF2-40B4-BE49-F238E27FC236}">
                <a16:creationId xmlns:a16="http://schemas.microsoft.com/office/drawing/2014/main" xmlns="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338367" y="106494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511989" y="2653758"/>
            <a:ext cx="3809390" cy="326557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Образовано ТКО – 280 тыс. тонн</a:t>
            </a:r>
            <a:r>
              <a:rPr lang="ru-RU" sz="2000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285092" y="2171794"/>
            <a:ext cx="11727280" cy="137753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6909" marR="6764">
              <a:lnSpc>
                <a:spcPct val="116700"/>
              </a:lnSpc>
              <a:spcBef>
                <a:spcPts val="133"/>
              </a:spcBef>
            </a:pPr>
            <a:endParaRPr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51864765"/>
              </p:ext>
            </p:extLst>
          </p:nvPr>
        </p:nvGraphicFramePr>
        <p:xfrm>
          <a:off x="285091" y="3083006"/>
          <a:ext cx="3161621" cy="356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489193123"/>
              </p:ext>
            </p:extLst>
          </p:nvPr>
        </p:nvGraphicFramePr>
        <p:xfrm>
          <a:off x="4300463" y="3131774"/>
          <a:ext cx="3202134" cy="3109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4487906" y="2653758"/>
            <a:ext cx="3809390" cy="326557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Обработано ТКО – 10,8 тыс. тонн</a:t>
            </a:r>
            <a:r>
              <a:rPr lang="ru-RU" sz="2000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215443345"/>
              </p:ext>
            </p:extLst>
          </p:nvPr>
        </p:nvGraphicFramePr>
        <p:xfrm>
          <a:off x="8444698" y="3223847"/>
          <a:ext cx="3202134" cy="3026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8329212" y="2653758"/>
            <a:ext cx="3915884" cy="326557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Утилизировано ТКО – 620 тонн</a:t>
            </a:r>
            <a:r>
              <a:rPr lang="ru-RU" sz="2000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5">
            <a:extLst>
              <a:ext uri="{FF2B5EF4-FFF2-40B4-BE49-F238E27FC236}">
                <a16:creationId xmlns:a16="http://schemas.microsoft.com/office/drawing/2014/main" xmlns="" id="{981B72A3-C7B2-C146-93FA-C62E17C1DBA7}"/>
              </a:ext>
            </a:extLst>
          </p:cNvPr>
          <p:cNvSpPr txBox="1"/>
          <p:nvPr/>
        </p:nvSpPr>
        <p:spPr>
          <a:xfrm>
            <a:off x="4583880" y="1000096"/>
            <a:ext cx="3048129" cy="32911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2000" b="1" spc="3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ПРИОБРЕТЕНО</a:t>
            </a:r>
            <a:endParaRPr lang="ru-RU" sz="2000"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xmlns="" id="{E0765B22-F4F5-ED4D-9CB5-316DD3B157EA}"/>
              </a:ext>
            </a:extLst>
          </p:cNvPr>
          <p:cNvSpPr txBox="1"/>
          <p:nvPr/>
        </p:nvSpPr>
        <p:spPr>
          <a:xfrm>
            <a:off x="8496289" y="1019000"/>
            <a:ext cx="3555669" cy="32911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2000" b="1" spc="3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ТРУДОУСТРОЕНО</a:t>
            </a:r>
            <a:endParaRPr lang="ru-RU" sz="2000"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xmlns="" id="{00479477-B9E3-FE45-B80D-C049B72BE073}"/>
              </a:ext>
            </a:extLst>
          </p:cNvPr>
          <p:cNvSpPr txBox="1"/>
          <p:nvPr/>
        </p:nvSpPr>
        <p:spPr>
          <a:xfrm>
            <a:off x="4583015" y="1310468"/>
            <a:ext cx="3611073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13 мусоровозов</a:t>
            </a:r>
            <a:endParaRPr sz="3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xmlns="" id="{EC33624B-9363-F34B-A1BC-285C4457BD6C}"/>
              </a:ext>
            </a:extLst>
          </p:cNvPr>
          <p:cNvSpPr txBox="1"/>
          <p:nvPr/>
        </p:nvSpPr>
        <p:spPr>
          <a:xfrm>
            <a:off x="8674719" y="1304828"/>
            <a:ext cx="3403772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253 человека</a:t>
            </a:r>
            <a:endParaRPr sz="3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2">
            <a:extLst>
              <a:ext uri="{FF2B5EF4-FFF2-40B4-BE49-F238E27FC236}">
                <a16:creationId xmlns="" xmlns:a16="http://schemas.microsoft.com/office/drawing/2014/main" id="{BD71A823-CD5F-B04E-ACD8-D7F06C0DD05C}"/>
              </a:ext>
            </a:extLst>
          </p:cNvPr>
          <p:cNvSpPr/>
          <p:nvPr/>
        </p:nvSpPr>
        <p:spPr>
          <a:xfrm>
            <a:off x="96709" y="39399"/>
            <a:ext cx="108000" cy="792000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401577" y="285309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7173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019" y="86788"/>
            <a:ext cx="791501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6541" y="86788"/>
            <a:ext cx="8118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РЕГИОНАЛЬНЫЙ ОПЕРАТОР ООО «ОЛЕРОН+»:</a:t>
            </a:r>
          </a:p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ИТОГИ 2023 Г.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xmlns="" id="{F9AFF9BD-D3DC-674F-B1FC-C9DEB702CF53}"/>
              </a:ext>
            </a:extLst>
          </p:cNvPr>
          <p:cNvSpPr txBox="1"/>
          <p:nvPr/>
        </p:nvSpPr>
        <p:spPr>
          <a:xfrm>
            <a:off x="553258" y="997667"/>
            <a:ext cx="3027105" cy="32911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2000" b="1" spc="3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НВВ </a:t>
            </a:r>
            <a:endParaRPr sz="2000"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981B72A3-C7B2-C146-93FA-C62E17C1DBA7}"/>
              </a:ext>
            </a:extLst>
          </p:cNvPr>
          <p:cNvSpPr txBox="1"/>
          <p:nvPr/>
        </p:nvSpPr>
        <p:spPr>
          <a:xfrm>
            <a:off x="8435456" y="1052345"/>
            <a:ext cx="3615064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b="1" spc="3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СОБИРАЕМОСТЬ ПЛАТЫ</a:t>
            </a:r>
            <a:endParaRPr lang="ru-RU"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E0765B22-F4F5-ED4D-9CB5-316DD3B157EA}"/>
              </a:ext>
            </a:extLst>
          </p:cNvPr>
          <p:cNvSpPr txBox="1"/>
          <p:nvPr/>
        </p:nvSpPr>
        <p:spPr>
          <a:xfrm>
            <a:off x="4560239" y="1006381"/>
            <a:ext cx="3590128" cy="32911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2000" b="1" spc="300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НАЧИСЛЕНО</a:t>
            </a:r>
            <a:endParaRPr lang="ru-RU" sz="2000" b="1" spc="300" dirty="0">
              <a:solidFill>
                <a:prstClr val="black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xmlns="" id="{00479477-B9E3-FE45-B80D-C049B72BE073}"/>
              </a:ext>
            </a:extLst>
          </p:cNvPr>
          <p:cNvSpPr txBox="1"/>
          <p:nvPr/>
        </p:nvSpPr>
        <p:spPr>
          <a:xfrm>
            <a:off x="9996721" y="1399576"/>
            <a:ext cx="1828334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90%</a:t>
            </a:r>
            <a:endParaRPr sz="3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xmlns="" id="{EC33624B-9363-F34B-A1BC-285C4457BD6C}"/>
              </a:ext>
            </a:extLst>
          </p:cNvPr>
          <p:cNvSpPr txBox="1"/>
          <p:nvPr/>
        </p:nvSpPr>
        <p:spPr>
          <a:xfrm>
            <a:off x="4786208" y="1399576"/>
            <a:ext cx="3436759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1,4 млрд. руб.</a:t>
            </a:r>
            <a:endParaRPr sz="3600" b="1" spc="-33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xmlns="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4288740" y="105234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xmlns="" id="{BA98458D-C977-FD46-B774-17C98E2A9334}"/>
              </a:ext>
            </a:extLst>
          </p:cNvPr>
          <p:cNvCxnSpPr/>
          <p:nvPr/>
        </p:nvCxnSpPr>
        <p:spPr>
          <a:xfrm>
            <a:off x="8329211" y="106494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22">
            <a:extLst>
              <a:ext uri="{FF2B5EF4-FFF2-40B4-BE49-F238E27FC236}">
                <a16:creationId xmlns:a16="http://schemas.microsoft.com/office/drawing/2014/main" xmlns="" id="{992D40FF-68C2-1D44-86B1-AB375CC7EBD2}"/>
              </a:ext>
            </a:extLst>
          </p:cNvPr>
          <p:cNvSpPr txBox="1"/>
          <p:nvPr/>
        </p:nvSpPr>
        <p:spPr>
          <a:xfrm>
            <a:off x="503136" y="1353442"/>
            <a:ext cx="3620836" cy="57534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3600" b="1" spc="-33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1,742 млрд. руб.</a:t>
            </a:r>
            <a:endParaRPr lang="ru-RU" sz="3600" b="1" spc="-33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21">
            <a:extLst>
              <a:ext uri="{FF2B5EF4-FFF2-40B4-BE49-F238E27FC236}">
                <a16:creationId xmlns:a16="http://schemas.microsoft.com/office/drawing/2014/main" xmlns="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338367" y="106494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406534" y="2438449"/>
            <a:ext cx="3320554" cy="631769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sz="1600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Дебиторская задолженность </a:t>
            </a: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931,96 млн.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руб.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285092" y="2171794"/>
            <a:ext cx="11727280" cy="137753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6909" marR="6764">
              <a:lnSpc>
                <a:spcPct val="116700"/>
              </a:lnSpc>
              <a:spcBef>
                <a:spcPts val="133"/>
              </a:spcBef>
            </a:pPr>
            <a:endParaRPr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05752679"/>
              </p:ext>
            </p:extLst>
          </p:nvPr>
        </p:nvGraphicFramePr>
        <p:xfrm>
          <a:off x="325783" y="3131773"/>
          <a:ext cx="3032540" cy="356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14799826"/>
              </p:ext>
            </p:extLst>
          </p:nvPr>
        </p:nvGraphicFramePr>
        <p:xfrm>
          <a:off x="4288740" y="3131774"/>
          <a:ext cx="3071399" cy="325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4385240" y="2421297"/>
            <a:ext cx="3070284" cy="631769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sz="1600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Кредиторская задолженность</a:t>
            </a: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1 394,66 млн.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руб.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4039911303"/>
              </p:ext>
            </p:extLst>
          </p:nvPr>
        </p:nvGraphicFramePr>
        <p:xfrm>
          <a:off x="8329211" y="3264486"/>
          <a:ext cx="3071399" cy="298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8329211" y="2440354"/>
            <a:ext cx="3683161" cy="631769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sz="1600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Оказано коммунальных услуг </a:t>
            </a:r>
          </a:p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lang="ru-RU" b="1" spc="-7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1 374,60  млн.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руб.</a:t>
            </a:r>
            <a:endParaRPr lang="ru-RU" sz="14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2">
            <a:extLst>
              <a:ext uri="{FF2B5EF4-FFF2-40B4-BE49-F238E27FC236}">
                <a16:creationId xmlns="" xmlns:a16="http://schemas.microsoft.com/office/drawing/2014/main" id="{BD71A823-CD5F-B04E-ACD8-D7F06C0DD05C}"/>
              </a:ext>
            </a:extLst>
          </p:cNvPr>
          <p:cNvSpPr/>
          <p:nvPr/>
        </p:nvSpPr>
        <p:spPr>
          <a:xfrm>
            <a:off x="96709" y="39399"/>
            <a:ext cx="108000" cy="792000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01577" y="285309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8724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9718" y="4975216"/>
            <a:ext cx="6619875" cy="2062400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" y="266301"/>
            <a:ext cx="8118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spc="1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РП «ЧИСТЫЙ ВОЗДУХ»</a:t>
            </a:r>
            <a:endParaRPr lang="ru-RU" sz="2000" kern="0" spc="100" dirty="0">
              <a:solidFill>
                <a:prstClr val="black"/>
              </a:solidFill>
            </a:endParaRPr>
          </a:p>
        </p:txBody>
      </p:sp>
      <p:sp>
        <p:nvSpPr>
          <p:cNvPr id="37" name="Скругленный прямоугольник 4"/>
          <p:cNvSpPr/>
          <p:nvPr/>
        </p:nvSpPr>
        <p:spPr>
          <a:xfrm>
            <a:off x="342900" y="679062"/>
            <a:ext cx="6659571" cy="5812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spcBef>
                <a:spcPct val="0"/>
              </a:spcBef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СОВОКУПНОГО ОБЪЕМА ВЫБРОСОВ В 2023 ГОДУ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367" y="1576585"/>
            <a:ext cx="6198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white"/>
                </a:solidFill>
              </a:rPr>
              <a:t>В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r>
              <a:rPr lang="ru-RU" sz="1600" b="1" dirty="0" smtClean="0">
                <a:solidFill>
                  <a:prstClr val="white"/>
                </a:solidFill>
              </a:rPr>
              <a:t> 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закрыта  котельная  Гимназии, 21 в г. Чита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потребитель подключен  к централизованному </a:t>
            </a:r>
          </a:p>
          <a:p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теплоснабжению</a:t>
            </a:r>
          </a:p>
          <a:p>
            <a:endParaRPr lang="ru-RU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построено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км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газоснабжения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(из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514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запланированных на 2023-2024 гг.)</a:t>
            </a:r>
          </a:p>
          <a:p>
            <a:endParaRPr lang="ru-RU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обследовано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6 661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домовладение</a:t>
            </a:r>
          </a:p>
          <a:p>
            <a:endParaRPr lang="ru-RU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заключено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3 146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договоров с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гражданами</a:t>
            </a:r>
          </a:p>
          <a:p>
            <a:endParaRPr lang="ru-RU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смонтировано котельное оборудование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1 026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домах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57" y="940974"/>
            <a:ext cx="4433877" cy="26975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4142" r="-135" b="24242"/>
          <a:stretch/>
        </p:blipFill>
        <p:spPr bwMode="auto">
          <a:xfrm>
            <a:off x="7306939" y="3913083"/>
            <a:ext cx="4570510" cy="256773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Блок-схема: решение 5"/>
          <p:cNvSpPr/>
          <p:nvPr/>
        </p:nvSpPr>
        <p:spPr>
          <a:xfrm>
            <a:off x="1475367" y="1675891"/>
            <a:ext cx="181196" cy="16625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Блок-схема: решение 14"/>
          <p:cNvSpPr/>
          <p:nvPr/>
        </p:nvSpPr>
        <p:spPr>
          <a:xfrm>
            <a:off x="1499135" y="2537085"/>
            <a:ext cx="181196" cy="16625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решение 15"/>
          <p:cNvSpPr/>
          <p:nvPr/>
        </p:nvSpPr>
        <p:spPr>
          <a:xfrm>
            <a:off x="1475367" y="3135177"/>
            <a:ext cx="181196" cy="16625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Блок-схема: решение 16"/>
          <p:cNvSpPr/>
          <p:nvPr/>
        </p:nvSpPr>
        <p:spPr>
          <a:xfrm>
            <a:off x="1487417" y="3496929"/>
            <a:ext cx="181196" cy="16625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Блок-схема: решение 17"/>
          <p:cNvSpPr/>
          <p:nvPr/>
        </p:nvSpPr>
        <p:spPr>
          <a:xfrm>
            <a:off x="1487417" y="3863863"/>
            <a:ext cx="181196" cy="16625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Блок-схема: решение 18"/>
          <p:cNvSpPr/>
          <p:nvPr/>
        </p:nvSpPr>
        <p:spPr>
          <a:xfrm>
            <a:off x="643911" y="1289112"/>
            <a:ext cx="181196" cy="166255"/>
          </a:xfrm>
          <a:prstGeom prst="flowChartDecis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4"/>
          <p:cNvSpPr/>
          <p:nvPr/>
        </p:nvSpPr>
        <p:spPr>
          <a:xfrm>
            <a:off x="921190" y="1102476"/>
            <a:ext cx="6219986" cy="4895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spcBef>
                <a:spcPct val="0"/>
              </a:spcBef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9,27% (6,91 тыс. тонн)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 уровня 2017 года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Блок-схема: решение 23"/>
          <p:cNvSpPr/>
          <p:nvPr/>
        </p:nvSpPr>
        <p:spPr>
          <a:xfrm>
            <a:off x="560320" y="5331207"/>
            <a:ext cx="181196" cy="166255"/>
          </a:xfrm>
          <a:prstGeom prst="flowChartDecis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893280" y="5226575"/>
            <a:ext cx="6219986" cy="418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ts val="18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26,57 %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(19,80 тыс. тонн) (от уровня 2017 года) </a:t>
            </a:r>
          </a:p>
        </p:txBody>
      </p:sp>
      <p:sp>
        <p:nvSpPr>
          <p:cNvPr id="23" name="Скругленный прямоугольник 4"/>
          <p:cNvSpPr/>
          <p:nvPr/>
        </p:nvSpPr>
        <p:spPr>
          <a:xfrm>
            <a:off x="553314" y="4519141"/>
            <a:ext cx="6659571" cy="5812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Планируется:</a:t>
            </a:r>
          </a:p>
          <a:p>
            <a:pPr defTabSz="444500">
              <a:spcBef>
                <a:spcPct val="0"/>
              </a:spcBef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44500">
              <a:spcBef>
                <a:spcPct val="0"/>
              </a:spcBef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СОВОКУПНОГО ОБЪЕМА ВЫБРОСОВ К 2025 ГОДУ </a:t>
            </a:r>
          </a:p>
        </p:txBody>
      </p:sp>
      <p:sp>
        <p:nvSpPr>
          <p:cNvPr id="25" name="Скругленный прямоугольник 4"/>
          <p:cNvSpPr/>
          <p:nvPr/>
        </p:nvSpPr>
        <p:spPr>
          <a:xfrm>
            <a:off x="1857205" y="5825000"/>
            <a:ext cx="6219986" cy="8555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концессионного соглашения будет </a:t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объект газоснабжения в г. Чита 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подключением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13 193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домовладений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4500">
              <a:spcBef>
                <a:spcPct val="0"/>
              </a:spcBef>
            </a:pPr>
            <a:endParaRPr lang="ru-RU" sz="2000" b="1" dirty="0" smtClean="0">
              <a:solidFill>
                <a:prstClr val="black"/>
              </a:solidFill>
            </a:endParaRPr>
          </a:p>
        </p:txBody>
      </p:sp>
      <p:sp>
        <p:nvSpPr>
          <p:cNvPr id="26" name="Блок-схема: решение 25"/>
          <p:cNvSpPr/>
          <p:nvPr/>
        </p:nvSpPr>
        <p:spPr>
          <a:xfrm>
            <a:off x="1572934" y="5801312"/>
            <a:ext cx="181196" cy="16625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562" y="162792"/>
            <a:ext cx="646725" cy="5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118243" y="302337"/>
            <a:ext cx="2113221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4275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5949" y="383567"/>
            <a:ext cx="9626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1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ФП «ЧИСТЫЙ ВОЗДУХ» Г. ПЕТРОВСК-ЗАБАЙКАЛЬСКИЙ </a:t>
            </a:r>
            <a:endParaRPr lang="ru-RU" kern="0" spc="1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5949" y="976266"/>
            <a:ext cx="111956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ВКЛЮЧЕН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ПЕРЕЧЕНЬ ГОРОДОВ С ВЫСОКИМ И ОЧЕНЬ ВЫСОКИМ ЗАГРЯЗНЕНИЕМ АТМОСФЕРНОГО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</a:t>
            </a:r>
          </a:p>
          <a:p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– </a:t>
            </a: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2023–2030 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</a:p>
          <a:p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ЗАГРЯЗНИТЕЛИ ВОЗДУХА – КОТЕЛЬНЫЕ (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ДОМА С ПЕЧНЫМ ОТОПЛЕНИЕМ (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3 931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СОВОКУПНЫЙ ОБЪЕМ ВЫБРОСОВ – 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4,812 </a:t>
            </a: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тонн</a:t>
            </a:r>
            <a:endParaRPr lang="ru-RU" sz="1400" b="1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56CBAA2-AF5C-8D41-ACB6-1B97427D0F6C}"/>
              </a:ext>
            </a:extLst>
          </p:cNvPr>
          <p:cNvSpPr/>
          <p:nvPr/>
        </p:nvSpPr>
        <p:spPr>
          <a:xfrm>
            <a:off x="5827637" y="3430808"/>
            <a:ext cx="1932049" cy="2133600"/>
          </a:xfrm>
          <a:prstGeom prst="rect">
            <a:avLst/>
          </a:prstGeom>
          <a:solidFill>
            <a:srgbClr val="EDF3FD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600" b="1" dirty="0" smtClean="0">
              <a:solidFill>
                <a:prstClr val="black"/>
              </a:solidFill>
            </a:endParaRPr>
          </a:p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 ГОДА – РЕАЛИЗАЦИЯ МЕРОПРИЯТИЙ КОМПЛЕКСНОГО ПЛАНА</a:t>
            </a:r>
          </a:p>
        </p:txBody>
      </p:sp>
      <p:sp>
        <p:nvSpPr>
          <p:cNvPr id="16" name="Прямоугольник 23">
            <a:extLst>
              <a:ext uri="{FF2B5EF4-FFF2-40B4-BE49-F238E27FC236}">
                <a16:creationId xmlns="" xmlns:a16="http://schemas.microsoft.com/office/drawing/2014/main" id="{56D0AFBB-0A6F-7D4F-804C-DEAF07C5B950}"/>
              </a:ext>
            </a:extLst>
          </p:cNvPr>
          <p:cNvSpPr/>
          <p:nvPr/>
        </p:nvSpPr>
        <p:spPr>
          <a:xfrm>
            <a:off x="3209925" y="3416165"/>
            <a:ext cx="2377837" cy="2148242"/>
          </a:xfrm>
          <a:prstGeom prst="rect">
            <a:avLst/>
          </a:prstGeom>
          <a:solidFill>
            <a:srgbClr val="EDF3FD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 ПЕРЕЧНЯ КВОТИРУЕМЫХ ОБЪЕКТОВ И КОМПЛЕКСНОГО ПЛАНА ДЛЯ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ПЕТРОВСК-ЗАБАЙКАЛЬСКИЙ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23">
            <a:extLst>
              <a:ext uri="{FF2B5EF4-FFF2-40B4-BE49-F238E27FC236}">
                <a16:creationId xmlns=""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535949" y="3430807"/>
            <a:ext cx="2483476" cy="2150843"/>
          </a:xfrm>
          <a:prstGeom prst="rect">
            <a:avLst/>
          </a:prstGeom>
          <a:solidFill>
            <a:srgbClr val="EDF3FD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 год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СВОДНЫХ РАСЧЕТОВ ЗАГРЯЗНЕНИЯ АТМОСФЕРНОГО ВОЗДУХА (ИСПОЛНИТЕЛЬ –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 РОССИИ)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ttps://cdn-icons-png.flaticon.com/512/1739/17394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21" y="5638621"/>
            <a:ext cx="636229" cy="600254"/>
          </a:xfrm>
          <a:prstGeom prst="rect">
            <a:avLst/>
          </a:prstGeom>
          <a:ln w="762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" name="Picture 4" descr="https://cdn-icons-png.flaticon.com/512/2942/29425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92" y="5635789"/>
            <a:ext cx="653607" cy="641186"/>
          </a:xfrm>
          <a:prstGeom prst="rect">
            <a:avLst/>
          </a:prstGeom>
          <a:ln w="762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1" name="Picture 4" descr="https://cdn-icons-png.flaticon.com/512/1058/105869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20" y="5635789"/>
            <a:ext cx="720517" cy="603086"/>
          </a:xfrm>
          <a:prstGeom prst="rect">
            <a:avLst/>
          </a:prstGeom>
          <a:ln w="762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2989263"/>
            <a:ext cx="3776662" cy="3582987"/>
          </a:xfrm>
          <a:prstGeom prst="rect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70" y="216932"/>
            <a:ext cx="578930" cy="5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930452" y="304090"/>
            <a:ext cx="21904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24763" y="958071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4724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4324" y="1877339"/>
            <a:ext cx="7096125" cy="4295963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295" y="166431"/>
            <a:ext cx="743912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4312" y="297400"/>
            <a:ext cx="82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spc="1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ЭКОЛОГО-ПРОСВЕТИТЕЛЬСКАЯ ДЕЯТЕЛЬНОСТЬ</a:t>
            </a:r>
            <a:endParaRPr lang="ru-RU" kern="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D:\Воронина\экологич\2023\Акция велофест\аншлагcopy_001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82" y="1104457"/>
            <a:ext cx="3985410" cy="520128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11024" y="2405561"/>
            <a:ext cx="679243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МЕРОПРИЯТИЯ:</a:t>
            </a:r>
          </a:p>
          <a:p>
            <a:pPr>
              <a:lnSpc>
                <a:spcPts val="1500"/>
              </a:lnSpc>
            </a:pPr>
            <a:endParaRPr lang="ru-RU" alt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Ежегодная региональная экологическая акция </a:t>
            </a:r>
          </a:p>
          <a:p>
            <a:pPr algn="just"/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Охранять природу − значит любить Родину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200"/>
              </a:lnSpc>
            </a:pPr>
            <a:endParaRPr lang="ru-RU" altLang="ru-RU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Всероссийский  </a:t>
            </a:r>
            <a:r>
              <a:rPr lang="ru-RU" altLang="ru-RU" spc="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экодиктант</a:t>
            </a:r>
            <a:endParaRPr lang="ru-RU" altLang="ru-RU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200"/>
              </a:lnSpc>
            </a:pPr>
            <a:endParaRPr lang="ru-RU" altLang="ru-RU" spc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Всероссийская экологическая акция «Вода  </a:t>
            </a:r>
          </a:p>
          <a:p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России» (рейтинг Забайкальского </a:t>
            </a:r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края </a:t>
            </a:r>
            <a:endParaRPr lang="ru-RU" altLang="ru-RU" spc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с </a:t>
            </a:r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 поднялся на </a:t>
            </a:r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50 пунктов – 32 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место)</a:t>
            </a:r>
            <a:endParaRPr lang="ru-RU" altLang="ru-RU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200"/>
              </a:lnSpc>
            </a:pPr>
            <a:endParaRPr lang="ru-RU" altLang="ru-RU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Всероссийская акция </a:t>
            </a:r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«Выбираю чистый воздух» 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в </a:t>
            </a:r>
            <a:r>
              <a:rPr lang="ru-RU" altLang="ru-RU" spc="100" dirty="0">
                <a:latin typeface="Arial" panose="020B0604020202020204" pitchFamily="34" charset="0"/>
                <a:cs typeface="Arial" panose="020B0604020202020204" pitchFamily="34" charset="0"/>
              </a:rPr>
              <a:t>форме </a:t>
            </a:r>
            <a:r>
              <a:rPr lang="ru-RU" altLang="ru-RU" spc="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велофеста</a:t>
            </a:r>
            <a:endParaRPr lang="ru-RU" altLang="ru-RU" spc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altLang="ru-RU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   Всероссийская акция «Сохраним лес»</a:t>
            </a:r>
          </a:p>
          <a:p>
            <a:pPr algn="just">
              <a:lnSpc>
                <a:spcPts val="1200"/>
              </a:lnSpc>
            </a:pPr>
            <a:endParaRPr lang="ru-RU" altLang="ru-RU" b="1" spc="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188756"/>
              </p:ext>
            </p:extLst>
          </p:nvPr>
        </p:nvGraphicFramePr>
        <p:xfrm>
          <a:off x="314325" y="871721"/>
          <a:ext cx="6962556" cy="1010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42909"/>
                <a:gridCol w="30196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экологических акций, ед.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участников, чел.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70 897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Блок-схема: решение 7"/>
          <p:cNvSpPr/>
          <p:nvPr/>
        </p:nvSpPr>
        <p:spPr>
          <a:xfrm>
            <a:off x="491534" y="3065396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Блок-схема: решение 8"/>
          <p:cNvSpPr/>
          <p:nvPr/>
        </p:nvSpPr>
        <p:spPr>
          <a:xfrm>
            <a:off x="511024" y="3732541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Блок-схема: решение 9"/>
          <p:cNvSpPr/>
          <p:nvPr/>
        </p:nvSpPr>
        <p:spPr>
          <a:xfrm>
            <a:off x="511024" y="4159997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Блок-схема: решение 10"/>
          <p:cNvSpPr/>
          <p:nvPr/>
        </p:nvSpPr>
        <p:spPr>
          <a:xfrm>
            <a:off x="493081" y="5133910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Блок-схема: решение 12"/>
          <p:cNvSpPr/>
          <p:nvPr/>
        </p:nvSpPr>
        <p:spPr>
          <a:xfrm>
            <a:off x="491534" y="5941568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13176" y="322184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1136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50875" y="4371295"/>
            <a:ext cx="5690066" cy="2246769"/>
          </a:xfrm>
          <a:prstGeom prst="rect">
            <a:avLst/>
          </a:prstGeom>
          <a:solidFill>
            <a:srgbClr val="EDF3FD">
              <a:alpha val="4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ЗАДАЧИ НА 2024 ГОД</a:t>
            </a:r>
          </a:p>
          <a:p>
            <a:pPr>
              <a:lnSpc>
                <a:spcPts val="2100"/>
              </a:lnSpc>
            </a:pPr>
            <a:endParaRPr lang="ru-RU" b="1" spc="-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ru-RU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завершить работы по созданию  памятников     </a:t>
            </a:r>
          </a:p>
          <a:p>
            <a:pPr>
              <a:lnSpc>
                <a:spcPts val="2100"/>
              </a:lnSpc>
            </a:pP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природы «</a:t>
            </a:r>
            <a:r>
              <a:rPr lang="ru-RU" spc="-100" dirty="0" err="1">
                <a:latin typeface="Arial" panose="020B0604020202020204" pitchFamily="34" charset="0"/>
                <a:cs typeface="Arial" panose="020B0604020202020204" pitchFamily="34" charset="0"/>
              </a:rPr>
              <a:t>Норбо</a:t>
            </a: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Банзад</a:t>
            </a: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«Красная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ts val="2100"/>
              </a:lnSpc>
            </a:pP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>
              <a:lnSpc>
                <a:spcPts val="2100"/>
              </a:lnSpc>
            </a:pP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установить охранные зоны (внесение </a:t>
            </a: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ЕГРН) </a:t>
            </a:r>
          </a:p>
          <a:p>
            <a:pPr>
              <a:lnSpc>
                <a:spcPts val="2100"/>
              </a:lnSpc>
            </a:pP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памятников </a:t>
            </a: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природы и </a:t>
            </a:r>
            <a:r>
              <a:rPr lang="ru-RU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природных </a:t>
            </a:r>
            <a:r>
              <a:rPr lang="ru-RU" spc="-100" dirty="0">
                <a:latin typeface="Arial" panose="020B0604020202020204" pitchFamily="34" charset="0"/>
                <a:cs typeface="Arial" panose="020B0604020202020204" pitchFamily="34" charset="0"/>
              </a:rPr>
              <a:t>парков </a:t>
            </a:r>
            <a:endParaRPr lang="ru-RU" spc="-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ru-RU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42" y="88817"/>
            <a:ext cx="745913" cy="66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728" y="325316"/>
            <a:ext cx="8722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cap="all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Развитие особо охраняемых природных территорий регионального значения (ООПТ)</a:t>
            </a:r>
            <a:endParaRPr lang="ru-RU" kern="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Блок-схема: решение 10"/>
          <p:cNvSpPr/>
          <p:nvPr/>
        </p:nvSpPr>
        <p:spPr>
          <a:xfrm>
            <a:off x="379467" y="1364885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Блок-схема: решение 11"/>
          <p:cNvSpPr/>
          <p:nvPr/>
        </p:nvSpPr>
        <p:spPr>
          <a:xfrm>
            <a:off x="379467" y="2369685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Блок-схема: решение 12"/>
          <p:cNvSpPr/>
          <p:nvPr/>
        </p:nvSpPr>
        <p:spPr>
          <a:xfrm>
            <a:off x="404130" y="3497185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Блок-схема: решение 16"/>
          <p:cNvSpPr/>
          <p:nvPr/>
        </p:nvSpPr>
        <p:spPr>
          <a:xfrm>
            <a:off x="404130" y="4984986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17" y="3981447"/>
            <a:ext cx="4642708" cy="2713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71" y="1060510"/>
            <a:ext cx="4654845" cy="261835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34499" y="1091759"/>
            <a:ext cx="6371574" cy="3054682"/>
          </a:xfrm>
          <a:prstGeom prst="rect">
            <a:avLst/>
          </a:prstGeom>
          <a:solidFill>
            <a:srgbClr val="EDF3FD">
              <a:alpha val="43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создана ООПТ регионального значения учебно-  </a:t>
            </a:r>
          </a:p>
          <a:p>
            <a:pPr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научный стационар 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Титовская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сопка»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1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разработана документация на создание    </a:t>
            </a:r>
          </a:p>
          <a:p>
            <a:pPr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охранных зон 46 памятников природы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2-х   </a:t>
            </a:r>
          </a:p>
          <a:p>
            <a:pPr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природных парков</a:t>
            </a:r>
          </a:p>
          <a:p>
            <a:pPr algn="just"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в Концепцию развития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системы ООПТ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регионального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значения в Забайкальском крае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период до 2030 года, внесен памятник природы   </a:t>
            </a:r>
          </a:p>
          <a:p>
            <a:pPr algn="just">
              <a:lnSpc>
                <a:spcPts val="21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Норбо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Банзад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в с.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Укурик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Хилокского района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Блок-схема: решение 20"/>
          <p:cNvSpPr/>
          <p:nvPr/>
        </p:nvSpPr>
        <p:spPr>
          <a:xfrm>
            <a:off x="470065" y="5902611"/>
            <a:ext cx="181196" cy="16625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66993" y="325316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978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0317235" y="4330386"/>
            <a:ext cx="1357683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фактическое</a:t>
            </a:r>
            <a:endParaRPr lang="ru-RU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889" y="198935"/>
            <a:ext cx="9648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РЕГИОНАЛЬНОГО ПРОЕКТА </a:t>
            </a: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«СОХРАНЕНИЕ ЛЕСОВ» </a:t>
            </a:r>
          </a:p>
          <a:p>
            <a:pPr defTabSz="685800"/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НАЦИОНАЛЬНОГО ПРОЕКТА «ЭКОЛОГИЯ» СОСТАВИЛ </a:t>
            </a:r>
            <a:r>
              <a:rPr lang="ru-RU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269%</a:t>
            </a:r>
            <a:endParaRPr lang="ru-RU" b="1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  <a:p>
            <a:pPr defTabSz="685800"/>
            <a:endParaRPr lang="ru-RU" sz="1400" b="1" kern="0" dirty="0">
              <a:solidFill>
                <a:srgbClr val="C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  <a:p>
            <a:pPr defTabSz="685800"/>
            <a:r>
              <a:rPr lang="ru-RU" b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!!! ПРЕВЫШЕНИЕ ПЛАНА В 4 РАЗА</a:t>
            </a:r>
          </a:p>
          <a:p>
            <a:pPr defTabSz="685800"/>
            <a:endParaRPr lang="ru-RU" sz="16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88697465"/>
              </p:ext>
            </p:extLst>
          </p:nvPr>
        </p:nvGraphicFramePr>
        <p:xfrm>
          <a:off x="181197" y="1186774"/>
          <a:ext cx="7701657" cy="5422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127014" y="2316751"/>
            <a:ext cx="4103494" cy="7618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План/Факт 2023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53,6/54,3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2024 г. – 59 тыс. 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3961" y="3293829"/>
            <a:ext cx="3914928" cy="1112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План/Факт 2023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 /1,8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кг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2024 г. – 3 тыс. кг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42412" y="4431375"/>
            <a:ext cx="4193743" cy="10062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План/Факт 2019-2022– 22 ед./ 22 ед.</a:t>
            </a:r>
          </a:p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достигнут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35646" y="5727851"/>
            <a:ext cx="3914928" cy="881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План/Факт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ед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ед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2024 г. 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ед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14032" y="986796"/>
            <a:ext cx="3600912" cy="138499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ЗАДАЧА: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лесов, в том числе на основе их воспроизводства на всех участках вырубленных и погибших лесных насаждений.</a:t>
            </a:r>
          </a:p>
          <a:p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«Отношение площади лесовосстановления и лесоразведения к площади вырубленных и погибших лесных насаждений»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8370439" y="2199334"/>
          <a:ext cx="3460861" cy="92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308455" y="3257354"/>
            <a:ext cx="341824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 – 73,2 млн. руб.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42060" y="2877210"/>
            <a:ext cx="10499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09364" y="2882468"/>
            <a:ext cx="1617331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фактическое</a:t>
            </a:r>
          </a:p>
        </p:txBody>
      </p:sp>
      <p:sp>
        <p:nvSpPr>
          <p:cNvPr id="28" name="Shape 27"/>
          <p:cNvSpPr/>
          <p:nvPr/>
        </p:nvSpPr>
        <p:spPr>
          <a:xfrm>
            <a:off x="9631044" y="3675771"/>
            <a:ext cx="1531699" cy="81263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/>
          <p:cNvSpPr txBox="1"/>
          <p:nvPr/>
        </p:nvSpPr>
        <p:spPr>
          <a:xfrm>
            <a:off x="8313134" y="4675917"/>
            <a:ext cx="33835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115,6 млн. руб.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8442633" y="4056914"/>
            <a:ext cx="1207525" cy="788280"/>
            <a:chOff x="71938" y="662995"/>
            <a:chExt cx="910047" cy="78828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1938" y="696485"/>
              <a:ext cx="869804" cy="7547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112181" y="662995"/>
              <a:ext cx="869804" cy="7547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634" tIns="0" rIns="0" bIns="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60,8%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370439" y="4237302"/>
            <a:ext cx="10499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690428" y="2469091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3724835" y="3633301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3724835" y="4648491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3724835" y="5834089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109364" y="4111109"/>
            <a:ext cx="1826134" cy="253408"/>
          </a:xfrm>
          <a:prstGeom prst="rect">
            <a:avLst/>
          </a:prstGeom>
          <a:ln>
            <a:noFill/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088" tIns="0" rIns="0" bIns="0" numCol="1" spcCol="1270" anchor="t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269%</a:t>
            </a:r>
            <a:endParaRPr lang="ru-RU" b="1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Схема 37">
            <a:extLst>
              <a:ext uri="{FF2B5EF4-FFF2-40B4-BE49-F238E27FC236}">
                <a16:creationId xmlns="" xmlns:a16="http://schemas.microsoft.com/office/drawing/2014/main" id="{A70ABE4B-9C36-47FA-9A14-CEAECF8DAF5A}"/>
              </a:ext>
            </a:extLst>
          </p:cNvPr>
          <p:cNvGraphicFramePr/>
          <p:nvPr>
            <p:extLst/>
          </p:nvPr>
        </p:nvGraphicFramePr>
        <p:xfrm>
          <a:off x="8442633" y="5192847"/>
          <a:ext cx="3388547" cy="96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3E35694-2CB4-4180-915C-2E74671009CC}"/>
              </a:ext>
            </a:extLst>
          </p:cNvPr>
          <p:cNvSpPr txBox="1"/>
          <p:nvPr/>
        </p:nvSpPr>
        <p:spPr>
          <a:xfrm>
            <a:off x="8382078" y="5850785"/>
            <a:ext cx="10499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7373106-F809-4C6D-A5D6-1F9EF1691E4C}"/>
              </a:ext>
            </a:extLst>
          </p:cNvPr>
          <p:cNvSpPr txBox="1"/>
          <p:nvPr/>
        </p:nvSpPr>
        <p:spPr>
          <a:xfrm>
            <a:off x="10317235" y="5850785"/>
            <a:ext cx="1357683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ожидаемое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755CA85-E327-4034-BCDB-B985EFC51BDB}"/>
              </a:ext>
            </a:extLst>
          </p:cNvPr>
          <p:cNvSpPr txBox="1"/>
          <p:nvPr/>
        </p:nvSpPr>
        <p:spPr>
          <a:xfrm>
            <a:off x="8291363" y="6216036"/>
            <a:ext cx="33835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188,5 млн. руб.</a:t>
            </a:r>
          </a:p>
        </p:txBody>
      </p:sp>
      <p:pic>
        <p:nvPicPr>
          <p:cNvPr id="4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689" y="145092"/>
            <a:ext cx="725809" cy="6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8382078" y="279955"/>
            <a:ext cx="2667013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2612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135" y="193610"/>
            <a:ext cx="716877" cy="64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9288" y="199332"/>
            <a:ext cx="10599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РЕГИОНАЛЬНЫЙ ГОСУДАРСТВЕННЫЙ ЭКОЛОГИЧЕСКИЙ НАДЗОР </a:t>
            </a:r>
          </a:p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ОБРАЩЕНИЯ С ОТХОДАМИ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646" y="1099804"/>
            <a:ext cx="4758231" cy="464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288" y="6079216"/>
            <a:ext cx="1141540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НА 2024 ГОД: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взаимодействия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УМВД России по Забайкальскому краю и другими контролирующими органами в целях выявления нарушений обязательных требований законодательства в сфере обращения с отходами производства и потребления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3501" y="1412009"/>
            <a:ext cx="6456224" cy="24791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		 	125	  64	    - 61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499" y="1772583"/>
            <a:ext cx="6456224" cy="27806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обследования	 	 85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	    +18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501" y="1041101"/>
            <a:ext cx="6456224" cy="303131"/>
          </a:xfrm>
          <a:prstGeom prst="rect">
            <a:avLst/>
          </a:prstGeom>
          <a:solidFill>
            <a:srgbClr val="82A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Всего, ед.			2022	2023	 </a:t>
            </a:r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499" y="2163306"/>
            <a:ext cx="6456224" cy="50495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Обследования 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органами прокуратуры	 	 40	  46	    + 6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3499" y="2777043"/>
            <a:ext cx="6456224" cy="29090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Внеплановые проверки	 	  1	   1	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3502" y="3781653"/>
            <a:ext cx="6456224" cy="323545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нарушений	 	 65	 124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+ 59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502" y="4218802"/>
            <a:ext cx="6456224" cy="267763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предостережений	 	  6	  17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+ 11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697" y="3318250"/>
            <a:ext cx="6055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3501" y="4600169"/>
            <a:ext cx="6456225" cy="489068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Привлечено к административной 	173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132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- 41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	 	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3501" y="5184598"/>
            <a:ext cx="6456226" cy="28314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предупреждений	 	165	 116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- 49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3501" y="5557180"/>
            <a:ext cx="6456226" cy="270807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штрафов, тыс. руб.	 	376	1058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+ 682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401577" y="285309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3228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3628" y="226709"/>
            <a:ext cx="10599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РЕГИОНАЛЬНЫЙ ГОСУДАРСТВЕННЫЙ ГЕОЛОГИЧЕСКИЙ НАДЗОР </a:t>
            </a:r>
          </a:p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СФЕРЕ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НЕДРОПОЛЬЗОВАНИЯ МЕСТНОГО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ЗНАЧЕНИЯ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KononihynAS\Downloads\23112023_101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97" y="1545222"/>
            <a:ext cx="4599235" cy="25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3501" y="1653551"/>
            <a:ext cx="6456224" cy="24791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		 	  20	  26	    + 6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499" y="2014125"/>
            <a:ext cx="6456224" cy="27806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обследования	 	  14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8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501" y="1282643"/>
            <a:ext cx="6456224" cy="303131"/>
          </a:xfrm>
          <a:prstGeom prst="rect">
            <a:avLst/>
          </a:prstGeom>
          <a:solidFill>
            <a:srgbClr val="82A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Всего, ед.			2022	2023	 </a:t>
            </a:r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499" y="2404848"/>
            <a:ext cx="6456224" cy="50495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Обследования 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органами прокуратуры	 	  27	   4	    - 23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3502" y="3806862"/>
            <a:ext cx="6456224" cy="323545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нарушений	 	 12	   9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- 3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502" y="4244011"/>
            <a:ext cx="6456224" cy="267763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предостережений	 	  0	  11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+ 11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445" y="3205184"/>
            <a:ext cx="6055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3501" y="4625378"/>
            <a:ext cx="6456225" cy="489068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Привлечено к административной 	 10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11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	 	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3501" y="5209807"/>
            <a:ext cx="6456226" cy="28314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предупреждений	 	  4	   4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3501" y="5582389"/>
            <a:ext cx="6456226" cy="270807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штрафов, млн. руб.	 	1,2	  0,9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- 0,3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3497" y="5989661"/>
            <a:ext cx="6456226" cy="270807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ущерба, млн. руб.	 	4,7	 25,2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+ 20,5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3197" y="4660380"/>
            <a:ext cx="4599235" cy="13849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НА 2024 ГОД: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профилактической работы с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недропользователями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(ОПИ, золото) на предмет профилактики правонарушений в сфере охраны окружающей среды и с целью снижения негативного влияния на окружающую среду от их деятельности</a:t>
            </a:r>
          </a:p>
        </p:txBody>
      </p:sp>
      <p:pic>
        <p:nvPicPr>
          <p:cNvPr id="2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669" y="226709"/>
            <a:ext cx="642763" cy="5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410730" y="363893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0264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5715" y="279681"/>
            <a:ext cx="10599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РЕГИОНАЛЬНЫЙ ГОСУДАРСТВЕННЫЙ ЭКОЛОГИЧЕСКИЙ НАДЗОР </a:t>
            </a:r>
          </a:p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ОБЛАСТИ ОХРАНЫ АТМОСФЕРНОГО ВОЗДУХА</a:t>
            </a:r>
          </a:p>
        </p:txBody>
      </p:sp>
      <p:pic>
        <p:nvPicPr>
          <p:cNvPr id="1027" name="Picture 3" descr="Y:\Проверки 2023\12 декабрь\ПРОВЕРКИ ПО ТРЕБОВАНИЮ (3-8575) - ВОЗДУХ\23-1020 ООО Синтал\фото\IMG_5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86" y="1483262"/>
            <a:ext cx="4438896" cy="33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3499" y="1963600"/>
            <a:ext cx="6456224" cy="24791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		 	  27	  63	    + 36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499" y="2257360"/>
            <a:ext cx="6456224" cy="27806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обследования	 	  30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63	    + 33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501" y="1239504"/>
            <a:ext cx="6456224" cy="303131"/>
          </a:xfrm>
          <a:prstGeom prst="rect">
            <a:avLst/>
          </a:prstGeom>
          <a:solidFill>
            <a:srgbClr val="90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Всего, ед.			2022	2023	 </a:t>
            </a:r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499" y="2617091"/>
            <a:ext cx="6456224" cy="50495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Обследования 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органами прокуратуры	 	  31	  41	    + 10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3499" y="3232863"/>
            <a:ext cx="6456224" cy="29090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Внеплановые проверки	 	   9	   9	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3502" y="4230225"/>
            <a:ext cx="6456224" cy="323545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нарушений	 	  54	  68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+ 14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502" y="4667374"/>
            <a:ext cx="6456224" cy="267763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предостережений	 	   3	 318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+ 315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697" y="3766822"/>
            <a:ext cx="6055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3501" y="5048741"/>
            <a:ext cx="6456225" cy="489068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Привлечено к административной 	 243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109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-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	 	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3501" y="5633170"/>
            <a:ext cx="6456226" cy="28314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предупреждений	 	 190	 101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- 89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3501" y="6005752"/>
            <a:ext cx="6456226" cy="270807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штрафов, тыс. руб.	 	 757	 157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- 600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3499" y="1616152"/>
            <a:ext cx="6456224" cy="24791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ОНВОС		 		2445	2387	    -  58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21106" y="5179371"/>
            <a:ext cx="4393376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НА 2024 ГОД: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проверок в отношении объектов НВОС в период отопительного сезона</a:t>
            </a:r>
          </a:p>
        </p:txBody>
      </p:sp>
      <p:pic>
        <p:nvPicPr>
          <p:cNvPr id="2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620" y="106407"/>
            <a:ext cx="757670" cy="6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361773" y="298178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0946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6643" y="232463"/>
            <a:ext cx="10599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ГОСУДАРСТВЕННЫЙ ЭКОЛОГИЧЕСКИЙ НАДЗОР </a:t>
            </a:r>
          </a:p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ОБЛАСТИ КОНТРОЛЯ ЗА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ВОДНЫМИ ОБЪЕКТАМИ</a:t>
            </a:r>
          </a:p>
        </p:txBody>
      </p:sp>
      <p:pic>
        <p:nvPicPr>
          <p:cNvPr id="1026" name="Picture 2" descr="Y:\Проверки 2022\08 Август\УЧАСТИЯ\22-578 Сретенский район Усть-Кара\ФОТО\DSCN6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60" y="1369935"/>
            <a:ext cx="4656772" cy="349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464" y="158175"/>
            <a:ext cx="655736" cy="58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474299" y="314025"/>
            <a:ext cx="275716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3501" y="1412009"/>
            <a:ext cx="6456224" cy="24791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		 	57	 163	    + 106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499" y="1772583"/>
            <a:ext cx="6456224" cy="27806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обследования	 	 17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35	    +18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501" y="1041101"/>
            <a:ext cx="6456224" cy="303131"/>
          </a:xfrm>
          <a:prstGeom prst="rect">
            <a:avLst/>
          </a:prstGeom>
          <a:solidFill>
            <a:srgbClr val="82A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Всего, ед.			2022	2023	 </a:t>
            </a:r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3499" y="2163306"/>
            <a:ext cx="6456224" cy="504951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Обследования 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органами прокуратуры	 	 30	  26	     - 4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3499" y="2777043"/>
            <a:ext cx="6456224" cy="29090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Внеплановые проверки	 	  0	   1	     + 1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502" y="3781653"/>
            <a:ext cx="6456224" cy="323545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нарушений	 	 15	  32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+ 17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3502" y="4218802"/>
            <a:ext cx="6456224" cy="267763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предостережений	 	  0	  31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+ 31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697" y="3318250"/>
            <a:ext cx="6055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3501" y="4600169"/>
            <a:ext cx="6456225" cy="489068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Привлечено к административной 	20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12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	 	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3501" y="5184598"/>
            <a:ext cx="6456226" cy="283140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предупреждений	 	2	   8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+ 6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3501" y="5557180"/>
            <a:ext cx="6456226" cy="270807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штрафов, тыс. руб.	 	124	 315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+ 191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3499" y="6001824"/>
            <a:ext cx="6456226" cy="270807"/>
          </a:xfrm>
          <a:prstGeom prst="rect">
            <a:avLst/>
          </a:prstGeom>
          <a:solidFill>
            <a:srgbClr val="E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ущерба, тыс. руб.	 	533	 695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+ 162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8058" y="5144665"/>
            <a:ext cx="4393376" cy="9541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НА 2024 ГОД: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400" dirty="0" smtClean="0">
                <a:solidFill>
                  <a:prstClr val="black"/>
                </a:solidFill>
              </a:rPr>
              <a:t>онтроль за деятельностью </a:t>
            </a:r>
            <a:r>
              <a:rPr lang="ru-RU" sz="1400" dirty="0">
                <a:solidFill>
                  <a:prstClr val="black"/>
                </a:solidFill>
              </a:rPr>
              <a:t>золотодобывающих </a:t>
            </a:r>
            <a:r>
              <a:rPr lang="ru-RU" sz="1400" dirty="0" smtClean="0">
                <a:solidFill>
                  <a:prstClr val="black"/>
                </a:solidFill>
              </a:rPr>
              <a:t>предприятий, проведение мероприятий </a:t>
            </a:r>
            <a:r>
              <a:rPr lang="ru-RU" sz="1400" dirty="0">
                <a:solidFill>
                  <a:prstClr val="black"/>
                </a:solidFill>
              </a:rPr>
              <a:t>по контролю за водными объектами в период </a:t>
            </a:r>
            <a:r>
              <a:rPr lang="ru-RU" sz="1400" dirty="0" smtClean="0">
                <a:solidFill>
                  <a:prstClr val="black"/>
                </a:solidFill>
              </a:rPr>
              <a:t>сезона добычи золота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7" descr="Y:\Павлык\ГОДОВОЙ отчет\карта.jpg">
            <a:extLst>
              <a:ext uri="{FF2B5EF4-FFF2-40B4-BE49-F238E27FC236}">
                <a16:creationId xmlns:a16="http://schemas.microsoft.com/office/drawing/2014/main" xmlns="" id="{2B0C326C-8224-482E-A533-73E24C5A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35" y="1713797"/>
            <a:ext cx="4718771" cy="421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808" y="227228"/>
            <a:ext cx="9208262" cy="62573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МИНЕРАЛЬНО-СЫРЬЕВАЯ БАЗА ОПИ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ЗАБАЙКАЛЬСКОГО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</a:p>
        </p:txBody>
      </p:sp>
      <p:pic>
        <p:nvPicPr>
          <p:cNvPr id="9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672" y="227228"/>
            <a:ext cx="776814" cy="6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1292BA6-09A9-43AF-81F8-B4B455043329}"/>
              </a:ext>
            </a:extLst>
          </p:cNvPr>
          <p:cNvSpPr/>
          <p:nvPr/>
        </p:nvSpPr>
        <p:spPr>
          <a:xfrm>
            <a:off x="10121153" y="6596931"/>
            <a:ext cx="452814" cy="1845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CBEE61EC-568D-43DB-843F-9E568D9616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954958"/>
              </p:ext>
            </p:extLst>
          </p:nvPr>
        </p:nvGraphicFramePr>
        <p:xfrm>
          <a:off x="1108823" y="1110081"/>
          <a:ext cx="4934453" cy="2990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8380B08-078E-4734-90E5-468D42538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871" y="4236804"/>
            <a:ext cx="1798768" cy="11804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105CB38-A183-4B02-8DDD-E030BB2EE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937" y="4663480"/>
            <a:ext cx="1746299" cy="13097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B4B2402-7977-47B7-BDA0-B13EF7E63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209" y="5142901"/>
            <a:ext cx="1966416" cy="136525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65808" y="1071985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</p:cxnSp>
      <p:sp>
        <p:nvSpPr>
          <p:cNvPr id="15" name="Прямоугольник 14"/>
          <p:cNvSpPr/>
          <p:nvPr/>
        </p:nvSpPr>
        <p:spPr>
          <a:xfrm>
            <a:off x="9401577" y="285309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428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86" y="170040"/>
            <a:ext cx="688700" cy="6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852" y="285309"/>
            <a:ext cx="897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ДОБЫЧА И ПРИРОСТ ЗАПАСОВ ОБЩЕРАСПРОСТРАНЕННЫХ </a:t>
            </a:r>
            <a:endParaRPr lang="ru-RU" alt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itchFamily="18" charset="0"/>
            </a:endParaRPr>
          </a:p>
          <a:p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ПОЛЕЗНЫХ </a:t>
            </a: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ИСКОПАЕМЫХ</a:t>
            </a:r>
          </a:p>
        </p:txBody>
      </p:sp>
      <p:graphicFrame>
        <p:nvGraphicFramePr>
          <p:cNvPr id="15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713212"/>
              </p:ext>
            </p:extLst>
          </p:nvPr>
        </p:nvGraphicFramePr>
        <p:xfrm>
          <a:off x="6175158" y="1850340"/>
          <a:ext cx="5548625" cy="198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965203"/>
              </p:ext>
            </p:extLst>
          </p:nvPr>
        </p:nvGraphicFramePr>
        <p:xfrm>
          <a:off x="532874" y="1563264"/>
          <a:ext cx="4545331" cy="257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697473" y="4792393"/>
            <a:ext cx="4955371" cy="533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2874" y="1358126"/>
            <a:ext cx="5406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Д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инамика объемов добычи ОПИ, млн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куб. м. 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9362" y="1354502"/>
            <a:ext cx="3336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Прирост запасов ОПИ, млн. куб. м. 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graphicFrame>
        <p:nvGraphicFramePr>
          <p:cNvPr id="19" name="Google Shape;716;p30">
            <a:extLst>
              <a:ext uri="{FF2B5EF4-FFF2-40B4-BE49-F238E27FC236}">
                <a16:creationId xmlns:a16="http://schemas.microsoft.com/office/drawing/2014/main" xmlns="" id="{9FDCCC67-DF5C-448F-99CD-AA95D9091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7156"/>
              </p:ext>
            </p:extLst>
          </p:nvPr>
        </p:nvGraphicFramePr>
        <p:xfrm>
          <a:off x="717676" y="5182145"/>
          <a:ext cx="6221664" cy="1392866"/>
        </p:xfrm>
        <a:graphic>
          <a:graphicData uri="http://schemas.openxmlformats.org/drawingml/2006/table">
            <a:tbl>
              <a:tblPr/>
              <a:tblGrid>
                <a:gridCol w="23683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37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37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 НАИМЕНОВАНИЕ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2021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2022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2023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Аукционы, млн.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руб.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8,28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34,8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86,2</a:t>
                      </a: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НДПИ, млн.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руб.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Calibri" pitchFamily="34" charset="0"/>
                        </a:rPr>
                        <a:t>22,5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102,7</a:t>
                      </a: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421,6</a:t>
                      </a: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Госпошлина за выдачу лицензий, млн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. руб.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0,622</a:t>
                      </a: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0,712</a:t>
                      </a: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charset="0"/>
                        </a:rPr>
                        <a:t>1,102</a:t>
                      </a:r>
                    </a:p>
                  </a:txBody>
                  <a:tcPr marL="9525" marR="9525" marT="94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3772E0F-4821-4D12-8E8B-8F8BCFCDCFA6}"/>
              </a:ext>
            </a:extLst>
          </p:cNvPr>
          <p:cNvSpPr txBox="1"/>
          <p:nvPr/>
        </p:nvSpPr>
        <p:spPr>
          <a:xfrm>
            <a:off x="579131" y="4638504"/>
            <a:ext cx="7586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Поступления в краевой бюджет от пользования недрами местного значения</a:t>
            </a: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532874" y="1109272"/>
            <a:ext cx="11190909" cy="13285"/>
          </a:xfrm>
          <a:prstGeom prst="line">
            <a:avLst/>
          </a:prstGeom>
          <a:noFill/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sp>
        <p:nvSpPr>
          <p:cNvPr id="6" name="Прямоугольник 5"/>
          <p:cNvSpPr/>
          <p:nvPr/>
        </p:nvSpPr>
        <p:spPr>
          <a:xfrm>
            <a:off x="7990843" y="5325930"/>
            <a:ext cx="3958037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ЗАДАЧА НА 2024 ГОД:</a:t>
            </a:r>
          </a:p>
          <a:p>
            <a:pPr algn="ctr"/>
            <a:endParaRPr lang="ru-R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обеспечение прироста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запасов общераспространенных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полезных ископаемых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401577" y="285309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52844" y="1732274"/>
            <a:ext cx="598606" cy="31489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55,8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040" y="264302"/>
            <a:ext cx="9055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ВЫДАЧА ЛИЦЕНЗИЙ НА ПОЛЬЗОВАНИЕ УЧАСТКАМИ НЕДР </a:t>
            </a:r>
            <a:endParaRPr lang="ru-RU" alt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itchFamily="18" charset="0"/>
            </a:endParaRPr>
          </a:p>
          <a:p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МЕСТНОГО </a:t>
            </a: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ЗНАЧЕНИЯ </a:t>
            </a: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НА ТЕРРИТОРИИ ЗАБАЙКАЛЬСКОГО КРАЯ</a:t>
            </a:r>
            <a:endParaRPr lang="ru-RU" alt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37669074"/>
              </p:ext>
            </p:extLst>
          </p:nvPr>
        </p:nvGraphicFramePr>
        <p:xfrm>
          <a:off x="6164955" y="1820600"/>
          <a:ext cx="6466648" cy="282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1" y="161340"/>
            <a:ext cx="856796" cy="7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F5BBFAA9-4D27-4866-B5F7-7286FA99D5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1974190"/>
              </p:ext>
            </p:extLst>
          </p:nvPr>
        </p:nvGraphicFramePr>
        <p:xfrm>
          <a:off x="468436" y="1351466"/>
          <a:ext cx="6031347" cy="270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36BA7E1-63CA-439E-87A1-43DEB780C8A9}"/>
              </a:ext>
            </a:extLst>
          </p:cNvPr>
          <p:cNvSpPr/>
          <p:nvPr/>
        </p:nvSpPr>
        <p:spPr>
          <a:xfrm>
            <a:off x="1035664" y="2403569"/>
            <a:ext cx="755806" cy="29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469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B9F16B4-A482-4214-914D-4E68A077A8D6}"/>
              </a:ext>
            </a:extLst>
          </p:cNvPr>
          <p:cNvSpPr/>
          <p:nvPr/>
        </p:nvSpPr>
        <p:spPr>
          <a:xfrm>
            <a:off x="1919328" y="3076103"/>
            <a:ext cx="452814" cy="18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52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F074C21-B002-4A09-852B-B31F274B1CD8}"/>
              </a:ext>
            </a:extLst>
          </p:cNvPr>
          <p:cNvSpPr/>
          <p:nvPr/>
        </p:nvSpPr>
        <p:spPr>
          <a:xfrm>
            <a:off x="2470113" y="2851751"/>
            <a:ext cx="755806" cy="290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236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8BF970-A915-448E-A4D6-483F7A381506}"/>
              </a:ext>
            </a:extLst>
          </p:cNvPr>
          <p:cNvSpPr txBox="1"/>
          <p:nvPr/>
        </p:nvSpPr>
        <p:spPr>
          <a:xfrm>
            <a:off x="6334957" y="4888138"/>
            <a:ext cx="5789404" cy="14619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Основания прекращения действия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лицензий: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1.Ликвидация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субъекта предпринимательской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деятельности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2.Инициатива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недропользователя</a:t>
            </a:r>
            <a:endParaRPr lang="ru-RU" sz="1400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3.Истечение срока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действия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лицензии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8E2AEF-D57F-42C2-8E55-EC4446752E22}"/>
              </a:ext>
            </a:extLst>
          </p:cNvPr>
          <p:cNvSpPr txBox="1"/>
          <p:nvPr/>
        </p:nvSpPr>
        <p:spPr>
          <a:xfrm>
            <a:off x="468436" y="3827311"/>
            <a:ext cx="5319024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Задача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по обеспечению выдачи лицензий на право пользования участками недр местного значения </a:t>
            </a:r>
            <a:endParaRPr lang="ru-RU" sz="1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в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itchFamily="34" charset="0"/>
              </a:rPr>
              <a:t>2023 году выполнена</a:t>
            </a:r>
            <a:endParaRPr lang="ru-RU" sz="105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6669B0E-E85A-43B8-B2B2-A9362B745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10" y="4648315"/>
            <a:ext cx="2556638" cy="17017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D0B1A72-EF6F-4B5B-A046-B55C39C52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045" y="5063559"/>
            <a:ext cx="2395262" cy="159745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3F166E8-DB90-4131-A682-B8187AF5B485}"/>
              </a:ext>
            </a:extLst>
          </p:cNvPr>
          <p:cNvSpPr/>
          <p:nvPr/>
        </p:nvSpPr>
        <p:spPr>
          <a:xfrm>
            <a:off x="6480684" y="1362828"/>
            <a:ext cx="5643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Динамика выдачи лицензий на пользование ОПИ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1121" y="393472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43040" y="987697"/>
            <a:ext cx="11190909" cy="13285"/>
          </a:xfrm>
          <a:prstGeom prst="line">
            <a:avLst/>
          </a:prstGeom>
          <a:noFill/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587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22" y="134432"/>
            <a:ext cx="805523" cy="69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0990B9-9A99-C848-AD94-DBACED7D814C}"/>
              </a:ext>
            </a:extLst>
          </p:cNvPr>
          <p:cNvSpPr txBox="1"/>
          <p:nvPr/>
        </p:nvSpPr>
        <p:spPr>
          <a:xfrm>
            <a:off x="541311" y="5779167"/>
            <a:ext cx="11126947" cy="861774"/>
          </a:xfrm>
          <a:prstGeom prst="rect">
            <a:avLst/>
          </a:prstGeom>
          <a:solidFill>
            <a:srgbClr val="D6DCE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НА 2024 ГОД</a:t>
            </a:r>
          </a:p>
          <a:p>
            <a:pPr algn="ctr"/>
            <a:endParaRPr lang="ru-RU" sz="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площади закрепленных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 </a:t>
            </a:r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охотпользователями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охотничьих угодий на 4,4 млн. га до 20 млн. га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3BA2DA-EE2F-F34F-8F45-FCEDF48534EA}"/>
              </a:ext>
            </a:extLst>
          </p:cNvPr>
          <p:cNvSpPr txBox="1"/>
          <p:nvPr/>
        </p:nvSpPr>
        <p:spPr>
          <a:xfrm>
            <a:off x="-152400" y="462618"/>
            <a:ext cx="849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ПЛОЩАДЬ ОХОТНИЧЬИХ УГОДИЙ ЗАБАЙКАЛЬСКОГО КРАЯ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0436E1-6318-B045-87D8-F3D41ACA7207}"/>
              </a:ext>
            </a:extLst>
          </p:cNvPr>
          <p:cNvSpPr txBox="1"/>
          <p:nvPr/>
        </p:nvSpPr>
        <p:spPr>
          <a:xfrm>
            <a:off x="9671257" y="2867397"/>
            <a:ext cx="1143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81571" y="1055868"/>
            <a:ext cx="10986688" cy="9541"/>
          </a:xfrm>
          <a:prstGeom prst="line">
            <a:avLst/>
          </a:prstGeom>
          <a:noFill/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</p:cxnSp>
      <p:sp>
        <p:nvSpPr>
          <p:cNvPr id="37" name="Прямоугольник 36"/>
          <p:cNvSpPr/>
          <p:nvPr/>
        </p:nvSpPr>
        <p:spPr>
          <a:xfrm>
            <a:off x="9069369" y="340442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38" name="Google Shape;218;g12443aac96e_8_15"/>
          <p:cNvSpPr/>
          <p:nvPr/>
        </p:nvSpPr>
        <p:spPr>
          <a:xfrm>
            <a:off x="5598781" y="1299101"/>
            <a:ext cx="4156388" cy="72379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38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МЛН. ГА</a:t>
            </a:r>
            <a:r>
              <a:rPr lang="ru-RU" b="1" dirty="0">
                <a:solidFill>
                  <a:prstClr val="black"/>
                </a:solidFill>
                <a:ea typeface="Montserrat"/>
                <a:cs typeface="Montserrat"/>
              </a:rPr>
              <a:t> </a:t>
            </a:r>
            <a:endParaRPr lang="ru-RU" b="1" dirty="0" smtClean="0">
              <a:solidFill>
                <a:prstClr val="black"/>
              </a:solidFill>
              <a:ea typeface="Montserrat"/>
              <a:cs typeface="Montserrat"/>
            </a:endParaRP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всего охотничьих угодий</a:t>
            </a: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2" name="Google Shape;218;g12443aac96e_8_15"/>
          <p:cNvSpPr/>
          <p:nvPr/>
        </p:nvSpPr>
        <p:spPr>
          <a:xfrm>
            <a:off x="5598781" y="4571596"/>
            <a:ext cx="4156388" cy="80672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15,6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МЛН. ГА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(41%)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закрепленные за </a:t>
            </a:r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охотпользователями</a:t>
            </a:r>
            <a:endParaRPr lang="ru-RU"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3" name="Google Shape;218;g12443aac96e_8_15"/>
          <p:cNvSpPr/>
          <p:nvPr/>
        </p:nvSpPr>
        <p:spPr>
          <a:xfrm>
            <a:off x="7736182" y="3420481"/>
            <a:ext cx="4037974" cy="895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14,8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МЛН. ГА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(39%)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предоставления в </a:t>
            </a:r>
            <a:r>
              <a:rPr lang="ru-RU" sz="16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охотпользование</a:t>
            </a:r>
            <a:endParaRPr lang="ru-RU"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4" name="Google Shape;218;g12443aac96e_8_15"/>
          <p:cNvSpPr/>
          <p:nvPr/>
        </p:nvSpPr>
        <p:spPr>
          <a:xfrm>
            <a:off x="5598781" y="2356324"/>
            <a:ext cx="4156388" cy="77161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22,4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МЛН. ГА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(59%)</a:t>
            </a:r>
          </a:p>
          <a:p>
            <a:pPr algn="ctr" defTabSz="457200"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общедоступные охотничьи угодья</a:t>
            </a:r>
            <a:endParaRPr lang="ru-RU" sz="1600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1" y="1393176"/>
            <a:ext cx="4854622" cy="41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644010145"/>
              </p:ext>
            </p:extLst>
          </p:nvPr>
        </p:nvGraphicFramePr>
        <p:xfrm>
          <a:off x="406804" y="3986091"/>
          <a:ext cx="5869061" cy="260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12056025"/>
              </p:ext>
            </p:extLst>
          </p:nvPr>
        </p:nvGraphicFramePr>
        <p:xfrm>
          <a:off x="6581420" y="1046328"/>
          <a:ext cx="5426879" cy="287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850980465"/>
              </p:ext>
            </p:extLst>
          </p:nvPr>
        </p:nvGraphicFramePr>
        <p:xfrm>
          <a:off x="338667" y="968980"/>
          <a:ext cx="5676651" cy="286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204575233"/>
              </p:ext>
            </p:extLst>
          </p:nvPr>
        </p:nvGraphicFramePr>
        <p:xfrm>
          <a:off x="6451369" y="4026554"/>
          <a:ext cx="5808133" cy="269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376" y="173774"/>
            <a:ext cx="777923" cy="6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759" y="322438"/>
            <a:ext cx="1093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ЧИСЛЕННОСТЬ И ПЛОТНОСТЬ ОХОТНИЧЬИХ РЕСУРСОВ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00939" y="353215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F166E8-DB90-4131-A682-B8187AF5B485}"/>
              </a:ext>
            </a:extLst>
          </p:cNvPr>
          <p:cNvSpPr/>
          <p:nvPr/>
        </p:nvSpPr>
        <p:spPr>
          <a:xfrm>
            <a:off x="1186372" y="3544291"/>
            <a:ext cx="1545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копытные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20658858">
            <a:off x="1689663" y="1747615"/>
            <a:ext cx="1872189" cy="369973"/>
          </a:xfrm>
          <a:prstGeom prst="curvedDownArrow">
            <a:avLst>
              <a:gd name="adj1" fmla="val 25000"/>
              <a:gd name="adj2" fmla="val 50000"/>
              <a:gd name="adj3" fmla="val 575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3F166E8-DB90-4131-A682-B8187AF5B485}"/>
              </a:ext>
            </a:extLst>
          </p:cNvPr>
          <p:cNvSpPr/>
          <p:nvPr/>
        </p:nvSpPr>
        <p:spPr>
          <a:xfrm>
            <a:off x="6451369" y="999038"/>
            <a:ext cx="555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Плотность популяции дикого кабана на 1000 га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(предел не более 0,25)  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3F166E8-DB90-4131-A682-B8187AF5B485}"/>
              </a:ext>
            </a:extLst>
          </p:cNvPr>
          <p:cNvSpPr/>
          <p:nvPr/>
        </p:nvSpPr>
        <p:spPr>
          <a:xfrm>
            <a:off x="452159" y="989636"/>
            <a:ext cx="555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Динамика численности копытных и пушных видов животных, тыс. ед.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3F166E8-DB90-4131-A682-B8187AF5B485}"/>
              </a:ext>
            </a:extLst>
          </p:cNvPr>
          <p:cNvSpPr/>
          <p:nvPr/>
        </p:nvSpPr>
        <p:spPr>
          <a:xfrm>
            <a:off x="452159" y="4032577"/>
            <a:ext cx="5556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Динамика численности волка, ед.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03F166E8-DB90-4131-A682-B8187AF5B485}"/>
              </a:ext>
            </a:extLst>
          </p:cNvPr>
          <p:cNvSpPr/>
          <p:nvPr/>
        </p:nvSpPr>
        <p:spPr>
          <a:xfrm>
            <a:off x="9928677" y="6565761"/>
            <a:ext cx="1545539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прогноз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0347960" y="4754880"/>
            <a:ext cx="91440" cy="243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99759" y="3929742"/>
            <a:ext cx="6046612" cy="27758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112324" y="4913393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6135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Объект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95975501"/>
              </p:ext>
            </p:extLst>
          </p:nvPr>
        </p:nvGraphicFramePr>
        <p:xfrm>
          <a:off x="4043966" y="1437745"/>
          <a:ext cx="7578894" cy="3627074"/>
        </p:xfrm>
        <a:graphic>
          <a:graphicData uri="http://schemas.openxmlformats.org/drawingml/2006/table">
            <a:tbl>
              <a:tblPr/>
              <a:tblGrid>
                <a:gridCol w="4497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2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90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8709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700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выездных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обследований (шт.)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1394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1492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21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нарушений по ст. 8.37 КоАП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(шт.)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21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изъятого незаконного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оружия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(шт.)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126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Направлено материалов по УК РФ в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УМВД 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(шт.)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806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Наложено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штрафов  (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руб.)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174,5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150,5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21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Возмещено ущерба животному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миру (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руб.)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2 353,3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380,2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921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Привлечено к уголовной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ответственности (чел.)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5402806"/>
                  </a:ext>
                </a:extLst>
              </a:tr>
              <a:tr h="451877"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поступивших сборов за пользование объектов животного мира (тыс. руб.)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12 645 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14 303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291787" y="1378039"/>
            <a:ext cx="3379668" cy="5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14"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фактов незаконной добычи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охотничьих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</a:t>
            </a:r>
          </a:p>
        </p:txBody>
      </p:sp>
      <p:sp>
        <p:nvSpPr>
          <p:cNvPr id="34" name="Shape 33"/>
          <p:cNvSpPr/>
          <p:nvPr/>
        </p:nvSpPr>
        <p:spPr>
          <a:xfrm rot="2564542">
            <a:off x="1139705" y="2336959"/>
            <a:ext cx="1514929" cy="595313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8" name="Picture 3" descr="C:\Users\Gerebcova\Desktop\Жербцова\лого для презентации.png">
            <a:extLst>
              <a:ext uri="{FF2B5EF4-FFF2-40B4-BE49-F238E27FC236}">
                <a16:creationId xmlns:a16="http://schemas.microsoft.com/office/drawing/2014/main" xmlns="" id="{FA1FFD28-7F44-9741-A4A2-65C420CD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437" y="132835"/>
            <a:ext cx="788111" cy="78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A71272D2-EC68-4D41-B336-8EE6FD203165}"/>
              </a:ext>
            </a:extLst>
          </p:cNvPr>
          <p:cNvSpPr txBox="1">
            <a:spLocks/>
          </p:cNvSpPr>
          <p:nvPr/>
        </p:nvSpPr>
        <p:spPr>
          <a:xfrm>
            <a:off x="291787" y="318301"/>
            <a:ext cx="9081304" cy="6414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z="1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УВЕЛИЧЕНИЕ КОЛИЧЕСТВА ВЫЕЗДНЫХ ОБСЛЕДОВАНИЙ ПРИВЕЛО К СОКРАЩЕНИЮ НЕЗАКОННОЙ ДОБЫЧИ ОХОТНИЧЬИХ РЕСУРСОВ</a:t>
            </a:r>
            <a:endParaRPr lang="ru-RU" sz="1800" b="1" dirty="0">
              <a:solidFill>
                <a:prstClr val="black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88430" y="5629215"/>
            <a:ext cx="5234430" cy="7854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14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Передача общедоступных охотничьих угодий площадью  не менее 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,4 млн. га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охотпользование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4525" y="5637901"/>
            <a:ext cx="5875689" cy="776726"/>
          </a:xfrm>
          <a:prstGeom prst="rect">
            <a:avLst/>
          </a:prstGeom>
          <a:solidFill>
            <a:srgbClr val="D6DC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14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Обеспечение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снижения количества фактов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незаконной</a:t>
            </a:r>
          </a:p>
          <a:p>
            <a:pPr defTabSz="685814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добычи охотничьих ресурсов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29641B-853D-9A43-AC71-F8C7DD7F4551}"/>
              </a:ext>
            </a:extLst>
          </p:cNvPr>
          <p:cNvSpPr txBox="1"/>
          <p:nvPr/>
        </p:nvSpPr>
        <p:spPr>
          <a:xfrm>
            <a:off x="3671455" y="530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Google Shape;98;p3"/>
          <p:cNvSpPr/>
          <p:nvPr/>
        </p:nvSpPr>
        <p:spPr>
          <a:xfrm>
            <a:off x="174525" y="5198368"/>
            <a:ext cx="1144833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ЗАДАЧИ НА 2024 ГОД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aphicFrame>
        <p:nvGraphicFramePr>
          <p:cNvPr id="16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183548"/>
              </p:ext>
            </p:extLst>
          </p:nvPr>
        </p:nvGraphicFramePr>
        <p:xfrm>
          <a:off x="371789" y="2118559"/>
          <a:ext cx="3484397" cy="2849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285668" y="338725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018106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CB88CD4-AD9E-43AB-8272-AEEB14B6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98" y="152636"/>
            <a:ext cx="11412376" cy="10521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b="1" cap="all" dirty="0" smtClean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2023 - </a:t>
            </a:r>
            <a:r>
              <a:rPr lang="ru-RU" sz="1800" b="1" cap="all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ЗАБАЙКАЛЬСКИЙ КРАЙ </a:t>
            </a:r>
            <a:r>
              <a:rPr lang="ru-RU" sz="1800" b="1" cap="all" dirty="0" smtClean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В тройке РЕГИОНОВ </a:t>
            </a:r>
            <a:r>
              <a:rPr lang="ru-RU" sz="1800" b="1" cap="all" dirty="0" err="1" smtClean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дфо</a:t>
            </a:r>
            <a:r>
              <a:rPr lang="ru-RU" sz="1800" b="1" cap="all" dirty="0" smtClean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</a:t>
            </a:r>
            <a:br>
              <a:rPr lang="ru-RU" sz="1800" b="1" cap="all" dirty="0" smtClean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</a:br>
            <a:r>
              <a:rPr lang="ru-RU" sz="1800" b="1" cap="all" dirty="0" smtClean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ПО ОБЪЁМУ ЛЕСОВОССТАНОВЛЕНИЯ</a:t>
            </a:r>
            <a:endParaRPr lang="ru-RU" sz="1800" b="1" cap="all" dirty="0"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945E34-DE4E-4666-A7C5-E95FE8DEBFA2}"/>
              </a:ext>
            </a:extLst>
          </p:cNvPr>
          <p:cNvSpPr txBox="1"/>
          <p:nvPr/>
        </p:nvSpPr>
        <p:spPr>
          <a:xfrm>
            <a:off x="5303201" y="1312349"/>
            <a:ext cx="163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61CB3D89-30A1-41EC-9AE4-3B88FE213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768676"/>
              </p:ext>
            </p:extLst>
          </p:nvPr>
        </p:nvGraphicFramePr>
        <p:xfrm>
          <a:off x="73641" y="1457028"/>
          <a:ext cx="5868651" cy="483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839BE36-6B70-4F48-B07F-731F487D1E1E}"/>
              </a:ext>
            </a:extLst>
          </p:cNvPr>
          <p:cNvSpPr/>
          <p:nvPr/>
        </p:nvSpPr>
        <p:spPr>
          <a:xfrm>
            <a:off x="6815117" y="1795239"/>
            <a:ext cx="4521759" cy="5570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E4AE4E9-856C-4291-9D82-EE4D70548F6D}"/>
              </a:ext>
            </a:extLst>
          </p:cNvPr>
          <p:cNvSpPr/>
          <p:nvPr/>
        </p:nvSpPr>
        <p:spPr>
          <a:xfrm>
            <a:off x="6815117" y="2577887"/>
            <a:ext cx="4521759" cy="1251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ВОССТАНОВЛЕНИЕ ФОНДА ЛЕСОВОССТАНОВЛЕНИЯ ЗАБАЙКАЛЬСКОГО КРАЯ </a:t>
            </a: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ОБЪЕМЕ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389,9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5263F31-EECB-4EF8-A49F-776EA58D6A27}"/>
              </a:ext>
            </a:extLst>
          </p:cNvPr>
          <p:cNvSpPr/>
          <p:nvPr/>
        </p:nvSpPr>
        <p:spPr>
          <a:xfrm>
            <a:off x="6815115" y="4487416"/>
            <a:ext cx="4521759" cy="614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90EFB12-3F49-40DB-B0E2-E74E772D2622}"/>
              </a:ext>
            </a:extLst>
          </p:cNvPr>
          <p:cNvSpPr/>
          <p:nvPr/>
        </p:nvSpPr>
        <p:spPr>
          <a:xfrm>
            <a:off x="6815116" y="5286611"/>
            <a:ext cx="4521759" cy="614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772" y="152636"/>
            <a:ext cx="724185" cy="6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693239" y="305527"/>
            <a:ext cx="2357920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523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15" y="247627"/>
            <a:ext cx="9208262" cy="62573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 ЗАБАЙКАЛЬСКОГО КРАЯ В МЕДИАПРОСТРАНСТВЕ 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672" y="227228"/>
            <a:ext cx="776814" cy="6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40362" y="929560"/>
            <a:ext cx="11354937" cy="0"/>
          </a:xfrm>
          <a:prstGeom prst="line">
            <a:avLst/>
          </a:prstGeom>
          <a:noFill/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</p:cxnSp>
      <p:sp>
        <p:nvSpPr>
          <p:cNvPr id="15" name="Прямоугольник 14"/>
          <p:cNvSpPr/>
          <p:nvPr/>
        </p:nvSpPr>
        <p:spPr>
          <a:xfrm>
            <a:off x="9401577" y="285309"/>
            <a:ext cx="17450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8" name="Rectangle 59">
            <a:extLst>
              <a:ext uri="{FF2B5EF4-FFF2-40B4-BE49-F238E27FC236}">
                <a16:creationId xmlns:lc="http://schemas.openxmlformats.org/drawingml/2006/lockedCanvas" xmlns="" xmlns:a16="http://schemas.microsoft.com/office/drawing/2014/main" id="{A41C2175-F5B5-4D33-B79A-7D051F8A1D46}"/>
              </a:ext>
            </a:extLst>
          </p:cNvPr>
          <p:cNvSpPr/>
          <p:nvPr/>
        </p:nvSpPr>
        <p:spPr>
          <a:xfrm>
            <a:off x="5477794" y="1083380"/>
            <a:ext cx="6714206" cy="1200329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36000" tIns="0" rIns="36000" bIns="0" rtlCol="0" anchor="ctr">
            <a:spAutoFit/>
          </a:bodyPr>
          <a:lstStyle>
            <a:defPPr lvl="0">
              <a:defRPr lang="en-US"/>
            </a:defPPr>
            <a:lvl1pPr marL="0" lv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lvl="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lvl="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lvl="3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lvl="4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lvl="5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lvl="6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lvl="7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lvl="8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4725" marR="0" lvl="0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</a:t>
            </a:r>
          </a:p>
          <a:p>
            <a:pPr marL="2244725" marR="0" lvl="0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радиоэфиров		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прямой эфир на портале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ЗК</a:t>
            </a:r>
          </a:p>
          <a:p>
            <a:pPr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теле-сюжета 		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932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рассмотренных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обращения, </a:t>
            </a:r>
            <a:endParaRPr lang="en-GB" sz="1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освещений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	 поступивших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Инцидент  и Голос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интернет-изданиях СМИ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Забайкальца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24000" r="-8340" b="-6289"/>
          <a:stretch/>
        </p:blipFill>
        <p:spPr>
          <a:xfrm>
            <a:off x="1186459" y="2621535"/>
            <a:ext cx="2651490" cy="2174009"/>
          </a:xfrm>
          <a:prstGeom prst="rect">
            <a:avLst/>
          </a:prstGeom>
        </p:spPr>
      </p:pic>
      <p:pic>
        <p:nvPicPr>
          <p:cNvPr id="16" name="Picture 2" descr="C:\Users\TomskikhEG\Desktop\1200px-Coat_of_arms_of_Zabaykalsky_Krai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9" y="5781587"/>
            <a:ext cx="477478" cy="5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05" y="5763062"/>
            <a:ext cx="575925" cy="542046"/>
          </a:xfrm>
          <a:prstGeom prst="rect">
            <a:avLst/>
          </a:prstGeom>
        </p:spPr>
      </p:pic>
      <p:pic>
        <p:nvPicPr>
          <p:cNvPr id="23" name="Picture 8" descr="C:\Users\BorschevskayaOV\Desktop\Без назван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60" y="5779525"/>
            <a:ext cx="470766" cy="48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55" y="2582715"/>
            <a:ext cx="2656903" cy="1989356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40362" y="4925984"/>
            <a:ext cx="11354937" cy="1692529"/>
          </a:xfrm>
          <a:prstGeom prst="rect">
            <a:avLst/>
          </a:prstGeom>
          <a:ln w="22225" cmpd="thickThin"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5753" y="5075375"/>
            <a:ext cx="10283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ЭФФЕКТИВНЫХ КОММУНИКАЦИЙ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59">
            <a:extLst>
              <a:ext uri="{FF2B5EF4-FFF2-40B4-BE49-F238E27FC236}">
                <a16:creationId xmlns:lc="http://schemas.openxmlformats.org/drawingml/2006/lockedCanvas" xmlns="" xmlns:a16="http://schemas.microsoft.com/office/drawing/2014/main" id="{A41C2175-F5B5-4D33-B79A-7D051F8A1D46}"/>
              </a:ext>
            </a:extLst>
          </p:cNvPr>
          <p:cNvSpPr/>
          <p:nvPr/>
        </p:nvSpPr>
        <p:spPr>
          <a:xfrm>
            <a:off x="747337" y="1074099"/>
            <a:ext cx="3529734" cy="1292662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36000" tIns="0" rIns="36000" bIns="0" rtlCol="0" anchor="ctr">
            <a:spAutoFit/>
          </a:bodyPr>
          <a:lstStyle>
            <a:defPPr lvl="0">
              <a:defRPr lang="en-US"/>
            </a:defPPr>
            <a:lvl1pPr marL="0" lv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lvl="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lvl="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lvl="3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lvl="4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lvl="5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lvl="6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lvl="7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lvl="8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ВНЕШНИЕ </a:t>
            </a:r>
            <a:r>
              <a:rPr lang="ru-RU" sz="1600" b="1" kern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</a:t>
            </a:r>
          </a:p>
          <a:p>
            <a:pPr marL="0" marR="0" lvl="0" indent="0" algn="ctr" defTabSz="914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kern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ЧГТРК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Чита.ру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ЧитаМедиа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АиФ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Чите		       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ЗабНьюс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Читинское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обозрение и др.</a:t>
            </a:r>
            <a:endParaRPr lang="en-GB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4860" y="5812409"/>
            <a:ext cx="193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711">
              <a:defRPr/>
            </a:pP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</a:t>
            </a:r>
          </a:p>
          <a:p>
            <a:pPr lvl="0" defTabSz="913711">
              <a:defRPr/>
            </a:pP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- 342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4930" y="5778964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711">
              <a:defRPr/>
            </a:pP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подписчиков 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</a:p>
          <a:p>
            <a:pPr lvl="0" defTabSz="913711">
              <a:defRPr/>
            </a:pP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- 540</a:t>
            </a:r>
            <a:endParaRPr lang="ru-RU" sz="12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9446" y="5755474"/>
            <a:ext cx="2289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711">
              <a:defRPr/>
            </a:pP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подписчиков 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</a:t>
            </a:r>
            <a:endParaRPr lang="ru-RU" sz="12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3711">
              <a:defRPr/>
            </a:pPr>
            <a:r>
              <a:rPr lang="ru-RU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постов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420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2" y="2466346"/>
            <a:ext cx="2864695" cy="21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19" b="32533"/>
          <a:stretch/>
        </p:blipFill>
        <p:spPr>
          <a:xfrm>
            <a:off x="0" y="0"/>
            <a:ext cx="12540716" cy="69127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82144" y="515833"/>
            <a:ext cx="6315145" cy="646058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природных ресурсов </a:t>
            </a:r>
          </a:p>
          <a:p>
            <a:pPr algn="r" defTabSz="911646"/>
            <a:r>
              <a:rPr lang="ru-RU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41" y="225121"/>
            <a:ext cx="1372471" cy="12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4"/>
          <p:cNvSpPr txBox="1"/>
          <p:nvPr/>
        </p:nvSpPr>
        <p:spPr>
          <a:xfrm>
            <a:off x="3995058" y="2693025"/>
            <a:ext cx="4843074" cy="1353944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info@minprir.e-zab.ru</a:t>
            </a: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ru-RU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минприр.забайкальскийкрай.рф</a:t>
            </a: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(3022) 35-25-72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60" y="5865441"/>
            <a:ext cx="2677845" cy="369059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911646"/>
            <a:r>
              <a:rPr lang="ru-RU" b="1" dirty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b="1" dirty="0" smtClean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Чита, 2024 г.</a:t>
            </a:r>
            <a:endParaRPr lang="ru-RU" b="1" dirty="0">
              <a:ln w="5080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41" y="2123645"/>
            <a:ext cx="9280635" cy="707613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/>
          <a:p>
            <a:pPr algn="ctr" defTabSz="911646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CB88CD4-AD9E-43AB-8272-AEEB14B6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40" y="232616"/>
            <a:ext cx="11412376" cy="644318"/>
          </a:xfrm>
        </p:spPr>
        <p:txBody>
          <a:bodyPr>
            <a:normAutofit/>
          </a:bodyPr>
          <a:lstStyle/>
          <a:p>
            <a:pPr defTabSz="911646">
              <a:buSzPts val="3200"/>
            </a:pPr>
            <a:r>
              <a:rPr lang="ru-RU" sz="1800" b="1" cap="all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  <a:sym typeface="Montserrat"/>
              </a:rPr>
              <a:t>ОСНОВНЫЕ МЕРЫ ПО ОБЕСПЕЧЕНИЮ ВОСПРОИЗВОДСТВА ЛЕСНОГО ФОНДА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945E34-DE4E-4666-A7C5-E95FE8DEBFA2}"/>
              </a:ext>
            </a:extLst>
          </p:cNvPr>
          <p:cNvSpPr txBox="1"/>
          <p:nvPr/>
        </p:nvSpPr>
        <p:spPr>
          <a:xfrm>
            <a:off x="357240" y="1162152"/>
            <a:ext cx="4117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посевов лесных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питомников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61CB3D89-30A1-41EC-9AE4-3B88FE213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09338"/>
              </p:ext>
            </p:extLst>
          </p:nvPr>
        </p:nvGraphicFramePr>
        <p:xfrm>
          <a:off x="-534579" y="1521962"/>
          <a:ext cx="5868651" cy="483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3428" y="1646335"/>
            <a:ext cx="5949608" cy="8946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dirty="0">
                <a:solidFill>
                  <a:schemeClr val="tx1"/>
                </a:solidFill>
              </a:rPr>
              <a:t>Забайкальский край </a:t>
            </a:r>
            <a:r>
              <a:rPr lang="ru-RU" sz="1600" dirty="0" smtClean="0">
                <a:solidFill>
                  <a:schemeClr val="tx1"/>
                </a:solidFill>
              </a:rPr>
              <a:t>- 1-е </a:t>
            </a:r>
            <a:r>
              <a:rPr lang="ru-RU" sz="1600" dirty="0">
                <a:solidFill>
                  <a:schemeClr val="tx1"/>
                </a:solidFill>
              </a:rPr>
              <a:t>место в ДФО по объему посева семян в питомниках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63428" y="3238377"/>
            <a:ext cx="5949608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600" dirty="0"/>
              <a:t>Проведение круглогодичной акции «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ru-RU" sz="1600" dirty="0"/>
              <a:t>Лес». </a:t>
            </a:r>
          </a:p>
          <a:p>
            <a:pPr fontAlgn="ctr"/>
            <a:r>
              <a:rPr lang="ru-RU" sz="1600" dirty="0"/>
              <a:t>Участие более 1 тыс. чел, 56 компаний. </a:t>
            </a:r>
            <a:endParaRPr lang="ru-RU" sz="1600" dirty="0" smtClean="0"/>
          </a:p>
          <a:p>
            <a:pPr fontAlgn="ctr"/>
            <a:r>
              <a:rPr lang="ru-RU" sz="1600" dirty="0" smtClean="0"/>
              <a:t>Восстановлено </a:t>
            </a:r>
            <a:r>
              <a:rPr lang="ru-RU" sz="1600" dirty="0"/>
              <a:t>более 3 тыс. га леса.</a:t>
            </a:r>
          </a:p>
          <a:p>
            <a:pPr fontAlgn="ctr"/>
            <a:r>
              <a:rPr lang="ru-RU" sz="1600" dirty="0"/>
              <a:t>Цель: максимальное вовлечение граждан в восстановление леса</a:t>
            </a:r>
            <a:r>
              <a:rPr lang="ru-RU" sz="1600" dirty="0">
                <a:latin typeface="Arial Cyr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63428" y="5101084"/>
            <a:ext cx="594960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600" dirty="0"/>
              <a:t>Организована помощь арендаторам на постоянной основе по вопросам поиска посадочного материала, в том числе в других </a:t>
            </a:r>
            <a:r>
              <a:rPr lang="ru-RU" sz="1600" dirty="0" smtClean="0"/>
              <a:t>регионах. </a:t>
            </a:r>
          </a:p>
          <a:p>
            <a:pPr fontAlgn="ctr"/>
            <a:r>
              <a:rPr lang="ru-RU" sz="1600" dirty="0" smtClean="0"/>
              <a:t>Разработан </a:t>
            </a:r>
            <a:r>
              <a:rPr lang="ru-RU" sz="1600" dirty="0"/>
              <a:t>рабочий пакет услуг КГСАУ </a:t>
            </a:r>
            <a:r>
              <a:rPr lang="ru-RU" sz="1600" dirty="0" smtClean="0"/>
              <a:t>«</a:t>
            </a:r>
            <a:r>
              <a:rPr lang="ru-RU" sz="1600" dirty="0" err="1" smtClean="0"/>
              <a:t>Забайкаллесхоз</a:t>
            </a:r>
            <a:r>
              <a:rPr lang="ru-RU" sz="1600" dirty="0" smtClean="0"/>
              <a:t>» </a:t>
            </a:r>
            <a:r>
              <a:rPr lang="ru-RU" sz="1600" dirty="0"/>
              <a:t>по компенсационному лесовосстановлению для арендаторо</a:t>
            </a:r>
            <a:r>
              <a:rPr lang="ru-RU" sz="1600" dirty="0">
                <a:latin typeface="Arial Cyr" panose="020B0604020202020204" pitchFamily="34" charset="0"/>
              </a:rPr>
              <a:t>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67957" y="1316040"/>
            <a:ext cx="171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b="1" dirty="0">
                <a:solidFill>
                  <a:srgbClr val="000000"/>
                </a:solidFill>
                <a:latin typeface="Arial Cyr" panose="020B0604020202020204" pitchFamily="34" charset="0"/>
              </a:rPr>
              <a:t>1</a:t>
            </a:r>
            <a:r>
              <a:rPr lang="ru-RU" b="1" dirty="0" smtClean="0">
                <a:solidFill>
                  <a:srgbClr val="000000"/>
                </a:solidFill>
                <a:latin typeface="Arial Cyr" panose="020B0604020202020204" pitchFamily="34" charset="0"/>
              </a:rPr>
              <a:t>. Питомники</a:t>
            </a:r>
            <a:endParaRPr lang="ru-RU" b="1" dirty="0">
              <a:solidFill>
                <a:srgbClr val="000000"/>
              </a:solidFill>
              <a:latin typeface="Arial Cyr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67957" y="2787137"/>
            <a:ext cx="5520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b="1" dirty="0">
                <a:solidFill>
                  <a:srgbClr val="000000"/>
                </a:solidFill>
                <a:latin typeface="Arial Cyr" panose="020B0604020202020204" pitchFamily="34" charset="0"/>
              </a:rPr>
              <a:t>2. Вовлечение граждан в лесовосстановление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47561" y="4627566"/>
            <a:ext cx="326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b="1" dirty="0">
                <a:solidFill>
                  <a:srgbClr val="000000"/>
                </a:solidFill>
                <a:latin typeface="Arial Cyr" panose="020B0604020202020204" pitchFamily="34" charset="0"/>
              </a:rPr>
              <a:t>3</a:t>
            </a:r>
            <a:r>
              <a:rPr lang="ru-RU" b="1" dirty="0" smtClean="0">
                <a:solidFill>
                  <a:srgbClr val="000000"/>
                </a:solidFill>
                <a:latin typeface="Arial Cyr" panose="020B0604020202020204" pitchFamily="34" charset="0"/>
              </a:rPr>
              <a:t>. Поддержка </a:t>
            </a:r>
            <a:r>
              <a:rPr lang="ru-RU" b="1" dirty="0">
                <a:solidFill>
                  <a:srgbClr val="000000"/>
                </a:solidFill>
                <a:latin typeface="Arial Cyr" panose="020B0604020202020204" pitchFamily="34" charset="0"/>
              </a:rPr>
              <a:t>арендаторов</a:t>
            </a:r>
          </a:p>
        </p:txBody>
      </p:sp>
      <p:pic>
        <p:nvPicPr>
          <p:cNvPr id="1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8" y="183683"/>
            <a:ext cx="614147" cy="54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479360" y="311688"/>
            <a:ext cx="1804128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8945E34-DE4E-4666-A7C5-E95FE8DEBFA2}"/>
              </a:ext>
            </a:extLst>
          </p:cNvPr>
          <p:cNvSpPr txBox="1"/>
          <p:nvPr/>
        </p:nvSpPr>
        <p:spPr>
          <a:xfrm>
            <a:off x="4939241" y="1269883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121135" y="223197"/>
            <a:ext cx="90835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РЕАЛИЗУЕТСЯ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ДОРОЖНАЯ КАРТА ВОССТАНОВЛЕНИЯ ВСЕГО ЛЕСНОГО ФОНДА ЗАБАЙКАЛЬСКОГО КРАЯ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(389,9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ТЫС. ГА)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5" y="909609"/>
            <a:ext cx="11967746" cy="57224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705" y="125492"/>
            <a:ext cx="642857" cy="57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89454" y="265664"/>
            <a:ext cx="2048827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1705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200014" y="266710"/>
            <a:ext cx="90835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ТРЕБУЕТСЯ НАРАЩИВАНИЕ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ТЕМПОВ ФОРМИРОВАНИЯ </a:t>
            </a:r>
          </a:p>
          <a:p>
            <a:pPr defTabSz="911646">
              <a:buSzPts val="3200"/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ЗАПАСОВ СЕМЯН И ВЫРАЩИВАНИЯ ПОСАДОЧНОГО МАТЕРИАЛА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824" y="4162996"/>
            <a:ext cx="11478125" cy="390327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119 060 тыс. </a:t>
            </a:r>
            <a:r>
              <a:rPr lang="ru-RU" sz="1600" b="1" dirty="0" smtClean="0">
                <a:solidFill>
                  <a:srgbClr val="000000"/>
                </a:solidFill>
              </a:rPr>
              <a:t>шт. </a:t>
            </a:r>
            <a:r>
              <a:rPr lang="ru-RU" sz="1600" b="1" dirty="0">
                <a:solidFill>
                  <a:srgbClr val="000000"/>
                </a:solidFill>
              </a:rPr>
              <a:t>– дополнительная потребность в посадочном материале для реализации дорожной карты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23029" y="4863058"/>
            <a:ext cx="2520370" cy="1133553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заготовки семян </a:t>
            </a:r>
          </a:p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6 348 кг на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80874" y="5072987"/>
            <a:ext cx="2520370" cy="11755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посевных площадей </a:t>
            </a:r>
          </a:p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113 га на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99996" y="5298672"/>
            <a:ext cx="2902765" cy="1123250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реализации:</a:t>
            </a:r>
          </a:p>
          <a:p>
            <a:pPr algn="ctr" defTabSz="911646"/>
            <a:endParaRPr lang="ru-RU" sz="5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 сфере лесовосстановления</a:t>
            </a:r>
          </a:p>
        </p:txBody>
      </p:sp>
      <p:cxnSp>
        <p:nvCxnSpPr>
          <p:cNvPr id="14" name="Соединительная линия уступом 13"/>
          <p:cNvCxnSpPr>
            <a:cxnSpLocks/>
            <a:stCxn id="8" idx="3"/>
            <a:endCxn id="9" idx="1"/>
          </p:cNvCxnSpPr>
          <p:nvPr/>
        </p:nvCxnSpPr>
        <p:spPr>
          <a:xfrm>
            <a:off x="4343399" y="5429835"/>
            <a:ext cx="637475" cy="230903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cxnSpLocks/>
            <a:stCxn id="9" idx="3"/>
            <a:endCxn id="10" idx="1"/>
          </p:cNvCxnSpPr>
          <p:nvPr/>
        </p:nvCxnSpPr>
        <p:spPr>
          <a:xfrm>
            <a:off x="7501244" y="5660738"/>
            <a:ext cx="598752" cy="199559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28862" y="1400979"/>
            <a:ext cx="4717923" cy="326158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Минимальная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</a:t>
            </a:r>
            <a:r>
              <a:rPr lang="ru-RU" sz="1600" b="1" dirty="0">
                <a:solidFill>
                  <a:srgbClr val="000000"/>
                </a:solidFill>
              </a:rPr>
              <a:t> на </a:t>
            </a:r>
            <a:r>
              <a:rPr lang="ru-RU" sz="1600" b="1" dirty="0" smtClean="0">
                <a:solidFill>
                  <a:srgbClr val="000000"/>
                </a:solidFill>
              </a:rPr>
              <a:t>2024 </a:t>
            </a:r>
            <a:r>
              <a:rPr lang="ru-RU" sz="1600" b="1" dirty="0">
                <a:solidFill>
                  <a:srgbClr val="000000"/>
                </a:solidFill>
              </a:rPr>
              <a:t>-</a:t>
            </a:r>
            <a:r>
              <a:rPr lang="ru-RU" sz="1600" b="1" dirty="0" smtClean="0">
                <a:solidFill>
                  <a:srgbClr val="000000"/>
                </a:solidFill>
              </a:rPr>
              <a:t>2030 </a:t>
            </a:r>
            <a:r>
              <a:rPr lang="ru-RU" sz="1600" b="1" dirty="0">
                <a:solidFill>
                  <a:srgbClr val="000000"/>
                </a:solidFill>
              </a:rPr>
              <a:t>гг.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4017" y="2070713"/>
            <a:ext cx="9350543" cy="4464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21 258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                         семян                                                                  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7 500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кг                         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8858" y="4775328"/>
            <a:ext cx="1943100" cy="4483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Требуется: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8863" y="2703095"/>
            <a:ext cx="7808434" cy="4464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180 800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посадочный материал                                  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75 000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8858" y="3446443"/>
            <a:ext cx="7884700" cy="4464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130,8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га                     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посевные площади в год                                      		             </a:t>
            </a:r>
          </a:p>
          <a:p>
            <a:pPr defTabSz="911646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(лесные питомники)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06918" y="1409688"/>
            <a:ext cx="5013280" cy="326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ФП «Сохранение лесов» НП «Экология»</a:t>
            </a: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821" y="169881"/>
            <a:ext cx="709168" cy="63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026036" y="266328"/>
            <a:ext cx="2115276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3166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231873" y="217393"/>
            <a:ext cx="82913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ПРОЕКТ ПЛОЩАДКИ ВЫРАЩИВАНИЯ ПОСАДОЧНОГО </a:t>
            </a:r>
          </a:p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МАТЕРИАЛА С ОТКРЫТОЙ КОРНЕВОЙ СИСТЕМОЙ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389593" y="1185411"/>
          <a:ext cx="4966791" cy="279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10" name="Точечный рисунок" r:id="rId3" imgW="12192120" imgH="6858000" progId="PBrush">
                  <p:embed/>
                </p:oleObj>
              </mc:Choice>
              <mc:Fallback>
                <p:oleObj name="Точечный рисунок" r:id="rId3" imgW="12192120" imgH="6858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93" y="1185411"/>
                        <a:ext cx="4966791" cy="27938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89593" y="4127653"/>
          <a:ext cx="4966791" cy="2547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11" name="Точечный рисунок" r:id="rId5" imgW="13163400" imgH="7896240" progId="PBrush">
                  <p:embed/>
                </p:oleObj>
              </mc:Choice>
              <mc:Fallback>
                <p:oleObj name="Точечный рисунок" r:id="rId5" imgW="13163400" imgH="789624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93" y="4127653"/>
                        <a:ext cx="4966791" cy="254778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11586" y="977057"/>
            <a:ext cx="5770633" cy="500126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Подготовлено ТЭО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проекта, ведётся поиск инвестора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1586" y="1605991"/>
            <a:ext cx="6284795" cy="376905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1586" y="1982896"/>
            <a:ext cx="6284795" cy="1996334"/>
          </a:xfrm>
          <a:prstGeom prst="rect">
            <a:avLst/>
          </a:prstGeom>
          <a:noFill/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открытой площадки для выращивания посадочного материала с открытой корневой системой с экологическими маршрутами и зонами отдыха для детей и взрослых с возможностью вовлечения населения в процесс выращивания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Площадь: 100 га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Расположение: деревня Каково (Читинский район)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68077" y="4212855"/>
            <a:ext cx="6284795" cy="376905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68078" y="5764171"/>
            <a:ext cx="6284795" cy="376905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68077" y="4589760"/>
            <a:ext cx="6284795" cy="870393"/>
          </a:xfrm>
          <a:prstGeom prst="rect">
            <a:avLst/>
          </a:prstGeom>
          <a:noFill/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млн. саженцев в год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рабочих мест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68079" y="6141076"/>
            <a:ext cx="6284795" cy="588116"/>
          </a:xfrm>
          <a:prstGeom prst="rect">
            <a:avLst/>
          </a:prstGeom>
          <a:noFill/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40 млн. руб.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607" y="177217"/>
            <a:ext cx="666771" cy="5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879774" y="296134"/>
            <a:ext cx="2190495" cy="43061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Минприроды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1646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6410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heme/theme1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4149</TotalTime>
  <Words>4961</Words>
  <Application>Microsoft Office PowerPoint</Application>
  <PresentationFormat>Широкоэкранный</PresentationFormat>
  <Paragraphs>1395</Paragraphs>
  <Slides>51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74" baseType="lpstr">
      <vt:lpstr>Arial</vt:lpstr>
      <vt:lpstr>Arial Cyr</vt:lpstr>
      <vt:lpstr>Bebas Neue Bold</vt:lpstr>
      <vt:lpstr>Calibri</vt:lpstr>
      <vt:lpstr>Calibri Light</vt:lpstr>
      <vt:lpstr>Cambria</vt:lpstr>
      <vt:lpstr>Ebrima</vt:lpstr>
      <vt:lpstr>Microsoft Sans Serif</vt:lpstr>
      <vt:lpstr>Montserrat</vt:lpstr>
      <vt:lpstr>Roboto</vt:lpstr>
      <vt:lpstr>Segoe UI Historic</vt:lpstr>
      <vt:lpstr>Times New Roman</vt:lpstr>
      <vt:lpstr>Wingdings</vt:lpstr>
      <vt:lpstr>Wingdings 2</vt:lpstr>
      <vt:lpstr>16_Тема Office</vt:lpstr>
      <vt:lpstr>20_Тема Office</vt:lpstr>
      <vt:lpstr>Office Theme</vt:lpstr>
      <vt:lpstr>1_Тема Office</vt:lpstr>
      <vt:lpstr>3_Тема Office</vt:lpstr>
      <vt:lpstr>4_Тема Office</vt:lpstr>
      <vt:lpstr>2_Тема Office</vt:lpstr>
      <vt:lpstr>Точечный рисунок</vt:lpstr>
      <vt:lpstr>think-cell Slide</vt:lpstr>
      <vt:lpstr>Презентация PowerPoint</vt:lpstr>
      <vt:lpstr>ОСНОВНЫЕ ЦЕЛИ РАБОТЫ МИНИСТЕРСТВА ПРИРОДНЫХ РЕСУРСОВ ЗАБАЙКАЛЬСКОГО КРАЯ В 2023 ГОДУ</vt:lpstr>
      <vt:lpstr>Презентация PowerPoint</vt:lpstr>
      <vt:lpstr>Презентация PowerPoint</vt:lpstr>
      <vt:lpstr>2023 - ЗАБАЙКАЛЬСКИЙ КРАЙ В тройке РЕГИОНОВ дфо  ПО ОБЪЁМУ ЛЕСОВОССТАНОВЛЕНИЯ</vt:lpstr>
      <vt:lpstr>ОСНОВНЫЕ МЕРЫ ПО ОБЕСПЕЧЕНИЮ ВОСПРОИЗВОДСТВА ЛЕСНОГО ФОНДА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ЗАГОТОВКИ ДРЕВЕСИНЫ ПО СУБЪЕКТАМ ДАЛЬНЕГО ВОСТОКА (ЗА 11 МЕСЯЦЕВ)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2023 - ЗАБАЙКАЛЬСКИЙ КРАЙ ОТСУТСТВУЕТ В 5 САМЫХ ГОРИМЫХ СУБЪЕКТАХ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МИНЕРАЛЬНО-СЫРЬЕВАЯ БАЗА ОПИ ЗАБАЙКАЛЬСКОГО КРАЯ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МИНПРИРОДЫ ЗАБАЙКАЛЬСКОГО КРАЯ В МЕДИАПРОСТРАНСТВЕ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Борщевская Ольга Викторовна</dc:creator>
  <cp:lastModifiedBy>Ольга Геннадьевна Кудренко</cp:lastModifiedBy>
  <cp:revision>342</cp:revision>
  <cp:lastPrinted>2024-02-28T03:48:40Z</cp:lastPrinted>
  <dcterms:created xsi:type="dcterms:W3CDTF">2023-01-26T05:45:28Z</dcterms:created>
  <dcterms:modified xsi:type="dcterms:W3CDTF">2025-06-09T02:55:40Z</dcterms:modified>
</cp:coreProperties>
</file>