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6" r:id="rId1"/>
  </p:sldMasterIdLst>
  <p:notesMasterIdLst>
    <p:notesMasterId r:id="rId19"/>
  </p:notesMasterIdLst>
  <p:sldIdLst>
    <p:sldId id="257" r:id="rId2"/>
    <p:sldId id="412" r:id="rId3"/>
    <p:sldId id="420" r:id="rId4"/>
    <p:sldId id="379" r:id="rId5"/>
    <p:sldId id="363" r:id="rId6"/>
    <p:sldId id="419" r:id="rId7"/>
    <p:sldId id="411" r:id="rId8"/>
    <p:sldId id="383" r:id="rId9"/>
    <p:sldId id="372" r:id="rId10"/>
    <p:sldId id="402" r:id="rId11"/>
    <p:sldId id="421" r:id="rId12"/>
    <p:sldId id="375" r:id="rId13"/>
    <p:sldId id="408" r:id="rId14"/>
    <p:sldId id="423" r:id="rId15"/>
    <p:sldId id="422" r:id="rId16"/>
    <p:sldId id="425" r:id="rId17"/>
    <p:sldId id="424" r:id="rId18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F0066"/>
    <a:srgbClr val="008000"/>
    <a:srgbClr val="AA34A2"/>
    <a:srgbClr val="3399FF"/>
    <a:srgbClr val="B7EA7A"/>
    <a:srgbClr val="ABEA58"/>
    <a:srgbClr val="2FB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03" autoAdjust="0"/>
    <p:restoredTop sz="98970" autoAdjust="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Общий объем финансирования мероприятий государственной программы Забайкальского края «Доступная среда» в 2021 году
</a:t>
            </a:r>
            <a:r>
              <a:rPr lang="ru-RU" dirty="0">
                <a:solidFill>
                  <a:srgbClr val="990000"/>
                </a:solidFill>
              </a:rPr>
              <a:t> 27,17 </a:t>
            </a:r>
            <a:r>
              <a:rPr lang="ru-RU" dirty="0"/>
              <a:t>млн. рублей, в том числе:
</a:t>
            </a:r>
          </a:p>
        </c:rich>
      </c:tx>
      <c:layout>
        <c:manualLayout>
          <c:xMode val="edge"/>
          <c:yMode val="edge"/>
          <c:x val="0.13694124549472511"/>
          <c:y val="2.3703537799677109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597963329710044E-2"/>
          <c:y val="0.41440895135175493"/>
          <c:w val="0.63800279232706503"/>
          <c:h val="0.474759121269677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Общий объем финансирования мероприятий государственной программы Забайкальского края «Доступная среда» в 2021 году
 27172,13 млн. рублей, в том числе:
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23</a:t>
                    </a:r>
                    <a:r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,71</a:t>
                    </a:r>
                    <a:r>
                      <a: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млн. руб.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9640308348863171E-2"/>
                  <c:y val="5.271125544761425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3,45 млн. руб.</a:t>
                    </a:r>
                    <a:endParaRPr lang="en-US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4346754924002228"/>
                  <c:y val="7.7139897533525584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4,1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млн. руб.</a:t>
                    </a:r>
                    <a:endParaRPr lang="en-US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средства федерального бюджета по линии Минпросвещения РФ</c:v>
                </c:pt>
                <c:pt idx="1">
                  <c:v>средства краевого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23718.2</c:v>
                </c:pt>
                <c:pt idx="1">
                  <c:v>3453.93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803467390580472"/>
          <c:y val="0.36807527371299342"/>
          <c:w val="0.33276998815466813"/>
          <c:h val="0.572264110260252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dirty="0"/>
              <a:t> Средства бюджета Забайкальского края на мероприятия государственной программы Забайкальского края "Доступная среда" в 2021 году с разбивкой по подпрограммам (в тыс. рублей):</a:t>
            </a:r>
          </a:p>
        </c:rich>
      </c:tx>
      <c:layout>
        <c:manualLayout>
          <c:xMode val="edge"/>
          <c:yMode val="edge"/>
          <c:x val="0.13125332263357331"/>
          <c:y val="4.7902770748380494E-2"/>
        </c:manualLayout>
      </c:layout>
      <c:overlay val="0"/>
      <c:spPr>
        <a:solidFill>
          <a:schemeClr val="bg2">
            <a:lumMod val="90000"/>
          </a:schemeClr>
        </a:solidFill>
        <a:scene3d>
          <a:camera prst="orthographicFront"/>
          <a:lightRig rig="threePt" dir="t"/>
        </a:scene3d>
        <a:sp3d>
          <a:bevelT/>
        </a:sp3d>
      </c:spPr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2850943559071947"/>
          <c:y val="0.3332769267063605"/>
          <c:w val="0.52194315415826154"/>
          <c:h val="0.5896316732983029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Средства бюджета Забайкальского края на мероприятия государственной программы Забайкальского края "Доступная среда" в 2021 году 3,45 млн.рублей, в том числе с разбивкой по подпрограмме: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0"/>
                  </a:schemeClr>
                </a:gs>
                <a:gs pos="44000">
                  <a:schemeClr val="accent2">
                    <a:tint val="60000"/>
                    <a:satMod val="120000"/>
                  </a:schemeClr>
                </a:gs>
                <a:gs pos="100000">
                  <a:schemeClr val="accent2">
                    <a:tint val="90000"/>
                    <a:alpha val="100000"/>
                    <a:lumMod val="9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explosion val="18"/>
            <c:extLst xmlns:c16r2="http://schemas.microsoft.com/office/drawing/2015/06/chart">
              <c:ext xmlns:c16="http://schemas.microsoft.com/office/drawing/2014/chart" uri="{C3380CC4-5D6E-409C-BE32-E72D297353CC}">
                <c16:uniqueId val="{00000002-D14B-47CD-998F-191B2DD5327F}"/>
              </c:ext>
            </c:extLst>
          </c:dPt>
          <c:dPt>
            <c:idx val="1"/>
            <c:invertIfNegative val="0"/>
            <c:bubble3D val="0"/>
            <c:explosion val="21"/>
            <c:extLst xmlns:c16r2="http://schemas.microsoft.com/office/drawing/2015/06/chart">
              <c:ext xmlns:c16="http://schemas.microsoft.com/office/drawing/2014/chart" uri="{C3380CC4-5D6E-409C-BE32-E72D297353CC}">
                <c16:uniqueId val="{00000003-D14B-47CD-998F-191B2DD5327F}"/>
              </c:ext>
            </c:extLst>
          </c:dPt>
          <c:dPt>
            <c:idx val="2"/>
            <c:invertIfNegative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1-D14B-47CD-998F-191B2DD5327F}"/>
              </c:ext>
            </c:extLst>
          </c:dPt>
          <c:dPt>
            <c:idx val="3"/>
            <c:invertIfNegative val="0"/>
            <c:bubble3D val="0"/>
            <c:explosion val="10"/>
            <c:extLst xmlns:c16r2="http://schemas.microsoft.com/office/drawing/2015/06/chart">
              <c:ext xmlns:c16="http://schemas.microsoft.com/office/drawing/2014/chart" uri="{C3380CC4-5D6E-409C-BE32-E72D297353CC}">
                <c16:uniqueId val="{00000004-D14B-47CD-998F-191B2DD5327F}"/>
              </c:ext>
            </c:extLst>
          </c:dPt>
          <c:dPt>
            <c:idx val="4"/>
            <c:invertIfNegative val="0"/>
            <c:bubble3D val="0"/>
            <c:explosion val="18"/>
            <c:extLst xmlns:c16r2="http://schemas.microsoft.com/office/drawing/2015/06/chart">
              <c:ext xmlns:c16="http://schemas.microsoft.com/office/drawing/2014/chart" uri="{C3380CC4-5D6E-409C-BE32-E72D297353CC}">
                <c16:uniqueId val="{00000005-D14B-47CD-998F-191B2DD5327F}"/>
              </c:ext>
            </c:extLst>
          </c:dPt>
          <c:dLbls>
            <c:dLbl>
              <c:idx val="0"/>
              <c:layout>
                <c:manualLayout>
                  <c:x val="1.6343454951286404E-2"/>
                  <c:y val="-5.0515649152837617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71,8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033572027350496E-2"/>
                  <c:y val="4.3547973407619426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746,0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363561991734619E-2"/>
                  <c:y val="2.8851389626118359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1513,93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575974570318633E-2"/>
                  <c:y val="-6.5323674598569978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522,9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745584742191179E-3"/>
                  <c:y val="-2.177570119095135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599,3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1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1 подпограмма Карта доступности</c:v>
                </c:pt>
                <c:pt idx="1">
                  <c:v>2 подпограмма Адаптация социальных объектов</c:v>
                </c:pt>
                <c:pt idx="2">
                  <c:v>2 подпрограмма Адаптация объектов образования </c:v>
                </c:pt>
                <c:pt idx="3">
                  <c:v>3 подпрограмма Проведение инклюзивных фестивалей, бочча, семинары, выпуск Преодоления</c:v>
                </c:pt>
                <c:pt idx="4">
                  <c:v>4 подпрограмма Оснащение пунктов проката ТСР, приобретение оборудования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71.8</c:v>
                </c:pt>
                <c:pt idx="1">
                  <c:v>746</c:v>
                </c:pt>
                <c:pt idx="2">
                  <c:v>1513.93</c:v>
                </c:pt>
                <c:pt idx="3">
                  <c:v>522.9</c:v>
                </c:pt>
                <c:pt idx="4">
                  <c:v>599.29999999999995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4B-47CD-998F-191B2DD532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23137408"/>
        <c:axId val="123135872"/>
        <c:axId val="0"/>
      </c:bar3DChart>
      <c:valAx>
        <c:axId val="1231358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23137408"/>
        <c:crosses val="autoZero"/>
        <c:crossBetween val="between"/>
      </c:valAx>
      <c:catAx>
        <c:axId val="123137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ru-RU"/>
          </a:p>
        </c:txPr>
        <c:crossAx val="123135872"/>
        <c:crosses val="autoZero"/>
        <c:auto val="1"/>
        <c:lblAlgn val="ctr"/>
        <c:lblOffset val="100"/>
        <c:noMultiLvlLbl val="0"/>
      </c:catAx>
      <c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0"/>
      <c:rotY val="1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886943923402649E-4"/>
          <c:y val="1.6385590948148707E-2"/>
          <c:w val="0.65568537140598748"/>
          <c:h val="0.8334306025450930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0.0</c:formatCode>
                <c:ptCount val="2"/>
                <c:pt idx="0">
                  <c:v>31498.9</c:v>
                </c:pt>
                <c:pt idx="1">
                  <c:v>14541.1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7B-40C8-900A-F1267A7B7D9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муниципальный бюджет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2294825681140972"/>
                  <c:y val="-7.6412094749834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09-4966-8D70-354299A1EA7E}"/>
                </c:ext>
              </c:extLst>
            </c:dLbl>
            <c:dLbl>
              <c:idx val="1"/>
              <c:layout>
                <c:manualLayout>
                  <c:x val="0.12294825681140972"/>
                  <c:y val="-1.5325625038756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09-4966-8D70-354299A1EA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Лист1!$C$2:$C$3</c:f>
              <c:numCache>
                <c:formatCode>0.0</c:formatCode>
                <c:ptCount val="2"/>
                <c:pt idx="0">
                  <c:v>469.2</c:v>
                </c:pt>
                <c:pt idx="1">
                  <c:v>2250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97B-40C8-900A-F1267A7B7D9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краевой бюджет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4.1536573247097823E-3"/>
                  <c:y val="2.8429830289617452E-3"/>
                </c:manualLayout>
              </c:layout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bg1"/>
                        </a:solidFill>
                      </a:rPr>
                      <a:t>9240,4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09-4966-8D70-354299A1EA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Лист1!$D$2:$D$3</c:f>
              <c:numCache>
                <c:formatCode>0.0</c:formatCode>
                <c:ptCount val="2"/>
                <c:pt idx="0">
                  <c:v>3410.6</c:v>
                </c:pt>
                <c:pt idx="1">
                  <c:v>9240.4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97B-40C8-900A-F1267A7B7D9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1112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97B-40C8-900A-F1267A7B7D9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Лист1!$E$2:$E$3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97B-40C8-900A-F1267A7B7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0637824"/>
        <c:axId val="133423872"/>
        <c:axId val="0"/>
      </c:bar3DChart>
      <c:catAx>
        <c:axId val="110637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33423872"/>
        <c:crosses val="autoZero"/>
        <c:auto val="1"/>
        <c:lblAlgn val="ctr"/>
        <c:lblOffset val="100"/>
        <c:noMultiLvlLbl val="0"/>
      </c:catAx>
      <c:valAx>
        <c:axId val="13342387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110637824"/>
        <c:crosses val="autoZero"/>
        <c:crossBetween val="between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8888164706184063"/>
          <c:y val="0.12151532112502446"/>
          <c:w val="0.29185663380284677"/>
          <c:h val="0.65124895818480499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422032254359291E-2"/>
          <c:y val="0.20806984451261254"/>
          <c:w val="0.60532183583542765"/>
          <c:h val="0.763541565485498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Адаптировано 26 приоритетных объектов социальной инфраструктуры</c:v>
                </c:pt>
              </c:strCache>
            </c:strRef>
          </c:tx>
          <c:dLbls>
            <c:dLbl>
              <c:idx val="0"/>
              <c:layout>
                <c:manualLayout>
                  <c:x val="3.2108359827343912E-2"/>
                  <c:y val="-4.1694475168704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8B-4369-9892-D2F6A9467955}"/>
                </c:ext>
              </c:extLst>
            </c:dLbl>
            <c:dLbl>
              <c:idx val="1"/>
              <c:layout>
                <c:manualLayout>
                  <c:x val="5.3296460194357152E-2"/>
                  <c:y val="-3.4980118879387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8B-4369-9892-D2F6A9467955}"/>
                </c:ext>
              </c:extLst>
            </c:dLbl>
            <c:dLbl>
              <c:idx val="2"/>
              <c:layout>
                <c:manualLayout>
                  <c:x val="8.0304652122368467E-2"/>
                  <c:y val="3.68064455146586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8B-4369-9892-D2F6A9467955}"/>
                </c:ext>
              </c:extLst>
            </c:dLbl>
            <c:dLbl>
              <c:idx val="3"/>
              <c:layout>
                <c:manualLayout>
                  <c:x val="-3.9396622075792538E-2"/>
                  <c:y val="2.5570661795348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8B-4369-9892-D2F6A9467955}"/>
                </c:ext>
              </c:extLst>
            </c:dLbl>
            <c:dLbl>
              <c:idx val="4"/>
              <c:layout>
                <c:manualLayout>
                  <c:x val="-4.408436777934098E-2"/>
                  <c:y val="-3.26662426196499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8B-4369-9892-D2F6A9467955}"/>
                </c:ext>
              </c:extLst>
            </c:dLbl>
            <c:dLbl>
              <c:idx val="5"/>
              <c:layout>
                <c:manualLayout>
                  <c:x val="-4.3252197252018933E-2"/>
                  <c:y val="-7.5929900641397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8B-4369-9892-D2F6A9467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Объеты здравоохранения</c:v>
                </c:pt>
                <c:pt idx="1">
                  <c:v>Учреждения социальной защиты</c:v>
                </c:pt>
                <c:pt idx="2">
                  <c:v>Учреждения культуры</c:v>
                </c:pt>
                <c:pt idx="3">
                  <c:v>Учреждения физической культуры и спорта</c:v>
                </c:pt>
                <c:pt idx="4">
                  <c:v>Учреждения занятости</c:v>
                </c:pt>
                <c:pt idx="5">
                  <c:v>Учреждения образования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</c:v>
                </c:pt>
                <c:pt idx="1">
                  <c:v>6</c:v>
                </c:pt>
                <c:pt idx="2">
                  <c:v>7</c:v>
                </c:pt>
                <c:pt idx="3">
                  <c:v>3</c:v>
                </c:pt>
                <c:pt idx="4">
                  <c:v>2</c:v>
                </c:pt>
                <c:pt idx="5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98B-4369-9892-D2F6A9467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171354390566238"/>
          <c:y val="0.23866055454069754"/>
          <c:w val="0.33831767851503608"/>
          <c:h val="0.75760428057708407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E75C0A-DAEA-40DA-8ADC-63B88F206B8B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3C7A619-AD10-4AC7-88DB-4CC059DABB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60415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2CE4E6-AEFC-4613-A204-048C1F32F4A1}" type="datetimeFigureOut">
              <a:rPr lang="ru-RU" smtClean="0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CE81C0-1F02-4BD7-9054-62884554635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164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82B876-AA5A-44B8-B742-28FDCB7B8470}" type="datetimeFigureOut">
              <a:rPr lang="ru-RU" smtClean="0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2CF956-216A-4233-81F9-7EE6AC6EA17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875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1DD6A2-FA45-4436-A4A9-10E29A62D931}" type="datetimeFigureOut">
              <a:rPr lang="ru-RU" smtClean="0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0E932-B69B-4A04-B529-3446D130A7F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481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6E419F-2052-45DC-B2F7-AD437FF4CAF8}" type="datetimeFigureOut">
              <a:rPr lang="ru-RU" smtClean="0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80DEA3-1E87-4F81-AF7A-8BF75DC65D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4764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74AE97-DE48-4709-BDE0-CAB3E0491F13}" type="datetimeFigureOut">
              <a:rPr lang="ru-RU" smtClean="0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564643-85E8-44CA-9A1A-7FA78F17BDA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2685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C324F9-E35C-4AFD-BA98-D75AE4646B09}" type="datetimeFigureOut">
              <a:rPr lang="ru-RU" smtClean="0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DAB4BC-DC6E-4FC4-8F3E-BA3881B7147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4465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3DDF6-250A-4E38-9F7C-DDA5754F132A}" type="datetimeFigureOut">
              <a:rPr lang="ru-RU" smtClean="0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A1936-E4B5-47A3-89CC-5E599885469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361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E07C10-F6D3-40E5-A588-1B99AD2BAB68}" type="datetimeFigureOut">
              <a:rPr lang="ru-RU" smtClean="0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DA6DAE-A5EB-4CA4-BFFC-D44E83F8DBE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4919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FDF552-D005-441D-AC55-ADA66F6575E4}" type="datetimeFigureOut">
              <a:rPr lang="ru-RU" smtClean="0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06A889-DD26-4A64-AE8F-7313BB6F3FD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6598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6D0D4C-B48C-4D06-91C3-6F1EF039F99D}" type="datetimeFigureOut">
              <a:rPr lang="ru-RU" smtClean="0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CC894-E812-4399-8EA9-F1A8D68D1CD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24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C9AF31-46E7-49C3-839F-A324B233DC29}" type="datetimeFigureOut">
              <a:rPr lang="ru-RU" smtClean="0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8DF70-EA88-41BA-ACB7-1F172EEB3D5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723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3A9E8F-4831-4EDB-98A3-18C3C4652905}" type="datetimeFigureOut">
              <a:rPr lang="ru-RU" smtClean="0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71CB06-4D46-43F5-B7BC-16DAF11EDF4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487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images.yandex.ru/yandsearch?source=wiz&amp;img_url=http://vlast16.ru/upload/news/9/2012/11/picture-50b4d0af72f33.jpg&amp;uinfo=sw-1586-sh-743-fw-1361-fh-537-pd-1&amp;p=4&amp;text=%D0%B4%D0%BE%D1%81%D1%82%D1%83%D0%BF%D0%BD%D0%B0%D1%8F%20%D1%81%D1%80%D0%B5%D0%B4%D0%B0%20%D0%B4%D0%BB%D1%8F%20%D0%B8%D0%BD%D0%B2%D0%B0%D0%BB%D0%B8%D0%B4%D0%BE%D0%B2%20%D1%84%D0%BE%D1%82%D0%BE&amp;noreask=1&amp;pos=133&amp;rpt=simage&amp;lr=1073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5"/>
          <p:cNvSpPr>
            <a:spLocks noChangeArrowheads="1"/>
          </p:cNvSpPr>
          <p:nvPr/>
        </p:nvSpPr>
        <p:spPr bwMode="auto">
          <a:xfrm>
            <a:off x="142844" y="1928802"/>
            <a:ext cx="8715436" cy="31470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i="1" dirty="0">
                <a:solidFill>
                  <a:srgbClr val="002060"/>
                </a:solidFill>
                <a:latin typeface="Times New Roman" pitchFamily="18" charset="0"/>
              </a:rPr>
              <a:t>Итоги реализации государственной программы Забайкальского </a:t>
            </a:r>
            <a:r>
              <a:rPr lang="ru-RU" altLang="ru-RU" sz="4000" b="1" i="1" dirty="0" smtClean="0">
                <a:solidFill>
                  <a:srgbClr val="002060"/>
                </a:solidFill>
                <a:latin typeface="Times New Roman" pitchFamily="18" charset="0"/>
              </a:rPr>
              <a:t>края</a:t>
            </a:r>
          </a:p>
          <a:p>
            <a:pPr algn="ctr" eaLnBrk="1" hangingPunct="1"/>
            <a:r>
              <a:rPr lang="ru-RU" altLang="ru-RU" sz="40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sz="4000" b="1" i="1" dirty="0">
                <a:solidFill>
                  <a:srgbClr val="002060"/>
                </a:solidFill>
                <a:latin typeface="Times New Roman" pitchFamily="18" charset="0"/>
              </a:rPr>
              <a:t>«Доступная </a:t>
            </a:r>
            <a:r>
              <a:rPr lang="ru-RU" altLang="ru-RU" sz="4000" b="1" i="1" dirty="0" smtClean="0">
                <a:solidFill>
                  <a:srgbClr val="002060"/>
                </a:solidFill>
                <a:latin typeface="Times New Roman" pitchFamily="18" charset="0"/>
              </a:rPr>
              <a:t>среда» </a:t>
            </a:r>
          </a:p>
          <a:p>
            <a:pPr algn="ctr" eaLnBrk="1" hangingPunct="1"/>
            <a:r>
              <a:rPr lang="ru-RU" altLang="ru-RU" sz="4000" b="1" i="1" dirty="0" smtClean="0">
                <a:solidFill>
                  <a:srgbClr val="002060"/>
                </a:solidFill>
                <a:latin typeface="Times New Roman" pitchFamily="18" charset="0"/>
              </a:rPr>
              <a:t>в 2021 году</a:t>
            </a:r>
          </a:p>
          <a:p>
            <a:pPr algn="ctr" eaLnBrk="1" hangingPunct="1"/>
            <a:endParaRPr lang="ru-RU" altLang="ru-RU" sz="28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1" hangingPunct="1"/>
            <a:endParaRPr lang="ru-RU" altLang="ru-RU" sz="1050" b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1714480" y="5643578"/>
            <a:ext cx="7110433" cy="70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14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292" name="Рисунок 2" descr="http://im8-tub-ru.yandex.net/i?id=39403100-45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59" y="5075817"/>
            <a:ext cx="2663854" cy="164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6" y="332656"/>
            <a:ext cx="10795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51520" y="332656"/>
            <a:ext cx="853672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Выпуск информационного бюллетеня «Преодоление», посвященного проблемам инвалидов, издание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</a:rPr>
              <a:t>безбарьерных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 карт, размещение социальных баннеров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270081" y="2979895"/>
            <a:ext cx="8572560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рамках программы осуществляется выпуск периодического информационного бюллетеня «Преодоление», посвященного проблемам инвалидов.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издания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карта г. Чернышевск, в которой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размещена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объектах, доступных для инвалидов.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экранах в общедоступных местах в торговых центрах размещены рекламно-информационные ролики, направленные на формирование толерантного отношения к людям с ограниченными возможностями и их проблемам.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41168"/>
            <a:ext cx="2016224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064887"/>
            <a:ext cx="1378416" cy="119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067727"/>
            <a:ext cx="1224136" cy="118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709" y="5069400"/>
            <a:ext cx="1152128" cy="118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101" y="5083688"/>
            <a:ext cx="1296144" cy="117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213735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18253"/>
            <a:ext cx="2176463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94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23528" y="720991"/>
            <a:ext cx="8496944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Автопробег инвалидов «Преодоление»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Виталия Хуторного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323528" y="1259022"/>
            <a:ext cx="2952328" cy="53553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algn="just">
              <a:buClr>
                <a:srgbClr val="0BD0D9"/>
              </a:buClr>
              <a:buSzPct val="95000"/>
            </a:pPr>
            <a:r>
              <a:rPr lang="ru-RU" alt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В рамках Автопробега «Преодоление» им. Виталия Хуторного проведены:</a:t>
            </a:r>
          </a:p>
          <a:p>
            <a:pPr marL="285750" indent="-285750" algn="just"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презентации настольных спортивных игр адаптированных для инвалидов</a:t>
            </a:r>
            <a:r>
              <a:rPr lang="ru-RU" alt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,</a:t>
            </a:r>
          </a:p>
          <a:p>
            <a:pPr marL="285750" indent="-285750" algn="just"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информационно-обучающие семинары «Доступная среда - доступная услуга</a:t>
            </a:r>
            <a:r>
              <a:rPr lang="ru-RU" alt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»,</a:t>
            </a:r>
          </a:p>
          <a:p>
            <a:pPr marL="285750" indent="-285750" algn="just"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возложение венков к мемориалам памяти призванные почтить память погибших в Великой Отечественной войне.</a:t>
            </a:r>
            <a:endParaRPr lang="ru-RU" altLang="ru-RU" b="1" dirty="0" smtClean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OCygJx6zca (2)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6840" y="1676087"/>
            <a:ext cx="2010473" cy="232897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075242" y="1963413"/>
            <a:ext cx="17281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городской округ «Город Чита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0" indent="0" algn="ctr">
              <a:lnSpc>
                <a:spcPct val="150000"/>
              </a:lnSpc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Читинский район;</a:t>
            </a:r>
          </a:p>
          <a:p>
            <a:pPr marL="0" indent="0" algn="ctr">
              <a:lnSpc>
                <a:spcPct val="150000"/>
              </a:lnSpc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Карымский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район;</a:t>
            </a:r>
          </a:p>
          <a:p>
            <a:pPr marL="0" indent="0" algn="ctr">
              <a:lnSpc>
                <a:spcPct val="150000"/>
              </a:lnSpc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Улетовский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район;</a:t>
            </a:r>
          </a:p>
          <a:p>
            <a:pPr marL="0" indent="0" algn="ctr">
              <a:lnSpc>
                <a:spcPct val="150000"/>
              </a:lnSpc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Хилокский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район</a:t>
            </a:r>
            <a:endParaRPr lang="ru-RU" altLang="ru-RU" sz="1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RN19\Desktop\DSC_00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259022"/>
            <a:ext cx="3168352" cy="260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479" y="4437112"/>
            <a:ext cx="211363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434" y="4293096"/>
            <a:ext cx="3156790" cy="23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66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21348" y="391615"/>
            <a:ext cx="8496944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Р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еализация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инклюзивных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мероприятий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213336" y="908720"/>
            <a:ext cx="8712968" cy="286232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В первой половине декабря 2021 года запланировано проведение краевого инклюзивного фестиваля художественного творчества </a:t>
            </a:r>
            <a:r>
              <a:rPr lang="ru-RU" altLang="ru-RU" b="1" dirty="0">
                <a:solidFill>
                  <a:srgbClr val="990000"/>
                </a:solidFill>
                <a:latin typeface="Cambria" pitchFamily="18" charset="0"/>
                <a:cs typeface="Times New Roman" pitchFamily="18" charset="0"/>
              </a:rPr>
              <a:t>«Вместе мы сможем больше!», </a:t>
            </a:r>
            <a:r>
              <a:rPr lang="ru-RU" altLang="ru-RU" b="1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призванного активизировать социокультурную деятельность и творческую реабилитацию инвалидов на территории Забайкальского края. В связи с неблагоприятной эпидемиологической ситуацией проведение фестиваля планируется в режиме «онлайн</a:t>
            </a:r>
            <a:r>
              <a:rPr lang="ru-RU" alt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». </a:t>
            </a:r>
            <a:endParaRPr lang="ru-RU" altLang="ru-RU" b="1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L="285750" indent="-285750" algn="just"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Проведение </a:t>
            </a:r>
            <a:r>
              <a:rPr lang="ru-RU" altLang="ru-RU" b="1" dirty="0">
                <a:solidFill>
                  <a:srgbClr val="990000"/>
                </a:solidFill>
                <a:latin typeface="Cambria" pitchFamily="18" charset="0"/>
                <a:cs typeface="Times New Roman" pitchFamily="18" charset="0"/>
              </a:rPr>
              <a:t>V Краевого интегрированного турнира по </a:t>
            </a:r>
            <a:r>
              <a:rPr lang="ru-RU" altLang="ru-RU" b="1" dirty="0" err="1">
                <a:solidFill>
                  <a:srgbClr val="990000"/>
                </a:solidFill>
                <a:latin typeface="Cambria" pitchFamily="18" charset="0"/>
                <a:cs typeface="Times New Roman" pitchFamily="18" charset="0"/>
              </a:rPr>
              <a:t>бочче</a:t>
            </a:r>
            <a:r>
              <a:rPr lang="ru-RU" altLang="ru-RU" b="1" dirty="0">
                <a:solidFill>
                  <a:srgbClr val="990000"/>
                </a:solidFill>
                <a:latin typeface="Cambria" pitchFamily="18" charset="0"/>
                <a:cs typeface="Times New Roman" pitchFamily="18" charset="0"/>
              </a:rPr>
              <a:t> на кубок Губернатора Забайкальского края </a:t>
            </a:r>
            <a:r>
              <a:rPr lang="ru-RU" altLang="ru-RU" b="1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перенесено на декабрь в связи с неблагоприятной эпидемиологической обстановкой и запретом на проведение массовых мероприятий.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656" y="-9460432"/>
            <a:ext cx="2880319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65180"/>
            <a:ext cx="2941521" cy="258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3965180"/>
            <a:ext cx="3312368" cy="258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58" y="3918316"/>
            <a:ext cx="2016224" cy="263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556" y="332656"/>
            <a:ext cx="8136904" cy="72008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государственной программы Забайкальского края «Доступная среда» в 2022-2024 годах</a:t>
            </a:r>
            <a:endParaRPr lang="ru-RU" sz="18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01823"/>
            <a:ext cx="8280920" cy="5293757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Проектом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о бюджете Забайкальского края на 2022 год и плановый период 2023 и 2024 годы предусмотрено финансирование </a:t>
            </a:r>
            <a:r>
              <a:rPr lang="ru-RU" sz="1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программы по адаптации объектов социальной инфраструктуры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средств бюджета Забайкальского края в размере: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– 1486,70 тыс. рублей,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– 1149,20 тыс. рублей.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– 1172,30 тыс. рублей.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бюджету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Забайкальского края предусмотрено предоставление субсидии из федерального бюджета в 2023 году в размере 26486,70 тыс. рублей и в 2024 году в размере 19038,10 тыс. рублей, на реализацию </a:t>
            </a:r>
            <a:r>
              <a:rPr lang="ru-RU" sz="1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подпрограммы № 5 «Формирование системы комплексной реабилитации и </a:t>
            </a:r>
            <a:r>
              <a:rPr lang="ru-RU" sz="16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абилитации</a:t>
            </a:r>
            <a:r>
              <a:rPr lang="ru-RU" sz="1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инвалидов, в том числе детей-инвалидов»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указанной программы.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средств краевого бюджета составит – в 2023 году 2619,53 тыс. рублей, в 2024 году 1882,88 тыс. рублей.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</a:t>
            </a:r>
            <a:r>
              <a:rPr lang="ru-RU" sz="1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финансирования программы в 2022-2024 годах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составит: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– 1486,70 тыс. рублей,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– 30255,43 тыс. рублей,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– 22093,28 тыс. рублей.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33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556" y="332656"/>
            <a:ext cx="8244916" cy="72008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мероприятия государственной программы Забайкальского края «Доступная среда» в 2022 году</a:t>
            </a:r>
            <a:endParaRPr lang="ru-RU" sz="18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01823"/>
            <a:ext cx="8280920" cy="5293757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Проектом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о бюджете Забайкальского края на 2022 год и плановый период 2023 и 2024 годы предусмотрено финансирование </a:t>
            </a:r>
            <a:r>
              <a:rPr lang="ru-RU" sz="1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программы по адаптации объектов социальной инфраструктуры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средств бюджета Забайкальского края в размере: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– 1486,70 тыс. рублей,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– 1149,20 тыс. рублей.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– 1172,30 тыс. рублей.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бюджету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Забайкальского края предусмотрено предоставление субсидии из федерального бюджета в 2023 году в размере 26486,70 тыс. рублей и в 2024 году в размере 19038,10 тыс. рублей, на реализацию </a:t>
            </a:r>
            <a:r>
              <a:rPr lang="ru-RU" sz="1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подпрограммы № 5 «Формирование системы комплексной реабилитации и </a:t>
            </a:r>
            <a:r>
              <a:rPr lang="ru-RU" sz="16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абилитации</a:t>
            </a:r>
            <a:r>
              <a:rPr lang="ru-RU" sz="1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инвалидов, в том числе детей-инвалидов»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указанной программы.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средств краевого бюджета составит – в 2023 году 2619,53 тыс. рублей, в 2024 году 1882,88 тыс. рублей.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</a:t>
            </a:r>
            <a:r>
              <a:rPr lang="ru-RU" sz="1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финансирования программы в 2022-2024 годах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составит: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– 1486,70 тыс. рублей,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– 30255,43 тыс. рублей,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– 22093,28 тыс. рублей.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87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9" y="3068960"/>
            <a:ext cx="8496944" cy="1080120"/>
          </a:xfr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10795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41168"/>
            <a:ext cx="2663825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66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345309390"/>
              </p:ext>
            </p:extLst>
          </p:nvPr>
        </p:nvGraphicFramePr>
        <p:xfrm>
          <a:off x="163255" y="542633"/>
          <a:ext cx="4624860" cy="2945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" name="Левая фигурная скобка 31"/>
          <p:cNvSpPr/>
          <p:nvPr/>
        </p:nvSpPr>
        <p:spPr>
          <a:xfrm>
            <a:off x="465816" y="909156"/>
            <a:ext cx="172892" cy="2015875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6693" tIns="28346" rIns="56693" bIns="28346" rtlCol="0" anchor="ctr"/>
          <a:lstStyle/>
          <a:p>
            <a:pPr algn="ctr"/>
            <a:endParaRPr lang="ru-RU" dirty="0"/>
          </a:p>
        </p:txBody>
      </p:sp>
      <p:sp>
        <p:nvSpPr>
          <p:cNvPr id="37" name="Левая фигурная скобка 36"/>
          <p:cNvSpPr/>
          <p:nvPr/>
        </p:nvSpPr>
        <p:spPr>
          <a:xfrm>
            <a:off x="1805729" y="1458940"/>
            <a:ext cx="172892" cy="1466091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6693" tIns="28346" rIns="56693" bIns="28346"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5090676" y="725894"/>
            <a:ext cx="3909406" cy="1145384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3" tIns="45711" rIns="91423" bIns="45711"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специализированное оборудование: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«говорящие книги»,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42 телефона,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16 диктофонов с голосовым меню,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планшет,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индивидуальные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-системы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090676" y="4940907"/>
            <a:ext cx="3876893" cy="45815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3" tIns="45711" rIns="91423" bIns="45711"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карта г. Сретенск,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номеров информационного бюллетеня «Преодоление».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63255" y="1413125"/>
            <a:ext cx="336147" cy="1172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6693" tIns="28346" rIns="56693" bIns="28346" rtlCol="0" anchor="ctr"/>
          <a:lstStyle/>
          <a:p>
            <a:pPr algn="ctr"/>
            <a:r>
              <a:rPr lang="ru-RU" sz="1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35378,70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459945" y="1596386"/>
            <a:ext cx="336147" cy="1172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6693" tIns="28346" rIns="56693" bIns="28346" rtlCol="0" anchor="ctr"/>
          <a:lstStyle/>
          <a:p>
            <a:pPr algn="ctr"/>
            <a:r>
              <a:rPr lang="ru-RU" sz="1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26031,54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90676" y="6177921"/>
            <a:ext cx="3900780" cy="61124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56693" tIns="28346" rIns="56693" bIns="28346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 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специализированный автобус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перевозки инвалидов для  муниципального района «Читинский район».</a:t>
            </a:r>
            <a:r>
              <a:rPr lang="ru-RU" sz="1200" dirty="0"/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090676" y="1962909"/>
            <a:ext cx="3876894" cy="82467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3" tIns="45711" rIns="91423" bIns="45711"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краевой инклюзивный фестиваль художественного творчества «Вместе мы сможем больше!», ежегодный турнир по игре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бочча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 приз Губернатора Забайкальского края.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047453" y="4391122"/>
            <a:ext cx="3876894" cy="41233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3" tIns="45711" rIns="91423" bIns="45711"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технические средства реабилитации для оснащения 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 проката.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090676" y="5536506"/>
            <a:ext cx="3876895" cy="507174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3" tIns="45711" rIns="91423" bIns="45711"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рекламных конструкциях в городе Чите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размещены 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баннеры.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047453" y="2925031"/>
            <a:ext cx="3876894" cy="1328645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3" tIns="45711" rIns="91423" bIns="45711"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муниципальных районов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Шилкинского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Нерчинского, Сретенского,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Шелопугинского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Газимуро-Заводского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проведены семинары по формированию безбарьерной среды для инвалидов «Доступная среда – доступная услуга».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Сертификаты об участии в семинарах получили 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специалистов различных сфер.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15214" y="130296"/>
            <a:ext cx="8713573" cy="532943"/>
          </a:xfrm>
          <a:prstGeom prst="rect">
            <a:avLst/>
          </a:prstGeom>
        </p:spPr>
        <p:txBody>
          <a:bodyPr wrap="square" lIns="56693" tIns="28346" rIns="56693" bIns="28346">
            <a:spAutoFit/>
          </a:bodyPr>
          <a:lstStyle/>
          <a:p>
            <a:pPr marL="7874" algn="ctr"/>
            <a:r>
              <a:rPr lang="ru-RU" sz="1500" b="1" spc="62" dirty="0">
                <a:solidFill>
                  <a:srgbClr val="0067AC"/>
                </a:solidFill>
                <a:latin typeface="Georgia" pitchFamily="18" charset="0"/>
                <a:cs typeface="Arial"/>
              </a:rPr>
              <a:t>ГОСУДАРСТВЕННАЯ ПРОГРАММА ЗАБАЙКАЛЬСКОГО КРАЯ </a:t>
            </a:r>
          </a:p>
          <a:p>
            <a:pPr marL="7874" algn="ctr"/>
            <a:r>
              <a:rPr lang="ru-RU" sz="1500" b="1" spc="62" dirty="0">
                <a:solidFill>
                  <a:srgbClr val="0067AC"/>
                </a:solidFill>
                <a:latin typeface="Georgia" pitchFamily="18" charset="0"/>
                <a:cs typeface="Arial"/>
              </a:rPr>
              <a:t>«ДОСТУПНАЯ СРЕДА»</a:t>
            </a:r>
          </a:p>
        </p:txBody>
      </p:sp>
      <p:graphicFrame>
        <p:nvGraphicFramePr>
          <p:cNvPr id="36" name="Диаграмма 35"/>
          <p:cNvGraphicFramePr/>
          <p:nvPr/>
        </p:nvGraphicFramePr>
        <p:xfrm>
          <a:off x="292924" y="3290457"/>
          <a:ext cx="4671187" cy="3567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616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ГОСУДАРСТВЕННАЯ ПРОГРАММА ЗАБАЙКАЛЬСКОГО КРАЯ </a:t>
            </a:r>
            <a:br>
              <a:rPr lang="ru-RU" sz="1400" b="1" dirty="0" smtClean="0">
                <a:solidFill>
                  <a:schemeClr val="accent1"/>
                </a:solidFill>
                <a:latin typeface="Georgia" panose="02040502050405020303" pitchFamily="18" charset="0"/>
              </a:rPr>
            </a:br>
            <a:r>
              <a:rPr lang="ru-RU" sz="1400" b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«ДОСТУПНАЯ СРЕДА»</a:t>
            </a:r>
            <a:endParaRPr lang="ru-RU" sz="1400" b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32556" y="908720"/>
            <a:ext cx="8556723" cy="1152128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финансирования в 2021 году составил </a:t>
            </a:r>
            <a:r>
              <a:rPr lang="ru-RU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27172,13</a:t>
            </a:r>
            <a:r>
              <a:rPr lang="ru-RU" sz="1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рублей, в том числе </a:t>
            </a:r>
            <a:r>
              <a:rPr lang="ru-RU" sz="1400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dirty="0" smtClean="0">
              <a:ln>
                <a:solidFill>
                  <a:schemeClr val="accent2">
                    <a:lumMod val="7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объем средств федерального бюджета (по линии </a:t>
            </a:r>
            <a:r>
              <a:rPr lang="ru-RU" sz="1400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России) </a:t>
            </a:r>
            <a:r>
              <a:rPr lang="ru-RU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23718,20</a:t>
            </a:r>
            <a:r>
              <a:rPr lang="ru-RU" sz="1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  <a:r>
              <a:rPr lang="ru-RU" sz="1400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400" dirty="0" smtClean="0">
              <a:ln>
                <a:solidFill>
                  <a:schemeClr val="accent2">
                    <a:lumMod val="7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из средств краевого бюджета </a:t>
            </a:r>
            <a:r>
              <a:rPr lang="ru-RU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3453,93</a:t>
            </a:r>
            <a:r>
              <a:rPr lang="ru-RU" sz="1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  <a:r>
              <a:rPr lang="ru-RU" sz="1400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400" dirty="0" smtClean="0">
              <a:ln>
                <a:solidFill>
                  <a:schemeClr val="accent2">
                    <a:lumMod val="7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из бюджетов муниципальных образований </a:t>
            </a:r>
            <a:r>
              <a:rPr lang="ru-RU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0,00</a:t>
            </a:r>
            <a:r>
              <a:rPr lang="ru-RU" sz="1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рублей.</a:t>
            </a:r>
            <a:endParaRPr lang="ru-RU" sz="1400" dirty="0">
              <a:ln>
                <a:solidFill>
                  <a:schemeClr val="accent2">
                    <a:lumMod val="7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353" y="2132856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адаптировано 2 объекта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инфраструктуры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– 29 объектов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1" y="2465566"/>
            <a:ext cx="1858391" cy="128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704" y="2472183"/>
            <a:ext cx="1828105" cy="128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61" y="2471671"/>
            <a:ext cx="1872208" cy="128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39" y="2464664"/>
            <a:ext cx="1869008" cy="128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3861048"/>
            <a:ext cx="8565752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4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4 пункта проката, оборудованных в </a:t>
            </a:r>
            <a:r>
              <a:rPr lang="ru-RU" sz="1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ГУСО </a:t>
            </a:r>
            <a:r>
              <a:rPr lang="ru-RU" sz="14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технические средства реабилитации (ТСР)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инвалидов с нарушением зрения приобретено 6 телевизоров, 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периодического информационного бюллетеня «Преодоление», издана </a:t>
            </a:r>
            <a:r>
              <a:rPr lang="ru-RU" sz="1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безбарьерная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карта г. Чернышевск, проведен краевой инклюзивный фестиваль художественного творчества «Вместе мы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сможем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14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69161"/>
            <a:ext cx="1152128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869162"/>
            <a:ext cx="1245964" cy="86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869161"/>
            <a:ext cx="1566664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23" y="4869163"/>
            <a:ext cx="1440160" cy="86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869162"/>
            <a:ext cx="1580976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97" y="5877273"/>
            <a:ext cx="1509517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877273"/>
            <a:ext cx="1377950" cy="7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874277"/>
            <a:ext cx="1306212" cy="7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5877273"/>
            <a:ext cx="1244574" cy="7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716" y="5877273"/>
            <a:ext cx="1368152" cy="7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55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048285571"/>
              </p:ext>
            </p:extLst>
          </p:nvPr>
        </p:nvGraphicFramePr>
        <p:xfrm>
          <a:off x="755576" y="548680"/>
          <a:ext cx="8215370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88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099027887"/>
              </p:ext>
            </p:extLst>
          </p:nvPr>
        </p:nvGraphicFramePr>
        <p:xfrm>
          <a:off x="179512" y="332656"/>
          <a:ext cx="8712968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528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50047" y="764704"/>
            <a:ext cx="8534752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В рамках программы в 2021 году, в соответствии с планом, выполнены мероприятия по адаптации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 приоритетных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объекта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социальной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инфраструктуры и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 объект занятости населения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083" y="2132856"/>
            <a:ext cx="8543197" cy="4401205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0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ГСУСО </a:t>
            </a:r>
            <a:r>
              <a:rPr lang="ru-RU" sz="20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Солонеченский</a:t>
            </a:r>
            <a:r>
              <a:rPr lang="ru-RU" sz="20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специальный дом-интернат для престарелых и инвалидов» Забайкальского края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путей передвижения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учреждению санитарно-гигиенических помещений и жилых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поручней, установка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переносных пандусов и пандусов для преодоления порогов);</a:t>
            </a:r>
          </a:p>
          <a:p>
            <a:pPr marL="342900" indent="-342900" algn="just">
              <a:buAutoNum type="arabicPeriod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0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ГБСУСО «Социально-реабилитационный центр для </a:t>
            </a:r>
            <a:r>
              <a:rPr lang="ru-RU" sz="20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 </a:t>
            </a:r>
            <a:r>
              <a:rPr lang="ru-RU" sz="20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«Надежда» Забайкальского </a:t>
            </a:r>
            <a:r>
              <a:rPr lang="ru-RU" sz="20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(дооборудование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объекта)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установка откидных пандусов, пандусов для преодоления порогов, кнопки вызова специалиста, тактильных табличек и знаков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AutoNum type="arabicPeriod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0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Балейский</a:t>
            </a:r>
            <a:r>
              <a:rPr lang="ru-RU" sz="20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отдел ГКУ КЦЗН </a:t>
            </a:r>
            <a:r>
              <a:rPr lang="ru-RU" sz="20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Забайкальского края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пандуса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входе, приобретение специализированного оборудования.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92960" y="1000108"/>
            <a:ext cx="8465320" cy="923330"/>
          </a:xfrm>
          <a:solidFill>
            <a:schemeClr val="bg2">
              <a:lumMod val="90000"/>
            </a:schemeClr>
          </a:solidFill>
          <a:ln>
            <a:solidFill>
              <a:schemeClr val="accent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449263" algn="just"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</a:rPr>
              <a:t>ГСУСО «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</a:rPr>
              <a:t>Солонеченский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</a:rPr>
              <a:t> специальный дом-интернат для престарелых и инвалидов» Забайкальского края (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</a:rPr>
              <a:t>Газимуро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</a:rPr>
              <a:t>-Заводский район, рудник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</a:rPr>
              <a:t>Солонечный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</a:rPr>
              <a:t>, д.32 а)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2961" y="357166"/>
            <a:ext cx="839388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Адаптация объектов социального обслуживания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C:\Users\RN19\Desktop\IMG_20211125_142540_edit_772587104276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485" y="2348880"/>
            <a:ext cx="2306831" cy="383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N19\Desktop\IMG_20211125_143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3168352" cy="37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N19\Desktop\IMG_20211125_144148_edit_7728604776867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98593"/>
            <a:ext cx="2778646" cy="266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92960" y="1000108"/>
            <a:ext cx="8465320" cy="646331"/>
          </a:xfrm>
          <a:solidFill>
            <a:schemeClr val="bg2">
              <a:lumMod val="90000"/>
            </a:schemeClr>
          </a:solidFill>
          <a:ln>
            <a:solidFill>
              <a:schemeClr val="accent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449263" algn="just">
              <a:buNone/>
              <a:defRPr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ГБСУСО «Социально-реабилитационный центр для несовершеннолетних «Надежда» Забайкальского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 (г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Чита, ул. Назара Губина, д.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24)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2961" y="357166"/>
            <a:ext cx="839388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Адаптация объектов социального обслуживания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385724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61" y="1844824"/>
            <a:ext cx="360297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76463"/>
            <a:ext cx="4230369" cy="273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40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2961" y="357166"/>
            <a:ext cx="821277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Адаптация объекта занятости населения</a:t>
            </a:r>
            <a:endParaRPr lang="ru-RU" sz="2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25998"/>
            <a:ext cx="4534142" cy="251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11074"/>
            <a:ext cx="3239033" cy="211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961" y="1412776"/>
            <a:ext cx="741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2962" y="1089610"/>
            <a:ext cx="8212774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Балейский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отдел ГКУ КЦЗН Забайкальский край,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Балей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ул.Ведерникова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33056"/>
            <a:ext cx="25922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02146"/>
            <a:ext cx="2880320" cy="201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0875" y="423688"/>
            <a:ext cx="8313687" cy="923330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</a:rPr>
              <a:t>Приобретение технических средств реабилитации для оснащения пунктов проката, созданных на базе государственных учреждений социального обслуживания в 28 муниципальных образованиях Забайкальского края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0825" y="1500174"/>
            <a:ext cx="8572560" cy="181588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2021 году приобретены технические средства реабилитации в 4 пункта проката на сумму 300,00 тыс. рублей;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Услугами пунктов проката за три квартала 2021 года воспользовалось 2327 человек;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Получателями услуги пунктов проката являются граждане получившие травму и временно нуждающиеся в техническом средстве реабилитации или до момента получения бесплатного технического средства реабилитации через ФСС, а также родственники обеспечивающие уход за инвалидом.  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RN19\Desktop\инвалидные коляс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53" y="3429000"/>
            <a:ext cx="206429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760" y="3410384"/>
            <a:ext cx="223235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RN19\Desktop\IMG_20211125_1442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19432"/>
            <a:ext cx="1968254" cy="213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RN19\Desktop\IMG_20211125_1441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87944"/>
            <a:ext cx="2163153" cy="217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RN19\Desktop\IMG_20211125_1501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7091"/>
            <a:ext cx="1800200" cy="207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04624" y="1052736"/>
            <a:ext cx="8534752" cy="2000548"/>
          </a:xfrm>
          <a:solidFill>
            <a:schemeClr val="bg2">
              <a:lumMod val="90000"/>
            </a:schemeClr>
          </a:solidFill>
          <a:ln>
            <a:solidFill>
              <a:schemeClr val="accent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Для инвалидов с нарушением зрения приобретено 6 телевизоров (LED 43” (108 см.)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</a:rPr>
              <a:t>Samsung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 UE43T5370AUXPU) на 152,90 тыс. рублей, 3 лазерных МФУ (BrotherDSP-L2540dnr) на 70,50 тыс. рублей и 4 струйных МФУ (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</a:rPr>
              <a:t>Canon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 PixmaTS8340) на 75,90 тыс. рублей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. </a:t>
            </a:r>
          </a:p>
          <a:p>
            <a:pPr algn="just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на приобретение современных многофункциональных устройств составила 299,30 тыс. рублей.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23528" y="364037"/>
            <a:ext cx="84969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Приобретение специализированного оборудования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84984"/>
            <a:ext cx="396044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2093</TotalTime>
  <Words>965</Words>
  <Application>Microsoft Office PowerPoint</Application>
  <PresentationFormat>Экран (4:3)</PresentationFormat>
  <Paragraphs>114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 финансирования государственной программы Забайкальского края «Доступная среда» в 2022-2024 годах</vt:lpstr>
      <vt:lpstr>Планируемые мероприятия государственной программы Забайкальского края «Доступная среда» в 2022 году</vt:lpstr>
      <vt:lpstr>Презентация PowerPoint</vt:lpstr>
      <vt:lpstr>Презентация PowerPoint</vt:lpstr>
      <vt:lpstr>ГОСУДАРСТВЕННАЯ ПРОГРАММА ЗАБАЙКАЛЬСКОГО КРАЯ  «ДОСТУПНАЯ СРЕДА»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reab2</dc:creator>
  <cp:lastModifiedBy>RN19 (Пешкова 51)</cp:lastModifiedBy>
  <cp:revision>214</cp:revision>
  <cp:lastPrinted>2019-12-25T05:11:56Z</cp:lastPrinted>
  <dcterms:created xsi:type="dcterms:W3CDTF">2018-11-27T23:44:48Z</dcterms:created>
  <dcterms:modified xsi:type="dcterms:W3CDTF">2021-12-29T00:43:01Z</dcterms:modified>
</cp:coreProperties>
</file>