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1" r:id="rId1"/>
  </p:sldMasterIdLst>
  <p:notesMasterIdLst>
    <p:notesMasterId r:id="rId31"/>
  </p:notesMasterIdLst>
  <p:sldIdLst>
    <p:sldId id="518" r:id="rId2"/>
    <p:sldId id="511" r:id="rId3"/>
    <p:sldId id="568" r:id="rId4"/>
    <p:sldId id="508" r:id="rId5"/>
    <p:sldId id="525" r:id="rId6"/>
    <p:sldId id="562" r:id="rId7"/>
    <p:sldId id="526" r:id="rId8"/>
    <p:sldId id="577" r:id="rId9"/>
    <p:sldId id="576" r:id="rId10"/>
    <p:sldId id="578" r:id="rId11"/>
    <p:sldId id="579" r:id="rId12"/>
    <p:sldId id="509" r:id="rId13"/>
    <p:sldId id="510" r:id="rId14"/>
    <p:sldId id="552" r:id="rId15"/>
    <p:sldId id="572" r:id="rId16"/>
    <p:sldId id="574" r:id="rId17"/>
    <p:sldId id="559" r:id="rId18"/>
    <p:sldId id="536" r:id="rId19"/>
    <p:sldId id="580" r:id="rId20"/>
    <p:sldId id="570" r:id="rId21"/>
    <p:sldId id="565" r:id="rId22"/>
    <p:sldId id="516" r:id="rId23"/>
    <p:sldId id="546" r:id="rId24"/>
    <p:sldId id="547" r:id="rId25"/>
    <p:sldId id="551" r:id="rId26"/>
    <p:sldId id="571" r:id="rId27"/>
    <p:sldId id="566" r:id="rId28"/>
    <p:sldId id="513" r:id="rId29"/>
    <p:sldId id="532" r:id="rId30"/>
  </p:sldIdLst>
  <p:sldSz cx="9144000" cy="5143500" type="screen16x9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5FA"/>
    <a:srgbClr val="FFCC99"/>
    <a:srgbClr val="4FC5D5"/>
    <a:srgbClr val="FF6600"/>
    <a:srgbClr val="99CCFF"/>
    <a:srgbClr val="CCFFCC"/>
    <a:srgbClr val="E7FFE7"/>
    <a:srgbClr val="FFFFCC"/>
    <a:srgbClr val="F3FFFF"/>
    <a:srgbClr val="FFF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595" autoAdjust="0"/>
  </p:normalViewPr>
  <p:slideViewPr>
    <p:cSldViewPr>
      <p:cViewPr>
        <p:scale>
          <a:sx n="159" d="100"/>
          <a:sy n="159" d="100"/>
        </p:scale>
        <p:origin x="-150" y="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5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024101484135906E-3"/>
          <c:y val="0"/>
          <c:w val="0.99449758985158498"/>
          <c:h val="0.770238801947356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первые рождения</c:v>
                </c:pt>
              </c:strCache>
            </c:strRef>
          </c:tx>
          <c:spPr>
            <a:ln w="31750"/>
          </c:spPr>
          <c:dLbls>
            <c:dLbl>
              <c:idx val="0"/>
              <c:layout>
                <c:manualLayout>
                  <c:x val="-4.3619777504788439E-2"/>
                  <c:y val="-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4DF-4CB3-B54C-9D92EA756E5F}"/>
                </c:ext>
              </c:extLst>
            </c:dLbl>
            <c:dLbl>
              <c:idx val="1"/>
              <c:layout>
                <c:manualLayout>
                  <c:x val="-4.7254758963520806E-2"/>
                  <c:y val="5.795699317294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4DF-4CB3-B54C-9D92EA756E5F}"/>
                </c:ext>
              </c:extLst>
            </c:dLbl>
            <c:dLbl>
              <c:idx val="2"/>
              <c:layout>
                <c:manualLayout>
                  <c:x val="-3.9984796046056072E-2"/>
                  <c:y val="8.9569898539998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4DF-4CB3-B54C-9D92EA756E5F}"/>
                </c:ext>
              </c:extLst>
            </c:dLbl>
            <c:dLbl>
              <c:idx val="3"/>
              <c:layout>
                <c:manualLayout>
                  <c:x val="-4.1802286775422311E-2"/>
                  <c:y val="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4DF-4CB3-B54C-9D92EA756E5F}"/>
                </c:ext>
              </c:extLst>
            </c:dLbl>
            <c:dLbl>
              <c:idx val="4"/>
              <c:layout>
                <c:manualLayout>
                  <c:x val="-3.4532323857957542E-2"/>
                  <c:y val="7.9032263417645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4DF-4CB3-B54C-9D92EA756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(оценка)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4547</c:v>
                </c:pt>
                <c:pt idx="1">
                  <c:v>4220</c:v>
                </c:pt>
                <c:pt idx="2">
                  <c:v>3920</c:v>
                </c:pt>
                <c:pt idx="3">
                  <c:v>3831</c:v>
                </c:pt>
                <c:pt idx="4">
                  <c:v>3605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62F-48D4-970B-9F5E5BABA3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вторые рождения</c:v>
                </c:pt>
              </c:strCache>
            </c:strRef>
          </c:tx>
          <c:spPr>
            <a:ln w="31750"/>
          </c:spPr>
          <c:marker>
            <c:symbol val="square"/>
            <c:size val="6"/>
          </c:marker>
          <c:dPt>
            <c:idx val="2"/>
            <c:marker>
              <c:symbol val="square"/>
              <c:size val="5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62F-48D4-970B-9F5E5BABA3F8}"/>
              </c:ext>
            </c:extLst>
          </c:dPt>
          <c:dLbls>
            <c:dLbl>
              <c:idx val="0"/>
              <c:layout>
                <c:manualLayout>
                  <c:x val="-4.1802286775422311E-2"/>
                  <c:y val="-6.849462829529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4DF-4CB3-B54C-9D92EA756E5F}"/>
                </c:ext>
              </c:extLst>
            </c:dLbl>
            <c:dLbl>
              <c:idx val="1"/>
              <c:layout>
                <c:manualLayout>
                  <c:x val="-3.4532323857957542E-2"/>
                  <c:y val="-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4DF-4CB3-B54C-9D92EA756E5F}"/>
                </c:ext>
              </c:extLst>
            </c:dLbl>
            <c:dLbl>
              <c:idx val="2"/>
              <c:layout>
                <c:manualLayout>
                  <c:x val="-3.8167305316689895E-2"/>
                  <c:y val="-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2F-48D4-970B-9F5E5BABA3F8}"/>
                </c:ext>
              </c:extLst>
            </c:dLbl>
            <c:dLbl>
              <c:idx val="3"/>
              <c:layout>
                <c:manualLayout>
                  <c:x val="-4.1802286775422311E-2"/>
                  <c:y val="-6.8494628295292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4DF-4CB3-B54C-9D92EA756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(оценка)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5238</c:v>
                </c:pt>
                <c:pt idx="1">
                  <c:v>4606</c:v>
                </c:pt>
                <c:pt idx="2">
                  <c:v>4535</c:v>
                </c:pt>
                <c:pt idx="3">
                  <c:v>4263</c:v>
                </c:pt>
                <c:pt idx="4">
                  <c:v>3641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62F-48D4-970B-9F5E5BABA3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третьи и последующие рождения</c:v>
                </c:pt>
              </c:strCache>
            </c:strRef>
          </c:tx>
          <c:spPr>
            <a:ln w="31750"/>
          </c:spPr>
          <c:dLbls>
            <c:dLbl>
              <c:idx val="0"/>
              <c:layout>
                <c:manualLayout>
                  <c:x val="-3.2714833128591372E-2"/>
                  <c:y val="8.9569898539998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4DF-4CB3-B54C-9D92EA756E5F}"/>
                </c:ext>
              </c:extLst>
            </c:dLbl>
            <c:dLbl>
              <c:idx val="1"/>
              <c:layout>
                <c:manualLayout>
                  <c:x val="-3.6349814587323857E-2"/>
                  <c:y val="7.9032263417645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4DF-4CB3-B54C-9D92EA756E5F}"/>
                </c:ext>
              </c:extLst>
            </c:dLbl>
            <c:dLbl>
              <c:idx val="2"/>
              <c:layout>
                <c:manualLayout>
                  <c:x val="-3.9984796046056072E-2"/>
                  <c:y val="-5.795699317294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4DF-4CB3-B54C-9D92EA756E5F}"/>
                </c:ext>
              </c:extLst>
            </c:dLbl>
            <c:dLbl>
              <c:idx val="3"/>
              <c:layout>
                <c:manualLayout>
                  <c:x val="-7.2699629174647465E-2"/>
                  <c:y val="-5.26881756117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4DF-4CB3-B54C-9D92EA756E5F}"/>
                </c:ext>
              </c:extLst>
            </c:dLbl>
            <c:dLbl>
              <c:idx val="4"/>
              <c:layout>
                <c:manualLayout>
                  <c:x val="-3.4532323857957542E-2"/>
                  <c:y val="-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4DF-4CB3-B54C-9D92EA756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(оценка)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3761</c:v>
                </c:pt>
                <c:pt idx="1">
                  <c:v>3721</c:v>
                </c:pt>
                <c:pt idx="2">
                  <c:v>3980</c:v>
                </c:pt>
                <c:pt idx="3">
                  <c:v>3903</c:v>
                </c:pt>
                <c:pt idx="4">
                  <c:v>3995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62F-48D4-970B-9F5E5BABA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750464"/>
        <c:axId val="56752000"/>
      </c:lineChart>
      <c:catAx>
        <c:axId val="5675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6752000"/>
        <c:crosses val="autoZero"/>
        <c:auto val="1"/>
        <c:lblAlgn val="ctr"/>
        <c:lblOffset val="100"/>
        <c:noMultiLvlLbl val="0"/>
      </c:catAx>
      <c:valAx>
        <c:axId val="56752000"/>
        <c:scaling>
          <c:orientation val="minMax"/>
          <c:max val="6000"/>
          <c:min val="3000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one"/>
        <c:crossAx val="567504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5434520277055189E-3"/>
          <c:y val="0.8641916868771734"/>
          <c:w val="0.99845651476823816"/>
          <c:h val="0.13294451200205834"/>
        </c:manualLayout>
      </c:layout>
      <c:overlay val="0"/>
      <c:txPr>
        <a:bodyPr/>
        <a:lstStyle/>
        <a:p>
          <a:pPr>
            <a:defRPr sz="1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7550656167979004E-2"/>
          <c:y val="5.9749245863906534E-3"/>
          <c:w val="0.71191194422013004"/>
          <c:h val="0.69809986565228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детей-сирот всего, чел.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6022</c:v>
                </c:pt>
                <c:pt idx="1">
                  <c:v>5915</c:v>
                </c:pt>
                <c:pt idx="2">
                  <c:v>5705</c:v>
                </c:pt>
                <c:pt idx="3">
                  <c:v>5618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B4-4AA9-A72C-A2442CCA66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семьях, чел.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4.3333333333333578E-2"/>
                  <c:y val="-5.63881565335225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9B4-4AA9-A72C-A2442CCA6657}"/>
                </c:ext>
              </c:extLst>
            </c:dLbl>
            <c:dLbl>
              <c:idx val="1"/>
              <c:layout>
                <c:manualLayout>
                  <c:x val="6.3333333333333602E-2"/>
                  <c:y val="-5.63881565335225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9B4-4AA9-A72C-A2442CCA6657}"/>
                </c:ext>
              </c:extLst>
            </c:dLbl>
            <c:dLbl>
              <c:idx val="2"/>
              <c:layout>
                <c:manualLayout>
                  <c:x val="4.3333333333333578E-2"/>
                  <c:y val="1.127763130670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9B4-4AA9-A72C-A2442CCA6657}"/>
                </c:ext>
              </c:extLst>
            </c:dLbl>
            <c:dLbl>
              <c:idx val="3"/>
              <c:layout>
                <c:manualLayout>
                  <c:x val="4.3333333333333578E-2"/>
                  <c:y val="5.6388156533522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9B4-4AA9-A72C-A2442CCA6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4581</c:v>
                </c:pt>
                <c:pt idx="1">
                  <c:v>4553</c:v>
                </c:pt>
                <c:pt idx="2">
                  <c:v>4409</c:v>
                </c:pt>
                <c:pt idx="3">
                  <c:v>4340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9B4-4AA9-A72C-A2442CCA66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нуждаются в устройстве, чел.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6666666666666682E-2"/>
                  <c:y val="5.63881565335230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9B4-4AA9-A72C-A2442CCA6657}"/>
                </c:ext>
              </c:extLst>
            </c:dLbl>
            <c:dLbl>
              <c:idx val="1"/>
              <c:layout>
                <c:manualLayout>
                  <c:x val="2.66666666666666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9B4-4AA9-A72C-A2442CCA6657}"/>
                </c:ext>
              </c:extLst>
            </c:dLbl>
            <c:dLbl>
              <c:idx val="2"/>
              <c:layout>
                <c:manualLayout>
                  <c:x val="2.0000000000000011E-2"/>
                  <c:y val="5.1688546378564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9B4-4AA9-A72C-A2442CCA6657}"/>
                </c:ext>
              </c:extLst>
            </c:dLbl>
            <c:dLbl>
              <c:idx val="3"/>
              <c:layout>
                <c:manualLayout>
                  <c:x val="3.333333333333334E-2"/>
                  <c:y val="1.6916446960056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9B4-4AA9-A72C-A2442CCA6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1441</c:v>
                </c:pt>
                <c:pt idx="1">
                  <c:v>1362</c:v>
                </c:pt>
                <c:pt idx="2">
                  <c:v>1280</c:v>
                </c:pt>
                <c:pt idx="3">
                  <c:v>1228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9B4-4AA9-A72C-A2442CCA6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552256"/>
        <c:axId val="117553792"/>
      </c:barChart>
      <c:catAx>
        <c:axId val="11755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7553792"/>
        <c:crosses val="autoZero"/>
        <c:auto val="1"/>
        <c:lblAlgn val="ctr"/>
        <c:lblOffset val="100"/>
        <c:noMultiLvlLbl val="0"/>
      </c:catAx>
      <c:valAx>
        <c:axId val="117553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755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4167133900207"/>
          <c:y val="8.3347236419439696E-2"/>
          <c:w val="0.23626748959575442"/>
          <c:h val="0.70067938312652689"/>
        </c:manualLayout>
      </c:layout>
      <c:overlay val="0"/>
      <c:txPr>
        <a:bodyPr/>
        <a:lstStyle/>
        <a:p>
          <a:pPr>
            <a:defRPr sz="105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1992091953353121E-4"/>
          <c:y val="0.22511964578227933"/>
          <c:w val="0.72207222743740052"/>
          <c:h val="0.52542937206275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устроены в семьи, чел.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1057</c:v>
                </c:pt>
                <c:pt idx="1">
                  <c:v>1042</c:v>
                </c:pt>
                <c:pt idx="2">
                  <c:v>1016</c:v>
                </c:pt>
                <c:pt idx="3">
                  <c:v>1040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DC-4474-A294-24566B6BA3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выявлены, чел.</c:v>
                </c:pt>
              </c:strCache>
            </c:strRef>
          </c:tx>
          <c:spPr>
            <a:solidFill>
              <a:srgbClr val="99CCFF"/>
            </a:solidFill>
            <a:ln>
              <a:solidFill>
                <a:srgbClr val="99CCFF"/>
              </a:solidFill>
            </a:ln>
          </c:spPr>
          <c:invertIfNegative val="0"/>
          <c:dLbls>
            <c:dLbl>
              <c:idx val="0"/>
              <c:layout>
                <c:manualLayout>
                  <c:x val="2.9530488485434752E-2"/>
                  <c:y val="-2.8123830480474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4DC-4474-A294-24566B6BA30D}"/>
                </c:ext>
              </c:extLst>
            </c:dLbl>
            <c:dLbl>
              <c:idx val="1"/>
              <c:layout>
                <c:manualLayout>
                  <c:x val="2.9530488485434752E-2"/>
                  <c:y val="-9.3746101601582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4DC-4474-A294-24566B6BA30D}"/>
                </c:ext>
              </c:extLst>
            </c:dLbl>
            <c:dLbl>
              <c:idx val="2"/>
              <c:layout>
                <c:manualLayout>
                  <c:x val="2.9530488485434752E-2"/>
                  <c:y val="-2.3436525400395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4DC-4474-A294-24566B6BA30D}"/>
                </c:ext>
              </c:extLst>
            </c:dLbl>
            <c:dLbl>
              <c:idx val="3"/>
              <c:layout>
                <c:manualLayout>
                  <c:x val="3.1626375442329775E-2"/>
                  <c:y val="-2.48283743042730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4DC-4474-A294-24566B6BA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774</c:v>
                </c:pt>
                <c:pt idx="1">
                  <c:v>829</c:v>
                </c:pt>
                <c:pt idx="2">
                  <c:v>761</c:v>
                </c:pt>
                <c:pt idx="3">
                  <c:v>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4DC-4474-A294-24566B6BA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634432"/>
        <c:axId val="101635968"/>
      </c:barChart>
      <c:catAx>
        <c:axId val="101634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01635968"/>
        <c:crosses val="autoZero"/>
        <c:auto val="1"/>
        <c:lblAlgn val="ctr"/>
        <c:lblOffset val="100"/>
        <c:noMultiLvlLbl val="0"/>
      </c:catAx>
      <c:valAx>
        <c:axId val="101635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163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98308824847803"/>
          <c:y val="0.15913581154254391"/>
          <c:w val="0.25572213249630088"/>
          <c:h val="0.611754489115233"/>
        </c:manualLayout>
      </c:layout>
      <c:overlay val="0"/>
      <c:txPr>
        <a:bodyPr anchor="t"/>
        <a:lstStyle/>
        <a:p>
          <a:pPr>
            <a:defRPr sz="105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550667209816576E-2"/>
          <c:y val="2.6428780369061981E-3"/>
          <c:w val="0.85537718031329868"/>
          <c:h val="0.99471492578326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МРОТ</c:v>
                </c:pt>
                <c:pt idx="1">
                  <c:v>заработная плата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36.9</c:v>
                </c:pt>
                <c:pt idx="1">
                  <c:v>15.2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B7-4A29-85B8-F24E93F23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47712"/>
        <c:axId val="125349248"/>
      </c:barChart>
      <c:catAx>
        <c:axId val="1253477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25349248"/>
        <c:crosses val="autoZero"/>
        <c:auto val="1"/>
        <c:lblAlgn val="ctr"/>
        <c:lblOffset val="100"/>
        <c:noMultiLvlLbl val="0"/>
      </c:catAx>
      <c:valAx>
        <c:axId val="125349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534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667796170795838E-2"/>
          <c:y val="0.50651495482870057"/>
          <c:w val="0.97418986284230769"/>
          <c:h val="0.140141396999110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Забайкальский край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/>
                      <a:t>2</a:t>
                    </a:r>
                    <a:r>
                      <a:rPr lang="en-US"/>
                      <a:t>1,4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F80-4353-869F-DB90B374F5E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/>
                      <a:t>2</a:t>
                    </a:r>
                    <a:r>
                      <a:rPr lang="en-US"/>
                      <a:t>1,5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F80-4353-869F-DB90B374F5E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dirty="0"/>
                      <a:t>20</a:t>
                    </a:r>
                    <a:r>
                      <a:rPr lang="en-US" dirty="0"/>
                      <a:t>,9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F80-4353-869F-DB90B374F5E4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F80-4353-869F-DB90B374F5E4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b="1" dirty="0"/>
                      <a:t>1</a:t>
                    </a:r>
                    <a:r>
                      <a:rPr lang="en-US" dirty="0"/>
                      <a:t>8,0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F80-4353-869F-DB90B374F5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rgbClr val="000066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 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0.21400000000000011</c:v>
                </c:pt>
                <c:pt idx="1">
                  <c:v>0.21500000000000011</c:v>
                </c:pt>
                <c:pt idx="2">
                  <c:v>0.2090000000000001</c:v>
                </c:pt>
                <c:pt idx="3">
                  <c:v>0.2</c:v>
                </c:pt>
                <c:pt idx="4">
                  <c:v>0.1800000000000001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F80-4353-869F-DB90B374F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598400"/>
        <c:axId val="132616576"/>
      </c:lineChart>
      <c:catAx>
        <c:axId val="132598400"/>
        <c:scaling>
          <c:orientation val="minMax"/>
        </c:scaling>
        <c:delete val="0"/>
        <c:axPos val="b"/>
        <c:numFmt formatCode="\О\с\н\о\в\н\о\й" sourceLinked="0"/>
        <c:majorTickMark val="out"/>
        <c:minorTickMark val="none"/>
        <c:tickLblPos val="nextTo"/>
        <c:txPr>
          <a:bodyPr rot="-60000000" vert="horz"/>
          <a:lstStyle/>
          <a:p>
            <a:pPr>
              <a:defRPr sz="1400"/>
            </a:pPr>
            <a:endParaRPr lang="ru-RU"/>
          </a:p>
        </c:txPr>
        <c:crossAx val="132616576"/>
        <c:crosses val="autoZero"/>
        <c:auto val="1"/>
        <c:lblAlgn val="ctr"/>
        <c:lblOffset val="100"/>
        <c:noMultiLvlLbl val="1"/>
      </c:catAx>
      <c:valAx>
        <c:axId val="132616576"/>
        <c:scaling>
          <c:orientation val="minMax"/>
          <c:max val="0.24000000000000021"/>
          <c:min val="4.0000000000000091E-2"/>
        </c:scaling>
        <c:delete val="1"/>
        <c:axPos val="l"/>
        <c:numFmt formatCode="0.0%" sourceLinked="1"/>
        <c:majorTickMark val="out"/>
        <c:minorTickMark val="none"/>
        <c:tickLblPos val="none"/>
        <c:crossAx val="132598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DA8D6-FED0-4ADD-96EF-7DAC61C62CD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B3B129-A99F-403E-B361-1D01F2A9E319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1500"/>
            </a:lnSpc>
          </a:pPr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укрепление инфраструктуры социальной поддержки семей с низким уровнем дохода</a:t>
          </a:r>
          <a:endParaRPr lang="ru-RU" sz="1300" b="1" dirty="0">
            <a:solidFill>
              <a:schemeClr val="accent1">
                <a:lumMod val="50000"/>
              </a:schemeClr>
            </a:solidFill>
          </a:endParaRPr>
        </a:p>
      </dgm:t>
    </dgm:pt>
    <dgm:pt modelId="{BC2CD2AD-4358-411C-874C-BEB79CEA196B}" type="parTrans" cxnId="{AB1E80F0-9357-430B-A154-AB9A039FA2D9}">
      <dgm:prSet/>
      <dgm:spPr/>
      <dgm:t>
        <a:bodyPr/>
        <a:lstStyle/>
        <a:p>
          <a:pPr>
            <a:lnSpc>
              <a:spcPts val="1500"/>
            </a:lnSpc>
          </a:pPr>
          <a:endParaRPr lang="ru-RU" sz="1400">
            <a:solidFill>
              <a:schemeClr val="accent1">
                <a:lumMod val="50000"/>
              </a:schemeClr>
            </a:solidFill>
          </a:endParaRPr>
        </a:p>
      </dgm:t>
    </dgm:pt>
    <dgm:pt modelId="{4DB5FB08-12EE-444E-A7AA-A8CC7F77C954}" type="sibTrans" cxnId="{AB1E80F0-9357-430B-A154-AB9A039FA2D9}">
      <dgm:prSet/>
      <dgm:spPr/>
      <dgm:t>
        <a:bodyPr/>
        <a:lstStyle/>
        <a:p>
          <a:pPr>
            <a:lnSpc>
              <a:spcPts val="1500"/>
            </a:lnSpc>
          </a:pPr>
          <a:endParaRPr lang="ru-RU" sz="1400">
            <a:solidFill>
              <a:schemeClr val="accent1">
                <a:lumMod val="50000"/>
              </a:schemeClr>
            </a:solidFill>
          </a:endParaRPr>
        </a:p>
      </dgm:t>
    </dgm:pt>
    <dgm:pt modelId="{897F5E2F-09EC-4336-BD37-CFE48804A41B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повышение мотивации детей </a:t>
          </a:r>
        </a:p>
        <a:p>
          <a:pPr>
            <a:lnSpc>
              <a:spcPts val="1500"/>
            </a:lnSpc>
            <a:spcAft>
              <a:spcPts val="0"/>
            </a:spcAft>
          </a:pPr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к достижению личного профессионального успеха и финансовой независимости в будущем</a:t>
          </a:r>
          <a:endParaRPr lang="ru-RU" sz="1300" b="1" dirty="0">
            <a:solidFill>
              <a:schemeClr val="accent1">
                <a:lumMod val="50000"/>
              </a:schemeClr>
            </a:solidFill>
          </a:endParaRPr>
        </a:p>
      </dgm:t>
    </dgm:pt>
    <dgm:pt modelId="{22C3C1F0-46D7-4AD5-83F5-0861F0E77C51}" type="parTrans" cxnId="{56925ECF-0A6B-4115-B504-32DE6F8280D4}">
      <dgm:prSet/>
      <dgm:spPr/>
      <dgm:t>
        <a:bodyPr/>
        <a:lstStyle/>
        <a:p>
          <a:pPr>
            <a:lnSpc>
              <a:spcPts val="1500"/>
            </a:lnSpc>
          </a:pPr>
          <a:endParaRPr lang="ru-RU" sz="1400">
            <a:solidFill>
              <a:schemeClr val="accent1">
                <a:lumMod val="50000"/>
              </a:schemeClr>
            </a:solidFill>
          </a:endParaRPr>
        </a:p>
      </dgm:t>
    </dgm:pt>
    <dgm:pt modelId="{BAC956D7-96EE-41A7-A354-E1F55D1F39ED}" type="sibTrans" cxnId="{56925ECF-0A6B-4115-B504-32DE6F8280D4}">
      <dgm:prSet/>
      <dgm:spPr/>
      <dgm:t>
        <a:bodyPr/>
        <a:lstStyle/>
        <a:p>
          <a:pPr>
            <a:lnSpc>
              <a:spcPts val="1500"/>
            </a:lnSpc>
          </a:pPr>
          <a:endParaRPr lang="ru-RU" sz="1400">
            <a:solidFill>
              <a:schemeClr val="accent1">
                <a:lumMod val="50000"/>
              </a:schemeClr>
            </a:solidFill>
          </a:endParaRPr>
        </a:p>
      </dgm:t>
    </dgm:pt>
    <dgm:pt modelId="{8DE41C72-939B-4F08-B6B8-4535618A4AD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ts val="1500"/>
            </a:lnSpc>
          </a:pPr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создание условий для внедрения эффективных социальных практик работы с семьей</a:t>
          </a:r>
          <a:endParaRPr lang="ru-RU" sz="1300" b="1" dirty="0">
            <a:solidFill>
              <a:schemeClr val="accent1">
                <a:lumMod val="50000"/>
              </a:schemeClr>
            </a:solidFill>
          </a:endParaRPr>
        </a:p>
      </dgm:t>
    </dgm:pt>
    <dgm:pt modelId="{FD66CA8C-6301-4063-ACE2-BFF09B5904D6}" type="parTrans" cxnId="{27A4F27A-84F2-4BD9-BC2D-D9DA15F27794}">
      <dgm:prSet/>
      <dgm:spPr/>
      <dgm:t>
        <a:bodyPr/>
        <a:lstStyle/>
        <a:p>
          <a:pPr>
            <a:lnSpc>
              <a:spcPts val="1500"/>
            </a:lnSpc>
          </a:pPr>
          <a:endParaRPr lang="ru-RU" sz="1400">
            <a:solidFill>
              <a:schemeClr val="accent1">
                <a:lumMod val="50000"/>
              </a:schemeClr>
            </a:solidFill>
          </a:endParaRPr>
        </a:p>
      </dgm:t>
    </dgm:pt>
    <dgm:pt modelId="{1A27A26A-08E3-4B39-9534-71D5638BD240}" type="sibTrans" cxnId="{27A4F27A-84F2-4BD9-BC2D-D9DA15F27794}">
      <dgm:prSet/>
      <dgm:spPr/>
      <dgm:t>
        <a:bodyPr/>
        <a:lstStyle/>
        <a:p>
          <a:pPr>
            <a:lnSpc>
              <a:spcPts val="1500"/>
            </a:lnSpc>
          </a:pPr>
          <a:endParaRPr lang="ru-RU" sz="1400">
            <a:solidFill>
              <a:schemeClr val="accent1">
                <a:lumMod val="50000"/>
              </a:schemeClr>
            </a:solidFill>
          </a:endParaRPr>
        </a:p>
      </dgm:t>
    </dgm:pt>
    <dgm:pt modelId="{CD3DD919-0F2F-4C4B-8576-40A42AFF286E}" type="pres">
      <dgm:prSet presAssocID="{6B3DA8D6-FED0-4ADD-96EF-7DAC61C62C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56910B-ED9E-4A6C-BA94-21645E525F53}" type="pres">
      <dgm:prSet presAssocID="{F6B3B129-A99F-403E-B361-1D01F2A9E319}" presName="node" presStyleLbl="node1" presStyleIdx="0" presStyleCnt="3" custScaleX="87647" custScaleY="72829" custLinFactNeighborX="6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3C49F-63D8-4987-A71F-997B79D1E552}" type="pres">
      <dgm:prSet presAssocID="{4DB5FB08-12EE-444E-A7AA-A8CC7F77C954}" presName="sibTrans" presStyleCnt="0"/>
      <dgm:spPr/>
    </dgm:pt>
    <dgm:pt modelId="{5E08546A-6482-4B78-8CC8-9189CC6E5CA5}" type="pres">
      <dgm:prSet presAssocID="{897F5E2F-09EC-4336-BD37-CFE48804A41B}" presName="node" presStyleLbl="node1" presStyleIdx="1" presStyleCnt="3" custScaleX="115247" custScaleY="72829" custLinFactNeighborX="5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6AE71-466C-434B-B60F-8B6C0E98D38C}" type="pres">
      <dgm:prSet presAssocID="{BAC956D7-96EE-41A7-A354-E1F55D1F39ED}" presName="sibTrans" presStyleCnt="0"/>
      <dgm:spPr/>
    </dgm:pt>
    <dgm:pt modelId="{D513A6C2-A5B2-438F-B75D-93455528894A}" type="pres">
      <dgm:prSet presAssocID="{8DE41C72-939B-4F08-B6B8-4535618A4AD6}" presName="node" presStyleLbl="node1" presStyleIdx="2" presStyleCnt="3" custScaleY="72075" custLinFactNeighborX="-2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503EC6-EA60-474C-8F5A-403FAECEC1A5}" type="presOf" srcId="{6B3DA8D6-FED0-4ADD-96EF-7DAC61C62CDF}" destId="{CD3DD919-0F2F-4C4B-8576-40A42AFF286E}" srcOrd="0" destOrd="0" presId="urn:microsoft.com/office/officeart/2005/8/layout/default#1"/>
    <dgm:cxn modelId="{27A4F27A-84F2-4BD9-BC2D-D9DA15F27794}" srcId="{6B3DA8D6-FED0-4ADD-96EF-7DAC61C62CDF}" destId="{8DE41C72-939B-4F08-B6B8-4535618A4AD6}" srcOrd="2" destOrd="0" parTransId="{FD66CA8C-6301-4063-ACE2-BFF09B5904D6}" sibTransId="{1A27A26A-08E3-4B39-9534-71D5638BD240}"/>
    <dgm:cxn modelId="{56925ECF-0A6B-4115-B504-32DE6F8280D4}" srcId="{6B3DA8D6-FED0-4ADD-96EF-7DAC61C62CDF}" destId="{897F5E2F-09EC-4336-BD37-CFE48804A41B}" srcOrd="1" destOrd="0" parTransId="{22C3C1F0-46D7-4AD5-83F5-0861F0E77C51}" sibTransId="{BAC956D7-96EE-41A7-A354-E1F55D1F39ED}"/>
    <dgm:cxn modelId="{257B2951-427C-443A-98EC-957ECFECC998}" type="presOf" srcId="{897F5E2F-09EC-4336-BD37-CFE48804A41B}" destId="{5E08546A-6482-4B78-8CC8-9189CC6E5CA5}" srcOrd="0" destOrd="0" presId="urn:microsoft.com/office/officeart/2005/8/layout/default#1"/>
    <dgm:cxn modelId="{AB1E80F0-9357-430B-A154-AB9A039FA2D9}" srcId="{6B3DA8D6-FED0-4ADD-96EF-7DAC61C62CDF}" destId="{F6B3B129-A99F-403E-B361-1D01F2A9E319}" srcOrd="0" destOrd="0" parTransId="{BC2CD2AD-4358-411C-874C-BEB79CEA196B}" sibTransId="{4DB5FB08-12EE-444E-A7AA-A8CC7F77C954}"/>
    <dgm:cxn modelId="{262675B2-B273-4F35-B752-AA4635B20879}" type="presOf" srcId="{8DE41C72-939B-4F08-B6B8-4535618A4AD6}" destId="{D513A6C2-A5B2-438F-B75D-93455528894A}" srcOrd="0" destOrd="0" presId="urn:microsoft.com/office/officeart/2005/8/layout/default#1"/>
    <dgm:cxn modelId="{6D561A76-F7B6-40CE-8C62-E6B17504346A}" type="presOf" srcId="{F6B3B129-A99F-403E-B361-1D01F2A9E319}" destId="{F756910B-ED9E-4A6C-BA94-21645E525F53}" srcOrd="0" destOrd="0" presId="urn:microsoft.com/office/officeart/2005/8/layout/default#1"/>
    <dgm:cxn modelId="{86F38E65-D93D-46C5-8C0D-F96F1CE741B0}" type="presParOf" srcId="{CD3DD919-0F2F-4C4B-8576-40A42AFF286E}" destId="{F756910B-ED9E-4A6C-BA94-21645E525F53}" srcOrd="0" destOrd="0" presId="urn:microsoft.com/office/officeart/2005/8/layout/default#1"/>
    <dgm:cxn modelId="{1BCAA0C2-20E0-4F90-9BA8-2F9696EC7182}" type="presParOf" srcId="{CD3DD919-0F2F-4C4B-8576-40A42AFF286E}" destId="{9793C49F-63D8-4987-A71F-997B79D1E552}" srcOrd="1" destOrd="0" presId="urn:microsoft.com/office/officeart/2005/8/layout/default#1"/>
    <dgm:cxn modelId="{16E4E621-88BE-41D6-866F-0BFE12BCE534}" type="presParOf" srcId="{CD3DD919-0F2F-4C4B-8576-40A42AFF286E}" destId="{5E08546A-6482-4B78-8CC8-9189CC6E5CA5}" srcOrd="2" destOrd="0" presId="urn:microsoft.com/office/officeart/2005/8/layout/default#1"/>
    <dgm:cxn modelId="{85E84617-BD23-4C15-8C60-1D0CF07F302E}" type="presParOf" srcId="{CD3DD919-0F2F-4C4B-8576-40A42AFF286E}" destId="{E3F6AE71-466C-434B-B60F-8B6C0E98D38C}" srcOrd="3" destOrd="0" presId="urn:microsoft.com/office/officeart/2005/8/layout/default#1"/>
    <dgm:cxn modelId="{BF334591-DD2D-4299-B583-C7284ACDD4C5}" type="presParOf" srcId="{CD3DD919-0F2F-4C4B-8576-40A42AFF286E}" destId="{D513A6C2-A5B2-438F-B75D-93455528894A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6910B-ED9E-4A6C-BA94-21645E525F53}">
      <dsp:nvSpPr>
        <dsp:cNvPr id="0" name=""/>
        <dsp:cNvSpPr/>
      </dsp:nvSpPr>
      <dsp:spPr>
        <a:xfrm>
          <a:off x="186860" y="65602"/>
          <a:ext cx="2481033" cy="123694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укрепление инфраструктуры социальной поддержки семей с низким уровнем дохода</a:t>
          </a:r>
          <a:endParaRPr lang="ru-RU" sz="13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86860" y="65602"/>
        <a:ext cx="2481033" cy="1236947"/>
      </dsp:txXfrm>
    </dsp:sp>
    <dsp:sp modelId="{5E08546A-6482-4B78-8CC8-9189CC6E5CA5}">
      <dsp:nvSpPr>
        <dsp:cNvPr id="0" name=""/>
        <dsp:cNvSpPr/>
      </dsp:nvSpPr>
      <dsp:spPr>
        <a:xfrm>
          <a:off x="2908108" y="65602"/>
          <a:ext cx="3262309" cy="123694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повышение мотивации детей </a:t>
          </a:r>
        </a:p>
        <a:p>
          <a:pPr lvl="0" algn="ctr" defTabSz="57785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к достижению личного профессионального успеха и финансовой независимости в будущем</a:t>
          </a:r>
          <a:endParaRPr lang="ru-RU" sz="13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908108" y="65602"/>
        <a:ext cx="3262309" cy="1236947"/>
      </dsp:txXfrm>
    </dsp:sp>
    <dsp:sp modelId="{D513A6C2-A5B2-438F-B75D-93455528894A}">
      <dsp:nvSpPr>
        <dsp:cNvPr id="0" name=""/>
        <dsp:cNvSpPr/>
      </dsp:nvSpPr>
      <dsp:spPr>
        <a:xfrm>
          <a:off x="6231843" y="72005"/>
          <a:ext cx="2830710" cy="122414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rPr>
            <a:t>создание условий для внедрения эффективных социальных практик работы с семьей</a:t>
          </a:r>
          <a:endParaRPr lang="ru-RU" sz="13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231843" y="72005"/>
        <a:ext cx="2830710" cy="1224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0.12086</cdr:x>
      <cdr:y>0.04989</cdr:y>
    </cdr:from>
    <cdr:to>
      <cdr:x>0.44118</cdr:x>
      <cdr:y>0.10358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7BF88893-0840-BD97-3394-2594F1E51088}"/>
            </a:ext>
          </a:extLst>
        </cdr:cNvPr>
        <cdr:cNvCxnSpPr/>
      </cdr:nvCxnSpPr>
      <cdr:spPr>
        <a:xfrm xmlns:a="http://schemas.openxmlformats.org/drawingml/2006/main" flipV="1">
          <a:off x="591796" y="108696"/>
          <a:ext cx="1568444" cy="11698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0.04297</cdr:x>
      <cdr:y>0.89659</cdr:y>
    </cdr:from>
    <cdr:to>
      <cdr:x>0.07458</cdr:x>
      <cdr:y>0.89659</cdr:y>
    </cdr:to>
    <cdr:cxnSp macro="">
      <cdr:nvCxnSpPr>
        <cdr:cNvPr id="16" name="Прямая соединительная линия 15">
          <a:extLst xmlns:a="http://schemas.openxmlformats.org/drawingml/2006/main">
            <a:ext uri="{FF2B5EF4-FFF2-40B4-BE49-F238E27FC236}">
              <a16:creationId xmlns:a16="http://schemas.microsoft.com/office/drawing/2014/main" xmlns="" id="{6D0EEB2B-E826-C100-6DE3-A8A180ACF452}"/>
            </a:ext>
          </a:extLst>
        </cdr:cNvPr>
        <cdr:cNvCxnSpPr/>
      </cdr:nvCxnSpPr>
      <cdr:spPr>
        <a:xfrm xmlns:a="http://schemas.openxmlformats.org/drawingml/2006/main" flipH="1">
          <a:off x="210382" y="1953509"/>
          <a:ext cx="15478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0.10312</cdr:x>
      <cdr:y>0.84108</cdr:y>
    </cdr:from>
    <cdr:to>
      <cdr:x>0.742</cdr:x>
      <cdr:y>0.95672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504948" y="1832569"/>
          <a:ext cx="3128295" cy="2519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36000" tIns="36000" rIns="36000" bIns="36000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доля сирот в семьях, в общей численности сирот, %</a:t>
          </a:r>
        </a:p>
      </cdr:txBody>
    </cdr:sp>
  </cdr:relSizeAnchor>
  <cdr:relSizeAnchor xmlns:cdr="http://schemas.openxmlformats.org/drawingml/2006/chartDrawing">
    <cdr:from>
      <cdr:x>0.44118</cdr:x>
      <cdr:y>0.04277</cdr:y>
    </cdr:from>
    <cdr:to>
      <cdr:x>0.61867</cdr:x>
      <cdr:y>0.04989</cdr:y>
    </cdr:to>
    <cdr:cxnSp macro="">
      <cdr:nvCxnSpPr>
        <cdr:cNvPr id="6" name="Прямая соединительная линия 5">
          <a:extLst xmlns:a="http://schemas.openxmlformats.org/drawingml/2006/main">
            <a:ext uri="{FF2B5EF4-FFF2-40B4-BE49-F238E27FC236}">
              <a16:creationId xmlns:a16="http://schemas.microsoft.com/office/drawing/2014/main" xmlns="" id="{7BF88893-0840-BD97-3394-2594F1E51088}"/>
            </a:ext>
          </a:extLst>
        </cdr:cNvPr>
        <cdr:cNvCxnSpPr/>
      </cdr:nvCxnSpPr>
      <cdr:spPr>
        <a:xfrm xmlns:a="http://schemas.openxmlformats.org/drawingml/2006/main" flipV="1">
          <a:off x="2160240" y="93196"/>
          <a:ext cx="869126" cy="1550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0.11409</cdr:x>
      <cdr:y>0.16933</cdr:y>
    </cdr:from>
    <cdr:to>
      <cdr:x>0.29184</cdr:x>
      <cdr:y>0.19246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xmlns="" id="{8953C12A-2913-F990-CBFA-083D57C64481}"/>
            </a:ext>
          </a:extLst>
        </cdr:cNvPr>
        <cdr:cNvCxnSpPr/>
      </cdr:nvCxnSpPr>
      <cdr:spPr>
        <a:xfrm xmlns:a="http://schemas.openxmlformats.org/drawingml/2006/main" flipV="1">
          <a:off x="453979" y="337618"/>
          <a:ext cx="707323" cy="4611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0.04831</cdr:x>
      <cdr:y>0.90249</cdr:y>
    </cdr:from>
    <cdr:to>
      <cdr:x>0.0867</cdr:x>
      <cdr:y>0.90249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0BF5343F-34E4-56BB-80D7-DE09EB520E2F}"/>
            </a:ext>
          </a:extLst>
        </cdr:cNvPr>
        <cdr:cNvCxnSpPr/>
      </cdr:nvCxnSpPr>
      <cdr:spPr>
        <a:xfrm xmlns:a="http://schemas.openxmlformats.org/drawingml/2006/main" flipH="1">
          <a:off x="212182" y="1799389"/>
          <a:ext cx="168628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0.1038</cdr:x>
      <cdr:y>0.86068</cdr:y>
    </cdr:from>
    <cdr:to>
      <cdr:x>0.94679</cdr:x>
      <cdr:y>0.97742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55957" y="1716026"/>
          <a:ext cx="3702823" cy="2327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выявленных сирот на 100 сирот, устроенных в семьи </a:t>
          </a:r>
        </a:p>
      </cdr:txBody>
    </cdr:sp>
  </cdr:relSizeAnchor>
  <cdr:relSizeAnchor xmlns:cdr="http://schemas.openxmlformats.org/drawingml/2006/chartDrawing">
    <cdr:from>
      <cdr:x>0.08073</cdr:x>
      <cdr:y>0.06099</cdr:y>
    </cdr:from>
    <cdr:to>
      <cdr:x>0.21268</cdr:x>
      <cdr:y>0.14579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97206" y="121594"/>
          <a:ext cx="485800" cy="169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73,23</a:t>
          </a:r>
        </a:p>
      </cdr:txBody>
    </cdr:sp>
  </cdr:relSizeAnchor>
  <cdr:relSizeAnchor xmlns:cdr="http://schemas.openxmlformats.org/drawingml/2006/chartDrawing">
    <cdr:from>
      <cdr:x>0.29184</cdr:x>
      <cdr:y>0.16933</cdr:y>
    </cdr:from>
    <cdr:to>
      <cdr:x>0.4366</cdr:x>
      <cdr:y>0.20545</cdr:y>
    </cdr:to>
    <cdr:cxnSp macro="">
      <cdr:nvCxnSpPr>
        <cdr:cNvPr id="8" name="Прямая соединительная линия 7">
          <a:extLst xmlns:a="http://schemas.openxmlformats.org/drawingml/2006/main">
            <a:ext uri="{FF2B5EF4-FFF2-40B4-BE49-F238E27FC236}">
              <a16:creationId xmlns:a16="http://schemas.microsoft.com/office/drawing/2014/main" xmlns="" id="{9442F725-B485-6A1A-41BD-B1A12D880A8D}"/>
            </a:ext>
          </a:extLst>
        </cdr:cNvPr>
        <cdr:cNvCxnSpPr/>
      </cdr:nvCxnSpPr>
      <cdr:spPr>
        <a:xfrm xmlns:a="http://schemas.openxmlformats.org/drawingml/2006/main">
          <a:off x="1161302" y="337618"/>
          <a:ext cx="576064" cy="7200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0.4366</cdr:x>
      <cdr:y>0.13322</cdr:y>
    </cdr:from>
    <cdr:to>
      <cdr:x>0.61756</cdr:x>
      <cdr:y>0.20545</cdr:y>
    </cdr:to>
    <cdr:cxnSp macro="">
      <cdr:nvCxnSpPr>
        <cdr:cNvPr id="11" name="Прямая соединительная линия 10">
          <a:extLst xmlns:a="http://schemas.openxmlformats.org/drawingml/2006/main">
            <a:ext uri="{FF2B5EF4-FFF2-40B4-BE49-F238E27FC236}">
              <a16:creationId xmlns:a16="http://schemas.microsoft.com/office/drawing/2014/main" xmlns="" id="{AED96215-3F77-F4DF-0144-DB7D4FB791F6}"/>
            </a:ext>
          </a:extLst>
        </cdr:cNvPr>
        <cdr:cNvCxnSpPr/>
      </cdr:nvCxnSpPr>
      <cdr:spPr>
        <a:xfrm xmlns:a="http://schemas.openxmlformats.org/drawingml/2006/main" flipV="1">
          <a:off x="1737366" y="265610"/>
          <a:ext cx="720080" cy="14401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0.21417</cdr:x>
      <cdr:y>0.06099</cdr:y>
    </cdr:from>
    <cdr:to>
      <cdr:x>0.34612</cdr:x>
      <cdr:y>0.14579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852242" y="121594"/>
          <a:ext cx="525084" cy="169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79,56</a:t>
          </a:r>
        </a:p>
      </cdr:txBody>
    </cdr:sp>
  </cdr:relSizeAnchor>
  <cdr:relSizeAnchor xmlns:cdr="http://schemas.openxmlformats.org/drawingml/2006/chartDrawing">
    <cdr:from>
      <cdr:x>0.3787</cdr:x>
      <cdr:y>0.0971</cdr:y>
    </cdr:from>
    <cdr:to>
      <cdr:x>0.51065</cdr:x>
      <cdr:y>0.1819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1506950" y="193602"/>
          <a:ext cx="525084" cy="169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74,90</a:t>
          </a:r>
        </a:p>
      </cdr:txBody>
    </cdr:sp>
  </cdr:relSizeAnchor>
  <cdr:relSizeAnchor xmlns:cdr="http://schemas.openxmlformats.org/drawingml/2006/chartDrawing">
    <cdr:from>
      <cdr:x>0.54518</cdr:x>
      <cdr:y>0.03627</cdr:y>
    </cdr:from>
    <cdr:to>
      <cdr:x>0.67713</cdr:x>
      <cdr:y>0.12107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2169414" y="72313"/>
          <a:ext cx="525084" cy="169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81,35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89982"/>
          </a:xfrm>
          <a:prstGeom prst="rect">
            <a:avLst/>
          </a:prstGeom>
        </p:spPr>
        <p:txBody>
          <a:bodyPr vert="horz" lIns="90403" tIns="45201" rIns="90403" bIns="452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89982"/>
          </a:xfrm>
          <a:prstGeom prst="rect">
            <a:avLst/>
          </a:prstGeom>
        </p:spPr>
        <p:txBody>
          <a:bodyPr vert="horz" lIns="90403" tIns="45201" rIns="90403" bIns="45201" rtlCol="0"/>
          <a:lstStyle>
            <a:lvl1pPr algn="r">
              <a:defRPr sz="1200"/>
            </a:lvl1pPr>
          </a:lstStyle>
          <a:p>
            <a:fld id="{A5247C0F-5F45-4E67-9E9B-AD1810B3AD52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03" tIns="45201" rIns="90403" bIns="452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9"/>
            <a:ext cx="5388610" cy="4409837"/>
          </a:xfrm>
          <a:prstGeom prst="rect">
            <a:avLst/>
          </a:prstGeom>
        </p:spPr>
        <p:txBody>
          <a:bodyPr vert="horz" lIns="90403" tIns="45201" rIns="90403" bIns="452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0403" tIns="45201" rIns="90403" bIns="452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07956"/>
            <a:ext cx="2918830" cy="489982"/>
          </a:xfrm>
          <a:prstGeom prst="rect">
            <a:avLst/>
          </a:prstGeom>
        </p:spPr>
        <p:txBody>
          <a:bodyPr vert="horz" lIns="90403" tIns="45201" rIns="90403" bIns="45201" rtlCol="0" anchor="b"/>
          <a:lstStyle>
            <a:lvl1pPr algn="r">
              <a:defRPr sz="1200"/>
            </a:lvl1pPr>
          </a:lstStyle>
          <a:p>
            <a:fld id="{668C6193-8F21-47BD-871C-6FE4E759D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8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30250"/>
            <a:ext cx="6494462" cy="36528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99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6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6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85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87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FC4B-2752-4CEC-A110-47324429F540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1674-A564-42EC-B2E3-8D7DEAED4128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F973-BA34-4097-8330-81C7F0B07CA4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E5F3B5-96A4-486A-9358-45BDC0388307}" type="datetime1">
              <a:rPr lang="ru-RU" smtClean="0"/>
              <a:pPr>
                <a:defRPr/>
              </a:pPr>
              <a:t>20.12.2023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B3462-EB8F-4181-A0AD-D470A0A4959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379004" y="73403"/>
            <a:ext cx="7272214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379001" y="935768"/>
            <a:ext cx="8386286" cy="387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t" anchorCtr="0">
            <a:noAutofit/>
          </a:bodyPr>
          <a:lstStyle>
            <a:lvl1pPr marL="291556" lvl="0" indent="-218667" algn="l">
              <a:lnSpc>
                <a:spcPct val="90000"/>
              </a:lnSpc>
              <a:spcBef>
                <a:spcPts val="893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1100">
                <a:solidFill>
                  <a:srgbClr val="262626"/>
                </a:solidFill>
              </a:defRPr>
            </a:lvl1pPr>
            <a:lvl2pPr marL="583113" lvl="1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100">
                <a:solidFill>
                  <a:srgbClr val="262626"/>
                </a:solidFill>
              </a:defRPr>
            </a:lvl2pPr>
            <a:lvl3pPr marL="874669" lvl="2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100">
                <a:solidFill>
                  <a:srgbClr val="262626"/>
                </a:solidFill>
              </a:defRPr>
            </a:lvl3pPr>
            <a:lvl4pPr marL="1166226" lvl="3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1100">
                <a:solidFill>
                  <a:srgbClr val="262626"/>
                </a:solidFill>
              </a:defRPr>
            </a:lvl4pPr>
            <a:lvl5pPr marL="1457782" lvl="4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100">
                <a:solidFill>
                  <a:srgbClr val="262626"/>
                </a:solidFill>
              </a:defRPr>
            </a:lvl5pPr>
            <a:lvl6pPr marL="1749339" lvl="5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040895" lvl="6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332452" lvl="7" indent="-218667" algn="l">
              <a:lnSpc>
                <a:spcPct val="90000"/>
              </a:lnSpc>
              <a:spcBef>
                <a:spcPts val="140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2624008" lvl="8" indent="-218667" algn="l">
              <a:lnSpc>
                <a:spcPct val="90000"/>
              </a:lnSpc>
              <a:spcBef>
                <a:spcPts val="1403"/>
              </a:spcBef>
              <a:spcAft>
                <a:spcPts val="140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28652" y="4812137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14FE62B-63DB-4E82-B830-91D1F8E2783F}" type="datetime1">
              <a:rPr lang="ru-RU" smtClean="0"/>
              <a:pPr/>
              <a:t>20.12.2023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3028953" y="4812137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442052" y="4843069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3" name="Google Shape;23;p2"/>
          <p:cNvCxnSpPr/>
          <p:nvPr/>
        </p:nvCxnSpPr>
        <p:spPr>
          <a:xfrm rot="10800000">
            <a:off x="394135" y="692209"/>
            <a:ext cx="8519786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4;p2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8332662" y="86469"/>
            <a:ext cx="630000" cy="561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1"/>
          <p:cNvGraphicFramePr>
            <a:graphicFrameLocks noChangeAspect="1"/>
          </p:cNvGraphicFramePr>
          <p:nvPr/>
        </p:nvGraphicFramePr>
        <p:xfrm>
          <a:off x="1135" y="851"/>
          <a:ext cx="2268" cy="1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" y="851"/>
                        <a:ext cx="2268" cy="17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/>
          <p:cNvSpPr/>
          <p:nvPr userDrawn="1">
            <p:custDataLst>
              <p:tags r:id="rId2"/>
            </p:custDataLst>
          </p:nvPr>
        </p:nvSpPr>
        <p:spPr>
          <a:xfrm>
            <a:off x="0" y="2"/>
            <a:ext cx="158750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fontAlgn="auto" hangingPunct="1">
              <a:lnSpc>
                <a:spcPct val="90000"/>
              </a:lnSpc>
              <a:defRPr/>
            </a:pPr>
            <a:endParaRPr lang="en-US" sz="3900" dirty="0"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1135" y="851"/>
          <a:ext cx="2268" cy="1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" y="851"/>
                        <a:ext cx="2268" cy="17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/>
          <p:cNvSpPr/>
          <p:nvPr userDrawn="1">
            <p:custDataLst>
              <p:tags r:id="rId3"/>
            </p:custDataLst>
          </p:nvPr>
        </p:nvSpPr>
        <p:spPr>
          <a:xfrm>
            <a:off x="0" y="2"/>
            <a:ext cx="158750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fontAlgn="auto" hangingPunct="1">
              <a:lnSpc>
                <a:spcPct val="90000"/>
              </a:lnSpc>
              <a:defRPr/>
            </a:pPr>
            <a:endParaRPr lang="en-US" sz="3900" dirty="0"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6" name="Object 41"/>
          <p:cNvGraphicFramePr>
            <a:graphicFrameLocks noChangeAspect="1"/>
          </p:cNvGraphicFramePr>
          <p:nvPr/>
        </p:nvGraphicFramePr>
        <p:xfrm>
          <a:off x="1134" y="852"/>
          <a:ext cx="1134" cy="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" y="852"/>
                        <a:ext cx="1134" cy="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394607" y="692263"/>
            <a:ext cx="8519206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2107" y="86747"/>
            <a:ext cx="630464" cy="56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004" y="73404"/>
            <a:ext cx="7272355" cy="592867"/>
          </a:xfrm>
        </p:spPr>
        <p:txBody>
          <a:bodyPr/>
          <a:lstStyle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030" y="1025038"/>
            <a:ext cx="3683895" cy="2057860"/>
          </a:xfrm>
        </p:spPr>
        <p:txBody>
          <a:bodyPr/>
          <a:lstStyle>
            <a:lvl1pPr marL="147838" indent="-147838">
              <a:buClr>
                <a:srgbClr val="830051"/>
              </a:buCl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5230026" y="745204"/>
            <a:ext cx="3683896" cy="258859"/>
          </a:xfrm>
        </p:spPr>
        <p:txBody>
          <a:bodyPr tIns="57393" anchor="ctr">
            <a:noAutofit/>
          </a:bodyPr>
          <a:lstStyle>
            <a:lvl1pPr marL="0" indent="0" algn="l">
              <a:buNone/>
              <a:defRPr sz="12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6790" indent="0" algn="ctr">
              <a:buNone/>
              <a:defRPr sz="1600"/>
            </a:lvl2pPr>
            <a:lvl3pPr marL="753580" indent="0" algn="ctr">
              <a:buNone/>
              <a:defRPr sz="1500"/>
            </a:lvl3pPr>
            <a:lvl4pPr marL="1130370" indent="0" algn="ctr">
              <a:buNone/>
              <a:defRPr sz="1300"/>
            </a:lvl4pPr>
            <a:lvl5pPr marL="1507160" indent="0" algn="ctr">
              <a:buNone/>
              <a:defRPr sz="1300"/>
            </a:lvl5pPr>
            <a:lvl6pPr marL="1883951" indent="0" algn="ctr">
              <a:buNone/>
              <a:defRPr sz="1300"/>
            </a:lvl6pPr>
            <a:lvl7pPr marL="2260740" indent="0" algn="ctr">
              <a:buNone/>
              <a:defRPr sz="1300"/>
            </a:lvl7pPr>
            <a:lvl8pPr marL="2637530" indent="0" algn="ctr">
              <a:buNone/>
              <a:defRPr sz="1300"/>
            </a:lvl8pPr>
            <a:lvl9pPr marL="3014321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86535" y="745203"/>
            <a:ext cx="4629150" cy="3839300"/>
          </a:xfrm>
        </p:spPr>
        <p:txBody>
          <a:bodyPr/>
          <a:lstStyle>
            <a:lvl1pPr marL="0" indent="0">
              <a:buNone/>
              <a:defRPr sz="10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5236688" y="3198268"/>
            <a:ext cx="1784017" cy="1386236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7129911" y="3198268"/>
            <a:ext cx="1784017" cy="1386236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628198" y="4811826"/>
            <a:ext cx="2058081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7A66-D222-4BDB-AD07-4354B4E30924}" type="datetime1">
              <a:rPr lang="ru-RU" smtClean="0"/>
              <a:pPr>
                <a:defRPr/>
              </a:pPr>
              <a:t>20.12.2023</a:t>
            </a:fld>
            <a:endParaRPr lang="ru-R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3028724" y="4811826"/>
            <a:ext cx="3086554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8442099" y="4843295"/>
            <a:ext cx="471714" cy="211761"/>
          </a:xfrm>
        </p:spPr>
        <p:txBody>
          <a:bodyPr/>
          <a:lstStyle>
            <a:lvl1pPr>
              <a:defRPr/>
            </a:lvl1pPr>
          </a:lstStyle>
          <a:p>
            <a:fld id="{0B58EB11-E816-4CF6-8007-7D47CAA489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004" y="73404"/>
            <a:ext cx="7272355" cy="592867"/>
          </a:xfrm>
        </p:spPr>
        <p:txBody>
          <a:bodyPr vert="horz">
            <a:normAutofit/>
          </a:bodyPr>
          <a:lstStyle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02" y="935766"/>
            <a:ext cx="8385999" cy="3876364"/>
          </a:xfrm>
        </p:spPr>
        <p:txBody>
          <a:bodyPr>
            <a:normAutofit/>
          </a:bodyPr>
          <a:lstStyle>
            <a:lvl1pPr marL="124191" indent="-124191">
              <a:buClr>
                <a:srgbClr val="830051"/>
              </a:buCl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12135"/>
            <a:ext cx="2057400" cy="273844"/>
          </a:xfrm>
        </p:spPr>
        <p:txBody>
          <a:bodyPr/>
          <a:lstStyle/>
          <a:p>
            <a:fld id="{56094B36-1B29-47EC-ACE1-1063F9081FBE}" type="datetime1">
              <a:rPr lang="ru-RU" smtClean="0"/>
              <a:pPr/>
              <a:t>20.12.2023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2" y="4812135"/>
            <a:ext cx="3086100" cy="2738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2046" y="4843069"/>
            <a:ext cx="471879" cy="211969"/>
          </a:xfrm>
        </p:spPr>
        <p:txBody>
          <a:bodyPr/>
          <a:lstStyle/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94421" y="692209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 userDrawn="1"/>
        </p:nvCxnSpPr>
        <p:spPr>
          <a:xfrm flipH="1">
            <a:off x="394421" y="692209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163" y="86470"/>
            <a:ext cx="472500" cy="5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1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7B2E-382E-4F36-863D-CD9EE418590A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0A87-05FD-41C3-A0C9-651B50536BD0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D34-082B-4CF5-9190-EE8C41F92FEC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488-91EF-42F3-AE96-3E47EFB6A4FE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1722-E3A9-4016-9A35-45E268A513AB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5223-34D0-406A-8BD4-7BF2A7DF29B0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05EB-7FE3-4234-BBD4-1D4FCE5705AF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5163-903C-4A1E-BC12-99AA07D16FC1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8183-6A3A-48EC-9C11-2F59B98C57D4}" type="datetime1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microsoft.com/office/2007/relationships/hdphoto" Target="../media/hdphoto1.wdp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microsoft.com/office/2007/relationships/hdphoto" Target="../media/hdphoto4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microsoft.com/office/2007/relationships/hdphoto" Target="../media/hdphoto5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75656" y="771551"/>
            <a:ext cx="6372200" cy="252027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Arial" pitchFamily="34" charset="0"/>
              </a:rPr>
              <a:t>Итоги работы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Arial" pitchFamily="34" charset="0"/>
              </a:rPr>
              <a:t>Министерства труда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Arial" pitchFamily="34" charset="0"/>
              </a:rPr>
              <a:t>и социальной защиты населения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Arial" pitchFamily="34" charset="0"/>
              </a:rPr>
              <a:t>Забайкальского края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Arial" pitchFamily="34" charset="0"/>
              </a:rPr>
              <a:t>в 2022 году и планы на </a:t>
            </a: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Arial" pitchFamily="34" charset="0"/>
              </a:rPr>
              <a:t>2023 год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329183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39" y="3435846"/>
            <a:ext cx="2399922" cy="179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xmlns="" id="{43373F2B-09A5-8FA6-B598-927B80EC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21855"/>
            <a:ext cx="8280920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СЕМЕЙНОЕ ЖИЗНЕУСТРОЙСТВО ДЕТЕЙ-СИРОТ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 r="54858" b="31240"/>
          <a:stretch/>
        </p:blipFill>
        <p:spPr bwMode="auto">
          <a:xfrm>
            <a:off x="5242101" y="865276"/>
            <a:ext cx="3826026" cy="242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7346" r="45702" b="74730"/>
          <a:stretch/>
        </p:blipFill>
        <p:spPr bwMode="auto">
          <a:xfrm>
            <a:off x="105991" y="771550"/>
            <a:ext cx="3817938" cy="78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9" t="57741" r="12396" b="6701"/>
          <a:stretch/>
        </p:blipFill>
        <p:spPr bwMode="auto">
          <a:xfrm>
            <a:off x="5363360" y="3363838"/>
            <a:ext cx="3600809" cy="173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3958" r="26198"/>
          <a:stretch/>
        </p:blipFill>
        <p:spPr bwMode="auto">
          <a:xfrm>
            <a:off x="66283" y="1554216"/>
            <a:ext cx="5239182" cy="346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4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>
            <a:off x="0" y="454357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xmlns="" id="{43373F2B-09A5-8FA6-B598-927B80EC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54563" y="33367"/>
            <a:ext cx="6353064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СЕМЕЙНОЕ ЖИЗНЕУСТРОЙСТВО ДЕТЕЙ-СИРОТ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8228" r="33264" b="4500"/>
          <a:stretch/>
        </p:blipFill>
        <p:spPr bwMode="auto">
          <a:xfrm>
            <a:off x="179512" y="1059582"/>
            <a:ext cx="3836219" cy="393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6691" r="16268" b="9616"/>
          <a:stretch/>
        </p:blipFill>
        <p:spPr bwMode="auto">
          <a:xfrm>
            <a:off x="4139953" y="1169730"/>
            <a:ext cx="4896544" cy="33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43814" r="34029" b="37184"/>
          <a:stretch/>
        </p:blipFill>
        <p:spPr bwMode="auto">
          <a:xfrm>
            <a:off x="683568" y="566775"/>
            <a:ext cx="2936783" cy="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9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39552" y="679961"/>
            <a:ext cx="820891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ctr" defTabSz="566738">
              <a:lnSpc>
                <a:spcPts val="2200"/>
              </a:lnSpc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РП «СИСТЕМА </a:t>
            </a:r>
            <a:r>
              <a:rPr lang="ru-RU" altLang="ru-RU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ДОЛГОВРЕМЕННОГО УХОДА ЗА ПОЖИЛЫМИ И </a:t>
            </a:r>
            <a:r>
              <a:rPr lang="ru-RU" altLang="ru-RU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ИНВАЛИДАМИ»</a:t>
            </a:r>
            <a:endParaRPr lang="ru-RU" altLang="ru-RU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124" y="2716510"/>
            <a:ext cx="2811700" cy="2087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  <a:defRPr/>
            </a:pPr>
            <a:r>
              <a:rPr lang="ru-RU" sz="1600" b="1" dirty="0">
                <a:solidFill>
                  <a:srgbClr val="000066"/>
                </a:solidFill>
                <a:cs typeface="Arial" pitchFamily="34" charset="0"/>
              </a:rPr>
              <a:t>Подготовка кадров СДУ и обучение родственников уходу</a:t>
            </a:r>
          </a:p>
          <a:p>
            <a:pPr marL="266700" lvl="1" indent="-177800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Обучено</a:t>
            </a:r>
            <a:r>
              <a:rPr lang="ru-RU" sz="1100" dirty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148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специалистов</a:t>
            </a:r>
          </a:p>
          <a:p>
            <a:pPr marL="266700" lvl="1" indent="-177800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В 4 школах ухода обучено 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104 </a:t>
            </a:r>
            <a:r>
              <a:rPr lang="ru-RU" sz="1400" dirty="0" smtClean="0">
                <a:solidFill>
                  <a:srgbClr val="000066"/>
                </a:solidFill>
                <a:cs typeface="Arial" pitchFamily="34" charset="0"/>
              </a:rPr>
              <a:t>родственника</a:t>
            </a:r>
            <a:endParaRPr lang="ru-RU" sz="14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0460" y="2715766"/>
            <a:ext cx="2811700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0066"/>
                </a:solidFill>
                <a:cs typeface="Arial" pitchFamily="34" charset="0"/>
              </a:rPr>
              <a:t>4 отделения дневного пребывания</a:t>
            </a:r>
          </a:p>
          <a:p>
            <a:pPr lvl="0" algn="ctr"/>
            <a:endParaRPr lang="ru-RU" sz="800" b="1" dirty="0">
              <a:solidFill>
                <a:srgbClr val="000066"/>
              </a:solidFill>
              <a:cs typeface="Arial" pitchFamily="34" charset="0"/>
            </a:endParaRPr>
          </a:p>
          <a:p>
            <a:pPr lvl="0" algn="ctr"/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на обслуживании </a:t>
            </a: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25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чел.</a:t>
            </a:r>
          </a:p>
          <a:p>
            <a:pPr lvl="0" algn="ctr"/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подвоз и питание, нахождение от 4 до 6 часов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2715765"/>
            <a:ext cx="2739692" cy="2085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  <a:defRPr/>
            </a:pPr>
            <a:r>
              <a:rPr lang="ru-RU" sz="1600" b="1" dirty="0">
                <a:solidFill>
                  <a:srgbClr val="000066"/>
                </a:solidFill>
                <a:cs typeface="Arial" pitchFamily="34" charset="0"/>
              </a:rPr>
              <a:t>Стационарозамещающие технологии</a:t>
            </a:r>
            <a:endParaRPr lang="ru-RU" sz="1400" dirty="0">
              <a:solidFill>
                <a:srgbClr val="000066"/>
              </a:solidFill>
              <a:cs typeface="Arial" pitchFamily="34" charset="0"/>
            </a:endParaRPr>
          </a:p>
          <a:p>
            <a:pPr indent="-360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0066"/>
                </a:solidFill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rgbClr val="000066"/>
                </a:solidFill>
                <a:cs typeface="Arial" pitchFamily="34" charset="0"/>
              </a:rPr>
              <a:t>приемные </a:t>
            </a: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семьи – 135 ед.</a:t>
            </a:r>
          </a:p>
          <a:p>
            <a:pPr indent="-360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0066"/>
                </a:solidFill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rgbClr val="000066"/>
                </a:solidFill>
                <a:cs typeface="Arial" pitchFamily="34" charset="0"/>
              </a:rPr>
              <a:t>служба </a:t>
            </a: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сиделок – 3 чел.</a:t>
            </a:r>
          </a:p>
          <a:p>
            <a:pPr indent="-360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400" smtClean="0">
                <a:solidFill>
                  <a:srgbClr val="000066"/>
                </a:solidFill>
                <a:cs typeface="Arial" pitchFamily="34" charset="0"/>
              </a:rPr>
              <a:t>   </a:t>
            </a:r>
            <a:r>
              <a:rPr lang="ru-RU" sz="1400" smtClean="0">
                <a:solidFill>
                  <a:srgbClr val="000066"/>
                </a:solidFill>
                <a:cs typeface="Arial" pitchFamily="34" charset="0"/>
              </a:rPr>
              <a:t>сопровождаемое </a:t>
            </a: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проживание </a:t>
            </a:r>
            <a:r>
              <a:rPr lang="en-US" sz="1400" dirty="0" smtClean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66"/>
                </a:solidFill>
                <a:cs typeface="Arial" pitchFamily="34" charset="0"/>
              </a:rPr>
              <a:t>– </a:t>
            </a:r>
            <a:r>
              <a:rPr lang="ru-RU" sz="1400" dirty="0">
                <a:solidFill>
                  <a:srgbClr val="000066"/>
                </a:solidFill>
                <a:cs typeface="Arial" pitchFamily="34" charset="0"/>
              </a:rPr>
              <a:t>20 чел.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536" y="1053192"/>
            <a:ext cx="184557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861</a:t>
            </a:r>
            <a:r>
              <a:rPr lang="ru-RU" dirty="0" smtClean="0"/>
              <a:t> </a:t>
            </a:r>
            <a:r>
              <a:rPr lang="ru-RU" dirty="0"/>
              <a:t>чел.:</a:t>
            </a:r>
          </a:p>
          <a:p>
            <a:r>
              <a:rPr lang="ru-RU" sz="2200" b="1" dirty="0">
                <a:solidFill>
                  <a:srgbClr val="C00000"/>
                </a:solidFill>
              </a:rPr>
              <a:t>548</a:t>
            </a:r>
            <a:r>
              <a:rPr lang="ru-RU" dirty="0"/>
              <a:t> </a:t>
            </a:r>
            <a:r>
              <a:rPr lang="ru-RU" sz="1600" dirty="0"/>
              <a:t>стационар</a:t>
            </a:r>
            <a:endParaRPr lang="ru-RU" dirty="0"/>
          </a:p>
          <a:p>
            <a:r>
              <a:rPr lang="ru-RU" sz="2200" b="1" dirty="0" smtClean="0">
                <a:solidFill>
                  <a:srgbClr val="C00000"/>
                </a:solidFill>
              </a:rPr>
              <a:t>288</a:t>
            </a:r>
            <a:r>
              <a:rPr lang="ru-RU" dirty="0" smtClean="0"/>
              <a:t> </a:t>
            </a:r>
            <a:r>
              <a:rPr lang="ru-RU" sz="1600" dirty="0"/>
              <a:t>на дому</a:t>
            </a:r>
            <a:endParaRPr lang="ru-RU" dirty="0"/>
          </a:p>
          <a:p>
            <a:r>
              <a:rPr lang="ru-RU" sz="2200" b="1" dirty="0">
                <a:solidFill>
                  <a:srgbClr val="C00000"/>
                </a:solidFill>
              </a:rPr>
              <a:t>25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полустационар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131840" y="1083907"/>
            <a:ext cx="323511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8</a:t>
            </a:r>
            <a:r>
              <a:rPr lang="ru-RU" dirty="0"/>
              <a:t> пилотных ГУСО:</a:t>
            </a:r>
          </a:p>
          <a:p>
            <a:r>
              <a:rPr lang="ru-RU" sz="2200" b="1" dirty="0">
                <a:solidFill>
                  <a:srgbClr val="C00000"/>
                </a:solidFill>
              </a:rPr>
              <a:t>4</a:t>
            </a:r>
            <a:r>
              <a:rPr lang="ru-RU" dirty="0"/>
              <a:t> </a:t>
            </a:r>
            <a:r>
              <a:rPr lang="ru-RU" sz="1400" dirty="0"/>
              <a:t>комплексных центра</a:t>
            </a:r>
            <a:endParaRPr lang="ru-RU" dirty="0"/>
          </a:p>
          <a:p>
            <a:r>
              <a:rPr lang="ru-RU" sz="2200" b="1" dirty="0">
                <a:solidFill>
                  <a:srgbClr val="C00000"/>
                </a:solidFill>
              </a:rPr>
              <a:t>3</a:t>
            </a:r>
            <a:r>
              <a:rPr lang="ru-RU" dirty="0"/>
              <a:t> </a:t>
            </a:r>
            <a:r>
              <a:rPr lang="ru-RU" sz="1400" dirty="0"/>
              <a:t>дома-интерната</a:t>
            </a:r>
            <a:endParaRPr lang="ru-RU" dirty="0"/>
          </a:p>
          <a:p>
            <a:r>
              <a:rPr lang="ru-RU" sz="2200" b="1" dirty="0">
                <a:solidFill>
                  <a:srgbClr val="C00000"/>
                </a:solidFill>
              </a:rPr>
              <a:t>1</a:t>
            </a:r>
            <a:r>
              <a:rPr lang="ru-RU" dirty="0"/>
              <a:t> </a:t>
            </a:r>
            <a:r>
              <a:rPr lang="ru-RU" sz="1400" dirty="0"/>
              <a:t>социально реабилитационный центр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660232" y="1126445"/>
            <a:ext cx="21788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Общий объем средств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в 2022 г. :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58,1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8519CB6-33E6-8E26-C100-E2F2069C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B3462-EB8F-4181-A0AD-D470A0A495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0528" y="5147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74" algn="ctr"/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НАЦИОНАЛЬНЫЙ ПРОЕКТ «ДЕМОГРАФИЯ»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55936"/>
            <a:ext cx="9144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МЕДИКО-СОЦИАЛЬНАЯ РЕАБИЛИТАЦИЯ ИНВАЛИДОВ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47505"/>
            <a:ext cx="3096344" cy="48408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74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200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инвалидов, в т.ч.: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5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402 </a:t>
            </a:r>
            <a:r>
              <a:rPr lang="ru-RU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детей-инвалидов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419622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4587976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1347614"/>
            <a:ext cx="3960440" cy="5760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9 545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обеспечены сопровождением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2 </a:t>
            </a:r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466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- детей-инвалидов</a:t>
            </a:r>
            <a:endParaRPr lang="ru-RU" sz="14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139704"/>
            <a:ext cx="3744416" cy="48408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2 919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транспортные услуги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14 </a:t>
            </a:r>
            <a:r>
              <a:rPr lang="ru-RU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семей услуга «Передышка»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2931792"/>
            <a:ext cx="3960440" cy="48408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3 315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граждан услуги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аренды ТСР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28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 районов края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651872"/>
            <a:ext cx="4536504" cy="48408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5 994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услуги 26 мобильными бригадами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1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998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гражданам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старше 65 лет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3648" y="4371952"/>
            <a:ext cx="4608512" cy="5560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132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ребенка-инвалида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4 </a:t>
            </a:r>
            <a:r>
              <a:rPr lang="ru-RU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группы кратковременного пребывания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5148064" y="643121"/>
            <a:ext cx="3923928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реабилитационных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центров  380 мест </a:t>
            </a:r>
            <a:r>
              <a:rPr lang="ru-RU" sz="2000" b="1" dirty="0" smtClean="0">
                <a:solidFill>
                  <a:srgbClr val="C00000"/>
                </a:solidFill>
              </a:rPr>
              <a:t>9 231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человек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3" descr="DSC01011-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3540" y="1635646"/>
            <a:ext cx="2714644" cy="162141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3" descr="P70800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540" y="3363838"/>
            <a:ext cx="2676384" cy="14975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AFF73D4-B421-89C5-3168-F9DA6232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9019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13</a:t>
            </a:fld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3626808A-FCB3-2AB3-8886-271D0E7441C4}"/>
              </a:ext>
            </a:extLst>
          </p:cNvPr>
          <p:cNvCxnSpPr/>
          <p:nvPr/>
        </p:nvCxnSpPr>
        <p:spPr>
          <a:xfrm flipV="1">
            <a:off x="35496" y="411511"/>
            <a:ext cx="9108504" cy="2598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55526"/>
            <a:ext cx="7884368" cy="936103"/>
          </a:xfrm>
        </p:spPr>
        <p:txBody>
          <a:bodyPr>
            <a:noAutofit/>
          </a:bodyPr>
          <a:lstStyle/>
          <a:p>
            <a:pPr marL="28800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Благотворительный фонд помощи пожилым и инвалидам «Старость в радость» (г. Москва)  проект «Неотложка» по обеспечению продуктовыми наборами и дровами лиц, доход которых ниже прожиточного минимума   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896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923678"/>
            <a:ext cx="2656829" cy="13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42178"/>
            <a:ext cx="77768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БЛАГОТВОРИТЕЛЬНОСТЬ  ПОЖИЛЫМ И ИНВАЛИДАМ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626808A-FCB3-2AB3-8886-271D0E7441C4}"/>
              </a:ext>
            </a:extLst>
          </p:cNvPr>
          <p:cNvCxnSpPr/>
          <p:nvPr/>
        </p:nvCxnSpPr>
        <p:spPr>
          <a:xfrm flipV="1">
            <a:off x="-36512" y="411510"/>
            <a:ext cx="9180512" cy="2598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https://st31.stpulscen.ru/images/product/298/692/979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0" y="3487316"/>
            <a:ext cx="2664295" cy="1316682"/>
          </a:xfrm>
          <a:prstGeom prst="rect">
            <a:avLst/>
          </a:prstGeom>
          <a:noFill/>
        </p:spPr>
      </p:pic>
      <p:pic>
        <p:nvPicPr>
          <p:cNvPr id="10" name="Picture 5" descr="https://img.stapravda.ru/i/b/p96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38047"/>
            <a:ext cx="1460595" cy="96996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563888" y="1851670"/>
            <a:ext cx="53285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242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 человека </a:t>
            </a:r>
          </a:p>
          <a:p>
            <a:pPr lvl="0"/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получили продуктовые наборы в г. Чите и 15 районах края на сумму  1,2 млн.  рублей (стоимость 1 набора - 5 тыс. руб. ) 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63888" y="3435846"/>
            <a:ext cx="52565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37</a:t>
            </a:r>
            <a:r>
              <a:rPr lang="ru-RU" sz="24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граждан</a:t>
            </a:r>
          </a:p>
          <a:p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 обеспечены дровами в г. Чите и 3 районах края на сумму 1,4 млн. рублей</a:t>
            </a:r>
          </a:p>
          <a:p>
            <a:r>
              <a:rPr lang="ru-RU" sz="2000" dirty="0" smtClean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(37 машин дров)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618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5" y="843558"/>
            <a:ext cx="824505" cy="759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1" name="TextBox 5"/>
          <p:cNvSpPr txBox="1">
            <a:spLocks noChangeArrowheads="1"/>
          </p:cNvSpPr>
          <p:nvPr/>
        </p:nvSpPr>
        <p:spPr bwMode="auto">
          <a:xfrm>
            <a:off x="4716016" y="3082451"/>
            <a:ext cx="4176464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коллективных договоров </a:t>
            </a:r>
            <a:r>
              <a:rPr lang="ru-RU" sz="1600" dirty="0" smtClean="0">
                <a:cs typeface="Arial" panose="020B0604020202020204" pitchFamily="34" charset="0"/>
              </a:rPr>
              <a:t>действует в крае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52" name="TextBox 5"/>
          <p:cNvSpPr txBox="1">
            <a:spLocks noChangeArrowheads="1"/>
          </p:cNvSpPr>
          <p:nvPr/>
        </p:nvSpPr>
        <p:spPr bwMode="auto">
          <a:xfrm>
            <a:off x="179512" y="3813564"/>
            <a:ext cx="8669648" cy="1173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Подписано Трехстороннее соглашение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между Правительством Забайкальского края, Федерацией профсоюзов Забайкалья и Союзом работодателей Забайкальского края на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2022-2024 годы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TextBox 5"/>
          <p:cNvSpPr txBox="1">
            <a:spLocks noChangeArrowheads="1"/>
          </p:cNvSpPr>
          <p:nvPr/>
        </p:nvSpPr>
        <p:spPr bwMode="auto">
          <a:xfrm>
            <a:off x="4716016" y="1683521"/>
            <a:ext cx="3246924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краевое </a:t>
            </a:r>
            <a:r>
              <a:rPr lang="ru-RU" sz="1600" dirty="0">
                <a:cs typeface="Arial" panose="020B0604020202020204" pitchFamily="34" charset="0"/>
              </a:rPr>
              <a:t>трехстороннее соглашение</a:t>
            </a:r>
          </a:p>
        </p:txBody>
      </p:sp>
      <p:sp>
        <p:nvSpPr>
          <p:cNvPr id="63" name="TextBox 5"/>
          <p:cNvSpPr txBox="1">
            <a:spLocks noChangeArrowheads="1"/>
          </p:cNvSpPr>
          <p:nvPr/>
        </p:nvSpPr>
        <p:spPr bwMode="auto">
          <a:xfrm>
            <a:off x="4733869" y="2042421"/>
            <a:ext cx="3726563" cy="2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400" dirty="0"/>
              <a:t>территориальных трехсторонних </a:t>
            </a:r>
            <a:r>
              <a:rPr lang="ru-RU" sz="1400" dirty="0" smtClean="0"/>
              <a:t>соглашения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64" name="TextBox 5"/>
          <p:cNvSpPr txBox="1">
            <a:spLocks noChangeArrowheads="1"/>
          </p:cNvSpPr>
          <p:nvPr/>
        </p:nvSpPr>
        <p:spPr bwMode="auto">
          <a:xfrm>
            <a:off x="4716016" y="2362453"/>
            <a:ext cx="3003405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/>
              <a:t>краевых отраслевых </a:t>
            </a:r>
            <a:r>
              <a:rPr lang="ru-RU" sz="1600" dirty="0" smtClean="0"/>
              <a:t>соглашения 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65" name="TextBox 5"/>
          <p:cNvSpPr txBox="1">
            <a:spLocks noChangeArrowheads="1"/>
          </p:cNvSpPr>
          <p:nvPr/>
        </p:nvSpPr>
        <p:spPr bwMode="auto">
          <a:xfrm>
            <a:off x="4715539" y="2722411"/>
            <a:ext cx="3888909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/>
              <a:t>территориальных отраслевых соглашений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66" name="TextBox 5"/>
          <p:cNvSpPr txBox="1">
            <a:spLocks noChangeArrowheads="1"/>
          </p:cNvSpPr>
          <p:nvPr/>
        </p:nvSpPr>
        <p:spPr bwMode="auto">
          <a:xfrm>
            <a:off x="4218524" y="1683521"/>
            <a:ext cx="510620" cy="34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5"/>
          <p:cNvSpPr txBox="1">
            <a:spLocks noChangeArrowheads="1"/>
          </p:cNvSpPr>
          <p:nvPr/>
        </p:nvSpPr>
        <p:spPr bwMode="auto">
          <a:xfrm>
            <a:off x="4218524" y="2029226"/>
            <a:ext cx="510620" cy="34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23</a:t>
            </a: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TextBox 5"/>
          <p:cNvSpPr txBox="1">
            <a:spLocks noChangeArrowheads="1"/>
          </p:cNvSpPr>
          <p:nvPr/>
        </p:nvSpPr>
        <p:spPr bwMode="auto">
          <a:xfrm>
            <a:off x="4218524" y="2374067"/>
            <a:ext cx="504056" cy="34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9" name="TextBox 5"/>
          <p:cNvSpPr txBox="1">
            <a:spLocks noChangeArrowheads="1"/>
          </p:cNvSpPr>
          <p:nvPr/>
        </p:nvSpPr>
        <p:spPr bwMode="auto">
          <a:xfrm>
            <a:off x="4218524" y="2721913"/>
            <a:ext cx="510620" cy="34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16</a:t>
            </a: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0" name="TextBox 5"/>
          <p:cNvSpPr txBox="1">
            <a:spLocks noChangeArrowheads="1"/>
          </p:cNvSpPr>
          <p:nvPr/>
        </p:nvSpPr>
        <p:spPr bwMode="auto">
          <a:xfrm>
            <a:off x="4139952" y="3051673"/>
            <a:ext cx="648072" cy="34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1 </a:t>
            </a:r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400</a:t>
            </a:r>
            <a:endParaRPr 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0" name="TextBox 5"/>
          <p:cNvSpPr txBox="1">
            <a:spLocks noChangeArrowheads="1"/>
          </p:cNvSpPr>
          <p:nvPr/>
        </p:nvSpPr>
        <p:spPr bwMode="auto">
          <a:xfrm>
            <a:off x="395536" y="1635646"/>
            <a:ext cx="3456384" cy="185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</a:t>
            </a:r>
            <a:r>
              <a:rPr lang="ru-RU" b="1" dirty="0" smtClean="0"/>
              <a:t> </a:t>
            </a:r>
            <a:r>
              <a:rPr lang="ru-RU" dirty="0" smtClean="0"/>
              <a:t>заседания </a:t>
            </a:r>
          </a:p>
          <a:p>
            <a:pPr algn="ctr"/>
            <a:r>
              <a:rPr lang="ru-RU" dirty="0" smtClean="0"/>
              <a:t>Забайкальской </a:t>
            </a:r>
            <a:r>
              <a:rPr lang="ru-RU" dirty="0"/>
              <a:t>краевой трехсторонней комиссии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рабочей группой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12</a:t>
            </a:r>
            <a:r>
              <a:rPr lang="ru-RU" dirty="0" smtClean="0"/>
              <a:t> НПА рассмотрено</a:t>
            </a:r>
            <a:endParaRPr lang="ru-RU" sz="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46870"/>
            <a:ext cx="1296144" cy="716768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1670402" y="42178"/>
            <a:ext cx="635798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marL="7874" algn="ctr">
              <a:spcBef>
                <a:spcPct val="0"/>
              </a:spcBef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ru-RU" altLang="ru-RU" dirty="0"/>
              <a:t>СОЦИАЛЬНОЕ ПАРТНЕРСТВО В СФЕРЕ ТРУДА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5496" y="411510"/>
            <a:ext cx="91085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839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496" y="158716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219</a:t>
            </a:r>
            <a:r>
              <a:rPr lang="ru-RU" sz="2000" dirty="0" smtClean="0">
                <a:cs typeface="Times New Roman" pitchFamily="18" charset="0"/>
              </a:rPr>
              <a:t> работодателей</a:t>
            </a:r>
            <a:endParaRPr lang="ru-RU" sz="2000" dirty="0">
              <a:cs typeface="Times New Roman" pitchFamily="18" charset="0"/>
            </a:endParaRPr>
          </a:p>
          <a:p>
            <a:pPr marL="360000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222</a:t>
            </a:r>
            <a:r>
              <a:rPr lang="ru-RU" sz="2000" dirty="0" smtClean="0">
                <a:cs typeface="Times New Roman" pitchFamily="18" charset="0"/>
              </a:rPr>
              <a:t> рейда</a:t>
            </a:r>
          </a:p>
          <a:p>
            <a:pPr marL="360000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583</a:t>
            </a:r>
            <a:r>
              <a:rPr lang="ru-RU" sz="2000" dirty="0" smtClean="0">
                <a:cs typeface="Times New Roman" pitchFamily="18" charset="0"/>
              </a:rPr>
              <a:t> предприятия, </a:t>
            </a:r>
          </a:p>
          <a:p>
            <a:pPr marL="360000"/>
            <a:r>
              <a:rPr lang="ru-RU" sz="2000" dirty="0" smtClean="0">
                <a:cs typeface="Times New Roman" pitchFamily="18" charset="0"/>
              </a:rPr>
              <a:t>из них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278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неформальная занятость</a:t>
            </a:r>
            <a:endParaRPr lang="ru-RU" sz="2000" dirty="0"/>
          </a:p>
        </p:txBody>
      </p:sp>
      <p:sp>
        <p:nvSpPr>
          <p:cNvPr id="18" name="object 19"/>
          <p:cNvSpPr txBox="1">
            <a:spLocks noChangeArrowheads="1"/>
          </p:cNvSpPr>
          <p:nvPr/>
        </p:nvSpPr>
        <p:spPr bwMode="auto">
          <a:xfrm>
            <a:off x="489611" y="800679"/>
            <a:ext cx="64087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Работа межведомственных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муниципальных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рабочих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групп: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788820" y="51470"/>
            <a:ext cx="573550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marL="7874" algn="ctr">
              <a:spcBef>
                <a:spcPct val="0"/>
              </a:spcBef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ru-RU" altLang="ru-RU" dirty="0"/>
              <a:t>ЛЕГАЛИЗАЦИЯ ТРУДОВЫХ ОТНОШЕНИЙ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1585708" y="3445650"/>
            <a:ext cx="4247806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длительно не работавших трудоустроено КЦЗН</a:t>
            </a: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440496" y="3418530"/>
            <a:ext cx="1560012" cy="37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9 тыс. </a:t>
            </a:r>
            <a:endParaRPr lang="ru-RU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1848722" y="3979888"/>
            <a:ext cx="4234780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зарегистрировались в качестве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самозанятых</a:t>
            </a:r>
            <a:endParaRPr lang="ru-RU" sz="16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08432" y="3927786"/>
            <a:ext cx="1282138" cy="37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10,3 тыс.</a:t>
            </a:r>
            <a:endParaRPr lang="ru-RU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1585708" y="4478118"/>
            <a:ext cx="5836266" cy="31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заключены трудовые договоры при содействии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УФНС и ГИТ </a:t>
            </a:r>
            <a:endParaRPr lang="ru-RU" sz="16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687445" y="4444586"/>
            <a:ext cx="1066114" cy="37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36 ед.</a:t>
            </a:r>
            <a:endParaRPr lang="ru-RU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B769DFFD-1587-E28A-5D13-48E1D017750D}"/>
              </a:ext>
            </a:extLst>
          </p:cNvPr>
          <p:cNvCxnSpPr/>
          <p:nvPr/>
        </p:nvCxnSpPr>
        <p:spPr>
          <a:xfrm>
            <a:off x="0" y="420802"/>
            <a:ext cx="91440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xmlns="" id="{AE267703-6DC4-4FD3-CC98-22993AFE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50607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082" y="4360648"/>
            <a:ext cx="443532" cy="480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199" y="3382141"/>
            <a:ext cx="397415" cy="385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380" y="3856240"/>
            <a:ext cx="416052" cy="376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97535"/>
            <a:ext cx="2819629" cy="211306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трелка вправо 10"/>
          <p:cNvSpPr/>
          <p:nvPr/>
        </p:nvSpPr>
        <p:spPr>
          <a:xfrm>
            <a:off x="299824" y="1723624"/>
            <a:ext cx="432048" cy="118565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99824" y="2058039"/>
            <a:ext cx="432048" cy="118565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299824" y="2359718"/>
            <a:ext cx="432048" cy="118565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3"/>
          <p:cNvSpPr txBox="1">
            <a:spLocks/>
          </p:cNvSpPr>
          <p:nvPr/>
        </p:nvSpPr>
        <p:spPr>
          <a:xfrm>
            <a:off x="457200" y="51470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7874" algn="ctr">
              <a:defRPr sz="2000" b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sz="2400" dirty="0"/>
              <a:t>ДИФФЕРЕНЦИАЦИЯ ЗАРАБОТНОЙ ПЛАТЫ </a:t>
            </a: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894166516"/>
              </p:ext>
            </p:extLst>
          </p:nvPr>
        </p:nvGraphicFramePr>
        <p:xfrm>
          <a:off x="1679320" y="1008227"/>
          <a:ext cx="2160240" cy="146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" name="Стрелка вправо 54"/>
          <p:cNvSpPr/>
          <p:nvPr/>
        </p:nvSpPr>
        <p:spPr>
          <a:xfrm>
            <a:off x="3671288" y="1509598"/>
            <a:ext cx="447278" cy="480287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211960" y="1194816"/>
            <a:ext cx="1656184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снижение междолжностной дифференциации заработной </a:t>
            </a:r>
          </a:p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платы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516216" y="1184437"/>
            <a:ext cx="252028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Необходимо: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совершенствование системы оплаты труда, проведение необходимых расчетов с участием всех заинтересованных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ИО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58" name="Прямая со стрелкой 57"/>
          <p:cNvCxnSpPr>
            <a:cxnSpLocks/>
          </p:cNvCxnSpPr>
          <p:nvPr/>
        </p:nvCxnSpPr>
        <p:spPr>
          <a:xfrm flipV="1">
            <a:off x="2051720" y="1131590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cxnSpLocks/>
          </p:cNvCxnSpPr>
          <p:nvPr/>
        </p:nvCxnSpPr>
        <p:spPr>
          <a:xfrm flipV="1">
            <a:off x="2998120" y="1923678"/>
            <a:ext cx="0" cy="5040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 rot="16200000">
            <a:off x="1554033" y="1637657"/>
            <a:ext cx="696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36,9 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61" name="Прямоугольник 60"/>
          <p:cNvSpPr/>
          <p:nvPr/>
        </p:nvSpPr>
        <p:spPr>
          <a:xfrm rot="16200000">
            <a:off x="2452435" y="2022664"/>
            <a:ext cx="793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11,6  </a:t>
            </a:r>
            <a:r>
              <a:rPr lang="ru-RU" sz="1400" b="1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79512" y="1156744"/>
            <a:ext cx="15286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Соотношение роста МРОТ и индексации базовых окладов </a:t>
            </a:r>
          </a:p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 2018 г.</a:t>
            </a:r>
          </a:p>
        </p:txBody>
      </p:sp>
      <p:sp>
        <p:nvSpPr>
          <p:cNvPr id="63" name="Стрелка вправо 62"/>
          <p:cNvSpPr/>
          <p:nvPr/>
        </p:nvSpPr>
        <p:spPr>
          <a:xfrm>
            <a:off x="6084167" y="1501029"/>
            <a:ext cx="469033" cy="480353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251520" y="3486043"/>
            <a:ext cx="8712968" cy="1204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>
            <a:defPPr>
              <a:defRPr lang="ru-RU"/>
            </a:defPPr>
            <a:lvl1pPr algn="ctr">
              <a:defRPr sz="1200"/>
            </a:lvl1pPr>
          </a:lstStyle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На 2022 год общая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потребность  в  дополнительных средствах  –  </a:t>
            </a:r>
            <a:r>
              <a:rPr lang="ru-RU" sz="2000" b="1" dirty="0" smtClean="0">
                <a:solidFill>
                  <a:srgbClr val="C00000"/>
                </a:solidFill>
              </a:rPr>
              <a:t>13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млрд. рублей</a:t>
            </a:r>
            <a:r>
              <a:rPr lang="ru-RU" sz="1800" dirty="0"/>
              <a:t>: </a:t>
            </a:r>
          </a:p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    «указные категории» – </a:t>
            </a:r>
            <a:r>
              <a:rPr lang="ru-RU" sz="1800" b="1" dirty="0" smtClean="0">
                <a:solidFill>
                  <a:srgbClr val="C00000"/>
                </a:solidFill>
              </a:rPr>
              <a:t>3,9</a:t>
            </a:r>
            <a:r>
              <a:rPr lang="ru-RU" sz="1800" dirty="0" smtClean="0"/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млрд. рублей;</a:t>
            </a:r>
          </a:p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    междолжностная дифференциация заработной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платы, повышение МРОТ</a:t>
            </a: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– не менее  </a:t>
            </a:r>
            <a:r>
              <a:rPr lang="ru-RU" sz="1800" b="1" dirty="0" smtClean="0">
                <a:solidFill>
                  <a:srgbClr val="C00000"/>
                </a:solidFill>
              </a:rPr>
              <a:t>9,1</a:t>
            </a:r>
            <a:r>
              <a:rPr lang="ru-RU" sz="1800" dirty="0" smtClean="0"/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млрд. рублей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123728" y="843558"/>
            <a:ext cx="5040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МРОТ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2915816" y="1636226"/>
            <a:ext cx="6480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ОКЛАДЫ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0B114900-6444-FF08-9C9C-4075D1B6B9D4}"/>
              </a:ext>
            </a:extLst>
          </p:cNvPr>
          <p:cNvCxnSpPr/>
          <p:nvPr/>
        </p:nvCxnSpPr>
        <p:spPr>
          <a:xfrm>
            <a:off x="0" y="41151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xmlns="" id="{BE6F5175-AECC-D028-C080-419BA675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72822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7874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n-ea"/>
                <a:cs typeface="Times New Roman" pitchFamily="18" charset="0"/>
              </a:rPr>
              <a:t>СОДЕЙСТВИЕ ЗАНЯТОСТИ НАСЕЛЕНИЯ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733C13D-A13D-433D-90CA-7F35FF52AE09}"/>
              </a:ext>
            </a:extLst>
          </p:cNvPr>
          <p:cNvSpPr/>
          <p:nvPr/>
        </p:nvSpPr>
        <p:spPr>
          <a:xfrm>
            <a:off x="1259633" y="3207334"/>
            <a:ext cx="4025595" cy="588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1,1 </a:t>
            </a:r>
            <a:r>
              <a:rPr lang="ru-RU" dirty="0">
                <a:solidFill>
                  <a:srgbClr val="C00000"/>
                </a:solidFill>
                <a:latin typeface="+mj-lt"/>
                <a:cs typeface="Arial" pitchFamily="34" charset="0"/>
              </a:rPr>
              <a:t>%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уровень безработицы</a:t>
            </a:r>
          </a:p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5,6 </a:t>
            </a:r>
            <a:r>
              <a:rPr lang="ru-RU" dirty="0">
                <a:solidFill>
                  <a:srgbClr val="C00000"/>
                </a:solidFill>
                <a:latin typeface="+mj-lt"/>
                <a:cs typeface="Arial" pitchFamily="34" charset="0"/>
              </a:rPr>
              <a:t>тыс.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безработных состоит на учете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5A594C58-B715-4BB8-A241-B042A308FA56}"/>
              </a:ext>
            </a:extLst>
          </p:cNvPr>
          <p:cNvSpPr/>
          <p:nvPr/>
        </p:nvSpPr>
        <p:spPr>
          <a:xfrm>
            <a:off x="1343305" y="1695166"/>
            <a:ext cx="4105516" cy="5760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219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ярмарок вакансий</a:t>
            </a:r>
          </a:p>
          <a:p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более </a:t>
            </a:r>
            <a:r>
              <a:rPr lang="ru-RU" sz="1900" dirty="0" smtClean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тыс.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1F681D0-7127-4221-9504-1FAAA2103FDF}"/>
              </a:ext>
            </a:extLst>
          </p:cNvPr>
          <p:cNvSpPr/>
          <p:nvPr/>
        </p:nvSpPr>
        <p:spPr>
          <a:xfrm>
            <a:off x="453333" y="2487256"/>
            <a:ext cx="3881579" cy="4840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4 000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подростков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трудоустроено в свободное от учебы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время</a:t>
            </a:r>
            <a:endParaRPr lang="ru-RU" sz="19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BF1F20D-5B80-454B-A2EB-4936EEAEF8FA}"/>
              </a:ext>
            </a:extLst>
          </p:cNvPr>
          <p:cNvSpPr/>
          <p:nvPr/>
        </p:nvSpPr>
        <p:spPr>
          <a:xfrm>
            <a:off x="248649" y="699542"/>
            <a:ext cx="6496316" cy="8640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36 </a:t>
            </a:r>
            <a:r>
              <a:rPr lang="ru-RU" dirty="0">
                <a:solidFill>
                  <a:srgbClr val="C00000"/>
                </a:solidFill>
                <a:latin typeface="+mj-lt"/>
                <a:cs typeface="Arial" pitchFamily="34" charset="0"/>
              </a:rPr>
              <a:t>тыс. чел.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обратились за содействием в поиске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работы</a:t>
            </a:r>
          </a:p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20,8 тыс. чел. 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получили статус безработного</a:t>
            </a:r>
            <a:endParaRPr lang="ru-RU" sz="19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40,6 </a:t>
            </a:r>
            <a:r>
              <a:rPr lang="ru-RU" dirty="0">
                <a:solidFill>
                  <a:srgbClr val="C00000"/>
                </a:solidFill>
                <a:latin typeface="+mj-lt"/>
                <a:cs typeface="Arial" pitchFamily="34" charset="0"/>
              </a:rPr>
              <a:t>%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трудоустроены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70E3333E-C8C8-4726-AEA3-203410E0E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20">
            <a:off x="7495628" y="560620"/>
            <a:ext cx="1286997" cy="1715996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70E3333E-C8C8-4726-AEA3-203410E0E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20">
            <a:off x="5772244" y="1290938"/>
            <a:ext cx="1833411" cy="1375059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70E3333E-C8C8-4726-AEA3-203410E0E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20">
            <a:off x="6959447" y="2355761"/>
            <a:ext cx="1739572" cy="1304678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5761568-C264-4EE3-AABD-6E27B7074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7890">
            <a:off x="5362114" y="3325950"/>
            <a:ext cx="1908001" cy="107325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0F83195-9E69-4188-AA57-93749CF6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">
            <a:off x="7110879" y="3827604"/>
            <a:ext cx="1592296" cy="1126624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1733C13D-A13D-433D-90CA-7F35FF52AE09}"/>
              </a:ext>
            </a:extLst>
          </p:cNvPr>
          <p:cNvSpPr/>
          <p:nvPr/>
        </p:nvSpPr>
        <p:spPr>
          <a:xfrm>
            <a:off x="466020" y="3836459"/>
            <a:ext cx="4970076" cy="588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1632" tIns="40816" rIns="81632" bIns="40816"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64,6 </a:t>
            </a:r>
            <a:r>
              <a:rPr lang="ru-RU" dirty="0">
                <a:solidFill>
                  <a:srgbClr val="C00000"/>
                </a:solidFill>
                <a:latin typeface="+mj-lt"/>
                <a:cs typeface="Arial" pitchFamily="34" charset="0"/>
              </a:rPr>
              <a:t>тыс. вакансий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заявлено работодателями 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176A5AB5-D054-F7E6-DE78-F12FC923C30B}"/>
              </a:ext>
            </a:extLst>
          </p:cNvPr>
          <p:cNvCxnSpPr/>
          <p:nvPr/>
        </p:nvCxnSpPr>
        <p:spPr>
          <a:xfrm>
            <a:off x="0" y="442154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xmlns="" id="{B4B444BD-46A1-062F-A430-39BA9FBA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8" name="Номер слайда 3"/>
          <p:cNvSpPr txBox="1">
            <a:spLocks/>
          </p:cNvSpPr>
          <p:nvPr/>
        </p:nvSpPr>
        <p:spPr>
          <a:xfrm>
            <a:off x="6902896" y="480399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DFB9E-192A-479E-BAC8-E86CAA65CE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5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8638B3C-DE0E-43F9-9325-157F2C1A1FD1}"/>
              </a:ext>
            </a:extLst>
          </p:cNvPr>
          <p:cNvSpPr/>
          <p:nvPr/>
        </p:nvSpPr>
        <p:spPr>
          <a:xfrm>
            <a:off x="3036270" y="1177937"/>
            <a:ext cx="5064123" cy="58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ru-RU" sz="1900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5BFA7F9-2129-452C-8215-051E4A7CFBF7}"/>
              </a:ext>
            </a:extLst>
          </p:cNvPr>
          <p:cNvSpPr/>
          <p:nvPr/>
        </p:nvSpPr>
        <p:spPr>
          <a:xfrm>
            <a:off x="1427789" y="627535"/>
            <a:ext cx="5232445" cy="127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endParaRPr lang="ru-RU" sz="1900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xmlns="" id="{C846ABD7-DC84-E123-5A10-95364D0A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4803998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573138"/>
            <a:ext cx="2088232" cy="817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19"/>
          <p:cNvSpPr txBox="1">
            <a:spLocks noChangeArrowheads="1"/>
          </p:cNvSpPr>
          <p:nvPr/>
        </p:nvSpPr>
        <p:spPr bwMode="auto">
          <a:xfrm>
            <a:off x="228596" y="1100365"/>
            <a:ext cx="29752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Мониторинг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предприятий, работники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которых попали под частичную мобилизацию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20125" y="1113006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564</a:t>
            </a: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предприятий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1 278</a:t>
            </a: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рабочих мест замещено при содействии ЦЗН</a:t>
            </a:r>
          </a:p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331</a:t>
            </a:r>
            <a:r>
              <a:rPr lang="ru-RU" sz="1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вакансия,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идет подбор временных работников </a:t>
            </a:r>
          </a:p>
        </p:txBody>
      </p:sp>
      <p:sp>
        <p:nvSpPr>
          <p:cNvPr id="23" name="object 19"/>
          <p:cNvSpPr txBox="1">
            <a:spLocks noChangeArrowheads="1"/>
          </p:cNvSpPr>
          <p:nvPr/>
        </p:nvSpPr>
        <p:spPr bwMode="auto">
          <a:xfrm>
            <a:off x="251520" y="2224180"/>
            <a:ext cx="295232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Ориентирование безработных граждан для возможного участия в мобилизационных мероприятиях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44794" y="2189580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2 310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человек проинформированы о возможности трудоустройства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на предприятия, работники которых попали под частичную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мобилизацию и о возможности службы по контракту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11560" y="2067694"/>
            <a:ext cx="8136904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ашивка 7">
            <a:extLst>
              <a:ext uri="{FF2B5EF4-FFF2-40B4-BE49-F238E27FC236}">
                <a16:creationId xmlns:a16="http://schemas.microsoft.com/office/drawing/2014/main" xmlns="" id="{6E8D50D3-2F3A-4686-8C04-BF2BCA477B2F}"/>
              </a:ext>
            </a:extLst>
          </p:cNvPr>
          <p:cNvSpPr/>
          <p:nvPr/>
        </p:nvSpPr>
        <p:spPr>
          <a:xfrm>
            <a:off x="3388130" y="1138692"/>
            <a:ext cx="583161" cy="687292"/>
          </a:xfrm>
          <a:prstGeom prst="chevr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3200">
              <a:solidFill>
                <a:srgbClr val="00B050"/>
              </a:solidFill>
            </a:endParaRPr>
          </a:p>
        </p:txBody>
      </p:sp>
      <p:sp>
        <p:nvSpPr>
          <p:cNvPr id="20" name="Нашивка 7">
            <a:extLst>
              <a:ext uri="{FF2B5EF4-FFF2-40B4-BE49-F238E27FC236}">
                <a16:creationId xmlns:a16="http://schemas.microsoft.com/office/drawing/2014/main" xmlns="" id="{6E8D50D3-2F3A-4686-8C04-BF2BCA477B2F}"/>
              </a:ext>
            </a:extLst>
          </p:cNvPr>
          <p:cNvSpPr/>
          <p:nvPr/>
        </p:nvSpPr>
        <p:spPr>
          <a:xfrm>
            <a:off x="3388130" y="2372977"/>
            <a:ext cx="583161" cy="687292"/>
          </a:xfrm>
          <a:prstGeom prst="chevr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3200">
              <a:solidFill>
                <a:srgbClr val="00B05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86065" y="3507854"/>
            <a:ext cx="8136904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9"/>
          <p:cNvSpPr txBox="1">
            <a:spLocks noChangeArrowheads="1"/>
          </p:cNvSpPr>
          <p:nvPr/>
        </p:nvSpPr>
        <p:spPr bwMode="auto">
          <a:xfrm>
            <a:off x="250811" y="3909704"/>
            <a:ext cx="29523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Кадровая поддержка предприятий ОПК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Нашивка 7">
            <a:extLst>
              <a:ext uri="{FF2B5EF4-FFF2-40B4-BE49-F238E27FC236}">
                <a16:creationId xmlns:a16="http://schemas.microsoft.com/office/drawing/2014/main" xmlns="" id="{6E8D50D3-2F3A-4686-8C04-BF2BCA477B2F}"/>
              </a:ext>
            </a:extLst>
          </p:cNvPr>
          <p:cNvSpPr/>
          <p:nvPr/>
        </p:nvSpPr>
        <p:spPr>
          <a:xfrm>
            <a:off x="3440156" y="3812280"/>
            <a:ext cx="583161" cy="687292"/>
          </a:xfrm>
          <a:prstGeom prst="chevron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3200">
              <a:solidFill>
                <a:srgbClr val="00B05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29037" y="3678872"/>
            <a:ext cx="5120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469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работников организация временного трудоустройства </a:t>
            </a:r>
          </a:p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5</a:t>
            </a: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работников прошли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профобучение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310 </a:t>
            </a: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работников трудоустроено</a:t>
            </a:r>
          </a:p>
          <a:p>
            <a:pPr marL="360000"/>
            <a:r>
              <a:rPr lang="ru-RU" sz="1400" b="1" dirty="0" smtClean="0">
                <a:solidFill>
                  <a:srgbClr val="C00000"/>
                </a:solidFill>
                <a:cs typeface="Times New Roman" pitchFamily="18" charset="0"/>
              </a:rPr>
              <a:t>3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работника привлечены из других регионов 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/>
          </p:nvPr>
        </p:nvSpPr>
        <p:spPr>
          <a:xfrm>
            <a:off x="457200" y="72822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7874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n-ea"/>
                <a:cs typeface="Times New Roman" pitchFamily="18" charset="0"/>
              </a:rPr>
              <a:t>СОДЕЙСТВИЕ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Times New Roman" pitchFamily="18" charset="0"/>
              </a:rPr>
              <a:t>ЗАНЯТОСТИ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2386" name="Picture 2" descr="V:\Home\Отдел СП и ПУ\!!!ПРЕЗЕНТАЦИИ\Итоги работы за  2021 (проект)\Итоговое март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339502"/>
            <a:ext cx="5976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ый треугольник 7"/>
          <p:cNvSpPr/>
          <p:nvPr/>
        </p:nvSpPr>
        <p:spPr>
          <a:xfrm rot="5400000">
            <a:off x="0" y="0"/>
            <a:ext cx="914400" cy="9144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17"/>
          <p:cNvSpPr txBox="1"/>
          <p:nvPr/>
        </p:nvSpPr>
        <p:spPr>
          <a:xfrm>
            <a:off x="0" y="186194"/>
            <a:ext cx="9144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ОСНОВНЫЕ НАПРАВЛЕНИЯ ДЕЯТЕЛЬНОСТИ</a:t>
            </a:r>
            <a:endParaRPr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0721F6-9675-27C1-824A-6CD63A24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27534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8340"/>
            <a:ext cx="1728192" cy="1359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34" y="2283718"/>
            <a:ext cx="1813678" cy="13602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51470"/>
            <a:ext cx="9144000" cy="349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ЗАКЛЮЧЕНО </a:t>
            </a:r>
            <a:r>
              <a:rPr lang="ru-RU" sz="2200" b="1" dirty="0" smtClean="0">
                <a:solidFill>
                  <a:srgbClr val="C00000"/>
                </a:solidFill>
                <a:ea typeface="+mj-ea"/>
                <a:cs typeface="Arial" pitchFamily="34" charset="0"/>
              </a:rPr>
              <a:t>2 895 </a:t>
            </a:r>
            <a:r>
              <a:rPr lang="ru-RU" sz="2200" b="1" dirty="0">
                <a:solidFill>
                  <a:srgbClr val="002060"/>
                </a:solidFill>
                <a:ea typeface="+mj-ea"/>
                <a:cs typeface="Arial" pitchFamily="34" charset="0"/>
              </a:rPr>
              <a:t>СОЦИАЛЬНЫХ </a:t>
            </a:r>
            <a:r>
              <a:rPr lang="ru-RU" sz="2200" b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КОНТРАКТОВ </a:t>
            </a:r>
            <a:r>
              <a:rPr lang="ru-RU" sz="2200" b="1" dirty="0">
                <a:solidFill>
                  <a:srgbClr val="002060"/>
                </a:solidFill>
                <a:ea typeface="+mj-ea"/>
                <a:cs typeface="Arial" pitchFamily="34" charset="0"/>
              </a:rPr>
              <a:t>на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359,0</a:t>
            </a:r>
            <a:r>
              <a:rPr lang="ru-RU" sz="2200" b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a typeface="+mj-ea"/>
                <a:cs typeface="Arial" pitchFamily="34" charset="0"/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92" y="3932351"/>
            <a:ext cx="88934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+mj-lt"/>
              </a:rPr>
              <a:t>Чернышевский район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- </a:t>
            </a:r>
            <a:r>
              <a:rPr lang="ru-RU" sz="1200" b="1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груминг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(услуги по уходу за животными), изготовление мебели,  деятельность в области дизайна «Школа аэрографии» (художник шаржист)</a:t>
            </a:r>
          </a:p>
          <a:p>
            <a:r>
              <a:rPr lang="ru-RU" sz="1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Хилокский район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изготовление газобетонных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блоков,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производство кошачьего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наполнителя, пекарня</a:t>
            </a:r>
          </a:p>
          <a:p>
            <a:r>
              <a:rPr lang="ru-RU" sz="1200" b="1" dirty="0" err="1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Шилкинский</a:t>
            </a:r>
            <a:r>
              <a:rPr lang="ru-RU" sz="12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район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изготовление железобетонных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изделий, услуги по перманентному макияжу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C00000"/>
                </a:solidFill>
                <a:cs typeface="Arial" panose="020B0604020202020204" pitchFamily="34" charset="0"/>
              </a:rPr>
              <a:t>Агинский район </a:t>
            </a:r>
            <a:r>
              <a:rPr lang="ru-RU" sz="1200" b="1" dirty="0">
                <a:solidFill>
                  <a:srgbClr val="002060"/>
                </a:solidFill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автомойка</a:t>
            </a:r>
            <a:endParaRPr lang="ru-RU" sz="1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FCB255-9EEF-603D-CD8F-287192F9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489019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20</a:t>
            </a:fld>
            <a:endParaRPr lang="ru-RU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C9C4A772-2B9E-583D-59EE-E8679FDEDE5B}"/>
              </a:ext>
            </a:extLst>
          </p:cNvPr>
          <p:cNvCxnSpPr/>
          <p:nvPr/>
        </p:nvCxnSpPr>
        <p:spPr>
          <a:xfrm>
            <a:off x="0" y="4010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2"/>
          <p:cNvGrpSpPr/>
          <p:nvPr/>
        </p:nvGrpSpPr>
        <p:grpSpPr>
          <a:xfrm>
            <a:off x="179512" y="627535"/>
            <a:ext cx="4119290" cy="1368151"/>
            <a:chOff x="4703542" y="62242"/>
            <a:chExt cx="3363222" cy="2000701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703542" y="62242"/>
              <a:ext cx="3363222" cy="20007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801208" y="159908"/>
              <a:ext cx="3167890" cy="17124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Осуществление</a:t>
              </a:r>
              <a:r>
                <a:rPr lang="ru-RU" sz="1200" b="1" kern="1200" baseline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b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индивидуальной предпринимательской деятельности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 3</a:t>
              </a:r>
              <a:r>
                <a:rPr lang="ru-RU" sz="1200" b="0" kern="12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50 000 руб.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0" kern="1200" dirty="0" smtClean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Заключено </a:t>
              </a:r>
              <a:r>
                <a:rPr lang="ru-RU" sz="1200" b="1" kern="1200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550</a:t>
              </a:r>
              <a:r>
                <a:rPr lang="ru-RU" sz="1200" b="0" kern="1200" dirty="0" smtClean="0">
                  <a:solidFill>
                    <a:srgbClr val="C00000"/>
                  </a:solidFill>
                </a:rPr>
                <a:t> </a:t>
              </a:r>
              <a:r>
                <a:rPr lang="ru-RU" sz="1200" b="0" kern="1200" dirty="0" smtClean="0">
                  <a:solidFill>
                    <a:schemeClr val="tx1"/>
                  </a:solidFill>
                </a:rPr>
                <a:t>(100,2%) </a:t>
              </a:r>
              <a:endParaRPr lang="ru-RU" sz="1200" b="0" kern="1200" dirty="0" smtClean="0">
                <a:solidFill>
                  <a:srgbClr val="0070C0"/>
                </a:solidFill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0" kern="1200" dirty="0" smtClean="0">
                  <a:solidFill>
                    <a:schemeClr val="tx1"/>
                  </a:solidFill>
                </a:rPr>
                <a:t>149,8 млн. руб.</a:t>
              </a:r>
              <a:endParaRPr lang="ru-RU" sz="1200" kern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Группа 20"/>
          <p:cNvGrpSpPr/>
          <p:nvPr/>
        </p:nvGrpSpPr>
        <p:grpSpPr>
          <a:xfrm>
            <a:off x="4572000" y="627534"/>
            <a:ext cx="4320480" cy="1368152"/>
            <a:chOff x="719438" y="2233343"/>
            <a:chExt cx="3406687" cy="2144914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719438" y="2233343"/>
              <a:ext cx="3406687" cy="214491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824144" y="2338049"/>
              <a:ext cx="3197275" cy="193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Ведение личного 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1" kern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подсобного хозяйства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b="1" kern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 2</a:t>
              </a:r>
              <a:r>
                <a:rPr lang="ru-RU" sz="1200" b="0" kern="12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00 000 руб.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0" kern="1200" dirty="0" smtClean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Заключено </a:t>
              </a:r>
              <a:r>
                <a:rPr lang="ru-RU" sz="1200" b="1" kern="1200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692</a:t>
              </a:r>
              <a:r>
                <a:rPr lang="ru-RU" sz="1200" b="0" kern="1200" dirty="0" smtClean="0">
                  <a:solidFill>
                    <a:srgbClr val="C00000"/>
                  </a:solidFill>
                </a:rPr>
                <a:t> </a:t>
              </a:r>
              <a:r>
                <a:rPr lang="ru-RU" sz="1200" b="0" kern="1200" dirty="0" smtClean="0">
                  <a:solidFill>
                    <a:schemeClr val="tx1"/>
                  </a:solidFill>
                </a:rPr>
                <a:t>(100,1%) </a:t>
              </a:r>
              <a:endParaRPr lang="ru-RU" sz="1200" b="0" kern="1200" dirty="0" smtClean="0">
                <a:solidFill>
                  <a:srgbClr val="0070C0"/>
                </a:solidFill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0" kern="1200" dirty="0" smtClean="0">
                  <a:solidFill>
                    <a:schemeClr val="tx1"/>
                  </a:solidFill>
                </a:rPr>
                <a:t>75,2 млн. руб.</a:t>
              </a:r>
              <a:endParaRPr lang="ru-RU" sz="1200" kern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9" name="Рисунок 18" descr="free-icon-entrepreneur-11904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448601" y="915566"/>
            <a:ext cx="763359" cy="763359"/>
          </a:xfrm>
          <a:prstGeom prst="rect">
            <a:avLst/>
          </a:prstGeom>
        </p:spPr>
      </p:pic>
      <p:pic>
        <p:nvPicPr>
          <p:cNvPr id="20" name="Рисунок 19" descr="premium-icon-farm-house-519577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755242" y="843558"/>
            <a:ext cx="777198" cy="8402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74" y="2115185"/>
            <a:ext cx="1812438" cy="1359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15185"/>
            <a:ext cx="1786722" cy="13602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96336" y="2115185"/>
            <a:ext cx="1368152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Сферы: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красота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питание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с/хозяйство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ремонт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торговля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автосервис</a:t>
            </a:r>
            <a:endParaRPr lang="ru-RU" sz="12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483518"/>
            <a:ext cx="6984776" cy="1080120"/>
          </a:xfrm>
          <a:prstGeom prst="rect">
            <a:avLst/>
          </a:prstGeom>
          <a:noFill/>
          <a:ln w="127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t"/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Комплекс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мер «Развитие в Забайкальском крае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2022-2023</a:t>
            </a: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годы социальной поддержки семей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с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низким уровнем дохода» </a:t>
            </a: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получил </a:t>
            </a:r>
            <a:r>
              <a:rPr lang="ru-RU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грантовую</a:t>
            </a: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поддержку</a:t>
            </a:r>
            <a:r>
              <a:rPr lang="ru-RU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Фонда поддержки детей, находящихся </a:t>
            </a:r>
          </a:p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в трудной жизненной ситуации </a:t>
            </a: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(15,5 млн. руб.):</a:t>
            </a:r>
          </a:p>
          <a:p>
            <a:endParaRPr lang="ru-RU" sz="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32453" name="Picture 5" descr="C:\Users\RN42\Desktop\Логотип Фонд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5" t="10386" r="1085" b="4180"/>
          <a:stretch/>
        </p:blipFill>
        <p:spPr bwMode="auto">
          <a:xfrm>
            <a:off x="7596336" y="477493"/>
            <a:ext cx="1296144" cy="115003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51470"/>
            <a:ext cx="9144000" cy="349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  <a:ea typeface="+mj-ea"/>
                <a:cs typeface="Arial" pitchFamily="34" charset="0"/>
              </a:rPr>
              <a:t>ПОДДЕРЖКА СЕМЕЙ С НИЗКИМ УРОВНЕМ ДОХОДА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AC25410-0F6A-56D3-D54C-70600AB0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21</a:t>
            </a:fld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B447CDB2-A24E-D858-85C4-D3377EDF0538}"/>
              </a:ext>
            </a:extLst>
          </p:cNvPr>
          <p:cNvCxnSpPr/>
          <p:nvPr/>
        </p:nvCxnSpPr>
        <p:spPr>
          <a:xfrm flipV="1">
            <a:off x="0" y="410980"/>
            <a:ext cx="9144000" cy="2704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64988" y="2916689"/>
            <a:ext cx="7414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краевой конкурс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«Успешные бизнес-идеи детей» среди воспитанников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ГУСО;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обучено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12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специалистов на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стажировочной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площадке (г. Тверь, г. Великий Новгород);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созданы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4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службы «Академия раннего развития»;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 базе </a:t>
            </a:r>
            <a:r>
              <a:rPr lang="ru-RU" sz="1400" b="1" dirty="0" smtClean="0">
                <a:solidFill>
                  <a:srgbClr val="C00000"/>
                </a:solidFill>
              </a:rPr>
              <a:t>9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ГУСО реализуется технология «Школа ответственного родительства»;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7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ГУСО созданы службы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профориентационной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направленности;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2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ГУСО созданы группы кратковременного пребывания.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01520644"/>
              </p:ext>
            </p:extLst>
          </p:nvPr>
        </p:nvGraphicFramePr>
        <p:xfrm>
          <a:off x="0" y="1491630"/>
          <a:ext cx="914400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53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79512" y="483521"/>
            <a:ext cx="2880320" cy="4320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70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видов социальных выплат</a:t>
            </a: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3635896" y="483520"/>
            <a:ext cx="2808312" cy="453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338,6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z="1600" b="1" dirty="0">
                <a:cs typeface="Times New Roman" pitchFamily="18" charset="0"/>
              </a:rPr>
              <a:t>тыс. получателей</a:t>
            </a:r>
            <a:endParaRPr lang="ru-RU" sz="1500" b="1" dirty="0">
              <a:cs typeface="Times New Roman" pitchFamily="18" charset="0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74" algn="ctr"/>
            <a:r>
              <a:rPr lang="ru-RU" sz="2400" b="1" dirty="0" smtClean="0">
                <a:solidFill>
                  <a:srgbClr val="002060"/>
                </a:solidFill>
                <a:cs typeface="Arial" pitchFamily="34" charset="0"/>
              </a:rPr>
              <a:t>СОЦИАЛЬНЫЕ ВЫПЛАТЫ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41151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3412" name="Picture 4" descr="https://static.tildacdn.com/tild3635-3830-4132-b436-316339646164/20-512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16220" y="483520"/>
            <a:ext cx="460375" cy="460375"/>
          </a:xfrm>
          <a:prstGeom prst="rect">
            <a:avLst/>
          </a:prstGeom>
          <a:noFill/>
        </p:spPr>
      </p:pic>
      <p:pic>
        <p:nvPicPr>
          <p:cNvPr id="28" name="Picture 3" descr="C:\Users\gricko\Desktop\image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83520"/>
            <a:ext cx="543922" cy="441173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4649754" y="2728242"/>
            <a:ext cx="2088232" cy="52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Пособие по безработице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44008" y="3351362"/>
            <a:ext cx="2088232" cy="7325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25,5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тыс. человек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657,4 млн. руб.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411760" y="2723059"/>
            <a:ext cx="2088232" cy="55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Компенсации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на оплату ЖКУ и ЕДВ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411760" y="3363838"/>
            <a:ext cx="2088232" cy="7200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268,4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тыс. человек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2 527,9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1059583"/>
            <a:ext cx="208823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Выплаты на детей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в возрасте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от 3 до </a:t>
            </a:r>
            <a:r>
              <a:rPr lang="ru-RU" sz="1600" b="1" dirty="0" smtClean="0">
                <a:solidFill>
                  <a:schemeClr val="bg1"/>
                </a:solidFill>
              </a:rPr>
              <a:t>18 </a:t>
            </a:r>
            <a:r>
              <a:rPr lang="ru-RU" sz="1600" b="1" dirty="0">
                <a:solidFill>
                  <a:schemeClr val="bg1"/>
                </a:solidFill>
              </a:rPr>
              <a:t>лет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1851672"/>
            <a:ext cx="2088232" cy="7200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68,5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тыс. семей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600" b="1" dirty="0" smtClean="0">
                <a:solidFill>
                  <a:srgbClr val="C00000"/>
                </a:solidFill>
              </a:rPr>
              <a:t>91,7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тыс. детей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11  925,5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11760" y="1059583"/>
            <a:ext cx="2088232" cy="7200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НП «Демография»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44008" y="1059583"/>
            <a:ext cx="208823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Выплаты участникам СВО и членам их семей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76256" y="1059582"/>
            <a:ext cx="208823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ГСП на основании социального контракта</a:t>
            </a:r>
          </a:p>
          <a:p>
            <a:pPr algn="ctr"/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2715766"/>
            <a:ext cx="2088232" cy="56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РСД к пенсии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11760" y="1851672"/>
            <a:ext cx="2088232" cy="7200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29,7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тыс. семей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4 197,3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44008" y="1851672"/>
            <a:ext cx="2088232" cy="720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100%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исполнение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76256" y="1851672"/>
            <a:ext cx="2088232" cy="7200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2,9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тыс. семей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359 млн. руб.</a:t>
            </a:r>
          </a:p>
          <a:p>
            <a:pPr algn="ctr"/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3351362"/>
            <a:ext cx="2088232" cy="7325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63,9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тыс. пенсионеров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3 016,8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</a:p>
        </p:txBody>
      </p:sp>
      <p:sp>
        <p:nvSpPr>
          <p:cNvPr id="47" name="Объект 7"/>
          <p:cNvSpPr txBox="1">
            <a:spLocks/>
          </p:cNvSpPr>
          <p:nvPr/>
        </p:nvSpPr>
        <p:spPr>
          <a:xfrm>
            <a:off x="7092280" y="483520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23,0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млрд. рублей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700E6DA-4C67-E506-810E-F989E71C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876256" y="2715766"/>
            <a:ext cx="2088232" cy="52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Выплаты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в результате ЧС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870510" y="3338886"/>
            <a:ext cx="2088232" cy="745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9,6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тыс. человек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204,6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</a:p>
        </p:txBody>
      </p:sp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235299"/>
              </p:ext>
            </p:extLst>
          </p:nvPr>
        </p:nvGraphicFramePr>
        <p:xfrm>
          <a:off x="2555776" y="4103479"/>
          <a:ext cx="6048672" cy="98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23528" y="4227934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Доля населения с доходами ниже границы бедности, %</a:t>
            </a:r>
          </a:p>
        </p:txBody>
      </p:sp>
    </p:spTree>
    <p:extLst>
      <p:ext uri="{BB962C8B-B14F-4D97-AF65-F5344CB8AC3E}">
        <p14:creationId xmlns:p14="http://schemas.microsoft.com/office/powerpoint/2010/main" val="28015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43204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2060"/>
                </a:solidFill>
                <a:cs typeface="Arial" pitchFamily="34" charset="0"/>
              </a:rPr>
              <a:t>МЕРОПРИЯТИЯ ПО УКРЕПЛЕНИЮ МАТЕРИАЛЬНО-ТЕХНИЧЕСКОЙ БАЗЫ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381926"/>
              </p:ext>
            </p:extLst>
          </p:nvPr>
        </p:nvGraphicFramePr>
        <p:xfrm>
          <a:off x="323528" y="2859782"/>
          <a:ext cx="8424936" cy="7696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0658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4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4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ВЫПОЛНЕНО В 2022 Г., 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МЛН.РУБ.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 СЧЕТ СРЕДСТВ БЮДЖЕТА</a:t>
                      </a:r>
                      <a:r>
                        <a:rPr lang="ru-RU" sz="1100" dirty="0" smtClean="0"/>
                        <a:t>,</a:t>
                      </a:r>
                    </a:p>
                    <a:p>
                      <a:pPr algn="ctr"/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МЛН.РУБ.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/>
                        <a:t>ВНЕБЮДЖЕТНЫЕ СРЕДСТВА, МЛН.РУБ.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B050"/>
                          </a:solidFill>
                        </a:rPr>
                        <a:t>82,0</a:t>
                      </a:r>
                      <a:endParaRPr lang="ru-RU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B050"/>
                          </a:solidFill>
                        </a:rPr>
                        <a:t>21,8</a:t>
                      </a:r>
                      <a:endParaRPr lang="ru-RU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60,2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251520" y="3651870"/>
            <a:ext cx="3802712" cy="64807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indent="18097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Проведен ремонт в </a:t>
            </a:r>
            <a:r>
              <a:rPr lang="ru-RU" sz="1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36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ГУСО</a:t>
            </a:r>
          </a:p>
          <a:p>
            <a:pPr indent="18097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Ремонт (монтаж) систем 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АПС - </a:t>
            </a:r>
            <a:r>
              <a:rPr lang="ru-RU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6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ГУСО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71364" y="913860"/>
            <a:ext cx="6486872" cy="172819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indent="180971">
              <a:spcBef>
                <a:spcPct val="0"/>
              </a:spcBef>
              <a:buFont typeface="Arial" pitchFamily="34" charset="0"/>
              <a:buChar char="•"/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3400" y="4629150"/>
            <a:ext cx="3581400" cy="3810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indent="180971">
              <a:spcBef>
                <a:spcPct val="0"/>
              </a:spcBef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499992" y="3598911"/>
            <a:ext cx="4320480" cy="68645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indent="18097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Огнезащитная обработка 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13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ГУСО</a:t>
            </a:r>
          </a:p>
          <a:p>
            <a:pPr marL="177796" indent="-177796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Замеры сопротивления 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изоляции - в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ГУСО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FCEC501-17DC-CFBB-C9A1-7D8C54421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23</a:t>
            </a:fld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53FD034-0FD0-78DF-9FA8-7454D74CB249}"/>
              </a:ext>
            </a:extLst>
          </p:cNvPr>
          <p:cNvCxnSpPr/>
          <p:nvPr/>
        </p:nvCxnSpPr>
        <p:spPr>
          <a:xfrm>
            <a:off x="35496" y="411510"/>
            <a:ext cx="91085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815503"/>
              </p:ext>
            </p:extLst>
          </p:nvPr>
        </p:nvGraphicFramePr>
        <p:xfrm>
          <a:off x="323528" y="555527"/>
          <a:ext cx="8424936" cy="2255520"/>
        </p:xfrm>
        <a:graphic>
          <a:graphicData uri="http://schemas.openxmlformats.org/drawingml/2006/table">
            <a:tbl>
              <a:tblPr firstRow="1" lastRow="1">
                <a:tableStyleId>{69012ECD-51FC-41F1-AA8D-1B2483CD663E}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31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МЕРОПРИЯТИЯ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ВЫПОЛНЕНО В 2022 ГОДУ, МЛН.РУБ</a:t>
                      </a:r>
                      <a:r>
                        <a:rPr lang="ru-RU" sz="11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/>
                        <a:t>ПОТРЕБНОСТЬ НА 2023 ГОД, МЛН.РУБ</a:t>
                      </a:r>
                      <a:r>
                        <a:rPr lang="ru-RU" sz="1100" baseline="0" dirty="0"/>
                        <a:t>.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9343">
                <a:tc>
                  <a:txBody>
                    <a:bodyPr/>
                    <a:lstStyle/>
                    <a:p>
                      <a:pPr indent="180971">
                        <a:spcBef>
                          <a:spcPct val="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Пожарная безопасность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13,1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22,7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575">
                <a:tc>
                  <a:txBody>
                    <a:bodyPr/>
                    <a:lstStyle/>
                    <a:p>
                      <a:pPr indent="180971">
                        <a:spcBef>
                          <a:spcPct val="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Санитарная безопасность 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14,2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23,8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971">
                        <a:spcBef>
                          <a:spcPct val="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Энергетическая безопасность 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7,9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17,5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055">
                <a:tc>
                  <a:txBody>
                    <a:bodyPr/>
                    <a:lstStyle/>
                    <a:p>
                      <a:pPr indent="180971">
                        <a:spcBef>
                          <a:spcPct val="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Антитеррористическая защищенность 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18,3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27,9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971">
                        <a:spcBef>
                          <a:spcPct val="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Проведение</a:t>
                      </a:r>
                      <a:r>
                        <a:rPr lang="ru-RU" sz="14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капитальных ремонтов, подготовка к зиме</a:t>
                      </a:r>
                      <a:endParaRPr lang="ru-RU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28,5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997,0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0793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buFont typeface="Arial" pitchFamily="34" charset="0"/>
                        <a:buNone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ИТОГО</a:t>
                      </a:r>
                      <a:endParaRPr lang="ru-RU" sz="11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B050"/>
                          </a:solidFill>
                          <a:latin typeface="+mj-lt"/>
                          <a:ea typeface="+mj-ea"/>
                          <a:cs typeface="+mj-cs"/>
                        </a:rPr>
                        <a:t>82,0</a:t>
                      </a:r>
                      <a:endParaRPr lang="ru-RU" sz="1400" b="1" kern="1200" dirty="0">
                        <a:solidFill>
                          <a:srgbClr val="00B05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j-ea"/>
                          <a:cs typeface="+mj-cs"/>
                        </a:rPr>
                        <a:t>1 088,9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23528" y="4227934"/>
            <a:ext cx="84249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C00000"/>
                </a:solidFill>
              </a:rPr>
              <a:t>Предписания контрольных органов - 202,9 млн. руб., в том числе: по пожарной безопасности 28,6 млн. руб. (23 </a:t>
            </a:r>
            <a:r>
              <a:rPr lang="ru-RU" sz="1500" dirty="0" err="1" smtClean="0">
                <a:solidFill>
                  <a:srgbClr val="C00000"/>
                </a:solidFill>
              </a:rPr>
              <a:t>учр</a:t>
            </a:r>
            <a:r>
              <a:rPr lang="ru-RU" sz="1500" dirty="0" smtClean="0">
                <a:solidFill>
                  <a:srgbClr val="C00000"/>
                </a:solidFill>
              </a:rPr>
              <a:t>.); по энергетической безопасности 28,9 млн. руб. (5 </a:t>
            </a:r>
            <a:r>
              <a:rPr lang="ru-RU" sz="1500" dirty="0" err="1" smtClean="0">
                <a:solidFill>
                  <a:srgbClr val="C00000"/>
                </a:solidFill>
              </a:rPr>
              <a:t>учр</a:t>
            </a:r>
            <a:r>
              <a:rPr lang="ru-RU" sz="1500" dirty="0" smtClean="0">
                <a:solidFill>
                  <a:srgbClr val="C00000"/>
                </a:solidFill>
              </a:rPr>
              <a:t>.); антитеррористическая безопасность  6,7 млн. руб. (5 </a:t>
            </a:r>
            <a:r>
              <a:rPr lang="ru-RU" sz="1500" dirty="0" err="1" smtClean="0">
                <a:solidFill>
                  <a:srgbClr val="C00000"/>
                </a:solidFill>
              </a:rPr>
              <a:t>учр</a:t>
            </a:r>
            <a:r>
              <a:rPr lang="ru-RU" sz="1500" dirty="0" smtClean="0">
                <a:solidFill>
                  <a:srgbClr val="C00000"/>
                </a:solidFill>
              </a:rPr>
              <a:t>); санитарная безопасность  138,7 млн. руб. (9 </a:t>
            </a:r>
            <a:r>
              <a:rPr lang="ru-RU" sz="1500" dirty="0" err="1" smtClean="0">
                <a:solidFill>
                  <a:srgbClr val="C00000"/>
                </a:solidFill>
              </a:rPr>
              <a:t>учр</a:t>
            </a:r>
            <a:r>
              <a:rPr lang="ru-RU" sz="1500" dirty="0" smtClean="0">
                <a:solidFill>
                  <a:srgbClr val="C00000"/>
                </a:solidFill>
              </a:rPr>
              <a:t>.)</a:t>
            </a:r>
            <a:endParaRPr lang="ru-RU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RN55\Desktop\фото гуманитарка\photo_5229093885580526591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00" y="508821"/>
            <a:ext cx="1827840" cy="1369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75118" y="2608437"/>
            <a:ext cx="4320480" cy="25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Фотоконкурс «Новый Год к нам мчится»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2290" y="808817"/>
            <a:ext cx="3614322" cy="25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Сбор гуманитарной помощи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705835" y="-137737"/>
            <a:ext cx="7898613" cy="765271"/>
          </a:xfrm>
          <a:prstGeom prst="flowChartPunchedTape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 lvl="0" algn="ctr">
              <a:spcBef>
                <a:spcPct val="0"/>
              </a:spcBef>
            </a:pP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АКЦИЯ «</a:t>
            </a:r>
            <a:r>
              <a:rPr lang="en-US" sz="2400" b="1" dirty="0">
                <a:solidFill>
                  <a:srgbClr val="002060"/>
                </a:solidFill>
                <a:cs typeface="Arial" pitchFamily="34" charset="0"/>
              </a:rPr>
              <a:t>#</a:t>
            </a: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МЫВМЕСТЕ»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1055" y="1059582"/>
            <a:ext cx="4318937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приняли участие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57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учреждений 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(</a:t>
            </a:r>
            <a:r>
              <a:rPr lang="ru-RU" sz="1400" dirty="0">
                <a:solidFill>
                  <a:srgbClr val="002060"/>
                </a:solidFill>
                <a:cs typeface="Arial" pitchFamily="34" charset="0"/>
              </a:rPr>
              <a:t>ГУСО, отделы ГКУ «КЦСЗН», ГКУ «КЦЗН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») и более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4 000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человек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 (персонал, граждане пожилого возраста, дети, инвалиды, иные граждане)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6 тонн 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груза (средства личной гигиены, одежда, медикаменты, продукты питания, инструменты) </a:t>
            </a:r>
          </a:p>
        </p:txBody>
      </p: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xmlns="" id="{DC12BB9E-F6CC-D920-8B33-C20E1BC8E6FF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DFB9E-192A-479E-BAC8-E86CAA65CE3D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2052" name="Picture 4" descr="C:\Users\RN55\Desktop\фото гуманитарка\PHOTO-2023-01-11-11-09-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74" y="464645"/>
            <a:ext cx="1944212" cy="1458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81055" y="2842361"/>
            <a:ext cx="4218930" cy="11695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приняли более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3 000 человек 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из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 53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cs typeface="Arial" pitchFamily="34" charset="0"/>
              </a:rPr>
              <a:t>учреждений </a:t>
            </a: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(ГУСО, отделы ГКУ «КЦСЗН», ГКУ «КЦЗН»)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 smtClean="0">
                <a:solidFill>
                  <a:srgbClr val="002060"/>
                </a:solidFill>
                <a:cs typeface="Arial" pitchFamily="34" charset="0"/>
              </a:rPr>
              <a:t>новогоднее оформление учреждений с элементами российской символики и патриотической направленностью украшения</a:t>
            </a:r>
            <a:endParaRPr lang="ru-RU" sz="1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21" name="Picture 4" descr="D:\мои документы\ООДУ\ФОТОКОНКУРС\2022\Зима\Фотоработы\аквамарин\Заяц-чемпи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2656" y="3427135"/>
            <a:ext cx="1253634" cy="163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\\smad\obmen$\Пресс-служба\ДОДОНОВА Д.С\НОВОГОДНИЙ ФОТОКОНКУРС\новогодний фото конкурс лучшие фото\шилкинский дом интернат ел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8751" r="13492" b="8116"/>
          <a:stretch/>
        </p:blipFill>
        <p:spPr bwMode="auto">
          <a:xfrm>
            <a:off x="6101007" y="3420393"/>
            <a:ext cx="1248518" cy="1581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\\smad\obmen$\Пресс-служба\ДОДОНОВА Д.С\НОВОГОДНИЙ ФОТОКОНКУРС\новогодний фото конкурс лучшие фото\ясногорский игруш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40" y="3395374"/>
            <a:ext cx="1393040" cy="1637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N55\Desktop\фото гуманитарка\photo_5454183440707600408_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02" y="1836152"/>
            <a:ext cx="2012410" cy="1508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V:\Home\Отдел СП и ПУ\!!!ПРЕЗЕНТАЦИИ\Итоговое за 2022\photo_5229093885580526588_y.jpg"/>
          <p:cNvPicPr>
            <a:picLocks noChangeAspect="1" noChangeArrowheads="1"/>
          </p:cNvPicPr>
          <p:nvPr/>
        </p:nvPicPr>
        <p:blipFill>
          <a:blip r:embed="rId10" cstate="print"/>
          <a:srcRect b="14286"/>
          <a:stretch>
            <a:fillRect/>
          </a:stretch>
        </p:blipFill>
        <p:spPr bwMode="auto">
          <a:xfrm>
            <a:off x="6754511" y="1834130"/>
            <a:ext cx="21379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51520" y="428077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Организована реабилитация военнослужащих, из бюджета края выделено более двух млн. рублей  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4049177"/>
            <a:ext cx="4176464" cy="25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Реабилитация участников СВО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46912" y="49196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24</a:t>
            </a:fld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0" y="-524594"/>
            <a:ext cx="2106085" cy="16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152128" y="627535"/>
            <a:ext cx="6660232" cy="25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Поддержка от детей-сирот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военнослужащих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, участвующих в СВО: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-506775" y="-133941"/>
            <a:ext cx="8821488" cy="765271"/>
          </a:xfrm>
          <a:prstGeom prst="flowChartPunchedTape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cs typeface="Arial" pitchFamily="34" charset="0"/>
              </a:rPr>
              <a:t>                       </a:t>
            </a: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АКЦИЯ «</a:t>
            </a:r>
            <a:r>
              <a:rPr lang="en-US" sz="2400" b="1" dirty="0">
                <a:solidFill>
                  <a:srgbClr val="002060"/>
                </a:solidFill>
                <a:cs typeface="Arial" pitchFamily="34" charset="0"/>
              </a:rPr>
              <a:t>#</a:t>
            </a:r>
            <a:r>
              <a:rPr lang="ru-RU" sz="2400" b="1" dirty="0">
                <a:solidFill>
                  <a:srgbClr val="002060"/>
                </a:solidFill>
                <a:cs typeface="Arial" pitchFamily="34" charset="0"/>
              </a:rPr>
              <a:t>МЫВМЕСТЕ»</a:t>
            </a:r>
          </a:p>
        </p:txBody>
      </p: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xmlns="" id="{DC12BB9E-F6CC-D920-8B33-C20E1BC8E6FF}"/>
              </a:ext>
            </a:extLst>
          </p:cNvPr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DFB9E-192A-479E-BAC8-E86CAA65CE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7" name="Объект 5"/>
          <p:cNvSpPr txBox="1">
            <a:spLocks/>
          </p:cNvSpPr>
          <p:nvPr/>
        </p:nvSpPr>
        <p:spPr>
          <a:xfrm>
            <a:off x="2267744" y="987574"/>
            <a:ext cx="5184576" cy="40324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Пошив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тактических носилок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Поздравительные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открытки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«С Новым годом и Рождеством»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Видео – обращение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воспитанников к военнослужащим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Новогодние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поделки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игрушки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сделанные своими руками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  Патриотическая акция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«Письмо солдату»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7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Изготовление и отправка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оберегов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«Ангелочков»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7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Акция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«Фронтовая открытка»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 startAt="7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Участие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благотворительной ярмарке «Теплый привет из Забайкалья»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вырученные средства переданы волонтерам, которые занимаются отправкой гуманитарной помощи в зону СВО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575"/>
            <a:ext cx="1728192" cy="886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0922"/>
            <a:ext cx="1728192" cy="1112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5"/>
          <a:stretch>
            <a:fillRect/>
          </a:stretch>
        </p:blipFill>
        <p:spPr bwMode="auto">
          <a:xfrm>
            <a:off x="7406664" y="2250922"/>
            <a:ext cx="1533448" cy="117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08835"/>
            <a:ext cx="1728192" cy="1051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17" y="3753215"/>
            <a:ext cx="1512168" cy="1071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2" y="820223"/>
            <a:ext cx="1584176" cy="109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0" y="-524594"/>
            <a:ext cx="2106085" cy="16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3"/>
          <p:cNvSpPr>
            <a:spLocks noGrp="1"/>
          </p:cNvSpPr>
          <p:nvPr>
            <p:ph type="title"/>
          </p:nvPr>
        </p:nvSpPr>
        <p:spPr>
          <a:xfrm>
            <a:off x="107504" y="72956"/>
            <a:ext cx="8932275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7874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Times New Roman" pitchFamily="18" charset="0"/>
              </a:rPr>
              <a:t>МЕРЫ ПОДДЕРЖКИ МОБИЛИЗОВАННЫМ И ИХ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СЕМЬЯМ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xmlns="" id="{C846ABD7-DC84-E123-5A10-95364D0A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sz="14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09" y="577501"/>
            <a:ext cx="1083212" cy="1532499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object 19"/>
          <p:cNvSpPr txBox="1">
            <a:spLocks noChangeArrowheads="1"/>
          </p:cNvSpPr>
          <p:nvPr/>
        </p:nvSpPr>
        <p:spPr bwMode="auto">
          <a:xfrm>
            <a:off x="1115616" y="2779063"/>
            <a:ext cx="2232248" cy="2462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eaLnBrk="1" hangingPunct="1"/>
            <a:r>
              <a:rPr lang="ru-RU" sz="1600" b="1" dirty="0">
                <a:solidFill>
                  <a:srgbClr val="C00000"/>
                </a:solidFill>
              </a:rPr>
              <a:t>4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 сфере образования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object 19"/>
          <p:cNvSpPr txBox="1">
            <a:spLocks noChangeArrowheads="1"/>
          </p:cNvSpPr>
          <p:nvPr/>
        </p:nvSpPr>
        <p:spPr bwMode="auto">
          <a:xfrm>
            <a:off x="5868144" y="3143261"/>
            <a:ext cx="2880320" cy="14773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Единовременная выплата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размере 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150,0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тыс. руб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предоставлена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проактивно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» </a:t>
            </a:r>
          </a:p>
          <a:p>
            <a:pPr algn="ctr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(без представления каких-либо документов)</a:t>
            </a:r>
          </a:p>
        </p:txBody>
      </p:sp>
      <p:sp>
        <p:nvSpPr>
          <p:cNvPr id="24" name="Текст 10"/>
          <p:cNvSpPr txBox="1">
            <a:spLocks/>
          </p:cNvSpPr>
          <p:nvPr/>
        </p:nvSpPr>
        <p:spPr>
          <a:xfrm>
            <a:off x="323528" y="699542"/>
            <a:ext cx="4680520" cy="1440160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19050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Перечень мер социальной поддержки, предоставляемых на территории Забайкальского края гражданам Российской Федерации, призванным на военную службу по мобилизации в Вооруженные Силы Российской Федерации, и членам их семей</a:t>
            </a:r>
            <a:endParaRPr lang="ru-RU" sz="16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43608" y="2299716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 сфере социальной защиты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43608" y="3219822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 сфере медицины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43608" y="3673356"/>
            <a:ext cx="216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 сфере культуры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Picture 2" descr="V:\Home\Отдел СП и ПУ\!!!ПРЕЗЕНТАЦИИ\Итоговое за 2022\сферы деятельности\соц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9662" y="2252592"/>
            <a:ext cx="432048" cy="391166"/>
          </a:xfrm>
          <a:prstGeom prst="rect">
            <a:avLst/>
          </a:prstGeom>
          <a:noFill/>
        </p:spPr>
      </p:pic>
      <p:pic>
        <p:nvPicPr>
          <p:cNvPr id="16387" name="Picture 3" descr="V:\Home\Отдел СП и ПУ\!!!ПРЕЗЕНТАЦИИ\Итоговое за 2022\сферы деятельности\культура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3673356"/>
            <a:ext cx="421871" cy="400385"/>
          </a:xfrm>
          <a:prstGeom prst="rect">
            <a:avLst/>
          </a:prstGeom>
          <a:noFill/>
        </p:spPr>
      </p:pic>
      <p:pic>
        <p:nvPicPr>
          <p:cNvPr id="16388" name="Picture 4" descr="V:\Home\Отдел СП и ПУ\!!!ПРЕЗЕНТАЦИИ\Итоговое за 2022\сферы деятельности\образование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2736110"/>
            <a:ext cx="411510" cy="3911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6" y="3240166"/>
            <a:ext cx="547661" cy="33855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43608" y="410540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в сфере физ.культуры и спорта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4537452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комплексные меры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85" y="679211"/>
            <a:ext cx="1084411" cy="1532499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60" y="947472"/>
            <a:ext cx="1087644" cy="1528416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37" y="1368739"/>
            <a:ext cx="1090613" cy="1532499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3" y="4466511"/>
            <a:ext cx="515286" cy="48043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0" y="4062116"/>
            <a:ext cx="428632" cy="425130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-35496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8638B3C-DE0E-43F9-9325-157F2C1A1FD1}"/>
              </a:ext>
            </a:extLst>
          </p:cNvPr>
          <p:cNvSpPr/>
          <p:nvPr/>
        </p:nvSpPr>
        <p:spPr>
          <a:xfrm>
            <a:off x="3036270" y="2481740"/>
            <a:ext cx="5064123" cy="58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ru-RU" sz="2000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5BFA7F9-2129-452C-8215-051E4A7CFBF7}"/>
              </a:ext>
            </a:extLst>
          </p:cNvPr>
          <p:cNvSpPr/>
          <p:nvPr/>
        </p:nvSpPr>
        <p:spPr>
          <a:xfrm>
            <a:off x="1427789" y="627535"/>
            <a:ext cx="5232445" cy="127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endParaRPr lang="ru-RU" sz="1900" dirty="0">
              <a:solidFill>
                <a:srgbClr val="4F81BD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6" name="Заголовок 13"/>
          <p:cNvSpPr>
            <a:spLocks noGrp="1"/>
          </p:cNvSpPr>
          <p:nvPr>
            <p:ph type="title"/>
          </p:nvPr>
        </p:nvSpPr>
        <p:spPr>
          <a:xfrm>
            <a:off x="395536" y="627534"/>
            <a:ext cx="850351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7874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Times New Roman" pitchFamily="18" charset="0"/>
              </a:rPr>
              <a:t>Организация оказания бесплатной  психологической помощи семьям мобилизованных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xmlns="" id="{C846ABD7-DC84-E123-5A10-95364D0A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933178"/>
            <a:ext cx="2088232" cy="817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6887" y="1064299"/>
            <a:ext cx="3168352" cy="101566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6350" algn="ctr" eaLnBrk="0" hangingPunct="0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Сформирован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перечень организаций, предоставляющих услуги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6350" algn="ctr" eaLnBrk="0" hangingPunct="0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психолого-педагогической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и консультативной помощи на территории муниципальных районов края</a:t>
            </a:r>
          </a:p>
        </p:txBody>
      </p:sp>
      <p:sp>
        <p:nvSpPr>
          <p:cNvPr id="23" name="object 19"/>
          <p:cNvSpPr txBox="1">
            <a:spLocks noChangeArrowheads="1"/>
          </p:cNvSpPr>
          <p:nvPr/>
        </p:nvSpPr>
        <p:spPr bwMode="auto">
          <a:xfrm>
            <a:off x="323529" y="2488410"/>
            <a:ext cx="3168351" cy="18466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Организовано информирование граждан 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86478" y="1821873"/>
            <a:ext cx="5112568" cy="270843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6350" algn="ctr" eaLnBrk="0" hangingPunct="0"/>
            <a:endParaRPr lang="ru-RU" sz="1200" b="1" dirty="0" smtClean="0">
              <a:solidFill>
                <a:schemeClr val="accent2"/>
              </a:solidFill>
              <a:cs typeface="Arial" pitchFamily="34" charset="0"/>
            </a:endParaRPr>
          </a:p>
          <a:p>
            <a:pPr marL="6350" algn="ctr" eaLnBrk="0" hangingPunct="0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«Горячие линии»</a:t>
            </a:r>
            <a:r>
              <a:rPr lang="ru-RU" sz="24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</a:p>
          <a:p>
            <a:pPr marL="6350" algn="ctr" eaLnBrk="0" hangingPunct="0"/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экстренной и кризисной помощи по телефону </a:t>
            </a:r>
          </a:p>
          <a:p>
            <a:pPr marL="6350" algn="ctr" eaLnBrk="0" hangingPunct="0"/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(дистанционная психологическая помощь)</a:t>
            </a:r>
          </a:p>
          <a:p>
            <a:pPr marL="6350" algn="ctr" eaLnBrk="0" hangingPunct="0"/>
            <a:endParaRPr lang="ru-RU" sz="1200" b="1" dirty="0">
              <a:solidFill>
                <a:schemeClr val="accent2"/>
              </a:solidFill>
              <a:cs typeface="Arial" pitchFamily="34" charset="0"/>
            </a:endParaRPr>
          </a:p>
          <a:p>
            <a:pPr marL="177800" indent="-171450" algn="ctr" eaLnBrk="0" hangingPunct="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Общероссийский телефон Доверия: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8-800-2000-122</a:t>
            </a:r>
          </a:p>
          <a:p>
            <a:pPr marL="177800" indent="-171450" algn="ctr" eaLnBrk="0" hangingPunct="0"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177800" indent="-171450" algn="ctr" eaLnBrk="0" hangingPunct="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Телефон Доверия в Забайкальском крае :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8 (3022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40-14-83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177800" indent="-171450" algn="ctr" eaLnBrk="0" hangingPunct="0">
              <a:buFont typeface="Wingdings" panose="05000000000000000000" pitchFamily="2" charset="2"/>
              <a:buChar char="ü"/>
            </a:pPr>
            <a:endParaRPr lang="ru-RU" sz="1400" b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177800" indent="-171450" algn="ctr" eaLnBrk="0" hangingPunct="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Краевой Центр психологической помощи «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Доверие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»:         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8 (3022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25-14-88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35496" y="-164552"/>
            <a:ext cx="9073008" cy="765271"/>
          </a:xfrm>
          <a:prstGeom prst="flowChartPunchedTape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 lvl="0" algn="ctr">
              <a:spcBef>
                <a:spcPct val="0"/>
              </a:spcBef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МЕРЫ ПОДДЕРЖКИ СЕМЬЯМ МОБИЛИЗОВАННЫХ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3913581"/>
            <a:ext cx="3240361" cy="73866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6350" algn="ctr" eaLnBrk="0" hangingPunct="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Организованы и осуществлены выезды группы специалистов психологов для оказания помощи семьям мобилизованных граждан: </a:t>
            </a:r>
          </a:p>
          <a:p>
            <a:pPr marL="6350" algn="ctr" eaLnBrk="0" hangingPunct="0"/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Борзинский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Агинский,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Карымский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районы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558" y="3085523"/>
            <a:ext cx="3205322" cy="40011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6350" algn="ctr" eaLnBrk="0" hangingPunct="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Бесплатная психологическая помощь оказана </a:t>
            </a:r>
            <a:r>
              <a:rPr lang="ru-RU" sz="1400" b="1" dirty="0">
                <a:solidFill>
                  <a:srgbClr val="C00000"/>
                </a:solidFill>
                <a:cs typeface="Arial" pitchFamily="34" charset="0"/>
              </a:rPr>
              <a:t>104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чел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41151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14" y="933178"/>
            <a:ext cx="864096" cy="864096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1792887" y="2139702"/>
            <a:ext cx="186826" cy="30341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778286" y="2748682"/>
            <a:ext cx="186826" cy="30341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772399" y="3582321"/>
            <a:ext cx="186826" cy="30341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:\Home\Отдел СП и ПУ\!!!ПРЕЗЕНТАЦИИ\Итоги работы за  2021 (проект)\Итоговое март\2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3625"/>
          <a:stretch>
            <a:fillRect/>
          </a:stretch>
        </p:blipFill>
        <p:spPr bwMode="auto">
          <a:xfrm>
            <a:off x="-252536" y="2902"/>
            <a:ext cx="241176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4"/>
          <p:cNvSpPr txBox="1">
            <a:spLocks/>
          </p:cNvSpPr>
          <p:nvPr/>
        </p:nvSpPr>
        <p:spPr>
          <a:xfrm>
            <a:off x="35496" y="-33640"/>
            <a:ext cx="9108504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 spc="-122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ЗАДАЧИ НА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2023 ГОД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504507"/>
            <a:ext cx="692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  <a:tabLst>
                <a:tab pos="3143250" algn="l"/>
              </a:tabLs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Предоставить меры финансовой поддержки не менее </a:t>
            </a:r>
            <a:r>
              <a:rPr lang="ru-RU" sz="1600" b="1" dirty="0" smtClean="0">
                <a:solidFill>
                  <a:srgbClr val="C00000"/>
                </a:solidFill>
                <a:cs typeface="Arial" pitchFamily="34" charset="0"/>
              </a:rPr>
              <a:t>38,9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тыс. семей </a:t>
            </a:r>
          </a:p>
          <a:p>
            <a:pPr algn="just">
              <a:buFont typeface="Arial" pitchFamily="34" charset="0"/>
              <a:buChar char="•"/>
              <a:tabLst>
                <a:tab pos="3143250" algn="l"/>
              </a:tabLst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Предоставлять меры финансовой поддержки семей при рождении детей с соблюдением нормативных сроков  -</a:t>
            </a:r>
            <a:r>
              <a:rPr lang="ru-RU" sz="16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cs typeface="Arial" pitchFamily="34" charset="0"/>
              </a:rPr>
              <a:t>100 %</a:t>
            </a:r>
            <a:endParaRPr lang="ru-RU" sz="1600" b="1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1560356"/>
            <a:ext cx="692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dirty="0"/>
              <a:t> Передать под опеку и в замещающие семьи не менее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1 000 </a:t>
            </a:r>
            <a:r>
              <a:rPr lang="ru-RU" dirty="0"/>
              <a:t>детей-сирот</a:t>
            </a:r>
          </a:p>
          <a:p>
            <a:r>
              <a:rPr lang="ru-RU" dirty="0"/>
              <a:t> Снизить численность детей</a:t>
            </a:r>
            <a:r>
              <a:rPr lang="en-US" dirty="0"/>
              <a:t>-</a:t>
            </a:r>
            <a:r>
              <a:rPr lang="ru-RU" dirty="0"/>
              <a:t>сирот до </a:t>
            </a:r>
            <a:r>
              <a:rPr lang="en-US" b="1" dirty="0">
                <a:solidFill>
                  <a:srgbClr val="C00000"/>
                </a:solidFill>
              </a:rPr>
              <a:t>1</a:t>
            </a:r>
            <a:r>
              <a:rPr lang="ru-RU" b="1" dirty="0">
                <a:solidFill>
                  <a:srgbClr val="C00000"/>
                </a:solidFill>
              </a:rPr>
              <a:t>200 </a:t>
            </a:r>
          </a:p>
          <a:p>
            <a:r>
              <a:rPr lang="ru-RU" dirty="0"/>
              <a:t> Увеличить долю детей-сирот переданных в замещающие семьи до </a:t>
            </a:r>
            <a:r>
              <a:rPr lang="en-US" b="1" dirty="0">
                <a:solidFill>
                  <a:srgbClr val="C00000"/>
                </a:solidFill>
              </a:rPr>
              <a:t>80</a:t>
            </a:r>
            <a:r>
              <a:rPr lang="ru-RU" b="1" dirty="0">
                <a:solidFill>
                  <a:srgbClr val="C00000"/>
                </a:solidFill>
              </a:rPr>
              <a:t> 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2574652"/>
            <a:ext cx="7033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dirty="0"/>
              <a:t> Увеличить долю граждан, охваченных </a:t>
            </a:r>
            <a:r>
              <a:rPr lang="ru-RU" dirty="0" smtClean="0"/>
              <a:t>помощью </a:t>
            </a:r>
            <a:r>
              <a:rPr lang="ru-RU" dirty="0"/>
              <a:t>на основании соцконтракта, в общей численности малоимущих </a:t>
            </a:r>
            <a:r>
              <a:rPr lang="ru-RU" dirty="0" smtClean="0"/>
              <a:t>до </a:t>
            </a:r>
            <a:r>
              <a:rPr lang="ru-RU" b="1" dirty="0" smtClean="0">
                <a:solidFill>
                  <a:srgbClr val="C00000"/>
                </a:solidFill>
              </a:rPr>
              <a:t>6,0</a:t>
            </a:r>
            <a:r>
              <a:rPr lang="ru-RU" b="1" dirty="0" smtClean="0"/>
              <a:t> </a:t>
            </a:r>
            <a:r>
              <a:rPr lang="ru-RU" b="1" dirty="0">
                <a:solidFill>
                  <a:srgbClr val="C00000"/>
                </a:solidFill>
              </a:rPr>
              <a:t>%</a:t>
            </a:r>
          </a:p>
          <a:p>
            <a:r>
              <a:rPr lang="ru-RU" dirty="0"/>
              <a:t> Реализовывать комплекс мер </a:t>
            </a:r>
            <a:r>
              <a:rPr lang="ru-RU" dirty="0" smtClean="0"/>
              <a:t>социальной </a:t>
            </a:r>
            <a:r>
              <a:rPr lang="ru-RU" dirty="0"/>
              <a:t>поддержки семей с низким уровнем </a:t>
            </a:r>
            <a:r>
              <a:rPr lang="ru-RU" dirty="0" smtClean="0"/>
              <a:t>дохода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386789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dirty="0"/>
              <a:t> </a:t>
            </a:r>
            <a:r>
              <a:rPr lang="ru-RU" dirty="0" smtClean="0"/>
              <a:t>Обеспечить граждан </a:t>
            </a:r>
            <a:r>
              <a:rPr lang="ru-RU" dirty="0"/>
              <a:t>пожилого возраста и инвалидов, получивших услуги соцобслуживания, от общей численности </a:t>
            </a:r>
            <a:r>
              <a:rPr lang="ru-RU" dirty="0" smtClean="0"/>
              <a:t>нуждающихся </a:t>
            </a:r>
            <a:r>
              <a:rPr lang="ru-RU" dirty="0"/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99,6 %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 Обеспечить долю граждан пожилого возраста и инвалидов, находящихся на </a:t>
            </a:r>
            <a:r>
              <a:rPr lang="ru-RU" dirty="0" err="1" smtClean="0"/>
              <a:t>соцобслуживании</a:t>
            </a:r>
            <a:r>
              <a:rPr lang="ru-RU" dirty="0" smtClean="0"/>
              <a:t> </a:t>
            </a:r>
            <a:r>
              <a:rPr lang="ru-RU" dirty="0"/>
              <a:t>в рамках системы долговременного </a:t>
            </a:r>
            <a:r>
              <a:rPr lang="ru-RU" dirty="0" smtClean="0"/>
              <a:t>ухода </a:t>
            </a:r>
            <a:r>
              <a:rPr lang="ru-RU" dirty="0"/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35 %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E91938B-3680-946A-6119-70E6DC86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28</a:t>
            </a:fld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3173303-F5F0-BDCB-961C-DE0CFDE13372}"/>
              </a:ext>
            </a:extLst>
          </p:cNvPr>
          <p:cNvCxnSpPr/>
          <p:nvPr/>
        </p:nvCxnSpPr>
        <p:spPr>
          <a:xfrm flipV="1">
            <a:off x="-108520" y="339502"/>
            <a:ext cx="9252520" cy="2462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V:\Home\Отдел СП и ПУ\!!!ПРЕЗЕНТАЦИИ\Итоги работы за  2021 (проект)\Итоговое март\2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3625"/>
          <a:stretch>
            <a:fillRect/>
          </a:stretch>
        </p:blipFill>
        <p:spPr bwMode="auto">
          <a:xfrm>
            <a:off x="-349781" y="-34555"/>
            <a:ext cx="241176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Прямоугольник 7"/>
          <p:cNvSpPr/>
          <p:nvPr/>
        </p:nvSpPr>
        <p:spPr>
          <a:xfrm>
            <a:off x="1121888" y="3387446"/>
            <a:ext cx="648072" cy="144312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16,7 %</a:t>
            </a:r>
            <a:endParaRPr lang="ru-RU" sz="1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:\Home\Отдел СП и ПУ\!!!ПРЕЗЕНТАЦИИ\Итоги работы за  2021 (проект)\Итоговое март\2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4412"/>
          <a:stretch>
            <a:fillRect/>
          </a:stretch>
        </p:blipFill>
        <p:spPr bwMode="auto">
          <a:xfrm>
            <a:off x="0" y="0"/>
            <a:ext cx="2339752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24605" y="3079331"/>
            <a:ext cx="6507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Формирование единой региональной базы данных получателей социальных услуг и услуг долговременного ухода</a:t>
            </a:r>
          </a:p>
          <a:p>
            <a:pPr marL="0" lvl="1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Продолжить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перевод услуг в электронный формат в соответствии с едиными планами федерального уровня</a:t>
            </a:r>
            <a:endParaRPr lang="ru-RU" sz="1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0" y="15389"/>
            <a:ext cx="9144000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 spc="-122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ЗАДАЧИ НА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2023 ГОД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A382E9-5E0E-F836-C6E4-699C0B3D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/>
              <a:pPr/>
              <a:t>29</a:t>
            </a:fld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4A210E4F-5B9D-48E1-EF82-07ECD1D3FA32}"/>
              </a:ext>
            </a:extLst>
          </p:cNvPr>
          <p:cNvCxnSpPr/>
          <p:nvPr/>
        </p:nvCxnSpPr>
        <p:spPr>
          <a:xfrm>
            <a:off x="143508" y="437493"/>
            <a:ext cx="8856984" cy="460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54A975-4E41-EFB9-443E-1B8E8E5A7DB3}"/>
              </a:ext>
            </a:extLst>
          </p:cNvPr>
          <p:cNvSpPr txBox="1"/>
          <p:nvPr/>
        </p:nvSpPr>
        <p:spPr>
          <a:xfrm>
            <a:off x="2266181" y="562651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dirty="0"/>
              <a:t> </a:t>
            </a:r>
            <a:r>
              <a:rPr lang="ru-RU" dirty="0" smtClean="0"/>
              <a:t>Работа службы занятости в цифровых сервисах и </a:t>
            </a:r>
            <a:r>
              <a:rPr lang="ru-RU" dirty="0" err="1" smtClean="0"/>
              <a:t>онлайн-формате</a:t>
            </a:r>
            <a:r>
              <a:rPr lang="ru-RU" dirty="0" smtClean="0"/>
              <a:t>, оказание государственных услуг в электронном виде.</a:t>
            </a:r>
          </a:p>
          <a:p>
            <a:r>
              <a:rPr lang="ru-RU" dirty="0" smtClean="0"/>
              <a:t> Продолжить реализацию региональной программы </a:t>
            </a:r>
            <a:r>
              <a:rPr lang="ru-RU" dirty="0"/>
              <a:t>содействия занятости молодежи на период до 2030 года</a:t>
            </a:r>
          </a:p>
          <a:p>
            <a:r>
              <a:rPr lang="ru-RU" dirty="0"/>
              <a:t> Повысить уровень трудоустройства граждан, обратившихся в органы занятости населения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до </a:t>
            </a:r>
            <a:r>
              <a:rPr lang="ru-RU" b="1" dirty="0" smtClean="0">
                <a:solidFill>
                  <a:srgbClr val="C00000"/>
                </a:solidFill>
              </a:rPr>
              <a:t>50 %</a:t>
            </a:r>
          </a:p>
          <a:p>
            <a:r>
              <a:rPr lang="ru-RU" dirty="0" smtClean="0"/>
              <a:t>Совершенствование системы оплаты труда работников бюджетной сферы края с учетом необходимости дифференциации заработной платы в зависимости от квалификации работников.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74" algn="ctr"/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НАЦИОНАЛЬНЫЙ ПРОЕКТ «ДЕМОГРАФИЯ»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771550"/>
            <a:ext cx="396044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16020" y="773761"/>
            <a:ext cx="4104457" cy="25853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41151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gricko\Desktop\imag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87" y="2087726"/>
            <a:ext cx="543922" cy="441173"/>
          </a:xfrm>
          <a:prstGeom prst="rect">
            <a:avLst/>
          </a:prstGeom>
          <a:noFill/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463979" y="1009640"/>
            <a:ext cx="3744416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6350" algn="ctr" defTabSz="566738">
              <a:defRPr sz="1200" b="1"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566738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>
                <a:solidFill>
                  <a:srgbClr val="002060"/>
                </a:solidFill>
                <a:latin typeface="+mn-lt"/>
                <a:cs typeface="Arial" pitchFamily="34" charset="0"/>
              </a:rPr>
              <a:t>РП «Финансовая поддержка семей при рождении детей»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016959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104</a:t>
            </a: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5%</a:t>
            </a:r>
            <a:endParaRPr lang="ru-RU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2635047"/>
            <a:ext cx="1576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100 %</a:t>
            </a:r>
            <a:endParaRPr lang="ru-RU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27784" y="2067232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itchFamily="34" charset="0"/>
              </a:rPr>
              <a:t>выполнение показателей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627784" y="2673738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itchFamily="34" charset="0"/>
              </a:rPr>
              <a:t>освоение </a:t>
            </a:r>
            <a:r>
              <a:rPr lang="ru-RU" sz="1400" b="1" dirty="0" smtClean="0">
                <a:solidFill>
                  <a:srgbClr val="002060"/>
                </a:solidFill>
                <a:cs typeface="Arial" pitchFamily="34" charset="0"/>
              </a:rPr>
              <a:t>средств</a:t>
            </a:r>
            <a:endParaRPr lang="ru-RU" sz="1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4788028" y="851418"/>
            <a:ext cx="393359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6350" algn="ctr" defTabSz="566738">
              <a:defRPr sz="1200" b="1"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566738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>
                <a:solidFill>
                  <a:schemeClr val="bg1"/>
                </a:solidFill>
                <a:latin typeface="+mn-lt"/>
                <a:cs typeface="Arial" pitchFamily="34" charset="0"/>
              </a:rPr>
              <a:t>РП «Разработка и реализация программы системной поддержки и повышения качества жизни граждан старшего поколения»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861714" y="2016957"/>
            <a:ext cx="1565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ru-RU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25480" y="2118498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выполнение показателей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843507" y="2707055"/>
            <a:ext cx="1632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%</a:t>
            </a:r>
            <a:endParaRPr lang="ru-RU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52320" y="2707053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освоение </a:t>
            </a:r>
            <a:r>
              <a:rPr lang="ru-RU" sz="1400" b="1" dirty="0" smtClean="0">
                <a:solidFill>
                  <a:schemeClr val="bg1"/>
                </a:solidFill>
                <a:cs typeface="Arial" pitchFamily="34" charset="0"/>
              </a:rPr>
              <a:t>средств</a:t>
            </a:r>
            <a:endParaRPr lang="ru-RU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1" name="Picture 4" descr="https://static.tildacdn.com/tild3635-3830-4132-b436-316339646164/20-5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7548" y="2643758"/>
            <a:ext cx="532383" cy="532383"/>
          </a:xfrm>
          <a:prstGeom prst="rect">
            <a:avLst/>
          </a:prstGeom>
          <a:noFill/>
        </p:spPr>
      </p:pic>
      <p:pic>
        <p:nvPicPr>
          <p:cNvPr id="32" name="Picture 4" descr="https://static.tildacdn.com/tild3635-3830-4132-b436-316339646164/20-512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051420" y="2779063"/>
            <a:ext cx="460375" cy="460375"/>
          </a:xfrm>
          <a:prstGeom prst="rect">
            <a:avLst/>
          </a:prstGeom>
          <a:noFill/>
        </p:spPr>
      </p:pic>
      <p:sp>
        <p:nvSpPr>
          <p:cNvPr id="30" name="Прямоугольный треугольник 29"/>
          <p:cNvSpPr/>
          <p:nvPr/>
        </p:nvSpPr>
        <p:spPr>
          <a:xfrm rot="5400000">
            <a:off x="323528" y="843558"/>
            <a:ext cx="360040" cy="36004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rot="5400000">
            <a:off x="4819836" y="811746"/>
            <a:ext cx="296416" cy="360040"/>
          </a:xfrm>
          <a:prstGeom prst="rtTriangl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7" name="Picture 3" descr="V:\Home\Отдел СП и ПУ\!!!ПРЕЗЕНТАЦИИ\Итоговое за 2022\семья фото2.jpg"/>
          <p:cNvPicPr>
            <a:picLocks noChangeAspect="1" noChangeArrowheads="1"/>
          </p:cNvPicPr>
          <p:nvPr/>
        </p:nvPicPr>
        <p:blipFill>
          <a:blip r:embed="rId6" cstate="print"/>
          <a:srcRect t="3735" b="25309"/>
          <a:stretch>
            <a:fillRect/>
          </a:stretch>
        </p:blipFill>
        <p:spPr bwMode="auto">
          <a:xfrm>
            <a:off x="251520" y="3507854"/>
            <a:ext cx="3960440" cy="1563638"/>
          </a:xfrm>
          <a:prstGeom prst="rect">
            <a:avLst/>
          </a:prstGeom>
          <a:noFill/>
        </p:spPr>
      </p:pic>
      <p:pic>
        <p:nvPicPr>
          <p:cNvPr id="16388" name="Picture 4" descr="V:\Home\Отдел СП и ПУ\!!!ПРЕЗЕНТАЦИИ\Итоговое за 2022\старшее поколение.jpg"/>
          <p:cNvPicPr>
            <a:picLocks noChangeAspect="1" noChangeArrowheads="1"/>
          </p:cNvPicPr>
          <p:nvPr/>
        </p:nvPicPr>
        <p:blipFill>
          <a:blip r:embed="rId7" cstate="print"/>
          <a:srcRect b="11712"/>
          <a:stretch>
            <a:fillRect/>
          </a:stretch>
        </p:blipFill>
        <p:spPr bwMode="auto">
          <a:xfrm>
            <a:off x="4716016" y="3435846"/>
            <a:ext cx="4032448" cy="1635646"/>
          </a:xfrm>
          <a:prstGeom prst="rect">
            <a:avLst/>
          </a:prstGeom>
          <a:noFill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CB926B6-6E3C-4B42-ABB9-96915DA81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86" y="2156211"/>
            <a:ext cx="514352" cy="560275"/>
          </a:xfrm>
          <a:prstGeom prst="rect">
            <a:avLst/>
          </a:prstGeom>
        </p:spPr>
      </p:pic>
      <p:sp>
        <p:nvSpPr>
          <p:cNvPr id="35" name="Номер слайда 3">
            <a:extLst>
              <a:ext uri="{FF2B5EF4-FFF2-40B4-BE49-F238E27FC236}">
                <a16:creationId xmlns:a16="http://schemas.microsoft.com/office/drawing/2014/main" xmlns="" id="{C20721F6-9675-27C1-824A-6CD63A24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1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539552" y="566559"/>
            <a:ext cx="849694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6350" algn="ctr" defTabSz="566738">
              <a:defRPr sz="1200" b="1"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566738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defTabSz="566738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566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РП «ФИНАНСОВАЯ </a:t>
            </a:r>
            <a:r>
              <a:rPr lang="ru-RU" altLang="ru-RU" sz="1800" dirty="0">
                <a:solidFill>
                  <a:srgbClr val="002060"/>
                </a:solidFill>
                <a:latin typeface="+mn-lt"/>
                <a:cs typeface="Arial" pitchFamily="34" charset="0"/>
              </a:rPr>
              <a:t>ПОДДЕРЖКА СЕМЕЙ ПРИ РОЖДЕНИИ </a:t>
            </a:r>
            <a:r>
              <a:rPr lang="ru-RU" altLang="ru-RU" sz="18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ДЕТЕЙ»</a:t>
            </a:r>
            <a:endParaRPr lang="ru-RU" altLang="ru-RU" sz="18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39DA15B-738C-4EAD-88B9-187EA33EA9ED}"/>
              </a:ext>
            </a:extLst>
          </p:cNvPr>
          <p:cNvCxnSpPr/>
          <p:nvPr/>
        </p:nvCxnSpPr>
        <p:spPr>
          <a:xfrm>
            <a:off x="179512" y="4155926"/>
            <a:ext cx="86409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23025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C00000"/>
                </a:solidFill>
              </a:rPr>
              <a:t>29 658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семей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получили финансовую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поддержку при рождении детей</a:t>
            </a:r>
          </a:p>
          <a:p>
            <a:pPr algn="ctr">
              <a:lnSpc>
                <a:spcPts val="3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4,2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млрд. руб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1840" y="1131590"/>
            <a:ext cx="5908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016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в связи с рождением (усыновлением) </a:t>
            </a:r>
            <a:r>
              <a:rPr lang="ru-RU" b="1" dirty="0">
                <a:solidFill>
                  <a:srgbClr val="C00000"/>
                </a:solidFill>
              </a:rPr>
              <a:t>первого ребенка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1840" y="1709395"/>
            <a:ext cx="612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016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в случае рождения </a:t>
            </a:r>
            <a:r>
              <a:rPr lang="ru-RU" b="1" dirty="0">
                <a:solidFill>
                  <a:srgbClr val="C00000"/>
                </a:solidFill>
              </a:rPr>
              <a:t>третьего ребенка </a:t>
            </a:r>
            <a:r>
              <a:rPr lang="ru-RU" dirty="0">
                <a:solidFill>
                  <a:srgbClr val="002060"/>
                </a:solidFill>
              </a:rPr>
              <a:t>или последующих детей до достижения ребенком возраста 3 лет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4208" y="110197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12 302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семьи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192" y="18237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10 862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семьи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1840" y="3107629"/>
            <a:ext cx="5908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0160" fontAlgn="ctr">
              <a:defRPr/>
            </a:pPr>
            <a:r>
              <a:rPr lang="ru-RU" dirty="0">
                <a:solidFill>
                  <a:srgbClr val="002060"/>
                </a:solidFill>
              </a:rPr>
              <a:t>при  рождении  </a:t>
            </a:r>
            <a:r>
              <a:rPr lang="ru-RU" b="1" dirty="0">
                <a:solidFill>
                  <a:srgbClr val="C00000"/>
                </a:solidFill>
              </a:rPr>
              <a:t>второго  ребенка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региональный материнский  капитал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1843" y="2378371"/>
            <a:ext cx="526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80160" fontAlgn="ctr">
              <a:defRPr/>
            </a:pPr>
            <a:r>
              <a:rPr lang="ru-RU" i="1" dirty="0">
                <a:solidFill>
                  <a:srgbClr val="002060"/>
                </a:solidFill>
              </a:rPr>
              <a:t>«Дальневосточные» единовременные выплаты: </a:t>
            </a:r>
          </a:p>
        </p:txBody>
      </p:sp>
      <p:pic>
        <p:nvPicPr>
          <p:cNvPr id="22" name="Picture 2" descr="C:\Users\zam1min\Desktop\fami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98" y="1059457"/>
            <a:ext cx="810774" cy="29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1841" y="2666403"/>
            <a:ext cx="339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при рождении </a:t>
            </a:r>
            <a:r>
              <a:rPr lang="ru-RU" b="1" dirty="0">
                <a:solidFill>
                  <a:srgbClr val="C00000"/>
                </a:solidFill>
                <a:cs typeface="Arial" pitchFamily="34" charset="0"/>
              </a:rPr>
              <a:t>первого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ребенка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1843" y="843558"/>
            <a:ext cx="526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80160" fontAlgn="ctr">
              <a:defRPr/>
            </a:pPr>
            <a:r>
              <a:rPr lang="ru-RU" i="1" dirty="0">
                <a:solidFill>
                  <a:srgbClr val="002060"/>
                </a:solidFill>
              </a:rPr>
              <a:t>ежемесячные выплаты: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88224" y="333422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3 305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семей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88224" y="261414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3 189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семей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667511-8C7C-9528-5533-C7B6B3FA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948264" y="141962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B050"/>
                </a:solidFill>
              </a:rPr>
              <a:t> 102 %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48264" y="221171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B050"/>
                </a:solidFill>
              </a:rPr>
              <a:t> 104 %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0232" y="293179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B050"/>
                </a:solidFill>
              </a:rPr>
              <a:t> 110,4 %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60232" y="365187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B050"/>
                </a:solidFill>
              </a:rPr>
              <a:t> 110,4 %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2185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74" algn="ctr"/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НАЦИОНАЛЬНЫЙ ПРОЕКТ «ДЕМОГРАФИЯ»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41151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403072" y="4521600"/>
            <a:ext cx="2133600" cy="273844"/>
          </a:xfrm>
        </p:spPr>
        <p:txBody>
          <a:bodyPr/>
          <a:lstStyle/>
          <a:p>
            <a:pPr>
              <a:defRPr/>
            </a:pPr>
            <a:fld id="{9B6012BE-1FCD-4B9C-83EC-06D19A02809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496" y="44254"/>
            <a:ext cx="9073008" cy="4308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 lvl="0" algn="ctr"/>
            <a:r>
              <a:rPr lang="ru-RU" sz="2200" b="1" dirty="0">
                <a:solidFill>
                  <a:srgbClr val="002060"/>
                </a:solidFill>
                <a:cs typeface="Arial" pitchFamily="34" charset="0"/>
              </a:rPr>
              <a:t>УЛУЧШЕНИЕ ДЕМОГРАФИЧЕСКОЙ СИТУАЦИИ. НАРОДОСБЕРЕЖЕНИЕ</a:t>
            </a:r>
            <a:r>
              <a:rPr lang="en-US" sz="2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sz="2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557250"/>
            <a:ext cx="2160241" cy="144654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27 015</a:t>
            </a:r>
            <a:r>
              <a:rPr lang="en-US" sz="2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семей на 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31 776 детей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5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149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млн. руб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116% от плана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3213432"/>
            <a:ext cx="23042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Пенсионный фонд:</a:t>
            </a:r>
          </a:p>
          <a:p>
            <a:pPr lvl="0">
              <a:defRPr/>
            </a:pP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41 453</a:t>
            </a:r>
            <a:r>
              <a:rPr lang="en-US" sz="2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семья на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 lvl="0">
              <a:defRPr/>
            </a:pP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59 926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  <a:cs typeface="Arial" pitchFamily="34" charset="0"/>
              </a:rPr>
              <a:t>детей</a:t>
            </a:r>
            <a:r>
              <a:rPr lang="en-US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6 776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5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млн.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905970" y="2542110"/>
            <a:ext cx="5087905" cy="218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 региональном этапе Всероссийского конкурса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  <a:defRPr/>
            </a:pPr>
            <a:r>
              <a:rPr lang="ru-RU" b="1" dirty="0">
                <a:solidFill>
                  <a:srgbClr val="00B050"/>
                </a:solidFill>
                <a:cs typeface="Arial" pitchFamily="34" charset="0"/>
              </a:rPr>
              <a:t>«СЕМЬЯ ГОДА- 2022»</a:t>
            </a:r>
            <a:r>
              <a:rPr lang="ru-RU" sz="1400" b="1" dirty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cs typeface="Arial" pitchFamily="34" charset="0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приняли участие </a:t>
            </a:r>
            <a:r>
              <a:rPr lang="ru-RU" sz="1600" b="1" dirty="0" smtClean="0">
                <a:solidFill>
                  <a:srgbClr val="00B050"/>
                </a:solidFill>
                <a:cs typeface="Arial" pitchFamily="34" charset="0"/>
              </a:rPr>
              <a:t>33</a:t>
            </a:r>
            <a:r>
              <a:rPr lang="ru-RU" sz="1600" b="1" dirty="0" smtClean="0">
                <a:solidFill>
                  <a:srgbClr val="FF66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семьи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ПОБЕДИТЕЛИ Всероссийского конкурса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«Семья – хранитель традиций» </a:t>
            </a:r>
          </a:p>
          <a:p>
            <a:pPr algn="ctr">
              <a:defRPr/>
            </a:pP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Дориевы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Доржи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и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Саяна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(Дульдургинский район)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915566"/>
            <a:ext cx="361432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ts val="1700"/>
              </a:lnSpc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/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cs typeface="Arial" pitchFamily="34" charset="0"/>
              </a:rPr>
              <a:t>Выплаты на </a:t>
            </a:r>
            <a:r>
              <a:rPr lang="ru-RU" sz="2000" b="1" dirty="0" smtClean="0">
                <a:solidFill>
                  <a:srgbClr val="002060"/>
                </a:solidFill>
                <a:cs typeface="Arial" pitchFamily="34" charset="0"/>
              </a:rPr>
              <a:t>детей</a:t>
            </a:r>
          </a:p>
          <a:p>
            <a:pPr algn="ctr">
              <a:lnSpc>
                <a:spcPts val="1700"/>
              </a:lnSpc>
              <a:defRPr/>
            </a:pP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в возрасте</a:t>
            </a:r>
            <a:r>
              <a:rPr lang="ru-RU" sz="2000" b="1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7987"/>
          <a:stretch/>
        </p:blipFill>
        <p:spPr>
          <a:xfrm flipH="1">
            <a:off x="7308070" y="771770"/>
            <a:ext cx="1512402" cy="1509867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112" y="771770"/>
            <a:ext cx="1368152" cy="1512168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928" y="771550"/>
            <a:ext cx="1296378" cy="150966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73E9B72-9D82-1458-0001-670436D8DB49}"/>
              </a:ext>
            </a:extLst>
          </p:cNvPr>
          <p:cNvCxnSpPr/>
          <p:nvPr/>
        </p:nvCxnSpPr>
        <p:spPr>
          <a:xfrm>
            <a:off x="35496" y="483518"/>
            <a:ext cx="91085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xmlns="" id="{DC12BB9E-F6CC-D920-8B33-C20E1BC8E6FF}"/>
              </a:ext>
            </a:extLst>
          </p:cNvPr>
          <p:cNvSpPr txBox="1">
            <a:spLocks/>
          </p:cNvSpPr>
          <p:nvPr/>
        </p:nvSpPr>
        <p:spPr>
          <a:xfrm>
            <a:off x="6902896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DFB9E-192A-479E-BAC8-E86CAA65CE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546797"/>
            <a:ext cx="1403647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B050"/>
                </a:solidFill>
                <a:cs typeface="Arial" pitchFamily="34" charset="0"/>
              </a:rPr>
              <a:t>от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B050"/>
                </a:solidFill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00B050"/>
                </a:solidFill>
                <a:cs typeface="Arial" pitchFamily="34" charset="0"/>
              </a:rPr>
              <a:t>до 7 лет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008" y="3219822"/>
            <a:ext cx="1187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rgbClr val="00B050"/>
                </a:solidFill>
                <a:cs typeface="Arial" pitchFamily="34" charset="0"/>
              </a:rPr>
              <a:t>от </a:t>
            </a:r>
          </a:p>
          <a:p>
            <a:pPr lvl="0" algn="ctr">
              <a:defRPr/>
            </a:pPr>
            <a:r>
              <a:rPr lang="ru-RU" sz="2800" b="1" dirty="0" smtClean="0">
                <a:solidFill>
                  <a:srgbClr val="00B050"/>
                </a:solidFill>
                <a:cs typeface="Arial" pitchFamily="34" charset="0"/>
              </a:rPr>
              <a:t>8 </a:t>
            </a:r>
            <a:r>
              <a:rPr lang="ru-RU" sz="2800" b="1" dirty="0">
                <a:solidFill>
                  <a:srgbClr val="00B050"/>
                </a:solidFill>
                <a:cs typeface="Arial" pitchFamily="34" charset="0"/>
              </a:rPr>
              <a:t>до 17 лет </a:t>
            </a:r>
          </a:p>
        </p:txBody>
      </p:sp>
    </p:spTree>
    <p:extLst>
      <p:ext uri="{BB962C8B-B14F-4D97-AF65-F5344CB8AC3E}">
        <p14:creationId xmlns:p14="http://schemas.microsoft.com/office/powerpoint/2010/main" val="61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19"/>
          <p:cNvSpPr txBox="1"/>
          <p:nvPr/>
        </p:nvSpPr>
        <p:spPr>
          <a:xfrm>
            <a:off x="928619" y="567278"/>
            <a:ext cx="516466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12700" algn="ctr">
              <a:lnSpc>
                <a:spcPct val="100000"/>
              </a:lnSpc>
              <a:defRPr sz="2800" b="1" u="sng" spc="-13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 sz="1300" u="none" spc="0" dirty="0">
                <a:solidFill>
                  <a:srgbClr val="002060"/>
                </a:solidFill>
                <a:latin typeface="+mn-lt"/>
                <a:cs typeface="Arial" pitchFamily="34" charset="0"/>
              </a:rPr>
              <a:t>Динамика первых, вторых, третьих </a:t>
            </a:r>
            <a:r>
              <a:rPr lang="ru-RU" sz="1300" u="none" spc="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и последующих </a:t>
            </a:r>
            <a:r>
              <a:rPr lang="ru-RU" sz="1300" u="none" spc="0" dirty="0">
                <a:solidFill>
                  <a:srgbClr val="002060"/>
                </a:solidFill>
                <a:latin typeface="+mn-lt"/>
                <a:cs typeface="Arial" pitchFamily="34" charset="0"/>
              </a:rPr>
              <a:t>рождений</a:t>
            </a:r>
            <a:endParaRPr sz="1300" u="none" spc="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453846"/>
            <a:ext cx="9144000" cy="296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51470"/>
            <a:ext cx="9144000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 algn="ctr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ДЕМОГРАФИЧЕСКАЯ СИТУАЦИЯ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2452" name="Picture 4" descr="https://wcflcr2017.com/wp-content/uploads/2015/04/famil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35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98613"/>
            <a:ext cx="6266133" cy="181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8264" y="98757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Устойчивый рост третьих 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и </a:t>
            </a:r>
            <a:r>
              <a:rPr lang="ru-RU" b="1" dirty="0">
                <a:solidFill>
                  <a:srgbClr val="00B050"/>
                </a:solidFill>
              </a:rPr>
              <a:t>последующих рождений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xmlns="" id="{39FEB9C6-3ED7-C20F-4CCA-5A25EF7C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820965464"/>
              </p:ext>
            </p:extLst>
          </p:nvPr>
        </p:nvGraphicFramePr>
        <p:xfrm>
          <a:off x="104624" y="567278"/>
          <a:ext cx="6987656" cy="263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7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 txBox="1">
            <a:spLocks/>
          </p:cNvSpPr>
          <p:nvPr/>
        </p:nvSpPr>
        <p:spPr bwMode="auto">
          <a:xfrm>
            <a:off x="16700" y="-25463"/>
            <a:ext cx="9036496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cs typeface="Arial" pitchFamily="34" charset="0"/>
              </a:rPr>
              <a:t>ПРОФИЛАКТИКА СЕМЕЙНОГО НЕБЛАГОПОЛУЧИЯ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372692"/>
            <a:ext cx="9144000" cy="3881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7978" y="372692"/>
            <a:ext cx="4044219" cy="398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4" rIns="91410" bIns="45704" anchor="ctr"/>
          <a:lstStyle/>
          <a:p>
            <a:pPr algn="ctr">
              <a:defRPr/>
            </a:pPr>
            <a:endParaRPr lang="ru-RU" sz="11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133459" y="510756"/>
            <a:ext cx="3579813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4" rIns="91410" bIns="45704" anchor="ctr"/>
          <a:lstStyle>
            <a:defPPr>
              <a:defRPr lang="ru-RU"/>
            </a:defPPr>
            <a:lvl1pPr algn="ctr">
              <a:defRPr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 lang="ru-RU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7" y="915567"/>
            <a:ext cx="39604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0" tIns="32634" rIns="65270" bIns="32634" anchor="ctr"/>
          <a:lstStyle/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0" name="Содержимое 2"/>
          <p:cNvSpPr txBox="1">
            <a:spLocks/>
          </p:cNvSpPr>
          <p:nvPr/>
        </p:nvSpPr>
        <p:spPr bwMode="auto">
          <a:xfrm>
            <a:off x="4860032" y="1762647"/>
            <a:ext cx="4009332" cy="80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163509" indent="-163509" algn="ctr"/>
            <a:endParaRPr lang="ru-RU" alt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6B80A-C9B0-49AB-BEE1-A98B57D2C665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87524" y="699544"/>
            <a:ext cx="406467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0" tIns="32634" rIns="65270" bIns="32634" anchor="ctr"/>
          <a:lstStyle/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lob:https://web.whatsapp.com/88a361fc-48a7-4497-b751-07b59bd45c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62919" y="535963"/>
            <a:ext cx="799288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ru-RU" sz="1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586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7 961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62919" y="1402607"/>
            <a:ext cx="799288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1 621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ребенок, находящийся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ТЖС,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прошёл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реабилитацию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62919" y="1821301"/>
            <a:ext cx="799288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83,5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в ТЖС возвращены в родные семьи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62919" y="2336326"/>
            <a:ext cx="7992888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3  028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посетили 13 учреждений отдыха и оздоровления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62919" y="2891034"/>
            <a:ext cx="8002839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   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62919" y="4054024"/>
            <a:ext cx="8002839" cy="677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just"/>
            <a:endParaRPr lang="ru-RU" sz="14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н/л, </a:t>
            </a: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отбывшим наказание в виде лишения свободы и осужденным без лишения 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свободы</a:t>
            </a:r>
          </a:p>
          <a:p>
            <a:pPr lvl="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несовершеннолетних, прошедших курс реабилитации</a:t>
            </a: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0" y="2336325"/>
            <a:ext cx="447601" cy="44760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555776" y="770499"/>
            <a:ext cx="5823967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Служба сопровождения семей с детьми в 32 ГУСО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2891034"/>
            <a:ext cx="6673628" cy="102188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несовершеннолетними, находящимися в конфликте с законом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изучено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уголовное дело в отношении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н/л; 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доли совершивших преступления повторно на уровне 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4,4%</a:t>
            </a:r>
            <a:r>
              <a:rPr lang="ru-RU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https://investments.academic.ru/pictures/investments/img1948276_CHashi_vesov_kak_simvol_uregulirovaniya_sporov_v_Verhovnom_federalnom_sude_SSH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24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3219824"/>
            <a:ext cx="471393" cy="46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2" y="4054024"/>
            <a:ext cx="634051" cy="62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9" y="713161"/>
            <a:ext cx="537194" cy="53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77173"/>
            <a:ext cx="465546" cy="4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96030" y="407384"/>
            <a:ext cx="880023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95537" y="915567"/>
            <a:ext cx="396044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0" tIns="32634" rIns="65270" bIns="32634" anchor="ctr"/>
          <a:lstStyle/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6B80A-C9B0-49AB-BEE1-A98B57D2C665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87524" y="699544"/>
            <a:ext cx="406467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0" tIns="32634" rIns="65270" bIns="32634" anchor="ctr"/>
          <a:lstStyle/>
          <a:p>
            <a:pPr algn="ctr">
              <a:defRPr/>
            </a:pPr>
            <a:endParaRPr lang="ru-RU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lob:https://web.whatsapp.com/88a361fc-48a7-4497-b751-07b59bd45c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691680" y="592448"/>
            <a:ext cx="5904656" cy="467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подготовки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приёмных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</a:t>
            </a:r>
          </a:p>
        </p:txBody>
      </p:sp>
      <p:sp>
        <p:nvSpPr>
          <p:cNvPr id="4" name="AutoShape 4" descr="https://investments.academic.ru/pictures/investments/img1948276_CHashi_vesov_kak_simvol_uregulirovaniya_sporov_v_Verhovnom_federalnom_sude_SSH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915566"/>
            <a:ext cx="3816424" cy="3696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748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обратились для обучения в 2022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589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завершили обучение в 2022 году, из них</a:t>
            </a:r>
          </a:p>
          <a:p>
            <a:r>
              <a:rPr lang="ru-RU" sz="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338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в свою семью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детей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57,39 %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от общего числа обученных приняли детей в свою семью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/>
          <a:stretch/>
        </p:blipFill>
        <p:spPr>
          <a:xfrm>
            <a:off x="4499992" y="1311611"/>
            <a:ext cx="4396270" cy="349054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355879" y="7937"/>
            <a:ext cx="6576257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СЕМЕЙНОЕ ЖИЗНЕУСТРОЙСТВО ДЕТЕЙ-СИРОТ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331640" y="51470"/>
            <a:ext cx="7416824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7874"/>
            <a:r>
              <a:rPr 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СЕМЕЙНОЕ ЖИЗНЕУСТРОЙСТВО ДЕТЕЙ-СИРОТ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3923928" y="2899421"/>
          <a:ext cx="4896544" cy="217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243715" y="2524073"/>
            <a:ext cx="3002524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200" b="1" dirty="0">
                <a:cs typeface="Arial" panose="020B0604020202020204" pitchFamily="34" charset="0"/>
              </a:rPr>
              <a:t>Снижение численности детей-сирот</a:t>
            </a: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603096" y="864541"/>
          <a:ext cx="4392488" cy="1993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87486" y="613696"/>
            <a:ext cx="3672408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200" b="1" dirty="0">
                <a:cs typeface="Arial" panose="020B0604020202020204" pitchFamily="34" charset="0"/>
              </a:rPr>
              <a:t>Выявление и устройство детей-сирот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89090" y="3000314"/>
            <a:ext cx="565820" cy="129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76,07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95584" y="2927924"/>
            <a:ext cx="573630" cy="129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76,97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33685" y="2893358"/>
            <a:ext cx="518678" cy="11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77,28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693955" y="2848747"/>
            <a:ext cx="518678" cy="85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77,25</a:t>
            </a:r>
          </a:p>
        </p:txBody>
      </p:sp>
      <p:pic>
        <p:nvPicPr>
          <p:cNvPr id="26" name="Picture 3" descr="D:\Мои документы\Документы\работа сохранить\исх\2021 г\СМИ\Календарь\фото семей\Латышевич Елена Адамовна\23327669-AF0B-4478-91E4-1927310CA83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20"/>
          <a:stretch/>
        </p:blipFill>
        <p:spPr bwMode="auto">
          <a:xfrm>
            <a:off x="5855858" y="643977"/>
            <a:ext cx="2372660" cy="1793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Мои документы\Документы\работа сохранить\исх\2021 г\СМИ\Календарь\фото семей\Зелинская\IMG-4679a17885fcd4ba90122e876463e13d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26866" r="18538" b="19004"/>
          <a:stretch/>
        </p:blipFill>
        <p:spPr bwMode="auto">
          <a:xfrm>
            <a:off x="611559" y="3065008"/>
            <a:ext cx="2844083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xmlns="" id="{43373F2B-09A5-8FA6-B598-927B80EC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3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FF0000"/>
    </a:hlink>
    <a:folHlink>
      <a:srgbClr val="3EBBF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FF0000"/>
    </a:hlink>
    <a:folHlink>
      <a:srgbClr val="3EBBF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16199</TotalTime>
  <Words>2201</Words>
  <Application>Microsoft Office PowerPoint</Application>
  <PresentationFormat>Экран (16:9)</PresentationFormat>
  <Paragraphs>442</Paragraphs>
  <Slides>29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СОДЕЙСТВИЕ ЗАНЯТОСТИ НАСЕЛЕНИЯ</vt:lpstr>
      <vt:lpstr>СОДЕЙСТВИЕ ЗАНЯТОСТИ</vt:lpstr>
      <vt:lpstr>Презентация PowerPoint</vt:lpstr>
      <vt:lpstr>Презентация PowerPoint</vt:lpstr>
      <vt:lpstr>СОЦИАЛЬНЫЕ ВЫПЛАТЫ</vt:lpstr>
      <vt:lpstr>МЕРОПРИЯТИЯ ПО УКРЕПЛЕНИЮ МАТЕРИАЛЬНО-ТЕХНИЧЕСКОЙ БАЗЫ</vt:lpstr>
      <vt:lpstr>Презентация PowerPoint</vt:lpstr>
      <vt:lpstr>Презентация PowerPoint</vt:lpstr>
      <vt:lpstr>МЕРЫ ПОДДЕРЖКИ МОБИЛИЗОВАННЫМ И ИХ СЕМЬЯМ</vt:lpstr>
      <vt:lpstr>Организация оказания бесплатной  психологической помощи семьям мобилизованных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Министерства труда и социальной защиты населения Забайкальского края в 2020 году  Перспективные планы организации деятельности на 2021 год</dc:title>
  <dc:creator>asu8</dc:creator>
  <cp:lastModifiedBy>RNA121 (Снеткова 12)</cp:lastModifiedBy>
  <cp:revision>1631</cp:revision>
  <cp:lastPrinted>2023-02-08T12:38:23Z</cp:lastPrinted>
  <dcterms:created xsi:type="dcterms:W3CDTF">2021-01-12T01:01:10Z</dcterms:created>
  <dcterms:modified xsi:type="dcterms:W3CDTF">2023-12-20T06:44:03Z</dcterms:modified>
</cp:coreProperties>
</file>