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6" r:id="rId3"/>
    <p:sldId id="257" r:id="rId4"/>
    <p:sldId id="272" r:id="rId5"/>
    <p:sldId id="259" r:id="rId6"/>
    <p:sldId id="269" r:id="rId7"/>
    <p:sldId id="270" r:id="rId8"/>
    <p:sldId id="268" r:id="rId9"/>
    <p:sldId id="260" r:id="rId10"/>
    <p:sldId id="261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>
                <a:solidFill>
                  <a:schemeClr val="tx2"/>
                </a:solidFill>
              </a:defRPr>
            </a:pPr>
            <a:r>
              <a:rPr lang="ru-RU" sz="1200" dirty="0" smtClean="0">
                <a:solidFill>
                  <a:schemeClr val="tx2"/>
                </a:solidFill>
              </a:rPr>
              <a:t>Количество объектов социальной инфраструктуры,</a:t>
            </a:r>
            <a:r>
              <a:rPr lang="ru-RU" sz="1200" baseline="0" dirty="0" smtClean="0">
                <a:solidFill>
                  <a:schemeClr val="tx2"/>
                </a:solidFill>
              </a:rPr>
              <a:t> адаптированных в рамках государственной программы «Доступная среда» в 2014-2023 годах</a:t>
            </a:r>
            <a:endParaRPr lang="ru-RU" sz="12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3.811179770777328E-2"/>
          <c:y val="6.237516780720998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47129522891218E-2"/>
          <c:y val="0.33278892854414283"/>
          <c:w val="0.95392197486928254"/>
          <c:h val="0.367255820045185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13477769601641E-2"/>
                  <c:y val="-3.6385529446289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64184267841204E-2"/>
                  <c:y val="-2.0792140398210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объекты социальной защиты</c:v>
                </c:pt>
                <c:pt idx="1">
                  <c:v>объекты здравоохранения</c:v>
                </c:pt>
                <c:pt idx="2">
                  <c:v>объекты культуры</c:v>
                </c:pt>
                <c:pt idx="3">
                  <c:v>объекты физической культуры и спорта</c:v>
                </c:pt>
                <c:pt idx="4">
                  <c:v>объекты службы занятости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</c:v>
                </c:pt>
                <c:pt idx="1">
                  <c:v>40</c:v>
                </c:pt>
                <c:pt idx="2">
                  <c:v>191</c:v>
                </c:pt>
                <c:pt idx="3">
                  <c:v>66</c:v>
                </c:pt>
                <c:pt idx="4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772047584007033E-3"/>
                  <c:y val="-2.5989663890206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356476144560953E-3"/>
                  <c:y val="-3.6385529446289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объекты социальной защиты</c:v>
                </c:pt>
                <c:pt idx="1">
                  <c:v>объекты здравоохранения</c:v>
                </c:pt>
                <c:pt idx="2">
                  <c:v>объекты культуры</c:v>
                </c:pt>
                <c:pt idx="3">
                  <c:v>объекты физической культуры и спорта</c:v>
                </c:pt>
                <c:pt idx="4">
                  <c:v>объекты службы занятости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6527744"/>
        <c:axId val="63899904"/>
        <c:axId val="0"/>
      </c:bar3DChart>
      <c:catAx>
        <c:axId val="126527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63899904"/>
        <c:crosses val="autoZero"/>
        <c:auto val="1"/>
        <c:lblAlgn val="ctr"/>
        <c:lblOffset val="100"/>
        <c:noMultiLvlLbl val="0"/>
      </c:catAx>
      <c:valAx>
        <c:axId val="63899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6527744"/>
        <c:crosses val="autoZero"/>
        <c:crossBetween val="between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84494467019461705"/>
          <c:y val="0.56131002640304284"/>
          <c:w val="0.10200058937166437"/>
          <c:h val="0.2219509110502730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accent1">
          <a:lumMod val="60000"/>
          <a:lumOff val="40000"/>
        </a:schemeClr>
      </a:solidFill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FB164-F447-4734-8F19-F04F7A695278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FC7D1-178E-4D09-958D-00F2A3965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6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FC7D1-178E-4D09-958D-00F2A396582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FC7D1-178E-4D09-958D-00F2A396582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1901950"/>
            <a:ext cx="7772400" cy="16227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1" y="3887114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1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1"/>
            <a:ext cx="8229600" cy="3918803"/>
          </a:xfrm>
        </p:spPr>
        <p:txBody>
          <a:bodyPr/>
          <a:lstStyle>
            <a:lvl1pPr>
              <a:defRPr sz="2800">
                <a:solidFill>
                  <a:srgbClr val="018ACF"/>
                </a:solidFill>
              </a:defRPr>
            </a:lvl1pPr>
            <a:lvl2pPr>
              <a:defRPr>
                <a:solidFill>
                  <a:srgbClr val="018ACF"/>
                </a:solidFill>
              </a:defRPr>
            </a:lvl2pPr>
            <a:lvl3pPr>
              <a:defRPr>
                <a:solidFill>
                  <a:srgbClr val="018ACF"/>
                </a:solidFill>
              </a:defRPr>
            </a:lvl3pPr>
            <a:lvl4pPr>
              <a:defRPr>
                <a:solidFill>
                  <a:srgbClr val="018ACF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1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8A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2" y="1138426"/>
            <a:ext cx="7016195" cy="427574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6" y="127208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6" y="190195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1" y="127208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8A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1" y="190195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2.png"/><Relationship Id="rId4" Type="http://schemas.openxmlformats.org/officeDocument/2006/relationships/image" Target="../media/image14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jpe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11" Type="http://schemas.openxmlformats.org/officeDocument/2006/relationships/image" Target="../media/image12.png"/><Relationship Id="rId5" Type="http://schemas.openxmlformats.org/officeDocument/2006/relationships/image" Target="../media/image29.jpeg"/><Relationship Id="rId10" Type="http://schemas.openxmlformats.org/officeDocument/2006/relationships/image" Target="../media/image11.png"/><Relationship Id="rId4" Type="http://schemas.openxmlformats.org/officeDocument/2006/relationships/image" Target="../media/image28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8720" y="69490"/>
            <a:ext cx="1863414" cy="1068935"/>
          </a:xfrm>
          <a:prstGeom prst="rect">
            <a:avLst/>
          </a:prstGeom>
        </p:spPr>
      </p:pic>
      <p:pic>
        <p:nvPicPr>
          <p:cNvPr id="7" name="Рисунок 6" descr="logo Заб к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150" y="64999"/>
            <a:ext cx="1068935" cy="1226131"/>
          </a:xfrm>
          <a:prstGeom prst="rect">
            <a:avLst/>
          </a:prstGeom>
        </p:spPr>
      </p:pic>
      <p:pic>
        <p:nvPicPr>
          <p:cNvPr id="8" name="Рисунок 7" descr="logo_minsoc_no_fo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9785" y="67244"/>
            <a:ext cx="1079115" cy="1071181"/>
          </a:xfrm>
          <a:prstGeom prst="rect">
            <a:avLst/>
          </a:prstGeom>
        </p:spPr>
      </p:pic>
      <p:pic>
        <p:nvPicPr>
          <p:cNvPr id="9" name="Picture 3" descr="C:\Users\gricko\Desktop\OCygJx6zc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749245"/>
            <a:ext cx="4245466" cy="478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3555" y="1443835"/>
            <a:ext cx="45811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6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mbria" pitchFamily="18" charset="0"/>
              </a:rPr>
              <a:t>ИТОГИ РЕАЛИЗАЦИИ ГОСУДАРСТВЕННОЙ ПРОГРАММЫ ЗАБАЙКАЛЬСКОГО КРАЯ</a:t>
            </a:r>
          </a:p>
          <a:p>
            <a:pPr algn="ctr"/>
            <a:r>
              <a:rPr lang="ru-RU" altLang="ru-RU" sz="36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mbria" pitchFamily="18" charset="0"/>
              </a:rPr>
              <a:t> «ДОСТУПНАЯ СРЕДА» </a:t>
            </a:r>
          </a:p>
          <a:p>
            <a:pPr algn="ctr"/>
            <a:r>
              <a:rPr lang="ru-RU" altLang="ru-RU" sz="36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ambria" pitchFamily="18" charset="0"/>
              </a:rPr>
              <a:t>В 2023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norama-CH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50" y="-1"/>
            <a:ext cx="9153150" cy="159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Забайкальский край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556" y="1836053"/>
            <a:ext cx="489500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инвалидов с нарушением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 современные многофункциональные устройства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61" y="1588589"/>
            <a:ext cx="3961883" cy="268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C:\Users\RN19\AppData\Local\Temp\bat\%D0%B3%D0%BE%D0%B2%D0%BE%D1%80%D1%8F%D1%89%D0%B8%D0%B5 %D1%82%D0%B5%D1%80%D0%BC%D0%BE%D0%BC%D0%B5%D1%82%D1%80%D1%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C:\Users\RN19\AppData\Local\Temp\bat\%D0%B3%D0%BE%D0%B2%D0%BE%D1%80%D1%8F%D1%89%D0%B8%D0%B5 %D1%82%D0%B5%D1%80%D0%BC%D0%BE%D0%BC%D0%B5%D1%82%D1%80%D1%8B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C:\Users\RN19\AppData\Local\Temp\bat\%D0%A7%D0%B0%D1%81%D1%8B %D0%B3%D0%BE%D0%B2%D0%BE%D1%80%D1%8F%D1%89%D0%B8%D0%B5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3590"/>
            <a:ext cx="3500500" cy="244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63" y="4345233"/>
            <a:ext cx="4428445" cy="225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59" y="261694"/>
            <a:ext cx="10795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norama-CH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50" y="-1"/>
            <a:ext cx="9153150" cy="236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Забайкальский край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AutoShape 4" descr="C:\Users\RN19\AppData\Local\Temp\bat\%D0%B3%D0%BE%D0%B2%D0%BE%D1%80%D1%8F%D1%89%D0%B8%D0%B5 %D1%82%D0%B5%D1%80%D0%BC%D0%BE%D0%BC%D0%B5%D1%82%D1%80%D1%8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C:\Users\RN19\AppData\Local\Temp\bat\%D0%B3%D0%BE%D0%B2%D0%BE%D1%80%D1%8F%D1%89%D0%B8%D0%B5 %D1%82%D0%B5%D1%80%D0%BC%D0%BE%D0%BC%D0%B5%D1%82%D1%80%D1%8B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C:\Users\RN19\AppData\Local\Temp\bat\%D0%A7%D0%B0%D1%81%D1%8B %D0%B3%D0%BE%D0%B2%D0%BE%D1%80%D1%8F%D1%89%D0%B8%D0%B5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05" y="339389"/>
            <a:ext cx="10795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3" y="339389"/>
            <a:ext cx="10731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266382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59785" y="3734410"/>
            <a:ext cx="5191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419296" y="2512769"/>
            <a:ext cx="4581149" cy="4086225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На территории Забайкальского края реализация государственной программы «Доступная среда» осуществляется с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2014 года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8" name="Рисунок 17" descr="sreda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0115" y="3887115"/>
            <a:ext cx="3359510" cy="2519633"/>
          </a:xfrm>
          <a:prstGeom prst="rect">
            <a:avLst/>
          </a:prstGeom>
        </p:spPr>
      </p:pic>
      <p:pic>
        <p:nvPicPr>
          <p:cNvPr id="8" name="Рисунок 7" descr="Panorama-CH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50" y="-1"/>
            <a:ext cx="9153150" cy="159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Забайкальский край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901950"/>
            <a:ext cx="9143999" cy="492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Cambria" pitchFamily="18" charset="0"/>
              </a:rPr>
              <a:t>В Забайкальском крае проживает 992 429 человек </a:t>
            </a:r>
            <a:endParaRPr lang="ru-RU" sz="2600" b="1" dirty="0">
              <a:ln>
                <a:solidFill>
                  <a:schemeClr val="tx2"/>
                </a:solidFill>
              </a:ln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556" y="2512770"/>
            <a:ext cx="412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Cambria" pitchFamily="18" charset="0"/>
              </a:rPr>
              <a:t>Численность инвалидов –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74 200 человек</a:t>
            </a:r>
            <a:endParaRPr lang="ru-RU" sz="2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3" name="Рисунок 15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1268662" y="3512291"/>
            <a:ext cx="554648" cy="96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5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661376" y="3512290"/>
            <a:ext cx="551114" cy="98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5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2739540" y="3598727"/>
            <a:ext cx="1068935" cy="89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2236903" y="4490835"/>
            <a:ext cx="2029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5 402 </a:t>
            </a:r>
          </a:p>
          <a:p>
            <a:pPr algn="ctr"/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  <a:t>детей-инвалидов </a:t>
            </a:r>
            <a:endParaRPr lang="ru-RU" b="1" dirty="0">
              <a:ln>
                <a:solidFill>
                  <a:schemeClr val="tx2"/>
                </a:solidFill>
              </a:ln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4056" y="4615129"/>
            <a:ext cx="1301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Times New Roman" panose="02020603050405020304" pitchFamily="18" charset="0"/>
              </a:rPr>
              <a:t>68 798</a:t>
            </a:r>
          </a:p>
          <a:p>
            <a:pPr algn="ctr"/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  <a:t>взрослых </a:t>
            </a:r>
            <a:endParaRPr lang="ru-RU" b="1" dirty="0">
              <a:ln>
                <a:solidFill>
                  <a:schemeClr val="tx2"/>
                </a:solidFill>
              </a:ln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45" y="222195"/>
            <a:ext cx="10795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1" y="185494"/>
            <a:ext cx="10731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anorama-CH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50" y="0"/>
            <a:ext cx="9153150" cy="144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Забайкальский край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555" y="1526526"/>
            <a:ext cx="870418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ФИНАНСИРОВАНИЕ ПРОГРАММЫ  «ДОСТУПНАЯ СРЕДА» В 2023 ГОДУ</a:t>
            </a:r>
            <a:endParaRPr lang="ru-RU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261" y="2087315"/>
            <a:ext cx="244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26 270,6 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318" y="3067951"/>
            <a:ext cx="1985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 бюджет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4 084,89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2415789" y="2320395"/>
            <a:ext cx="305410" cy="1137590"/>
          </a:xfrm>
          <a:prstGeom prst="rightBrace">
            <a:avLst>
              <a:gd name="adj1" fmla="val 54752"/>
              <a:gd name="adj2" fmla="val 49732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734965" y="2421620"/>
            <a:ext cx="183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30 355,49 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тыс. рублей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495647" y="1968937"/>
            <a:ext cx="0" cy="137434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87773" y="2006122"/>
            <a:ext cx="4275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оснащение реабилитационным оборудованием государственных учреждений в сферах образования, здравоохранения, культуры, физкультуры и спорта Забайкальского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края, оказывающих реабилитационные услуги;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адаптацию одного социально-значимого объекта;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и проведение мероприятий региональных организаций инвалидов.</a:t>
            </a:r>
            <a:endParaRPr lang="ru-RU" sz="1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4051361105"/>
              </p:ext>
            </p:extLst>
          </p:nvPr>
        </p:nvGraphicFramePr>
        <p:xfrm>
          <a:off x="143555" y="3968510"/>
          <a:ext cx="8856890" cy="229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185343"/>
            <a:ext cx="10795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41419"/>
            <a:ext cx="10731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norama-CH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50" y="-1"/>
            <a:ext cx="9153150" cy="159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Cambria" pitchFamily="18" charset="0"/>
              </a:rPr>
              <a:t>Забайкальский край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258" y="2818180"/>
            <a:ext cx="8704185" cy="16619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Сохранение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населения, здоровье и благополучие людей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Повышение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уровня доступности приоритетных объектов и услуг в приоритетных сферах жизнедеятельности инвалидов и других МГН в Забайкальском крае;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Повышение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уровня обеспеченности инвалидов, в том числе детей-инвалидов, реабилитационными и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</a:rPr>
              <a:t>абилитационными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</a:rPr>
              <a:t> услугами, ранней помощью, а также уровня профессионального развития и занятости, включая содействие занятости инвалидов, в том числе детей-инвалидов, развитие сопровождаемого проживания инвалидов в Забайкальском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крае.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260" y="1876348"/>
            <a:ext cx="87041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государственной программы Забайкальского края «Доступная среда»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05" y="261694"/>
            <a:ext cx="10795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303083"/>
            <a:ext cx="10731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259" y="4956050"/>
            <a:ext cx="8704185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Формирование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подхода в создании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безбарьерной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среды и организации реабилитационных и </a:t>
            </a:r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абилитационных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 для инвалидов и других маломобильных групп населения в Забайкальском крае.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2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norama-CH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50" y="-1"/>
            <a:ext cx="9153150" cy="159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Забайкальский край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260" y="2321612"/>
            <a:ext cx="870418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В рамках программы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2023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году, в соответствии с планом, выполнены мероприятия по адаптации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объекта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социальной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инфраструктуры - ГАУСО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Атамановский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дом-интернат»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Забайкальского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края на общую сумму 806,7 тыс. рублей.</a:t>
            </a:r>
            <a:endParaRPr lang="ru-RU" dirty="0"/>
          </a:p>
        </p:txBody>
      </p:sp>
      <p:pic>
        <p:nvPicPr>
          <p:cNvPr id="16" name="Рисунок 15" descr="C:\Users\User\AppData\Local\Temp\Rar$DIa452.5118\IMG_20231026_0816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92" y="3887115"/>
            <a:ext cx="1068935" cy="1832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User\AppData\Local\Temp\Rar$DIa4444.22388\IMG_20231026_1550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44" y="3887115"/>
            <a:ext cx="1221640" cy="183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User\Desktop\фото доступная среда 2023г\IMG_20231026_144422 (4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06" y="3887115"/>
            <a:ext cx="1221640" cy="183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RN19\Desktop\IMG_20230517_1555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15" y="3887115"/>
            <a:ext cx="1221639" cy="18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N19\Desktop\IMG_20230517_1621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4" y="3887115"/>
            <a:ext cx="1250755" cy="18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N19\Desktop\IMG_20230517_1556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85" y="3897769"/>
            <a:ext cx="1832460" cy="18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87786" y="1695543"/>
            <a:ext cx="59554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объектов социальной инфраструктуры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05" y="261694"/>
            <a:ext cx="10795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303083"/>
            <a:ext cx="10731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norama-CH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50" y="0"/>
            <a:ext cx="9153150" cy="129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Cambria" pitchFamily="18" charset="0"/>
              </a:rPr>
              <a:t>Забайкальский край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559" y="1277101"/>
            <a:ext cx="855147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системы комплексной системы комплексной реабилитации и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инвалидов, в том числе детей-инвалидов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685" y="2054655"/>
            <a:ext cx="8551479" cy="4247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Оснащено реабилитационным оборудованием 10 государственных учреждений на 23,08 млн руб. 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ГБУСО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медико-социальной реабилитации инвалидов «Росток» Забайкальского края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ГАУСО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"Реабилитационный центр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Шиванда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Забайкальского края,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ГОУ «Забайкальский центр специального образования и развития «Открытый мир»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ГОУ «Петровск-Забайкальская специальная (коррекционная) школа-интернат», ГУ «Центр психолого-педагогической, медицинской и социальной помощи «ДАР» Забайкальского края»,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ГАУЗ "Центр медицинской реабилитации Дарасун" Забайкальского края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ГУЗ «Краевой центр медицинской реабилитации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Ямкун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ГУЗ «Детский клинический медицинский центр г. Чита» реабилитационное подразделение «Феникс»,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ГУК «Специализированная библиотека для слабовидящих и незрячих» Забайкальского края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 «Спортивная школа олимпийского резерва №1» Забайкальского края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10" y="217980"/>
            <a:ext cx="10795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17980"/>
            <a:ext cx="10731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6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norama-CH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50" y="0"/>
            <a:ext cx="9153150" cy="129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Cambria" pitchFamily="18" charset="0"/>
              </a:rPr>
              <a:t>Забайкальский край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559" y="1277101"/>
            <a:ext cx="855147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системы комплексной системы комплексной реабилитации и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инвалидов, в том числе детей-инвалидов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685" y="2054655"/>
            <a:ext cx="8551479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реабилитационное оборудование для 2ух государственных учреждений, оказывающих услуги ранней помощи на 2,32 млн. руб.: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«Центр психолого-педагогической, медицинской и социальной помощи «ДАР» Забайкальского края»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ГУЗ «Детский клинический медицинский центр г. Чита» реабилитационное подразделение «Феникс».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792" y="3734410"/>
            <a:ext cx="8533352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Приобретена мебель, бытовая техника в 2 учреждения социального обслуживания, реализующих сопровождаемое проживание инвалидов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3,3 млн. руб.: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ГАУСО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Атамановский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дом-интернат» Забайкальского края;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ГСУСО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«Петровск-Забайкальский детский дом-интернат для граждан, имеющих психические расстройства» Забайкальского края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73559" y="5414165"/>
            <a:ext cx="8519585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обучение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специалистов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социального обслуживания населения и ранней помощи, обеспечивающих осуществление мероприятий по реабилитации и (или)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на 130,0 тыс. рублей.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29" y="203951"/>
            <a:ext cx="10795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08264"/>
            <a:ext cx="10731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2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anorama-CH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50" y="-1"/>
            <a:ext cx="9153150" cy="159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latin typeface="Cambria" pitchFamily="18" charset="0"/>
              </a:rPr>
              <a:t>Забайкальский край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8129" y="2199387"/>
            <a:ext cx="3952031" cy="6093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buClr>
                <a:srgbClr val="4F81BD"/>
              </a:buClr>
              <a:buSzPct val="80000"/>
              <a:buFont typeface="Wingdings 2" pitchFamily="18" charset="2"/>
              <a:buNone/>
              <a:defRPr/>
            </a:pPr>
            <a:r>
              <a:rPr lang="ru-RU" sz="1400" b="1" dirty="0" smtClean="0">
                <a:latin typeface="Times New Roman" pitchFamily="18" charset="0"/>
              </a:rPr>
              <a:t>Осуществлен выпуск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ru-RU" sz="1400" b="1" dirty="0" smtClean="0">
                <a:latin typeface="Times New Roman" pitchFamily="18" charset="0"/>
              </a:rPr>
              <a:t> номеров информационного бюллетеня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</a:rPr>
              <a:t>«Преодоление», </a:t>
            </a:r>
            <a:r>
              <a:rPr lang="ru-RU" sz="1400" b="1" dirty="0" smtClean="0">
                <a:latin typeface="Times New Roman" pitchFamily="18" charset="0"/>
              </a:rPr>
              <a:t>посвященного проблемам инвалидов </a:t>
            </a:r>
          </a:p>
        </p:txBody>
      </p:sp>
      <p:pic>
        <p:nvPicPr>
          <p:cNvPr id="8" name="Рисунок 7" descr="C:\Users\reab2\AppData\Local\Microsoft\Windows\Temporary Internet Files\Content.Word\20180726_101947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129" y="2918245"/>
            <a:ext cx="1681586" cy="22231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14" y="2938051"/>
            <a:ext cx="1950135" cy="1764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129" y="1749245"/>
            <a:ext cx="883859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Организация мероприятий региональных общественных организаций инвалидов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9400" y="2199387"/>
            <a:ext cx="4727319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инклюзивный фестиваль художественного творчества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мы сможем больше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240" y="125979"/>
            <a:ext cx="10795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0" y="185494"/>
            <a:ext cx="10731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058" y="3123252"/>
            <a:ext cx="3022905" cy="18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80" y="5065951"/>
            <a:ext cx="2443280" cy="161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09" y="5103649"/>
            <a:ext cx="2730042" cy="153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70" y="5141348"/>
            <a:ext cx="1853349" cy="150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62" y="3123252"/>
            <a:ext cx="1668058" cy="178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2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CygJx6zca (2)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72311" y="3123590"/>
            <a:ext cx="3071689" cy="3369860"/>
          </a:xfrm>
          <a:prstGeom prst="rect">
            <a:avLst/>
          </a:prstGeom>
        </p:spPr>
      </p:pic>
      <p:pic>
        <p:nvPicPr>
          <p:cNvPr id="5" name="Рисунок 4" descr="Panorama-CH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50" y="0"/>
            <a:ext cx="9153150" cy="144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23310" y="339389"/>
            <a:ext cx="549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Забайкальский край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014" y="1443836"/>
            <a:ext cx="8847740" cy="3139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b="1" i="1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автопробег инвалидов «ПРЕОДОЛЕНИЕ» им. </a:t>
            </a:r>
            <a:r>
              <a:rPr lang="ru-RU" b="1" i="1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В.Хуторного</a:t>
            </a:r>
            <a:endParaRPr lang="ru-RU" b="1" i="1" dirty="0">
              <a:ln>
                <a:solidFill>
                  <a:schemeClr val="tx2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7411704" y="3832444"/>
            <a:ext cx="1527050" cy="170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ru-RU" sz="11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mbria" pitchFamily="18" charset="0"/>
                <a:cs typeface="Times New Roman" pitchFamily="18" charset="0"/>
              </a:rPr>
              <a:t>   </a:t>
            </a:r>
            <a:r>
              <a:rPr lang="ru-RU" sz="1100" b="1" dirty="0"/>
              <a:t>городской округ «Город Чита», «Город Петровск-Забайкальский», </a:t>
            </a:r>
            <a:r>
              <a:rPr lang="ru-RU" sz="1100" b="1" dirty="0" smtClean="0"/>
              <a:t>муниципальные районы </a:t>
            </a:r>
            <a:r>
              <a:rPr lang="ru-RU" sz="1100" b="1" dirty="0"/>
              <a:t>«Читинский район», «</a:t>
            </a:r>
            <a:r>
              <a:rPr lang="ru-RU" sz="1100" b="1" dirty="0" err="1"/>
              <a:t>Хилокский</a:t>
            </a:r>
            <a:r>
              <a:rPr lang="ru-RU" sz="1100" b="1" dirty="0"/>
              <a:t> район», «</a:t>
            </a:r>
            <a:r>
              <a:rPr lang="ru-RU" sz="1100" b="1" dirty="0" err="1"/>
              <a:t>Красночикойский</a:t>
            </a:r>
            <a:r>
              <a:rPr lang="ru-RU" sz="1100" b="1" dirty="0"/>
              <a:t> район», «Петровск-Забайкальский район</a:t>
            </a:r>
            <a:r>
              <a:rPr lang="ru-RU" sz="1100" b="1" dirty="0" smtClean="0"/>
              <a:t>» </a:t>
            </a:r>
            <a:endParaRPr lang="ru-RU" altLang="ru-RU" sz="1100" b="1" dirty="0">
              <a:solidFill>
                <a:schemeClr val="accent2">
                  <a:lumMod val="20000"/>
                  <a:lumOff val="8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" y="2063697"/>
            <a:ext cx="3512215" cy="2340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4403710"/>
            <a:ext cx="3242894" cy="208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4092015" y="1901950"/>
            <a:ext cx="4123035" cy="198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В рамках автопробега проведены обучающие семинары </a:t>
            </a:r>
            <a:r>
              <a:rPr lang="ru-RU" altLang="ru-RU" b="1" dirty="0">
                <a:solidFill>
                  <a:srgbClr val="990000"/>
                </a:solidFill>
                <a:latin typeface="Cambria" pitchFamily="18" charset="0"/>
                <a:cs typeface="Times New Roman" pitchFamily="18" charset="0"/>
              </a:rPr>
              <a:t>«Доступная среда – доступная услуга»</a:t>
            </a:r>
          </a:p>
          <a:p>
            <a:pPr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ru-RU" b="1" dirty="0" smtClean="0">
                <a:solidFill>
                  <a:srgbClr val="990000"/>
                </a:solidFill>
                <a:latin typeface="Cambria" pitchFamily="18" charset="0"/>
                <a:cs typeface="Times New Roman" pitchFamily="18" charset="0"/>
              </a:rPr>
              <a:t>120 </a:t>
            </a:r>
            <a:r>
              <a:rPr lang="ru-RU" altLang="ru-RU" b="1" dirty="0">
                <a:solidFill>
                  <a:srgbClr val="990000"/>
                </a:solidFill>
                <a:latin typeface="Cambria" pitchFamily="18" charset="0"/>
                <a:cs typeface="Times New Roman" pitchFamily="18" charset="0"/>
              </a:rPr>
              <a:t>сертификатов </a:t>
            </a:r>
            <a:r>
              <a:rPr lang="ru-RU" altLang="ru-RU" b="1" dirty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слушателям семинаров</a:t>
            </a:r>
          </a:p>
          <a:p>
            <a:pPr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ru-RU" b="1" dirty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Более </a:t>
            </a:r>
            <a:r>
              <a:rPr lang="ru-RU" altLang="ru-RU" b="1" dirty="0">
                <a:solidFill>
                  <a:srgbClr val="990000"/>
                </a:solidFill>
                <a:latin typeface="Cambria" pitchFamily="18" charset="0"/>
                <a:cs typeface="Times New Roman" pitchFamily="18" charset="0"/>
              </a:rPr>
              <a:t>1000 участников </a:t>
            </a:r>
            <a:r>
              <a:rPr lang="ru-RU" altLang="ru-RU" b="1" dirty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автопробега</a:t>
            </a:r>
          </a:p>
        </p:txBody>
      </p:sp>
      <p:pic>
        <p:nvPicPr>
          <p:cNvPr id="16" name="Picture 2" descr="DSC_05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3065" y="4956050"/>
            <a:ext cx="2504311" cy="1679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7" name="Группа 16"/>
          <p:cNvGrpSpPr/>
          <p:nvPr/>
        </p:nvGrpSpPr>
        <p:grpSpPr>
          <a:xfrm>
            <a:off x="4877410" y="4192525"/>
            <a:ext cx="1480540" cy="775989"/>
            <a:chOff x="3357568" y="2143108"/>
            <a:chExt cx="892180" cy="451161"/>
          </a:xfrm>
        </p:grpSpPr>
        <p:pic>
          <p:nvPicPr>
            <p:cNvPr id="18" name="Рисунок 156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85530" y="2265891"/>
              <a:ext cx="432289" cy="328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Рисунок 151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000510" y="2156756"/>
              <a:ext cx="249238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Рисунок 15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357568" y="2143108"/>
              <a:ext cx="247650" cy="44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05" y="185343"/>
            <a:ext cx="10795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4" y="218286"/>
            <a:ext cx="10731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684</Words>
  <Application>Microsoft Office PowerPoint</Application>
  <PresentationFormat>Экран (4:3)</PresentationFormat>
  <Paragraphs>80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RN19 (Пешкова 51)</cp:lastModifiedBy>
  <cp:revision>73</cp:revision>
  <dcterms:created xsi:type="dcterms:W3CDTF">2013-08-21T19:17:07Z</dcterms:created>
  <dcterms:modified xsi:type="dcterms:W3CDTF">2024-02-26T01:04:08Z</dcterms:modified>
</cp:coreProperties>
</file>