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2.xml" ContentType="application/vnd.openxmlformats-officedocument.theme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3.xml" ContentType="application/vnd.openxmlformats-officedocument.them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4.xml" ContentType="application/vnd.openxmlformats-officedocument.them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theme/theme5.xml" ContentType="application/vnd.openxmlformats-officedocument.theme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6.xml" ContentType="application/vnd.openxmlformats-officedocument.theme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theme/theme8.xml" ContentType="application/vnd.openxmlformats-officedocument.theme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5.xml" ContentType="application/vnd.openxmlformats-officedocument.drawingml.chart+xml"/>
  <Override PartName="/ppt/theme/themeOverride2.xml" ContentType="application/vnd.openxmlformats-officedocument.themeOverride+xml"/>
  <Override PartName="/ppt/drawings/drawing3.xml" ContentType="application/vnd.openxmlformats-officedocument.drawingml.chartshapes+xml"/>
  <Override PartName="/ppt/charts/chart6.xml" ContentType="application/vnd.openxmlformats-officedocument.drawingml.chart+xml"/>
  <Override PartName="/ppt/theme/themeOverride3.xml" ContentType="application/vnd.openxmlformats-officedocument.themeOverride+xml"/>
  <Override PartName="/ppt/drawings/drawing4.xml" ContentType="application/vnd.openxmlformats-officedocument.drawingml.chartshape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9.xml" ContentType="application/vnd.openxmlformats-officedocument.drawingml.chart+xml"/>
  <Override PartName="/ppt/drawings/drawing5.xml" ContentType="application/vnd.openxmlformats-officedocument.drawingml.chartshapes+xml"/>
  <Override PartName="/ppt/charts/chart10.xml" ContentType="application/vnd.openxmlformats-officedocument.drawingml.chart+xml"/>
  <Override PartName="/ppt/drawings/drawing6.xml" ContentType="application/vnd.openxmlformats-officedocument.drawingml.chartshapes+xml"/>
  <Override PartName="/ppt/charts/chart11.xml" ContentType="application/vnd.openxmlformats-officedocument.drawingml.chart+xml"/>
  <Override PartName="/ppt/drawings/drawing7.xml" ContentType="application/vnd.openxmlformats-officedocument.drawingml.chartshape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charts/chart12.xml" ContentType="application/vnd.openxmlformats-officedocument.drawingml.chart+xml"/>
  <Override PartName="/ppt/theme/themeOverride4.xml" ContentType="application/vnd.openxmlformats-officedocument.themeOverride+xml"/>
  <Override PartName="/ppt/charts/chart13.xml" ContentType="application/vnd.openxmlformats-officedocument.drawingml.chart+xml"/>
  <Override PartName="/ppt/theme/themeOverride5.xml" ContentType="application/vnd.openxmlformats-officedocument.themeOverr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756" r:id="rId1"/>
    <p:sldMasterId id="2147483797" r:id="rId2"/>
    <p:sldMasterId id="2147483812" r:id="rId3"/>
    <p:sldMasterId id="2147483826" r:id="rId4"/>
    <p:sldMasterId id="2147483858" r:id="rId5"/>
    <p:sldMasterId id="2147483881" r:id="rId6"/>
    <p:sldMasterId id="2147483907" r:id="rId7"/>
    <p:sldMasterId id="2147483933" r:id="rId8"/>
  </p:sldMasterIdLst>
  <p:notesMasterIdLst>
    <p:notesMasterId r:id="rId40"/>
  </p:notesMasterIdLst>
  <p:sldIdLst>
    <p:sldId id="348" r:id="rId9"/>
    <p:sldId id="292" r:id="rId10"/>
    <p:sldId id="355" r:id="rId11"/>
    <p:sldId id="360" r:id="rId12"/>
    <p:sldId id="361" r:id="rId13"/>
    <p:sldId id="321" r:id="rId14"/>
    <p:sldId id="368" r:id="rId15"/>
    <p:sldId id="390" r:id="rId16"/>
    <p:sldId id="391" r:id="rId17"/>
    <p:sldId id="392" r:id="rId18"/>
    <p:sldId id="364" r:id="rId19"/>
    <p:sldId id="324" r:id="rId20"/>
    <p:sldId id="322" r:id="rId21"/>
    <p:sldId id="376" r:id="rId22"/>
    <p:sldId id="339" r:id="rId23"/>
    <p:sldId id="344" r:id="rId24"/>
    <p:sldId id="393" r:id="rId25"/>
    <p:sldId id="384" r:id="rId26"/>
    <p:sldId id="385" r:id="rId27"/>
    <p:sldId id="386" r:id="rId28"/>
    <p:sldId id="387" r:id="rId29"/>
    <p:sldId id="388" r:id="rId30"/>
    <p:sldId id="389" r:id="rId31"/>
    <p:sldId id="365" r:id="rId32"/>
    <p:sldId id="366" r:id="rId33"/>
    <p:sldId id="300" r:id="rId34"/>
    <p:sldId id="370" r:id="rId35"/>
    <p:sldId id="395" r:id="rId36"/>
    <p:sldId id="396" r:id="rId37"/>
    <p:sldId id="356" r:id="rId38"/>
    <p:sldId id="383" r:id="rId39"/>
  </p:sldIdLst>
  <p:sldSz cx="19199225" cy="10799763"/>
  <p:notesSz cx="6858000" cy="9144000"/>
  <p:embeddedFontLst>
    <p:embeddedFont>
      <p:font typeface="Verdana" pitchFamily="34" charset="0"/>
      <p:regular r:id="rId41"/>
      <p:bold r:id="rId42"/>
      <p:italic r:id="rId43"/>
      <p:boldItalic r:id="rId44"/>
    </p:embeddedFont>
    <p:embeddedFont>
      <p:font typeface="Century Gothic" pitchFamily="34" charset="0"/>
      <p:regular r:id="rId45"/>
      <p:bold r:id="rId46"/>
      <p:italic r:id="rId47"/>
      <p:boldItalic r:id="rId48"/>
    </p:embeddedFont>
    <p:embeddedFont>
      <p:font typeface="Helvetica" pitchFamily="34" charset="0"/>
      <p:regular r:id="rId49"/>
      <p:bold r:id="rId50"/>
      <p:italic r:id="rId51"/>
      <p:boldItalic r:id="rId52"/>
    </p:embeddedFont>
    <p:embeddedFont>
      <p:font typeface="Arial Nova" charset="0"/>
      <p:regular r:id="rId53"/>
      <p:bold r:id="rId54"/>
      <p:italic r:id="rId55"/>
      <p:boldItalic r:id="rId56"/>
    </p:embeddedFont>
    <p:embeddedFont>
      <p:font typeface="SimSun" pitchFamily="2" charset="-122"/>
      <p:regular r:id="rId57"/>
    </p:embeddedFont>
    <p:embeddedFont>
      <p:font typeface="Arial Black" pitchFamily="34" charset="0"/>
      <p:bold r:id="rId58"/>
    </p:embeddedFont>
    <p:embeddedFont>
      <p:font typeface="Cambria" pitchFamily="18" charset="0"/>
      <p:regular r:id="rId59"/>
      <p:bold r:id="rId60"/>
      <p:italic r:id="rId61"/>
      <p:boldItalic r:id="rId62"/>
    </p:embeddedFont>
    <p:embeddedFont>
      <p:font typeface="Arial Narrow" pitchFamily="34" charset="0"/>
      <p:regular r:id="rId63"/>
      <p:bold r:id="rId64"/>
      <p:italic r:id="rId65"/>
      <p:boldItalic r:id="rId66"/>
    </p:embeddedFont>
    <p:embeddedFont>
      <p:font typeface="Calibri" pitchFamily="34" charset="0"/>
      <p:regular r:id="rId67"/>
      <p:bold r:id="rId68"/>
      <p:italic r:id="rId69"/>
      <p:boldItalic r:id="rId70"/>
    </p:embeddedFont>
    <p:embeddedFont>
      <p:font typeface="Tahoma" pitchFamily="34" charset="0"/>
      <p:regular r:id="rId71"/>
      <p:bold r:id="rId72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3401">
          <p15:clr>
            <a:srgbClr val="A4A3A4"/>
          </p15:clr>
        </p15:guide>
        <p15:guide id="2" pos="60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Биктобирова Галина Сергеевна" initials="БГС" lastIdx="1" clrIdx="0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E4D1F"/>
    <a:srgbClr val="586B85"/>
    <a:srgbClr val="52AD4D"/>
    <a:srgbClr val="C5E2FF"/>
    <a:srgbClr val="A5B9A3"/>
    <a:srgbClr val="004F9E"/>
    <a:srgbClr val="005EBC"/>
    <a:srgbClr val="1A461A"/>
    <a:srgbClr val="E6E6E6"/>
    <a:srgbClr val="14286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E9639D4-E3E2-4D34-9284-5A2195B3D0D7}" styleName="Светлый стиль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F2DE63D5-997A-4646-A377-4702673A728D}" styleName="Светлый стиль 2 - акцент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  <a:tblStyle styleId="{17292A2E-F333-43FB-9621-5CBBE7FDCDCB}" styleName="Светлый стиль 2 - акцент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93296810-A885-4BE3-A3E7-6D5BEEA58F35}" styleName="Средний стиль 2 -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9" autoAdjust="0"/>
    <p:restoredTop sz="96357" autoAdjust="0"/>
  </p:normalViewPr>
  <p:slideViewPr>
    <p:cSldViewPr snapToGrid="0" showGuides="1">
      <p:cViewPr>
        <p:scale>
          <a:sx n="76" d="100"/>
          <a:sy n="76" d="100"/>
        </p:scale>
        <p:origin x="-36" y="-6"/>
      </p:cViewPr>
      <p:guideLst>
        <p:guide orient="horz" pos="3401"/>
        <p:guide pos="6047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font" Target="fonts/font2.fntdata"/><Relationship Id="rId47" Type="http://schemas.openxmlformats.org/officeDocument/2006/relationships/font" Target="fonts/font7.fntdata"/><Relationship Id="rId50" Type="http://schemas.openxmlformats.org/officeDocument/2006/relationships/font" Target="fonts/font10.fntdata"/><Relationship Id="rId55" Type="http://schemas.openxmlformats.org/officeDocument/2006/relationships/font" Target="fonts/font15.fntdata"/><Relationship Id="rId63" Type="http://schemas.openxmlformats.org/officeDocument/2006/relationships/font" Target="fonts/font23.fntdata"/><Relationship Id="rId68" Type="http://schemas.openxmlformats.org/officeDocument/2006/relationships/font" Target="fonts/font28.fntdata"/><Relationship Id="rId76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31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45" Type="http://schemas.openxmlformats.org/officeDocument/2006/relationships/font" Target="fonts/font5.fntdata"/><Relationship Id="rId53" Type="http://schemas.openxmlformats.org/officeDocument/2006/relationships/font" Target="fonts/font13.fntdata"/><Relationship Id="rId58" Type="http://schemas.openxmlformats.org/officeDocument/2006/relationships/font" Target="fonts/font18.fntdata"/><Relationship Id="rId66" Type="http://schemas.openxmlformats.org/officeDocument/2006/relationships/font" Target="fonts/font26.fntdata"/><Relationship Id="rId74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font" Target="fonts/font9.fntdata"/><Relationship Id="rId57" Type="http://schemas.openxmlformats.org/officeDocument/2006/relationships/font" Target="fonts/font17.fntdata"/><Relationship Id="rId61" Type="http://schemas.openxmlformats.org/officeDocument/2006/relationships/font" Target="fonts/font21.fntdata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font" Target="fonts/font4.fntdata"/><Relationship Id="rId52" Type="http://schemas.openxmlformats.org/officeDocument/2006/relationships/font" Target="fonts/font12.fntdata"/><Relationship Id="rId60" Type="http://schemas.openxmlformats.org/officeDocument/2006/relationships/font" Target="fonts/font20.fntdata"/><Relationship Id="rId65" Type="http://schemas.openxmlformats.org/officeDocument/2006/relationships/font" Target="fonts/font25.fntdata"/><Relationship Id="rId73" Type="http://schemas.openxmlformats.org/officeDocument/2006/relationships/commentAuthors" Target="commentAuthor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font" Target="fonts/font3.fntdata"/><Relationship Id="rId48" Type="http://schemas.openxmlformats.org/officeDocument/2006/relationships/font" Target="fonts/font8.fntdata"/><Relationship Id="rId56" Type="http://schemas.openxmlformats.org/officeDocument/2006/relationships/font" Target="fonts/font16.fntdata"/><Relationship Id="rId64" Type="http://schemas.openxmlformats.org/officeDocument/2006/relationships/font" Target="fonts/font24.fntdata"/><Relationship Id="rId69" Type="http://schemas.openxmlformats.org/officeDocument/2006/relationships/font" Target="fonts/font29.fntdata"/><Relationship Id="rId77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font" Target="fonts/font11.fntdata"/><Relationship Id="rId72" Type="http://schemas.openxmlformats.org/officeDocument/2006/relationships/font" Target="fonts/font32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font" Target="fonts/font6.fntdata"/><Relationship Id="rId59" Type="http://schemas.openxmlformats.org/officeDocument/2006/relationships/font" Target="fonts/font19.fntdata"/><Relationship Id="rId67" Type="http://schemas.openxmlformats.org/officeDocument/2006/relationships/font" Target="fonts/font27.fntdata"/><Relationship Id="rId20" Type="http://schemas.openxmlformats.org/officeDocument/2006/relationships/slide" Target="slides/slide12.xml"/><Relationship Id="rId41" Type="http://schemas.openxmlformats.org/officeDocument/2006/relationships/font" Target="fonts/font1.fntdata"/><Relationship Id="rId54" Type="http://schemas.openxmlformats.org/officeDocument/2006/relationships/font" Target="fonts/font14.fntdata"/><Relationship Id="rId62" Type="http://schemas.openxmlformats.org/officeDocument/2006/relationships/font" Target="fonts/font22.fntdata"/><Relationship Id="rId70" Type="http://schemas.openxmlformats.org/officeDocument/2006/relationships/font" Target="fonts/font30.fntdata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6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7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2.xlsx"/><Relationship Id="rId1" Type="http://schemas.openxmlformats.org/officeDocument/2006/relationships/themeOverride" Target="../theme/themeOverride4.xml"/></Relationships>
</file>

<file path=ppt/charts/_rels/chart1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Excel13.xlsx"/><Relationship Id="rId1" Type="http://schemas.openxmlformats.org/officeDocument/2006/relationships/themeOverride" Target="../theme/themeOverride5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.xml"/><Relationship Id="rId2" Type="http://schemas.openxmlformats.org/officeDocument/2006/relationships/package" Target="../embeddings/_____Microsoft_Excel3.xlsx"/><Relationship Id="rId1" Type="http://schemas.openxmlformats.org/officeDocument/2006/relationships/themeOverride" Target="../theme/themeOverride1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3.xml"/><Relationship Id="rId2" Type="http://schemas.openxmlformats.org/officeDocument/2006/relationships/package" Target="../embeddings/_____Microsoft_Excel5.xlsx"/><Relationship Id="rId1" Type="http://schemas.openxmlformats.org/officeDocument/2006/relationships/themeOverride" Target="../theme/themeOverride2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4.xml"/><Relationship Id="rId2" Type="http://schemas.openxmlformats.org/officeDocument/2006/relationships/package" Target="../embeddings/_____Microsoft_Excel6.xlsx"/><Relationship Id="rId1" Type="http://schemas.openxmlformats.org/officeDocument/2006/relationships/themeOverride" Target="../theme/themeOverride3.xm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 sz="2400"/>
            </a:pPr>
            <a:r>
              <a:rPr lang="ru-RU" sz="2400" dirty="0"/>
              <a:t>Динамика рождений (чел.)</a:t>
            </a:r>
          </a:p>
        </c:rich>
      </c:tx>
      <c:layout>
        <c:manualLayout>
          <c:xMode val="edge"/>
          <c:yMode val="edge"/>
          <c:x val="0.30133583285345639"/>
          <c:y val="1.452700816078272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2.2663590559677879E-4"/>
          <c:y val="8.7020552131961519E-3"/>
          <c:w val="0.98478887954539662"/>
          <c:h val="0.8073030099960905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первые рождения</c:v>
                </c:pt>
              </c:strCache>
            </c:strRef>
          </c:tx>
          <c:spPr>
            <a:ln w="38100" cap="rnd" cmpd="sng" algn="ctr">
              <a:solidFill>
                <a:srgbClr val="C00000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rgbClr val="C00000"/>
              </a:solidFill>
              <a:ln w="38100" cap="flat" cmpd="sng" algn="ctr">
                <a:solidFill>
                  <a:srgbClr val="C00000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3619777504788439E-2"/>
                  <c:y val="-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7254758963520806E-2"/>
                  <c:y val="5.7956993172940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9984796046056072E-2"/>
                  <c:y val="8.95698985399999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4.1802286775422332E-2"/>
                  <c:y val="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532323857957542E-2"/>
                  <c:y val="7.903226341764657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77A1-402F-A6CC-9F931C5102C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>
                    <a:solidFill>
                      <a:srgbClr val="C00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#,##0</c:formatCode>
                <c:ptCount val="6"/>
                <c:pt idx="0">
                  <c:v>4547</c:v>
                </c:pt>
                <c:pt idx="1">
                  <c:v>4220</c:v>
                </c:pt>
                <c:pt idx="2">
                  <c:v>3920</c:v>
                </c:pt>
                <c:pt idx="3">
                  <c:v>3831</c:v>
                </c:pt>
                <c:pt idx="4">
                  <c:v>3605</c:v>
                </c:pt>
                <c:pt idx="5">
                  <c:v>3375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2-962F-48D4-970B-9F5E5BABA3F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вторые рождения</c:v>
                </c:pt>
              </c:strCache>
            </c:strRef>
          </c:tx>
          <c:spPr>
            <a:ln w="38100" cap="rnd" cmpd="sng" algn="ctr">
              <a:solidFill>
                <a:srgbClr val="FFC000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rgbClr val="FFC000"/>
              </a:solidFill>
              <a:ln w="38100" cap="flat" cmpd="sng" algn="ctr">
                <a:solidFill>
                  <a:srgbClr val="FFC000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3.9883732116569329E-2"/>
                  <c:y val="-3.2048875797357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3930239269941391E-2"/>
                  <c:y val="-5.608553264537609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918993627710197E-2"/>
                  <c:y val="-4.80733136960365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3.8554274379349995E-2"/>
                  <c:y val="-5.20794231707065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2.3930239269941471E-2"/>
                  <c:y val="-3.805804000936235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-3.8554274379349995E-2"/>
                  <c:y val="3.405193053469261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#,##0</c:formatCode>
                <c:ptCount val="6"/>
                <c:pt idx="0">
                  <c:v>5238</c:v>
                </c:pt>
                <c:pt idx="1">
                  <c:v>4606</c:v>
                </c:pt>
                <c:pt idx="2">
                  <c:v>4535</c:v>
                </c:pt>
                <c:pt idx="3">
                  <c:v>4263</c:v>
                </c:pt>
                <c:pt idx="4">
                  <c:v>3641</c:v>
                </c:pt>
                <c:pt idx="5">
                  <c:v>3312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4-962F-48D4-970B-9F5E5BABA3F8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третьи и последующие рождения</c:v>
                </c:pt>
              </c:strCache>
            </c:strRef>
          </c:tx>
          <c:spPr>
            <a:ln w="38100" cap="rnd" cmpd="sng" algn="ctr">
              <a:solidFill>
                <a:srgbClr val="1A461A"/>
              </a:solidFill>
              <a:prstDash val="solid"/>
              <a:round/>
            </a:ln>
            <a:effectLst/>
          </c:spPr>
          <c:marker>
            <c:symbol val="circle"/>
            <c:size val="8"/>
            <c:spPr>
              <a:solidFill>
                <a:srgbClr val="1A461A"/>
              </a:solidFill>
              <a:ln w="38100" cap="flat" cmpd="sng" algn="ctr">
                <a:solidFill>
                  <a:srgbClr val="1A461A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4.595784369668536E-2"/>
                  <c:y val="7.82422737257619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0764108342337034E-2"/>
                  <c:y val="5.637683646518158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3.9984796046056072E-2"/>
                  <c:y val="-5.79569931729407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2699629174647534E-2"/>
                  <c:y val="-5.2688175611763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77A1-402F-A6CC-9F931C5102C0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3.4532323857957542E-2"/>
                  <c:y val="-8.43010809788218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C-77A1-402F-A6CC-9F931C5102C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>
                    <a:solidFill>
                      <a:srgbClr val="1A461A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Лист1!$D$2:$D$7</c:f>
              <c:numCache>
                <c:formatCode>#,##0</c:formatCode>
                <c:ptCount val="6"/>
                <c:pt idx="0">
                  <c:v>3761</c:v>
                </c:pt>
                <c:pt idx="1">
                  <c:v>3721</c:v>
                </c:pt>
                <c:pt idx="2">
                  <c:v>3980</c:v>
                </c:pt>
                <c:pt idx="3">
                  <c:v>3903</c:v>
                </c:pt>
                <c:pt idx="4">
                  <c:v>3995</c:v>
                </c:pt>
                <c:pt idx="5">
                  <c:v>3866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62F-48D4-970B-9F5E5BABA3F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0652800"/>
        <c:axId val="130675072"/>
      </c:lineChart>
      <c:catAx>
        <c:axId val="130652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rgbClr val="404040"/>
            </a:solidFill>
            <a:prstDash val="solid"/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ru-RU"/>
          </a:p>
        </c:txPr>
        <c:crossAx val="130675072"/>
        <c:crosses val="autoZero"/>
        <c:auto val="1"/>
        <c:lblAlgn val="ctr"/>
        <c:lblOffset val="100"/>
        <c:noMultiLvlLbl val="0"/>
      </c:catAx>
      <c:valAx>
        <c:axId val="130675072"/>
        <c:scaling>
          <c:orientation val="minMax"/>
          <c:max val="5500"/>
          <c:min val="3000"/>
        </c:scaling>
        <c:delete val="0"/>
        <c:axPos val="l"/>
        <c:majorGridlines>
          <c:spPr>
            <a:ln w="6350" cap="flat" cmpd="sng" algn="ctr">
              <a:noFill/>
              <a:prstDash val="solid"/>
              <a:round/>
            </a:ln>
            <a:effectLst/>
          </c:spPr>
        </c:majorGridlines>
        <c:numFmt formatCode="#,##0" sourceLinked="1"/>
        <c:majorTickMark val="out"/>
        <c:minorTickMark val="none"/>
        <c:tickLblPos val="none"/>
        <c:crossAx val="130652800"/>
        <c:crosses val="autoZero"/>
        <c:crossBetween val="between"/>
      </c:valAx>
      <c:spPr>
        <a:noFill/>
        <a:ln w="25400">
          <a:noFill/>
        </a:ln>
        <a:effectLst/>
      </c:spPr>
    </c:plotArea>
    <c:legend>
      <c:legendPos val="b"/>
      <c:legendEntry>
        <c:idx val="0"/>
        <c:txPr>
          <a:bodyPr rot="0" vert="horz"/>
          <a:lstStyle/>
          <a:p>
            <a:pPr algn="just">
              <a:defRPr b="1"/>
            </a:pPr>
            <a:endParaRPr lang="ru-RU"/>
          </a:p>
        </c:txPr>
      </c:legendEntry>
      <c:legendEntry>
        <c:idx val="1"/>
        <c:txPr>
          <a:bodyPr rot="0" vert="horz"/>
          <a:lstStyle/>
          <a:p>
            <a:pPr algn="just">
              <a:defRPr b="1"/>
            </a:pPr>
            <a:endParaRPr lang="ru-RU"/>
          </a:p>
        </c:txPr>
      </c:legendEntry>
      <c:legendEntry>
        <c:idx val="2"/>
        <c:txPr>
          <a:bodyPr rot="0" vert="horz"/>
          <a:lstStyle/>
          <a:p>
            <a:pPr algn="just">
              <a:defRPr b="1"/>
            </a:pPr>
            <a:endParaRPr lang="ru-RU"/>
          </a:p>
        </c:txPr>
      </c:legendEntry>
      <c:layout>
        <c:manualLayout>
          <c:xMode val="edge"/>
          <c:yMode val="edge"/>
          <c:x val="1.543457146191771E-3"/>
          <c:y val="0.83264819411110969"/>
          <c:w val="0.9980653228184605"/>
          <c:h val="0.1673518058888945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 algn="just">
            <a:defRPr b="1"/>
          </a:pPr>
          <a:endParaRPr lang="ru-RU"/>
        </a:p>
      </c:txPr>
    </c:legend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800"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5.9677347976303781E-3"/>
          <c:y val="4.9832429016967106E-2"/>
          <c:w val="0.97524168152038471"/>
          <c:h val="0.80140590416666946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52AD4D"/>
            </a:solidFill>
          </c:spPr>
          <c:invertIfNegative val="0"/>
          <c:dLbls>
            <c:dLbl>
              <c:idx val="0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53</a:t>
                    </a:r>
                    <a:endParaRPr lang="en-US" sz="2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z="2000" b="1" dirty="0" smtClean="0"/>
                      <a:t>40</a:t>
                    </a:r>
                    <a:endParaRPr lang="en-US" sz="2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sz="2000" b="1" dirty="0" smtClean="0"/>
                      <a:t>32</a:t>
                    </a:r>
                    <a:endParaRPr lang="en-US" sz="2000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0.53</c:v>
                </c:pt>
                <c:pt idx="1">
                  <c:v>0.4</c:v>
                </c:pt>
                <c:pt idx="2">
                  <c:v>0.32000000000000062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60671616"/>
        <c:axId val="160673152"/>
      </c:barChart>
      <c:catAx>
        <c:axId val="16067161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0673152"/>
        <c:crosses val="autoZero"/>
        <c:auto val="1"/>
        <c:lblAlgn val="ctr"/>
        <c:lblOffset val="100"/>
        <c:noMultiLvlLbl val="0"/>
      </c:catAx>
      <c:valAx>
        <c:axId val="16067315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one"/>
        <c:crossAx val="160671616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8252565666358085"/>
          <c:y val="9.4210937117421234E-2"/>
          <c:w val="0.57382405543703963"/>
          <c:h val="0.818930633383004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92D050"/>
            </a:solidFill>
          </c:spPr>
          <c:invertIfNegative val="0"/>
          <c:dLbls>
            <c:dLbl>
              <c:idx val="0"/>
              <c:layout>
                <c:manualLayout>
                  <c:x val="2.0373721428663241E-2"/>
                  <c:y val="-2.7979903819631497E-3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2000"/>
                    </a:pPr>
                    <a:r>
                      <a:rPr lang="en-US" sz="2000" b="1" smtClean="0">
                        <a:solidFill>
                          <a:schemeClr val="tx1"/>
                        </a:solidFill>
                      </a:rPr>
                      <a:t>0,8</a:t>
                    </a:r>
                    <a:endParaRPr lang="en-US" sz="2000" dirty="0"/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 rot="0" vert="horz"/>
                  <a:lstStyle/>
                  <a:p>
                    <a:pPr>
                      <a:defRPr sz="2000"/>
                    </a:pPr>
                    <a:r>
                      <a:rPr lang="en-US" sz="2000" b="1" smtClean="0"/>
                      <a:t>1,1</a:t>
                    </a:r>
                    <a:endParaRPr lang="en-US" sz="2000"/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 rot="0" vert="horz"/>
                  <a:lstStyle/>
                  <a:p>
                    <a:pPr>
                      <a:defRPr sz="2000"/>
                    </a:pPr>
                    <a:r>
                      <a:rPr lang="en-US" sz="2000" b="1" smtClean="0"/>
                      <a:t>1,5</a:t>
                    </a:r>
                    <a:endParaRPr lang="en-US" sz="2000"/>
                  </a:p>
                </c:rich>
              </c:tx>
              <c:numFmt formatCode="#,##0.00" sourceLinked="0"/>
              <c:spPr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ru-RU" sz="3200" b="1" smtClean="0"/>
                      <a:t>5</a:t>
                    </a:r>
                    <a:r>
                      <a:rPr lang="ru-RU" sz="800" b="1" smtClean="0"/>
                      <a:t>,3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/>
                  <a:lstStyle/>
                  <a:p>
                    <a:r>
                      <a:rPr lang="en-US" sz="3200" b="1" smtClean="0"/>
                      <a:t>1</a:t>
                    </a:r>
                    <a:r>
                      <a:rPr lang="ru-RU" sz="800" b="1" smtClean="0"/>
                      <a:t>,1</a:t>
                    </a:r>
                    <a:endParaRPr lang="en-US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3200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Лист1!$A$2:$A$4</c:f>
              <c:strCache>
                <c:ptCount val="3"/>
                <c:pt idx="0">
                  <c:v>2023 год</c:v>
                </c:pt>
                <c:pt idx="1">
                  <c:v>2022 год</c:v>
                </c:pt>
                <c:pt idx="2">
                  <c:v>2021 год</c:v>
                </c:pt>
              </c:strCache>
            </c:str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0.8</c:v>
                </c:pt>
                <c:pt idx="1">
                  <c:v>1.1000000000000001</c:v>
                </c:pt>
                <c:pt idx="2">
                  <c:v>1.5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46"/>
        <c:axId val="167473920"/>
        <c:axId val="167475456"/>
      </c:barChart>
      <c:catAx>
        <c:axId val="1674739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7475456"/>
        <c:crosses val="autoZero"/>
        <c:auto val="1"/>
        <c:lblAlgn val="ctr"/>
        <c:lblOffset val="100"/>
        <c:noMultiLvlLbl val="0"/>
      </c:catAx>
      <c:valAx>
        <c:axId val="167475456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67473920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9272465928708283E-2"/>
          <c:y val="0.15357280055153444"/>
          <c:w val="0.95760057495684181"/>
          <c:h val="0.537777632657642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Лист1!$B$3</c:f>
              <c:strCache>
                <c:ptCount val="1"/>
                <c:pt idx="0">
                  <c:v>Количество несчастных случаев с тяжелыми последствиями</c:v>
                </c:pt>
              </c:strCache>
            </c:strRef>
          </c:tx>
          <c:spPr>
            <a:solidFill>
              <a:srgbClr val="A5B9A3"/>
            </a:solidFill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Лист1!$C$2:$E$2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Лист1!$C$3:$E$3</c:f>
              <c:numCache>
                <c:formatCode>General</c:formatCode>
                <c:ptCount val="3"/>
                <c:pt idx="0">
                  <c:v>32</c:v>
                </c:pt>
                <c:pt idx="1">
                  <c:v>38</c:v>
                </c:pt>
                <c:pt idx="2">
                  <c:v>35</c:v>
                </c:pt>
              </c:numCache>
            </c:numRef>
          </c:val>
        </c:ser>
        <c:ser>
          <c:idx val="1"/>
          <c:order val="1"/>
          <c:tx>
            <c:strRef>
              <c:f>Лист1!$B$4</c:f>
              <c:strCache>
                <c:ptCount val="1"/>
                <c:pt idx="0">
                  <c:v>Количество пострадавших</c:v>
                </c:pt>
              </c:strCache>
            </c:strRef>
          </c:tx>
          <c:spPr>
            <a:solidFill>
              <a:srgbClr val="C5E2FF"/>
            </a:solidFill>
            <a:scene3d>
              <a:camera prst="orthographicFront"/>
              <a:lightRig rig="threePt" dir="t"/>
            </a:scene3d>
            <a:sp3d prstMaterial="matte">
              <a:bevelT w="63500" h="63500" prst="artDeco"/>
              <a:contourClr>
                <a:srgbClr val="000000"/>
              </a:contourClr>
            </a:sp3d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Лист1!$C$2:$E$2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Лист1!$C$4:$E$4</c:f>
              <c:numCache>
                <c:formatCode>General</c:formatCode>
                <c:ptCount val="3"/>
                <c:pt idx="0">
                  <c:v>33</c:v>
                </c:pt>
                <c:pt idx="1">
                  <c:v>42</c:v>
                </c:pt>
                <c:pt idx="2">
                  <c:v>35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overlap val="-25"/>
        <c:axId val="168389632"/>
        <c:axId val="168395520"/>
      </c:barChart>
      <c:catAx>
        <c:axId val="1683896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68395520"/>
        <c:crosses val="autoZero"/>
        <c:auto val="1"/>
        <c:lblAlgn val="ctr"/>
        <c:lblOffset val="100"/>
        <c:noMultiLvlLbl val="0"/>
      </c:catAx>
      <c:valAx>
        <c:axId val="16839552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68389632"/>
        <c:crosses val="autoZero"/>
        <c:crossBetween val="between"/>
      </c:valAx>
    </c:plotArea>
    <c:legend>
      <c:legendPos val="t"/>
      <c:layout>
        <c:manualLayout>
          <c:xMode val="edge"/>
          <c:yMode val="edge"/>
          <c:x val="0"/>
          <c:y val="0.78908218056226009"/>
          <c:w val="0.83082400283549185"/>
          <c:h val="0.21086265131422241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1059345535219208E-2"/>
          <c:y val="5.2015597580032449E-2"/>
          <c:w val="0.87881679343864705"/>
          <c:h val="0.84902292574857163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Лист1!$B$2</c:f>
              <c:strCache>
                <c:ptCount val="1"/>
                <c:pt idx="0">
                  <c:v>РФ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0"/>
              <c:layout>
                <c:manualLayout>
                  <c:x val="-5.9686637255800319E-2"/>
                  <c:y val="4.73567905303883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8228589337372687E-2"/>
                  <c:y val="-6.0065500864783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4.0326556196246905E-3"/>
                  <c:y val="-6.006550086478316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400" b="1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Лист1!$C$1:$E$1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Лист1!$C$2:$E$2</c:f>
              <c:numCache>
                <c:formatCode>0.0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Лист1!$B$3</c:f>
              <c:strCache>
                <c:ptCount val="1"/>
                <c:pt idx="0">
                  <c:v>ДФО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0"/>
              <c:layout>
                <c:manualLayout>
                  <c:x val="-6.4999069046730515E-2"/>
                  <c:y val="-3.336785223258699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4.4826936361360314E-2"/>
                  <c:y val="-5.564117284530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2097966858874E-2"/>
                  <c:y val="-5.5641172845300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 baseline="0">
                    <a:latin typeface="Arial" pitchFamily="34" charset="0"/>
                    <a:cs typeface="Arial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Лист1!$C$1:$E$1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Лист1!$C$3:$E$3</c:f>
              <c:numCache>
                <c:formatCode>0.0</c:formatCode>
                <c:ptCount val="3"/>
                <c:pt idx="0">
                  <c:v>1.3</c:v>
                </c:pt>
                <c:pt idx="1">
                  <c:v>1.5</c:v>
                </c:pt>
                <c:pt idx="2">
                  <c:v>1.5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Лист1!$B$4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ln w="38100"/>
          </c:spPr>
          <c:marker>
            <c:symbol val="none"/>
          </c:marker>
          <c:dLbls>
            <c:dLbl>
              <c:idx val="0"/>
              <c:layout>
                <c:manualLayout>
                  <c:x val="-5.7260375713315673E-2"/>
                  <c:y val="3.580100310477881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2.9638272378579474E-2"/>
                  <c:y val="5.08246545778933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1.1491322090268322E-2"/>
                  <c:y val="3.811594424349847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6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Лист1!$C$1:$E$1</c:f>
              <c:numCache>
                <c:formatCode>General</c:formatCode>
                <c:ptCount val="3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</c:numCache>
            </c:numRef>
          </c:cat>
          <c:val>
            <c:numRef>
              <c:f>Лист1!$C$4:$E$4</c:f>
              <c:numCache>
                <c:formatCode>0.0</c:formatCode>
                <c:ptCount val="3"/>
                <c:pt idx="0">
                  <c:v>1.2</c:v>
                </c:pt>
                <c:pt idx="1">
                  <c:v>0.9</c:v>
                </c:pt>
                <c:pt idx="2">
                  <c:v>0.9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68344576"/>
        <c:axId val="168231680"/>
      </c:lineChart>
      <c:catAx>
        <c:axId val="1683445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Arial" pitchFamily="34" charset="0"/>
                <a:cs typeface="Arial" pitchFamily="34" charset="0"/>
              </a:defRPr>
            </a:pPr>
            <a:endParaRPr lang="ru-RU"/>
          </a:p>
        </c:txPr>
        <c:crossAx val="168231680"/>
        <c:crosses val="autoZero"/>
        <c:auto val="1"/>
        <c:lblAlgn val="ctr"/>
        <c:lblOffset val="100"/>
        <c:noMultiLvlLbl val="0"/>
      </c:catAx>
      <c:valAx>
        <c:axId val="168231680"/>
        <c:scaling>
          <c:orientation val="minMax"/>
        </c:scaling>
        <c:delete val="1"/>
        <c:axPos val="l"/>
        <c:numFmt formatCode="0.0" sourceLinked="1"/>
        <c:majorTickMark val="out"/>
        <c:minorTickMark val="none"/>
        <c:tickLblPos val="none"/>
        <c:crossAx val="168344576"/>
        <c:crosses val="autoZero"/>
        <c:crossBetween val="between"/>
      </c:valAx>
    </c:plotArea>
    <c:legend>
      <c:legendPos val="b"/>
      <c:layout>
        <c:manualLayout>
          <c:xMode val="edge"/>
          <c:yMode val="edge"/>
          <c:x val="0.1643696387460104"/>
          <c:y val="0.65448245860640974"/>
          <c:w val="0.61441953812121752"/>
          <c:h val="9.9263424512108789E-2"/>
        </c:manualLayout>
      </c:layout>
      <c:overlay val="0"/>
      <c:txPr>
        <a:bodyPr/>
        <a:lstStyle/>
        <a:p>
          <a:pPr>
            <a:defRPr sz="1400">
              <a:latin typeface="Arial" pitchFamily="34" charset="0"/>
              <a:cs typeface="Arial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ln>
      <a:noFill/>
    </a:ln>
  </c:sp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rgbClr val="404040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Численность населения</a:t>
            </a:r>
            <a:r>
              <a:rPr lang="en-US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, 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(</a:t>
            </a:r>
            <a:r>
              <a:rPr lang="ru-RU" sz="2000" dirty="0" err="1" smtClean="0">
                <a:latin typeface="Verdana" panose="020B0604030504040204" pitchFamily="34" charset="0"/>
                <a:ea typeface="Verdana" panose="020B0604030504040204" pitchFamily="34" charset="0"/>
              </a:rPr>
              <a:t>тыс.чел</a:t>
            </a:r>
            <a:r>
              <a:rPr lang="ru-RU" sz="2000" dirty="0" smtClean="0">
                <a:latin typeface="Verdana" panose="020B0604030504040204" pitchFamily="34" charset="0"/>
                <a:ea typeface="Verdana" panose="020B0604030504040204" pitchFamily="34" charset="0"/>
              </a:rPr>
              <a:t>.)</a:t>
            </a:r>
          </a:p>
        </c:rich>
      </c:tx>
      <c:layout>
        <c:manualLayout>
          <c:xMode val="edge"/>
          <c:yMode val="edge"/>
          <c:x val="0.28862007168459025"/>
          <c:y val="0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"/>
          <c:y val="0.2930783218842723"/>
          <c:w val="1"/>
          <c:h val="0.5152094528212067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ln w="57150" cap="rnd" cmpd="sng" algn="ctr">
              <a:solidFill>
                <a:schemeClr val="accent1"/>
              </a:solidFill>
              <a:prstDash val="solid"/>
              <a:round/>
            </a:ln>
            <a:effectLst/>
          </c:spPr>
          <c:marker>
            <c:symbol val="circle"/>
            <c:size val="15"/>
            <c:spPr>
              <a:solidFill>
                <a:srgbClr val="C00000"/>
              </a:solidFill>
              <a:ln w="57150" cap="flat" cmpd="sng" algn="ctr">
                <a:solidFill>
                  <a:schemeClr val="accent1"/>
                </a:solidFill>
                <a:prstDash val="solid"/>
                <a:round/>
              </a:ln>
              <a:effectLst/>
            </c:spPr>
          </c:marker>
          <c:dLbls>
            <c:dLbl>
              <c:idx val="0"/>
              <c:layout>
                <c:manualLayout>
                  <c:x val="-7.4484767025089813E-2"/>
                  <c:y val="-8.534221931474358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F6A-4CD7-917C-1746EEB6C254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7.0004480286738821E-2"/>
                  <c:y val="-8.9669365170225279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F6A-4CD7-917C-1746EEB6C254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-7.6724910394265239E-2"/>
                  <c:y val="-8.1015073459263565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9F6A-4CD7-917C-1746EEB6C254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-7.0004480286738807E-2"/>
                  <c:y val="-8.9669365170225238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F6A-4CD7-917C-1746EEB6C254}"/>
                </c:ex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-5.824372759856631E-2"/>
                  <c:y val="-9.8323656881184052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F6A-4CD7-917C-1746EEB6C25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0">
                <a:spAutoFit/>
              </a:bodyPr>
              <a:lstStyle/>
              <a:p>
                <a:pPr>
                  <a:defRPr sz="2000" b="1" i="0" u="none" strike="noStrike" kern="1200" baseline="0">
                    <a:solidFill>
                      <a:srgbClr val="404040"/>
                    </a:solidFill>
                    <a:latin typeface="Verdana" panose="020B0604030504040204" pitchFamily="34" charset="0"/>
                    <a:ea typeface="Verdana" panose="020B0604030504040204" pitchFamily="34" charset="0"/>
                    <a:cs typeface="+mn-cs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Лист1!$A$2:$A$6</c:f>
              <c:numCache>
                <c:formatCode>General</c:formatCode>
                <c:ptCount val="5"/>
                <c:pt idx="0">
                  <c:v>1990</c:v>
                </c:pt>
                <c:pt idx="1">
                  <c:v>2000</c:v>
                </c:pt>
                <c:pt idx="2">
                  <c:v>2010</c:v>
                </c:pt>
                <c:pt idx="3">
                  <c:v>2020</c:v>
                </c:pt>
                <c:pt idx="4">
                  <c:v>2023</c:v>
                </c:pt>
              </c:numCache>
            </c:numRef>
          </c:cat>
          <c:val>
            <c:numRef>
              <c:f>Лист1!$B$2:$B$6</c:f>
              <c:numCache>
                <c:formatCode>General</c:formatCode>
                <c:ptCount val="5"/>
                <c:pt idx="0">
                  <c:v>1320</c:v>
                </c:pt>
                <c:pt idx="1">
                  <c:v>1193</c:v>
                </c:pt>
                <c:pt idx="2">
                  <c:v>1109</c:v>
                </c:pt>
                <c:pt idx="3">
                  <c:v>1030</c:v>
                </c:pt>
                <c:pt idx="4">
                  <c:v>992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5-9F6A-4CD7-917C-1746EEB6C2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0482048"/>
        <c:axId val="10483584"/>
      </c:lineChart>
      <c:catAx>
        <c:axId val="10482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6350" cap="flat" cmpd="sng" algn="ctr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800" b="1" i="0" u="none" strike="noStrike" kern="1200" baseline="0">
                <a:solidFill>
                  <a:srgbClr val="40404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defRPr>
            </a:pPr>
            <a:endParaRPr lang="ru-RU"/>
          </a:p>
        </c:txPr>
        <c:crossAx val="10483584"/>
        <c:crosses val="autoZero"/>
        <c:auto val="1"/>
        <c:lblAlgn val="ctr"/>
        <c:lblOffset val="100"/>
        <c:noMultiLvlLbl val="0"/>
      </c:catAx>
      <c:valAx>
        <c:axId val="104835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04820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 w="6350" cap="flat" cmpd="sng" algn="ctr">
      <a:noFill/>
      <a:prstDash val="solid"/>
      <a:miter lim="800000"/>
    </a:ln>
    <a:effectLst/>
  </c:spPr>
  <c:txPr>
    <a:bodyPr/>
    <a:lstStyle/>
    <a:p>
      <a:pPr>
        <a:defRPr sz="1400">
          <a:solidFill>
            <a:srgbClr val="404040"/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1.1013083668498827E-2"/>
          <c:y val="0.11246392176932651"/>
          <c:w val="0.97841404556919065"/>
          <c:h val="0.6608726428520166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Число прибывших</c:v>
                </c:pt>
              </c:strCache>
            </c:strRef>
          </c:tx>
          <c:spPr>
            <a:solidFill>
              <a:sysClr val="windowText" lastClr="000000">
                <a:lumMod val="50000"/>
                <a:lumOff val="50000"/>
              </a:sysClr>
            </a:solidFill>
            <a:ln>
              <a:noFill/>
            </a:ln>
            <a:effectLst/>
          </c:spPr>
          <c:invertIfNegative val="0"/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800" b="1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Лист1!$B$2:$B$7</c:f>
              <c:numCache>
                <c:formatCode>0</c:formatCode>
                <c:ptCount val="6"/>
                <c:pt idx="0">
                  <c:v>29262</c:v>
                </c:pt>
                <c:pt idx="1">
                  <c:v>29083</c:v>
                </c:pt>
                <c:pt idx="2">
                  <c:v>24882</c:v>
                </c:pt>
                <c:pt idx="3">
                  <c:v>24225</c:v>
                </c:pt>
                <c:pt idx="4">
                  <c:v>23277</c:v>
                </c:pt>
                <c:pt idx="5">
                  <c:v>21613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DE30-4970-8F04-A14FD0426AB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Число выбывших</c:v>
                </c:pt>
              </c:strCache>
            </c:strRef>
          </c:tx>
          <c:spPr>
            <a:solidFill>
              <a:srgbClr val="AD0101"/>
            </a:solidFill>
            <a:ln>
              <a:noFill/>
            </a:ln>
            <a:effectLst/>
          </c:spPr>
          <c:invertIfNegative val="0"/>
          <c:dLbls>
            <c:dLbl>
              <c:idx val="4"/>
              <c:layout>
                <c:manualLayout>
                  <c:x val="-8.4864796844770418E-17"/>
                  <c:y val="7.767822006400404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5"/>
              <c:layout>
                <c:manualLayout>
                  <c:x val="0"/>
                  <c:y val="7.3749433838980194E-2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chemeClr val="bg1"/>
                    </a:solidFill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noFill/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Лист1!$C$2:$C$7</c:f>
              <c:numCache>
                <c:formatCode>General</c:formatCode>
                <c:ptCount val="6"/>
                <c:pt idx="0">
                  <c:v>-36683</c:v>
                </c:pt>
                <c:pt idx="1">
                  <c:v>-34572</c:v>
                </c:pt>
                <c:pt idx="2">
                  <c:v>-28972</c:v>
                </c:pt>
                <c:pt idx="3">
                  <c:v>-29715</c:v>
                </c:pt>
                <c:pt idx="4">
                  <c:v>-28755</c:v>
                </c:pt>
                <c:pt idx="5">
                  <c:v>-26515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E30-4970-8F04-A14FD0426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5"/>
        <c:overlap val="100"/>
        <c:axId val="30630272"/>
        <c:axId val="96312320"/>
      </c:barChart>
      <c:lineChart>
        <c:grouping val="standard"/>
        <c:varyColors val="0"/>
        <c:ser>
          <c:idx val="2"/>
          <c:order val="2"/>
          <c:tx>
            <c:strRef>
              <c:f>Лист1!$D$1</c:f>
              <c:strCache>
                <c:ptCount val="1"/>
                <c:pt idx="0">
                  <c:v>Миграционный  прирост ( убыль),чел.</c:v>
                </c:pt>
              </c:strCache>
            </c:strRef>
          </c:tx>
          <c:spPr>
            <a:ln w="50800" cap="rnd">
              <a:solidFill>
                <a:srgbClr val="FFC000"/>
              </a:solidFill>
              <a:round/>
            </a:ln>
            <a:effectLst/>
          </c:spPr>
          <c:marker>
            <c:symbol val="circle"/>
            <c:size val="10"/>
            <c:spPr>
              <a:solidFill>
                <a:schemeClr val="accent4"/>
              </a:solidFill>
              <a:ln w="57150">
                <a:solidFill>
                  <a:schemeClr val="accent4"/>
                </a:solidFill>
                <a:round/>
              </a:ln>
              <a:effectLst/>
            </c:spPr>
          </c:marker>
          <c:dLbls>
            <c:numFmt formatCode="#,##0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000">
                    <a:solidFill>
                      <a:srgbClr val="FFC000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dLblPos val="b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numRef>
              <c:f>Лист1!$A$2:$A$7</c:f>
              <c:numCache>
                <c:formatCode>General</c:formatCode>
                <c:ptCount val="6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  <c:pt idx="5">
                  <c:v>2023</c:v>
                </c:pt>
              </c:numCache>
            </c:numRef>
          </c:cat>
          <c:val>
            <c:numRef>
              <c:f>Лист1!$D$2:$D$7</c:f>
              <c:numCache>
                <c:formatCode>General</c:formatCode>
                <c:ptCount val="6"/>
                <c:pt idx="0">
                  <c:v>-7421</c:v>
                </c:pt>
                <c:pt idx="1">
                  <c:v>-5489</c:v>
                </c:pt>
                <c:pt idx="2">
                  <c:v>-4090</c:v>
                </c:pt>
                <c:pt idx="3">
                  <c:v>-5490</c:v>
                </c:pt>
                <c:pt idx="4">
                  <c:v>-5478</c:v>
                </c:pt>
                <c:pt idx="5">
                  <c:v>-4902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6-DE30-4970-8F04-A14FD0426AB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630272"/>
        <c:axId val="96312320"/>
      </c:lineChart>
      <c:catAx>
        <c:axId val="30630272"/>
        <c:scaling>
          <c:orientation val="minMax"/>
        </c:scaling>
        <c:delete val="0"/>
        <c:axPos val="b"/>
        <c:numFmt formatCode="General" sourceLinked="1"/>
        <c:majorTickMark val="out"/>
        <c:minorTickMark val="out"/>
        <c:tickLblPos val="low"/>
        <c:spPr>
          <a:noFill/>
          <a:ln w="15875" cap="flat" cmpd="sng" algn="ctr">
            <a:solidFill>
              <a:sysClr val="window" lastClr="FFFFFF">
                <a:lumMod val="50000"/>
              </a:sysClr>
            </a:solidFill>
            <a:round/>
          </a:ln>
          <a:effectLst/>
        </c:spPr>
        <c:txPr>
          <a:bodyPr rot="0" vert="horz"/>
          <a:lstStyle/>
          <a:p>
            <a:pPr>
              <a:defRPr sz="2000" b="0"/>
            </a:pPr>
            <a:endParaRPr lang="ru-RU"/>
          </a:p>
        </c:txPr>
        <c:crossAx val="96312320"/>
        <c:crosses val="autoZero"/>
        <c:auto val="1"/>
        <c:lblAlgn val="ctr"/>
        <c:lblOffset val="100"/>
        <c:noMultiLvlLbl val="0"/>
      </c:catAx>
      <c:valAx>
        <c:axId val="96312320"/>
        <c:scaling>
          <c:orientation val="minMax"/>
        </c:scaling>
        <c:delete val="1"/>
        <c:axPos val="l"/>
        <c:numFmt formatCode="0" sourceLinked="1"/>
        <c:majorTickMark val="none"/>
        <c:minorTickMark val="none"/>
        <c:tickLblPos val="none"/>
        <c:crossAx val="3063027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6.1442191072714914E-3"/>
          <c:y val="0.88220451988223236"/>
          <c:w val="0.98771156178545261"/>
          <c:h val="0.1039465321561853"/>
        </c:manualLayout>
      </c:layout>
      <c:overlay val="0"/>
      <c:txPr>
        <a:bodyPr/>
        <a:lstStyle/>
        <a:p>
          <a:pPr>
            <a:defRPr sz="1400" b="1">
              <a:latin typeface="Verdana" panose="020B0604030504040204" pitchFamily="34" charset="0"/>
              <a:ea typeface="Verdana" panose="020B0604030504040204" pitchFamily="34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000" b="1">
          <a:solidFill>
            <a:schemeClr val="bg2">
              <a:lumMod val="25000"/>
            </a:schemeClr>
          </a:solidFill>
          <a:latin typeface="Arial Narrow" panose="020B060602020203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en-US" sz="1800" b="1" i="0" u="none" strike="noStrike" baseline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</a:t>
            </a:r>
            <a:r>
              <a:rPr lang="ru-RU" sz="1800" b="1" i="0" u="none" strike="noStrike" baseline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Выбывшие из Забайкальского края в</a:t>
            </a:r>
            <a:endParaRPr lang="en-US" sz="1800" b="1" i="0" u="none" strike="noStrike" baseline="0" dirty="0" smtClean="0">
              <a:effectLst/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>
              <a:defRPr sz="1800">
                <a:latin typeface="Verdana" panose="020B0604030504040204" pitchFamily="34" charset="0"/>
                <a:ea typeface="Verdana" panose="020B0604030504040204" pitchFamily="34" charset="0"/>
              </a:defRPr>
            </a:pPr>
            <a:r>
              <a:rPr lang="ru-RU" sz="1800" b="1" i="0" u="none" strike="noStrike" baseline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 2023 году</a:t>
            </a:r>
            <a:r>
              <a:rPr lang="en-US" sz="1800" b="1" i="0" u="none" strike="noStrike" baseline="0" dirty="0" smtClean="0">
                <a:effectLst/>
                <a:latin typeface="Verdana" panose="020B0604030504040204" pitchFamily="34" charset="0"/>
                <a:ea typeface="Verdana" panose="020B0604030504040204" pitchFamily="34" charset="0"/>
              </a:rPr>
              <a:t>:</a:t>
            </a:r>
            <a:endParaRPr lang="ru-RU" sz="1800" dirty="0">
              <a:latin typeface="Verdana" panose="020B0604030504040204" pitchFamily="34" charset="0"/>
              <a:ea typeface="Verdana" panose="020B0604030504040204" pitchFamily="34" charset="0"/>
            </a:endParaRPr>
          </a:p>
        </c:rich>
      </c:tx>
      <c:layout>
        <c:manualLayout>
          <c:xMode val="edge"/>
          <c:yMode val="edge"/>
          <c:x val="0.11072563943595155"/>
          <c:y val="3.3701824303632739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47159135668427893"/>
          <c:y val="0.15841051581836374"/>
          <c:w val="0.37948281813524021"/>
          <c:h val="0.76028634973589049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доля</c:v>
                </c:pt>
              </c:strCache>
            </c:strRef>
          </c:tx>
          <c:spPr>
            <a:solidFill>
              <a:srgbClr val="FFC32E"/>
            </a:solidFill>
            <a:ln>
              <a:solidFill>
                <a:schemeClr val="tx1">
                  <a:lumMod val="75000"/>
                  <a:lumOff val="25000"/>
                </a:schemeClr>
              </a:solidFill>
            </a:ln>
          </c:spPr>
          <c:dPt>
            <c:idx val="0"/>
            <c:bubble3D val="0"/>
            <c:spPr>
              <a:solidFill>
                <a:srgbClr val="0070C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281-49F5-B77E-BDD6BF2703C9}"/>
              </c:ext>
            </c:extLst>
          </c:dPt>
          <c:dPt>
            <c:idx val="1"/>
            <c:bubble3D val="0"/>
            <c:spPr>
              <a:solidFill>
                <a:srgbClr val="00B050"/>
              </a:solidFill>
              <a:ln w="19050">
                <a:solidFill>
                  <a:schemeClr val="tx1">
                    <a:lumMod val="75000"/>
                    <a:lumOff val="25000"/>
                  </a:schemeClr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281-49F5-B77E-BDD6BF2703C9}"/>
              </c:ext>
            </c:extLst>
          </c:dPt>
          <c:dLbls>
            <c:numFmt formatCode="0%" sourceLinked="0"/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2400" b="1">
                    <a:solidFill>
                      <a:schemeClr val="bg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Лист1!$A$2:$A$3</c:f>
              <c:strCache>
                <c:ptCount val="2"/>
                <c:pt idx="0">
                  <c:v>Город</c:v>
                </c:pt>
                <c:pt idx="1">
                  <c:v>Село</c:v>
                </c:pt>
              </c:strCache>
            </c:strRef>
          </c:cat>
          <c:val>
            <c:numRef>
              <c:f>Лист1!$B$2:$B$3</c:f>
              <c:numCache>
                <c:formatCode>0.0%</c:formatCode>
                <c:ptCount val="2"/>
                <c:pt idx="0">
                  <c:v>0.63000000000000322</c:v>
                </c:pt>
                <c:pt idx="1">
                  <c:v>0.37000000000000038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E281-49F5-B77E-BDD6BF2703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0"/>
      </c:doughnutChart>
      <c:spPr>
        <a:noFill/>
        <a:ln>
          <a:noFill/>
        </a:ln>
        <a:effectLst/>
      </c:spPr>
    </c:plotArea>
    <c:legend>
      <c:legendPos val="l"/>
      <c:legendEntry>
        <c:idx val="0"/>
        <c:txPr>
          <a:bodyPr/>
          <a:lstStyle/>
          <a:p>
            <a:pPr>
              <a:defRPr sz="2400" b="1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2400" b="1"/>
            </a:pPr>
            <a:endParaRPr lang="ru-RU"/>
          </a:p>
        </c:txPr>
      </c:legendEntry>
      <c:layout>
        <c:manualLayout>
          <c:xMode val="edge"/>
          <c:yMode val="edge"/>
          <c:x val="6.3620133190014786E-3"/>
          <c:y val="0.30156493950840857"/>
          <c:w val="0.3248900874559254"/>
          <c:h val="0.29279818671122426"/>
        </c:manualLayout>
      </c:layout>
      <c:overlay val="0"/>
      <c:txPr>
        <a:bodyPr/>
        <a:lstStyle/>
        <a:p>
          <a:pPr>
            <a:defRPr sz="2400" b="1"/>
          </a:pPr>
          <a:endParaRPr lang="ru-RU"/>
        </a:p>
      </c:txPr>
    </c:legend>
    <c:plotVisOnly val="1"/>
    <c:dispBlanksAs val="zero"/>
    <c:showDLblsOverMax val="0"/>
  </c:chart>
  <c:spPr>
    <a:noFill/>
    <a:ln>
      <a:noFill/>
    </a:ln>
    <a:effectLst/>
  </c:spPr>
  <c:txPr>
    <a:bodyPr/>
    <a:lstStyle/>
    <a:p>
      <a:pPr>
        <a:defRPr sz="1000">
          <a:solidFill>
            <a:srgbClr val="404040"/>
          </a:solidFill>
          <a:latin typeface="Arial Narrow" panose="020B0606020202030204" pitchFamily="34" charset="0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1.4957079932295107E-2"/>
          <c:y val="7.5920771939358131E-2"/>
          <c:w val="0.71191194422013004"/>
          <c:h val="0.6980998656522858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 детей-сирот всего, чел.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5705</c:v>
                </c:pt>
                <c:pt idx="1">
                  <c:v>5614</c:v>
                </c:pt>
                <c:pt idx="2">
                  <c:v>5480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C9B4-4AA9-A72C-A2442CCA6657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 семьях, чел.</c:v>
                </c:pt>
              </c:strCache>
            </c:strRef>
          </c:tx>
          <c:spPr>
            <a:solidFill>
              <a:srgbClr val="1F497D">
                <a:lumMod val="40000"/>
                <a:lumOff val="60000"/>
              </a:srgbClr>
            </a:solidFill>
          </c:spPr>
          <c:invertIfNegative val="0"/>
          <c:dLbls>
            <c:dLbl>
              <c:idx val="0"/>
              <c:layout>
                <c:manualLayout>
                  <c:x val="4.3333333333333737E-2"/>
                  <c:y val="-5.63881565335225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9B4-4AA9-A72C-A2442CCA665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6.3333333333333797E-2"/>
                  <c:y val="-5.6388156533522535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C9B4-4AA9-A72C-A2442CCA665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3333333333333737E-2"/>
                  <c:y val="1.1277631306704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C9B4-4AA9-A72C-A2442CCA665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4.3333333333333737E-2"/>
                  <c:y val="5.638815653352280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C9B4-4AA9-A72C-A2442CCA665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4409</c:v>
                </c:pt>
                <c:pt idx="1">
                  <c:v>4337</c:v>
                </c:pt>
                <c:pt idx="2">
                  <c:v>4258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C9B4-4AA9-A72C-A2442CCA6657}"/>
            </c:ext>
          </c:extLst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нуждаются в устройстве, чел.</c:v>
                </c:pt>
              </c:strCache>
            </c:strRef>
          </c:tx>
          <c:spPr>
            <a:solidFill>
              <a:srgbClr val="C00000"/>
            </a:solidFill>
          </c:spPr>
          <c:invertIfNegative val="0"/>
          <c:dLbls>
            <c:dLbl>
              <c:idx val="0"/>
              <c:layout>
                <c:manualLayout>
                  <c:x val="2.6666666666666682E-2"/>
                  <c:y val="5.638815653352306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C9B4-4AA9-A72C-A2442CCA6657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6666666666666672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C9B4-4AA9-A72C-A2442CCA6657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0000000000000011E-2"/>
                  <c:y val="5.1688546378564407E-17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C9B4-4AA9-A72C-A2442CCA6657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33333333333334E-2"/>
                  <c:y val="1.69164469600567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9B4-4AA9-A72C-A2442CCA665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1280</c:v>
                </c:pt>
                <c:pt idx="1">
                  <c:v>1228</c:v>
                </c:pt>
                <c:pt idx="2">
                  <c:v>1205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C9B4-4AA9-A72C-A2442CCA665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363520"/>
        <c:axId val="146365056"/>
      </c:barChart>
      <c:catAx>
        <c:axId val="146363520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46365056"/>
        <c:crosses val="autoZero"/>
        <c:auto val="1"/>
        <c:lblAlgn val="ctr"/>
        <c:lblOffset val="100"/>
        <c:noMultiLvlLbl val="0"/>
      </c:catAx>
      <c:valAx>
        <c:axId val="1463650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63635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604167133900207"/>
          <c:y val="8.3347236419439696E-2"/>
          <c:w val="0.23626748959575491"/>
          <c:h val="0.700679383126528"/>
        </c:manualLayout>
      </c:layout>
      <c:overlay val="0"/>
      <c:txPr>
        <a:bodyPr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2.1992091953353156E-4"/>
          <c:y val="0.22511964578227944"/>
          <c:w val="0.72207222743740063"/>
          <c:h val="0.5254293720627508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устроены в семьи, чел.</c:v>
                </c:pt>
              </c:strCache>
            </c:strRef>
          </c:tx>
          <c:spPr>
            <a:solidFill>
              <a:schemeClr val="bg2">
                <a:lumMod val="50000"/>
              </a:schemeClr>
            </a:solidFill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1016</c:v>
                </c:pt>
                <c:pt idx="1">
                  <c:v>1177</c:v>
                </c:pt>
                <c:pt idx="2">
                  <c:v>1108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4DC-4474-A294-24566B6BA30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выявлены, чел.</c:v>
                </c:pt>
              </c:strCache>
            </c:strRef>
          </c:tx>
          <c:spPr>
            <a:solidFill>
              <a:srgbClr val="99CCFF"/>
            </a:solidFill>
            <a:ln>
              <a:solidFill>
                <a:srgbClr val="99CCFF"/>
              </a:solidFill>
            </a:ln>
          </c:spPr>
          <c:invertIfNegative val="0"/>
          <c:dLbls>
            <c:dLbl>
              <c:idx val="0"/>
              <c:layout>
                <c:manualLayout>
                  <c:x val="2.9530488485434752E-2"/>
                  <c:y val="-2.81238304804747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F4DC-4474-A294-24566B6BA30D}"/>
                </c:ex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9530488485434752E-2"/>
                  <c:y val="-9.374610160158204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F4DC-4474-A294-24566B6BA30D}"/>
                </c:ex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9530488485434752E-2"/>
                  <c:y val="-2.343652540039551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F4DC-4474-A294-24566B6BA30D}"/>
                </c:ex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1626375442329879E-2"/>
                  <c:y val="-2.482837430427305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4DC-4474-A294-24566B6BA30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>
                    <a:latin typeface="Arial" panose="020B0604020202020204" pitchFamily="34" charset="0"/>
                    <a:cs typeface="Arial" panose="020B0604020202020204" pitchFamily="34" charset="0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2021</c:v>
                </c:pt>
                <c:pt idx="1">
                  <c:v>2022</c:v>
                </c:pt>
                <c:pt idx="2">
                  <c:v>2023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761</c:v>
                </c:pt>
                <c:pt idx="1">
                  <c:v>844</c:v>
                </c:pt>
                <c:pt idx="2">
                  <c:v>830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4DC-4474-A294-24566B6BA30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46468864"/>
        <c:axId val="146470400"/>
      </c:barChart>
      <c:catAx>
        <c:axId val="146468864"/>
        <c:scaling>
          <c:orientation val="minMax"/>
        </c:scaling>
        <c:delete val="0"/>
        <c:axPos val="b"/>
        <c:numFmt formatCode="General" sourceLinked="0"/>
        <c:majorTickMark val="out"/>
        <c:minorTickMark val="none"/>
        <c:tickLblPos val="nextTo"/>
        <c:txPr>
          <a:bodyPr/>
          <a:lstStyle/>
          <a:p>
            <a:pPr>
              <a:defRPr sz="1600" b="1">
                <a:latin typeface="Arial" panose="020B0604020202020204" pitchFamily="34" charset="0"/>
                <a:cs typeface="Arial" panose="020B0604020202020204" pitchFamily="34" charset="0"/>
              </a:defRPr>
            </a:pPr>
            <a:endParaRPr lang="ru-RU"/>
          </a:p>
        </c:txPr>
        <c:crossAx val="146470400"/>
        <c:crosses val="autoZero"/>
        <c:auto val="1"/>
        <c:lblAlgn val="ctr"/>
        <c:lblOffset val="100"/>
        <c:noMultiLvlLbl val="0"/>
      </c:catAx>
      <c:valAx>
        <c:axId val="146470400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one"/>
        <c:crossAx val="146468864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4098308824847925"/>
          <c:y val="0.15913581154254391"/>
          <c:w val="0.25572213249630027"/>
          <c:h val="0.611754489115233"/>
        </c:manualLayout>
      </c:layout>
      <c:overlay val="0"/>
      <c:txPr>
        <a:bodyPr anchor="t"/>
        <a:lstStyle/>
        <a:p>
          <a:pPr>
            <a:defRPr sz="1800" b="1">
              <a:latin typeface="Arial" panose="020B0604020202020204" pitchFamily="34" charset="0"/>
              <a:cs typeface="Arial" panose="020B0604020202020204" pitchFamily="34" charset="0"/>
            </a:defRPr>
          </a:pPr>
          <a:endParaRPr lang="ru-RU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1.3376159597882577E-3"/>
          <c:y val="0.28551581182937708"/>
          <c:w val="0.96262235184894829"/>
          <c:h val="0.42798363781010318"/>
        </c:manualLayout>
      </c:layout>
      <c:lineChart>
        <c:grouping val="standar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Забайкальский край</c:v>
                </c:pt>
              </c:strCache>
            </c:strRef>
          </c:tx>
          <c:spPr>
            <a:ln w="76200" cap="rnd">
              <a:solidFill>
                <a:srgbClr val="00B050"/>
              </a:solidFill>
              <a:round/>
            </a:ln>
            <a:effectLst/>
          </c:spPr>
          <c:marker>
            <c:symbol val="diamond"/>
            <c:size val="9"/>
            <c:spPr>
              <a:solidFill>
                <a:schemeClr val="accent1"/>
              </a:solidFill>
              <a:ln w="76200">
                <a:solidFill>
                  <a:srgbClr val="00B050"/>
                </a:solidFill>
              </a:ln>
              <a:effectLst/>
            </c:spPr>
          </c:marker>
          <c:dLbls>
            <c:dLbl>
              <c:idx val="0"/>
              <c:tx>
                <c:rich>
                  <a:bodyPr/>
                  <a:lstStyle/>
                  <a:p>
                    <a:r>
                      <a:rPr lang="en-US" smtClean="0"/>
                      <a:t>21,5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tx>
                <c:rich>
                  <a:bodyPr/>
                  <a:lstStyle/>
                  <a:p>
                    <a:r>
                      <a:rPr lang="en-US" smtClean="0"/>
                      <a:t>20,9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tx>
                <c:rich>
                  <a:bodyPr/>
                  <a:lstStyle/>
                  <a:p>
                    <a:r>
                      <a:rPr lang="en-US" smtClean="0"/>
                      <a:t>19,3</a:t>
                    </a:r>
                    <a:endParaRPr lang="en-US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17,6</a:t>
                    </a:r>
                    <a:endParaRPr lang="en-US" dirty="0"/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tx>
                <c:rich>
                  <a:bodyPr rot="0" vert="horz"/>
                  <a:lstStyle/>
                  <a:p>
                    <a:pPr>
                      <a:defRPr sz="2400" b="1">
                        <a:solidFill>
                          <a:srgbClr val="1428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en-US" sz="2400" b="1" dirty="0" smtClean="0">
                        <a:solidFill>
                          <a:srgbClr val="00B050"/>
                        </a:solidFill>
                        <a:latin typeface="Arial" pitchFamily="34" charset="0"/>
                        <a:cs typeface="Arial" pitchFamily="34" charset="0"/>
                      </a:rPr>
                      <a:t>16,7</a:t>
                    </a:r>
                    <a:endParaRPr lang="en-US" sz="2400" b="1" dirty="0">
                      <a:solidFill>
                        <a:srgbClr val="00B050"/>
                      </a:solidFill>
                    </a:endParaRPr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spPr>
                <a:noFill/>
                <a:ln w="12700" cap="flat" cmpd="sng" algn="ctr">
                  <a:solidFill>
                    <a:schemeClr val="bg1"/>
                  </a:solidFill>
                  <a:prstDash val="solid"/>
                  <a:miter lim="800000"/>
                </a:ln>
                <a:effectLst/>
              </c:spPr>
              <c:txPr>
                <a:bodyPr rot="0" vert="horz"/>
                <a:lstStyle/>
                <a:p>
                  <a:pPr>
                    <a:defRPr sz="2200" b="1">
                      <a:solidFill>
                        <a:srgbClr val="00B050"/>
                      </a:solidFill>
                      <a:latin typeface="Arial" pitchFamily="34" charset="0"/>
                      <a:ea typeface="+mn-ea"/>
                      <a:cs typeface="Arial" pitchFamily="34" charset="0"/>
                    </a:defRPr>
                  </a:pPr>
                  <a:endParaRPr lang="ru-RU"/>
                </a:p>
              </c:txPr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8"/>
              <c:layout>
                <c:manualLayout>
                  <c:x val="-4.7689127508224682E-2"/>
                  <c:y val="-7.7359451498417581E-2"/>
                </c:manualLayout>
              </c:layout>
              <c:tx>
                <c:rich>
                  <a:bodyPr rot="0" vert="horz"/>
                  <a:lstStyle/>
                  <a:p>
                    <a:pPr>
                      <a:defRPr sz="2200" b="1">
                        <a:solidFill>
                          <a:srgbClr val="142860"/>
                        </a:solidFill>
                        <a:latin typeface="Arial" pitchFamily="34" charset="0"/>
                        <a:ea typeface="+mn-ea"/>
                        <a:cs typeface="Arial" pitchFamily="34" charset="0"/>
                      </a:defRPr>
                    </a:pPr>
                    <a:r>
                      <a:rPr lang="ru-RU" sz="2200" dirty="0" smtClean="0">
                        <a:solidFill>
                          <a:srgbClr val="142860"/>
                        </a:solidFill>
                        <a:latin typeface="Arial" pitchFamily="34" charset="0"/>
                        <a:cs typeface="Arial" pitchFamily="34" charset="0"/>
                      </a:rPr>
                      <a:t>1</a:t>
                    </a:r>
                    <a:r>
                      <a:rPr lang="ru-RU" sz="2200" dirty="0" smtClean="0">
                        <a:solidFill>
                          <a:srgbClr val="142860"/>
                        </a:solidFill>
                      </a:rPr>
                      <a:t>9,3</a:t>
                    </a:r>
                    <a:r>
                      <a:rPr lang="en-US" sz="2200" dirty="0" smtClean="0">
                        <a:solidFill>
                          <a:srgbClr val="142860"/>
                        </a:solidFill>
                      </a:rPr>
                      <a:t>%</a:t>
                    </a:r>
                    <a:endParaRPr lang="en-US" sz="2200" dirty="0"/>
                  </a:p>
                </c:rich>
              </c:tx>
              <c:spPr>
                <a:noFill/>
                <a:ln w="12700" cap="flat" cmpd="sng" algn="ctr">
                  <a:noFill/>
                  <a:prstDash val="solid"/>
                  <a:miter lim="800000"/>
                </a:ln>
                <a:effectLst/>
              </c:spPr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2"/>
              <c:layout>
                <c:manualLayout>
                  <c:x val="-8.5163549157525508E-5"/>
                  <c:y val="-4.7873368159866814E-2"/>
                </c:manualLayout>
              </c:layout>
              <c:dLblPos val="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12700" cap="flat" cmpd="sng" algn="ctr">
                <a:noFill/>
                <a:prstDash val="solid"/>
                <a:miter lim="800000"/>
              </a:ln>
              <a:effectLst/>
            </c:spPr>
            <c:txPr>
              <a:bodyPr rot="0" vert="horz"/>
              <a:lstStyle/>
              <a:p>
                <a:pPr>
                  <a:defRPr sz="2200">
                    <a:solidFill>
                      <a:srgbClr val="142860"/>
                    </a:solidFill>
                    <a:latin typeface="Arial" pitchFamily="34" charset="0"/>
                    <a:ea typeface="+mn-ea"/>
                    <a:cs typeface="Arial" pitchFamily="34" charset="0"/>
                  </a:defRPr>
                </a:pPr>
                <a:endParaRPr lang="ru-RU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2023*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0.21500000000000005</c:v>
                </c:pt>
                <c:pt idx="1">
                  <c:v>0.20900000000000005</c:v>
                </c:pt>
                <c:pt idx="2">
                  <c:v>0.193</c:v>
                </c:pt>
                <c:pt idx="3">
                  <c:v>0.17600000000000005</c:v>
                </c:pt>
                <c:pt idx="4">
                  <c:v>0.16700000000000001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00-3608-4A9A-ABFD-4E77D67E59A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0257152"/>
        <c:axId val="160258688"/>
      </c:lineChart>
      <c:catAx>
        <c:axId val="160257152"/>
        <c:scaling>
          <c:orientation val="minMax"/>
        </c:scaling>
        <c:delete val="0"/>
        <c:axPos val="b"/>
        <c:numFmt formatCode="\О\с\н\о\в\н\о\й" sourceLinked="0"/>
        <c:majorTickMark val="out"/>
        <c:minorTickMark val="none"/>
        <c:tickLblPos val="nextTo"/>
        <c:spPr>
          <a:noFill/>
          <a:ln w="5122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2000"/>
            </a:pPr>
            <a:endParaRPr lang="ru-RU"/>
          </a:p>
        </c:txPr>
        <c:crossAx val="160258688"/>
        <c:crosses val="autoZero"/>
        <c:auto val="1"/>
        <c:lblAlgn val="ctr"/>
        <c:lblOffset val="100"/>
        <c:noMultiLvlLbl val="1"/>
      </c:catAx>
      <c:valAx>
        <c:axId val="160258688"/>
        <c:scaling>
          <c:orientation val="minMax"/>
          <c:max val="0.24000000000000021"/>
          <c:min val="4.0000000000000112E-2"/>
        </c:scaling>
        <c:delete val="1"/>
        <c:axPos val="l"/>
        <c:numFmt formatCode="0.0%" sourceLinked="1"/>
        <c:majorTickMark val="out"/>
        <c:minorTickMark val="none"/>
        <c:tickLblPos val="none"/>
        <c:crossAx val="160257152"/>
        <c:crosses val="autoZero"/>
        <c:crossBetween val="between"/>
      </c:valAx>
      <c:spPr>
        <a:noFill/>
        <a:ln w="13660">
          <a:noFill/>
        </a:ln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251448490946639E-2"/>
          <c:y val="5.5502202984238934E-2"/>
          <c:w val="0.92874855150905478"/>
          <c:h val="0.45164171740706954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2023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>
                  <a:lumMod val="75000"/>
                </a:schemeClr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00B3-4AAA-AFEC-21A8232F1E4A}"/>
              </c:ext>
            </c:extLst>
          </c:dPt>
          <c:dPt>
            <c:idx val="1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2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3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4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5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6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7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8"/>
            <c:invertIfNegative val="0"/>
            <c:bubble3D val="0"/>
            <c:spPr>
              <a:solidFill>
                <a:schemeClr val="bg2">
                  <a:lumMod val="50000"/>
                </a:schemeClr>
              </a:solidFill>
              <a:ln>
                <a:noFill/>
              </a:ln>
              <a:effectLst/>
            </c:spPr>
          </c:dPt>
          <c:dPt>
            <c:idx val="9"/>
            <c:invertIfNegative val="0"/>
            <c:bubble3D val="0"/>
            <c:spPr>
              <a:solidFill>
                <a:srgbClr val="52AD4D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BA8-4805-9396-C378B9E42583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noFill/>
              </a:ln>
              <a:effectLst/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900" b="1" i="0" u="none" strike="noStrike" kern="1200" baseline="0">
                    <a:solidFill>
                      <a:schemeClr val="bg1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Лист1!$A$2:$A$13</c:f>
              <c:strCache>
                <c:ptCount val="12"/>
                <c:pt idx="0">
                  <c:v>Российская Федерация</c:v>
                </c:pt>
                <c:pt idx="1">
                  <c:v>Чукотский авт. округ</c:v>
                </c:pt>
                <c:pt idx="2">
                  <c:v>Сахалинская область</c:v>
                </c:pt>
                <c:pt idx="3">
                  <c:v>Магаданская область</c:v>
                </c:pt>
                <c:pt idx="4">
                  <c:v>Хабаровский край</c:v>
                </c:pt>
                <c:pt idx="5">
                  <c:v>Приморский край</c:v>
                </c:pt>
                <c:pt idx="6">
                  <c:v>Камчатский край</c:v>
                </c:pt>
                <c:pt idx="7">
                  <c:v>Амурская область</c:v>
                </c:pt>
                <c:pt idx="8">
                  <c:v>Республика Саха (Якутия)</c:v>
                </c:pt>
                <c:pt idx="9">
                  <c:v>Забайкальский край</c:v>
                </c:pt>
                <c:pt idx="10">
                  <c:v>Республика Бурятия</c:v>
                </c:pt>
                <c:pt idx="11">
                  <c:v>Еврейская авт. область</c:v>
                </c:pt>
              </c:strCache>
            </c:strRef>
          </c:cat>
          <c:val>
            <c:numRef>
              <c:f>Лист1!$B$2:$B$13</c:f>
              <c:numCache>
                <c:formatCode>General</c:formatCode>
                <c:ptCount val="12"/>
                <c:pt idx="0" formatCode="0.0">
                  <c:v>10.1</c:v>
                </c:pt>
                <c:pt idx="1">
                  <c:v>6.8</c:v>
                </c:pt>
                <c:pt idx="2" formatCode="0.0">
                  <c:v>6.9</c:v>
                </c:pt>
                <c:pt idx="3">
                  <c:v>7.5</c:v>
                </c:pt>
                <c:pt idx="4" formatCode="0.0">
                  <c:v>10</c:v>
                </c:pt>
                <c:pt idx="5">
                  <c:v>11.1</c:v>
                </c:pt>
                <c:pt idx="6">
                  <c:v>12.7</c:v>
                </c:pt>
                <c:pt idx="7">
                  <c:v>12.8</c:v>
                </c:pt>
                <c:pt idx="8">
                  <c:v>14.8</c:v>
                </c:pt>
                <c:pt idx="9" formatCode="0.0">
                  <c:v>16.7</c:v>
                </c:pt>
                <c:pt idx="10" formatCode="0.0">
                  <c:v>18.399999999999999</c:v>
                </c:pt>
                <c:pt idx="11" formatCode="0.0">
                  <c:v>18.8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F1CE-4E65-BACF-FD901C6ADE39}"/>
            </c:ext>
          </c:extLst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30"/>
        <c:axId val="160873856"/>
        <c:axId val="167608320"/>
      </c:barChart>
      <c:catAx>
        <c:axId val="160873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54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67608320"/>
        <c:crosses val="autoZero"/>
        <c:auto val="1"/>
        <c:lblAlgn val="ctr"/>
        <c:lblOffset val="100"/>
        <c:noMultiLvlLbl val="0"/>
      </c:catAx>
      <c:valAx>
        <c:axId val="167608320"/>
        <c:scaling>
          <c:orientation val="minMax"/>
        </c:scaling>
        <c:delete val="1"/>
        <c:axPos val="l"/>
        <c:numFmt formatCode="0.0" sourceLinked="1"/>
        <c:majorTickMark val="none"/>
        <c:minorTickMark val="none"/>
        <c:tickLblPos val="none"/>
        <c:crossAx val="160873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6"/>
    </mc:Choice>
    <mc:Fallback>
      <c:style val="6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2444859338459441"/>
          <c:y val="7.5122702879358558E-2"/>
          <c:w val="0.7755513751601556"/>
          <c:h val="0.8732304388910826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Уровень безработицы</c:v>
                </c:pt>
              </c:strCache>
            </c:strRef>
          </c:tx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sz="2000" b="1" dirty="0" smtClean="0"/>
                      <a:t>6,9</a:t>
                    </a:r>
                    <a:endParaRPr lang="en-US" sz="2000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 sz="2000" b="1"/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Лист1!$B$2:$B$4</c:f>
              <c:numCache>
                <c:formatCode>General</c:formatCode>
                <c:ptCount val="3"/>
                <c:pt idx="0">
                  <c:v>6.9</c:v>
                </c:pt>
                <c:pt idx="1">
                  <c:v>7.8</c:v>
                </c:pt>
                <c:pt idx="2">
                  <c:v>9.1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07D5-474E-9178-BF7A0074B00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Столбец1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Лист1!$C$2:$C$4</c:f>
              <c:numCache>
                <c:formatCode>General</c:formatCode>
                <c:ptCount val="3"/>
                <c:pt idx="0">
                  <c:v>3.7</c:v>
                </c:pt>
                <c:pt idx="1">
                  <c:v>4.2</c:v>
                </c:pt>
                <c:pt idx="2">
                  <c:v>5.4</c:v>
                </c:pt>
              </c:numCache>
            </c:numRef>
          </c:val>
        </c:ser>
        <c:ser>
          <c:idx val="2"/>
          <c:order val="2"/>
          <c:tx>
            <c:strRef>
              <c:f>Лист1!$D$1</c:f>
              <c:strCache>
                <c:ptCount val="1"/>
                <c:pt idx="0">
                  <c:v>Столбец2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000"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Лист1!$A$2:$A$4</c:f>
              <c:numCache>
                <c:formatCode>General</c:formatCode>
                <c:ptCount val="3"/>
                <c:pt idx="0">
                  <c:v>2023</c:v>
                </c:pt>
                <c:pt idx="1">
                  <c:v>2022</c:v>
                </c:pt>
                <c:pt idx="2">
                  <c:v>2021</c:v>
                </c:pt>
              </c:numCache>
            </c:numRef>
          </c:cat>
          <c:val>
            <c:numRef>
              <c:f>Лист1!$D$2:$D$4</c:f>
              <c:numCache>
                <c:formatCode>General</c:formatCode>
                <c:ptCount val="3"/>
                <c:pt idx="0">
                  <c:v>3.2</c:v>
                </c:pt>
                <c:pt idx="1">
                  <c:v>3.7</c:v>
                </c:pt>
                <c:pt idx="2">
                  <c:v>4.3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56"/>
        <c:axId val="160485376"/>
        <c:axId val="160486912"/>
      </c:barChart>
      <c:catAx>
        <c:axId val="160485376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one"/>
        <c:crossAx val="160486912"/>
        <c:crosses val="autoZero"/>
        <c:auto val="1"/>
        <c:lblAlgn val="ctr"/>
        <c:lblOffset val="100"/>
        <c:noMultiLvlLbl val="0"/>
      </c:catAx>
      <c:valAx>
        <c:axId val="160486912"/>
        <c:scaling>
          <c:orientation val="minMax"/>
        </c:scaling>
        <c:delete val="1"/>
        <c:axPos val="b"/>
        <c:numFmt formatCode="General" sourceLinked="1"/>
        <c:majorTickMark val="none"/>
        <c:minorTickMark val="none"/>
        <c:tickLblPos val="none"/>
        <c:crossAx val="160485376"/>
        <c:crosses val="autoZero"/>
        <c:crossBetween val="between"/>
      </c:valAx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txPr>
    <a:bodyPr/>
    <a:lstStyle/>
    <a:p>
      <a:pPr>
        <a:defRPr sz="1800"/>
      </a:pPr>
      <a:endParaRPr lang="ru-RU"/>
    </a:p>
  </c:txPr>
  <c:externalData r:id="rId1">
    <c:autoUpdate val="0"/>
  </c:externalData>
  <c:userShapes r:id="rId2"/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4_1">
  <dgm:title val=""/>
  <dgm:desc val=""/>
  <dgm:catLst>
    <dgm:cat type="accent4" pri="11100"/>
  </dgm:catLst>
  <dgm:styleLbl name="node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4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4">
        <a:tint val="4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accent4"/>
    </dgm:linClrLst>
    <dgm:effectClrLst/>
    <dgm:txLinClrLst/>
    <dgm:txFillClrLst/>
    <dgm:txEffectClrLst/>
  </dgm:styleLbl>
  <dgm:styleLbl name="parChTrans2D4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/>
    </dgm:fillClrLst>
    <dgm:linClrLst meth="repeat">
      <a:schemeClr val="accent4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/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4">
        <a:alpha val="4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4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4">
        <a:alpha val="90000"/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8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CD41276-6836-4FB0-BD65-AE358B4300DA}" type="doc">
      <dgm:prSet loTypeId="urn:microsoft.com/office/officeart/2005/8/layout/default#2" loCatId="list" qsTypeId="urn:microsoft.com/office/officeart/2005/8/quickstyle/simple1" qsCatId="simple" csTypeId="urn:microsoft.com/office/officeart/2005/8/colors/accent4_1" csCatId="accent4" phldr="1"/>
      <dgm:spPr/>
      <dgm:t>
        <a:bodyPr/>
        <a:lstStyle/>
        <a:p>
          <a:endParaRPr lang="ru-RU"/>
        </a:p>
      </dgm:t>
    </dgm:pt>
    <dgm:pt modelId="{F78C89A0-6A1E-4670-9504-3C97D4159D01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 lIns="720000"/>
        <a:lstStyle/>
        <a:p>
          <a:pPr algn="l">
            <a:spcAft>
              <a:spcPts val="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Осуществление индивидуальной </a:t>
          </a:r>
        </a:p>
        <a:p>
          <a:pPr algn="l">
            <a:spcAft>
              <a:spcPts val="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предпринимательской деятельности</a:t>
          </a:r>
        </a:p>
        <a:p>
          <a:pPr algn="l">
            <a:spcAft>
              <a:spcPts val="0"/>
            </a:spcAft>
          </a:pPr>
          <a:r>
            <a:rPr lang="ru-RU" sz="2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 350 000 руб.</a:t>
          </a:r>
        </a:p>
        <a:p>
          <a:pPr algn="l">
            <a:spcAft>
              <a:spcPts val="0"/>
            </a:spcAft>
          </a:pPr>
          <a:r>
            <a:rPr lang="ru-RU" sz="2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Всего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600" b="1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745</a:t>
          </a:r>
          <a:r>
            <a:rPr lang="ru-RU" sz="4800" b="1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контрактов </a:t>
          </a:r>
        </a:p>
        <a:p>
          <a:pPr algn="l">
            <a:spcAft>
              <a:spcPts val="0"/>
            </a:spcAft>
          </a:pPr>
          <a:endParaRPr lang="ru-RU" sz="2800" b="1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pPr algn="l"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1 722 </a:t>
          </a: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с 2021 года, из них  </a:t>
          </a:r>
          <a:r>
            <a: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1 619 (94 %)  </a:t>
          </a: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продолжают деятельность</a:t>
          </a:r>
        </a:p>
        <a:p>
          <a:pPr algn="l">
            <a:spcAft>
              <a:spcPts val="0"/>
            </a:spcAft>
          </a:pP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(сферы: пекарня, автомойка, автомастерская, парикмахерская, ремонт и пошив одежды, оказание туристических услуг, изготовление строительных материалов и т.д.)</a:t>
          </a:r>
        </a:p>
      </dgm:t>
    </dgm:pt>
    <dgm:pt modelId="{245EA00B-BDF9-4C49-9199-0FE9F0D4A0D8}" type="parTrans" cxnId="{5F91AB28-1AAE-43F0-AD2F-87FEE2A54260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AC9AF953-A0E1-45CA-958C-C1DB9D8429EE}" type="sibTrans" cxnId="{5F91AB28-1AAE-43F0-AD2F-87FEE2A54260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2D6BA95C-6058-4C07-BE76-A618CBE8D458}">
      <dgm:prSet phldrT="[Текст]" custT="1"/>
      <dgm:spPr>
        <a:solidFill>
          <a:schemeClr val="accent5">
            <a:lumMod val="20000"/>
            <a:lumOff val="80000"/>
          </a:schemeClr>
        </a:solidFill>
        <a:ln>
          <a:noFill/>
        </a:ln>
      </dgm:spPr>
      <dgm:t>
        <a:bodyPr lIns="720000"/>
        <a:lstStyle/>
        <a:p>
          <a:pPr algn="l"/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Ведение личного </a:t>
          </a:r>
        </a:p>
        <a:p>
          <a:pPr algn="l">
            <a:spcAft>
              <a:spcPts val="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подсобного хозяйства</a:t>
          </a:r>
        </a:p>
        <a:p>
          <a:pPr algn="l">
            <a:spcAft>
              <a:spcPct val="35000"/>
            </a:spcAft>
          </a:pPr>
          <a:r>
            <a:rPr lang="ru-RU" sz="2600" dirty="0" smtClean="0">
              <a:latin typeface="Tahoma" pitchFamily="34" charset="0"/>
              <a:ea typeface="Tahoma" pitchFamily="34" charset="0"/>
              <a:cs typeface="Tahoma" pitchFamily="34" charset="0"/>
            </a:rPr>
            <a:t>до 2</a:t>
          </a:r>
          <a:r>
            <a:rPr lang="ru-RU" sz="2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00 000 руб.</a:t>
          </a:r>
        </a:p>
        <a:p>
          <a:pPr algn="l">
            <a:spcAft>
              <a:spcPct val="35000"/>
            </a:spcAft>
          </a:pPr>
          <a:r>
            <a:rPr lang="ru-RU" sz="2600" b="0" dirty="0" smtClean="0">
              <a:solidFill>
                <a:schemeClr val="tx1"/>
              </a:solidFill>
            </a:rPr>
            <a:t>Всего </a:t>
          </a:r>
          <a:r>
            <a:rPr lang="ru-RU" sz="3600" b="1" dirty="0" smtClean="0">
              <a:solidFill>
                <a:srgbClr val="52AD4D"/>
              </a:solidFill>
            </a:rPr>
            <a:t>734</a:t>
          </a:r>
          <a:r>
            <a:rPr lang="ru-RU" sz="4800" b="1" dirty="0" smtClean="0">
              <a:solidFill>
                <a:srgbClr val="52AD4D"/>
              </a:solidFill>
            </a:rPr>
            <a:t> </a:t>
          </a:r>
          <a:r>
            <a:rPr lang="ru-RU" sz="2600" b="1" dirty="0" smtClean="0">
              <a:solidFill>
                <a:schemeClr val="tx1"/>
              </a:solidFill>
            </a:rPr>
            <a:t>контрактов</a:t>
          </a:r>
        </a:p>
        <a:p>
          <a:pPr algn="l">
            <a:spcAft>
              <a:spcPct val="3500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1 912 </a:t>
          </a: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с 2021 года , из них  </a:t>
          </a:r>
          <a:r>
            <a: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1 681  (88 %) </a:t>
          </a: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продолжают деятельность</a:t>
          </a:r>
        </a:p>
        <a:p>
          <a:pPr algn="l">
            <a:spcAft>
              <a:spcPct val="35000"/>
            </a:spcAft>
          </a:pP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(сферы: животноводство, растениеводство, пчеловодство, птицеводство)</a:t>
          </a:r>
          <a:endParaRPr lang="ru-RU" sz="2600" b="0" dirty="0" smtClean="0">
            <a:solidFill>
              <a:schemeClr val="tx1"/>
            </a:solidFill>
          </a:endParaRPr>
        </a:p>
      </dgm:t>
    </dgm:pt>
    <dgm:pt modelId="{D76CCFDE-D8CC-40E5-8D21-EACAE95DE5C6}" type="parTrans" cxnId="{790C9F00-EE28-447E-A250-5497826E77A0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3EC94772-05EC-4AD5-80A2-18E97CEE5E1D}" type="sibTrans" cxnId="{790C9F00-EE28-447E-A250-5497826E77A0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6C7F813-19D6-4BF9-AEBB-32FA98E66958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 lIns="720000"/>
        <a:lstStyle/>
        <a:p>
          <a:pPr algn="l">
            <a:spcAft>
              <a:spcPts val="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Осуществление иных мероприятий, </a:t>
          </a:r>
        </a:p>
        <a:p>
          <a:pPr algn="l">
            <a:spcAft>
              <a:spcPts val="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направленных на преодоление </a:t>
          </a:r>
        </a:p>
        <a:p>
          <a:pPr algn="l">
            <a:spcAft>
              <a:spcPts val="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гражданином тжс</a:t>
          </a:r>
        </a:p>
        <a:p>
          <a:pPr algn="l">
            <a:spcAft>
              <a:spcPts val="1092"/>
            </a:spcAft>
          </a:pPr>
          <a:r>
            <a:rPr lang="ru-RU" sz="2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 109 998 руб.</a:t>
          </a:r>
        </a:p>
        <a:p>
          <a:pPr algn="l">
            <a:spcAft>
              <a:spcPts val="1092"/>
            </a:spcAft>
          </a:pPr>
          <a:r>
            <a:rPr lang="ru-RU" sz="2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Всего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600" b="1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296</a:t>
          </a:r>
          <a:r>
            <a:rPr lang="ru-RU" sz="2600" b="1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контрактов</a:t>
          </a:r>
        </a:p>
        <a:p>
          <a:pPr algn="l">
            <a:spcAft>
              <a:spcPts val="1092"/>
            </a:spcAft>
          </a:pPr>
          <a:endParaRPr lang="ru-RU" sz="26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l">
            <a:spcAft>
              <a:spcPts val="1092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1 721 </a:t>
          </a: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с 2021 года</a:t>
          </a:r>
          <a:endParaRPr lang="ru-RU" sz="2600" b="1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gm:t>
    </dgm:pt>
    <dgm:pt modelId="{80AB48C6-09AA-4D6C-8638-15B582B4E863}" type="parTrans" cxnId="{76618D25-5FDB-4370-926B-21C2E13FB813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0C96CC70-C565-418A-862E-02D678419B39}" type="sibTrans" cxnId="{76618D25-5FDB-4370-926B-21C2E13FB813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1F352DDD-3CDC-4116-9752-8F904EC5A9B1}">
      <dgm:prSet phldrT="[Текст]" custT="1"/>
      <dgm:spPr>
        <a:solidFill>
          <a:schemeClr val="accent4">
            <a:lumMod val="20000"/>
            <a:lumOff val="80000"/>
          </a:schemeClr>
        </a:solidFill>
        <a:ln>
          <a:noFill/>
        </a:ln>
      </dgm:spPr>
      <dgm:t>
        <a:bodyPr lIns="720000"/>
        <a:lstStyle/>
        <a:p>
          <a:pPr marL="0" indent="0" algn="l">
            <a:spcAft>
              <a:spcPts val="0"/>
            </a:spcAft>
          </a:pP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Поиск работы</a:t>
          </a:r>
        </a:p>
        <a:p>
          <a:pPr algn="l">
            <a:spcAft>
              <a:spcPts val="0"/>
            </a:spcAft>
          </a:pPr>
          <a:r>
            <a:rPr lang="ru-RU" sz="2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 73 332 руб.</a:t>
          </a:r>
        </a:p>
        <a:p>
          <a:pPr algn="l">
            <a:spcAft>
              <a:spcPts val="0"/>
            </a:spcAft>
          </a:pPr>
          <a:endParaRPr lang="ru-RU" sz="2600" b="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algn="l">
            <a:spcAft>
              <a:spcPts val="0"/>
            </a:spcAft>
          </a:pPr>
          <a:r>
            <a:rPr lang="ru-RU" sz="26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Всего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600" b="1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1 183 </a:t>
          </a:r>
          <a:r>
            <a:rPr lang="ru-RU" sz="26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контрактов</a:t>
          </a:r>
        </a:p>
        <a:p>
          <a:pPr algn="l">
            <a:spcAft>
              <a:spcPts val="0"/>
            </a:spcAft>
          </a:pPr>
          <a:endParaRPr lang="ru-RU" sz="2800" b="1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pPr algn="l">
            <a:spcAft>
              <a:spcPts val="0"/>
            </a:spcAft>
          </a:pPr>
          <a:r>
            <a:rPr lang="ru-RU" sz="28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3 032 </a:t>
          </a: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с 2021 года, из них  </a:t>
          </a:r>
          <a:r>
            <a: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2 642  (87 %) </a:t>
          </a:r>
        </a:p>
        <a:p>
          <a:pPr algn="l">
            <a:spcAft>
              <a:spcPts val="0"/>
            </a:spcAft>
          </a:pPr>
          <a:r>
            <a:rPr lang="ru-RU" sz="2000" b="1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продолжают деятельность</a:t>
          </a:r>
        </a:p>
        <a:p>
          <a:pPr algn="l">
            <a:spcAft>
              <a:spcPts val="0"/>
            </a:spcAft>
          </a:pPr>
          <a:r>
            <a:rPr lang="ru-RU" sz="20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(сферы: технический персонал, торговля, социальная сфера, транспорт, услуги, производство и переработка, образование)</a:t>
          </a:r>
        </a:p>
      </dgm:t>
    </dgm:pt>
    <dgm:pt modelId="{4AE316B0-96BC-454A-9FF1-5FE9A339F780}" type="sibTrans" cxnId="{514F3CC0-FEB1-4A58-9BC5-2210E95883F8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E01B9A3A-350B-4269-B466-C11DE05A05D2}" type="parTrans" cxnId="{514F3CC0-FEB1-4A58-9BC5-2210E95883F8}">
      <dgm:prSet/>
      <dgm:spPr/>
      <dgm:t>
        <a:bodyPr/>
        <a:lstStyle/>
        <a:p>
          <a:endParaRPr lang="ru-RU" sz="2800">
            <a:latin typeface="Tahoma" pitchFamily="34" charset="0"/>
            <a:ea typeface="Tahoma" pitchFamily="34" charset="0"/>
            <a:cs typeface="Tahoma" pitchFamily="34" charset="0"/>
          </a:endParaRPr>
        </a:p>
      </dgm:t>
    </dgm:pt>
    <dgm:pt modelId="{5D3FC511-F55C-4C51-B791-36212E3B130B}" type="pres">
      <dgm:prSet presAssocID="{4CD41276-6836-4FB0-BD65-AE358B4300D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EBB4F55-7E9C-47DE-B521-24B4D50F6DDB}" type="pres">
      <dgm:prSet presAssocID="{1F352DDD-3CDC-4116-9752-8F904EC5A9B1}" presName="node" presStyleLbl="node1" presStyleIdx="0" presStyleCnt="4" custScaleX="249683" custScaleY="156357" custLinFactNeighborX="-4712" custLinFactNeighborY="468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5BDF0BF-B12E-44F8-9B01-25682968AEB2}" type="pres">
      <dgm:prSet presAssocID="{4AE316B0-96BC-454A-9FF1-5FE9A339F780}" presName="sibTrans" presStyleCnt="0"/>
      <dgm:spPr/>
    </dgm:pt>
    <dgm:pt modelId="{123E65D5-2B19-4E29-8F1E-B8568F8AA65D}" type="pres">
      <dgm:prSet presAssocID="{F78C89A0-6A1E-4670-9504-3C97D4159D01}" presName="node" presStyleLbl="node1" presStyleIdx="1" presStyleCnt="4" custScaleX="240755" custScaleY="154751" custLinFactNeighborX="1945" custLinFactNeighborY="3151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225A92FD-C613-475E-A1AB-B0939F0D3BA9}" type="pres">
      <dgm:prSet presAssocID="{AC9AF953-A0E1-45CA-958C-C1DB9D8429EE}" presName="sibTrans" presStyleCnt="0"/>
      <dgm:spPr/>
    </dgm:pt>
    <dgm:pt modelId="{1717979E-0E95-4440-ABD3-8DF20894118E}" type="pres">
      <dgm:prSet presAssocID="{2D6BA95C-6058-4C07-BE76-A618CBE8D458}" presName="node" presStyleLbl="node1" presStyleIdx="2" presStyleCnt="4" custScaleX="246934" custScaleY="184300" custLinFactNeighborX="-3476" custLinFactNeighborY="-1128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  <dgm:pt modelId="{7C1E934E-72D8-4207-91ED-BE3EABAA54B1}" type="pres">
      <dgm:prSet presAssocID="{3EC94772-05EC-4AD5-80A2-18E97CEE5E1D}" presName="sibTrans" presStyleCnt="0"/>
      <dgm:spPr/>
    </dgm:pt>
    <dgm:pt modelId="{A5920024-6C30-41D2-8DBB-A4909A02829C}" type="pres">
      <dgm:prSet presAssocID="{16C7F813-19D6-4BF9-AEBB-32FA98E66958}" presName="node" presStyleLbl="node1" presStyleIdx="3" presStyleCnt="4" custScaleX="240865" custScaleY="174579" custLinFactNeighborX="3500" custLinFactNeighborY="149">
        <dgm:presLayoutVars>
          <dgm:bulletEnabled val="1"/>
        </dgm:presLayoutVars>
      </dgm:prSet>
      <dgm:spPr>
        <a:prstGeom prst="roundRect">
          <a:avLst/>
        </a:prstGeom>
      </dgm:spPr>
      <dgm:t>
        <a:bodyPr/>
        <a:lstStyle/>
        <a:p>
          <a:endParaRPr lang="ru-RU"/>
        </a:p>
      </dgm:t>
    </dgm:pt>
  </dgm:ptLst>
  <dgm:cxnLst>
    <dgm:cxn modelId="{215A6626-B3A1-413E-926C-358313483DF7}" type="presOf" srcId="{1F352DDD-3CDC-4116-9752-8F904EC5A9B1}" destId="{7EBB4F55-7E9C-47DE-B521-24B4D50F6DDB}" srcOrd="0" destOrd="0" presId="urn:microsoft.com/office/officeart/2005/8/layout/default#2"/>
    <dgm:cxn modelId="{29BBB199-004E-4684-95FC-BC936A4C6677}" type="presOf" srcId="{16C7F813-19D6-4BF9-AEBB-32FA98E66958}" destId="{A5920024-6C30-41D2-8DBB-A4909A02829C}" srcOrd="0" destOrd="0" presId="urn:microsoft.com/office/officeart/2005/8/layout/default#2"/>
    <dgm:cxn modelId="{514F3CC0-FEB1-4A58-9BC5-2210E95883F8}" srcId="{4CD41276-6836-4FB0-BD65-AE358B4300DA}" destId="{1F352DDD-3CDC-4116-9752-8F904EC5A9B1}" srcOrd="0" destOrd="0" parTransId="{E01B9A3A-350B-4269-B466-C11DE05A05D2}" sibTransId="{4AE316B0-96BC-454A-9FF1-5FE9A339F780}"/>
    <dgm:cxn modelId="{FAD7169C-B0FE-492D-9E34-C0F28A63884C}" type="presOf" srcId="{F78C89A0-6A1E-4670-9504-3C97D4159D01}" destId="{123E65D5-2B19-4E29-8F1E-B8568F8AA65D}" srcOrd="0" destOrd="0" presId="urn:microsoft.com/office/officeart/2005/8/layout/default#2"/>
    <dgm:cxn modelId="{1D4C0C37-3893-487C-BF3B-936B98496F6E}" type="presOf" srcId="{4CD41276-6836-4FB0-BD65-AE358B4300DA}" destId="{5D3FC511-F55C-4C51-B791-36212E3B130B}" srcOrd="0" destOrd="0" presId="urn:microsoft.com/office/officeart/2005/8/layout/default#2"/>
    <dgm:cxn modelId="{790C9F00-EE28-447E-A250-5497826E77A0}" srcId="{4CD41276-6836-4FB0-BD65-AE358B4300DA}" destId="{2D6BA95C-6058-4C07-BE76-A618CBE8D458}" srcOrd="2" destOrd="0" parTransId="{D76CCFDE-D8CC-40E5-8D21-EACAE95DE5C6}" sibTransId="{3EC94772-05EC-4AD5-80A2-18E97CEE5E1D}"/>
    <dgm:cxn modelId="{5F91AB28-1AAE-43F0-AD2F-87FEE2A54260}" srcId="{4CD41276-6836-4FB0-BD65-AE358B4300DA}" destId="{F78C89A0-6A1E-4670-9504-3C97D4159D01}" srcOrd="1" destOrd="0" parTransId="{245EA00B-BDF9-4C49-9199-0FE9F0D4A0D8}" sibTransId="{AC9AF953-A0E1-45CA-958C-C1DB9D8429EE}"/>
    <dgm:cxn modelId="{F3BF75A2-7182-4CA9-9005-B9056A7A0C7C}" type="presOf" srcId="{2D6BA95C-6058-4C07-BE76-A618CBE8D458}" destId="{1717979E-0E95-4440-ABD3-8DF20894118E}" srcOrd="0" destOrd="0" presId="urn:microsoft.com/office/officeart/2005/8/layout/default#2"/>
    <dgm:cxn modelId="{76618D25-5FDB-4370-926B-21C2E13FB813}" srcId="{4CD41276-6836-4FB0-BD65-AE358B4300DA}" destId="{16C7F813-19D6-4BF9-AEBB-32FA98E66958}" srcOrd="3" destOrd="0" parTransId="{80AB48C6-09AA-4D6C-8638-15B582B4E863}" sibTransId="{0C96CC70-C565-418A-862E-02D678419B39}"/>
    <dgm:cxn modelId="{4E214F66-D086-4B55-8F6F-6A536FC0A156}" type="presParOf" srcId="{5D3FC511-F55C-4C51-B791-36212E3B130B}" destId="{7EBB4F55-7E9C-47DE-B521-24B4D50F6DDB}" srcOrd="0" destOrd="0" presId="urn:microsoft.com/office/officeart/2005/8/layout/default#2"/>
    <dgm:cxn modelId="{A87084C5-10C1-4C9A-A68A-426CF478864A}" type="presParOf" srcId="{5D3FC511-F55C-4C51-B791-36212E3B130B}" destId="{25BDF0BF-B12E-44F8-9B01-25682968AEB2}" srcOrd="1" destOrd="0" presId="urn:microsoft.com/office/officeart/2005/8/layout/default#2"/>
    <dgm:cxn modelId="{D540F6B0-8168-4E16-B082-45675E98276A}" type="presParOf" srcId="{5D3FC511-F55C-4C51-B791-36212E3B130B}" destId="{123E65D5-2B19-4E29-8F1E-B8568F8AA65D}" srcOrd="2" destOrd="0" presId="urn:microsoft.com/office/officeart/2005/8/layout/default#2"/>
    <dgm:cxn modelId="{2658F9ED-8750-497E-8A46-18CC22F2ACF7}" type="presParOf" srcId="{5D3FC511-F55C-4C51-B791-36212E3B130B}" destId="{225A92FD-C613-475E-A1AB-B0939F0D3BA9}" srcOrd="3" destOrd="0" presId="urn:microsoft.com/office/officeart/2005/8/layout/default#2"/>
    <dgm:cxn modelId="{08D15C81-1673-4B1D-978F-6C6505A6DD1D}" type="presParOf" srcId="{5D3FC511-F55C-4C51-B791-36212E3B130B}" destId="{1717979E-0E95-4440-ABD3-8DF20894118E}" srcOrd="4" destOrd="0" presId="urn:microsoft.com/office/officeart/2005/8/layout/default#2"/>
    <dgm:cxn modelId="{29DF32FB-0671-4BD7-995F-E1DC4F7E46EB}" type="presParOf" srcId="{5D3FC511-F55C-4C51-B791-36212E3B130B}" destId="{7C1E934E-72D8-4207-91ED-BE3EABAA54B1}" srcOrd="5" destOrd="0" presId="urn:microsoft.com/office/officeart/2005/8/layout/default#2"/>
    <dgm:cxn modelId="{2034B646-718E-4FF9-ADF7-3B50F6187C81}" type="presParOf" srcId="{5D3FC511-F55C-4C51-B791-36212E3B130B}" destId="{A5920024-6C30-41D2-8DBB-A4909A02829C}" srcOrd="6" destOrd="0" presId="urn:microsoft.com/office/officeart/2005/8/layout/default#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BB4F55-7E9C-47DE-B521-24B4D50F6DDB}">
      <dsp:nvSpPr>
        <dsp:cNvPr id="0" name=""/>
        <dsp:cNvSpPr/>
      </dsp:nvSpPr>
      <dsp:spPr>
        <a:xfrm>
          <a:off x="0" y="128919"/>
          <a:ext cx="9087672" cy="3414540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99060" rIns="99060" bIns="9906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Поиск работы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 73 332 руб.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600" b="0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Всего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600" b="1" kern="1200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1 183 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контрактов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800" b="1" kern="1200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3 032 </a:t>
          </a: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- с 2021 года, из них  </a:t>
          </a:r>
          <a:r>
            <a:rPr lang="ru-RU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2 642  (87 %)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продолжают деятельность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(сферы: технический персонал, торговля, социальная сфера, транспорт, услуги, производство и переработка, образование)</a:t>
          </a:r>
        </a:p>
      </dsp:txBody>
      <dsp:txXfrm>
        <a:off x="166684" y="295603"/>
        <a:ext cx="8754304" cy="3081172"/>
      </dsp:txXfrm>
    </dsp:sp>
    <dsp:sp modelId="{123E65D5-2B19-4E29-8F1E-B8568F8AA65D}">
      <dsp:nvSpPr>
        <dsp:cNvPr id="0" name=""/>
        <dsp:cNvSpPr/>
      </dsp:nvSpPr>
      <dsp:spPr>
        <a:xfrm>
          <a:off x="9462396" y="112889"/>
          <a:ext cx="8762721" cy="3379468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Осуществление индивидуальной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предпринимательской деятельности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 350 000 руб.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Всего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600" b="1" kern="1200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745</a:t>
          </a:r>
          <a:r>
            <a:rPr lang="ru-RU" sz="4800" b="1" kern="1200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контрактов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endParaRPr lang="ru-RU" sz="2800" b="1" kern="1200" dirty="0" smtClean="0">
            <a:solidFill>
              <a:srgbClr val="C00000"/>
            </a:solidFill>
            <a:latin typeface="Arial" pitchFamily="34" charset="0"/>
            <a:cs typeface="Arial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8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1 722 </a:t>
          </a: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с 2021 года, из них  </a:t>
          </a:r>
          <a:r>
            <a:rPr lang="ru-RU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1 619 (94 %)  </a:t>
          </a: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продолжают деятельность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(сферы: пекарня, автомойка, автомастерская, парикмахерская, ремонт и пошив одежды, оказание туристических услуг, изготовление строительных материалов и т.д.)</a:t>
          </a:r>
        </a:p>
      </dsp:txBody>
      <dsp:txXfrm>
        <a:off x="9627368" y="277861"/>
        <a:ext cx="8432777" cy="3049524"/>
      </dsp:txXfrm>
    </dsp:sp>
    <dsp:sp modelId="{1717979E-0E95-4440-ABD3-8DF20894118E}">
      <dsp:nvSpPr>
        <dsp:cNvPr id="0" name=""/>
        <dsp:cNvSpPr/>
      </dsp:nvSpPr>
      <dsp:spPr>
        <a:xfrm>
          <a:off x="0" y="3780417"/>
          <a:ext cx="8987617" cy="4024762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Ведение личного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подсобного хозяйства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kern="1200" dirty="0" smtClean="0">
              <a:latin typeface="Tahoma" pitchFamily="34" charset="0"/>
              <a:ea typeface="Tahoma" pitchFamily="34" charset="0"/>
              <a:cs typeface="Tahoma" pitchFamily="34" charset="0"/>
            </a:rPr>
            <a:t>до 2</a:t>
          </a:r>
          <a:r>
            <a:rPr lang="ru-RU" sz="2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00 000 руб.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0" kern="1200" dirty="0" smtClean="0">
              <a:solidFill>
                <a:schemeClr val="tx1"/>
              </a:solidFill>
            </a:rPr>
            <a:t>Всего </a:t>
          </a:r>
          <a:r>
            <a:rPr lang="ru-RU" sz="3600" b="1" kern="1200" dirty="0" smtClean="0">
              <a:solidFill>
                <a:srgbClr val="52AD4D"/>
              </a:solidFill>
            </a:rPr>
            <a:t>734</a:t>
          </a:r>
          <a:r>
            <a:rPr lang="ru-RU" sz="4800" b="1" kern="1200" dirty="0" smtClean="0">
              <a:solidFill>
                <a:srgbClr val="52AD4D"/>
              </a:solidFill>
            </a:rPr>
            <a:t> </a:t>
          </a:r>
          <a:r>
            <a:rPr lang="ru-RU" sz="2600" b="1" kern="1200" dirty="0" smtClean="0">
              <a:solidFill>
                <a:schemeClr val="tx1"/>
              </a:solidFill>
            </a:rPr>
            <a:t>контрактов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1 912 </a:t>
          </a: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с 2021 года , из них  </a:t>
          </a:r>
          <a:r>
            <a:rPr lang="ru-RU" sz="20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1 681  (88 %) </a:t>
          </a: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продолжают деятельность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(сферы: животноводство, растениеводство, пчеловодство, птицеводство)</a:t>
          </a:r>
          <a:endParaRPr lang="ru-RU" sz="2600" b="0" kern="1200" dirty="0" smtClean="0">
            <a:solidFill>
              <a:schemeClr val="tx1"/>
            </a:solidFill>
          </a:endParaRPr>
        </a:p>
      </dsp:txBody>
      <dsp:txXfrm>
        <a:off x="196473" y="3976890"/>
        <a:ext cx="8594671" cy="3631816"/>
      </dsp:txXfrm>
    </dsp:sp>
    <dsp:sp modelId="{A5920024-6C30-41D2-8DBB-A4909A02829C}">
      <dsp:nvSpPr>
        <dsp:cNvPr id="0" name=""/>
        <dsp:cNvSpPr/>
      </dsp:nvSpPr>
      <dsp:spPr>
        <a:xfrm>
          <a:off x="9458392" y="3914449"/>
          <a:ext cx="8766725" cy="3812474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20000" tIns="99060" rIns="99060" bIns="99060" numCol="1" spcCol="1270" anchor="ctr" anchorCtr="0">
          <a:noAutofit/>
        </a:bodyPr>
        <a:lstStyle/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Осуществление иных мероприятий,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направленных на преодоление 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гражданином тжс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1092"/>
            </a:spcAft>
          </a:pPr>
          <a:r>
            <a:rPr lang="ru-RU" sz="2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до 109 998 руб.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1092"/>
            </a:spcAft>
          </a:pPr>
          <a:r>
            <a:rPr lang="ru-RU" sz="26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Всего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3600" b="1" kern="1200" dirty="0" smtClean="0">
              <a:solidFill>
                <a:srgbClr val="52AD4D"/>
              </a:solidFill>
              <a:latin typeface="Arial" pitchFamily="34" charset="0"/>
              <a:cs typeface="Arial" pitchFamily="34" charset="0"/>
            </a:rPr>
            <a:t>296</a:t>
          </a:r>
          <a:r>
            <a:rPr lang="ru-RU" sz="2600" b="1" kern="1200" dirty="0" smtClean="0">
              <a:solidFill>
                <a:srgbClr val="C00000"/>
              </a:solidFill>
              <a:latin typeface="Arial" pitchFamily="34" charset="0"/>
              <a:cs typeface="Arial" pitchFamily="34" charset="0"/>
            </a:rPr>
            <a:t> </a:t>
          </a: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контрактов</a:t>
          </a: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1092"/>
            </a:spcAft>
          </a:pPr>
          <a:endParaRPr lang="ru-RU" sz="26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  <a:p>
          <a:pPr lvl="0" algn="l" defTabSz="1155700">
            <a:lnSpc>
              <a:spcPct val="90000"/>
            </a:lnSpc>
            <a:spcBef>
              <a:spcPct val="0"/>
            </a:spcBef>
            <a:spcAft>
              <a:spcPts val="1092"/>
            </a:spcAft>
          </a:pPr>
          <a:r>
            <a:rPr lang="ru-RU" sz="2600" b="1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1 721 </a:t>
          </a:r>
          <a:r>
            <a:rPr lang="ru-RU" sz="2000" b="0" kern="120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rPr>
            <a:t>– с 2021 года</a:t>
          </a:r>
          <a:endParaRPr lang="ru-RU" sz="2600" b="1" kern="1200" dirty="0" smtClean="0">
            <a:solidFill>
              <a:schemeClr val="tx1"/>
            </a:solidFill>
            <a:latin typeface="Arial" pitchFamily="34" charset="0"/>
            <a:cs typeface="Arial" pitchFamily="34" charset="0"/>
          </a:endParaRPr>
        </a:p>
      </dsp:txBody>
      <dsp:txXfrm>
        <a:off x="9644502" y="4100559"/>
        <a:ext cx="8394505" cy="34402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2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4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5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6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7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0.13275</cdr:x>
      <cdr:y>0.87521</cdr:y>
    </cdr:from>
    <cdr:to>
      <cdr:x>0.17048</cdr:x>
      <cdr:y>0.96238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50024" y="2472166"/>
          <a:ext cx="184730" cy="246221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tx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0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0.64411</cdr:x>
      <cdr:y>0.64285</cdr:y>
    </cdr:from>
    <cdr:to>
      <cdr:x>0.88978</cdr:x>
      <cdr:y>0.72684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3096349" y="1648944"/>
          <a:ext cx="1180978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8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0.34452</cdr:x>
      <cdr:y>0.68745</cdr:y>
    </cdr:from>
    <cdr:to>
      <cdr:x>0.46436</cdr:x>
      <cdr:y>0.77144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1656168" y="1763345"/>
          <a:ext cx="576091" cy="21544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800" b="1" dirty="0">
            <a:solidFill>
              <a:schemeClr val="tx1">
                <a:lumMod val="65000"/>
                <a:lumOff val="35000"/>
              </a:schemeClr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0.30617</cdr:x>
      <cdr:y>0.90248</cdr:y>
    </cdr:from>
    <cdr:to>
      <cdr:x>0.88507</cdr:x>
      <cdr:y>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210509" y="3133169"/>
          <a:ext cx="2288784" cy="338554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en-US" sz="1600" b="1" dirty="0" smtClean="0">
              <a:solidFill>
                <a:schemeClr val="tx1"/>
              </a:solidFill>
              <a:latin typeface="Century Gothic" pitchFamily="34" charset="0"/>
              <a:cs typeface="Arial" panose="020B0604020202020204" pitchFamily="34" charset="0"/>
            </a:rPr>
            <a:t> </a:t>
          </a:r>
          <a:endParaRPr lang="ru-RU" sz="1600" b="1" dirty="0">
            <a:solidFill>
              <a:schemeClr val="tx1"/>
            </a:solidFill>
            <a:latin typeface="Century Gothic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0.07458</cdr:x>
      <cdr:y>0.02355</cdr:y>
    </cdr:from>
    <cdr:to>
      <cdr:x>0.35085</cdr:x>
      <cdr:y>0.04791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="" xmlns:a16="http://schemas.microsoft.com/office/drawing/2014/main" id="{7BF88893-0840-BD97-3394-2594F1E51088}"/>
            </a:ext>
          </a:extLst>
        </cdr:cNvPr>
        <cdr:cNvCxnSpPr/>
      </cdr:nvCxnSpPr>
      <cdr:spPr>
        <a:xfrm xmlns:a="http://schemas.openxmlformats.org/drawingml/2006/main">
          <a:off x="365162" y="51316"/>
          <a:ext cx="1352786" cy="53061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0.04297</cdr:x>
      <cdr:y>0.89659</cdr:y>
    </cdr:from>
    <cdr:to>
      <cdr:x>0.07458</cdr:x>
      <cdr:y>0.89659</cdr:y>
    </cdr:to>
    <cdr:cxnSp macro="">
      <cdr:nvCxnSpPr>
        <cdr:cNvPr id="16" name="Прямая соединительная линия 15">
          <a:extLst xmlns:a="http://schemas.openxmlformats.org/drawingml/2006/main">
            <a:ext uri="{FF2B5EF4-FFF2-40B4-BE49-F238E27FC236}">
              <a16:creationId xmlns="" xmlns:a16="http://schemas.microsoft.com/office/drawing/2014/main" id="{6D0EEB2B-E826-C100-6DE3-A8A180ACF452}"/>
            </a:ext>
          </a:extLst>
        </cdr:cNvPr>
        <cdr:cNvCxnSpPr/>
      </cdr:nvCxnSpPr>
      <cdr:spPr>
        <a:xfrm xmlns:a="http://schemas.openxmlformats.org/drawingml/2006/main" flipH="1">
          <a:off x="210382" y="1953509"/>
          <a:ext cx="154780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0.10546</cdr:x>
      <cdr:y>0.88436</cdr:y>
    </cdr:from>
    <cdr:to>
      <cdr:x>0.74434</cdr:x>
      <cdr:y>1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1084244" y="4182837"/>
          <a:ext cx="6568352" cy="5290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36000" tIns="36000" rIns="36000" bIns="36000"/>
        <a:lstStyle xmlns:a="http://schemas.openxmlformats.org/drawingml/2006/main"/>
        <a:p xmlns:a="http://schemas.openxmlformats.org/drawingml/2006/main"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доля сирот в семьях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, в общей численности </a:t>
          </a:r>
          <a:r>
            <a:rPr lang="ru-RU" sz="18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сирот, </a:t>
          </a:r>
          <a:r>
            <a:rPr lang="ru-RU" sz="18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rPr>
            <a:t>%</a:t>
          </a:r>
        </a:p>
      </cdr:txBody>
    </cdr:sp>
  </cdr:relSizeAnchor>
  <cdr:relSizeAnchor xmlns:cdr="http://schemas.openxmlformats.org/drawingml/2006/chartDrawing">
    <cdr:from>
      <cdr:x>0.35085</cdr:x>
      <cdr:y>0.01732</cdr:y>
    </cdr:from>
    <cdr:to>
      <cdr:x>0.61765</cdr:x>
      <cdr:y>0.04791</cdr:y>
    </cdr:to>
    <cdr:cxnSp macro="">
      <cdr:nvCxnSpPr>
        <cdr:cNvPr id="6" name="Прямая соединительная линия 5">
          <a:extLst xmlns:a="http://schemas.openxmlformats.org/drawingml/2006/main">
            <a:ext uri="{FF2B5EF4-FFF2-40B4-BE49-F238E27FC236}">
              <a16:creationId xmlns:a16="http://schemas.microsoft.com/office/drawing/2014/main" xmlns="" xmlns:lc="http://schemas.openxmlformats.org/drawingml/2006/lockedCanvas" id="{7BF88893-0840-BD97-3394-2594F1E51088}"/>
            </a:ext>
          </a:extLst>
        </cdr:cNvPr>
        <cdr:cNvCxnSpPr/>
      </cdr:nvCxnSpPr>
      <cdr:spPr>
        <a:xfrm xmlns:a="http://schemas.openxmlformats.org/drawingml/2006/main" flipV="1">
          <a:off x="1717948" y="37731"/>
          <a:ext cx="1306388" cy="66646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0.11668</cdr:x>
      <cdr:y>0.17006</cdr:y>
    </cdr:from>
    <cdr:to>
      <cdr:x>0.36258</cdr:x>
      <cdr:y>0.20617</cdr:y>
    </cdr:to>
    <cdr:cxnSp macro="">
      <cdr:nvCxnSpPr>
        <cdr:cNvPr id="2" name="Прямая соединительная линия 1">
          <a:extLst xmlns:a="http://schemas.openxmlformats.org/drawingml/2006/main">
            <a:ext uri="{FF2B5EF4-FFF2-40B4-BE49-F238E27FC236}">
              <a16:creationId xmlns="" xmlns:a16="http://schemas.microsoft.com/office/drawing/2014/main" id="{8953C12A-2913-F990-CBFA-083D57C64481}"/>
            </a:ext>
          </a:extLst>
        </cdr:cNvPr>
        <cdr:cNvCxnSpPr/>
      </cdr:nvCxnSpPr>
      <cdr:spPr>
        <a:xfrm xmlns:a="http://schemas.openxmlformats.org/drawingml/2006/main">
          <a:off x="512520" y="339057"/>
          <a:ext cx="1080120" cy="7200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0.04831</cdr:x>
      <cdr:y>0.90249</cdr:y>
    </cdr:from>
    <cdr:to>
      <cdr:x>0.0867</cdr:x>
      <cdr:y>0.90249</cdr:y>
    </cdr:to>
    <cdr:cxnSp macro="">
      <cdr:nvCxnSpPr>
        <cdr:cNvPr id="3" name="Прямая соединительная линия 2">
          <a:extLst xmlns:a="http://schemas.openxmlformats.org/drawingml/2006/main">
            <a:ext uri="{FF2B5EF4-FFF2-40B4-BE49-F238E27FC236}">
              <a16:creationId xmlns="" xmlns:a16="http://schemas.microsoft.com/office/drawing/2014/main" id="{0BF5343F-34E4-56BB-80D7-DE09EB520E2F}"/>
            </a:ext>
          </a:extLst>
        </cdr:cNvPr>
        <cdr:cNvCxnSpPr/>
      </cdr:nvCxnSpPr>
      <cdr:spPr>
        <a:xfrm xmlns:a="http://schemas.openxmlformats.org/drawingml/2006/main" flipH="1">
          <a:off x="212182" y="1799389"/>
          <a:ext cx="168628" cy="0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0.36258</cdr:x>
      <cdr:y>0.17006</cdr:y>
    </cdr:from>
    <cdr:to>
      <cdr:x>0.60848</cdr:x>
      <cdr:y>0.20617</cdr:y>
    </cdr:to>
    <cdr:cxnSp macro="">
      <cdr:nvCxnSpPr>
        <cdr:cNvPr id="8" name="Прямая соединительная линия 7">
          <a:extLst xmlns:a="http://schemas.openxmlformats.org/drawingml/2006/main">
            <a:ext uri="{FF2B5EF4-FFF2-40B4-BE49-F238E27FC236}">
              <a16:creationId xmlns="" xmlns:a16="http://schemas.microsoft.com/office/drawing/2014/main" id="{9442F725-B485-6A1A-41BD-B1A12D880A8D}"/>
            </a:ext>
          </a:extLst>
        </cdr:cNvPr>
        <cdr:cNvCxnSpPr/>
      </cdr:nvCxnSpPr>
      <cdr:spPr>
        <a:xfrm xmlns:a="http://schemas.openxmlformats.org/drawingml/2006/main" flipV="1">
          <a:off x="1592640" y="339057"/>
          <a:ext cx="1080120" cy="72008"/>
        </a:xfrm>
        <a:prstGeom xmlns:a="http://schemas.openxmlformats.org/drawingml/2006/main" prst="line">
          <a:avLst/>
        </a:prstGeom>
        <a:ln xmlns:a="http://schemas.openxmlformats.org/drawingml/2006/main" w="19050">
          <a:solidFill>
            <a:srgbClr val="00B050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0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tx1"/>
        </a:fontRef>
      </cdr:style>
    </cdr:cxnSp>
  </cdr:relSizeAnchor>
  <cdr:relSizeAnchor xmlns:cdr="http://schemas.openxmlformats.org/drawingml/2006/chartDrawing">
    <cdr:from>
      <cdr:x>0.54291</cdr:x>
      <cdr:y>0.06171</cdr:y>
    </cdr:from>
    <cdr:to>
      <cdr:x>0.67486</cdr:x>
      <cdr:y>0.14651</cdr:y>
    </cdr:to>
    <cdr:sp macro="" textlink="">
      <cdr:nvSpPr>
        <cdr:cNvPr id="14" name="Прямоугольник 13"/>
        <cdr:cNvSpPr/>
      </cdr:nvSpPr>
      <cdr:spPr>
        <a:xfrm xmlns:a="http://schemas.openxmlformats.org/drawingml/2006/main">
          <a:off x="2384728" y="123033"/>
          <a:ext cx="579589" cy="169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74,9</a:t>
          </a:r>
          <a:endParaRPr lang="ru-RU" sz="2000" b="1" dirty="0">
            <a:solidFill>
              <a:srgbClr val="00B05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0.05111</cdr:x>
      <cdr:y>0.06171</cdr:y>
    </cdr:from>
    <cdr:to>
      <cdr:x>0.18306</cdr:x>
      <cdr:y>0.14651</cdr:y>
    </cdr:to>
    <cdr:sp macro="" textlink="">
      <cdr:nvSpPr>
        <cdr:cNvPr id="15" name="Прямоугольник 14"/>
        <cdr:cNvSpPr/>
      </cdr:nvSpPr>
      <cdr:spPr>
        <a:xfrm xmlns:a="http://schemas.openxmlformats.org/drawingml/2006/main">
          <a:off x="224488" y="123033"/>
          <a:ext cx="579589" cy="1690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74,9</a:t>
          </a:r>
          <a:endParaRPr lang="ru-RU" sz="2000" b="1" dirty="0">
            <a:solidFill>
              <a:srgbClr val="00B05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0.29546</cdr:x>
      <cdr:y>0.06171</cdr:y>
    </cdr:from>
    <cdr:to>
      <cdr:x>0.42741</cdr:x>
      <cdr:y>0.14651</cdr:y>
    </cdr:to>
    <cdr:sp macro="" textlink="">
      <cdr:nvSpPr>
        <cdr:cNvPr id="16" name="Прямоугольник 15"/>
        <cdr:cNvSpPr/>
      </cdr:nvSpPr>
      <cdr:spPr>
        <a:xfrm xmlns:a="http://schemas.openxmlformats.org/drawingml/2006/main">
          <a:off x="1297811" y="123033"/>
          <a:ext cx="579588" cy="1690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20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rPr>
            <a:t>71,7</a:t>
          </a:r>
          <a:endParaRPr lang="ru-RU" sz="2000" b="1" dirty="0">
            <a:solidFill>
              <a:srgbClr val="00B05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  <cdr:relSizeAnchor xmlns:cdr="http://schemas.openxmlformats.org/drawingml/2006/chartDrawing">
    <cdr:from>
      <cdr:x>0.12501</cdr:x>
      <cdr:y>0.84045</cdr:y>
    </cdr:from>
    <cdr:to>
      <cdr:x>0.968</cdr:x>
      <cdr:y>0.95719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1152939" y="3518453"/>
          <a:ext cx="7774644" cy="4887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 w="25400" cap="flat" cmpd="sng" algn="ctr">
          <a:noFill/>
          <a:prstDash val="solid"/>
        </a:ln>
        <a:effectLst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36000" rIns="36000" bIns="36000"/>
        <a:lstStyle xmlns:a="http://schemas.openxmlformats.org/drawingml/2006/main">
          <a:lvl1pPr marL="0" indent="0">
            <a:defRPr sz="1100">
              <a:solidFill>
                <a:sysClr val="window" lastClr="FFFFFF"/>
              </a:solidFill>
              <a:latin typeface="Calibri"/>
            </a:defRPr>
          </a:lvl1pPr>
          <a:lvl2pPr marL="457200" indent="0">
            <a:defRPr sz="1100">
              <a:solidFill>
                <a:sysClr val="window" lastClr="FFFFFF"/>
              </a:solidFill>
              <a:latin typeface="Calibri"/>
            </a:defRPr>
          </a:lvl2pPr>
          <a:lvl3pPr marL="914400" indent="0">
            <a:defRPr sz="1100">
              <a:solidFill>
                <a:sysClr val="window" lastClr="FFFFFF"/>
              </a:solidFill>
              <a:latin typeface="Calibri"/>
            </a:defRPr>
          </a:lvl3pPr>
          <a:lvl4pPr marL="1371600" indent="0">
            <a:defRPr sz="1100">
              <a:solidFill>
                <a:sysClr val="window" lastClr="FFFFFF"/>
              </a:solidFill>
              <a:latin typeface="Calibri"/>
            </a:defRPr>
          </a:lvl4pPr>
          <a:lvl5pPr marL="1828800" indent="0">
            <a:defRPr sz="1100">
              <a:solidFill>
                <a:sysClr val="window" lastClr="FFFFFF"/>
              </a:solidFill>
              <a:latin typeface="Calibri"/>
            </a:defRPr>
          </a:lvl5pPr>
          <a:lvl6pPr marL="2286000" indent="0">
            <a:defRPr sz="1100">
              <a:solidFill>
                <a:sysClr val="window" lastClr="FFFFFF"/>
              </a:solidFill>
              <a:latin typeface="Calibri"/>
            </a:defRPr>
          </a:lvl6pPr>
          <a:lvl7pPr marL="2743200" indent="0">
            <a:defRPr sz="1100">
              <a:solidFill>
                <a:sysClr val="window" lastClr="FFFFFF"/>
              </a:solidFill>
              <a:latin typeface="Calibri"/>
            </a:defRPr>
          </a:lvl7pPr>
          <a:lvl8pPr marL="3200400" indent="0">
            <a:defRPr sz="1100">
              <a:solidFill>
                <a:sysClr val="window" lastClr="FFFFFF"/>
              </a:solidFill>
              <a:latin typeface="Calibri"/>
            </a:defRPr>
          </a:lvl8pPr>
          <a:lvl9pPr marL="3657600" indent="0">
            <a:defRPr sz="1100">
              <a:solidFill>
                <a:sysClr val="window" lastClr="FFFFFF"/>
              </a:solidFill>
              <a:latin typeface="Calibri"/>
            </a:defRPr>
          </a:lvl9pPr>
        </a:lstStyle>
        <a:p xmlns:a="http://schemas.openxmlformats.org/drawingml/2006/main">
          <a:pPr algn="l"/>
          <a:r>
            <a:rPr lang="ru-RU" sz="1400" b="1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Доля выявленных сирот в течение года, в общей численности сирот, устроенных </a:t>
          </a:r>
          <a:r>
            <a:rPr lang="ru-RU" sz="1400" b="1" dirty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в </a:t>
          </a:r>
          <a:r>
            <a:rPr lang="ru-RU" sz="1400" b="1" dirty="0" smtClean="0">
              <a:solidFill>
                <a:sysClr val="windowText" lastClr="000000"/>
              </a:solidFill>
              <a:latin typeface="Arial" panose="020B0604020202020204" pitchFamily="34" charset="0"/>
              <a:cs typeface="Arial" panose="020B0604020202020204" pitchFamily="34" charset="0"/>
            </a:rPr>
            <a:t>семьи за год, % </a:t>
          </a:r>
          <a:endParaRPr lang="ru-RU" sz="1400" b="1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0.30228</cdr:x>
      <cdr:y>0.08852</cdr:y>
    </cdr:from>
    <cdr:to>
      <cdr:x>0.51433</cdr:x>
      <cdr:y>0.17764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33319" y="239437"/>
          <a:ext cx="374109" cy="24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none" rtlCol="0"/>
        <a:lstStyle xmlns:a="http://schemas.openxmlformats.org/drawingml/2006/main"/>
        <a:p xmlns:a="http://schemas.openxmlformats.org/drawingml/2006/main">
          <a:r>
            <a:rPr lang="ru-RU" sz="1800" dirty="0" smtClean="0">
              <a:solidFill>
                <a:schemeClr val="bg1"/>
              </a:solidFill>
            </a:rPr>
            <a:t>РФ</a:t>
          </a:r>
          <a:endParaRPr lang="ru-RU" sz="9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0.2835</cdr:x>
      <cdr:y>0.38648</cdr:y>
    </cdr:from>
    <cdr:to>
      <cdr:x>0.49555</cdr:x>
      <cdr:y>0.4756</cdr:y>
    </cdr:to>
    <cdr:sp macro="" textlink="">
      <cdr:nvSpPr>
        <cdr:cNvPr id="3" name="TextBox 1"/>
        <cdr:cNvSpPr txBox="1"/>
      </cdr:nvSpPr>
      <cdr:spPr>
        <a:xfrm xmlns:a="http://schemas.openxmlformats.org/drawingml/2006/main">
          <a:off x="500189" y="1045395"/>
          <a:ext cx="374109" cy="24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</a:rPr>
            <a:t>РФ</a:t>
          </a:r>
          <a:endParaRPr lang="ru-RU" sz="11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0.23294</cdr:x>
      <cdr:y>0.68178</cdr:y>
    </cdr:from>
    <cdr:to>
      <cdr:x>0.44499</cdr:x>
      <cdr:y>0.77091</cdr:y>
    </cdr:to>
    <cdr:sp macro="" textlink="">
      <cdr:nvSpPr>
        <cdr:cNvPr id="4" name="TextBox 1"/>
        <cdr:cNvSpPr txBox="1"/>
      </cdr:nvSpPr>
      <cdr:spPr>
        <a:xfrm xmlns:a="http://schemas.openxmlformats.org/drawingml/2006/main">
          <a:off x="410986" y="1844160"/>
          <a:ext cx="374109" cy="24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</a:rPr>
            <a:t>РФ</a:t>
          </a:r>
          <a:endParaRPr lang="ru-RU" sz="16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0.28901</cdr:x>
      <cdr:y>0.17999</cdr:y>
    </cdr:from>
    <cdr:to>
      <cdr:x>0.50105</cdr:x>
      <cdr:y>0.26912</cdr:y>
    </cdr:to>
    <cdr:sp macro="" textlink="">
      <cdr:nvSpPr>
        <cdr:cNvPr id="5" name="TextBox 1"/>
        <cdr:cNvSpPr txBox="1"/>
      </cdr:nvSpPr>
      <cdr:spPr>
        <a:xfrm xmlns:a="http://schemas.openxmlformats.org/drawingml/2006/main">
          <a:off x="509897" y="486865"/>
          <a:ext cx="374109" cy="24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</a:rPr>
            <a:t>ДФО</a:t>
          </a:r>
          <a:endParaRPr lang="ru-RU" sz="9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0.27376</cdr:x>
      <cdr:y>0.4678</cdr:y>
    </cdr:from>
    <cdr:to>
      <cdr:x>0.4858</cdr:x>
      <cdr:y>0.55693</cdr:y>
    </cdr:to>
    <cdr:sp macro="" textlink="">
      <cdr:nvSpPr>
        <cdr:cNvPr id="6" name="TextBox 1"/>
        <cdr:cNvSpPr txBox="1"/>
      </cdr:nvSpPr>
      <cdr:spPr>
        <a:xfrm xmlns:a="http://schemas.openxmlformats.org/drawingml/2006/main">
          <a:off x="482994" y="1265365"/>
          <a:ext cx="374109" cy="24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</a:rPr>
            <a:t>ДФО</a:t>
          </a:r>
          <a:endParaRPr lang="ru-RU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0.23294</cdr:x>
      <cdr:y>0.76786</cdr:y>
    </cdr:from>
    <cdr:to>
      <cdr:x>0.44499</cdr:x>
      <cdr:y>0.85698</cdr:y>
    </cdr:to>
    <cdr:sp macro="" textlink="">
      <cdr:nvSpPr>
        <cdr:cNvPr id="7" name="TextBox 1"/>
        <cdr:cNvSpPr txBox="1"/>
      </cdr:nvSpPr>
      <cdr:spPr>
        <a:xfrm xmlns:a="http://schemas.openxmlformats.org/drawingml/2006/main">
          <a:off x="410986" y="2076988"/>
          <a:ext cx="374109" cy="24107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</a:rPr>
            <a:t>ДФО</a:t>
          </a:r>
          <a:endParaRPr lang="ru-RU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0.22615</cdr:x>
      <cdr:y>0.25074</cdr:y>
    </cdr:from>
    <cdr:to>
      <cdr:x>0.93303</cdr:x>
      <cdr:y>0.33354</cdr:y>
    </cdr:to>
    <cdr:sp macro="" textlink="">
      <cdr:nvSpPr>
        <cdr:cNvPr id="8" name="TextBox 1"/>
        <cdr:cNvSpPr txBox="1"/>
      </cdr:nvSpPr>
      <cdr:spPr>
        <a:xfrm xmlns:a="http://schemas.openxmlformats.org/drawingml/2006/main">
          <a:off x="1575721" y="1068055"/>
          <a:ext cx="4925146" cy="352695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400" dirty="0" smtClean="0">
              <a:solidFill>
                <a:schemeClr val="tx1"/>
              </a:solidFill>
            </a:rPr>
            <a:t>   </a:t>
          </a:r>
          <a:r>
            <a:rPr lang="ru-RU" sz="1800" dirty="0" smtClean="0">
              <a:solidFill>
                <a:schemeClr val="bg1"/>
              </a:solidFill>
            </a:rPr>
            <a:t>Забайкальский</a:t>
          </a:r>
          <a:r>
            <a:rPr lang="ru-RU" sz="1050" dirty="0" smtClean="0">
              <a:solidFill>
                <a:schemeClr val="bg1"/>
              </a:solidFill>
            </a:rPr>
            <a:t> </a:t>
          </a:r>
          <a:r>
            <a:rPr lang="ru-RU" sz="1800" dirty="0" smtClean="0">
              <a:solidFill>
                <a:schemeClr val="bg1"/>
              </a:solidFill>
            </a:rPr>
            <a:t>край</a:t>
          </a:r>
          <a:endParaRPr lang="ru-RU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0.22129</cdr:x>
      <cdr:y>0.55132</cdr:y>
    </cdr:from>
    <cdr:to>
      <cdr:x>0.84654</cdr:x>
      <cdr:y>0.64045</cdr:y>
    </cdr:to>
    <cdr:sp macro="" textlink="">
      <cdr:nvSpPr>
        <cdr:cNvPr id="9" name="TextBox 1"/>
        <cdr:cNvSpPr txBox="1"/>
      </cdr:nvSpPr>
      <cdr:spPr>
        <a:xfrm xmlns:a="http://schemas.openxmlformats.org/drawingml/2006/main">
          <a:off x="1541811" y="2348424"/>
          <a:ext cx="4356394" cy="379659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800" dirty="0" smtClean="0">
              <a:solidFill>
                <a:schemeClr val="bg1"/>
              </a:solidFill>
            </a:rPr>
            <a:t>Забайкальский край</a:t>
          </a:r>
          <a:endParaRPr lang="ru-RU" sz="18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0.2248</cdr:x>
      <cdr:y>0.83503</cdr:y>
    </cdr:from>
    <cdr:to>
      <cdr:x>0.8018</cdr:x>
      <cdr:y>0.92415</cdr:y>
    </cdr:to>
    <cdr:sp macro="" textlink="">
      <cdr:nvSpPr>
        <cdr:cNvPr id="10" name="TextBox 1"/>
        <cdr:cNvSpPr txBox="1"/>
      </cdr:nvSpPr>
      <cdr:spPr>
        <a:xfrm xmlns:a="http://schemas.openxmlformats.org/drawingml/2006/main">
          <a:off x="1566315" y="3556916"/>
          <a:ext cx="4020215" cy="3796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none" rtlCol="0"/>
        <a:lstStyle xmlns:a="http://schemas.openxmlformats.org/drawingml/2006/main">
          <a:lvl1pPr marL="0" indent="0">
            <a:defRPr sz="1100">
              <a:latin typeface="+mn-lt"/>
              <a:ea typeface="+mn-ea"/>
              <a:cs typeface="+mn-cs"/>
            </a:defRPr>
          </a:lvl1pPr>
          <a:lvl2pPr marL="457200" indent="0">
            <a:defRPr sz="1100">
              <a:latin typeface="+mn-lt"/>
              <a:ea typeface="+mn-ea"/>
              <a:cs typeface="+mn-cs"/>
            </a:defRPr>
          </a:lvl2pPr>
          <a:lvl3pPr marL="914400" indent="0">
            <a:defRPr sz="1100">
              <a:latin typeface="+mn-lt"/>
              <a:ea typeface="+mn-ea"/>
              <a:cs typeface="+mn-cs"/>
            </a:defRPr>
          </a:lvl3pPr>
          <a:lvl4pPr marL="1371600" indent="0">
            <a:defRPr sz="1100">
              <a:latin typeface="+mn-lt"/>
              <a:ea typeface="+mn-ea"/>
              <a:cs typeface="+mn-cs"/>
            </a:defRPr>
          </a:lvl4pPr>
          <a:lvl5pPr marL="1828800" indent="0">
            <a:defRPr sz="1100">
              <a:latin typeface="+mn-lt"/>
              <a:ea typeface="+mn-ea"/>
              <a:cs typeface="+mn-cs"/>
            </a:defRPr>
          </a:lvl5pPr>
          <a:lvl6pPr marL="2286000" indent="0">
            <a:defRPr sz="1100">
              <a:latin typeface="+mn-lt"/>
              <a:ea typeface="+mn-ea"/>
              <a:cs typeface="+mn-cs"/>
            </a:defRPr>
          </a:lvl6pPr>
          <a:lvl7pPr marL="2743200" indent="0">
            <a:defRPr sz="1100">
              <a:latin typeface="+mn-lt"/>
              <a:ea typeface="+mn-ea"/>
              <a:cs typeface="+mn-cs"/>
            </a:defRPr>
          </a:lvl7pPr>
          <a:lvl8pPr marL="3200400" indent="0">
            <a:defRPr sz="1100">
              <a:latin typeface="+mn-lt"/>
              <a:ea typeface="+mn-ea"/>
              <a:cs typeface="+mn-cs"/>
            </a:defRPr>
          </a:lvl8pPr>
          <a:lvl9pPr marL="3657600" indent="0">
            <a:defRPr sz="1100"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1600" dirty="0" smtClean="0">
              <a:solidFill>
                <a:schemeClr val="bg1"/>
              </a:solidFill>
            </a:rPr>
            <a:t>Забайкальский край</a:t>
          </a:r>
          <a:endParaRPr lang="ru-RU" sz="1600" dirty="0">
            <a:solidFill>
              <a:schemeClr val="bg1"/>
            </a:solidFill>
          </a:endParaRPr>
        </a:p>
      </cdr:txBody>
    </cdr:sp>
  </cdr:relSizeAnchor>
  <cdr:relSizeAnchor xmlns:cdr="http://schemas.openxmlformats.org/drawingml/2006/chartDrawing">
    <cdr:from>
      <cdr:x>0.12553</cdr:x>
      <cdr:y>0.14467</cdr:y>
    </cdr:from>
    <cdr:to>
      <cdr:x>0.19179</cdr:x>
      <cdr:y>0.28677</cdr:y>
    </cdr:to>
    <cdr:sp macro="" textlink="">
      <cdr:nvSpPr>
        <cdr:cNvPr id="12" name="TextBox 30"/>
        <cdr:cNvSpPr txBox="1"/>
      </cdr:nvSpPr>
      <cdr:spPr>
        <a:xfrm xmlns:a="http://schemas.openxmlformats.org/drawingml/2006/main">
          <a:off x="874643" y="616226"/>
          <a:ext cx="461665" cy="60529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9pPr>
        </a:lstStyle>
        <a:p xmlns:a="http://schemas.openxmlformats.org/drawingml/2006/main">
          <a:r>
            <a:rPr lang="ru-RU" dirty="0" smtClean="0"/>
            <a:t>2021</a:t>
          </a:r>
          <a:endParaRPr lang="ru-RU" dirty="0"/>
        </a:p>
      </cdr:txBody>
    </cdr:sp>
  </cdr:relSizeAnchor>
  <cdr:relSizeAnchor xmlns:cdr="http://schemas.openxmlformats.org/drawingml/2006/chartDrawing">
    <cdr:from>
      <cdr:x>0.12553</cdr:x>
      <cdr:y>0.45734</cdr:y>
    </cdr:from>
    <cdr:to>
      <cdr:x>0.19179</cdr:x>
      <cdr:y>0.59944</cdr:y>
    </cdr:to>
    <cdr:sp macro="" textlink="">
      <cdr:nvSpPr>
        <cdr:cNvPr id="13" name="TextBox 30"/>
        <cdr:cNvSpPr txBox="1"/>
      </cdr:nvSpPr>
      <cdr:spPr>
        <a:xfrm xmlns:a="http://schemas.openxmlformats.org/drawingml/2006/main">
          <a:off x="874644" y="1948070"/>
          <a:ext cx="461665" cy="60529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9pPr>
        </a:lstStyle>
        <a:p xmlns:a="http://schemas.openxmlformats.org/drawingml/2006/main">
          <a:r>
            <a:rPr lang="ru-RU" dirty="0" smtClean="0"/>
            <a:t>2022</a:t>
          </a:r>
          <a:endParaRPr lang="ru-RU" dirty="0"/>
        </a:p>
      </cdr:txBody>
    </cdr:sp>
  </cdr:relSizeAnchor>
  <cdr:relSizeAnchor xmlns:cdr="http://schemas.openxmlformats.org/drawingml/2006/chartDrawing">
    <cdr:from>
      <cdr:x>0.12268</cdr:x>
      <cdr:y>0.70934</cdr:y>
    </cdr:from>
    <cdr:to>
      <cdr:x>0.18894</cdr:x>
      <cdr:y>0.85144</cdr:y>
    </cdr:to>
    <cdr:sp macro="" textlink="">
      <cdr:nvSpPr>
        <cdr:cNvPr id="14" name="TextBox 30"/>
        <cdr:cNvSpPr txBox="1"/>
      </cdr:nvSpPr>
      <cdr:spPr>
        <a:xfrm xmlns:a="http://schemas.openxmlformats.org/drawingml/2006/main">
          <a:off x="854765" y="3021496"/>
          <a:ext cx="461665" cy="60529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vert="vert270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Arial Nova"/>
            </a:defRPr>
          </a:lvl9pPr>
        </a:lstStyle>
        <a:p xmlns:a="http://schemas.openxmlformats.org/drawingml/2006/main">
          <a:r>
            <a:rPr lang="ru-RU" dirty="0" smtClean="0"/>
            <a:t>2023</a:t>
          </a:r>
          <a:endParaRPr lang="ru-RU" dirty="0"/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0.92879</cdr:x>
      <cdr:y>0.48829</cdr:y>
    </cdr:from>
    <cdr:to>
      <cdr:x>1</cdr:x>
      <cdr:y>0.61622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33689" y="3490230"/>
          <a:ext cx="39360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0.92879</cdr:x>
      <cdr:y>0.48829</cdr:y>
    </cdr:from>
    <cdr:to>
      <cdr:x>1</cdr:x>
      <cdr:y>0.61622</cdr:y>
    </cdr:to>
    <cdr:sp macro="" textlink="">
      <cdr:nvSpPr>
        <cdr:cNvPr id="2" name="TextBox 1"/>
        <cdr:cNvSpPr txBox="1"/>
      </cdr:nvSpPr>
      <cdr:spPr>
        <a:xfrm xmlns:a="http://schemas.openxmlformats.org/drawingml/2006/main">
          <a:off x="5133689" y="3490230"/>
          <a:ext cx="393603" cy="914400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endParaRPr lang="ru-RU" sz="11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ED44BA-A42C-4CD7-A511-5CE53010C418}" type="datetimeFigureOut">
              <a:rPr lang="ru-RU" smtClean="0"/>
              <a:pPr/>
              <a:t>17.04.2024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F38F87-6F13-4BCE-A383-ABE2BC6CCF03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23515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1pPr>
    <a:lvl2pPr marL="719927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2pPr>
    <a:lvl3pPr marL="1439853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3pPr>
    <a:lvl4pPr marL="2159780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4pPr>
    <a:lvl5pPr marL="2879706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5pPr>
    <a:lvl6pPr marL="3599633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6pPr>
    <a:lvl7pPr marL="4319559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7pPr>
    <a:lvl8pPr marL="5039486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8pPr>
    <a:lvl9pPr marL="5759413" algn="l" defTabSz="1439853" rtl="0" eaLnBrk="1" latinLnBrk="0" hangingPunct="1">
      <a:defRPr sz="189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03787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F38F87-6F13-4BCE-A383-ABE2BC6CCF03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89075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8F87-6F13-4BCE-A383-ABE2BC6CCF03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47676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09108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00486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398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bg1"/>
                </a:solidFill>
              </a:rPr>
              <a:t>Основная мысль: поддержка незащищенных слоев населения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8F87-6F13-4BCE-A383-ABE2BC6CCF03}" type="slidenum">
              <a:rPr lang="ru-RU" smtClean="0"/>
              <a:pPr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6848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398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bg1"/>
                </a:solidFill>
              </a:rPr>
              <a:t>Основная мысль: поддержка незащищенных слоев населения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8F87-6F13-4BCE-A383-ABE2BC6CCF03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684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3806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FDC95A-E73C-4092-8ABF-AE007264C1A2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750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284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21859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398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bg1"/>
                </a:solidFill>
              </a:rPr>
              <a:t>Основная мысль: поддержка незащищенных слоев населения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8F87-6F13-4BCE-A383-ABE2BC6CCF03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6848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398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bg1"/>
                </a:solidFill>
              </a:rPr>
              <a:t>Основная мысль: поддержка незащищенных слоев населения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8F87-6F13-4BCE-A383-ABE2BC6CCF03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6848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143985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b="1" dirty="0">
                <a:solidFill>
                  <a:schemeClr val="bg1"/>
                </a:solidFill>
              </a:rPr>
              <a:t>Основная мысль: поддержка незащищенных слоев населения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F38F87-6F13-4BCE-A383-ABE2BC6CCF03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44684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43402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68C6193-8F21-47BD-871C-6FE4E759DFB7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69388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tags" Target="../tags/tag6.xml"/><Relationship Id="rId7" Type="http://schemas.openxmlformats.org/officeDocument/2006/relationships/image" Target="../media/image2.jpeg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.bin"/><Relationship Id="rId4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1.xml"/><Relationship Id="rId1" Type="http://schemas.openxmlformats.org/officeDocument/2006/relationships/vmlDrawing" Target="../drawings/vmlDrawing50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9.bin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2.xml"/><Relationship Id="rId1" Type="http://schemas.openxmlformats.org/officeDocument/2006/relationships/vmlDrawing" Target="../drawings/vmlDrawing5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0.bin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3.xml"/><Relationship Id="rId1" Type="http://schemas.openxmlformats.org/officeDocument/2006/relationships/vmlDrawing" Target="../drawings/vmlDrawing5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1.bin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4.xml"/><Relationship Id="rId1" Type="http://schemas.openxmlformats.org/officeDocument/2006/relationships/vmlDrawing" Target="../drawings/vmlDrawing5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2.bin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5.xml"/><Relationship Id="rId1" Type="http://schemas.openxmlformats.org/officeDocument/2006/relationships/vmlDrawing" Target="../drawings/vmlDrawing5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3.bin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6.xml"/><Relationship Id="rId1" Type="http://schemas.openxmlformats.org/officeDocument/2006/relationships/vmlDrawing" Target="../drawings/vmlDrawing5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4.bin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7.xml"/><Relationship Id="rId1" Type="http://schemas.openxmlformats.org/officeDocument/2006/relationships/vmlDrawing" Target="../drawings/vmlDrawing56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5.bin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8.bin"/><Relationship Id="rId3" Type="http://schemas.openxmlformats.org/officeDocument/2006/relationships/tags" Target="../tags/tag83.xml"/><Relationship Id="rId7" Type="http://schemas.openxmlformats.org/officeDocument/2006/relationships/image" Target="../media/image2.jpeg"/><Relationship Id="rId2" Type="http://schemas.openxmlformats.org/officeDocument/2006/relationships/tags" Target="../tags/tag82.xml"/><Relationship Id="rId1" Type="http://schemas.openxmlformats.org/officeDocument/2006/relationships/vmlDrawing" Target="../drawings/vmlDrawing58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67.bin"/><Relationship Id="rId4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tags" Target="../tags/tag85.xml"/><Relationship Id="rId7" Type="http://schemas.openxmlformats.org/officeDocument/2006/relationships/image" Target="../media/image1.emf"/><Relationship Id="rId2" Type="http://schemas.openxmlformats.org/officeDocument/2006/relationships/tags" Target="../tags/tag84.xml"/><Relationship Id="rId1" Type="http://schemas.openxmlformats.org/officeDocument/2006/relationships/vmlDrawing" Target="../drawings/vmlDrawing59.vml"/><Relationship Id="rId6" Type="http://schemas.openxmlformats.org/officeDocument/2006/relationships/oleObject" Target="../embeddings/oleObject69.bin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86.xml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7.xml"/><Relationship Id="rId1" Type="http://schemas.openxmlformats.org/officeDocument/2006/relationships/vmlDrawing" Target="../drawings/vmlDrawing60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0.bin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8.xml"/><Relationship Id="rId1" Type="http://schemas.openxmlformats.org/officeDocument/2006/relationships/vmlDrawing" Target="../drawings/vmlDrawing6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1.bin"/></Relationships>
</file>

<file path=ppt/slideLayouts/_rels/slideLayout1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89.xml"/><Relationship Id="rId1" Type="http://schemas.openxmlformats.org/officeDocument/2006/relationships/vmlDrawing" Target="../drawings/vmlDrawing6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2.bin"/></Relationships>
</file>

<file path=ppt/slideLayouts/_rels/slideLayout1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0.xml"/><Relationship Id="rId1" Type="http://schemas.openxmlformats.org/officeDocument/2006/relationships/vmlDrawing" Target="../drawings/vmlDrawing6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3.bin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1.xml"/><Relationship Id="rId1" Type="http://schemas.openxmlformats.org/officeDocument/2006/relationships/vmlDrawing" Target="../drawings/vmlDrawing6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4.bin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2.xml"/><Relationship Id="rId1" Type="http://schemas.openxmlformats.org/officeDocument/2006/relationships/vmlDrawing" Target="../drawings/vmlDrawing6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5.bin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3.xml"/><Relationship Id="rId1" Type="http://schemas.openxmlformats.org/officeDocument/2006/relationships/vmlDrawing" Target="../drawings/vmlDrawing6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6.bin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4.xml"/><Relationship Id="rId1" Type="http://schemas.openxmlformats.org/officeDocument/2006/relationships/vmlDrawing" Target="../drawings/vmlDrawing67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7.bin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5.xml"/><Relationship Id="rId1" Type="http://schemas.openxmlformats.org/officeDocument/2006/relationships/vmlDrawing" Target="../drawings/vmlDrawing68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8.bin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6.xml"/><Relationship Id="rId1" Type="http://schemas.openxmlformats.org/officeDocument/2006/relationships/vmlDrawing" Target="../drawings/vmlDrawing69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9.bin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7.xml"/><Relationship Id="rId1" Type="http://schemas.openxmlformats.org/officeDocument/2006/relationships/vmlDrawing" Target="../drawings/vmlDrawing70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0.bin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8.xml"/><Relationship Id="rId1" Type="http://schemas.openxmlformats.org/officeDocument/2006/relationships/vmlDrawing" Target="../drawings/vmlDrawing7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1.bin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2.bin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99.xml"/><Relationship Id="rId1" Type="http://schemas.openxmlformats.org/officeDocument/2006/relationships/vmlDrawing" Target="../drawings/vmlDrawing7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2.bin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0.xml"/><Relationship Id="rId1" Type="http://schemas.openxmlformats.org/officeDocument/2006/relationships/vmlDrawing" Target="../drawings/vmlDrawing7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3.bin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7.xml"/><Relationship Id="rId2" Type="http://schemas.openxmlformats.org/officeDocument/2006/relationships/tags" Target="../tags/tag101.xml"/><Relationship Id="rId1" Type="http://schemas.openxmlformats.org/officeDocument/2006/relationships/vmlDrawing" Target="../drawings/vmlDrawing74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4.bin"/></Relationships>
</file>

<file path=ppt/slideLayouts/_rels/slideLayout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7.bin"/><Relationship Id="rId3" Type="http://schemas.openxmlformats.org/officeDocument/2006/relationships/tags" Target="../tags/tag103.xml"/><Relationship Id="rId7" Type="http://schemas.openxmlformats.org/officeDocument/2006/relationships/oleObject" Target="../embeddings/oleObject86.bin"/><Relationship Id="rId2" Type="http://schemas.openxmlformats.org/officeDocument/2006/relationships/tags" Target="../tags/tag102.xml"/><Relationship Id="rId1" Type="http://schemas.openxmlformats.org/officeDocument/2006/relationships/vmlDrawing" Target="../drawings/vmlDrawing75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85.bin"/><Relationship Id="rId4" Type="http://schemas.openxmlformats.org/officeDocument/2006/relationships/slideMaster" Target="../slideMasters/slideMaster8.xml"/><Relationship Id="rId9" Type="http://schemas.openxmlformats.org/officeDocument/2006/relationships/image" Target="../media/image8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8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3.bin"/></Relationships>
</file>

<file path=ppt/slideLayouts/_rels/slideLayout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9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4.bin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0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5.bin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1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6.bin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7.bin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tags" Target="../tags/tag8.xml"/><Relationship Id="rId7" Type="http://schemas.openxmlformats.org/officeDocument/2006/relationships/image" Target="../media/image1.emf"/><Relationship Id="rId2" Type="http://schemas.openxmlformats.org/officeDocument/2006/relationships/tags" Target="../tags/tag7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4.bin"/><Relationship Id="rId5" Type="http://schemas.openxmlformats.org/officeDocument/2006/relationships/slideMaster" Target="../slideMasters/slideMaster1.xml"/><Relationship Id="rId4" Type="http://schemas.openxmlformats.org/officeDocument/2006/relationships/tags" Target="../tags/tag9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3.xml"/><Relationship Id="rId1" Type="http://schemas.openxmlformats.org/officeDocument/2006/relationships/vmlDrawing" Target="../drawings/vmlDrawing1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8.bin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24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6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9.bin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0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.bin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2.bin"/><Relationship Id="rId3" Type="http://schemas.openxmlformats.org/officeDocument/2006/relationships/tags" Target="../tags/tag26.xml"/><Relationship Id="rId7" Type="http://schemas.openxmlformats.org/officeDocument/2006/relationships/oleObject" Target="../embeddings/oleObject21.bin"/><Relationship Id="rId2" Type="http://schemas.openxmlformats.org/officeDocument/2006/relationships/tags" Target="../tags/tag25.xml"/><Relationship Id="rId1" Type="http://schemas.openxmlformats.org/officeDocument/2006/relationships/vmlDrawing" Target="../drawings/vmlDrawing19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0.bin"/><Relationship Id="rId4" Type="http://schemas.openxmlformats.org/officeDocument/2006/relationships/slideMaster" Target="../slideMasters/slideMaster2.xml"/><Relationship Id="rId9" Type="http://schemas.openxmlformats.org/officeDocument/2006/relationships/image" Target="../media/image8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1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6.bin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7.bin"/></Relationships>
</file>

<file path=ppt/slideLayouts/_rels/slideLayout50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5.bin"/><Relationship Id="rId3" Type="http://schemas.openxmlformats.org/officeDocument/2006/relationships/tags" Target="../tags/tag28.xml"/><Relationship Id="rId7" Type="http://schemas.openxmlformats.org/officeDocument/2006/relationships/oleObject" Target="../embeddings/oleObject24.bin"/><Relationship Id="rId2" Type="http://schemas.openxmlformats.org/officeDocument/2006/relationships/tags" Target="../tags/tag27.xml"/><Relationship Id="rId1" Type="http://schemas.openxmlformats.org/officeDocument/2006/relationships/vmlDrawing" Target="../drawings/vmlDrawing2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3.bin"/><Relationship Id="rId4" Type="http://schemas.openxmlformats.org/officeDocument/2006/relationships/slideMaster" Target="../slideMasters/slideMaster3.xml"/><Relationship Id="rId9" Type="http://schemas.openxmlformats.org/officeDocument/2006/relationships/image" Target="../media/image8.png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3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8.bin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28.bin"/><Relationship Id="rId3" Type="http://schemas.openxmlformats.org/officeDocument/2006/relationships/tags" Target="../tags/tag30.xml"/><Relationship Id="rId7" Type="http://schemas.openxmlformats.org/officeDocument/2006/relationships/oleObject" Target="../embeddings/oleObject27.bin"/><Relationship Id="rId2" Type="http://schemas.openxmlformats.org/officeDocument/2006/relationships/tags" Target="../tags/tag29.xml"/><Relationship Id="rId1" Type="http://schemas.openxmlformats.org/officeDocument/2006/relationships/vmlDrawing" Target="../drawings/vmlDrawing21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26.bin"/><Relationship Id="rId4" Type="http://schemas.openxmlformats.org/officeDocument/2006/relationships/slideMaster" Target="../slideMasters/slideMaster4.xml"/><Relationship Id="rId9" Type="http://schemas.openxmlformats.org/officeDocument/2006/relationships/image" Target="../media/image8.png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1.bin"/><Relationship Id="rId3" Type="http://schemas.openxmlformats.org/officeDocument/2006/relationships/tags" Target="../tags/tag36.xml"/><Relationship Id="rId7" Type="http://schemas.openxmlformats.org/officeDocument/2006/relationships/image" Target="../media/image2.jpeg"/><Relationship Id="rId2" Type="http://schemas.openxmlformats.org/officeDocument/2006/relationships/tags" Target="../tags/tag35.xml"/><Relationship Id="rId1" Type="http://schemas.openxmlformats.org/officeDocument/2006/relationships/vmlDrawing" Target="../drawings/vmlDrawing23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30.bin"/><Relationship Id="rId4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7" Type="http://schemas.openxmlformats.org/officeDocument/2006/relationships/image" Target="../media/image1.emf"/><Relationship Id="rId2" Type="http://schemas.openxmlformats.org/officeDocument/2006/relationships/tags" Target="../tags/tag37.xml"/><Relationship Id="rId1" Type="http://schemas.openxmlformats.org/officeDocument/2006/relationships/vmlDrawing" Target="../drawings/vmlDrawing24.vml"/><Relationship Id="rId6" Type="http://schemas.openxmlformats.org/officeDocument/2006/relationships/oleObject" Target="../embeddings/oleObject32.bin"/><Relationship Id="rId5" Type="http://schemas.openxmlformats.org/officeDocument/2006/relationships/slideMaster" Target="../slideMasters/slideMaster5.xml"/><Relationship Id="rId4" Type="http://schemas.openxmlformats.org/officeDocument/2006/relationships/tags" Target="../tags/tag39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0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3.bin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4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9.bin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1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4.bin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2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5.bin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3.xml"/><Relationship Id="rId1" Type="http://schemas.openxmlformats.org/officeDocument/2006/relationships/vmlDrawing" Target="../drawings/vmlDrawing28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6.bin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4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7.bin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5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8.bin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6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39.bin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7.xml"/><Relationship Id="rId1" Type="http://schemas.openxmlformats.org/officeDocument/2006/relationships/vmlDrawing" Target="../drawings/vmlDrawing32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0.bin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8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1.bin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5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0.bin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49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2.bin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0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3.bin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1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4.bin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2.xml"/><Relationship Id="rId1" Type="http://schemas.openxmlformats.org/officeDocument/2006/relationships/vmlDrawing" Target="../drawings/vmlDrawing3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5.bin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5.xml"/><Relationship Id="rId2" Type="http://schemas.openxmlformats.org/officeDocument/2006/relationships/tags" Target="../tags/tag53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46.bin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49.bin"/><Relationship Id="rId3" Type="http://schemas.openxmlformats.org/officeDocument/2006/relationships/tags" Target="../tags/tag59.xml"/><Relationship Id="rId7" Type="http://schemas.openxmlformats.org/officeDocument/2006/relationships/image" Target="../media/image2.jpeg"/><Relationship Id="rId2" Type="http://schemas.openxmlformats.org/officeDocument/2006/relationships/tags" Target="../tags/tag58.xml"/><Relationship Id="rId1" Type="http://schemas.openxmlformats.org/officeDocument/2006/relationships/vmlDrawing" Target="../drawings/vmlDrawing40.vml"/><Relationship Id="rId6" Type="http://schemas.openxmlformats.org/officeDocument/2006/relationships/image" Target="../media/image1.emf"/><Relationship Id="rId5" Type="http://schemas.openxmlformats.org/officeDocument/2006/relationships/oleObject" Target="../embeddings/oleObject48.bin"/><Relationship Id="rId4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tags" Target="../tags/tag61.xml"/><Relationship Id="rId7" Type="http://schemas.openxmlformats.org/officeDocument/2006/relationships/image" Target="../media/image1.emf"/><Relationship Id="rId2" Type="http://schemas.openxmlformats.org/officeDocument/2006/relationships/tags" Target="../tags/tag60.xml"/><Relationship Id="rId1" Type="http://schemas.openxmlformats.org/officeDocument/2006/relationships/vmlDrawing" Target="../drawings/vmlDrawing41.vml"/><Relationship Id="rId6" Type="http://schemas.openxmlformats.org/officeDocument/2006/relationships/oleObject" Target="../embeddings/oleObject50.bin"/><Relationship Id="rId5" Type="http://schemas.openxmlformats.org/officeDocument/2006/relationships/slideMaster" Target="../slideMasters/slideMaster6.xml"/><Relationship Id="rId4" Type="http://schemas.openxmlformats.org/officeDocument/2006/relationships/tags" Target="../tags/tag62.xml"/></Relationships>
</file>

<file path=ppt/slideLayouts/_rels/slideLayout8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3.xml"/><Relationship Id="rId1" Type="http://schemas.openxmlformats.org/officeDocument/2006/relationships/vmlDrawing" Target="../drawings/vmlDrawing42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16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11.bin"/></Relationships>
</file>

<file path=ppt/slideLayouts/_rels/slideLayout90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4.xml"/><Relationship Id="rId1" Type="http://schemas.openxmlformats.org/officeDocument/2006/relationships/vmlDrawing" Target="../drawings/vmlDrawing43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2.bin"/></Relationships>
</file>

<file path=ppt/slideLayouts/_rels/slideLayout9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5.xml"/><Relationship Id="rId1" Type="http://schemas.openxmlformats.org/officeDocument/2006/relationships/vmlDrawing" Target="../drawings/vmlDrawing44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3.bin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6.xml"/><Relationship Id="rId1" Type="http://schemas.openxmlformats.org/officeDocument/2006/relationships/vmlDrawing" Target="../drawings/vmlDrawing45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4.bin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7.xml"/><Relationship Id="rId1" Type="http://schemas.openxmlformats.org/officeDocument/2006/relationships/vmlDrawing" Target="../drawings/vmlDrawing46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5.bin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8.xml"/><Relationship Id="rId1" Type="http://schemas.openxmlformats.org/officeDocument/2006/relationships/vmlDrawing" Target="../drawings/vmlDrawing47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6.bin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69.xml"/><Relationship Id="rId1" Type="http://schemas.openxmlformats.org/officeDocument/2006/relationships/vmlDrawing" Target="../drawings/vmlDrawing48.vml"/><Relationship Id="rId6" Type="http://schemas.openxmlformats.org/officeDocument/2006/relationships/image" Target="../media/image3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7.bin"/></Relationships>
</file>

<file path=ppt/slideLayouts/_rels/slideLayout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6.xml"/><Relationship Id="rId2" Type="http://schemas.openxmlformats.org/officeDocument/2006/relationships/tags" Target="../tags/tag70.xml"/><Relationship Id="rId1" Type="http://schemas.openxmlformats.org/officeDocument/2006/relationships/vmlDrawing" Target="../drawings/vmlDrawing49.vml"/><Relationship Id="rId6" Type="http://schemas.openxmlformats.org/officeDocument/2006/relationships/image" Target="../media/image5.png"/><Relationship Id="rId5" Type="http://schemas.openxmlformats.org/officeDocument/2006/relationships/image" Target="../media/image1.emf"/><Relationship Id="rId4" Type="http://schemas.openxmlformats.org/officeDocument/2006/relationships/oleObject" Target="../embeddings/oleObject58.bin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="" xmlns:a16="http://schemas.microsoft.com/office/drawing/2014/main" id="{4CB6B1FD-981D-4358-A366-EFE302B1E79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696655760"/>
              </p:ext>
            </p:extLst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0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7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68" y="2365751"/>
            <a:ext cx="18460794" cy="65238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7011" y="2365753"/>
            <a:ext cx="12653047" cy="4443817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2" tIns="51426" rIns="102852" bIns="51426" rtlCol="0" anchor="ctr"/>
          <a:lstStyle/>
          <a:p>
            <a:pPr algn="ctr" defTabSz="514259"/>
            <a:endParaRPr lang="ru-RU" sz="26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011" y="2365758"/>
            <a:ext cx="12653047" cy="2964132"/>
          </a:xfrm>
          <a:prstGeom prst="rect">
            <a:avLst/>
          </a:prstGeom>
        </p:spPr>
        <p:txBody>
          <a:bodyPr vert="horz" lIns="102852" tIns="51426" rIns="102852" bIns="263203" anchor="b">
            <a:normAutofit/>
          </a:bodyPr>
          <a:lstStyle>
            <a:lvl1pPr marL="646136" indent="0" algn="l">
              <a:defRPr sz="2600" b="1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947" y="2874939"/>
            <a:ext cx="17939276" cy="6852350"/>
          </a:xfrm>
          <a:prstGeom prst="rect">
            <a:avLst/>
          </a:prstGeom>
        </p:spPr>
        <p:txBody>
          <a:bodyPr vert="horz" lIns="102852" tIns="51426" rIns="102852" bIns="51426" rtlCol="0">
            <a:normAutofit/>
          </a:bodyPr>
          <a:lstStyle>
            <a:lvl1pPr marL="359981" indent="-359981" algn="l" defTabSz="1439924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107994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79990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251986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3239829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3959791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75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71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67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9943" y="10009789"/>
            <a:ext cx="4679811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l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9726" y="10009789"/>
            <a:ext cx="7019717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ctr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7" hidden="1">
            <a:extLst>
              <a:ext uri="{FF2B5EF4-FFF2-40B4-BE49-F238E27FC236}">
                <a16:creationId xmlns:a16="http://schemas.microsoft.com/office/drawing/2014/main" xmlns="" id="{4CB6B1FD-981D-4358-A366-EFE302B1E7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>
              <p:ext uri="{D42A27DB-BD31-4B8C-83A1-F6EECF244321}">
                <p14:modId xmlns:p14="http://schemas.microsoft.com/office/powerpoint/2010/main" val="1696655760"/>
              </p:ext>
            </p:extLst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00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7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60842046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95775" y="154121"/>
            <a:ext cx="15269125" cy="124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8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795771" y="1964819"/>
            <a:ext cx="17608288" cy="813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t" anchorCtr="0">
            <a:noAutofit/>
          </a:bodyPr>
          <a:lstStyle>
            <a:lvl1pPr marL="514197" lvl="0" indent="-385648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1pPr>
            <a:lvl2pPr marL="1028393" lvl="1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2pPr>
            <a:lvl3pPr marL="1542591" lvl="2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000">
                <a:solidFill>
                  <a:srgbClr val="262626"/>
                </a:solidFill>
              </a:defRPr>
            </a:lvl3pPr>
            <a:lvl4pPr marL="2056788" lvl="3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4pPr>
            <a:lvl5pPr marL="2570983" lvl="4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5pPr>
            <a:lvl6pPr marL="3085180" lvl="5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599378" lvl="6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113575" lvl="7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627771" lvl="8" indent="-385648" algn="l" rtl="0">
              <a:lnSpc>
                <a:spcPct val="90000"/>
              </a:lnSpc>
              <a:spcBef>
                <a:spcPts val="2473"/>
              </a:spcBef>
              <a:spcAft>
                <a:spcPts val="2473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1319948" y="10103993"/>
            <a:ext cx="4319736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6359749" y="10103993"/>
            <a:ext cx="6479828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17725358" y="10168947"/>
            <a:ext cx="990736" cy="44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514259"/>
            <a:fld id="{00000000-1234-1234-1234-123412341234}" type="slidenum">
              <a:rPr lang="en-US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64" name="Google Shape;64;p13"/>
          <p:cNvCxnSpPr/>
          <p:nvPr/>
        </p:nvCxnSpPr>
        <p:spPr>
          <a:xfrm rot="10800000">
            <a:off x="827547" y="1453426"/>
            <a:ext cx="1788859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13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95698" y="181558"/>
            <a:ext cx="1322781" cy="117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33494672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438" y="431800"/>
            <a:ext cx="17278350" cy="1800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6482619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680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7187476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783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9098933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885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694824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987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6300244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090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9543045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192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26005996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1"/>
            <a:ext cx="17279303" cy="179996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444380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607" y="6939850"/>
            <a:ext cx="16319341" cy="2144952"/>
          </a:xfrm>
          <a:prstGeom prst="rect">
            <a:avLst/>
          </a:prstGeom>
        </p:spPr>
        <p:txBody>
          <a:bodyPr lIns="191987" tIns="95994" rIns="191987" bIns="95994" anchor="t"/>
          <a:lstStyle>
            <a:lvl1pPr algn="l">
              <a:defRPr sz="8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6607" y="4577401"/>
            <a:ext cx="16319341" cy="2362447"/>
          </a:xfrm>
          <a:prstGeom prst="rect">
            <a:avLst/>
          </a:prstGeom>
        </p:spPr>
        <p:txBody>
          <a:bodyPr lIns="191987" tIns="95994" rIns="191987" bIns="95994" anchor="b"/>
          <a:lstStyle>
            <a:lvl1pPr marL="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1pPr>
            <a:lvl2pPr marL="95993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1987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87981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4pPr>
            <a:lvl5pPr marL="383974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5pPr>
            <a:lvl6pPr marL="4799686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6pPr>
            <a:lvl7pPr marL="575962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7pPr>
            <a:lvl8pPr marL="671956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8pPr>
            <a:lvl9pPr marL="767949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59961" y="10009783"/>
            <a:ext cx="4479819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2ADF0A87-05FD-41C3-A0C9-651B50536BD0}" type="datetime1">
              <a:rPr lang="ru-RU" smtClean="0">
                <a:solidFill>
                  <a:prstClr val="black"/>
                </a:solidFill>
              </a:rPr>
              <a:pPr/>
              <a:t>17.04.2024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559735" y="10009783"/>
            <a:ext cx="6079755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D1FDFB9E-192A-479E-BAC8-E86CAA65CE3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4647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0405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E67D2C03-A19F-45E6-AE18-B5823AF9CD2E}" type="datetime1">
              <a:rPr lang="ru-RU" smtClean="0">
                <a:solidFill>
                  <a:prstClr val="black"/>
                </a:solidFill>
              </a:rPr>
              <a:pPr/>
              <a:t>17.04.2024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30753" y="10043780"/>
            <a:ext cx="6146591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829831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3FC91691-170B-4EB0-B078-A03C92B89BA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3646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9947" y="574990"/>
            <a:ext cx="16559332" cy="2087455"/>
          </a:xfrm>
          <a:prstGeom prst="rect">
            <a:avLst/>
          </a:prstGeom>
        </p:spPr>
        <p:txBody>
          <a:bodyPr lIns="0" tIns="0" rIns="0" bIns="0"/>
          <a:lstStyle>
            <a:lvl1pPr>
              <a:defRPr sz="6300" b="1" i="0">
                <a:solidFill>
                  <a:srgbClr val="DB8C2B"/>
                </a:solidFill>
                <a:latin typeface="Museo Sans Cyrl 700"/>
                <a:cs typeface="Museo Sans Cyrl 700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19947" y="2874939"/>
            <a:ext cx="16559332" cy="68523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Museo Sans Cyrl 300"/>
                <a:cs typeface="Museo Sans Cyrl 30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59744" y="10009784"/>
            <a:ext cx="6479738" cy="5749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259"/>
            <a:endParaRPr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19947" y="10009784"/>
            <a:ext cx="4319826" cy="5749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259"/>
            <a:fld id="{1D8BD707-D9CF-40AE-B4C6-C98DA3205C09}" type="datetimeFigureOut">
              <a:rPr lang="en-US" sz="2000">
                <a:solidFill>
                  <a:prstClr val="black">
                    <a:tint val="75000"/>
                  </a:prstClr>
                </a:solidFill>
              </a:rPr>
              <a:pPr defTabSz="514259"/>
              <a:t>4/17/2024</a:t>
            </a:fld>
            <a:endParaRPr lang="en-US"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0" tIns="0" rIns="0" bIns="0"/>
          <a:lstStyle>
            <a:lvl1pPr marL="62602">
              <a:spcBef>
                <a:spcPts val="33"/>
              </a:spcBef>
              <a:defRPr sz="3000" b="0" i="0" spc="-74" dirty="0">
                <a:solidFill>
                  <a:srgbClr val="231F20"/>
                </a:solidFill>
                <a:latin typeface="Museo Sans Cyrl 100"/>
                <a:cs typeface="Museo Sans Cyrl 100"/>
              </a:defRPr>
            </a:lvl1pPr>
          </a:lstStyle>
          <a:p>
            <a:pPr defTabSz="514259"/>
            <a:fld id="{81D60167-4931-47E6-BA6A-407CBD079E47}" type="slidenum">
              <a:rPr lang="ru-RU" smtClean="0"/>
              <a:pPr defTabSz="514259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62231118"/>
      </p:ext>
    </p:extLst>
  </p:cSld>
  <p:clrMapOvr>
    <a:masterClrMapping/>
  </p:clrMapOvr>
  <p:hf hdr="0" ftr="0" dt="0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2950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7" y="154122"/>
            <a:ext cx="15269421" cy="1244838"/>
          </a:xfrm>
          <a:prstGeom prst="rect">
            <a:avLst/>
          </a:prstGeom>
        </p:spPr>
        <p:txBody>
          <a:bodyPr vert="horz" lIns="102852" tIns="51426" rIns="102852" bIns="51426">
            <a:normAutofit/>
          </a:bodyPr>
          <a:lstStyle>
            <a:lvl1pPr>
              <a:defRPr sz="2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3" y="1964819"/>
            <a:ext cx="17607686" cy="8139169"/>
          </a:xfrm>
          <a:prstGeom prst="rect">
            <a:avLst/>
          </a:prstGeom>
        </p:spPr>
        <p:txBody>
          <a:bodyPr lIns="102852" tIns="51426" rIns="102852" bIns="51426">
            <a:normAutofit/>
          </a:bodyPr>
          <a:lstStyle>
            <a:lvl1pPr marL="260762" indent="-260762">
              <a:buClr>
                <a:srgbClr val="830051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5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5"/>
            <a:ext cx="6479738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57" y="10168946"/>
            <a:ext cx="990782" cy="445070"/>
          </a:xfrm>
          <a:prstGeom prst="rect">
            <a:avLst/>
          </a:prstGeom>
        </p:spPr>
        <p:txBody>
          <a:bodyPr lIns="102852" tIns="51426" rIns="102852" bIns="51426"/>
          <a:lstStyle/>
          <a:p>
            <a:fld id="{6748A8BB-B201-495E-AE28-3EB55DFDA6C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400536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8" y="154127"/>
            <a:ext cx="15269420" cy="1244838"/>
          </a:xfrm>
          <a:prstGeom prst="rect">
            <a:avLst/>
          </a:prstGeom>
        </p:spPr>
        <p:txBody>
          <a:bodyPr vert="horz" lIns="191987" tIns="95994" rIns="191987" bIns="95994">
            <a:normAutofit/>
          </a:bodyPr>
          <a:lstStyle>
            <a:lvl1pPr>
              <a:defRPr sz="2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4" y="1964820"/>
            <a:ext cx="17607686" cy="8139168"/>
          </a:xfrm>
          <a:prstGeom prst="rect">
            <a:avLst/>
          </a:prstGeom>
        </p:spPr>
        <p:txBody>
          <a:bodyPr lIns="191987" tIns="95994" rIns="191987" bIns="95994">
            <a:normAutofit/>
          </a:bodyPr>
          <a:lstStyle>
            <a:lvl1pPr marL="260751" indent="-260751">
              <a:buClr>
                <a:srgbClr val="830051"/>
              </a:buCl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9"/>
            <a:ext cx="4319826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56094B36-1B29-47EC-ACE1-1063F9081F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9"/>
            <a:ext cx="6479738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66" y="10168952"/>
            <a:ext cx="990782" cy="445069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72360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CB6B1FD-981D-4358-A366-EFE302B1E79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18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68" y="2365751"/>
            <a:ext cx="18460794" cy="65238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7011" y="2365753"/>
            <a:ext cx="12653047" cy="4443817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2" tIns="51426" rIns="102852" bIns="51426" rtlCol="0" anchor="ctr"/>
          <a:lstStyle/>
          <a:p>
            <a:pPr algn="ctr" defTabSz="514259"/>
            <a:endParaRPr lang="ru-RU" sz="26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011" y="2365758"/>
            <a:ext cx="12653047" cy="2964132"/>
          </a:xfrm>
          <a:prstGeom prst="rect">
            <a:avLst/>
          </a:prstGeom>
        </p:spPr>
        <p:txBody>
          <a:bodyPr vert="horz" lIns="102852" tIns="51426" rIns="102852" bIns="263203" anchor="b">
            <a:normAutofit/>
          </a:bodyPr>
          <a:lstStyle>
            <a:lvl1pPr marL="646136" indent="0" algn="l">
              <a:defRPr sz="2600" b="1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947" y="2874939"/>
            <a:ext cx="17939276" cy="6852350"/>
          </a:xfrm>
          <a:prstGeom prst="rect">
            <a:avLst/>
          </a:prstGeom>
        </p:spPr>
        <p:txBody>
          <a:bodyPr vert="horz" lIns="102852" tIns="51426" rIns="102852" bIns="51426" rtlCol="0">
            <a:normAutofit/>
          </a:bodyPr>
          <a:lstStyle>
            <a:lvl1pPr marL="359981" indent="-359981" algn="l" defTabSz="1439924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107994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79990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251986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3239829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3959791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75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71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67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9943" y="10009789"/>
            <a:ext cx="4679811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l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9726" y="10009789"/>
            <a:ext cx="7019717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ctr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7" hidden="1">
            <a:extLst>
              <a:ext uri="{FF2B5EF4-FFF2-40B4-BE49-F238E27FC236}">
                <a16:creationId xmlns="" xmlns:a16="http://schemas.microsoft.com/office/drawing/2014/main" id="{4CB6B1FD-981D-4358-A366-EFE302B1E7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5019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61645874"/>
      </p:ext>
    </p:extLst>
  </p:cSld>
  <p:clrMapOvr>
    <a:masterClrMapping/>
  </p:clrMapOvr>
  <p:hf hdr="0" ftr="0" dt="0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6022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947" y="574990"/>
            <a:ext cx="16559332" cy="2087455"/>
          </a:xfrm>
          <a:prstGeom prst="rect">
            <a:avLst/>
          </a:prstGeom>
        </p:spPr>
        <p:txBody>
          <a:bodyPr vert="horz" lIns="102852" tIns="51426" rIns="102852" bIns="51426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994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960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19947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C764DE79-268F-4C1A-8933-263129D2AF90}" type="datetimeFigureOut">
              <a:rPr lang="en-US" sz="2000" smtClean="0">
                <a:solidFill>
                  <a:prstClr val="black"/>
                </a:solidFill>
              </a:rPr>
              <a:pPr defTabSz="514259"/>
              <a:t>4/17/2024</a:t>
            </a:fld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59744" y="10009784"/>
            <a:ext cx="6479738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xmlns="" id="{8F7B162A-024B-4976-AE40-4FDC9D0BB74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035893"/>
      </p:ext>
    </p:extLst>
  </p:cSld>
  <p:clrMapOvr>
    <a:masterClrMapping/>
  </p:clrMapOvr>
  <p:hf hdr="0" ftr="0" dt="0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04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76811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807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03324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909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1894280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011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402106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114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806507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216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616257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6559735" y="10009783"/>
            <a:ext cx="6079755" cy="5749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959961" y="10009783"/>
            <a:ext cx="4479819" cy="5749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899403-E4E8-4D17-AA79-3A71BFE86759}" type="datetime1">
              <a:rPr lang="ru-RU"/>
              <a:pPr>
                <a:defRPr/>
              </a:pPr>
              <a:t>17.04.2024</a:t>
            </a:fld>
            <a:endParaRPr lang="en-US" dirty="0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13759445" y="10009783"/>
            <a:ext cx="4479819" cy="57498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B3462-EB8F-4181-A0AD-D470A0A49590}" type="slidenum">
              <a:rPr/>
              <a:pPr>
                <a:defRPr/>
              </a:pPr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7295382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319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154541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95775" y="154121"/>
            <a:ext cx="15269125" cy="124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8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795771" y="1964819"/>
            <a:ext cx="17608288" cy="813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t" anchorCtr="0">
            <a:noAutofit/>
          </a:bodyPr>
          <a:lstStyle>
            <a:lvl1pPr marL="514197" lvl="0" indent="-385648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1pPr>
            <a:lvl2pPr marL="1028393" lvl="1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2pPr>
            <a:lvl3pPr marL="1542591" lvl="2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000">
                <a:solidFill>
                  <a:srgbClr val="262626"/>
                </a:solidFill>
              </a:defRPr>
            </a:lvl3pPr>
            <a:lvl4pPr marL="2056788" lvl="3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4pPr>
            <a:lvl5pPr marL="2570983" lvl="4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5pPr>
            <a:lvl6pPr marL="3085180" lvl="5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599378" lvl="6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113575" lvl="7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627771" lvl="8" indent="-385648" algn="l" rtl="0">
              <a:lnSpc>
                <a:spcPct val="90000"/>
              </a:lnSpc>
              <a:spcBef>
                <a:spcPts val="2473"/>
              </a:spcBef>
              <a:spcAft>
                <a:spcPts val="2473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1319948" y="10103993"/>
            <a:ext cx="4319736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6359749" y="10103993"/>
            <a:ext cx="6479828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17725358" y="10168947"/>
            <a:ext cx="990736" cy="44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514259"/>
            <a:fld id="{00000000-1234-1234-1234-123412341234}" type="slidenum">
              <a:rPr lang="en-US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64" name="Google Shape;64;p13"/>
          <p:cNvCxnSpPr/>
          <p:nvPr/>
        </p:nvCxnSpPr>
        <p:spPr>
          <a:xfrm rot="10800000">
            <a:off x="827547" y="1453426"/>
            <a:ext cx="1788859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13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95698" y="181558"/>
            <a:ext cx="1322781" cy="117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6661733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9947" y="574990"/>
            <a:ext cx="16559332" cy="2087455"/>
          </a:xfrm>
          <a:prstGeom prst="rect">
            <a:avLst/>
          </a:prstGeom>
        </p:spPr>
        <p:txBody>
          <a:bodyPr lIns="0" tIns="0" rIns="0" bIns="0"/>
          <a:lstStyle>
            <a:lvl1pPr>
              <a:defRPr sz="6300" b="1" i="0">
                <a:solidFill>
                  <a:srgbClr val="DB8C2B"/>
                </a:solidFill>
                <a:latin typeface="Museo Sans Cyrl 700"/>
                <a:cs typeface="Museo Sans Cyrl 700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19947" y="2874939"/>
            <a:ext cx="16559332" cy="68523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Museo Sans Cyrl 300"/>
                <a:cs typeface="Museo Sans Cyrl 30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59744" y="10009784"/>
            <a:ext cx="6479738" cy="5749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259"/>
            <a:endParaRPr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19947" y="10009784"/>
            <a:ext cx="4319826" cy="5749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259"/>
            <a:fld id="{1D8BD707-D9CF-40AE-B4C6-C98DA3205C09}" type="datetimeFigureOut">
              <a:rPr lang="en-US" sz="2000">
                <a:solidFill>
                  <a:prstClr val="black">
                    <a:tint val="75000"/>
                  </a:prstClr>
                </a:solidFill>
              </a:rPr>
              <a:pPr defTabSz="514259"/>
              <a:t>4/17/2024</a:t>
            </a:fld>
            <a:endParaRPr lang="en-US"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0" tIns="0" rIns="0" bIns="0"/>
          <a:lstStyle>
            <a:lvl1pPr marL="62602">
              <a:spcBef>
                <a:spcPts val="33"/>
              </a:spcBef>
              <a:defRPr sz="3000" b="0" i="0" spc="-74" dirty="0">
                <a:solidFill>
                  <a:srgbClr val="231F20"/>
                </a:solidFill>
                <a:latin typeface="Museo Sans Cyrl 100"/>
                <a:cs typeface="Museo Sans Cyrl 100"/>
              </a:defRPr>
            </a:lvl1pPr>
          </a:lstStyle>
          <a:p>
            <a:pPr defTabSz="514259"/>
            <a:fld id="{81D60167-4931-47E6-BA6A-407CBD079E47}" type="slidenum">
              <a:rPr lang="ru-RU" smtClean="0"/>
              <a:pPr defTabSz="514259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066124"/>
      </p:ext>
    </p:extLst>
  </p:cSld>
  <p:clrMapOvr>
    <a:masterClrMapping/>
  </p:clrMapOvr>
  <p:hf hdr="0" ftr="0" dt="0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6559735" y="10009783"/>
            <a:ext cx="6079755" cy="5749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959961" y="10009783"/>
            <a:ext cx="4479819" cy="5749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899403-E4E8-4D17-AA79-3A71BFE8675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13759445" y="10009783"/>
            <a:ext cx="4479819" cy="57498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B3462-EB8F-4181-A0AD-D470A0A4959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008499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421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1486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34" descr="logo_minsoc_no_fon.gif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733" cy="11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24939924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438" y="431800"/>
            <a:ext cx="17278350" cy="1800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83476795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52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618675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626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52355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728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127869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1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271608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109203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5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 userDrawn="1"/>
        </p:nvCxnSpPr>
        <p:spPr>
          <a:xfrm flipH="1">
            <a:off x="828147" y="11486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34" descr="logo_minsoc_no_fon.gif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733" cy="11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098896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933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0379128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035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7894407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1"/>
            <a:ext cx="17279303" cy="179996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3696724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607" y="6939850"/>
            <a:ext cx="16319341" cy="2144952"/>
          </a:xfrm>
          <a:prstGeom prst="rect">
            <a:avLst/>
          </a:prstGeom>
        </p:spPr>
        <p:txBody>
          <a:bodyPr lIns="191987" tIns="95994" rIns="191987" bIns="95994" anchor="t"/>
          <a:lstStyle>
            <a:lvl1pPr algn="l">
              <a:defRPr sz="8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6607" y="4577401"/>
            <a:ext cx="16319341" cy="2362447"/>
          </a:xfrm>
          <a:prstGeom prst="rect">
            <a:avLst/>
          </a:prstGeom>
        </p:spPr>
        <p:txBody>
          <a:bodyPr lIns="191987" tIns="95994" rIns="191987" bIns="95994" anchor="b"/>
          <a:lstStyle>
            <a:lvl1pPr marL="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1pPr>
            <a:lvl2pPr marL="95993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1987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87981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4pPr>
            <a:lvl5pPr marL="383974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5pPr>
            <a:lvl6pPr marL="4799686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6pPr>
            <a:lvl7pPr marL="575962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7pPr>
            <a:lvl8pPr marL="671956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8pPr>
            <a:lvl9pPr marL="767949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59961" y="10009783"/>
            <a:ext cx="4479819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2ADF0A87-05FD-41C3-A0C9-651B50536BD0}" type="datetime1">
              <a:rPr lang="ru-RU" smtClean="0">
                <a:solidFill>
                  <a:prstClr val="black"/>
                </a:solidFill>
              </a:rPr>
              <a:pPr/>
              <a:t>17.04.2024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559735" y="10009783"/>
            <a:ext cx="6079755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D1FDFB9E-192A-479E-BAC8-E86CAA65CE3D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337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0405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E67D2C03-A19F-45E6-AE18-B5823AF9CD2E}" type="datetime1">
              <a:rPr lang="ru-RU" smtClean="0">
                <a:solidFill>
                  <a:prstClr val="black"/>
                </a:solidFill>
              </a:rPr>
              <a:pPr/>
              <a:t>17.04.2024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30753" y="10043780"/>
            <a:ext cx="6146591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829831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3FC91691-170B-4EB0-B078-A03C92B89BA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622433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1382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7" y="154122"/>
            <a:ext cx="15269421" cy="1244838"/>
          </a:xfrm>
          <a:prstGeom prst="rect">
            <a:avLst/>
          </a:prstGeom>
        </p:spPr>
        <p:txBody>
          <a:bodyPr vert="horz" lIns="102852" tIns="51426" rIns="102852" bIns="51426">
            <a:normAutofit/>
          </a:bodyPr>
          <a:lstStyle>
            <a:lvl1pPr>
              <a:defRPr sz="2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3" y="1964819"/>
            <a:ext cx="17607686" cy="8139169"/>
          </a:xfrm>
          <a:prstGeom prst="rect">
            <a:avLst/>
          </a:prstGeom>
        </p:spPr>
        <p:txBody>
          <a:bodyPr lIns="102852" tIns="51426" rIns="102852" bIns="51426">
            <a:normAutofit/>
          </a:bodyPr>
          <a:lstStyle>
            <a:lvl1pPr marL="260762" indent="-260762">
              <a:buClr>
                <a:srgbClr val="830051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5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5"/>
            <a:ext cx="6479738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57" y="10168946"/>
            <a:ext cx="990782" cy="445070"/>
          </a:xfrm>
          <a:prstGeom prst="rect">
            <a:avLst/>
          </a:prstGeom>
        </p:spPr>
        <p:txBody>
          <a:bodyPr lIns="102852" tIns="51426" rIns="102852" bIns="51426"/>
          <a:lstStyle/>
          <a:p>
            <a:fld id="{6748A8BB-B201-495E-AE28-3EB55DFDA6C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 dirty="0">
              <a:solidFill>
                <a:prstClr val="black"/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7376558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9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8" y="154127"/>
            <a:ext cx="15269420" cy="1244838"/>
          </a:xfrm>
          <a:prstGeom prst="rect">
            <a:avLst/>
          </a:prstGeom>
        </p:spPr>
        <p:txBody>
          <a:bodyPr vert="horz" lIns="191987" tIns="95994" rIns="191987" bIns="95994">
            <a:normAutofit/>
          </a:bodyPr>
          <a:lstStyle>
            <a:lvl1pPr>
              <a:defRPr sz="2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4" y="1964820"/>
            <a:ext cx="17607686" cy="8139168"/>
          </a:xfrm>
          <a:prstGeom prst="rect">
            <a:avLst/>
          </a:prstGeom>
        </p:spPr>
        <p:txBody>
          <a:bodyPr lIns="191987" tIns="95994" rIns="191987" bIns="95994">
            <a:normAutofit/>
          </a:bodyPr>
          <a:lstStyle>
            <a:lvl1pPr marL="260751" indent="-260751">
              <a:buClr>
                <a:srgbClr val="830051"/>
              </a:buCl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9"/>
            <a:ext cx="4319826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56094B36-1B29-47EC-ACE1-1063F9081F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9"/>
            <a:ext cx="6479738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66" y="10168952"/>
            <a:ext cx="990782" cy="445069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5056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942" y="3354938"/>
            <a:ext cx="16319341" cy="231495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9884" y="6119866"/>
            <a:ext cx="13439458" cy="2759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1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79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39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99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59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71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79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06395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3261193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607" y="6939850"/>
            <a:ext cx="16319341" cy="2144952"/>
          </a:xfrm>
        </p:spPr>
        <p:txBody>
          <a:bodyPr anchor="t"/>
          <a:lstStyle>
            <a:lvl1pPr algn="l">
              <a:defRPr sz="8399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6607" y="4577401"/>
            <a:ext cx="16319341" cy="2362447"/>
          </a:xfrm>
        </p:spPr>
        <p:txBody>
          <a:bodyPr anchor="b"/>
          <a:lstStyle>
            <a:lvl1pPr marL="0" indent="0">
              <a:buNone/>
              <a:defRPr sz="4199">
                <a:solidFill>
                  <a:schemeClr val="tx1">
                    <a:tint val="75000"/>
                  </a:schemeClr>
                </a:solidFill>
              </a:defRPr>
            </a:lvl1pPr>
            <a:lvl2pPr marL="95998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919966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3pPr>
            <a:lvl4pPr marL="2879949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4pPr>
            <a:lvl5pPr marL="3839931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5pPr>
            <a:lvl6pPr marL="4799914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6pPr>
            <a:lvl7pPr marL="5759897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7pPr>
            <a:lvl8pPr marL="6719880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8pPr>
            <a:lvl9pPr marL="7679863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2905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438" y="431800"/>
            <a:ext cx="17278350" cy="1800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59961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759606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791666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417448"/>
            <a:ext cx="8482992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59961" y="3424924"/>
            <a:ext cx="8482992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752958" y="2417448"/>
            <a:ext cx="8486324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752958" y="3424924"/>
            <a:ext cx="8486324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09898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445481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2040077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6" y="429989"/>
            <a:ext cx="6316413" cy="1829961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06364" y="430003"/>
            <a:ext cx="10732900" cy="9217299"/>
          </a:xfrm>
        </p:spPr>
        <p:txBody>
          <a:bodyPr/>
          <a:lstStyle>
            <a:lvl1pPr>
              <a:defRPr sz="6719"/>
            </a:lvl1pPr>
            <a:lvl2pPr>
              <a:defRPr sz="5879"/>
            </a:lvl2pPr>
            <a:lvl3pPr>
              <a:defRPr sz="5039"/>
            </a:lvl3pPr>
            <a:lvl4pPr>
              <a:defRPr sz="4199"/>
            </a:lvl4pPr>
            <a:lvl5pPr>
              <a:defRPr sz="4199"/>
            </a:lvl5pPr>
            <a:lvl6pPr>
              <a:defRPr sz="4199"/>
            </a:lvl6pPr>
            <a:lvl7pPr>
              <a:defRPr sz="4199"/>
            </a:lvl7pPr>
            <a:lvl8pPr>
              <a:defRPr sz="4199"/>
            </a:lvl8pPr>
            <a:lvl9pPr>
              <a:defRPr sz="4199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9966" y="2259958"/>
            <a:ext cx="6316413" cy="7387338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4093837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3182" y="7559836"/>
            <a:ext cx="11519535" cy="892482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763182" y="964978"/>
            <a:ext cx="11519535" cy="6479858"/>
          </a:xfrm>
        </p:spPr>
        <p:txBody>
          <a:bodyPr/>
          <a:lstStyle>
            <a:lvl1pPr marL="0" indent="0">
              <a:buNone/>
              <a:defRPr sz="6719"/>
            </a:lvl1pPr>
            <a:lvl2pPr marL="959983" indent="0">
              <a:buNone/>
              <a:defRPr sz="5879"/>
            </a:lvl2pPr>
            <a:lvl3pPr marL="1919966" indent="0">
              <a:buNone/>
              <a:defRPr sz="5039"/>
            </a:lvl3pPr>
            <a:lvl4pPr marL="2879949" indent="0">
              <a:buNone/>
              <a:defRPr sz="4199"/>
            </a:lvl4pPr>
            <a:lvl5pPr marL="3839931" indent="0">
              <a:buNone/>
              <a:defRPr sz="4199"/>
            </a:lvl5pPr>
            <a:lvl6pPr marL="4799914" indent="0">
              <a:buNone/>
              <a:defRPr sz="4199"/>
            </a:lvl6pPr>
            <a:lvl7pPr marL="5759897" indent="0">
              <a:buNone/>
              <a:defRPr sz="4199"/>
            </a:lvl7pPr>
            <a:lvl8pPr marL="6719880" indent="0">
              <a:buNone/>
              <a:defRPr sz="4199"/>
            </a:lvl8pPr>
            <a:lvl9pPr marL="7679863" indent="0">
              <a:buNone/>
              <a:defRPr sz="41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63182" y="8452326"/>
            <a:ext cx="11519535" cy="1267472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2216035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926792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919438" y="432492"/>
            <a:ext cx="4319826" cy="921479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59961" y="432492"/>
            <a:ext cx="12639490" cy="921479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417157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795777" y="154124"/>
            <a:ext cx="15269124" cy="124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336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795770" y="1964825"/>
            <a:ext cx="17608289" cy="813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t" anchorCtr="0">
            <a:noAutofit/>
          </a:bodyPr>
          <a:lstStyle>
            <a:lvl1pPr marL="612180" lvl="0" indent="-459135" algn="l">
              <a:lnSpc>
                <a:spcPct val="90000"/>
              </a:lnSpc>
              <a:spcBef>
                <a:spcPts val="1875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2310">
                <a:solidFill>
                  <a:srgbClr val="262626"/>
                </a:solidFill>
              </a:defRPr>
            </a:lvl1pPr>
            <a:lvl2pPr marL="1224362" lvl="1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310">
                <a:solidFill>
                  <a:srgbClr val="262626"/>
                </a:solidFill>
              </a:defRPr>
            </a:lvl2pPr>
            <a:lvl3pPr marL="1836542" lvl="2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310">
                <a:solidFill>
                  <a:srgbClr val="262626"/>
                </a:solidFill>
              </a:defRPr>
            </a:lvl3pPr>
            <a:lvl4pPr marL="2448725" lvl="3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310">
                <a:solidFill>
                  <a:srgbClr val="262626"/>
                </a:solidFill>
              </a:defRPr>
            </a:lvl4pPr>
            <a:lvl5pPr marL="3060905" lvl="4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310">
                <a:solidFill>
                  <a:srgbClr val="262626"/>
                </a:solidFill>
              </a:defRPr>
            </a:lvl5pPr>
            <a:lvl6pPr marL="3673087" lvl="5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85267" lvl="6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97449" lvl="7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509630" lvl="8" indent="-459135" algn="l">
              <a:lnSpc>
                <a:spcPct val="90000"/>
              </a:lnSpc>
              <a:spcBef>
                <a:spcPts val="2946"/>
              </a:spcBef>
              <a:spcAft>
                <a:spcPts val="2946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1319952" y="10104000"/>
            <a:ext cx="4319735" cy="57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6359750" y="10104000"/>
            <a:ext cx="6479829" cy="57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7725371" y="10168950"/>
            <a:ext cx="990736" cy="44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cxnSp>
        <p:nvCxnSpPr>
          <p:cNvPr id="23" name="Google Shape;23;p2"/>
          <p:cNvCxnSpPr/>
          <p:nvPr/>
        </p:nvCxnSpPr>
        <p:spPr>
          <a:xfrm rot="10800000">
            <a:off x="827547" y="1453425"/>
            <a:ext cx="1788859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4;p2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7495697" y="181558"/>
            <a:ext cx="1322781" cy="117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14369393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1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1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>
            <a:extLst/>
          </p:cNvPr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2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>
            <a:extLst/>
          </p:cNvPr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6" name="Object 41"/>
          <p:cNvGraphicFramePr>
            <a:graphicFrameLocks noChangeAspect="1"/>
          </p:cNvGraphicFramePr>
          <p:nvPr/>
        </p:nvGraphicFramePr>
        <p:xfrm>
          <a:off x="2381" y="1787"/>
          <a:ext cx="2381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242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" y="1787"/>
                        <a:ext cx="2381" cy="1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828537" y="1453539"/>
            <a:ext cx="17887375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94532" y="182139"/>
            <a:ext cx="1323755" cy="117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78" y="154122"/>
            <a:ext cx="15269420" cy="1244838"/>
          </a:xfrm>
        </p:spPr>
        <p:txBody>
          <a:bodyPr/>
          <a:lstStyle>
            <a:lvl1pPr>
              <a:defRPr sz="336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1240" y="2152264"/>
            <a:ext cx="7734900" cy="4320871"/>
          </a:xfrm>
        </p:spPr>
        <p:txBody>
          <a:bodyPr/>
          <a:lstStyle>
            <a:lvl1pPr marL="310415" indent="-310415">
              <a:buClr>
                <a:srgbClr val="830051"/>
              </a:buClr>
              <a:defRPr sz="168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10981239" y="1564695"/>
            <a:ext cx="7734902" cy="543524"/>
          </a:xfrm>
        </p:spPr>
        <p:txBody>
          <a:bodyPr tIns="57393" anchor="ctr">
            <a:noAutofit/>
          </a:bodyPr>
          <a:lstStyle>
            <a:lvl1pPr marL="0" indent="0" algn="l">
              <a:buNone/>
              <a:defRPr sz="252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1146" indent="0" algn="ctr">
              <a:buNone/>
              <a:defRPr sz="3360"/>
            </a:lvl2pPr>
            <a:lvl3pPr marL="1582292" indent="0" algn="ctr">
              <a:buNone/>
              <a:defRPr sz="3150"/>
            </a:lvl3pPr>
            <a:lvl4pPr marL="2373438" indent="0" algn="ctr">
              <a:buNone/>
              <a:defRPr sz="2730"/>
            </a:lvl4pPr>
            <a:lvl5pPr marL="3164584" indent="0" algn="ctr">
              <a:buNone/>
              <a:defRPr sz="2730"/>
            </a:lvl5pPr>
            <a:lvl6pPr marL="3955732" indent="0" algn="ctr">
              <a:buNone/>
              <a:defRPr sz="2730"/>
            </a:lvl6pPr>
            <a:lvl7pPr marL="4746876" indent="0" algn="ctr">
              <a:buNone/>
              <a:defRPr sz="2730"/>
            </a:lvl7pPr>
            <a:lvl8pPr marL="5538022" indent="0" algn="ctr">
              <a:buNone/>
              <a:defRPr sz="2730"/>
            </a:lvl8pPr>
            <a:lvl9pPr marL="6329170" indent="0" algn="ctr">
              <a:buNone/>
              <a:defRPr sz="273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11589" y="1564697"/>
            <a:ext cx="9719608" cy="8061345"/>
          </a:xfrm>
        </p:spPr>
        <p:txBody>
          <a:bodyPr/>
          <a:lstStyle>
            <a:lvl1pPr marL="0" indent="0">
              <a:buNone/>
              <a:defRPr sz="210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10995219" y="6715374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14970330" y="6715374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1318997" y="10103350"/>
            <a:ext cx="4321255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6359269" y="10103350"/>
            <a:ext cx="6480692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7725476" y="10169422"/>
            <a:ext cx="990436" cy="444633"/>
          </a:xfrm>
        </p:spPr>
        <p:txBody>
          <a:bodyPr/>
          <a:lstStyle>
            <a:lvl1pPr>
              <a:defRPr/>
            </a:lvl1pPr>
          </a:lstStyle>
          <a:p>
            <a:fld id="{0B58EB11-E816-4CF6-8007-7D47CAA4899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80722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866259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8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62067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8" y="154122"/>
            <a:ext cx="15269420" cy="1244838"/>
          </a:xfrm>
        </p:spPr>
        <p:txBody>
          <a:bodyPr vert="horz">
            <a:normAutofit/>
          </a:bodyPr>
          <a:lstStyle>
            <a:lvl1pPr>
              <a:defRPr sz="294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4" y="1964820"/>
            <a:ext cx="17607686" cy="8139168"/>
          </a:xfrm>
        </p:spPr>
        <p:txBody>
          <a:bodyPr>
            <a:normAutofit/>
          </a:bodyPr>
          <a:lstStyle>
            <a:lvl1pPr marL="260764" indent="-260764">
              <a:buClr>
                <a:srgbClr val="830051"/>
              </a:buCl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4"/>
            <a:ext cx="4319826" cy="5749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4"/>
            <a:ext cx="6479738" cy="5749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58" y="10168948"/>
            <a:ext cx="990782" cy="445069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875267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4867565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0278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1813188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3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91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6655851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25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91134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966483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7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1500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="" xmlns:a16="http://schemas.microsoft.com/office/drawing/2014/main" id="{69BC1D92-599B-4977-B95A-8EE86AA372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612896029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8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FD3AAD26-8B14-467D-8626-48633CA653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947" y="574990"/>
            <a:ext cx="16559332" cy="2087455"/>
          </a:xfrm>
          <a:prstGeom prst="rect">
            <a:avLst/>
          </a:prstGeom>
        </p:spPr>
        <p:txBody>
          <a:bodyPr vert="horz" lIns="102852" tIns="51426" rIns="102852" bIns="51426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994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960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19947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C764DE79-268F-4C1A-8933-263129D2AF90}" type="datetimeFigureOut">
              <a:rPr lang="en-US" sz="2000" smtClean="0">
                <a:solidFill>
                  <a:prstClr val="black"/>
                </a:solidFill>
              </a:rPr>
              <a:pPr defTabSz="514259"/>
              <a:t>4/17/2024</a:t>
            </a:fld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59744" y="10009784"/>
            <a:ext cx="6479738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="" xmlns:a16="http://schemas.microsoft.com/office/drawing/2014/main" id="{8F7B162A-024B-4976-AE40-4FDC9D0BB74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9659465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516462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5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726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1"/>
            <a:ext cx="17279303" cy="179996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607" y="6939850"/>
            <a:ext cx="16319341" cy="2144952"/>
          </a:xfrm>
          <a:prstGeom prst="rect">
            <a:avLst/>
          </a:prstGeom>
        </p:spPr>
        <p:txBody>
          <a:bodyPr lIns="191987" tIns="95994" rIns="191987" bIns="95994" anchor="t"/>
          <a:lstStyle>
            <a:lvl1pPr algn="l">
              <a:defRPr sz="84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6607" y="4577401"/>
            <a:ext cx="16319341" cy="2362447"/>
          </a:xfrm>
          <a:prstGeom prst="rect">
            <a:avLst/>
          </a:prstGeom>
        </p:spPr>
        <p:txBody>
          <a:bodyPr lIns="191987" tIns="95994" rIns="191987" bIns="95994" anchor="b"/>
          <a:lstStyle>
            <a:lvl1pPr marL="0" indent="0">
              <a:buNone/>
              <a:defRPr sz="4200">
                <a:solidFill>
                  <a:schemeClr val="tx1">
                    <a:tint val="75000"/>
                  </a:schemeClr>
                </a:solidFill>
              </a:defRPr>
            </a:lvl1pPr>
            <a:lvl2pPr marL="959937" indent="0">
              <a:buNone/>
              <a:defRPr sz="3800">
                <a:solidFill>
                  <a:schemeClr val="tx1">
                    <a:tint val="75000"/>
                  </a:schemeClr>
                </a:solidFill>
              </a:defRPr>
            </a:lvl2pPr>
            <a:lvl3pPr marL="1919874" indent="0">
              <a:buNone/>
              <a:defRPr sz="3400">
                <a:solidFill>
                  <a:schemeClr val="tx1">
                    <a:tint val="75000"/>
                  </a:schemeClr>
                </a:solidFill>
              </a:defRPr>
            </a:lvl3pPr>
            <a:lvl4pPr marL="2879811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4pPr>
            <a:lvl5pPr marL="3839748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5pPr>
            <a:lvl6pPr marL="4799686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6pPr>
            <a:lvl7pPr marL="5759623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7pPr>
            <a:lvl8pPr marL="6719560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8pPr>
            <a:lvl9pPr marL="7679497" indent="0">
              <a:buNone/>
              <a:defRPr sz="2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959961" y="10009783"/>
            <a:ext cx="4479819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2ADF0A87-05FD-41C3-A0C9-651B50536BD0}" type="datetime1">
              <a:rPr lang="ru-RU" smtClean="0"/>
              <a:pPr/>
              <a:t>17.04.2024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6559735" y="10009783"/>
            <a:ext cx="6079755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lIns="191987" tIns="95994" rIns="191987" bIns="95994"/>
          <a:lstStyle/>
          <a:p>
            <a:fld id="{D1FDFB9E-192A-479E-BAC8-E86CAA65CE3D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0405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E67D2C03-A19F-45E6-AE18-B5823AF9CD2E}" type="datetime1">
              <a:rPr lang="ru-RU" smtClean="0"/>
              <a:pPr/>
              <a:t>17.04.2024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30753" y="10043780"/>
            <a:ext cx="6146591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829831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3FC91691-170B-4EB0-B078-A03C92B89BA9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468618152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4535" name="Слайд think-cell" r:id="rId4" imgW="360" imgH="360" progId="">
                  <p:embed/>
                </p:oleObj>
              </mc:Choice>
              <mc:Fallback>
                <p:oleObj name="Слайд think-cell" r:id="rId4" imgW="360" imgH="360" progId="">
                  <p:embed/>
                  <p:pic>
                    <p:nvPicPr>
                      <p:cNvPr id="0" name="Picture 3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7" y="154122"/>
            <a:ext cx="15269421" cy="1244838"/>
          </a:xfrm>
          <a:prstGeom prst="rect">
            <a:avLst/>
          </a:prstGeom>
        </p:spPr>
        <p:txBody>
          <a:bodyPr vert="horz" lIns="102852" tIns="51426" rIns="102852" bIns="51426">
            <a:normAutofit/>
          </a:bodyPr>
          <a:lstStyle>
            <a:lvl1pPr>
              <a:defRPr sz="290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3" y="1964819"/>
            <a:ext cx="17607686" cy="8139169"/>
          </a:xfrm>
          <a:prstGeom prst="rect">
            <a:avLst/>
          </a:prstGeom>
        </p:spPr>
        <p:txBody>
          <a:bodyPr lIns="102852" tIns="51426" rIns="102852" bIns="51426">
            <a:normAutofit/>
          </a:bodyPr>
          <a:lstStyle>
            <a:lvl1pPr marL="260762" indent="-260762">
              <a:buClr>
                <a:srgbClr val="830051"/>
              </a:buCl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0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5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5"/>
            <a:ext cx="6479738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57" y="10168946"/>
            <a:ext cx="990782" cy="445070"/>
          </a:xfrm>
          <a:prstGeom prst="rect">
            <a:avLst/>
          </a:prstGeom>
        </p:spPr>
        <p:txBody>
          <a:bodyPr lIns="102852" tIns="51426" rIns="102852" bIns="51426"/>
          <a:lstStyle/>
          <a:p>
            <a:fld id="{6748A8BB-B201-495E-AE28-3EB55DFDA6C9}" type="slidenum">
              <a:rPr lang="ru-RU" smtClean="0"/>
              <a:pPr/>
              <a:t>‹#›</a:t>
            </a:fld>
            <a:endParaRPr lang="ru-RU" dirty="0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6153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942" y="3354938"/>
            <a:ext cx="16319341" cy="23149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9884" y="6119866"/>
            <a:ext cx="13439458" cy="2759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1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79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39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99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59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71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79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FC4B-2752-4CEC-A110-47324429F5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826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7B2E-382E-4F36-863D-CD9EE41859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060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607" y="6939850"/>
            <a:ext cx="16319341" cy="2144952"/>
          </a:xfrm>
        </p:spPr>
        <p:txBody>
          <a:bodyPr anchor="t"/>
          <a:lstStyle>
            <a:lvl1pPr algn="l">
              <a:defRPr sz="83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6607" y="4577401"/>
            <a:ext cx="16319341" cy="2362447"/>
          </a:xfrm>
        </p:spPr>
        <p:txBody>
          <a:bodyPr anchor="b"/>
          <a:lstStyle>
            <a:lvl1pPr marL="0" indent="0">
              <a:buNone/>
              <a:defRPr sz="4199">
                <a:solidFill>
                  <a:schemeClr val="tx1">
                    <a:tint val="75000"/>
                  </a:schemeClr>
                </a:solidFill>
              </a:defRPr>
            </a:lvl1pPr>
            <a:lvl2pPr marL="95998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919966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3pPr>
            <a:lvl4pPr marL="2879949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4pPr>
            <a:lvl5pPr marL="3839931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5pPr>
            <a:lvl6pPr marL="4799914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6pPr>
            <a:lvl7pPr marL="5759897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7pPr>
            <a:lvl8pPr marL="6719880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8pPr>
            <a:lvl9pPr marL="7679863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0A87-05FD-41C3-A0C9-651B50536B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7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59961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759606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4D34-082B-4CF5-9190-EE8C41F92F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3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417448"/>
            <a:ext cx="8482992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59961" y="3424924"/>
            <a:ext cx="8482992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752958" y="2417448"/>
            <a:ext cx="8486324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752958" y="3424924"/>
            <a:ext cx="8486324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488-91EF-42F3-AE96-3E47EFB6A4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36842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6109203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00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88962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1722-E3A9-4016-9A35-45E268A513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58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5223-34D0-406A-8BD4-7BF2A7DF29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991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6" y="429989"/>
            <a:ext cx="6316413" cy="1829961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06364" y="430003"/>
            <a:ext cx="10732900" cy="9217299"/>
          </a:xfrm>
        </p:spPr>
        <p:txBody>
          <a:bodyPr/>
          <a:lstStyle>
            <a:lvl1pPr>
              <a:defRPr sz="6719"/>
            </a:lvl1pPr>
            <a:lvl2pPr>
              <a:defRPr sz="5879"/>
            </a:lvl2pPr>
            <a:lvl3pPr>
              <a:defRPr sz="5039"/>
            </a:lvl3pPr>
            <a:lvl4pPr>
              <a:defRPr sz="4199"/>
            </a:lvl4pPr>
            <a:lvl5pPr>
              <a:defRPr sz="4199"/>
            </a:lvl5pPr>
            <a:lvl6pPr>
              <a:defRPr sz="4199"/>
            </a:lvl6pPr>
            <a:lvl7pPr>
              <a:defRPr sz="4199"/>
            </a:lvl7pPr>
            <a:lvl8pPr>
              <a:defRPr sz="4199"/>
            </a:lvl8pPr>
            <a:lvl9pPr>
              <a:defRPr sz="41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9966" y="2259958"/>
            <a:ext cx="6316413" cy="7387338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05EB-7FE3-4234-BBD4-1D4FCE5705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696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3182" y="7559836"/>
            <a:ext cx="11519535" cy="892482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763182" y="964978"/>
            <a:ext cx="11519535" cy="6479858"/>
          </a:xfrm>
        </p:spPr>
        <p:txBody>
          <a:bodyPr/>
          <a:lstStyle>
            <a:lvl1pPr marL="0" indent="0">
              <a:buNone/>
              <a:defRPr sz="6719"/>
            </a:lvl1pPr>
            <a:lvl2pPr marL="959983" indent="0">
              <a:buNone/>
              <a:defRPr sz="5879"/>
            </a:lvl2pPr>
            <a:lvl3pPr marL="1919966" indent="0">
              <a:buNone/>
              <a:defRPr sz="5039"/>
            </a:lvl3pPr>
            <a:lvl4pPr marL="2879949" indent="0">
              <a:buNone/>
              <a:defRPr sz="4199"/>
            </a:lvl4pPr>
            <a:lvl5pPr marL="3839931" indent="0">
              <a:buNone/>
              <a:defRPr sz="4199"/>
            </a:lvl5pPr>
            <a:lvl6pPr marL="4799914" indent="0">
              <a:buNone/>
              <a:defRPr sz="4199"/>
            </a:lvl6pPr>
            <a:lvl7pPr marL="5759897" indent="0">
              <a:buNone/>
              <a:defRPr sz="4199"/>
            </a:lvl7pPr>
            <a:lvl8pPr marL="6719880" indent="0">
              <a:buNone/>
              <a:defRPr sz="4199"/>
            </a:lvl8pPr>
            <a:lvl9pPr marL="7679863" indent="0">
              <a:buNone/>
              <a:defRPr sz="41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63182" y="8452326"/>
            <a:ext cx="11519535" cy="1267472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5163-903C-4A1E-BC12-99AA07D16F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237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1674-A564-42EC-B2E3-8D7DEAED4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5011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919438" y="432492"/>
            <a:ext cx="4319826" cy="921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59961" y="432492"/>
            <a:ext cx="12639490" cy="92147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F973-BA34-4097-8330-81C7F0B07C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600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795777" y="154124"/>
            <a:ext cx="15269124" cy="124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336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795770" y="1964825"/>
            <a:ext cx="17608289" cy="813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t" anchorCtr="0">
            <a:noAutofit/>
          </a:bodyPr>
          <a:lstStyle>
            <a:lvl1pPr marL="612180" lvl="0" indent="-459135" algn="l">
              <a:lnSpc>
                <a:spcPct val="90000"/>
              </a:lnSpc>
              <a:spcBef>
                <a:spcPts val="1875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2310">
                <a:solidFill>
                  <a:srgbClr val="262626"/>
                </a:solidFill>
              </a:defRPr>
            </a:lvl1pPr>
            <a:lvl2pPr marL="1224362" lvl="1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310">
                <a:solidFill>
                  <a:srgbClr val="262626"/>
                </a:solidFill>
              </a:defRPr>
            </a:lvl2pPr>
            <a:lvl3pPr marL="1836542" lvl="2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310">
                <a:solidFill>
                  <a:srgbClr val="262626"/>
                </a:solidFill>
              </a:defRPr>
            </a:lvl3pPr>
            <a:lvl4pPr marL="2448725" lvl="3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310">
                <a:solidFill>
                  <a:srgbClr val="262626"/>
                </a:solidFill>
              </a:defRPr>
            </a:lvl4pPr>
            <a:lvl5pPr marL="3060905" lvl="4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310">
                <a:solidFill>
                  <a:srgbClr val="262626"/>
                </a:solidFill>
              </a:defRPr>
            </a:lvl5pPr>
            <a:lvl6pPr marL="3673087" lvl="5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85267" lvl="6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97449" lvl="7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509630" lvl="8" indent="-459135" algn="l">
              <a:lnSpc>
                <a:spcPct val="90000"/>
              </a:lnSpc>
              <a:spcBef>
                <a:spcPts val="2946"/>
              </a:spcBef>
              <a:spcAft>
                <a:spcPts val="2946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1319952" y="10104000"/>
            <a:ext cx="4319735" cy="57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14FE62B-63DB-4E82-B830-91D1F8E2783F}" type="datetime1">
              <a:rPr lang="ru-RU" smtClean="0"/>
              <a:pPr/>
              <a:t>17.04.2024</a:t>
            </a:fld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6359750" y="10104000"/>
            <a:ext cx="6479829" cy="57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7725371" y="10168950"/>
            <a:ext cx="990736" cy="44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cxnSp>
        <p:nvCxnSpPr>
          <p:cNvPr id="23" name="Google Shape;23;p2"/>
          <p:cNvCxnSpPr/>
          <p:nvPr/>
        </p:nvCxnSpPr>
        <p:spPr>
          <a:xfrm rot="10800000">
            <a:off x="827547" y="1453425"/>
            <a:ext cx="1788859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4;p2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7495697" y="181558"/>
            <a:ext cx="1322781" cy="117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58170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1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1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/>
          <p:cNvSpPr/>
          <p:nvPr userDrawn="1">
            <p:custDataLst>
              <p:tags r:id="rId2"/>
            </p:custDataLst>
          </p:nvPr>
        </p:nvSpPr>
        <p:spPr>
          <a:xfrm>
            <a:off x="0" y="1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2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/>
          <p:cNvSpPr/>
          <p:nvPr userDrawn="1">
            <p:custDataLst>
              <p:tags r:id="rId3"/>
            </p:custDataLst>
          </p:nvPr>
        </p:nvSpPr>
        <p:spPr>
          <a:xfrm>
            <a:off x="0" y="1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aphicFrame>
        <p:nvGraphicFramePr>
          <p:cNvPr id="16" name="Object 41"/>
          <p:cNvGraphicFramePr>
            <a:graphicFrameLocks noChangeAspect="1"/>
          </p:cNvGraphicFramePr>
          <p:nvPr/>
        </p:nvGraphicFramePr>
        <p:xfrm>
          <a:off x="2381" y="1787"/>
          <a:ext cx="2381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6143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" y="1787"/>
                        <a:ext cx="2381" cy="1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828537" y="1453539"/>
            <a:ext cx="17887375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94532" y="182139"/>
            <a:ext cx="1323755" cy="117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78" y="154122"/>
            <a:ext cx="15269420" cy="1244838"/>
          </a:xfrm>
        </p:spPr>
        <p:txBody>
          <a:bodyPr/>
          <a:lstStyle>
            <a:lvl1pPr>
              <a:defRPr sz="336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1240" y="2152264"/>
            <a:ext cx="7734900" cy="4320871"/>
          </a:xfrm>
        </p:spPr>
        <p:txBody>
          <a:bodyPr/>
          <a:lstStyle>
            <a:lvl1pPr marL="310415" indent="-310415">
              <a:buClr>
                <a:srgbClr val="830051"/>
              </a:buClr>
              <a:defRPr sz="168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10981239" y="1564695"/>
            <a:ext cx="7734902" cy="543524"/>
          </a:xfrm>
        </p:spPr>
        <p:txBody>
          <a:bodyPr tIns="57393" anchor="ctr">
            <a:noAutofit/>
          </a:bodyPr>
          <a:lstStyle>
            <a:lvl1pPr marL="0" indent="0" algn="l">
              <a:buNone/>
              <a:defRPr sz="252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1146" indent="0" algn="ctr">
              <a:buNone/>
              <a:defRPr sz="3360"/>
            </a:lvl2pPr>
            <a:lvl3pPr marL="1582292" indent="0" algn="ctr">
              <a:buNone/>
              <a:defRPr sz="3150"/>
            </a:lvl3pPr>
            <a:lvl4pPr marL="2373438" indent="0" algn="ctr">
              <a:buNone/>
              <a:defRPr sz="2730"/>
            </a:lvl4pPr>
            <a:lvl5pPr marL="3164584" indent="0" algn="ctr">
              <a:buNone/>
              <a:defRPr sz="2730"/>
            </a:lvl5pPr>
            <a:lvl6pPr marL="3955732" indent="0" algn="ctr">
              <a:buNone/>
              <a:defRPr sz="2730"/>
            </a:lvl6pPr>
            <a:lvl7pPr marL="4746876" indent="0" algn="ctr">
              <a:buNone/>
              <a:defRPr sz="2730"/>
            </a:lvl7pPr>
            <a:lvl8pPr marL="5538022" indent="0" algn="ctr">
              <a:buNone/>
              <a:defRPr sz="2730"/>
            </a:lvl8pPr>
            <a:lvl9pPr marL="6329170" indent="0" algn="ctr">
              <a:buNone/>
              <a:defRPr sz="273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11589" y="1564697"/>
            <a:ext cx="9719608" cy="8061345"/>
          </a:xfrm>
        </p:spPr>
        <p:txBody>
          <a:bodyPr/>
          <a:lstStyle>
            <a:lvl1pPr marL="0" indent="0">
              <a:buNone/>
              <a:defRPr sz="210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10995219" y="6715374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14970330" y="6715374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1318997" y="10103350"/>
            <a:ext cx="4321255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7A66-D222-4BDB-AD07-4354B4E309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6359269" y="10103350"/>
            <a:ext cx="6480692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7725476" y="10169422"/>
            <a:ext cx="990436" cy="444633"/>
          </a:xfrm>
        </p:spPr>
        <p:txBody>
          <a:bodyPr/>
          <a:lstStyle>
            <a:lvl1pPr>
              <a:defRPr/>
            </a:lvl1pPr>
          </a:lstStyle>
          <a:p>
            <a:fld id="{0B58EB11-E816-4CF6-8007-7D47CAA4899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8638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8" y="154122"/>
            <a:ext cx="15269420" cy="1244838"/>
          </a:xfrm>
        </p:spPr>
        <p:txBody>
          <a:bodyPr vert="horz">
            <a:normAutofit/>
          </a:bodyPr>
          <a:lstStyle>
            <a:lvl1pPr>
              <a:defRPr sz="294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4" y="1964820"/>
            <a:ext cx="17607686" cy="8139168"/>
          </a:xfrm>
        </p:spPr>
        <p:txBody>
          <a:bodyPr>
            <a:normAutofit/>
          </a:bodyPr>
          <a:lstStyle>
            <a:lvl1pPr marL="260764" indent="-260764">
              <a:buClr>
                <a:srgbClr val="830051"/>
              </a:buCl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4"/>
            <a:ext cx="4319826" cy="574988"/>
          </a:xfrm>
        </p:spPr>
        <p:txBody>
          <a:bodyPr/>
          <a:lstStyle/>
          <a:p>
            <a:fld id="{56094B36-1B29-47EC-ACE1-1063F9081F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4"/>
            <a:ext cx="6479738" cy="5749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58" y="10168948"/>
            <a:ext cx="990782" cy="445069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427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942" y="3354943"/>
            <a:ext cx="16319341" cy="23149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9884" y="6119866"/>
            <a:ext cx="13439458" cy="2759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1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79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39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99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59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71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79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FC4B-2752-4CEC-A110-47324429F5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2592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9866259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2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4316206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7B2E-382E-4F36-863D-CD9EE41859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308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607" y="6939850"/>
            <a:ext cx="16319341" cy="2144952"/>
          </a:xfrm>
        </p:spPr>
        <p:txBody>
          <a:bodyPr anchor="t"/>
          <a:lstStyle>
            <a:lvl1pPr algn="l">
              <a:defRPr sz="83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6607" y="4577401"/>
            <a:ext cx="16319341" cy="2362447"/>
          </a:xfrm>
        </p:spPr>
        <p:txBody>
          <a:bodyPr anchor="b"/>
          <a:lstStyle>
            <a:lvl1pPr marL="0" indent="0">
              <a:buNone/>
              <a:defRPr sz="4199">
                <a:solidFill>
                  <a:schemeClr val="tx1">
                    <a:tint val="75000"/>
                  </a:schemeClr>
                </a:solidFill>
              </a:defRPr>
            </a:lvl1pPr>
            <a:lvl2pPr marL="95998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919966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3pPr>
            <a:lvl4pPr marL="2879949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4pPr>
            <a:lvl5pPr marL="3839931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5pPr>
            <a:lvl6pPr marL="4799914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6pPr>
            <a:lvl7pPr marL="5759897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7pPr>
            <a:lvl8pPr marL="6719880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8pPr>
            <a:lvl9pPr marL="7679863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0A87-05FD-41C3-A0C9-651B50536B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831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59961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759606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4D34-082B-4CF5-9190-EE8C41F92F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88783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417448"/>
            <a:ext cx="8482992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59961" y="3424924"/>
            <a:ext cx="8482992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752958" y="2417448"/>
            <a:ext cx="8486324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752958" y="3424924"/>
            <a:ext cx="8486324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488-91EF-42F3-AE96-3E47EFB6A4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035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1722-E3A9-4016-9A35-45E268A513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751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5223-34D0-406A-8BD4-7BF2A7DF29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78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6" y="429989"/>
            <a:ext cx="6316413" cy="1829961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06364" y="430007"/>
            <a:ext cx="10732900" cy="9217299"/>
          </a:xfrm>
        </p:spPr>
        <p:txBody>
          <a:bodyPr/>
          <a:lstStyle>
            <a:lvl1pPr>
              <a:defRPr sz="6719"/>
            </a:lvl1pPr>
            <a:lvl2pPr>
              <a:defRPr sz="5879"/>
            </a:lvl2pPr>
            <a:lvl3pPr>
              <a:defRPr sz="5039"/>
            </a:lvl3pPr>
            <a:lvl4pPr>
              <a:defRPr sz="4199"/>
            </a:lvl4pPr>
            <a:lvl5pPr>
              <a:defRPr sz="4199"/>
            </a:lvl5pPr>
            <a:lvl6pPr>
              <a:defRPr sz="4199"/>
            </a:lvl6pPr>
            <a:lvl7pPr>
              <a:defRPr sz="4199"/>
            </a:lvl7pPr>
            <a:lvl8pPr>
              <a:defRPr sz="4199"/>
            </a:lvl8pPr>
            <a:lvl9pPr>
              <a:defRPr sz="41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9966" y="2259958"/>
            <a:ext cx="6316413" cy="7387338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05EB-7FE3-4234-BBD4-1D4FCE5705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0717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3182" y="7559836"/>
            <a:ext cx="11519535" cy="892482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763182" y="964978"/>
            <a:ext cx="11519535" cy="6479858"/>
          </a:xfrm>
        </p:spPr>
        <p:txBody>
          <a:bodyPr/>
          <a:lstStyle>
            <a:lvl1pPr marL="0" indent="0">
              <a:buNone/>
              <a:defRPr sz="6719"/>
            </a:lvl1pPr>
            <a:lvl2pPr marL="959983" indent="0">
              <a:buNone/>
              <a:defRPr sz="5879"/>
            </a:lvl2pPr>
            <a:lvl3pPr marL="1919966" indent="0">
              <a:buNone/>
              <a:defRPr sz="5039"/>
            </a:lvl3pPr>
            <a:lvl4pPr marL="2879949" indent="0">
              <a:buNone/>
              <a:defRPr sz="4199"/>
            </a:lvl4pPr>
            <a:lvl5pPr marL="3839931" indent="0">
              <a:buNone/>
              <a:defRPr sz="4199"/>
            </a:lvl5pPr>
            <a:lvl6pPr marL="4799914" indent="0">
              <a:buNone/>
              <a:defRPr sz="4199"/>
            </a:lvl6pPr>
            <a:lvl7pPr marL="5759897" indent="0">
              <a:buNone/>
              <a:defRPr sz="4199"/>
            </a:lvl7pPr>
            <a:lvl8pPr marL="6719880" indent="0">
              <a:buNone/>
              <a:defRPr sz="4199"/>
            </a:lvl8pPr>
            <a:lvl9pPr marL="7679863" indent="0">
              <a:buNone/>
              <a:defRPr sz="41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63182" y="8452330"/>
            <a:ext cx="11519535" cy="1267472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5163-903C-4A1E-BC12-99AA07D16F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55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1674-A564-42EC-B2E3-8D7DEAED4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826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919438" y="432492"/>
            <a:ext cx="4319826" cy="921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59961" y="432492"/>
            <a:ext cx="12639490" cy="92147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F973-BA34-4097-8330-81C7F0B07C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44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3974867565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5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6302787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1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5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/>
          <p:cNvSpPr/>
          <p:nvPr userDrawn="1">
            <p:custDataLst>
              <p:tags r:id="rId2"/>
            </p:custDataLst>
          </p:nvPr>
        </p:nvSpPr>
        <p:spPr>
          <a:xfrm>
            <a:off x="0" y="5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6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/>
          <p:cNvSpPr/>
          <p:nvPr userDrawn="1">
            <p:custDataLst>
              <p:tags r:id="rId3"/>
            </p:custDataLst>
          </p:nvPr>
        </p:nvSpPr>
        <p:spPr>
          <a:xfrm>
            <a:off x="0" y="5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sym typeface="Arial" panose="020B0604020202020204" pitchFamily="34" charset="0"/>
            </a:endParaRPr>
          </a:p>
        </p:txBody>
      </p:sp>
      <p:graphicFrame>
        <p:nvGraphicFramePr>
          <p:cNvPr id="16" name="Object 41"/>
          <p:cNvGraphicFramePr>
            <a:graphicFrameLocks noChangeAspect="1"/>
          </p:cNvGraphicFramePr>
          <p:nvPr/>
        </p:nvGraphicFramePr>
        <p:xfrm>
          <a:off x="2381" y="1789"/>
          <a:ext cx="2381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716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" y="1789"/>
                        <a:ext cx="2381" cy="1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828537" y="1453539"/>
            <a:ext cx="17887375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94532" y="182143"/>
            <a:ext cx="1323755" cy="117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78" y="154127"/>
            <a:ext cx="15269420" cy="1244838"/>
          </a:xfrm>
        </p:spPr>
        <p:txBody>
          <a:bodyPr/>
          <a:lstStyle>
            <a:lvl1pPr>
              <a:defRPr sz="336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1248" y="2152264"/>
            <a:ext cx="7734900" cy="4320871"/>
          </a:xfrm>
        </p:spPr>
        <p:txBody>
          <a:bodyPr/>
          <a:lstStyle>
            <a:lvl1pPr marL="310415" indent="-310415">
              <a:buClr>
                <a:srgbClr val="830051"/>
              </a:buClr>
              <a:defRPr sz="168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10981239" y="1564700"/>
            <a:ext cx="7734902" cy="543524"/>
          </a:xfrm>
        </p:spPr>
        <p:txBody>
          <a:bodyPr tIns="57393" anchor="ctr">
            <a:noAutofit/>
          </a:bodyPr>
          <a:lstStyle>
            <a:lvl1pPr marL="0" indent="0" algn="l">
              <a:buNone/>
              <a:defRPr sz="252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1146" indent="0" algn="ctr">
              <a:buNone/>
              <a:defRPr sz="3360"/>
            </a:lvl2pPr>
            <a:lvl3pPr marL="1582292" indent="0" algn="ctr">
              <a:buNone/>
              <a:defRPr sz="3150"/>
            </a:lvl3pPr>
            <a:lvl4pPr marL="2373438" indent="0" algn="ctr">
              <a:buNone/>
              <a:defRPr sz="2730"/>
            </a:lvl4pPr>
            <a:lvl5pPr marL="3164584" indent="0" algn="ctr">
              <a:buNone/>
              <a:defRPr sz="2730"/>
            </a:lvl5pPr>
            <a:lvl6pPr marL="3955732" indent="0" algn="ctr">
              <a:buNone/>
              <a:defRPr sz="2730"/>
            </a:lvl6pPr>
            <a:lvl7pPr marL="4746876" indent="0" algn="ctr">
              <a:buNone/>
              <a:defRPr sz="2730"/>
            </a:lvl7pPr>
            <a:lvl8pPr marL="5538022" indent="0" algn="ctr">
              <a:buNone/>
              <a:defRPr sz="2730"/>
            </a:lvl8pPr>
            <a:lvl9pPr marL="6329170" indent="0" algn="ctr">
              <a:buNone/>
              <a:defRPr sz="273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11589" y="1564697"/>
            <a:ext cx="9719608" cy="8061345"/>
          </a:xfrm>
        </p:spPr>
        <p:txBody>
          <a:bodyPr/>
          <a:lstStyle>
            <a:lvl1pPr marL="0" indent="0">
              <a:buNone/>
              <a:defRPr sz="210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10995228" y="6715376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14970339" y="6715376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1318999" y="10103350"/>
            <a:ext cx="4321255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7A66-D222-4BDB-AD07-4354B4E309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6359269" y="10103350"/>
            <a:ext cx="6480692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7725476" y="10169426"/>
            <a:ext cx="990436" cy="444633"/>
          </a:xfrm>
        </p:spPr>
        <p:txBody>
          <a:bodyPr/>
          <a:lstStyle>
            <a:lvl1pPr>
              <a:defRPr/>
            </a:lvl1pPr>
          </a:lstStyle>
          <a:p>
            <a:fld id="{0B58EB11-E816-4CF6-8007-7D47CAA4899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1283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8" y="154127"/>
            <a:ext cx="15269420" cy="1244838"/>
          </a:xfrm>
        </p:spPr>
        <p:txBody>
          <a:bodyPr vert="horz">
            <a:normAutofit/>
          </a:bodyPr>
          <a:lstStyle>
            <a:lvl1pPr>
              <a:defRPr sz="294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4" y="1964820"/>
            <a:ext cx="17607686" cy="8139168"/>
          </a:xfrm>
        </p:spPr>
        <p:txBody>
          <a:bodyPr>
            <a:normAutofit/>
          </a:bodyPr>
          <a:lstStyle>
            <a:lvl1pPr marL="260764" indent="-260764">
              <a:buClr>
                <a:srgbClr val="830051"/>
              </a:buCl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9"/>
            <a:ext cx="4319826" cy="574988"/>
          </a:xfrm>
        </p:spPr>
        <p:txBody>
          <a:bodyPr/>
          <a:lstStyle/>
          <a:p>
            <a:fld id="{56094B36-1B29-47EC-ACE1-1063F9081F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9"/>
            <a:ext cx="6479738" cy="5749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66" y="10168952"/>
            <a:ext cx="990782" cy="445069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44066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39942" y="3354943"/>
            <a:ext cx="16319341" cy="231495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879884" y="6119866"/>
            <a:ext cx="13439458" cy="275993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9599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9199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28799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38399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47999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57598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67198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76798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87FC4B-2752-4CEC-A110-47324429F54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164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67B2E-382E-4F36-863D-CD9EE418590A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95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16607" y="6939850"/>
            <a:ext cx="16319341" cy="2144952"/>
          </a:xfrm>
        </p:spPr>
        <p:txBody>
          <a:bodyPr anchor="t"/>
          <a:lstStyle>
            <a:lvl1pPr algn="l">
              <a:defRPr sz="8399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516607" y="4577401"/>
            <a:ext cx="16319341" cy="2362447"/>
          </a:xfrm>
        </p:spPr>
        <p:txBody>
          <a:bodyPr anchor="b"/>
          <a:lstStyle>
            <a:lvl1pPr marL="0" indent="0">
              <a:buNone/>
              <a:defRPr sz="4199">
                <a:solidFill>
                  <a:schemeClr val="tx1">
                    <a:tint val="75000"/>
                  </a:schemeClr>
                </a:solidFill>
              </a:defRPr>
            </a:lvl1pPr>
            <a:lvl2pPr marL="959983" indent="0">
              <a:buNone/>
              <a:defRPr sz="3779">
                <a:solidFill>
                  <a:schemeClr val="tx1">
                    <a:tint val="75000"/>
                  </a:schemeClr>
                </a:solidFill>
              </a:defRPr>
            </a:lvl2pPr>
            <a:lvl3pPr marL="1919966" indent="0">
              <a:buNone/>
              <a:defRPr sz="3360">
                <a:solidFill>
                  <a:schemeClr val="tx1">
                    <a:tint val="75000"/>
                  </a:schemeClr>
                </a:solidFill>
              </a:defRPr>
            </a:lvl3pPr>
            <a:lvl4pPr marL="2879949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4pPr>
            <a:lvl5pPr marL="3839931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5pPr>
            <a:lvl6pPr marL="4799914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6pPr>
            <a:lvl7pPr marL="5759897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7pPr>
            <a:lvl8pPr marL="6719880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8pPr>
            <a:lvl9pPr marL="7679863" indent="0">
              <a:buNone/>
              <a:defRPr sz="29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DF0A87-05FD-41C3-A0C9-651B50536BD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6428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959961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759606" y="2519947"/>
            <a:ext cx="8479658" cy="7127344"/>
          </a:xfrm>
        </p:spPr>
        <p:txBody>
          <a:bodyPr/>
          <a:lstStyle>
            <a:lvl1pPr>
              <a:defRPr sz="5879"/>
            </a:lvl1pPr>
            <a:lvl2pPr>
              <a:defRPr sz="5039"/>
            </a:lvl2pPr>
            <a:lvl3pPr>
              <a:defRPr sz="4199"/>
            </a:lvl3pPr>
            <a:lvl4pPr>
              <a:defRPr sz="3779"/>
            </a:lvl4pPr>
            <a:lvl5pPr>
              <a:defRPr sz="3779"/>
            </a:lvl5pPr>
            <a:lvl6pPr>
              <a:defRPr sz="3779"/>
            </a:lvl6pPr>
            <a:lvl7pPr>
              <a:defRPr sz="3779"/>
            </a:lvl7pPr>
            <a:lvl8pPr>
              <a:defRPr sz="3779"/>
            </a:lvl8pPr>
            <a:lvl9pPr>
              <a:defRPr sz="377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5A4D34-082B-4CF5-9190-EE8C41F92FEC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52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417448"/>
            <a:ext cx="8482992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959961" y="3424924"/>
            <a:ext cx="8482992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9752958" y="2417448"/>
            <a:ext cx="8486324" cy="1007478"/>
          </a:xfrm>
        </p:spPr>
        <p:txBody>
          <a:bodyPr anchor="b"/>
          <a:lstStyle>
            <a:lvl1pPr marL="0" indent="0">
              <a:buNone/>
              <a:defRPr sz="5039" b="1"/>
            </a:lvl1pPr>
            <a:lvl2pPr marL="959983" indent="0">
              <a:buNone/>
              <a:defRPr sz="4199" b="1"/>
            </a:lvl2pPr>
            <a:lvl3pPr marL="1919966" indent="0">
              <a:buNone/>
              <a:defRPr sz="3779" b="1"/>
            </a:lvl3pPr>
            <a:lvl4pPr marL="2879949" indent="0">
              <a:buNone/>
              <a:defRPr sz="3360" b="1"/>
            </a:lvl4pPr>
            <a:lvl5pPr marL="3839931" indent="0">
              <a:buNone/>
              <a:defRPr sz="3360" b="1"/>
            </a:lvl5pPr>
            <a:lvl6pPr marL="4799914" indent="0">
              <a:buNone/>
              <a:defRPr sz="3360" b="1"/>
            </a:lvl6pPr>
            <a:lvl7pPr marL="5759897" indent="0">
              <a:buNone/>
              <a:defRPr sz="3360" b="1"/>
            </a:lvl7pPr>
            <a:lvl8pPr marL="6719880" indent="0">
              <a:buNone/>
              <a:defRPr sz="3360" b="1"/>
            </a:lvl8pPr>
            <a:lvl9pPr marL="7679863" indent="0">
              <a:buNone/>
              <a:defRPr sz="336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9752958" y="3424924"/>
            <a:ext cx="8486324" cy="6222364"/>
          </a:xfrm>
        </p:spPr>
        <p:txBody>
          <a:bodyPr/>
          <a:lstStyle>
            <a:lvl1pPr>
              <a:defRPr sz="5039"/>
            </a:lvl1pPr>
            <a:lvl2pPr>
              <a:defRPr sz="4199"/>
            </a:lvl2pPr>
            <a:lvl3pPr>
              <a:defRPr sz="377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E0C488-91EF-42F3-AE96-3E47EFB6A4F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249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F21722-E3A9-4016-9A35-45E268A513AB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8998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425223-34D0-406A-8BD4-7BF2A7DF29B0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4091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6" y="429989"/>
            <a:ext cx="6316413" cy="1829961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7506364" y="430007"/>
            <a:ext cx="10732900" cy="9217299"/>
          </a:xfrm>
        </p:spPr>
        <p:txBody>
          <a:bodyPr/>
          <a:lstStyle>
            <a:lvl1pPr>
              <a:defRPr sz="6719"/>
            </a:lvl1pPr>
            <a:lvl2pPr>
              <a:defRPr sz="5879"/>
            </a:lvl2pPr>
            <a:lvl3pPr>
              <a:defRPr sz="5039"/>
            </a:lvl3pPr>
            <a:lvl4pPr>
              <a:defRPr sz="4199"/>
            </a:lvl4pPr>
            <a:lvl5pPr>
              <a:defRPr sz="4199"/>
            </a:lvl5pPr>
            <a:lvl6pPr>
              <a:defRPr sz="4199"/>
            </a:lvl6pPr>
            <a:lvl7pPr>
              <a:defRPr sz="4199"/>
            </a:lvl7pPr>
            <a:lvl8pPr>
              <a:defRPr sz="4199"/>
            </a:lvl8pPr>
            <a:lvl9pPr>
              <a:defRPr sz="4199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59966" y="2259958"/>
            <a:ext cx="6316413" cy="7387338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9C05EB-7FE3-4234-BBD4-1D4FCE5705AF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90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081813188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7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1891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763182" y="7559836"/>
            <a:ext cx="11519535" cy="892482"/>
          </a:xfrm>
        </p:spPr>
        <p:txBody>
          <a:bodyPr anchor="b"/>
          <a:lstStyle>
            <a:lvl1pPr algn="l">
              <a:defRPr sz="4199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763182" y="964978"/>
            <a:ext cx="11519535" cy="6479858"/>
          </a:xfrm>
        </p:spPr>
        <p:txBody>
          <a:bodyPr/>
          <a:lstStyle>
            <a:lvl1pPr marL="0" indent="0">
              <a:buNone/>
              <a:defRPr sz="6719"/>
            </a:lvl1pPr>
            <a:lvl2pPr marL="959983" indent="0">
              <a:buNone/>
              <a:defRPr sz="5879"/>
            </a:lvl2pPr>
            <a:lvl3pPr marL="1919966" indent="0">
              <a:buNone/>
              <a:defRPr sz="5039"/>
            </a:lvl3pPr>
            <a:lvl4pPr marL="2879949" indent="0">
              <a:buNone/>
              <a:defRPr sz="4199"/>
            </a:lvl4pPr>
            <a:lvl5pPr marL="3839931" indent="0">
              <a:buNone/>
              <a:defRPr sz="4199"/>
            </a:lvl5pPr>
            <a:lvl6pPr marL="4799914" indent="0">
              <a:buNone/>
              <a:defRPr sz="4199"/>
            </a:lvl6pPr>
            <a:lvl7pPr marL="5759897" indent="0">
              <a:buNone/>
              <a:defRPr sz="4199"/>
            </a:lvl7pPr>
            <a:lvl8pPr marL="6719880" indent="0">
              <a:buNone/>
              <a:defRPr sz="4199"/>
            </a:lvl8pPr>
            <a:lvl9pPr marL="7679863" indent="0">
              <a:buNone/>
              <a:defRPr sz="4199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763182" y="8452330"/>
            <a:ext cx="11519535" cy="1267472"/>
          </a:xfrm>
        </p:spPr>
        <p:txBody>
          <a:bodyPr/>
          <a:lstStyle>
            <a:lvl1pPr marL="0" indent="0">
              <a:buNone/>
              <a:defRPr sz="2940"/>
            </a:lvl1pPr>
            <a:lvl2pPr marL="959983" indent="0">
              <a:buNone/>
              <a:defRPr sz="2520"/>
            </a:lvl2pPr>
            <a:lvl3pPr marL="1919966" indent="0">
              <a:buNone/>
              <a:defRPr sz="2100"/>
            </a:lvl3pPr>
            <a:lvl4pPr marL="2879949" indent="0">
              <a:buNone/>
              <a:defRPr sz="1890"/>
            </a:lvl4pPr>
            <a:lvl5pPr marL="3839931" indent="0">
              <a:buNone/>
              <a:defRPr sz="1890"/>
            </a:lvl5pPr>
            <a:lvl6pPr marL="4799914" indent="0">
              <a:buNone/>
              <a:defRPr sz="1890"/>
            </a:lvl6pPr>
            <a:lvl7pPr marL="5759897" indent="0">
              <a:buNone/>
              <a:defRPr sz="1890"/>
            </a:lvl7pPr>
            <a:lvl8pPr marL="6719880" indent="0">
              <a:buNone/>
              <a:defRPr sz="1890"/>
            </a:lvl8pPr>
            <a:lvl9pPr marL="7679863" indent="0">
              <a:buNone/>
              <a:defRPr sz="189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665163-903C-4A1E-BC12-99AA07D16FC1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91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F81674-A564-42EC-B2E3-8D7DEAED4128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440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13919438" y="432492"/>
            <a:ext cx="4319826" cy="921479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959961" y="432492"/>
            <a:ext cx="12639490" cy="921479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E1F973-BA34-4097-8330-81C7F0B07CA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5203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3CE5F3B5-96A4-486A-9358-45BDC0388307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B3462-EB8F-4181-A0AD-D470A0A4959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51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2"/>
          <p:cNvSpPr txBox="1">
            <a:spLocks noGrp="1"/>
          </p:cNvSpPr>
          <p:nvPr>
            <p:ph type="title"/>
          </p:nvPr>
        </p:nvSpPr>
        <p:spPr>
          <a:xfrm>
            <a:off x="795777" y="154124"/>
            <a:ext cx="15269124" cy="124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3360" b="1">
                <a:solidFill>
                  <a:srgbClr val="3F3F3F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body" idx="1"/>
          </p:nvPr>
        </p:nvSpPr>
        <p:spPr>
          <a:xfrm>
            <a:off x="795770" y="1964825"/>
            <a:ext cx="17608289" cy="813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t" anchorCtr="0">
            <a:noAutofit/>
          </a:bodyPr>
          <a:lstStyle>
            <a:lvl1pPr marL="612180" lvl="0" indent="-459135" algn="l">
              <a:lnSpc>
                <a:spcPct val="90000"/>
              </a:lnSpc>
              <a:spcBef>
                <a:spcPts val="1875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2310">
                <a:solidFill>
                  <a:srgbClr val="262626"/>
                </a:solidFill>
              </a:defRPr>
            </a:lvl1pPr>
            <a:lvl2pPr marL="1224362" lvl="1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310">
                <a:solidFill>
                  <a:srgbClr val="262626"/>
                </a:solidFill>
              </a:defRPr>
            </a:lvl2pPr>
            <a:lvl3pPr marL="1836542" lvl="2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310">
                <a:solidFill>
                  <a:srgbClr val="262626"/>
                </a:solidFill>
              </a:defRPr>
            </a:lvl3pPr>
            <a:lvl4pPr marL="2448725" lvl="3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310">
                <a:solidFill>
                  <a:srgbClr val="262626"/>
                </a:solidFill>
              </a:defRPr>
            </a:lvl4pPr>
            <a:lvl5pPr marL="3060905" lvl="4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310">
                <a:solidFill>
                  <a:srgbClr val="262626"/>
                </a:solidFill>
              </a:defRPr>
            </a:lvl5pPr>
            <a:lvl6pPr marL="3673087" lvl="5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4285267" lvl="6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897449" lvl="7" indent="-459135" algn="l">
              <a:lnSpc>
                <a:spcPct val="90000"/>
              </a:lnSpc>
              <a:spcBef>
                <a:spcPts val="2946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5509630" lvl="8" indent="-459135" algn="l">
              <a:lnSpc>
                <a:spcPct val="90000"/>
              </a:lnSpc>
              <a:spcBef>
                <a:spcPts val="2946"/>
              </a:spcBef>
              <a:spcAft>
                <a:spcPts val="2946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dt" idx="10"/>
          </p:nvPr>
        </p:nvSpPr>
        <p:spPr>
          <a:xfrm>
            <a:off x="1319952" y="10104004"/>
            <a:ext cx="4319735" cy="57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714FE62B-63DB-4E82-B830-91D1F8E2783F}" type="datetime1">
              <a:rPr lang="ru-RU" smtClean="0"/>
              <a:pPr/>
              <a:t>17.04.2024</a:t>
            </a:fld>
            <a:endParaRPr/>
          </a:p>
        </p:txBody>
      </p:sp>
      <p:sp>
        <p:nvSpPr>
          <p:cNvPr id="21" name="Google Shape;21;p2"/>
          <p:cNvSpPr txBox="1">
            <a:spLocks noGrp="1"/>
          </p:cNvSpPr>
          <p:nvPr>
            <p:ph type="ftr" idx="11"/>
          </p:nvPr>
        </p:nvSpPr>
        <p:spPr>
          <a:xfrm>
            <a:off x="6359750" y="10104004"/>
            <a:ext cx="6479829" cy="5750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2"/>
          <p:cNvSpPr txBox="1">
            <a:spLocks noGrp="1"/>
          </p:cNvSpPr>
          <p:nvPr>
            <p:ph type="sldNum" idx="12"/>
          </p:nvPr>
        </p:nvSpPr>
        <p:spPr>
          <a:xfrm>
            <a:off x="17725379" y="10168950"/>
            <a:ext cx="990736" cy="44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8302" tIns="29143" rIns="58302" bIns="29143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9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00000000-1234-1234-1234-123412341234}" type="slidenum">
              <a:rPr lang="ru-RU" smtClean="0">
                <a:solidFill>
                  <a:srgbClr val="1F497D"/>
                </a:solidFill>
              </a:rPr>
              <a:pPr/>
              <a:t>‹#›</a:t>
            </a:fld>
            <a:endParaRPr lang="ru-RU" dirty="0">
              <a:solidFill>
                <a:srgbClr val="1F497D"/>
              </a:solidFill>
            </a:endParaRPr>
          </a:p>
        </p:txBody>
      </p:sp>
      <p:cxnSp>
        <p:nvCxnSpPr>
          <p:cNvPr id="23" name="Google Shape;23;p2"/>
          <p:cNvCxnSpPr/>
          <p:nvPr/>
        </p:nvCxnSpPr>
        <p:spPr>
          <a:xfrm rot="10800000">
            <a:off x="827547" y="1453425"/>
            <a:ext cx="1788859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24" name="Google Shape;24;p2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print">
            <a:alphaModFix/>
          </a:blip>
          <a:srcRect/>
          <a:stretch/>
        </p:blipFill>
        <p:spPr>
          <a:xfrm>
            <a:off x="17495697" y="181558"/>
            <a:ext cx="1322781" cy="117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1660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4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61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89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10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Rectangle 7" hidden="1"/>
          <p:cNvSpPr/>
          <p:nvPr userDrawn="1">
            <p:custDataLst>
              <p:tags r:id="rId2"/>
            </p:custDataLst>
          </p:nvPr>
        </p:nvSpPr>
        <p:spPr>
          <a:xfrm>
            <a:off x="0" y="5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0" name="Object 3"/>
          <p:cNvGraphicFramePr>
            <a:graphicFrameLocks noChangeAspect="1"/>
          </p:cNvGraphicFramePr>
          <p:nvPr/>
        </p:nvGraphicFramePr>
        <p:xfrm>
          <a:off x="2383" y="1788"/>
          <a:ext cx="4762" cy="357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0" name="think-cell Slide" r:id="rId7" imgW="360" imgH="360" progId="">
                  <p:embed/>
                </p:oleObj>
              </mc:Choice>
              <mc:Fallback>
                <p:oleObj name="think-cell Slide" r:id="rId7" imgW="360" imgH="360" progId="">
                  <p:embed/>
                  <p:pic>
                    <p:nvPicPr>
                      <p:cNvPr id="0" name="Picture 10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8"/>
                        <a:ext cx="4762" cy="357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7" hidden="1"/>
          <p:cNvSpPr/>
          <p:nvPr userDrawn="1">
            <p:custDataLst>
              <p:tags r:id="rId3"/>
            </p:custDataLst>
          </p:nvPr>
        </p:nvSpPr>
        <p:spPr>
          <a:xfrm>
            <a:off x="0" y="5"/>
            <a:ext cx="333320" cy="2499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>
              <a:lnSpc>
                <a:spcPct val="90000"/>
              </a:lnSpc>
              <a:defRPr/>
            </a:pPr>
            <a:endParaRPr lang="en-US" sz="8189" dirty="0">
              <a:solidFill>
                <a:prstClr val="white"/>
              </a:solidFill>
              <a:ea typeface="+mj-ea"/>
              <a:cs typeface="+mj-cs"/>
              <a:sym typeface="Arial" panose="020B0604020202020204" pitchFamily="34" charset="0"/>
            </a:endParaRPr>
          </a:p>
        </p:txBody>
      </p:sp>
      <p:graphicFrame>
        <p:nvGraphicFramePr>
          <p:cNvPr id="16" name="Object 41"/>
          <p:cNvGraphicFramePr>
            <a:graphicFrameLocks noChangeAspect="1"/>
          </p:cNvGraphicFramePr>
          <p:nvPr/>
        </p:nvGraphicFramePr>
        <p:xfrm>
          <a:off x="2381" y="1789"/>
          <a:ext cx="2381" cy="178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8191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10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1" y="1789"/>
                        <a:ext cx="2381" cy="178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7" name="Прямая соединительная линия 16"/>
          <p:cNvCxnSpPr/>
          <p:nvPr userDrawn="1"/>
        </p:nvCxnSpPr>
        <p:spPr>
          <a:xfrm flipH="1">
            <a:off x="828537" y="1453539"/>
            <a:ext cx="17887375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17" descr="ÐÐ°ÑÑÐ¸Ð½ÐºÐ¸ Ð¿Ð¾ Ð·Ð°Ð¿ÑÐ¾ÑÑ Ð³ÐµÑÐ± Ð·Ð°Ð±Ð°Ð¹ÐºÐ°Ð»ÑÑÐºÐ¾Ð³Ð¾ ÐºÑÐ°Ñ"/>
          <p:cNvPicPr>
            <a:picLocks noChangeAspect="1" noChangeArrowheads="1"/>
          </p:cNvPicPr>
          <p:nvPr userDrawn="1"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7494532" y="182143"/>
            <a:ext cx="1323755" cy="11785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95778" y="154127"/>
            <a:ext cx="15269420" cy="1244838"/>
          </a:xfrm>
        </p:spPr>
        <p:txBody>
          <a:bodyPr/>
          <a:lstStyle>
            <a:lvl1pPr>
              <a:defRPr sz="336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81248" y="2152264"/>
            <a:ext cx="7734900" cy="4320871"/>
          </a:xfrm>
        </p:spPr>
        <p:txBody>
          <a:bodyPr/>
          <a:lstStyle>
            <a:lvl1pPr marL="310415" indent="-310415">
              <a:buClr>
                <a:srgbClr val="830051"/>
              </a:buClr>
              <a:defRPr sz="168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52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1" name="Subtitle 2"/>
          <p:cNvSpPr>
            <a:spLocks noGrp="1"/>
          </p:cNvSpPr>
          <p:nvPr>
            <p:ph type="subTitle" idx="13"/>
          </p:nvPr>
        </p:nvSpPr>
        <p:spPr>
          <a:xfrm>
            <a:off x="10981239" y="1564700"/>
            <a:ext cx="7734902" cy="543524"/>
          </a:xfrm>
        </p:spPr>
        <p:txBody>
          <a:bodyPr tIns="57393" anchor="ctr">
            <a:noAutofit/>
          </a:bodyPr>
          <a:lstStyle>
            <a:lvl1pPr marL="0" indent="0" algn="l">
              <a:buNone/>
              <a:defRPr sz="2520" b="1" spc="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791146" indent="0" algn="ctr">
              <a:buNone/>
              <a:defRPr sz="3360"/>
            </a:lvl2pPr>
            <a:lvl3pPr marL="1582292" indent="0" algn="ctr">
              <a:buNone/>
              <a:defRPr sz="3150"/>
            </a:lvl3pPr>
            <a:lvl4pPr marL="2373438" indent="0" algn="ctr">
              <a:buNone/>
              <a:defRPr sz="2730"/>
            </a:lvl4pPr>
            <a:lvl5pPr marL="3164584" indent="0" algn="ctr">
              <a:buNone/>
              <a:defRPr sz="2730"/>
            </a:lvl5pPr>
            <a:lvl6pPr marL="3955732" indent="0" algn="ctr">
              <a:buNone/>
              <a:defRPr sz="2730"/>
            </a:lvl6pPr>
            <a:lvl7pPr marL="4746876" indent="0" algn="ctr">
              <a:buNone/>
              <a:defRPr sz="2730"/>
            </a:lvl7pPr>
            <a:lvl8pPr marL="5538022" indent="0" algn="ctr">
              <a:buNone/>
              <a:defRPr sz="2730"/>
            </a:lvl8pPr>
            <a:lvl9pPr marL="6329170" indent="0" algn="ctr">
              <a:buNone/>
              <a:defRPr sz="273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idx="14"/>
          </p:nvPr>
        </p:nvSpPr>
        <p:spPr>
          <a:xfrm>
            <a:off x="811589" y="1564697"/>
            <a:ext cx="9719608" cy="8061345"/>
          </a:xfrm>
        </p:spPr>
        <p:txBody>
          <a:bodyPr/>
          <a:lstStyle>
            <a:lvl1pPr marL="0" indent="0">
              <a:buNone/>
              <a:defRPr sz="210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idx="15"/>
          </p:nvPr>
        </p:nvSpPr>
        <p:spPr>
          <a:xfrm>
            <a:off x="10995228" y="6715376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6"/>
          </p:nvPr>
        </p:nvSpPr>
        <p:spPr>
          <a:xfrm>
            <a:off x="14970339" y="6715376"/>
            <a:ext cx="3745816" cy="2910668"/>
          </a:xfrm>
        </p:spPr>
        <p:txBody>
          <a:bodyPr/>
          <a:lstStyle>
            <a:lvl1pPr marL="0" indent="0">
              <a:buNone/>
              <a:defRPr sz="1680"/>
            </a:lvl1pPr>
            <a:lvl2pPr>
              <a:defRPr sz="4829"/>
            </a:lvl2pPr>
            <a:lvl3pPr>
              <a:defRPr sz="4199"/>
            </a:lvl3pPr>
            <a:lvl4pPr>
              <a:defRPr sz="3360"/>
            </a:lvl4pPr>
            <a:lvl5pPr>
              <a:defRPr sz="3360"/>
            </a:lvl5pPr>
            <a:lvl6pPr>
              <a:defRPr sz="3360"/>
            </a:lvl6pPr>
            <a:lvl7pPr>
              <a:defRPr sz="3360"/>
            </a:lvl7pPr>
            <a:lvl8pPr>
              <a:defRPr sz="3360"/>
            </a:lvl8pPr>
            <a:lvl9pPr>
              <a:defRPr sz="336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19" name="Date Placeholder 3"/>
          <p:cNvSpPr>
            <a:spLocks noGrp="1"/>
          </p:cNvSpPr>
          <p:nvPr>
            <p:ph type="dt" sz="half" idx="17"/>
          </p:nvPr>
        </p:nvSpPr>
        <p:spPr>
          <a:xfrm>
            <a:off x="1318999" y="10103350"/>
            <a:ext cx="4321255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8327A66-D222-4BDB-AD07-4354B4E3092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0" name="Footer Placeholder 4"/>
          <p:cNvSpPr>
            <a:spLocks noGrp="1"/>
          </p:cNvSpPr>
          <p:nvPr>
            <p:ph type="ftr" sz="quarter" idx="18"/>
          </p:nvPr>
        </p:nvSpPr>
        <p:spPr>
          <a:xfrm>
            <a:off x="6359269" y="10103350"/>
            <a:ext cx="6480692" cy="574988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1" name="Slide Number Placeholder 5"/>
          <p:cNvSpPr>
            <a:spLocks noGrp="1"/>
          </p:cNvSpPr>
          <p:nvPr>
            <p:ph type="sldNum" sz="quarter" idx="19"/>
          </p:nvPr>
        </p:nvSpPr>
        <p:spPr>
          <a:xfrm>
            <a:off x="17725476" y="10169426"/>
            <a:ext cx="990436" cy="444633"/>
          </a:xfrm>
        </p:spPr>
        <p:txBody>
          <a:bodyPr/>
          <a:lstStyle>
            <a:lvl1pPr>
              <a:defRPr/>
            </a:lvl1pPr>
          </a:lstStyle>
          <a:p>
            <a:fld id="{0B58EB11-E816-4CF6-8007-7D47CAA4899C}" type="slidenum">
              <a:rPr lang="ru-RU" altLang="ru-RU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alt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02399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95778" y="154127"/>
            <a:ext cx="15269420" cy="1244838"/>
          </a:xfrm>
        </p:spPr>
        <p:txBody>
          <a:bodyPr vert="horz">
            <a:normAutofit/>
          </a:bodyPr>
          <a:lstStyle>
            <a:lvl1pPr>
              <a:defRPr sz="2940" b="1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ru-RU" dirty="0"/>
              <a:t>Заголовок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95774" y="1964820"/>
            <a:ext cx="17607686" cy="8139168"/>
          </a:xfrm>
        </p:spPr>
        <p:txBody>
          <a:bodyPr>
            <a:normAutofit/>
          </a:bodyPr>
          <a:lstStyle>
            <a:lvl1pPr marL="260764" indent="-260764">
              <a:buClr>
                <a:srgbClr val="830051"/>
              </a:buCl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2pPr>
            <a:lvl3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3pPr>
            <a:lvl4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4pPr>
            <a:lvl5pPr>
              <a:defRPr sz="2100">
                <a:solidFill>
                  <a:schemeClr val="tx1">
                    <a:lumMod val="85000"/>
                    <a:lumOff val="15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319947" y="10103999"/>
            <a:ext cx="4319826" cy="574988"/>
          </a:xfrm>
        </p:spPr>
        <p:txBody>
          <a:bodyPr/>
          <a:lstStyle/>
          <a:p>
            <a:fld id="{56094B36-1B29-47EC-ACE1-1063F9081FBE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359748" y="10103999"/>
            <a:ext cx="6479738" cy="574988"/>
          </a:xfrm>
        </p:spPr>
        <p:txBody>
          <a:bodyPr/>
          <a:lstStyle/>
          <a:p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7725366" y="10168952"/>
            <a:ext cx="990782" cy="445069"/>
          </a:xfrm>
        </p:spPr>
        <p:txBody>
          <a:bodyPr/>
          <a:lstStyle/>
          <a:p>
            <a:fld id="{6748A8BB-B201-495E-AE28-3EB55DFDA6C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5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35868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CB6B1FD-981D-4358-A366-EFE302B1E79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6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68" y="2365751"/>
            <a:ext cx="18460794" cy="65238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7011" y="2365753"/>
            <a:ext cx="12653047" cy="4443817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2" tIns="51426" rIns="102852" bIns="51426" rtlCol="0" anchor="ctr"/>
          <a:lstStyle/>
          <a:p>
            <a:pPr algn="ctr" defTabSz="514259"/>
            <a:endParaRPr lang="ru-RU" sz="26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011" y="2365758"/>
            <a:ext cx="12653047" cy="2964132"/>
          </a:xfrm>
          <a:prstGeom prst="rect">
            <a:avLst/>
          </a:prstGeom>
        </p:spPr>
        <p:txBody>
          <a:bodyPr vert="horz" lIns="102852" tIns="51426" rIns="102852" bIns="263203" anchor="b">
            <a:normAutofit/>
          </a:bodyPr>
          <a:lstStyle>
            <a:lvl1pPr marL="646136" indent="0" algn="l">
              <a:defRPr sz="2600" b="1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947" y="2874939"/>
            <a:ext cx="17939276" cy="6852350"/>
          </a:xfrm>
          <a:prstGeom prst="rect">
            <a:avLst/>
          </a:prstGeom>
        </p:spPr>
        <p:txBody>
          <a:bodyPr vert="horz" lIns="102852" tIns="51426" rIns="102852" bIns="51426" rtlCol="0">
            <a:normAutofit/>
          </a:bodyPr>
          <a:lstStyle>
            <a:lvl1pPr marL="359981" indent="-359981" algn="l" defTabSz="1439924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107994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79990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251986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3239829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3959791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75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71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67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9943" y="10009789"/>
            <a:ext cx="4679811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l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9726" y="10009789"/>
            <a:ext cx="7019717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ctr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7" hidden="1">
            <a:extLst>
              <a:ext uri="{FF2B5EF4-FFF2-40B4-BE49-F238E27FC236}">
                <a16:creationId xmlns="" xmlns:a16="http://schemas.microsoft.com/office/drawing/2014/main" id="{4CB6B1FD-981D-4358-A366-EFE302B1E7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121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6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28169639"/>
      </p:ext>
    </p:extLst>
  </p:cSld>
  <p:clrMapOvr>
    <a:masterClrMapping/>
  </p:clrMapOvr>
  <p:hf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201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947" y="574990"/>
            <a:ext cx="16559332" cy="2087455"/>
          </a:xfrm>
          <a:prstGeom prst="rect">
            <a:avLst/>
          </a:prstGeom>
        </p:spPr>
        <p:txBody>
          <a:bodyPr vert="horz" lIns="102852" tIns="51426" rIns="102852" bIns="51426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994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960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19947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C764DE79-268F-4C1A-8933-263129D2AF90}" type="datetimeFigureOut">
              <a:rPr lang="en-US" sz="2000" smtClean="0">
                <a:solidFill>
                  <a:prstClr val="black"/>
                </a:solidFill>
              </a:rPr>
              <a:pPr defTabSz="514259"/>
              <a:t>4/17/2024</a:t>
            </a:fld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59744" y="10009784"/>
            <a:ext cx="6479738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xmlns="" id="{8F7B162A-024B-4976-AE40-4FDC9D0BB74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3757987"/>
      </p:ext>
    </p:extLst>
  </p:cSld>
  <p:clrMapOvr>
    <a:masterClrMapping/>
  </p:clrMapOvr>
  <p:hf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322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83104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4216655851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10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191134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424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80223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527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00604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629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500020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732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5443913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834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327937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936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85435269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95775" y="154121"/>
            <a:ext cx="15269125" cy="124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8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795771" y="1964819"/>
            <a:ext cx="17608288" cy="813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t" anchorCtr="0">
            <a:noAutofit/>
          </a:bodyPr>
          <a:lstStyle>
            <a:lvl1pPr marL="514197" lvl="0" indent="-385648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1pPr>
            <a:lvl2pPr marL="1028393" lvl="1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2pPr>
            <a:lvl3pPr marL="1542591" lvl="2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000">
                <a:solidFill>
                  <a:srgbClr val="262626"/>
                </a:solidFill>
              </a:defRPr>
            </a:lvl3pPr>
            <a:lvl4pPr marL="2056788" lvl="3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4pPr>
            <a:lvl5pPr marL="2570983" lvl="4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5pPr>
            <a:lvl6pPr marL="3085180" lvl="5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599378" lvl="6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113575" lvl="7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627771" lvl="8" indent="-385648" algn="l" rtl="0">
              <a:lnSpc>
                <a:spcPct val="90000"/>
              </a:lnSpc>
              <a:spcBef>
                <a:spcPts val="2473"/>
              </a:spcBef>
              <a:spcAft>
                <a:spcPts val="2473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1319948" y="10103993"/>
            <a:ext cx="4319736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6359749" y="10103993"/>
            <a:ext cx="6479828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17725358" y="10168947"/>
            <a:ext cx="990736" cy="44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514259"/>
            <a:fld id="{00000000-1234-1234-1234-123412341234}" type="slidenum">
              <a:rPr lang="en-US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64" name="Google Shape;64;p13"/>
          <p:cNvCxnSpPr/>
          <p:nvPr/>
        </p:nvCxnSpPr>
        <p:spPr>
          <a:xfrm rot="10800000">
            <a:off x="827547" y="1453426"/>
            <a:ext cx="1788859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13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95698" y="181558"/>
            <a:ext cx="1322781" cy="117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834925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039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1486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34" descr="logo_minsoc_no_fon.gif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733" cy="11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3350265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0438" y="431800"/>
            <a:ext cx="17278350" cy="18002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533055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141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59951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58966483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12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715008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441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945900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65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300892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8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2475530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513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916273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6537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736046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1"/>
            <a:ext cx="17279303" cy="1799961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7078360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60405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E67D2C03-A19F-45E6-AE18-B5823AF9CD2E}" type="datetime1">
              <a:rPr lang="ru-RU" smtClean="0">
                <a:solidFill>
                  <a:prstClr val="black"/>
                </a:solidFill>
              </a:rPr>
              <a:pPr/>
              <a:t>17.04.2024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6530753" y="10043780"/>
            <a:ext cx="6146591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3829831" y="10043780"/>
            <a:ext cx="4417862" cy="279754"/>
          </a:xfrm>
          <a:prstGeom prst="rect">
            <a:avLst/>
          </a:prstGeom>
        </p:spPr>
        <p:txBody>
          <a:bodyPr lIns="106290" tIns="53145" rIns="106290" bIns="53145"/>
          <a:lstStyle/>
          <a:p>
            <a:fld id="{3FC91691-170B-4EB0-B078-A03C92B89BA9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87038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Object 7" hidden="1">
            <a:extLst>
              <a:ext uri="{FF2B5EF4-FFF2-40B4-BE49-F238E27FC236}">
                <a16:creationId xmlns:a16="http://schemas.microsoft.com/office/drawing/2014/main" xmlns="" id="{4CB6B1FD-981D-4358-A366-EFE302B1E793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6" name="think-cell Slide" r:id="rId5" imgW="360" imgH="360" progId="">
                  <p:embed/>
                </p:oleObj>
              </mc:Choice>
              <mc:Fallback>
                <p:oleObj name="think-cell Slide" r:id="rId5" imgW="360" imgH="360" progId="">
                  <p:embed/>
                  <p:pic>
                    <p:nvPicPr>
                      <p:cNvPr id="0" name="Picture 2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9768" y="2365751"/>
            <a:ext cx="18460794" cy="6523887"/>
          </a:xfrm>
          <a:prstGeom prst="rect">
            <a:avLst/>
          </a:prstGeom>
        </p:spPr>
      </p:pic>
      <p:sp>
        <p:nvSpPr>
          <p:cNvPr id="14" name="Прямоугольник 13"/>
          <p:cNvSpPr/>
          <p:nvPr/>
        </p:nvSpPr>
        <p:spPr>
          <a:xfrm>
            <a:off x="647011" y="2365753"/>
            <a:ext cx="12653047" cy="4443817"/>
          </a:xfrm>
          <a:prstGeom prst="rect">
            <a:avLst/>
          </a:prstGeom>
          <a:gradFill flip="none" rotWithShape="1">
            <a:gsLst>
              <a:gs pos="4000">
                <a:srgbClr val="002060">
                  <a:alpha val="90000"/>
                  <a:lumMod val="100000"/>
                </a:srgbClr>
              </a:gs>
              <a:gs pos="67000">
                <a:srgbClr val="830051">
                  <a:shade val="100000"/>
                  <a:satMod val="115000"/>
                  <a:alpha val="90000"/>
                </a:srgb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852" tIns="51426" rIns="102852" bIns="51426" rtlCol="0" anchor="ctr"/>
          <a:lstStyle/>
          <a:p>
            <a:pPr algn="ctr" defTabSz="514259"/>
            <a:endParaRPr lang="ru-RU" sz="2600" dirty="0">
              <a:solidFill>
                <a:prstClr val="white"/>
              </a:solidFill>
              <a:latin typeface="Helvetica" pitchFamily="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7011" y="2365758"/>
            <a:ext cx="12653047" cy="2964132"/>
          </a:xfrm>
          <a:prstGeom prst="rect">
            <a:avLst/>
          </a:prstGeom>
        </p:spPr>
        <p:txBody>
          <a:bodyPr vert="horz" lIns="102852" tIns="51426" rIns="102852" bIns="263203" anchor="b">
            <a:normAutofit/>
          </a:bodyPr>
          <a:lstStyle>
            <a:lvl1pPr marL="646136" indent="0" algn="l">
              <a:defRPr sz="2600" b="1" spc="0" baseline="0">
                <a:solidFill>
                  <a:schemeClr val="bg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29947" y="2874939"/>
            <a:ext cx="17939276" cy="6852350"/>
          </a:xfrm>
          <a:prstGeom prst="rect">
            <a:avLst/>
          </a:prstGeom>
        </p:spPr>
        <p:txBody>
          <a:bodyPr vert="horz" lIns="102852" tIns="51426" rIns="102852" bIns="51426" rtlCol="0">
            <a:normAutofit/>
          </a:bodyPr>
          <a:lstStyle>
            <a:lvl1pPr marL="359981" indent="-359981" algn="l" defTabSz="1439924" rtl="0" eaLnBrk="1" latinLnBrk="0" hangingPunct="1">
              <a:lnSpc>
                <a:spcPct val="90000"/>
              </a:lnSpc>
              <a:spcBef>
                <a:spcPts val="1575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107994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2pPr>
            <a:lvl3pPr marL="179990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3pPr>
            <a:lvl4pPr marL="251986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4pPr>
            <a:lvl5pPr marL="3239829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1900" b="0" i="0" kern="1200">
                <a:solidFill>
                  <a:schemeClr val="tx1">
                    <a:lumMod val="85000"/>
                    <a:lumOff val="15000"/>
                  </a:schemeClr>
                </a:solidFill>
                <a:latin typeface="Helvetica" pitchFamily="2" charset="0"/>
                <a:ea typeface="+mn-ea"/>
                <a:cs typeface="+mn-cs"/>
              </a:defRPr>
            </a:lvl5pPr>
            <a:lvl6pPr marL="3959791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679753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399715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6119677" indent="-359981" algn="l" defTabSz="1439924" rtl="0" eaLnBrk="1" latinLnBrk="0" hangingPunct="1">
              <a:lnSpc>
                <a:spcPct val="90000"/>
              </a:lnSpc>
              <a:spcBef>
                <a:spcPts val="787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29943" y="10009789"/>
            <a:ext cx="4679811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l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764DE79-268F-4C1A-8933-263129D2AF9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4/17/2024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89726" y="10009789"/>
            <a:ext cx="7019717" cy="574987"/>
          </a:xfrm>
          <a:prstGeom prst="rect">
            <a:avLst/>
          </a:prstGeom>
        </p:spPr>
        <p:txBody>
          <a:bodyPr vert="horz" lIns="102852" tIns="51426" rIns="102852" bIns="51426" rtlCol="0" anchor="ctr"/>
          <a:lstStyle>
            <a:defPPr lvl="0">
              <a:defRPr lang="en-US"/>
            </a:defPPr>
            <a:lvl1pPr marL="0" lvl="0" algn="ctr" defTabSz="719962" rtl="0" eaLnBrk="1" latinLnBrk="0" hangingPunct="1">
              <a:defRPr sz="1900" b="0" i="0" kern="1200">
                <a:solidFill>
                  <a:schemeClr val="tx1">
                    <a:tint val="75000"/>
                  </a:schemeClr>
                </a:solidFill>
                <a:latin typeface="Helvetica" pitchFamily="2" charset="0"/>
                <a:ea typeface="+mn-ea"/>
                <a:cs typeface="+mn-cs"/>
              </a:defRPr>
            </a:lvl1pPr>
            <a:lvl2pPr marL="719962" lvl="1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39924" lvl="2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159886" lvl="3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79848" lvl="4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99810" lvl="5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19772" lvl="6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5039734" lvl="7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759696" lvl="8" algn="l" defTabSz="719962" rtl="0" eaLnBrk="1" latinLnBrk="0" hangingPunct="1"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graphicFrame>
        <p:nvGraphicFramePr>
          <p:cNvPr id="11" name="Object 7" hidden="1">
            <a:extLst>
              <a:ext uri="{FF2B5EF4-FFF2-40B4-BE49-F238E27FC236}">
                <a16:creationId xmlns="" xmlns:a16="http://schemas.microsoft.com/office/drawing/2014/main" id="{4CB6B1FD-981D-4358-A366-EFE302B1E793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3"/>
            </p:custDataLst>
            <p:extLst/>
          </p:nvPr>
        </p:nvGraphicFramePr>
        <p:xfrm>
          <a:off x="1786" y="1786"/>
          <a:ext cx="1786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6587" name="think-cell Slide" r:id="rId8" imgW="360" imgH="360" progId="">
                  <p:embed/>
                </p:oleObj>
              </mc:Choice>
              <mc:Fallback>
                <p:oleObj name="think-cell Slide" r:id="rId8" imgW="360" imgH="360" progId="">
                  <p:embed/>
                  <p:pic>
                    <p:nvPicPr>
                      <p:cNvPr id="0" name="Picture 2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86" y="1786"/>
                        <a:ext cx="1786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12477697"/>
      </p:ext>
    </p:extLst>
  </p:cSld>
  <p:clrMapOvr>
    <a:masterClrMapping/>
  </p:clrMapOvr>
  <p:hf hdr="0" ftr="0" dt="0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Object 8" hidden="1">
            <a:extLst>
              <a:ext uri="{FF2B5EF4-FFF2-40B4-BE49-F238E27FC236}">
                <a16:creationId xmlns:a16="http://schemas.microsoft.com/office/drawing/2014/main" xmlns="" id="{69BC1D92-599B-4977-B95A-8EE86AA372ED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7590" name="think-cell Slide" r:id="rId6" imgW="360" imgH="360" progId="">
                  <p:embed/>
                </p:oleObj>
              </mc:Choice>
              <mc:Fallback>
                <p:oleObj name="think-cell Slide" r:id="rId6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FD3AAD26-8B14-467D-8626-48633CA653F3}"/>
              </a:ext>
            </a:extLst>
          </p:cNvPr>
          <p:cNvSpPr/>
          <p:nvPr>
            <p:custDataLst>
              <p:tags r:id="rId3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9947" y="574990"/>
            <a:ext cx="16559332" cy="2087455"/>
          </a:xfrm>
          <a:prstGeom prst="rect">
            <a:avLst/>
          </a:prstGeom>
        </p:spPr>
        <p:txBody>
          <a:bodyPr vert="horz" lIns="102852" tIns="51426" rIns="102852" bIns="51426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1994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19607" y="2874939"/>
            <a:ext cx="8159671" cy="6852350"/>
          </a:xfrm>
          <a:prstGeom prst="rect">
            <a:avLst/>
          </a:prstGeom>
        </p:spPr>
        <p:txBody>
          <a:bodyPr lIns="102852" tIns="51426" rIns="102852" bIns="51426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19947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C764DE79-268F-4C1A-8933-263129D2AF90}" type="datetimeFigureOut">
              <a:rPr lang="en-US" sz="2000" smtClean="0">
                <a:solidFill>
                  <a:prstClr val="black"/>
                </a:solidFill>
              </a:rPr>
              <a:pPr defTabSz="514259"/>
              <a:t>4/17/2024</a:t>
            </a:fld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359744" y="10009784"/>
            <a:ext cx="6479738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102852" tIns="51426" rIns="102852" bIns="51426"/>
          <a:lstStyle/>
          <a:p>
            <a:pPr defTabSz="514259"/>
            <a:fld id="{E7264718-516D-4284-812E-2FE0C1302E6C}" type="slidenum">
              <a:rPr lang="en-GB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GB" sz="2000" dirty="0">
              <a:solidFill>
                <a:prstClr val="black"/>
              </a:solidFill>
            </a:endParaRPr>
          </a:p>
        </p:txBody>
      </p:sp>
      <p:sp>
        <p:nvSpPr>
          <p:cNvPr id="11" name="Rectangle 10" hidden="1">
            <a:extLst>
              <a:ext uri="{FF2B5EF4-FFF2-40B4-BE49-F238E27FC236}">
                <a16:creationId xmlns:a16="http://schemas.microsoft.com/office/drawing/2014/main" xmlns="" id="{8F7B162A-024B-4976-AE40-4FDC9D0BB745}"/>
              </a:ext>
            </a:extLst>
          </p:cNvPr>
          <p:cNvSpPr/>
          <p:nvPr>
            <p:custDataLst>
              <p:tags r:id="rId4"/>
            </p:custDataLst>
          </p:nvPr>
        </p:nvSpPr>
        <p:spPr>
          <a:xfrm>
            <a:off x="1" y="0"/>
            <a:ext cx="238086" cy="17856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/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1395653"/>
      </p:ext>
    </p:extLst>
  </p:cSld>
  <p:clrMapOvr>
    <a:masterClrMapping/>
  </p:clrMapOvr>
  <p:hf hdr="0" ftr="0" dt="0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861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1" name="Прямая соединительная линия 10"/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0">
            <a:extLst>
              <a:ext uri="{FF2B5EF4-FFF2-40B4-BE49-F238E27FC236}">
                <a16:creationId xmlns:a16="http://schemas.microsoft.com/office/drawing/2014/main" xmlns="" id="{DB53831C-CE7F-4F9D-8B9F-A2906EE4920D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653820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2965164626"/>
              </p:ext>
            </p:extLst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49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527264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6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963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6881999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8_Заголовок и объект">
    <p:bg>
      <p:bgPr>
        <a:solidFill>
          <a:schemeClr val="accent5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066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6799689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9_Заголовок и объект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1686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01761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0_Заголовок и объект">
    <p:bg>
      <p:bgPr>
        <a:solidFill>
          <a:schemeClr val="accent4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2710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17586311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1_Заголовок и объект">
    <p:bg>
      <p:bgPr>
        <a:solidFill>
          <a:srgbClr val="FFF3F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3734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30654673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2_Заголовок и объект">
    <p:bg>
      <p:bgPr>
        <a:solidFill>
          <a:srgbClr val="F8E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4758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:a16="http://schemas.microsoft.com/office/drawing/2014/main" xmlns="" id="{12A5984B-8810-46C6-839C-2144249574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" name="Прямая соединительная линия 10">
            <a:extLst>
              <a:ext uri="{FF2B5EF4-FFF2-40B4-BE49-F238E27FC236}">
                <a16:creationId xmlns:a16="http://schemas.microsoft.com/office/drawing/2014/main" xmlns="" id="{9E3CC985-8B16-4BE5-3803-AF25E4F932E2}"/>
              </a:ext>
            </a:extLst>
          </p:cNvPr>
          <p:cNvCxnSpPr/>
          <p:nvPr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17" descr="ÐÐ°ÑÑÐ¸Ð½ÐºÐ¸ Ð¿Ð¾ Ð·Ð°Ð¿ÑÐ¾ÑÑ Ð³ÐµÑÐ± Ð·Ð°Ð±Ð°Ð¹ÐºÐ°Ð»ÑÑÐºÐ¾Ð³Ð¾ ÐºÑÐ°Ñ">
            <a:extLst>
              <a:ext uri="{FF2B5EF4-FFF2-40B4-BE49-F238E27FC236}">
                <a16:creationId xmlns="" xmlns:a16="http://schemas.microsoft.com/office/drawing/2014/main" id="{12A5984B-8810-46C6-839C-21442495745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826394" y="181560"/>
            <a:ext cx="992086" cy="1179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Прямая соединительная линия 10">
            <a:extLst>
              <a:ext uri="{FF2B5EF4-FFF2-40B4-BE49-F238E27FC236}">
                <a16:creationId xmlns="" xmlns:a16="http://schemas.microsoft.com/office/drawing/2014/main" id="{9E3CC985-8B16-4BE5-3803-AF25E4F932E2}"/>
              </a:ext>
            </a:extLst>
          </p:cNvPr>
          <p:cNvCxnSpPr/>
          <p:nvPr userDrawn="1"/>
        </p:nvCxnSpPr>
        <p:spPr>
          <a:xfrm flipH="1">
            <a:off x="828147" y="14534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74433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Заголовок и объект">
  <p:cSld name="3_Заголовок и объект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>
            <a:spLocks noGrp="1"/>
          </p:cNvSpPr>
          <p:nvPr>
            <p:ph type="title"/>
          </p:nvPr>
        </p:nvSpPr>
        <p:spPr>
          <a:xfrm>
            <a:off x="795775" y="154121"/>
            <a:ext cx="15269125" cy="124485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F3F3F"/>
              </a:buClr>
              <a:buSzPts val="2500"/>
              <a:buFont typeface="Arial"/>
              <a:buNone/>
              <a:defRPr sz="2800" b="1">
                <a:solidFill>
                  <a:srgbClr val="3F3F3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900"/>
              <a:buNone/>
              <a:defRPr/>
            </a:lvl9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body" idx="1"/>
          </p:nvPr>
        </p:nvSpPr>
        <p:spPr>
          <a:xfrm>
            <a:off x="795771" y="1964819"/>
            <a:ext cx="17608288" cy="8139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t" anchorCtr="0">
            <a:noAutofit/>
          </a:bodyPr>
          <a:lstStyle>
            <a:lvl1pPr marL="514197" lvl="0" indent="-385648" algn="l" rtl="0">
              <a:lnSpc>
                <a:spcPct val="90000"/>
              </a:lnSpc>
              <a:spcBef>
                <a:spcPts val="1575"/>
              </a:spcBef>
              <a:spcAft>
                <a:spcPts val="0"/>
              </a:spcAft>
              <a:buClr>
                <a:srgbClr val="830051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1pPr>
            <a:lvl2pPr marL="1028393" lvl="1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2pPr>
            <a:lvl3pPr marL="1542591" lvl="2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■"/>
              <a:defRPr sz="2000">
                <a:solidFill>
                  <a:srgbClr val="262626"/>
                </a:solidFill>
              </a:defRPr>
            </a:lvl3pPr>
            <a:lvl4pPr marL="2056788" lvl="3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●"/>
              <a:defRPr sz="2000">
                <a:solidFill>
                  <a:srgbClr val="262626"/>
                </a:solidFill>
              </a:defRPr>
            </a:lvl4pPr>
            <a:lvl5pPr marL="2570983" lvl="4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rgbClr val="262626"/>
              </a:buClr>
              <a:buSzPts val="1800"/>
              <a:buChar char="○"/>
              <a:defRPr sz="2000">
                <a:solidFill>
                  <a:srgbClr val="262626"/>
                </a:solidFill>
              </a:defRPr>
            </a:lvl5pPr>
            <a:lvl6pPr marL="3085180" lvl="5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599378" lvl="6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4113575" lvl="7" indent="-385648" algn="l" rtl="0">
              <a:lnSpc>
                <a:spcPct val="90000"/>
              </a:lnSpc>
              <a:spcBef>
                <a:spcPts val="2473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627771" lvl="8" indent="-385648" algn="l" rtl="0">
              <a:lnSpc>
                <a:spcPct val="90000"/>
              </a:lnSpc>
              <a:spcBef>
                <a:spcPts val="2473"/>
              </a:spcBef>
              <a:spcAft>
                <a:spcPts val="2473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1" name="Google Shape;61;p13"/>
          <p:cNvSpPr txBox="1">
            <a:spLocks noGrp="1"/>
          </p:cNvSpPr>
          <p:nvPr>
            <p:ph type="dt" idx="10"/>
          </p:nvPr>
        </p:nvSpPr>
        <p:spPr>
          <a:xfrm>
            <a:off x="1319948" y="10103993"/>
            <a:ext cx="4319736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2" name="Google Shape;62;p13"/>
          <p:cNvSpPr txBox="1">
            <a:spLocks noGrp="1"/>
          </p:cNvSpPr>
          <p:nvPr>
            <p:ph type="ftr" idx="11"/>
          </p:nvPr>
        </p:nvSpPr>
        <p:spPr>
          <a:xfrm>
            <a:off x="6359749" y="10103993"/>
            <a:ext cx="6479828" cy="5750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2pPr>
            <a:lvl3pPr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3pPr>
            <a:lvl4pPr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4pPr>
            <a:lvl5pPr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5pPr>
            <a:lvl6pPr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6pPr>
            <a:lvl7pPr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7pPr>
            <a:lvl8pPr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8pPr>
            <a:lvl9pPr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9pPr>
          </a:lstStyle>
          <a:p>
            <a:pPr defTabSz="514259"/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3" name="Google Shape;63;p13"/>
          <p:cNvSpPr txBox="1">
            <a:spLocks noGrp="1"/>
          </p:cNvSpPr>
          <p:nvPr>
            <p:ph type="sldNum" idx="12"/>
          </p:nvPr>
        </p:nvSpPr>
        <p:spPr>
          <a:xfrm>
            <a:off x="17725358" y="10168947"/>
            <a:ext cx="990736" cy="4450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02822" tIns="51398" rIns="102822" bIns="51398" anchor="ctr" anchorCtr="0">
            <a:noAutofit/>
          </a:bodyPr>
          <a:lstStyle>
            <a:lvl1pPr marL="0" lvl="0" indent="0" algn="r" rtl="0">
              <a:spcBef>
                <a:spcPts val="0"/>
              </a:spcBef>
              <a:buNone/>
              <a:defRPr/>
            </a:lvl1pPr>
            <a:lvl2pPr marL="0" lvl="1" indent="0" algn="r" rtl="0">
              <a:spcBef>
                <a:spcPts val="0"/>
              </a:spcBef>
              <a:buNone/>
              <a:defRPr/>
            </a:lvl2pPr>
            <a:lvl3pPr marL="0" lvl="2" indent="0" algn="r" rtl="0">
              <a:spcBef>
                <a:spcPts val="0"/>
              </a:spcBef>
              <a:buNone/>
              <a:defRPr/>
            </a:lvl3pPr>
            <a:lvl4pPr marL="0" lvl="3" indent="0" algn="r" rtl="0">
              <a:spcBef>
                <a:spcPts val="0"/>
              </a:spcBef>
              <a:buNone/>
              <a:defRPr/>
            </a:lvl4pPr>
            <a:lvl5pPr marL="0" lvl="4" indent="0" algn="r" rtl="0">
              <a:spcBef>
                <a:spcPts val="0"/>
              </a:spcBef>
              <a:buNone/>
              <a:defRPr/>
            </a:lvl5pPr>
            <a:lvl6pPr marL="0" lvl="5" indent="0" algn="r" rtl="0">
              <a:spcBef>
                <a:spcPts val="0"/>
              </a:spcBef>
              <a:buNone/>
              <a:defRPr/>
            </a:lvl6pPr>
            <a:lvl7pPr marL="0" lvl="6" indent="0" algn="r" rtl="0">
              <a:spcBef>
                <a:spcPts val="0"/>
              </a:spcBef>
              <a:buNone/>
              <a:defRPr/>
            </a:lvl7pPr>
            <a:lvl8pPr marL="0" lvl="7" indent="0" algn="r" rtl="0">
              <a:spcBef>
                <a:spcPts val="0"/>
              </a:spcBef>
              <a:buNone/>
              <a:defRPr/>
            </a:lvl8pPr>
            <a:lvl9pPr marL="0" lvl="8" indent="0" algn="r" rtl="0">
              <a:spcBef>
                <a:spcPts val="0"/>
              </a:spcBef>
              <a:buNone/>
              <a:defRPr/>
            </a:lvl9pPr>
          </a:lstStyle>
          <a:p>
            <a:pPr defTabSz="514259"/>
            <a:fld id="{00000000-1234-1234-1234-123412341234}" type="slidenum">
              <a:rPr lang="en-US" sz="2000" smtClean="0">
                <a:solidFill>
                  <a:prstClr val="black"/>
                </a:solidFill>
              </a:rPr>
              <a:pPr defTabSz="514259"/>
              <a:t>‹#›</a:t>
            </a:fld>
            <a:endParaRPr lang="en-US" sz="2000" dirty="0">
              <a:solidFill>
                <a:prstClr val="black"/>
              </a:solidFill>
            </a:endParaRPr>
          </a:p>
        </p:txBody>
      </p:sp>
      <p:cxnSp>
        <p:nvCxnSpPr>
          <p:cNvPr id="64" name="Google Shape;64;p13"/>
          <p:cNvCxnSpPr/>
          <p:nvPr/>
        </p:nvCxnSpPr>
        <p:spPr>
          <a:xfrm rot="10800000">
            <a:off x="827547" y="1453426"/>
            <a:ext cx="17888592" cy="0"/>
          </a:xfrm>
          <a:prstGeom prst="straightConnector1">
            <a:avLst/>
          </a:prstGeom>
          <a:noFill/>
          <a:ln w="9525" cap="flat" cmpd="sng">
            <a:solidFill>
              <a:srgbClr val="83005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65" name="Google Shape;65;p13" descr="ÐÐ°ÑÑÐ¸Ð½ÐºÐ¸ Ð¿Ð¾ Ð·Ð°Ð¿ÑÐ¾ÑÑ Ð³ÐµÑÐ± Ð·Ð°Ð±Ð°Ð¹ÐºÐ°Ð»ÑÑÐºÐ¾Ð³Ð¾ ÐºÑÐ°Ñ"/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7495698" y="181558"/>
            <a:ext cx="1322781" cy="117975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85868078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319947" y="574990"/>
            <a:ext cx="16559332" cy="2087455"/>
          </a:xfrm>
          <a:prstGeom prst="rect">
            <a:avLst/>
          </a:prstGeom>
        </p:spPr>
        <p:txBody>
          <a:bodyPr lIns="0" tIns="0" rIns="0" bIns="0"/>
          <a:lstStyle>
            <a:lvl1pPr>
              <a:defRPr sz="6300" b="1" i="0">
                <a:solidFill>
                  <a:srgbClr val="DB8C2B"/>
                </a:solidFill>
                <a:latin typeface="Museo Sans Cyrl 700"/>
                <a:cs typeface="Museo Sans Cyrl 700"/>
              </a:defRPr>
            </a:lvl1pPr>
          </a:lstStyle>
          <a:p>
            <a:r>
              <a:rPr lang="ru-RU" smtClean="0"/>
              <a:t>Образец заголовка</a:t>
            </a:r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319947" y="2874939"/>
            <a:ext cx="16559332" cy="6852350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 b="0" i="0">
                <a:solidFill>
                  <a:srgbClr val="231F20"/>
                </a:solidFill>
                <a:latin typeface="Museo Sans Cyrl 300"/>
                <a:cs typeface="Museo Sans Cyrl 300"/>
              </a:defRPr>
            </a:lvl1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359744" y="10009784"/>
            <a:ext cx="6479738" cy="5749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259"/>
            <a:endParaRPr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319947" y="10009784"/>
            <a:ext cx="4319826" cy="5749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514259"/>
            <a:fld id="{1D8BD707-D9CF-40AE-B4C6-C98DA3205C09}" type="datetimeFigureOut">
              <a:rPr lang="en-US" sz="2000">
                <a:solidFill>
                  <a:prstClr val="black">
                    <a:tint val="75000"/>
                  </a:prstClr>
                </a:solidFill>
              </a:rPr>
              <a:pPr defTabSz="514259"/>
              <a:t>4/17/2024</a:t>
            </a:fld>
            <a:endParaRPr lang="en-US" sz="2000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3559452" y="10009784"/>
            <a:ext cx="4319826" cy="574987"/>
          </a:xfrm>
          <a:prstGeom prst="rect">
            <a:avLst/>
          </a:prstGeom>
        </p:spPr>
        <p:txBody>
          <a:bodyPr lIns="0" tIns="0" rIns="0" bIns="0"/>
          <a:lstStyle>
            <a:lvl1pPr marL="62602">
              <a:spcBef>
                <a:spcPts val="33"/>
              </a:spcBef>
              <a:defRPr sz="3000" b="0" i="0" spc="-74" dirty="0">
                <a:solidFill>
                  <a:srgbClr val="231F20"/>
                </a:solidFill>
                <a:latin typeface="Museo Sans Cyrl 100"/>
                <a:cs typeface="Museo Sans Cyrl 100"/>
              </a:defRPr>
            </a:lvl1pPr>
          </a:lstStyle>
          <a:p>
            <a:pPr defTabSz="514259"/>
            <a:fld id="{81D60167-4931-47E6-BA6A-407CBD079E47}" type="slidenum">
              <a:rPr lang="ru-RU" smtClean="0"/>
              <a:pPr defTabSz="514259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7739904"/>
      </p:ext>
    </p:extLst>
  </p:cSld>
  <p:clrMapOvr>
    <a:masterClrMapping/>
  </p:clrMapOvr>
  <p:hf hdr="0" ftr="0" dt="0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10"/>
          </p:nvPr>
        </p:nvSpPr>
        <p:spPr>
          <a:xfrm>
            <a:off x="6559735" y="10009783"/>
            <a:ext cx="6079755" cy="574987"/>
          </a:xfrm>
          <a:prstGeom prst="rect">
            <a:avLst/>
          </a:prstGeom>
        </p:spPr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Holder 3"/>
          <p:cNvSpPr>
            <a:spLocks noGrp="1"/>
          </p:cNvSpPr>
          <p:nvPr>
            <p:ph type="dt" sz="half" idx="11"/>
          </p:nvPr>
        </p:nvSpPr>
        <p:spPr>
          <a:xfrm>
            <a:off x="959961" y="10009783"/>
            <a:ext cx="4479819" cy="574987"/>
          </a:xfrm>
          <a:prstGeom prst="rect">
            <a:avLst/>
          </a:prstGeom>
        </p:spPr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0899403-E4E8-4D17-AA79-3A71BFE86759}" type="datetime1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17.04.2024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Holder 4"/>
          <p:cNvSpPr>
            <a:spLocks noGrp="1"/>
          </p:cNvSpPr>
          <p:nvPr>
            <p:ph type="sldNum" sz="quarter" idx="12"/>
          </p:nvPr>
        </p:nvSpPr>
        <p:spPr>
          <a:xfrm>
            <a:off x="13759445" y="10009783"/>
            <a:ext cx="4479819" cy="574987"/>
          </a:xfrm>
          <a:prstGeom prst="rect">
            <a:avLst/>
          </a:prstGeom>
        </p:spPr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47B3462-EB8F-4181-A0AD-D470A0A49590}" type="slidenum">
              <a:rPr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08986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2C72BD76-BA37-4C78-98B4-94AEB5215102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  <p:extLst/>
          </p:nvPr>
        </p:nvGraphicFramePr>
        <p:xfrm>
          <a:off x="2383" y="1786"/>
          <a:ext cx="2381" cy="17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782" name="think-cell Slide" r:id="rId4" imgW="360" imgH="360" progId="">
                  <p:embed/>
                </p:oleObj>
              </mc:Choice>
              <mc:Fallback>
                <p:oleObj name="think-cell Slide" r:id="rId4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83" y="1786"/>
                        <a:ext cx="2381" cy="1786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12" name="Прямая соединительная линия 10">
            <a:extLst>
              <a:ext uri="{FF2B5EF4-FFF2-40B4-BE49-F238E27FC236}">
                <a16:creationId xmlns="" xmlns:a16="http://schemas.microsoft.com/office/drawing/2014/main" id="{DB53831C-CE7F-4F9D-8B9F-A2906EE4920D}"/>
              </a:ext>
            </a:extLst>
          </p:cNvPr>
          <p:cNvCxnSpPr/>
          <p:nvPr userDrawn="1"/>
        </p:nvCxnSpPr>
        <p:spPr>
          <a:xfrm flipH="1">
            <a:off x="828147" y="1148626"/>
            <a:ext cx="17887992" cy="0"/>
          </a:xfrm>
          <a:prstGeom prst="line">
            <a:avLst/>
          </a:prstGeom>
          <a:ln>
            <a:solidFill>
              <a:srgbClr val="83005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Рисунок 34" descr="logo_minsoc_no_fon.gif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170733" cy="11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590101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vmlDrawing" Target="../drawings/vmlDrawing1.v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ags" Target="../tags/tag3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image" Target="../media/image1.emf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ags" Target="../tags/tag2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oleObject" Target="../embeddings/oleObject1.bin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tags" Target="../tags/tag1.xml"/><Relationship Id="rId30" Type="http://schemas.openxmlformats.org/officeDocument/2006/relationships/tags" Target="../tags/tag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slideLayout" Target="../slideLayouts/slideLayout3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slideLayout" Target="../slideLayouts/slideLayout51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slideLayout" Target="../slideLayouts/slideLayout50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2" Type="http://schemas.openxmlformats.org/officeDocument/2006/relationships/slideLayout" Target="../slideLayouts/slideLayout53.xml"/><Relationship Id="rId16" Type="http://schemas.openxmlformats.org/officeDocument/2006/relationships/theme" Target="../theme/theme4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13" Type="http://schemas.openxmlformats.org/officeDocument/2006/relationships/slideLayout" Target="../slideLayouts/slideLayout79.xml"/><Relationship Id="rId18" Type="http://schemas.openxmlformats.org/officeDocument/2006/relationships/slideLayout" Target="../slideLayouts/slideLayout84.xml"/><Relationship Id="rId26" Type="http://schemas.openxmlformats.org/officeDocument/2006/relationships/tags" Target="../tags/tag34.xml"/><Relationship Id="rId3" Type="http://schemas.openxmlformats.org/officeDocument/2006/relationships/slideLayout" Target="../slideLayouts/slideLayout69.xml"/><Relationship Id="rId21" Type="http://schemas.openxmlformats.org/officeDocument/2006/relationships/theme" Target="../theme/theme5.xml"/><Relationship Id="rId7" Type="http://schemas.openxmlformats.org/officeDocument/2006/relationships/slideLayout" Target="../slideLayouts/slideLayout73.xml"/><Relationship Id="rId12" Type="http://schemas.openxmlformats.org/officeDocument/2006/relationships/slideLayout" Target="../slideLayouts/slideLayout78.xml"/><Relationship Id="rId17" Type="http://schemas.openxmlformats.org/officeDocument/2006/relationships/slideLayout" Target="../slideLayouts/slideLayout83.xml"/><Relationship Id="rId25" Type="http://schemas.openxmlformats.org/officeDocument/2006/relationships/tags" Target="../tags/tag33.xml"/><Relationship Id="rId2" Type="http://schemas.openxmlformats.org/officeDocument/2006/relationships/slideLayout" Target="../slideLayouts/slideLayout68.xml"/><Relationship Id="rId16" Type="http://schemas.openxmlformats.org/officeDocument/2006/relationships/slideLayout" Target="../slideLayouts/slideLayout82.xml"/><Relationship Id="rId20" Type="http://schemas.openxmlformats.org/officeDocument/2006/relationships/slideLayout" Target="../slideLayouts/slideLayout86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24" Type="http://schemas.openxmlformats.org/officeDocument/2006/relationships/tags" Target="../tags/tag32.xml"/><Relationship Id="rId5" Type="http://schemas.openxmlformats.org/officeDocument/2006/relationships/slideLayout" Target="../slideLayouts/slideLayout71.xml"/><Relationship Id="rId15" Type="http://schemas.openxmlformats.org/officeDocument/2006/relationships/slideLayout" Target="../slideLayouts/slideLayout81.xml"/><Relationship Id="rId23" Type="http://schemas.openxmlformats.org/officeDocument/2006/relationships/tags" Target="../tags/tag31.xml"/><Relationship Id="rId28" Type="http://schemas.openxmlformats.org/officeDocument/2006/relationships/image" Target="../media/image1.emf"/><Relationship Id="rId10" Type="http://schemas.openxmlformats.org/officeDocument/2006/relationships/slideLayout" Target="../slideLayouts/slideLayout76.xml"/><Relationship Id="rId19" Type="http://schemas.openxmlformats.org/officeDocument/2006/relationships/slideLayout" Target="../slideLayouts/slideLayout85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Relationship Id="rId14" Type="http://schemas.openxmlformats.org/officeDocument/2006/relationships/slideLayout" Target="../slideLayouts/slideLayout80.xml"/><Relationship Id="rId22" Type="http://schemas.openxmlformats.org/officeDocument/2006/relationships/vmlDrawing" Target="../drawings/vmlDrawing22.vml"/><Relationship Id="rId27" Type="http://schemas.openxmlformats.org/officeDocument/2006/relationships/oleObject" Target="../embeddings/oleObject29.bin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4.xml"/><Relationship Id="rId13" Type="http://schemas.openxmlformats.org/officeDocument/2006/relationships/slideLayout" Target="../slideLayouts/slideLayout99.xml"/><Relationship Id="rId18" Type="http://schemas.openxmlformats.org/officeDocument/2006/relationships/slideLayout" Target="../slideLayouts/slideLayout104.xml"/><Relationship Id="rId26" Type="http://schemas.openxmlformats.org/officeDocument/2006/relationships/theme" Target="../theme/theme6.xml"/><Relationship Id="rId3" Type="http://schemas.openxmlformats.org/officeDocument/2006/relationships/slideLayout" Target="../slideLayouts/slideLayout89.xml"/><Relationship Id="rId21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93.xml"/><Relationship Id="rId12" Type="http://schemas.openxmlformats.org/officeDocument/2006/relationships/slideLayout" Target="../slideLayouts/slideLayout98.xml"/><Relationship Id="rId17" Type="http://schemas.openxmlformats.org/officeDocument/2006/relationships/slideLayout" Target="../slideLayouts/slideLayout103.xml"/><Relationship Id="rId25" Type="http://schemas.openxmlformats.org/officeDocument/2006/relationships/slideLayout" Target="../slideLayouts/slideLayout111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88.xml"/><Relationship Id="rId16" Type="http://schemas.openxmlformats.org/officeDocument/2006/relationships/slideLayout" Target="../slideLayouts/slideLayout102.xml"/><Relationship Id="rId20" Type="http://schemas.openxmlformats.org/officeDocument/2006/relationships/slideLayout" Target="../slideLayouts/slideLayout106.xml"/><Relationship Id="rId29" Type="http://schemas.openxmlformats.org/officeDocument/2006/relationships/tags" Target="../tags/tag55.xml"/><Relationship Id="rId1" Type="http://schemas.openxmlformats.org/officeDocument/2006/relationships/slideLayout" Target="../slideLayouts/slideLayout87.xml"/><Relationship Id="rId6" Type="http://schemas.openxmlformats.org/officeDocument/2006/relationships/slideLayout" Target="../slideLayouts/slideLayout92.xml"/><Relationship Id="rId11" Type="http://schemas.openxmlformats.org/officeDocument/2006/relationships/slideLayout" Target="../slideLayouts/slideLayout97.xml"/><Relationship Id="rId24" Type="http://schemas.openxmlformats.org/officeDocument/2006/relationships/slideLayout" Target="../slideLayouts/slideLayout110.xml"/><Relationship Id="rId32" Type="http://schemas.openxmlformats.org/officeDocument/2006/relationships/oleObject" Target="../embeddings/oleObject47.bin"/><Relationship Id="rId5" Type="http://schemas.openxmlformats.org/officeDocument/2006/relationships/slideLayout" Target="../slideLayouts/slideLayout91.xml"/><Relationship Id="rId15" Type="http://schemas.openxmlformats.org/officeDocument/2006/relationships/slideLayout" Target="../slideLayouts/slideLayout101.xml"/><Relationship Id="rId23" Type="http://schemas.openxmlformats.org/officeDocument/2006/relationships/slideLayout" Target="../slideLayouts/slideLayout109.xml"/><Relationship Id="rId28" Type="http://schemas.openxmlformats.org/officeDocument/2006/relationships/tags" Target="../tags/tag54.xml"/><Relationship Id="rId10" Type="http://schemas.openxmlformats.org/officeDocument/2006/relationships/slideLayout" Target="../slideLayouts/slideLayout96.xml"/><Relationship Id="rId19" Type="http://schemas.openxmlformats.org/officeDocument/2006/relationships/slideLayout" Target="../slideLayouts/slideLayout105.xml"/><Relationship Id="rId31" Type="http://schemas.openxmlformats.org/officeDocument/2006/relationships/tags" Target="../tags/tag57.xml"/><Relationship Id="rId4" Type="http://schemas.openxmlformats.org/officeDocument/2006/relationships/slideLayout" Target="../slideLayouts/slideLayout90.xml"/><Relationship Id="rId9" Type="http://schemas.openxmlformats.org/officeDocument/2006/relationships/slideLayout" Target="../slideLayouts/slideLayout95.xml"/><Relationship Id="rId14" Type="http://schemas.openxmlformats.org/officeDocument/2006/relationships/slideLayout" Target="../slideLayouts/slideLayout100.xml"/><Relationship Id="rId22" Type="http://schemas.openxmlformats.org/officeDocument/2006/relationships/slideLayout" Target="../slideLayouts/slideLayout108.xml"/><Relationship Id="rId27" Type="http://schemas.openxmlformats.org/officeDocument/2006/relationships/vmlDrawing" Target="../drawings/vmlDrawing39.vml"/><Relationship Id="rId30" Type="http://schemas.openxmlformats.org/officeDocument/2006/relationships/tags" Target="../tags/tag5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4.xml"/><Relationship Id="rId18" Type="http://schemas.openxmlformats.org/officeDocument/2006/relationships/slideLayout" Target="../slideLayouts/slideLayout129.xml"/><Relationship Id="rId26" Type="http://schemas.openxmlformats.org/officeDocument/2006/relationships/theme" Target="../theme/theme7.xml"/><Relationship Id="rId3" Type="http://schemas.openxmlformats.org/officeDocument/2006/relationships/slideLayout" Target="../slideLayouts/slideLayout114.xml"/><Relationship Id="rId21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23.xml"/><Relationship Id="rId17" Type="http://schemas.openxmlformats.org/officeDocument/2006/relationships/slideLayout" Target="../slideLayouts/slideLayout128.xml"/><Relationship Id="rId25" Type="http://schemas.openxmlformats.org/officeDocument/2006/relationships/slideLayout" Target="../slideLayouts/slideLayout136.xml"/><Relationship Id="rId33" Type="http://schemas.openxmlformats.org/officeDocument/2006/relationships/image" Target="../media/image1.emf"/><Relationship Id="rId2" Type="http://schemas.openxmlformats.org/officeDocument/2006/relationships/slideLayout" Target="../slideLayouts/slideLayout113.xml"/><Relationship Id="rId16" Type="http://schemas.openxmlformats.org/officeDocument/2006/relationships/slideLayout" Target="../slideLayouts/slideLayout127.xml"/><Relationship Id="rId20" Type="http://schemas.openxmlformats.org/officeDocument/2006/relationships/slideLayout" Target="../slideLayouts/slideLayout131.xml"/><Relationship Id="rId29" Type="http://schemas.openxmlformats.org/officeDocument/2006/relationships/tags" Target="../tags/tag79.xml"/><Relationship Id="rId1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22.xml"/><Relationship Id="rId24" Type="http://schemas.openxmlformats.org/officeDocument/2006/relationships/slideLayout" Target="../slideLayouts/slideLayout135.xml"/><Relationship Id="rId32" Type="http://schemas.openxmlformats.org/officeDocument/2006/relationships/oleObject" Target="../embeddings/oleObject66.bin"/><Relationship Id="rId5" Type="http://schemas.openxmlformats.org/officeDocument/2006/relationships/slideLayout" Target="../slideLayouts/slideLayout116.xml"/><Relationship Id="rId15" Type="http://schemas.openxmlformats.org/officeDocument/2006/relationships/slideLayout" Target="../slideLayouts/slideLayout126.xml"/><Relationship Id="rId23" Type="http://schemas.openxmlformats.org/officeDocument/2006/relationships/slideLayout" Target="../slideLayouts/slideLayout134.xml"/><Relationship Id="rId28" Type="http://schemas.openxmlformats.org/officeDocument/2006/relationships/tags" Target="../tags/tag78.xml"/><Relationship Id="rId10" Type="http://schemas.openxmlformats.org/officeDocument/2006/relationships/slideLayout" Target="../slideLayouts/slideLayout121.xml"/><Relationship Id="rId19" Type="http://schemas.openxmlformats.org/officeDocument/2006/relationships/slideLayout" Target="../slideLayouts/slideLayout130.xml"/><Relationship Id="rId31" Type="http://schemas.openxmlformats.org/officeDocument/2006/relationships/tags" Target="../tags/tag81.xml"/><Relationship Id="rId4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20.xml"/><Relationship Id="rId14" Type="http://schemas.openxmlformats.org/officeDocument/2006/relationships/slideLayout" Target="../slideLayouts/slideLayout125.xml"/><Relationship Id="rId22" Type="http://schemas.openxmlformats.org/officeDocument/2006/relationships/slideLayout" Target="../slideLayouts/slideLayout133.xml"/><Relationship Id="rId27" Type="http://schemas.openxmlformats.org/officeDocument/2006/relationships/vmlDrawing" Target="../drawings/vmlDrawing57.vml"/><Relationship Id="rId30" Type="http://schemas.openxmlformats.org/officeDocument/2006/relationships/tags" Target="../tags/tag80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39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38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1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="" xmlns:a16="http://schemas.microsoft.com/office/drawing/2014/main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7"/>
            </p:custDataLst>
            <p:extLst>
              <p:ext uri="{D42A27DB-BD31-4B8C-83A1-F6EECF244321}">
                <p14:modId xmlns:p14="http://schemas.microsoft.com/office/powerpoint/2010/main" val="4117091672"/>
              </p:ext>
            </p:extLst>
          </p:nvPr>
        </p:nvGraphicFramePr>
        <p:xfrm>
          <a:off x="3335" y="2502"/>
          <a:ext cx="3334" cy="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33" name="think-cell Slide" r:id="rId31" imgW="360" imgH="360" progId="">
                  <p:embed/>
                </p:oleObj>
              </mc:Choice>
              <mc:Fallback>
                <p:oleObj name="think-cell Slide" r:id="rId31" imgW="360" imgH="360" progId="">
                  <p:embed/>
                  <p:pic>
                    <p:nvPicPr>
                      <p:cNvPr id="0" name="Picture 3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" y="2502"/>
                        <a:ext cx="3334" cy="2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="" xmlns:a16="http://schemas.microsoft.com/office/drawing/2014/main" id="{BAD41EC6-78D9-4512-B2AB-FBB941FA054C}"/>
              </a:ext>
            </a:extLst>
          </p:cNvPr>
          <p:cNvSpPr/>
          <p:nvPr>
            <p:custDataLst>
              <p:tags r:id="rId28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="" xmlns:a16="http://schemas.microsoft.com/office/drawing/2014/main" id="{7D9467BC-9EF3-4A96-AC15-1286272915E9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9" hidden="1">
            <a:extLst>
              <a:ext uri="{FF2B5EF4-FFF2-40B4-BE49-F238E27FC236}">
                <a16:creationId xmlns:a16="http://schemas.microsoft.com/office/drawing/2014/main" xmlns="" id="{7D9467BC-9EF3-4A96-AC15-1286272915E9}"/>
              </a:ext>
            </a:extLst>
          </p:cNvPr>
          <p:cNvSpPr/>
          <p:nvPr userDrawn="1">
            <p:custDataLst>
              <p:tags r:id="rId30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203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18" r:id="rId13"/>
    <p:sldLayoutId id="2147483770" r:id="rId14"/>
    <p:sldLayoutId id="2147483719" r:id="rId15"/>
    <p:sldLayoutId id="2147483720" r:id="rId16"/>
    <p:sldLayoutId id="2147483721" r:id="rId17"/>
    <p:sldLayoutId id="2147483722" r:id="rId18"/>
    <p:sldLayoutId id="2147483723" r:id="rId19"/>
    <p:sldLayoutId id="2147483724" r:id="rId20"/>
    <p:sldLayoutId id="2147483740" r:id="rId21"/>
    <p:sldLayoutId id="2147483772" r:id="rId22"/>
    <p:sldLayoutId id="2147483773" r:id="rId23"/>
    <p:sldLayoutId id="2147483879" r:id="rId24"/>
  </p:sldLayoutIdLst>
  <p:hf hdr="0" ftr="0" dt="0"/>
  <p:txStyles>
    <p:titleStyle>
      <a:lvl1pPr algn="l" defTabSz="1439924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81" indent="-359981" algn="l" defTabSz="1439924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7994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0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51986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829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959791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67975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71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611967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6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2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988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848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981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977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3973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5969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0"/>
            <a:ext cx="17279303" cy="179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519947"/>
            <a:ext cx="17279303" cy="712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59961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8183-6A3A-48EC-9C11-2F59B98C57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59735" y="10009783"/>
            <a:ext cx="6079755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1858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  <p:sldLayoutId id="2147483801" r:id="rId4"/>
    <p:sldLayoutId id="2147483802" r:id="rId5"/>
    <p:sldLayoutId id="2147483803" r:id="rId6"/>
    <p:sldLayoutId id="2147483804" r:id="rId7"/>
    <p:sldLayoutId id="2147483805" r:id="rId8"/>
    <p:sldLayoutId id="2147483806" r:id="rId9"/>
    <p:sldLayoutId id="2147483807" r:id="rId10"/>
    <p:sldLayoutId id="2147483808" r:id="rId11"/>
    <p:sldLayoutId id="2147483809" r:id="rId12"/>
    <p:sldLayoutId id="2147483810" r:id="rId13"/>
    <p:sldLayoutId id="214748381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919966" rtl="0" eaLnBrk="1" latinLnBrk="0" hangingPunct="1">
        <a:spcBef>
          <a:spcPct val="0"/>
        </a:spcBef>
        <a:buNone/>
        <a:defRPr sz="9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9987" indent="-719987" algn="l" defTabSz="1919966" rtl="0" eaLnBrk="1" latinLnBrk="0" hangingPunct="1">
        <a:spcBef>
          <a:spcPct val="20000"/>
        </a:spcBef>
        <a:buFont typeface="Arial" pitchFamily="34" charset="0"/>
        <a:buChar char="•"/>
        <a:defRPr sz="6719" kern="1200">
          <a:solidFill>
            <a:schemeClr val="tx1"/>
          </a:solidFill>
          <a:latin typeface="+mn-lt"/>
          <a:ea typeface="+mn-ea"/>
          <a:cs typeface="+mn-cs"/>
        </a:defRPr>
      </a:lvl1pPr>
      <a:lvl2pPr marL="1559972" indent="-599989" algn="l" defTabSz="1919966" rtl="0" eaLnBrk="1" latinLnBrk="0" hangingPunct="1">
        <a:spcBef>
          <a:spcPct val="20000"/>
        </a:spcBef>
        <a:buFont typeface="Arial" pitchFamily="34" charset="0"/>
        <a:buChar char="–"/>
        <a:defRPr sz="5879" kern="1200">
          <a:solidFill>
            <a:schemeClr val="tx1"/>
          </a:solidFill>
          <a:latin typeface="+mn-lt"/>
          <a:ea typeface="+mn-ea"/>
          <a:cs typeface="+mn-cs"/>
        </a:defRPr>
      </a:lvl2pPr>
      <a:lvl3pPr marL="2399957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5039" kern="1200">
          <a:solidFill>
            <a:schemeClr val="tx1"/>
          </a:solidFill>
          <a:latin typeface="+mn-lt"/>
          <a:ea typeface="+mn-ea"/>
          <a:cs typeface="+mn-cs"/>
        </a:defRPr>
      </a:lvl3pPr>
      <a:lvl4pPr marL="3359940" indent="-479991" algn="l" defTabSz="1919966" rtl="0" eaLnBrk="1" latinLnBrk="0" hangingPunct="1">
        <a:spcBef>
          <a:spcPct val="20000"/>
        </a:spcBef>
        <a:buFont typeface="Arial" pitchFamily="34" charset="0"/>
        <a:buChar char="–"/>
        <a:defRPr sz="4199" kern="1200">
          <a:solidFill>
            <a:schemeClr val="tx1"/>
          </a:solidFill>
          <a:latin typeface="+mn-lt"/>
          <a:ea typeface="+mn-ea"/>
          <a:cs typeface="+mn-cs"/>
        </a:defRPr>
      </a:lvl4pPr>
      <a:lvl5pPr marL="4319923" indent="-479991" algn="l" defTabSz="1919966" rtl="0" eaLnBrk="1" latinLnBrk="0" hangingPunct="1">
        <a:spcBef>
          <a:spcPct val="20000"/>
        </a:spcBef>
        <a:buFont typeface="Arial" pitchFamily="34" charset="0"/>
        <a:buChar char="»"/>
        <a:defRPr sz="4199" kern="1200">
          <a:solidFill>
            <a:schemeClr val="tx1"/>
          </a:solidFill>
          <a:latin typeface="+mn-lt"/>
          <a:ea typeface="+mn-ea"/>
          <a:cs typeface="+mn-cs"/>
        </a:defRPr>
      </a:lvl5pPr>
      <a:lvl6pPr marL="5279906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6pPr>
      <a:lvl7pPr marL="6239888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7pPr>
      <a:lvl8pPr marL="7199871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8pPr>
      <a:lvl9pPr marL="8159854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1pPr>
      <a:lvl2pPr marL="95998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919966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879949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4pPr>
      <a:lvl5pPr marL="3839931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5pPr>
      <a:lvl6pPr marL="4799914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6pPr>
      <a:lvl7pPr marL="5759897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7pPr>
      <a:lvl8pPr marL="671988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8pPr>
      <a:lvl9pPr marL="767986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0"/>
            <a:ext cx="17279303" cy="179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519947"/>
            <a:ext cx="17279303" cy="712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59961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8183-6A3A-48EC-9C11-2F59B98C57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59735" y="10009783"/>
            <a:ext cx="6079755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0180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3" r:id="rId1"/>
    <p:sldLayoutId id="2147483814" r:id="rId2"/>
    <p:sldLayoutId id="2147483815" r:id="rId3"/>
    <p:sldLayoutId id="2147483816" r:id="rId4"/>
    <p:sldLayoutId id="2147483817" r:id="rId5"/>
    <p:sldLayoutId id="2147483818" r:id="rId6"/>
    <p:sldLayoutId id="2147483819" r:id="rId7"/>
    <p:sldLayoutId id="2147483820" r:id="rId8"/>
    <p:sldLayoutId id="2147483821" r:id="rId9"/>
    <p:sldLayoutId id="2147483822" r:id="rId10"/>
    <p:sldLayoutId id="2147483823" r:id="rId11"/>
    <p:sldLayoutId id="2147483824" r:id="rId12"/>
    <p:sldLayoutId id="2147483825" r:id="rId1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919966" rtl="0" eaLnBrk="1" latinLnBrk="0" hangingPunct="1">
        <a:spcBef>
          <a:spcPct val="0"/>
        </a:spcBef>
        <a:buNone/>
        <a:defRPr sz="9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9987" indent="-719987" algn="l" defTabSz="1919966" rtl="0" eaLnBrk="1" latinLnBrk="0" hangingPunct="1">
        <a:spcBef>
          <a:spcPct val="20000"/>
        </a:spcBef>
        <a:buFont typeface="Arial" pitchFamily="34" charset="0"/>
        <a:buChar char="•"/>
        <a:defRPr sz="6719" kern="1200">
          <a:solidFill>
            <a:schemeClr val="tx1"/>
          </a:solidFill>
          <a:latin typeface="+mn-lt"/>
          <a:ea typeface="+mn-ea"/>
          <a:cs typeface="+mn-cs"/>
        </a:defRPr>
      </a:lvl1pPr>
      <a:lvl2pPr marL="1559972" indent="-599989" algn="l" defTabSz="1919966" rtl="0" eaLnBrk="1" latinLnBrk="0" hangingPunct="1">
        <a:spcBef>
          <a:spcPct val="20000"/>
        </a:spcBef>
        <a:buFont typeface="Arial" pitchFamily="34" charset="0"/>
        <a:buChar char="–"/>
        <a:defRPr sz="5879" kern="1200">
          <a:solidFill>
            <a:schemeClr val="tx1"/>
          </a:solidFill>
          <a:latin typeface="+mn-lt"/>
          <a:ea typeface="+mn-ea"/>
          <a:cs typeface="+mn-cs"/>
        </a:defRPr>
      </a:lvl2pPr>
      <a:lvl3pPr marL="2399957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5039" kern="1200">
          <a:solidFill>
            <a:schemeClr val="tx1"/>
          </a:solidFill>
          <a:latin typeface="+mn-lt"/>
          <a:ea typeface="+mn-ea"/>
          <a:cs typeface="+mn-cs"/>
        </a:defRPr>
      </a:lvl3pPr>
      <a:lvl4pPr marL="3359940" indent="-479991" algn="l" defTabSz="1919966" rtl="0" eaLnBrk="1" latinLnBrk="0" hangingPunct="1">
        <a:spcBef>
          <a:spcPct val="20000"/>
        </a:spcBef>
        <a:buFont typeface="Arial" pitchFamily="34" charset="0"/>
        <a:buChar char="–"/>
        <a:defRPr sz="4199" kern="1200">
          <a:solidFill>
            <a:schemeClr val="tx1"/>
          </a:solidFill>
          <a:latin typeface="+mn-lt"/>
          <a:ea typeface="+mn-ea"/>
          <a:cs typeface="+mn-cs"/>
        </a:defRPr>
      </a:lvl4pPr>
      <a:lvl5pPr marL="4319923" indent="-479991" algn="l" defTabSz="1919966" rtl="0" eaLnBrk="1" latinLnBrk="0" hangingPunct="1">
        <a:spcBef>
          <a:spcPct val="20000"/>
        </a:spcBef>
        <a:buFont typeface="Arial" pitchFamily="34" charset="0"/>
        <a:buChar char="»"/>
        <a:defRPr sz="4199" kern="1200">
          <a:solidFill>
            <a:schemeClr val="tx1"/>
          </a:solidFill>
          <a:latin typeface="+mn-lt"/>
          <a:ea typeface="+mn-ea"/>
          <a:cs typeface="+mn-cs"/>
        </a:defRPr>
      </a:lvl5pPr>
      <a:lvl6pPr marL="5279906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6pPr>
      <a:lvl7pPr marL="6239888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7pPr>
      <a:lvl8pPr marL="7199871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8pPr>
      <a:lvl9pPr marL="8159854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1pPr>
      <a:lvl2pPr marL="95998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919966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879949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4pPr>
      <a:lvl5pPr marL="3839931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5pPr>
      <a:lvl6pPr marL="4799914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6pPr>
      <a:lvl7pPr marL="5759897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7pPr>
      <a:lvl8pPr marL="671988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8pPr>
      <a:lvl9pPr marL="767986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0"/>
            <a:ext cx="17279303" cy="179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519947"/>
            <a:ext cx="17279303" cy="712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59961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098183-6A3A-48EC-9C11-2F59B98C57D4}" type="datetime1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59735" y="10009783"/>
            <a:ext cx="6079755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1817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7" r:id="rId1"/>
    <p:sldLayoutId id="2147483828" r:id="rId2"/>
    <p:sldLayoutId id="2147483829" r:id="rId3"/>
    <p:sldLayoutId id="2147483830" r:id="rId4"/>
    <p:sldLayoutId id="2147483831" r:id="rId5"/>
    <p:sldLayoutId id="2147483832" r:id="rId6"/>
    <p:sldLayoutId id="2147483833" r:id="rId7"/>
    <p:sldLayoutId id="2147483834" r:id="rId8"/>
    <p:sldLayoutId id="2147483835" r:id="rId9"/>
    <p:sldLayoutId id="2147483836" r:id="rId10"/>
    <p:sldLayoutId id="2147483837" r:id="rId11"/>
    <p:sldLayoutId id="2147483838" r:id="rId12"/>
    <p:sldLayoutId id="2147483839" r:id="rId13"/>
    <p:sldLayoutId id="2147483840" r:id="rId14"/>
    <p:sldLayoutId id="2147483841" r:id="rId1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1919966" rtl="0" eaLnBrk="1" latinLnBrk="0" hangingPunct="1">
        <a:spcBef>
          <a:spcPct val="0"/>
        </a:spcBef>
        <a:buNone/>
        <a:defRPr sz="9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9987" indent="-719987" algn="l" defTabSz="1919966" rtl="0" eaLnBrk="1" latinLnBrk="0" hangingPunct="1">
        <a:spcBef>
          <a:spcPct val="20000"/>
        </a:spcBef>
        <a:buFont typeface="Arial" pitchFamily="34" charset="0"/>
        <a:buChar char="•"/>
        <a:defRPr sz="6719" kern="1200">
          <a:solidFill>
            <a:schemeClr val="tx1"/>
          </a:solidFill>
          <a:latin typeface="+mn-lt"/>
          <a:ea typeface="+mn-ea"/>
          <a:cs typeface="+mn-cs"/>
        </a:defRPr>
      </a:lvl1pPr>
      <a:lvl2pPr marL="1559972" indent="-599989" algn="l" defTabSz="1919966" rtl="0" eaLnBrk="1" latinLnBrk="0" hangingPunct="1">
        <a:spcBef>
          <a:spcPct val="20000"/>
        </a:spcBef>
        <a:buFont typeface="Arial" pitchFamily="34" charset="0"/>
        <a:buChar char="–"/>
        <a:defRPr sz="5879" kern="1200">
          <a:solidFill>
            <a:schemeClr val="tx1"/>
          </a:solidFill>
          <a:latin typeface="+mn-lt"/>
          <a:ea typeface="+mn-ea"/>
          <a:cs typeface="+mn-cs"/>
        </a:defRPr>
      </a:lvl2pPr>
      <a:lvl3pPr marL="2399957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5039" kern="1200">
          <a:solidFill>
            <a:schemeClr val="tx1"/>
          </a:solidFill>
          <a:latin typeface="+mn-lt"/>
          <a:ea typeface="+mn-ea"/>
          <a:cs typeface="+mn-cs"/>
        </a:defRPr>
      </a:lvl3pPr>
      <a:lvl4pPr marL="3359940" indent="-479991" algn="l" defTabSz="1919966" rtl="0" eaLnBrk="1" latinLnBrk="0" hangingPunct="1">
        <a:spcBef>
          <a:spcPct val="20000"/>
        </a:spcBef>
        <a:buFont typeface="Arial" pitchFamily="34" charset="0"/>
        <a:buChar char="–"/>
        <a:defRPr sz="4199" kern="1200">
          <a:solidFill>
            <a:schemeClr val="tx1"/>
          </a:solidFill>
          <a:latin typeface="+mn-lt"/>
          <a:ea typeface="+mn-ea"/>
          <a:cs typeface="+mn-cs"/>
        </a:defRPr>
      </a:lvl4pPr>
      <a:lvl5pPr marL="4319923" indent="-479991" algn="l" defTabSz="1919966" rtl="0" eaLnBrk="1" latinLnBrk="0" hangingPunct="1">
        <a:spcBef>
          <a:spcPct val="20000"/>
        </a:spcBef>
        <a:buFont typeface="Arial" pitchFamily="34" charset="0"/>
        <a:buChar char="»"/>
        <a:defRPr sz="4199" kern="1200">
          <a:solidFill>
            <a:schemeClr val="tx1"/>
          </a:solidFill>
          <a:latin typeface="+mn-lt"/>
          <a:ea typeface="+mn-ea"/>
          <a:cs typeface="+mn-cs"/>
        </a:defRPr>
      </a:lvl5pPr>
      <a:lvl6pPr marL="5279906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6pPr>
      <a:lvl7pPr marL="6239888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7pPr>
      <a:lvl8pPr marL="7199871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8pPr>
      <a:lvl9pPr marL="8159854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1pPr>
      <a:lvl2pPr marL="95998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919966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879949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4pPr>
      <a:lvl5pPr marL="3839931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5pPr>
      <a:lvl6pPr marL="4799914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6pPr>
      <a:lvl7pPr marL="5759897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7pPr>
      <a:lvl8pPr marL="671988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8pPr>
      <a:lvl9pPr marL="767986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3"/>
            </p:custDataLst>
            <p:extLst/>
          </p:nvPr>
        </p:nvGraphicFramePr>
        <p:xfrm>
          <a:off x="3335" y="2502"/>
          <a:ext cx="3334" cy="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0153" name="think-cell Slide" r:id="rId27" imgW="360" imgH="360" progId="">
                  <p:embed/>
                </p:oleObj>
              </mc:Choice>
              <mc:Fallback>
                <p:oleObj name="think-cell Slide" r:id="rId27" imgW="360" imgH="360" progId="">
                  <p:embed/>
                  <p:pic>
                    <p:nvPicPr>
                      <p:cNvPr id="0" name="Picture 3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" y="2502"/>
                        <a:ext cx="3334" cy="2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4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7D9467BC-9EF3-4A96-AC15-1286272915E9}"/>
              </a:ext>
            </a:extLst>
          </p:cNvPr>
          <p:cNvSpPr/>
          <p:nvPr>
            <p:custDataLst>
              <p:tags r:id="rId25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9" hidden="1">
            <a:extLst>
              <a:ext uri="{FF2B5EF4-FFF2-40B4-BE49-F238E27FC236}">
                <a16:creationId xmlns="" xmlns:a16="http://schemas.microsoft.com/office/drawing/2014/main" id="{7D9467BC-9EF3-4A96-AC15-1286272915E9}"/>
              </a:ext>
            </a:extLst>
          </p:cNvPr>
          <p:cNvSpPr/>
          <p:nvPr userDrawn="1">
            <p:custDataLst>
              <p:tags r:id="rId26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44333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9" r:id="rId1"/>
    <p:sldLayoutId id="2147483860" r:id="rId2"/>
    <p:sldLayoutId id="2147483861" r:id="rId3"/>
    <p:sldLayoutId id="2147483862" r:id="rId4"/>
    <p:sldLayoutId id="2147483863" r:id="rId5"/>
    <p:sldLayoutId id="2147483864" r:id="rId6"/>
    <p:sldLayoutId id="2147483865" r:id="rId7"/>
    <p:sldLayoutId id="2147483866" r:id="rId8"/>
    <p:sldLayoutId id="2147483867" r:id="rId9"/>
    <p:sldLayoutId id="2147483868" r:id="rId10"/>
    <p:sldLayoutId id="2147483869" r:id="rId11"/>
    <p:sldLayoutId id="2147483870" r:id="rId12"/>
    <p:sldLayoutId id="2147483871" r:id="rId13"/>
    <p:sldLayoutId id="2147483872" r:id="rId14"/>
    <p:sldLayoutId id="2147483873" r:id="rId15"/>
    <p:sldLayoutId id="2147483874" r:id="rId16"/>
    <p:sldLayoutId id="2147483875" r:id="rId17"/>
    <p:sldLayoutId id="2147483876" r:id="rId18"/>
    <p:sldLayoutId id="2147483877" r:id="rId19"/>
    <p:sldLayoutId id="2147483878" r:id="rId20"/>
  </p:sldLayoutIdLst>
  <p:hf hdr="0" ftr="0" dt="0"/>
  <p:txStyles>
    <p:titleStyle>
      <a:lvl1pPr algn="l" defTabSz="1439924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81" indent="-359981" algn="l" defTabSz="1439924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7994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0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51986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829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959791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67975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71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611967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6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2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988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848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981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977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3973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5969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8"/>
            </p:custDataLst>
            <p:extLst/>
          </p:nvPr>
        </p:nvGraphicFramePr>
        <p:xfrm>
          <a:off x="3335" y="2502"/>
          <a:ext cx="3334" cy="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42" name="think-cell Slide" r:id="rId32" imgW="360" imgH="360" progId="">
                  <p:embed/>
                </p:oleObj>
              </mc:Choice>
              <mc:Fallback>
                <p:oleObj name="think-cell Slide" r:id="rId32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" y="2502"/>
                        <a:ext cx="3334" cy="2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7D9467BC-9EF3-4A96-AC15-1286272915E9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9" hidden="1">
            <a:extLst>
              <a:ext uri="{FF2B5EF4-FFF2-40B4-BE49-F238E27FC236}">
                <a16:creationId xmlns="" xmlns:a16="http://schemas.microsoft.com/office/drawing/2014/main" id="{7D9467BC-9EF3-4A96-AC15-1286272915E9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44587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2" r:id="rId1"/>
    <p:sldLayoutId id="2147483883" r:id="rId2"/>
    <p:sldLayoutId id="2147483884" r:id="rId3"/>
    <p:sldLayoutId id="2147483885" r:id="rId4"/>
    <p:sldLayoutId id="2147483886" r:id="rId5"/>
    <p:sldLayoutId id="2147483887" r:id="rId6"/>
    <p:sldLayoutId id="2147483888" r:id="rId7"/>
    <p:sldLayoutId id="2147483889" r:id="rId8"/>
    <p:sldLayoutId id="2147483890" r:id="rId9"/>
    <p:sldLayoutId id="2147483891" r:id="rId10"/>
    <p:sldLayoutId id="2147483892" r:id="rId11"/>
    <p:sldLayoutId id="2147483893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</p:sldLayoutIdLst>
  <p:hf hdr="0" ftr="0" dt="0"/>
  <p:txStyles>
    <p:titleStyle>
      <a:lvl1pPr algn="l" defTabSz="1439924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81" indent="-359981" algn="l" defTabSz="1439924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7994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0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51986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829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959791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67975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71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611967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6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2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988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848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981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977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3973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5969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xmlns="" id="{3590EA2D-5BB2-461D-A7BC-35F89E83A5D1}"/>
              </a:ext>
            </a:extLst>
          </p:cNvPr>
          <p:cNvGraphicFramePr>
            <a:graphicFrameLocks noChangeAspect="1"/>
          </p:cNvGraphicFramePr>
          <p:nvPr>
            <p:custDataLst>
              <p:tags r:id="rId28"/>
            </p:custDataLst>
            <p:extLst/>
          </p:nvPr>
        </p:nvGraphicFramePr>
        <p:xfrm>
          <a:off x="3335" y="2502"/>
          <a:ext cx="3334" cy="250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3974" name="think-cell Slide" r:id="rId32" imgW="360" imgH="360" progId="">
                  <p:embed/>
                </p:oleObj>
              </mc:Choice>
              <mc:Fallback>
                <p:oleObj name="think-cell Slide" r:id="rId32" imgW="360" imgH="360" progId="">
                  <p:embed/>
                  <p:pic>
                    <p:nvPicPr>
                      <p:cNvPr id="0" name="Picture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3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35" y="2502"/>
                        <a:ext cx="3334" cy="2501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7" hidden="1">
            <a:extLst>
              <a:ext uri="{FF2B5EF4-FFF2-40B4-BE49-F238E27FC236}">
                <a16:creationId xmlns:a16="http://schemas.microsoft.com/office/drawing/2014/main" xmlns="" id="{BAD41EC6-78D9-4512-B2AB-FBB941FA054C}"/>
              </a:ext>
            </a:extLst>
          </p:cNvPr>
          <p:cNvSpPr/>
          <p:nvPr>
            <p:custDataLst>
              <p:tags r:id="rId29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10" name="Rectangle 9" hidden="1">
            <a:extLst>
              <a:ext uri="{FF2B5EF4-FFF2-40B4-BE49-F238E27FC236}">
                <a16:creationId xmlns:a16="http://schemas.microsoft.com/office/drawing/2014/main" xmlns="" id="{7D9467BC-9EF3-4A96-AC15-1286272915E9}"/>
              </a:ext>
            </a:extLst>
          </p:cNvPr>
          <p:cNvSpPr/>
          <p:nvPr>
            <p:custDataLst>
              <p:tags r:id="rId30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Rectangle 9" hidden="1">
            <a:extLst>
              <a:ext uri="{FF2B5EF4-FFF2-40B4-BE49-F238E27FC236}">
                <a16:creationId xmlns="" xmlns:a16="http://schemas.microsoft.com/office/drawing/2014/main" id="{7D9467BC-9EF3-4A96-AC15-1286272915E9}"/>
              </a:ext>
            </a:extLst>
          </p:cNvPr>
          <p:cNvSpPr/>
          <p:nvPr userDrawn="1">
            <p:custDataLst>
              <p:tags r:id="rId31"/>
            </p:custDataLst>
          </p:nvPr>
        </p:nvSpPr>
        <p:spPr>
          <a:xfrm>
            <a:off x="0" y="0"/>
            <a:ext cx="333320" cy="2499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none" lIns="0" tIns="0" rIns="0" bIns="0" numCol="1" spcCol="0" rtlCol="0" anchor="ctr" anchorCtr="0">
            <a:noAutofit/>
          </a:bodyPr>
          <a:lstStyle/>
          <a:p>
            <a:pPr algn="ctr" defTabSz="514259">
              <a:lnSpc>
                <a:spcPct val="90000"/>
              </a:lnSpc>
              <a:spcBef>
                <a:spcPct val="0"/>
              </a:spcBef>
              <a:spcAft>
                <a:spcPct val="0"/>
              </a:spcAft>
            </a:pPr>
            <a:endParaRPr lang="en-US" sz="6900" dirty="0">
              <a:solidFill>
                <a:prstClr val="white"/>
              </a:solidFill>
              <a:latin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700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8" r:id="rId1"/>
    <p:sldLayoutId id="2147483909" r:id="rId2"/>
    <p:sldLayoutId id="2147483910" r:id="rId3"/>
    <p:sldLayoutId id="2147483911" r:id="rId4"/>
    <p:sldLayoutId id="2147483912" r:id="rId5"/>
    <p:sldLayoutId id="2147483913" r:id="rId6"/>
    <p:sldLayoutId id="2147483914" r:id="rId7"/>
    <p:sldLayoutId id="2147483915" r:id="rId8"/>
    <p:sldLayoutId id="2147483916" r:id="rId9"/>
    <p:sldLayoutId id="2147483917" r:id="rId10"/>
    <p:sldLayoutId id="2147483918" r:id="rId11"/>
    <p:sldLayoutId id="2147483919" r:id="rId12"/>
    <p:sldLayoutId id="2147483920" r:id="rId13"/>
    <p:sldLayoutId id="2147483921" r:id="rId14"/>
    <p:sldLayoutId id="2147483922" r:id="rId15"/>
    <p:sldLayoutId id="2147483923" r:id="rId16"/>
    <p:sldLayoutId id="2147483924" r:id="rId17"/>
    <p:sldLayoutId id="2147483925" r:id="rId18"/>
    <p:sldLayoutId id="2147483926" r:id="rId19"/>
    <p:sldLayoutId id="2147483927" r:id="rId20"/>
    <p:sldLayoutId id="2147483928" r:id="rId21"/>
    <p:sldLayoutId id="2147483929" r:id="rId22"/>
    <p:sldLayoutId id="2147483930" r:id="rId23"/>
    <p:sldLayoutId id="2147483931" r:id="rId24"/>
    <p:sldLayoutId id="2147483932" r:id="rId25"/>
  </p:sldLayoutIdLst>
  <p:hf hdr="0" ftr="0" dt="0"/>
  <p:txStyles>
    <p:titleStyle>
      <a:lvl1pPr algn="l" defTabSz="1439924" rtl="0" eaLnBrk="1" latinLnBrk="0" hangingPunct="1">
        <a:lnSpc>
          <a:spcPct val="90000"/>
        </a:lnSpc>
        <a:spcBef>
          <a:spcPct val="0"/>
        </a:spcBef>
        <a:buNone/>
        <a:defRPr sz="69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9981" indent="-359981" algn="l" defTabSz="1439924" rtl="0" eaLnBrk="1" latinLnBrk="0" hangingPunct="1">
        <a:lnSpc>
          <a:spcPct val="90000"/>
        </a:lnSpc>
        <a:spcBef>
          <a:spcPts val="1575"/>
        </a:spcBef>
        <a:buFont typeface="Arial" panose="020B0604020202020204" pitchFamily="34" charset="0"/>
        <a:buChar char="•"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107994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800" kern="1200">
          <a:solidFill>
            <a:schemeClr val="tx1"/>
          </a:solidFill>
          <a:latin typeface="+mn-lt"/>
          <a:ea typeface="+mn-ea"/>
          <a:cs typeface="+mn-cs"/>
        </a:defRPr>
      </a:lvl2pPr>
      <a:lvl3pPr marL="179990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3100" kern="1200">
          <a:solidFill>
            <a:schemeClr val="tx1"/>
          </a:solidFill>
          <a:latin typeface="+mn-lt"/>
          <a:ea typeface="+mn-ea"/>
          <a:cs typeface="+mn-cs"/>
        </a:defRPr>
      </a:lvl3pPr>
      <a:lvl4pPr marL="251986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3239829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959791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679753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399715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6119677" indent="-359981" algn="l" defTabSz="1439924" rtl="0" eaLnBrk="1" latinLnBrk="0" hangingPunct="1">
        <a:lnSpc>
          <a:spcPct val="90000"/>
        </a:lnSpc>
        <a:spcBef>
          <a:spcPts val="787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996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992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988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9848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9810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9772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39734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59696" algn="l" defTabSz="1439924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59961" y="432490"/>
            <a:ext cx="17279303" cy="179996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59961" y="2519947"/>
            <a:ext cx="17279303" cy="7127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959961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031FB-4FC8-4D81-82A6-2AC63F21872A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17.04.2024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6559735" y="10009783"/>
            <a:ext cx="6079755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5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71502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4" r:id="rId1"/>
    <p:sldLayoutId id="2147483935" r:id="rId2"/>
    <p:sldLayoutId id="2147483936" r:id="rId3"/>
    <p:sldLayoutId id="2147483937" r:id="rId4"/>
    <p:sldLayoutId id="2147483938" r:id="rId5"/>
    <p:sldLayoutId id="2147483939" r:id="rId6"/>
    <p:sldLayoutId id="2147483940" r:id="rId7"/>
    <p:sldLayoutId id="2147483941" r:id="rId8"/>
    <p:sldLayoutId id="2147483942" r:id="rId9"/>
    <p:sldLayoutId id="2147483943" r:id="rId10"/>
    <p:sldLayoutId id="2147483944" r:id="rId11"/>
    <p:sldLayoutId id="2147483945" r:id="rId12"/>
    <p:sldLayoutId id="2147483946" r:id="rId13"/>
    <p:sldLayoutId id="2147483947" r:id="rId14"/>
  </p:sldLayoutIdLst>
  <p:txStyles>
    <p:titleStyle>
      <a:lvl1pPr algn="ctr" defTabSz="1919966" rtl="0" eaLnBrk="1" latinLnBrk="0" hangingPunct="1">
        <a:spcBef>
          <a:spcPct val="0"/>
        </a:spcBef>
        <a:buNone/>
        <a:defRPr sz="923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19987" indent="-719987" algn="l" defTabSz="1919966" rtl="0" eaLnBrk="1" latinLnBrk="0" hangingPunct="1">
        <a:spcBef>
          <a:spcPct val="20000"/>
        </a:spcBef>
        <a:buFont typeface="Arial" pitchFamily="34" charset="0"/>
        <a:buChar char="•"/>
        <a:defRPr sz="6719" kern="1200">
          <a:solidFill>
            <a:schemeClr val="tx1"/>
          </a:solidFill>
          <a:latin typeface="+mn-lt"/>
          <a:ea typeface="+mn-ea"/>
          <a:cs typeface="+mn-cs"/>
        </a:defRPr>
      </a:lvl1pPr>
      <a:lvl2pPr marL="1559972" indent="-599989" algn="l" defTabSz="1919966" rtl="0" eaLnBrk="1" latinLnBrk="0" hangingPunct="1">
        <a:spcBef>
          <a:spcPct val="20000"/>
        </a:spcBef>
        <a:buFont typeface="Arial" pitchFamily="34" charset="0"/>
        <a:buChar char="–"/>
        <a:defRPr sz="5879" kern="1200">
          <a:solidFill>
            <a:schemeClr val="tx1"/>
          </a:solidFill>
          <a:latin typeface="+mn-lt"/>
          <a:ea typeface="+mn-ea"/>
          <a:cs typeface="+mn-cs"/>
        </a:defRPr>
      </a:lvl2pPr>
      <a:lvl3pPr marL="2399957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5039" kern="1200">
          <a:solidFill>
            <a:schemeClr val="tx1"/>
          </a:solidFill>
          <a:latin typeface="+mn-lt"/>
          <a:ea typeface="+mn-ea"/>
          <a:cs typeface="+mn-cs"/>
        </a:defRPr>
      </a:lvl3pPr>
      <a:lvl4pPr marL="3359940" indent="-479991" algn="l" defTabSz="1919966" rtl="0" eaLnBrk="1" latinLnBrk="0" hangingPunct="1">
        <a:spcBef>
          <a:spcPct val="20000"/>
        </a:spcBef>
        <a:buFont typeface="Arial" pitchFamily="34" charset="0"/>
        <a:buChar char="–"/>
        <a:defRPr sz="4199" kern="1200">
          <a:solidFill>
            <a:schemeClr val="tx1"/>
          </a:solidFill>
          <a:latin typeface="+mn-lt"/>
          <a:ea typeface="+mn-ea"/>
          <a:cs typeface="+mn-cs"/>
        </a:defRPr>
      </a:lvl4pPr>
      <a:lvl5pPr marL="4319923" indent="-479991" algn="l" defTabSz="1919966" rtl="0" eaLnBrk="1" latinLnBrk="0" hangingPunct="1">
        <a:spcBef>
          <a:spcPct val="20000"/>
        </a:spcBef>
        <a:buFont typeface="Arial" pitchFamily="34" charset="0"/>
        <a:buChar char="»"/>
        <a:defRPr sz="4199" kern="1200">
          <a:solidFill>
            <a:schemeClr val="tx1"/>
          </a:solidFill>
          <a:latin typeface="+mn-lt"/>
          <a:ea typeface="+mn-ea"/>
          <a:cs typeface="+mn-cs"/>
        </a:defRPr>
      </a:lvl5pPr>
      <a:lvl6pPr marL="5279906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6pPr>
      <a:lvl7pPr marL="6239888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7pPr>
      <a:lvl8pPr marL="7199871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8pPr>
      <a:lvl9pPr marL="8159854" indent="-479991" algn="l" defTabSz="1919966" rtl="0" eaLnBrk="1" latinLnBrk="0" hangingPunct="1">
        <a:spcBef>
          <a:spcPct val="20000"/>
        </a:spcBef>
        <a:buFont typeface="Arial" pitchFamily="34" charset="0"/>
        <a:buChar char="•"/>
        <a:defRPr sz="41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1pPr>
      <a:lvl2pPr marL="95998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2pPr>
      <a:lvl3pPr marL="1919966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3pPr>
      <a:lvl4pPr marL="2879949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4pPr>
      <a:lvl5pPr marL="3839931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5pPr>
      <a:lvl6pPr marL="4799914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6pPr>
      <a:lvl7pPr marL="5759897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7pPr>
      <a:lvl8pPr marL="6719880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8pPr>
      <a:lvl9pPr marL="7679863" algn="l" defTabSz="1919966" rtl="0" eaLnBrk="1" latinLnBrk="0" hangingPunct="1">
        <a:defRPr sz="377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chart" Target="../charts/chart5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24.jpeg"/><Relationship Id="rId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5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109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3.jpeg"/><Relationship Id="rId7" Type="http://schemas.microsoft.com/office/2007/relationships/hdphoto" Target="../media/hdphoto3.wdp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4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microsoft.com/office/2007/relationships/hdphoto" Target="../media/hdphoto2.wdp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chart" Target="../charts/chart9.xml"/><Relationship Id="rId7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2.xml"/><Relationship Id="rId6" Type="http://schemas.openxmlformats.org/officeDocument/2006/relationships/image" Target="../media/image37.jpeg"/><Relationship Id="rId5" Type="http://schemas.openxmlformats.org/officeDocument/2006/relationships/chart" Target="../charts/chart11.xml"/><Relationship Id="rId4" Type="http://schemas.openxmlformats.org/officeDocument/2006/relationships/chart" Target="../charts/chart1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22.xml"/><Relationship Id="rId4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10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3.xml"/><Relationship Id="rId5" Type="http://schemas.microsoft.com/office/2007/relationships/hdphoto" Target="../media/hdphoto1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16.png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15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34" descr="logo_minsoc_no_fon.gif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801" y="357809"/>
            <a:ext cx="2300806" cy="2116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75604" y="379134"/>
            <a:ext cx="13379407" cy="5291808"/>
          </a:xfrm>
          <a:prstGeom prst="rect">
            <a:avLst/>
          </a:prstGeom>
        </p:spPr>
        <p:txBody>
          <a:bodyPr lIns="191987" tIns="95994" rIns="191987" bIns="95994" rtlCol="0">
            <a:noAutofit/>
          </a:bodyPr>
          <a:lstStyle/>
          <a:p>
            <a:pPr defTabSz="1919874">
              <a:spcBef>
                <a:spcPct val="0"/>
              </a:spcBef>
              <a:defRPr/>
            </a:pPr>
            <a:r>
              <a:rPr lang="ru-RU" sz="5400" b="1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Об итогах работы сферы труда и социальной защиты населения Забайкальского края в 2023 году и задачах на 2024 год</a:t>
            </a:r>
            <a:endParaRPr lang="ru-RU" sz="5400" b="1" dirty="0">
              <a:solidFill>
                <a:srgbClr val="002060"/>
              </a:solidFill>
              <a:ea typeface="+mj-ea"/>
              <a:cs typeface="Arial" pitchFamily="34" charset="0"/>
            </a:endParaRPr>
          </a:p>
        </p:txBody>
      </p:sp>
      <p:cxnSp>
        <p:nvCxnSpPr>
          <p:cNvPr id="7" name="Прямая соединительная линия 6"/>
          <p:cNvCxnSpPr/>
          <p:nvPr/>
        </p:nvCxnSpPr>
        <p:spPr>
          <a:xfrm flipH="1" flipV="1">
            <a:off x="695740" y="5864087"/>
            <a:ext cx="18069338" cy="59635"/>
          </a:xfrm>
          <a:prstGeom prst="line">
            <a:avLst/>
          </a:prstGeom>
          <a:ln w="38100"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object 17"/>
          <p:cNvSpPr/>
          <p:nvPr/>
        </p:nvSpPr>
        <p:spPr>
          <a:xfrm>
            <a:off x="0" y="6317195"/>
            <a:ext cx="14666982" cy="42182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noAutofit/>
          </a:bodyPr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lang="ru-RU" dirty="0" smtClean="0"/>
          </a:p>
          <a:p>
            <a:endParaRPr dirty="0"/>
          </a:p>
        </p:txBody>
      </p:sp>
      <p:sp>
        <p:nvSpPr>
          <p:cNvPr id="6" name="TextBox 5"/>
          <p:cNvSpPr txBox="1"/>
          <p:nvPr/>
        </p:nvSpPr>
        <p:spPr>
          <a:xfrm>
            <a:off x="15163939" y="6659217"/>
            <a:ext cx="3657600" cy="1576250"/>
          </a:xfrm>
          <a:prstGeom prst="rect">
            <a:avLst/>
          </a:prstGeom>
        </p:spPr>
        <p:txBody>
          <a:bodyPr lIns="191987" tIns="95994" rIns="191987" bIns="95994" rtlCol="0">
            <a:noAutofit/>
          </a:bodyPr>
          <a:lstStyle/>
          <a:p>
            <a:pPr algn="ctr" defTabSz="1919874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Министр труда и социальной защиты населения </a:t>
            </a:r>
          </a:p>
          <a:p>
            <a:pPr algn="ctr" defTabSz="1919874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Забайкальского края – </a:t>
            </a:r>
          </a:p>
          <a:p>
            <a:pPr algn="ctr" defTabSz="1919874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Елена Виссарионовна</a:t>
            </a:r>
          </a:p>
          <a:p>
            <a:pPr algn="ctr" defTabSz="1919874">
              <a:spcBef>
                <a:spcPct val="0"/>
              </a:spcBef>
              <a:defRPr/>
            </a:pPr>
            <a:r>
              <a:rPr lang="ru-RU" sz="2000" dirty="0" smtClean="0">
                <a:solidFill>
                  <a:srgbClr val="002060"/>
                </a:solidFill>
                <a:ea typeface="+mj-ea"/>
                <a:cs typeface="Arial" pitchFamily="34" charset="0"/>
              </a:rPr>
              <a:t>Калашникова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4005516" y="114058"/>
            <a:ext cx="10315393" cy="677902"/>
          </a:xfrm>
          <a:prstGeom prst="rect">
            <a:avLst/>
          </a:prstGeom>
        </p:spPr>
        <p:txBody>
          <a:bodyPr wrap="square" lIns="191983" tIns="95992" rIns="191983" bIns="95992">
            <a:spAutoFit/>
          </a:bodyPr>
          <a:lstStyle/>
          <a:p>
            <a:pPr marL="16532"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Семейное жизнеустройство детей-сирот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988842181"/>
              </p:ext>
            </p:extLst>
          </p:nvPr>
        </p:nvGraphicFramePr>
        <p:xfrm>
          <a:off x="8238886" y="6087890"/>
          <a:ext cx="10281042" cy="457485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1009981" y="5299776"/>
            <a:ext cx="6304258" cy="581608"/>
          </a:xfrm>
          <a:prstGeom prst="rect">
            <a:avLst/>
          </a:prstGeom>
        </p:spPr>
        <p:txBody>
          <a:bodyPr wrap="square" lIns="191983" tIns="95992" rIns="191983" bIns="95992">
            <a:spAutoFit/>
          </a:bodyPr>
          <a:lstStyle/>
          <a:p>
            <a:pPr algn="ctr"/>
            <a:r>
              <a:rPr lang="ru-RU" sz="2500" b="1" dirty="0">
                <a:latin typeface="Arial" pitchFamily="34" charset="0"/>
                <a:cs typeface="Arial" pitchFamily="34" charset="0"/>
              </a:rPr>
              <a:t>Снижение численности детей-сирот</a:t>
            </a:r>
          </a:p>
        </p:txBody>
      </p:sp>
      <p:graphicFrame>
        <p:nvGraphicFramePr>
          <p:cNvPr id="19" name="Диаграмма 18"/>
          <p:cNvGraphicFramePr/>
          <p:nvPr>
            <p:extLst>
              <p:ext uri="{D42A27DB-BD31-4B8C-83A1-F6EECF244321}">
                <p14:modId xmlns:p14="http://schemas.microsoft.com/office/powerpoint/2010/main" val="2176098801"/>
              </p:ext>
            </p:extLst>
          </p:nvPr>
        </p:nvGraphicFramePr>
        <p:xfrm>
          <a:off x="1186779" y="1735756"/>
          <a:ext cx="9222700" cy="41863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1888831" y="1220130"/>
            <a:ext cx="7710782" cy="581608"/>
          </a:xfrm>
          <a:prstGeom prst="rect">
            <a:avLst/>
          </a:prstGeom>
        </p:spPr>
        <p:txBody>
          <a:bodyPr wrap="square" lIns="191983" tIns="95992" rIns="191983" bIns="95992">
            <a:spAutoFit/>
          </a:bodyPr>
          <a:lstStyle/>
          <a:p>
            <a:pPr algn="ctr"/>
            <a:r>
              <a:rPr lang="ru-RU" sz="2500" b="1" dirty="0">
                <a:latin typeface="Arial" pitchFamily="34" charset="0"/>
                <a:cs typeface="Arial" pitchFamily="34" charset="0"/>
              </a:rPr>
              <a:t>Выявление и устройство детей-сирот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14012373" y="5813284"/>
            <a:ext cx="1204424" cy="2716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3" tIns="95992" rIns="191983" bIns="95992" rtlCol="0" anchor="ctr"/>
          <a:lstStyle/>
          <a:p>
            <a:pPr algn="ctr"/>
            <a:r>
              <a:rPr lang="ru-RU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77,7</a:t>
            </a:r>
            <a:endParaRPr lang="ru-RU" sz="17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8843653" y="5828644"/>
            <a:ext cx="1089044" cy="2409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3" tIns="95992" rIns="191983" bIns="95992"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77,2</a:t>
            </a:r>
            <a:endParaRPr lang="ru-RU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11301459" y="5986766"/>
            <a:ext cx="1089044" cy="1803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3" tIns="95992" rIns="191983" bIns="95992" rtlCol="0" anchor="ctr"/>
          <a:lstStyle/>
          <a:p>
            <a:pPr algn="ctr"/>
            <a:r>
              <a:rPr lang="ru-RU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77,2</a:t>
            </a:r>
            <a:endParaRPr lang="ru-RU" sz="1700" b="1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Номер слайда 3">
            <a:extLst>
              <a:ext uri="{FF2B5EF4-FFF2-40B4-BE49-F238E27FC236}">
                <a16:creationId xmlns="" xmlns:a16="http://schemas.microsoft.com/office/drawing/2014/main" id="{43373F2B-09A5-8FA6-B598-927B80ECA0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3759445" y="10009783"/>
            <a:ext cx="4479819" cy="574988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10</a:t>
            </a:fld>
            <a:endParaRPr lang="ru-RU" dirty="0"/>
          </a:p>
        </p:txBody>
      </p:sp>
      <p:pic>
        <p:nvPicPr>
          <p:cNvPr id="14" name="Рисунок 13"/>
          <p:cNvPicPr/>
          <p:nvPr/>
        </p:nvPicPr>
        <p:blipFill rotWithShape="1">
          <a:blip r:embed="rId4" cstate="print"/>
          <a:srcRect l="35563" t="45819" r="34757" b="13882"/>
          <a:stretch/>
        </p:blipFill>
        <p:spPr>
          <a:xfrm>
            <a:off x="12423909" y="1156292"/>
            <a:ext cx="5983356" cy="413132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834" y="5898650"/>
            <a:ext cx="5603085" cy="3734001"/>
          </a:xfrm>
          <a:prstGeom prst="rect">
            <a:avLst/>
          </a:prstGeom>
        </p:spPr>
      </p:pic>
      <p:grpSp>
        <p:nvGrpSpPr>
          <p:cNvPr id="16" name="Группа 4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4" name="Блок-схема: узел 23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C00000"/>
                  </a:solidFill>
                </a:rPr>
                <a:t>1</a:t>
              </a:r>
              <a:endParaRPr lang="ru-RU" sz="32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25" name="Прямая соединительная линия 24"/>
          <p:cNvCxnSpPr/>
          <p:nvPr/>
        </p:nvCxnSpPr>
        <p:spPr>
          <a:xfrm flipV="1">
            <a:off x="0" y="1073427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934279" y="10177670"/>
            <a:ext cx="59890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Численность детей в крае на 1 января 2023 г. – 243 058 чел.</a:t>
            </a:r>
            <a:endParaRPr lang="ru-RU" dirty="0"/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616226" y="10118033"/>
            <a:ext cx="3538331" cy="19878"/>
          </a:xfrm>
          <a:prstGeom prst="line">
            <a:avLst/>
          </a:prstGeom>
          <a:ln w="31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40101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9136" y="912674"/>
            <a:ext cx="16882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3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3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5093" y="1190434"/>
            <a:ext cx="17148508" cy="912310"/>
          </a:xfrm>
          <a:prstGeom prst="rect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43981" tIns="71991" rIns="143981" bIns="71991" rtlCol="0" anchor="ctr">
            <a:no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3100" b="1" dirty="0" smtClean="0"/>
              <a:t>Инфраструктурный проект </a:t>
            </a:r>
            <a:r>
              <a:rPr lang="ru-RU" sz="3100" b="1" dirty="0"/>
              <a:t>по созданию специализированных социальных служб </a:t>
            </a:r>
            <a:endParaRPr lang="ru-RU" sz="3100" b="1" dirty="0" smtClean="0"/>
          </a:p>
          <a:p>
            <a:pPr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3100" b="1" dirty="0" smtClean="0"/>
              <a:t>«</a:t>
            </a:r>
            <a:r>
              <a:rPr lang="ru-RU" sz="3100" b="1" dirty="0"/>
              <a:t>Домашний микрореабилитационный центр</a:t>
            </a:r>
            <a:r>
              <a:rPr lang="ru-RU" sz="3100" b="1" dirty="0" smtClean="0"/>
              <a:t>»</a:t>
            </a:r>
            <a:endParaRPr lang="ru-RU" sz="3100" b="1" dirty="0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7663" y="250890"/>
            <a:ext cx="1801562" cy="1867243"/>
          </a:xfrm>
          <a:prstGeom prst="rect">
            <a:avLst/>
          </a:prstGeom>
          <a:noFill/>
          <a:ln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14" name="Стрелка: пятиугольник 21">
            <a:extLst>
              <a:ext uri="{FF2B5EF4-FFF2-40B4-BE49-F238E27FC236}">
                <a16:creationId xmlns:a16="http://schemas.microsoft.com/office/drawing/2014/main" xmlns="" id="{FB6C30E3-A572-4F50-85B3-49F68AF83D1C}"/>
              </a:ext>
            </a:extLst>
          </p:cNvPr>
          <p:cNvSpPr/>
          <p:nvPr/>
        </p:nvSpPr>
        <p:spPr>
          <a:xfrm>
            <a:off x="238539" y="3631079"/>
            <a:ext cx="5564092" cy="1476545"/>
          </a:xfrm>
          <a:prstGeom prst="homePlate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just"/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</a:endParaRPr>
          </a:p>
          <a:p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chemeClr val="tx2">
                    <a:lumMod val="50000"/>
                  </a:schemeClr>
                </a:solidFill>
                <a:effectLst/>
                <a:uLnTx/>
                <a:uFillTx/>
                <a:latin typeface="+mj-lt"/>
              </a:rPr>
              <a:t>ГУСО «Красночикойский комплексный центр социального обслуживания населения «Черемушки»</a:t>
            </a:r>
            <a:endParaRPr lang="ru-RU" sz="2400" b="1" kern="0" dirty="0">
              <a:solidFill>
                <a:schemeClr val="tx2">
                  <a:lumMod val="50000"/>
                </a:schemeClr>
              </a:solidFill>
            </a:endParaRPr>
          </a:p>
          <a:p>
            <a:pPr algn="just"/>
            <a:endParaRPr kumimoji="0" lang="ru-RU" sz="2800" b="1" i="0" u="none" strike="noStrike" kern="0" cap="none" spc="0" normalizeH="0" baseline="0" noProof="0" dirty="0">
              <a:ln>
                <a:noFill/>
              </a:ln>
              <a:solidFill>
                <a:schemeClr val="tx2">
                  <a:lumMod val="50000"/>
                </a:schemeClr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18" name="Стрелка: пятиугольник 21">
            <a:extLst>
              <a:ext uri="{FF2B5EF4-FFF2-40B4-BE49-F238E27FC236}">
                <a16:creationId xmlns:a16="http://schemas.microsoft.com/office/drawing/2014/main" xmlns="" id="{FB6C30E3-A572-4F50-85B3-49F68AF83D1C}"/>
              </a:ext>
            </a:extLst>
          </p:cNvPr>
          <p:cNvSpPr/>
          <p:nvPr/>
        </p:nvSpPr>
        <p:spPr>
          <a:xfrm>
            <a:off x="233227" y="6348074"/>
            <a:ext cx="5545055" cy="1642279"/>
          </a:xfrm>
          <a:prstGeom prst="homePlate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ГУСО «</a:t>
            </a:r>
            <a:r>
              <a:rPr lang="ru-RU" sz="2400" b="1" kern="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Могойтуйский</a:t>
            </a: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 комплексный центр социального обслуживания населения «</a:t>
            </a:r>
            <a:r>
              <a:rPr lang="ru-RU" sz="2400" b="1" kern="0" dirty="0" err="1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Элбэг</a:t>
            </a:r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  <a:latin typeface="+mj-lt"/>
              </a:rPr>
              <a:t>»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9235831" y="8652777"/>
            <a:ext cx="745742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200" b="1" dirty="0">
                <a:solidFill>
                  <a:schemeClr val="tx2">
                    <a:lumMod val="50000"/>
                  </a:schemeClr>
                </a:solidFill>
              </a:rPr>
              <a:t>и</a:t>
            </a:r>
            <a:r>
              <a:rPr lang="ru-RU" sz="2200" b="1" dirty="0" smtClean="0">
                <a:solidFill>
                  <a:schemeClr val="tx2">
                    <a:lumMod val="50000"/>
                  </a:schemeClr>
                </a:solidFill>
              </a:rPr>
              <a:t>нновационный социальный проект </a:t>
            </a:r>
            <a:r>
              <a:rPr lang="ru-RU" sz="2200" b="1" dirty="0">
                <a:solidFill>
                  <a:schemeClr val="tx2">
                    <a:lumMod val="50000"/>
                  </a:schemeClr>
                </a:solidFill>
              </a:rPr>
              <a:t>по оказанию помощи детям с психоэмоциональными травмами    (в том числе детям, возвращаемым из зон боевых действий)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238539" y="2305080"/>
            <a:ext cx="5634507" cy="1038114"/>
          </a:xfrm>
          <a:prstGeom prst="rect">
            <a:avLst/>
          </a:prstGeom>
          <a:solidFill>
            <a:srgbClr val="586B8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Учреждения</a:t>
            </a:r>
            <a:endParaRPr lang="ru-RU" sz="2200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6182753" y="2300991"/>
            <a:ext cx="2583966" cy="1042203"/>
          </a:xfrm>
          <a:prstGeom prst="rect">
            <a:avLst/>
          </a:prstGeom>
          <a:solidFill>
            <a:srgbClr val="586B8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Объем финансирования, млн руб.</a:t>
            </a:r>
            <a:endParaRPr lang="ru-RU" sz="2200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9076424" y="2318527"/>
            <a:ext cx="7200020" cy="1024667"/>
          </a:xfrm>
          <a:prstGeom prst="rect">
            <a:avLst/>
          </a:prstGeom>
          <a:solidFill>
            <a:srgbClr val="586B8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Мероприятия</a:t>
            </a:r>
            <a:endParaRPr lang="ru-RU" sz="2200" dirty="0"/>
          </a:p>
        </p:txBody>
      </p:sp>
      <p:sp>
        <p:nvSpPr>
          <p:cNvPr id="26" name="Прямоугольник 25"/>
          <p:cNvSpPr/>
          <p:nvPr/>
        </p:nvSpPr>
        <p:spPr>
          <a:xfrm flipH="1">
            <a:off x="7147775" y="4160871"/>
            <a:ext cx="10689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 smtClean="0">
                <a:solidFill>
                  <a:schemeClr val="tx2">
                    <a:lumMod val="50000"/>
                  </a:schemeClr>
                </a:solidFill>
              </a:rPr>
              <a:t>2,9</a:t>
            </a:r>
            <a:endParaRPr lang="ru-RU" sz="3200" dirty="0"/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7147775" y="6876825"/>
            <a:ext cx="91439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200" b="1" kern="0" dirty="0" smtClean="0">
                <a:solidFill>
                  <a:srgbClr val="303030">
                    <a:lumMod val="50000"/>
                  </a:srgbClr>
                </a:solidFill>
              </a:rPr>
              <a:t>3</a:t>
            </a:r>
            <a:r>
              <a:rPr lang="ru-RU" sz="3200" b="1" kern="0" dirty="0" smtClean="0">
                <a:solidFill>
                  <a:srgbClr val="303030">
                    <a:lumMod val="50000"/>
                  </a:srgbClr>
                </a:solidFill>
              </a:rPr>
              <a:t>,3 </a:t>
            </a:r>
            <a:endParaRPr lang="ru-RU" sz="2000" dirty="0"/>
          </a:p>
        </p:txBody>
      </p:sp>
      <p:sp>
        <p:nvSpPr>
          <p:cNvPr id="28" name="Стрелка: пятиугольник 21">
            <a:extLst>
              <a:ext uri="{FF2B5EF4-FFF2-40B4-BE49-F238E27FC236}">
                <a16:creationId xmlns:a16="http://schemas.microsoft.com/office/drawing/2014/main" xmlns="" id="{FB6C30E3-A572-4F50-85B3-49F68AF83D1C}"/>
              </a:ext>
            </a:extLst>
          </p:cNvPr>
          <p:cNvSpPr/>
          <p:nvPr/>
        </p:nvSpPr>
        <p:spPr>
          <a:xfrm>
            <a:off x="313975" y="8652777"/>
            <a:ext cx="5464307" cy="1642279"/>
          </a:xfrm>
          <a:prstGeom prst="homePlate">
            <a:avLst>
              <a:gd name="adj" fmla="val 0"/>
            </a:avLst>
          </a:prstGeom>
          <a:solidFill>
            <a:schemeClr val="accent4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r>
              <a:rPr lang="ru-RU" sz="2400" b="1" kern="0" dirty="0" smtClean="0">
                <a:solidFill>
                  <a:schemeClr val="tx2">
                    <a:lumMod val="50000"/>
                  </a:schemeClr>
                </a:solidFill>
              </a:rPr>
              <a:t>ГУ «Центр психолого-педагогической помощи населению «Доверие»</a:t>
            </a:r>
            <a:endParaRPr lang="ru-RU" sz="2800" b="1" kern="0" dirty="0" smtClean="0">
              <a:solidFill>
                <a:schemeClr val="tx2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7123426" y="9083664"/>
            <a:ext cx="107454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kern="0" dirty="0" smtClean="0">
                <a:solidFill>
                  <a:schemeClr val="tx2">
                    <a:lumMod val="50000"/>
                  </a:schemeClr>
                </a:solidFill>
              </a:rPr>
              <a:t>1,4</a:t>
            </a:r>
            <a:endParaRPr lang="ru-RU" sz="24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9185008" y="3383657"/>
            <a:ext cx="71196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439811">
              <a:spcAft>
                <a:spcPts val="315"/>
              </a:spcAft>
            </a:pPr>
            <a:r>
              <a:rPr lang="ru-RU" sz="2200" b="1" dirty="0" smtClean="0">
                <a:solidFill>
                  <a:srgbClr val="303030">
                    <a:lumMod val="50000"/>
                  </a:srgbClr>
                </a:solidFill>
              </a:rPr>
              <a:t>оказание квалифицированной помощи детям-инвалидам и детям с ограниченными возможностями здоровья, в том числе проживающим в отдаленных районах</a:t>
            </a:r>
            <a:endParaRPr lang="ru-RU" sz="2200" b="1" kern="0" dirty="0">
              <a:solidFill>
                <a:srgbClr val="303030">
                  <a:lumMod val="50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9185008" y="4813449"/>
            <a:ext cx="711964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 defTabSz="1439811">
              <a:spcAft>
                <a:spcPts val="315"/>
              </a:spcAft>
            </a:pPr>
            <a:r>
              <a:rPr lang="ru-RU" sz="2200" b="1" dirty="0" smtClean="0">
                <a:solidFill>
                  <a:srgbClr val="303030">
                    <a:lumMod val="50000"/>
                  </a:srgbClr>
                </a:solidFill>
              </a:rPr>
              <a:t>выполнение краткосрочных программ комплексной реабилитации и абилитации детей-инвалидов и детей с ограниченными возможностями здоровья</a:t>
            </a:r>
            <a:endParaRPr lang="ru-RU" sz="2200" b="1" kern="0" dirty="0">
              <a:solidFill>
                <a:srgbClr val="303030">
                  <a:lumMod val="50000"/>
                </a:srgbClr>
              </a:solidFill>
              <a:latin typeface="Arial Narrow" panose="020B060602020203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9235831" y="6445939"/>
            <a:ext cx="7190971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200" b="1" dirty="0" smtClean="0">
                <a:solidFill>
                  <a:srgbClr val="303030">
                    <a:lumMod val="50000"/>
                  </a:srgbClr>
                </a:solidFill>
              </a:rPr>
              <a:t>обучение родителей (законных представителей) использованию реабилитационного оборудования и повышение их компетентности в вопросах комплексной реабилитации и абилитации детей</a:t>
            </a:r>
            <a:endParaRPr lang="ru-RU" sz="2200" b="1" dirty="0">
              <a:solidFill>
                <a:srgbClr val="303030">
                  <a:lumMod val="50000"/>
                </a:srgb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6586150" y="2318528"/>
            <a:ext cx="2463655" cy="1024666"/>
          </a:xfrm>
          <a:prstGeom prst="rect">
            <a:avLst/>
          </a:prstGeom>
          <a:solidFill>
            <a:srgbClr val="586B85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/>
              <a:t>Охват целевой группы, чел.</a:t>
            </a:r>
            <a:endParaRPr lang="ru-RU" sz="2200" dirty="0"/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17205428" y="4092353"/>
            <a:ext cx="106894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84</a:t>
            </a:r>
            <a:endParaRPr lang="ru-RU" sz="3000" b="1" dirty="0"/>
          </a:p>
        </p:txBody>
      </p:sp>
      <p:sp>
        <p:nvSpPr>
          <p:cNvPr id="22" name="Прямоугольник 21"/>
          <p:cNvSpPr/>
          <p:nvPr/>
        </p:nvSpPr>
        <p:spPr>
          <a:xfrm flipH="1">
            <a:off x="17216331" y="6685238"/>
            <a:ext cx="100693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70</a:t>
            </a:r>
            <a:endParaRPr lang="ru-RU" sz="3000" b="1" dirty="0"/>
          </a:p>
        </p:txBody>
      </p:sp>
      <p:sp>
        <p:nvSpPr>
          <p:cNvPr id="33" name="Прямоугольник 32"/>
          <p:cNvSpPr/>
          <p:nvPr/>
        </p:nvSpPr>
        <p:spPr>
          <a:xfrm flipH="1">
            <a:off x="17181079" y="9223438"/>
            <a:ext cx="1115734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b="1" dirty="0" smtClean="0"/>
              <a:t>86</a:t>
            </a:r>
            <a:endParaRPr lang="ru-RU" sz="3000" b="1" dirty="0"/>
          </a:p>
        </p:txBody>
      </p:sp>
      <p:grpSp>
        <p:nvGrpSpPr>
          <p:cNvPr id="36" name="Группа 35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37" name="Прямоугольник 36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38" name="Блок-схема: узел 37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1</a:t>
              </a:r>
            </a:p>
          </p:txBody>
        </p:sp>
      </p:grpSp>
      <p:sp>
        <p:nvSpPr>
          <p:cNvPr id="34" name="Номер слайда 24"/>
          <p:cNvSpPr>
            <a:spLocks noGrp="1"/>
          </p:cNvSpPr>
          <p:nvPr/>
        </p:nvSpPr>
        <p:spPr>
          <a:xfrm>
            <a:off x="14368998" y="10192953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11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35" name="Прямая соединительная линия 34"/>
          <p:cNvCxnSpPr/>
          <p:nvPr/>
        </p:nvCxnSpPr>
        <p:spPr>
          <a:xfrm flipV="1">
            <a:off x="437316" y="8130117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968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639136" y="912674"/>
            <a:ext cx="16882071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ct val="0"/>
              </a:spcBef>
              <a:defRPr/>
            </a:pPr>
            <a:endParaRPr lang="ru-RU" sz="3600" b="1" dirty="0" smtClean="0">
              <a:solidFill>
                <a:srgbClr val="002060"/>
              </a:solidFill>
              <a:cs typeface="Arial" pitchFamily="34" charset="0"/>
            </a:endParaRPr>
          </a:p>
          <a:p>
            <a:pPr lvl="0" algn="ctr">
              <a:spcBef>
                <a:spcPct val="0"/>
              </a:spcBef>
              <a:defRPr/>
            </a:pPr>
            <a:endParaRPr lang="ru-RU" sz="3600" b="1" dirty="0">
              <a:solidFill>
                <a:srgbClr val="002060"/>
              </a:solidFill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57200" y="2979564"/>
            <a:ext cx="7361645" cy="138499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Объем </a:t>
            </a:r>
            <a:r>
              <a:rPr lang="ru-RU" sz="2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финансирования </a:t>
            </a:r>
            <a:r>
              <a:rPr lang="ru-RU" sz="2800" b="1" dirty="0" smtClean="0">
                <a:solidFill>
                  <a:schemeClr val="tx1">
                    <a:lumMod val="85000"/>
                    <a:lumOff val="15000"/>
                  </a:schemeClr>
                </a:solidFill>
              </a:rPr>
              <a:t>Фондом поддержки детей, находящихся в трудной жизненной ситуации, составил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>
            <a:extLst>
              <a:ext uri="{FF2B5EF4-FFF2-40B4-BE49-F238E27FC236}">
                <a16:creationId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="" xmlns:a16="http://schemas.microsoft.com/office/drawing/2014/main" xmlns:lc="http://schemas.openxmlformats.org/drawingml/2006/lockedCanvas" id="{ADA58106-935D-4D1F-9CD3-15ED01DFF190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8838" y="2219038"/>
            <a:ext cx="4343399" cy="1254279"/>
          </a:xfrm>
          <a:prstGeom prst="rect">
            <a:avLst/>
          </a:prstGeom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68633" y="1948250"/>
            <a:ext cx="1828800" cy="1895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457200" y="4635950"/>
            <a:ext cx="10296939" cy="1784726"/>
          </a:xfrm>
          <a:prstGeom prst="homePlate">
            <a:avLst>
              <a:gd name="adj" fmla="val 3730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828073">
              <a:defRPr/>
            </a:pPr>
            <a:r>
              <a:rPr lang="ru-RU" sz="2400" b="1" kern="0" dirty="0" smtClean="0">
                <a:latin typeface="+mj-lt"/>
              </a:rPr>
              <a:t>Принцип </a:t>
            </a:r>
            <a:r>
              <a:rPr lang="ru-RU" sz="2400" b="1" kern="0" dirty="0">
                <a:latin typeface="+mj-lt"/>
              </a:rPr>
              <a:t>«одного окна»: исключение или максимально  возможное ограничение </a:t>
            </a:r>
            <a:r>
              <a:rPr lang="ru-RU" sz="2400" b="1" kern="0" dirty="0" smtClean="0">
                <a:latin typeface="+mj-lt"/>
              </a:rPr>
              <a:t>участия  </a:t>
            </a:r>
            <a:r>
              <a:rPr lang="ru-RU" sz="2400" b="1" kern="0" dirty="0">
                <a:latin typeface="+mj-lt"/>
              </a:rPr>
              <a:t>граждан  в  процессах  сбора  документов</a:t>
            </a:r>
            <a:r>
              <a:rPr lang="ru-RU" sz="2400" b="1" kern="0" dirty="0" smtClean="0">
                <a:latin typeface="+mj-lt"/>
              </a:rPr>
              <a:t>, подтверждающих  </a:t>
            </a:r>
            <a:r>
              <a:rPr lang="ru-RU" sz="2400" b="1" kern="0" dirty="0">
                <a:latin typeface="+mj-lt"/>
              </a:rPr>
              <a:t>права  на </a:t>
            </a:r>
          </a:p>
          <a:p>
            <a:pPr lvl="0" defTabSz="828073">
              <a:defRPr/>
            </a:pPr>
            <a:r>
              <a:rPr lang="ru-RU" sz="2400" b="1" kern="0" dirty="0">
                <a:latin typeface="+mj-lt"/>
              </a:rPr>
              <a:t>получение различных </a:t>
            </a:r>
            <a:r>
              <a:rPr lang="ru-RU" sz="2400" b="1" kern="0" dirty="0" smtClean="0">
                <a:latin typeface="+mj-lt"/>
              </a:rPr>
              <a:t>услуг</a:t>
            </a:r>
            <a:endParaRPr kumimoji="0" lang="ru-RU" sz="24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pic>
        <p:nvPicPr>
          <p:cNvPr id="48132" name="Picture 4" descr="C:\Users\RN41\Desktop\крыльцо с МФЦ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79463" y="4112462"/>
            <a:ext cx="7217970" cy="596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457200" y="6692067"/>
            <a:ext cx="10394688" cy="1311499"/>
          </a:xfrm>
          <a:prstGeom prst="homePlate">
            <a:avLst>
              <a:gd name="adj" fmla="val 3730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828073">
              <a:defRPr/>
            </a:pPr>
            <a:r>
              <a:rPr lang="ru-RU" sz="2400" b="1" dirty="0" smtClean="0"/>
              <a:t>Электронные,   </a:t>
            </a:r>
            <a:r>
              <a:rPr lang="ru-RU" sz="2400" b="1" dirty="0"/>
              <a:t>цифровые </a:t>
            </a:r>
            <a:r>
              <a:rPr lang="ru-RU" sz="2400" b="1" dirty="0" smtClean="0"/>
              <a:t> и социальные  </a:t>
            </a:r>
            <a:r>
              <a:rPr lang="ru-RU" sz="2400" b="1" dirty="0"/>
              <a:t>сервисы</a:t>
            </a:r>
            <a:endParaRPr lang="ru-RU" sz="2400" b="1" kern="0" dirty="0"/>
          </a:p>
        </p:txBody>
      </p:sp>
      <p:sp>
        <p:nvSpPr>
          <p:cNvPr id="16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447260" y="8274957"/>
            <a:ext cx="10316818" cy="1642869"/>
          </a:xfrm>
          <a:prstGeom prst="homePlate">
            <a:avLst>
              <a:gd name="adj" fmla="val 3730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lvl="0" defTabSz="828073">
              <a:defRPr/>
            </a:pPr>
            <a:r>
              <a:rPr lang="ru-RU" sz="2400" b="1" kern="0" dirty="0" smtClean="0"/>
              <a:t>Персонифицированный </a:t>
            </a:r>
            <a:r>
              <a:rPr lang="ru-RU" sz="2400" b="1" kern="0" dirty="0"/>
              <a:t>подход, оказание адресной помощи семьям с учетом их </a:t>
            </a:r>
            <a:r>
              <a:rPr lang="ru-RU" sz="2400" b="1" kern="0" dirty="0" smtClean="0"/>
              <a:t>нуждаемости </a:t>
            </a:r>
            <a:r>
              <a:rPr lang="ru-RU" sz="2400" b="1" kern="0" dirty="0"/>
              <a:t>и жизненных </a:t>
            </a:r>
            <a:r>
              <a:rPr lang="ru-RU" sz="2400" b="1" kern="0" dirty="0" smtClean="0"/>
              <a:t>ситуаций</a:t>
            </a:r>
            <a:endParaRPr lang="ru-RU" sz="2400" b="1" kern="0" dirty="0"/>
          </a:p>
        </p:txBody>
      </p:sp>
      <p:sp>
        <p:nvSpPr>
          <p:cNvPr id="14" name="Заголовок 1">
            <a:extLst>
              <a:ext uri="{FF2B5EF4-FFF2-40B4-BE49-F238E27FC236}">
                <a16:creationId xmlns="" xmlns:a16="http://schemas.microsoft.com/office/drawing/2014/main" id="{AB7D779A-4C00-480F-A484-4C8BBCE900BC}"/>
              </a:ext>
            </a:extLst>
          </p:cNvPr>
          <p:cNvSpPr txBox="1">
            <a:spLocks/>
          </p:cNvSpPr>
          <p:nvPr/>
        </p:nvSpPr>
        <p:spPr>
          <a:xfrm>
            <a:off x="1073428" y="456494"/>
            <a:ext cx="18125798" cy="598488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/>
            <a:r>
              <a:rPr lang="ru-RU" sz="3100" b="1" dirty="0" smtClean="0">
                <a:solidFill>
                  <a:schemeClr val="tx1"/>
                </a:solidFill>
              </a:rPr>
              <a:t>Комплекс мер Забайкальского края по созданию семейных многофункциональных центров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457201" y="1909048"/>
            <a:ext cx="11173226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b="1" dirty="0" smtClean="0">
                <a:solidFill>
                  <a:srgbClr val="00B050"/>
                </a:solidFill>
              </a:rPr>
              <a:t>ПИЛОТНЫЙ ПРОЕКТ Министерства труда и социальной защиты Российской  Федерации  (32 субъекта РФ)  </a:t>
            </a:r>
            <a:endParaRPr lang="ru-RU" sz="2800" b="1" dirty="0">
              <a:solidFill>
                <a:srgbClr val="00B050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7554585" y="3209330"/>
            <a:ext cx="2970300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b="1" dirty="0">
                <a:solidFill>
                  <a:srgbClr val="00B050"/>
                </a:solidFill>
              </a:rPr>
              <a:t>9,6 </a:t>
            </a:r>
            <a:r>
              <a:rPr lang="ru-RU" sz="3200" b="1" dirty="0">
                <a:solidFill>
                  <a:srgbClr val="00B050"/>
                </a:solidFill>
              </a:rPr>
              <a:t>млн. руб. </a:t>
            </a:r>
            <a:endParaRPr lang="ru-RU" sz="4000" b="1" dirty="0">
              <a:solidFill>
                <a:srgbClr val="00B050"/>
              </a:solidFill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3" name="Блок-схема: узел 22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1</a:t>
              </a: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 flipV="1">
            <a:off x="556592" y="1133061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Номер слайда 24"/>
          <p:cNvSpPr>
            <a:spLocks noGrp="1"/>
          </p:cNvSpPr>
          <p:nvPr/>
        </p:nvSpPr>
        <p:spPr>
          <a:xfrm>
            <a:off x="14320871" y="10168890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12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1429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357814" y="3081124"/>
            <a:ext cx="5116005" cy="2191081"/>
          </a:xfrm>
          <a:prstGeom prst="homePlate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8073">
              <a:defRPr/>
            </a:pPr>
            <a:r>
              <a:rPr lang="ru-RU" sz="2800" b="1" dirty="0" smtClean="0"/>
              <a:t>  </a:t>
            </a:r>
            <a:r>
              <a:rPr lang="ru-RU" sz="2800" b="1" kern="0" dirty="0">
                <a:latin typeface="+mj-lt"/>
              </a:rPr>
              <a:t>в номинации </a:t>
            </a:r>
            <a:endParaRPr lang="ru-RU" sz="2800" b="1" kern="0" dirty="0" smtClean="0">
              <a:latin typeface="+mj-lt"/>
            </a:endParaRPr>
          </a:p>
          <a:p>
            <a:pPr algn="ctr" defTabSz="828073">
              <a:defRPr/>
            </a:pPr>
            <a:r>
              <a:rPr lang="ru-RU" sz="2800" b="1" kern="0" dirty="0" smtClean="0">
                <a:latin typeface="+mj-lt"/>
              </a:rPr>
              <a:t>«</a:t>
            </a:r>
            <a:r>
              <a:rPr lang="ru-RU" sz="2800" b="1" kern="0" dirty="0">
                <a:latin typeface="+mj-lt"/>
              </a:rPr>
              <a:t>Многодетная семья»</a:t>
            </a:r>
          </a:p>
          <a:p>
            <a:pPr algn="ctr" defTabSz="828073">
              <a:defRPr/>
            </a:pPr>
            <a:r>
              <a:rPr lang="ru-RU" sz="2800" b="1" dirty="0" smtClean="0"/>
              <a:t>с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емья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Мальчикитовых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из </a:t>
            </a: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Каларского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+mn-cs"/>
              </a:rPr>
              <a:t> района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sp>
        <p:nvSpPr>
          <p:cNvPr id="48" name="Прямоугольник 47">
            <a:extLst>
              <a:ext uri="{FF2B5EF4-FFF2-40B4-BE49-F238E27FC236}">
                <a16:creationId xmlns="" xmlns:a16="http://schemas.microsoft.com/office/drawing/2014/main" id="{FEF88233-BC3C-4C31-A072-D03665082BC0}"/>
              </a:ext>
            </a:extLst>
          </p:cNvPr>
          <p:cNvSpPr/>
          <p:nvPr/>
        </p:nvSpPr>
        <p:spPr>
          <a:xfrm>
            <a:off x="1187427" y="6441363"/>
            <a:ext cx="525779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828073">
              <a:lnSpc>
                <a:spcPct val="90000"/>
              </a:lnSpc>
              <a:defRPr/>
            </a:pPr>
            <a:r>
              <a:rPr lang="ru-RU" sz="2800" b="1" kern="0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Семьям с детьми</a:t>
            </a:r>
          </a:p>
        </p:txBody>
      </p:sp>
      <p:sp>
        <p:nvSpPr>
          <p:cNvPr id="2" name="Заголовок 1">
            <a:extLst>
              <a:ext uri="{FF2B5EF4-FFF2-40B4-BE49-F238E27FC236}">
                <a16:creationId xmlns="" xmlns:a16="http://schemas.microsoft.com/office/drawing/2014/main" id="{AB7D779A-4C00-480F-A484-4C8BBCE900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50517" y="270141"/>
            <a:ext cx="18748708" cy="45568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>
              <a:lnSpc>
                <a:spcPct val="110000"/>
              </a:lnSpc>
              <a:defRPr/>
            </a:pPr>
            <a:r>
              <a:rPr lang="ru-RU" sz="3100" b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Повышение престижа семьи и укрепление семейных ценностей </a:t>
            </a:r>
            <a:endParaRPr lang="ru-RU" sz="3100" b="1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19" name="Рисунок 18" descr="C:\Users\RN42\Desktop\ГОД СЕМЬИ\e31f316c198e67eb83890dd6863f7dd23b34589eмальчикатовы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196" y="5795682"/>
            <a:ext cx="5130623" cy="426271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5976703" y="3081124"/>
            <a:ext cx="5062667" cy="1987826"/>
          </a:xfrm>
          <a:prstGeom prst="homePlate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8073">
              <a:defRPr/>
            </a:pPr>
            <a:r>
              <a:rPr lang="ru-RU" sz="2800" b="1" dirty="0" smtClean="0"/>
              <a:t>в </a:t>
            </a:r>
            <a:r>
              <a:rPr lang="ru-RU" sz="2800" b="1" dirty="0"/>
              <a:t>номинации </a:t>
            </a:r>
            <a:endParaRPr lang="ru-RU" sz="2800" b="1" dirty="0" smtClean="0"/>
          </a:p>
          <a:p>
            <a:pPr algn="ctr" defTabSz="828073">
              <a:defRPr/>
            </a:pPr>
            <a:r>
              <a:rPr lang="ru-RU" sz="2800" b="1" dirty="0" smtClean="0"/>
              <a:t>«</a:t>
            </a:r>
            <a:r>
              <a:rPr lang="ru-RU" sz="2800" b="1" dirty="0"/>
              <a:t>Молодая семья»</a:t>
            </a:r>
          </a:p>
          <a:p>
            <a:pPr marL="0" marR="0" lvl="0" indent="0" algn="ctr" defTabSz="8280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/>
              <a:t>семья </a:t>
            </a:r>
            <a:r>
              <a:rPr lang="ru-RU" sz="2800" b="1" dirty="0" err="1"/>
              <a:t>И</a:t>
            </a:r>
            <a:r>
              <a:rPr lang="ru-RU" sz="2800" b="1" dirty="0" err="1" smtClean="0"/>
              <a:t>смаиловых</a:t>
            </a:r>
            <a:r>
              <a:rPr lang="ru-RU" sz="2800" b="1" dirty="0" smtClean="0"/>
              <a:t>  из Агинского района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25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5976703" y="5342612"/>
            <a:ext cx="5060158" cy="1893388"/>
          </a:xfrm>
          <a:prstGeom prst="homePlate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8073">
              <a:defRPr/>
            </a:pPr>
            <a:r>
              <a:rPr lang="ru-RU" sz="2800" b="1" dirty="0" smtClean="0"/>
              <a:t>в </a:t>
            </a:r>
            <a:r>
              <a:rPr lang="ru-RU" sz="2800" b="1" dirty="0"/>
              <a:t>номинации </a:t>
            </a:r>
            <a:endParaRPr lang="ru-RU" sz="2800" b="1" dirty="0" smtClean="0"/>
          </a:p>
          <a:p>
            <a:pPr algn="ctr" defTabSz="828073">
              <a:defRPr/>
            </a:pPr>
            <a:r>
              <a:rPr lang="ru-RU" sz="2800" b="1" dirty="0" smtClean="0"/>
              <a:t>«</a:t>
            </a:r>
            <a:r>
              <a:rPr lang="ru-RU" sz="2800" b="1" dirty="0"/>
              <a:t>Сельская семья»</a:t>
            </a:r>
          </a:p>
          <a:p>
            <a:pPr marL="0" marR="0" lvl="0" indent="0" algn="ctr" defTabSz="8280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/>
              <a:t>семья </a:t>
            </a:r>
            <a:r>
              <a:rPr lang="ru-RU" sz="2800" b="1" dirty="0" err="1" smtClean="0"/>
              <a:t>Бродягиных</a:t>
            </a:r>
            <a:r>
              <a:rPr lang="ru-RU" sz="2800" b="1" dirty="0" smtClean="0"/>
              <a:t> из Приаргунского  района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27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5976702" y="7616332"/>
            <a:ext cx="5134975" cy="2442069"/>
          </a:xfrm>
          <a:prstGeom prst="homePlate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828073">
              <a:defRPr/>
            </a:pPr>
            <a:r>
              <a:rPr lang="ru-RU" sz="2800" b="1" dirty="0" smtClean="0"/>
              <a:t>в </a:t>
            </a:r>
            <a:r>
              <a:rPr lang="ru-RU" sz="2800" b="1" dirty="0"/>
              <a:t>номинации «Семья- хранитель традиций»</a:t>
            </a:r>
          </a:p>
          <a:p>
            <a:pPr marL="0" marR="0" lvl="0" indent="0" algn="ctr" defTabSz="82807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800" b="1" dirty="0" smtClean="0"/>
              <a:t>семья  </a:t>
            </a:r>
            <a:r>
              <a:rPr lang="ru-RU" sz="2800" b="1" dirty="0" err="1"/>
              <a:t>Цыбеновых-Намсараевых</a:t>
            </a:r>
            <a:r>
              <a:rPr lang="ru-RU" sz="2800" b="1" dirty="0"/>
              <a:t> </a:t>
            </a:r>
            <a:r>
              <a:rPr lang="ru-RU" sz="2800" b="1" dirty="0" smtClean="0"/>
              <a:t> из </a:t>
            </a:r>
            <a:r>
              <a:rPr lang="ru-RU" sz="2800" b="1" dirty="0" err="1" smtClean="0"/>
              <a:t>Дульдургинского</a:t>
            </a:r>
            <a:r>
              <a:rPr lang="ru-RU" sz="2800" b="1" dirty="0" smtClean="0"/>
              <a:t> района</a:t>
            </a:r>
            <a:endParaRPr kumimoji="0" lang="ru-RU" sz="2800" b="1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+mj-lt"/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5976702" y="1903498"/>
            <a:ext cx="7372428" cy="954107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 fontAlgn="ctr">
              <a:defRPr/>
            </a:pPr>
            <a:r>
              <a:rPr lang="ru-RU" sz="2800" b="1" dirty="0" smtClean="0"/>
              <a:t>Победители регионального конкурса «Семья»</a:t>
            </a:r>
            <a:endParaRPr lang="ru-RU" sz="2800" b="1" dirty="0"/>
          </a:p>
        </p:txBody>
      </p:sp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95601" y="6127162"/>
            <a:ext cx="5084070" cy="39312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Стрелка: пятиугольник 21">
            <a:extLst>
              <a:ext uri="{FF2B5EF4-FFF2-40B4-BE49-F238E27FC236}">
                <a16:creationId xmlns="" xmlns:a16="http://schemas.microsoft.com/office/drawing/2014/main" id="{FB6C30E3-A572-4F50-85B3-49F68AF83D1C}"/>
              </a:ext>
            </a:extLst>
          </p:cNvPr>
          <p:cNvSpPr/>
          <p:nvPr/>
        </p:nvSpPr>
        <p:spPr>
          <a:xfrm>
            <a:off x="13795602" y="3081124"/>
            <a:ext cx="5084069" cy="2501152"/>
          </a:xfrm>
          <a:prstGeom prst="homePlate">
            <a:avLst>
              <a:gd name="adj" fmla="val 0"/>
            </a:avLst>
          </a:prstGeom>
          <a:solidFill>
            <a:schemeClr val="tx2">
              <a:lumMod val="10000"/>
              <a:lumOff val="9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1280160" fontAlgn="ctr">
              <a:defRPr/>
            </a:pPr>
            <a:r>
              <a:rPr lang="ru-RU" sz="2800" b="1" dirty="0" smtClean="0"/>
              <a:t>Многодетная семья Дианы и Дениса Мосиенко из г. Чита, воспитывающая восемь детей</a:t>
            </a:r>
            <a:endParaRPr lang="ru-RU" sz="3200" b="1" i="1" dirty="0"/>
          </a:p>
        </p:txBody>
      </p:sp>
      <p:pic>
        <p:nvPicPr>
          <p:cNvPr id="24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11947" y="5408367"/>
            <a:ext cx="1618339" cy="189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93454" y="7618979"/>
            <a:ext cx="1636832" cy="249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" name="Picture 2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3923" y="3114777"/>
            <a:ext cx="2245559" cy="1885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8" name="Группа 17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20" name="Прямоугольник 19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9" name="Блок-схема: узел 28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sz="3200" b="0" i="0" u="none" strike="noStrike" kern="0" cap="none" spc="0" normalizeH="0" baseline="0" noProof="0" dirty="0" smtClean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libri"/>
                </a:rPr>
                <a:t>1</a:t>
              </a: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14366" y="1895030"/>
            <a:ext cx="53930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/>
              <a:t>Победитель Всероссийского этапа конкурса «Семья Года»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339482" y="1903498"/>
            <a:ext cx="57687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/>
              <a:t>День матери в Государственном </a:t>
            </a:r>
            <a:r>
              <a:rPr lang="ru-RU" sz="2800" b="1" dirty="0"/>
              <a:t>Кремлевском </a:t>
            </a:r>
            <a:r>
              <a:rPr lang="ru-RU" sz="2800" b="1" dirty="0" smtClean="0"/>
              <a:t>дворце </a:t>
            </a:r>
            <a:endParaRPr lang="ru-RU" sz="2800" b="1" dirty="0"/>
          </a:p>
        </p:txBody>
      </p:sp>
      <p:cxnSp>
        <p:nvCxnSpPr>
          <p:cNvPr id="21" name="Прямая соединительная линия 20"/>
          <p:cNvCxnSpPr/>
          <p:nvPr/>
        </p:nvCxnSpPr>
        <p:spPr>
          <a:xfrm flipV="1">
            <a:off x="377687" y="1073426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Номер слайда 24"/>
          <p:cNvSpPr>
            <a:spLocks noGrp="1"/>
          </p:cNvSpPr>
          <p:nvPr/>
        </p:nvSpPr>
        <p:spPr>
          <a:xfrm>
            <a:off x="14368998" y="10168890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13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4281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Заголовок 1"/>
          <p:cNvSpPr txBox="1">
            <a:spLocks/>
          </p:cNvSpPr>
          <p:nvPr/>
        </p:nvSpPr>
        <p:spPr>
          <a:xfrm>
            <a:off x="508173" y="1541968"/>
            <a:ext cx="18224199" cy="5423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43981" tIns="71991" rIns="143981" bIns="71991" rtlCol="0" anchor="ctr">
            <a:noAutofit/>
          </a:bodyPr>
          <a:lstStyle/>
          <a:p>
            <a:pPr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/>
                </a:solidFill>
              </a:rPr>
              <a:t>СОЦИАЛЬНОЕ </a:t>
            </a:r>
            <a:r>
              <a:rPr lang="ru-RU" sz="2400" b="1" dirty="0" smtClean="0">
                <a:solidFill>
                  <a:schemeClr val="tx1"/>
                </a:solidFill>
              </a:rPr>
              <a:t>ОБСЛУЖИВАНИЕ В СТАЦИОНАРНОЙ ФОРМЕ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508174" y="2381252"/>
            <a:ext cx="6384940" cy="1215324"/>
          </a:xfrm>
          <a:prstGeom prst="rect">
            <a:avLst/>
          </a:prstGeom>
          <a:ln>
            <a:solidFill>
              <a:srgbClr val="1A461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6290" tIns="53145" rIns="106290" bIns="53145" anchor="ctr">
            <a:noAutofit/>
          </a:bodyPr>
          <a:lstStyle/>
          <a:p>
            <a:pPr algn="ctr"/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2 866 </a:t>
            </a:r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мест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пожилого возраста и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инвалидов в 22 учреждениях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799294" y="2381252"/>
            <a:ext cx="10933078" cy="1215324"/>
          </a:xfrm>
          <a:prstGeom prst="rect">
            <a:avLst/>
          </a:prstGeom>
          <a:ln>
            <a:solidFill>
              <a:srgbClr val="1A461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6290" tIns="53145" rIns="106290" bIns="53145">
            <a:spAutoFit/>
          </a:bodyPr>
          <a:lstStyle/>
          <a:p>
            <a:pPr algn="ctr"/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состоянию на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января 2024 года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очереди на предоставление путевки в государственные стационарные учреждения социального обслуживания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состоит 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74</a:t>
            </a:r>
            <a:r>
              <a:rPr lang="ru-RU" sz="24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человека</a:t>
            </a:r>
            <a:endParaRPr lang="ru-RU" sz="24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08173" y="172313"/>
            <a:ext cx="936313" cy="1000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1470991" y="172313"/>
            <a:ext cx="17333844" cy="10005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Обеспечение эффективного функционирования системы социальных гарантий (социальной защиты) населения. Поддержка наиболее уязвимых групп населения</a:t>
            </a:r>
          </a:p>
        </p:txBody>
      </p:sp>
      <p:sp>
        <p:nvSpPr>
          <p:cNvPr id="26" name="Блок-схема: узел 25"/>
          <p:cNvSpPr/>
          <p:nvPr/>
        </p:nvSpPr>
        <p:spPr>
          <a:xfrm>
            <a:off x="580636" y="304815"/>
            <a:ext cx="826555" cy="735495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2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508173" y="3893534"/>
            <a:ext cx="5147813" cy="1584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6290" tIns="53145" rIns="106290" bIns="53145">
            <a:noAutofit/>
          </a:bodyPr>
          <a:lstStyle/>
          <a:p>
            <a:pPr algn="ctr"/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семьям, имеющим детей-инвалидов, предоставлена услуга «Передышка» </a:t>
            </a:r>
          </a:p>
        </p:txBody>
      </p:sp>
      <p:sp>
        <p:nvSpPr>
          <p:cNvPr id="28" name="Прямоугольник 27"/>
          <p:cNvSpPr>
            <a:spLocks noChangeAspect="1"/>
          </p:cNvSpPr>
          <p:nvPr/>
        </p:nvSpPr>
        <p:spPr>
          <a:xfrm>
            <a:off x="6085455" y="3893534"/>
            <a:ext cx="5729284" cy="1584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6290" tIns="53145" rIns="106290" bIns="53145">
            <a:noAutofit/>
          </a:bodyPr>
          <a:lstStyle/>
          <a:p>
            <a:pPr algn="ctr"/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3 608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воспользовались услугами аренды ТСР в</a:t>
            </a:r>
          </a:p>
          <a:p>
            <a:pPr algn="ctr"/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 </a:t>
            </a:r>
            <a:r>
              <a:rPr lang="ru-RU" sz="24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районах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12252585" y="3893534"/>
            <a:ext cx="6479787" cy="158465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6290" tIns="53145" rIns="106290" bIns="53145">
            <a:spAutoFit/>
          </a:bodyPr>
          <a:lstStyle/>
          <a:p>
            <a:pPr algn="ctr"/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2 002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гражданам оказано </a:t>
            </a:r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6 453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услуги 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мобильными бригадами, </a:t>
            </a:r>
            <a:endParaRPr lang="ru-RU" sz="2400" b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658 </a:t>
            </a:r>
            <a:r>
              <a:rPr lang="ru-RU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старше 65 лет доставлено в медицинские организации края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10085293" y="6661147"/>
            <a:ext cx="8647079" cy="3185094"/>
          </a:xfrm>
          <a:prstGeom prst="rect">
            <a:avLst/>
          </a:prstGeom>
          <a:ln>
            <a:solidFill>
              <a:srgbClr val="1A461A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106290" tIns="53145" rIns="106290" bIns="53145">
            <a:spAutoFit/>
          </a:bodyPr>
          <a:lstStyle/>
          <a:p>
            <a:pPr algn="ctr"/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274 участковых </a:t>
            </a: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 по социальной работе работают в 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75 % </a:t>
            </a: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сельских населенных пунктов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края</a:t>
            </a:r>
            <a:endParaRPr lang="ru-RU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Каждый специалист обслуживает по 2-4 населенных пункта с населением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 </a:t>
            </a: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800 до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2,5 </a:t>
            </a:r>
            <a:r>
              <a:rPr lang="ru-RU" sz="26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человек </a:t>
            </a:r>
          </a:p>
          <a:p>
            <a:pPr algn="ctr"/>
            <a:endParaRPr lang="ru-RU" sz="16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/>
              <a:t>В течение года оказано более</a:t>
            </a:r>
          </a:p>
          <a:p>
            <a:pPr algn="ctr"/>
            <a:r>
              <a:rPr lang="ru-RU" sz="3600" b="1" dirty="0" smtClean="0"/>
              <a:t> </a:t>
            </a:r>
            <a:r>
              <a:rPr lang="ru-RU" sz="3600" b="1" dirty="0" smtClean="0">
                <a:solidFill>
                  <a:srgbClr val="00B050"/>
                </a:solidFill>
              </a:rPr>
              <a:t>5</a:t>
            </a:r>
            <a:r>
              <a:rPr lang="ru-RU" sz="3600" b="1" dirty="0" smtClean="0"/>
              <a:t> </a:t>
            </a:r>
            <a:r>
              <a:rPr lang="ru-RU" sz="2800" b="1" dirty="0" smtClean="0"/>
              <a:t>млн. социальных услуг</a:t>
            </a:r>
            <a:endParaRPr lang="ru-RU" sz="2600" b="1" dirty="0" smtClean="0">
              <a:solidFill>
                <a:srgbClr val="303030">
                  <a:lumMod val="75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Заголовок 1"/>
          <p:cNvSpPr txBox="1">
            <a:spLocks/>
          </p:cNvSpPr>
          <p:nvPr/>
        </p:nvSpPr>
        <p:spPr>
          <a:xfrm>
            <a:off x="508173" y="5971444"/>
            <a:ext cx="18224199" cy="5168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lIns="143981" tIns="71991" rIns="143981" bIns="71991" rtlCol="0" anchor="ctr">
            <a:noAutofit/>
          </a:bodyPr>
          <a:lstStyle/>
          <a:p>
            <a:pPr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2400" b="1" dirty="0">
                <a:solidFill>
                  <a:schemeClr val="tx1"/>
                </a:solidFill>
              </a:rPr>
              <a:t>СОЦИАЛЬНОЕ ОБСЛУЖИВАНИЕ </a:t>
            </a:r>
            <a:r>
              <a:rPr lang="ru-RU" sz="2400" b="1" dirty="0" smtClean="0">
                <a:solidFill>
                  <a:schemeClr val="tx1"/>
                </a:solidFill>
              </a:rPr>
              <a:t>НА </a:t>
            </a:r>
            <a:r>
              <a:rPr lang="ru-RU" sz="2400" b="1" dirty="0">
                <a:solidFill>
                  <a:schemeClr val="tx1"/>
                </a:solidFill>
              </a:rPr>
              <a:t>ДОМУ </a:t>
            </a:r>
            <a:r>
              <a:rPr lang="ru-RU" sz="2400" b="1" dirty="0" smtClean="0">
                <a:solidFill>
                  <a:schemeClr val="tx1"/>
                </a:solidFill>
              </a:rPr>
              <a:t>ГРАЖДАН  ПОЖИЛОГО </a:t>
            </a:r>
            <a:r>
              <a:rPr lang="ru-RU" sz="2400" b="1" dirty="0">
                <a:solidFill>
                  <a:schemeClr val="tx1"/>
                </a:solidFill>
              </a:rPr>
              <a:t>ВОЗРАСТА И ИНВАЛИДОВ</a:t>
            </a:r>
          </a:p>
        </p:txBody>
      </p:sp>
      <p:graphicFrame>
        <p:nvGraphicFramePr>
          <p:cNvPr id="24" name="Таблица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539875"/>
              </p:ext>
            </p:extLst>
          </p:nvPr>
        </p:nvGraphicFramePr>
        <p:xfrm>
          <a:off x="508173" y="6620807"/>
          <a:ext cx="9364382" cy="3465613"/>
        </p:xfrm>
        <a:graphic>
          <a:graphicData uri="http://schemas.openxmlformats.org/drawingml/2006/table">
            <a:tbl>
              <a:tblPr firstRow="1" bandRow="1">
                <a:tableStyleId>{93296810-A885-4BE3-A3E7-6D5BEEA58F35}</a:tableStyleId>
              </a:tblPr>
              <a:tblGrid>
                <a:gridCol w="4005729"/>
                <a:gridCol w="2785439"/>
                <a:gridCol w="2573214"/>
              </a:tblGrid>
              <a:tr h="65823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ГУСО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>
                          <a:solidFill>
                            <a:schemeClr val="tx1"/>
                          </a:solidFill>
                        </a:rPr>
                        <a:t>НКО</a:t>
                      </a:r>
                      <a:endParaRPr lang="ru-RU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</a:tr>
              <a:tr h="769146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Количество учреждений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28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3</a:t>
                      </a:r>
                      <a:endParaRPr lang="ru-RU" dirty="0"/>
                    </a:p>
                  </a:txBody>
                  <a:tcPr anchor="ctr"/>
                </a:tc>
              </a:tr>
              <a:tr h="1102442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Количество работников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806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59</a:t>
                      </a:r>
                      <a:endParaRPr lang="ru-RU" dirty="0"/>
                    </a:p>
                  </a:txBody>
                  <a:tcPr anchor="ctr"/>
                </a:tc>
              </a:tr>
              <a:tr h="935795">
                <a:tc>
                  <a:txBody>
                    <a:bodyPr/>
                    <a:lstStyle/>
                    <a:p>
                      <a:r>
                        <a:rPr lang="ru-RU" sz="2400" dirty="0" smtClean="0"/>
                        <a:t>Обслужено граждан</a:t>
                      </a:r>
                      <a:endParaRPr lang="ru-RU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7 093</a:t>
                      </a:r>
                      <a:endParaRPr lang="ru-RU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dirty="0" smtClean="0"/>
                        <a:t>653</a:t>
                      </a:r>
                      <a:endParaRPr lang="ru-RU" dirty="0"/>
                    </a:p>
                  </a:txBody>
                  <a:tcPr anchor="ctr"/>
                </a:tc>
              </a:tr>
            </a:tbl>
          </a:graphicData>
        </a:graphic>
      </p:graphicFrame>
      <p:cxnSp>
        <p:nvCxnSpPr>
          <p:cNvPr id="16" name="Прямая соединительная линия 15"/>
          <p:cNvCxnSpPr/>
          <p:nvPr/>
        </p:nvCxnSpPr>
        <p:spPr>
          <a:xfrm flipV="1">
            <a:off x="556592" y="5685183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Номер слайда 24"/>
          <p:cNvSpPr>
            <a:spLocks noGrp="1"/>
          </p:cNvSpPr>
          <p:nvPr/>
        </p:nvSpPr>
        <p:spPr>
          <a:xfrm>
            <a:off x="14272745" y="10168889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14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0368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08339" y="523435"/>
            <a:ext cx="18590886" cy="5908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marL="13333"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altLang="ru-RU" sz="3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РП «</a:t>
            </a:r>
            <a:r>
              <a:rPr lang="ru-RU" altLang="ru-RU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Система долговременного ухода за пожилыми и инвалидами»</a:t>
            </a:r>
            <a:endParaRPr lang="ru-RU" altLang="ru-RU" sz="3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9799" y="5311587"/>
            <a:ext cx="5903594" cy="30239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20"/>
              </a:spcBef>
              <a:spcAft>
                <a:spcPts val="420"/>
              </a:spcAft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Подготовка кадров СДУ и обучение родственников уходу</a:t>
            </a:r>
          </a:p>
          <a:p>
            <a:pPr marL="643863" lvl="1" indent="-457200">
              <a:spcAft>
                <a:spcPts val="420"/>
              </a:spcAft>
              <a:buClr>
                <a:srgbClr val="C0504D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бучено </a:t>
            </a:r>
            <a:r>
              <a:rPr lang="ru-RU" sz="24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148</a:t>
            </a: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специалистов</a:t>
            </a:r>
          </a:p>
          <a:p>
            <a:pPr marL="643863" lvl="1" indent="-457200">
              <a:spcAft>
                <a:spcPts val="420"/>
              </a:spcAft>
              <a:buClr>
                <a:srgbClr val="C0504D"/>
              </a:buClr>
              <a:buFont typeface="Arial" panose="020B0604020202020204" pitchFamily="34" charset="0"/>
              <a:buChar char="•"/>
              <a:defRPr/>
            </a:pP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трудоустроены 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(2-родители участников СВО) родственника, осуществляющие уход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719854" y="5311587"/>
            <a:ext cx="5903594" cy="3023901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беспечение 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каждого</a:t>
            </a:r>
            <a:r>
              <a:rPr lang="ru-RU" sz="2400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человека, не справляющегося с самостоятельным уходом, системой необходимой поддержки 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бесплатно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 algn="ctr"/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дифференцировано для каждого уровня, в объеме до  28 часов в неделю и до 7 дней в неделю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3077023" y="5311587"/>
            <a:ext cx="5752402" cy="3023902"/>
          </a:xfrm>
          <a:prstGeom prst="rect">
            <a:avLst/>
          </a:prstGeom>
          <a:solidFill>
            <a:srgbClr val="E6E6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ts val="420"/>
              </a:spcBef>
              <a:spcAft>
                <a:spcPts val="420"/>
              </a:spcAft>
              <a:defRPr/>
            </a:pPr>
            <a:r>
              <a:rPr lang="ru-RU" sz="2400" b="1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Стационарозамещающие технологии</a:t>
            </a:r>
            <a:endParaRPr lang="ru-RU" sz="2400" dirty="0">
              <a:solidFill>
                <a:schemeClr val="tx2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-75589">
              <a:buClr>
                <a:srgbClr val="C0504D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приемные семьи – 135 ед.</a:t>
            </a:r>
          </a:p>
          <a:p>
            <a:pPr indent="-75589">
              <a:buClr>
                <a:srgbClr val="C0504D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служба сиделок – 3 чел.</a:t>
            </a:r>
          </a:p>
          <a:p>
            <a:pPr indent="-75589">
              <a:buClr>
                <a:srgbClr val="C0504D"/>
              </a:buClr>
              <a:buFont typeface="Arial" panose="020B0604020202020204" pitchFamily="34" charset="0"/>
              <a:buChar char="•"/>
              <a:defRPr/>
            </a:pPr>
            <a:r>
              <a:rPr lang="en-US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сопровождаемое проживание </a:t>
            </a:r>
            <a:r>
              <a:rPr lang="ru-RU" sz="2400" dirty="0" smtClean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400" dirty="0">
                <a:solidFill>
                  <a:schemeClr val="tx2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чел.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98175" y="2047539"/>
            <a:ext cx="6062869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1197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.:</a:t>
            </a:r>
          </a:p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(+332 по сравнению с 2022 г.)</a:t>
            </a:r>
            <a:endParaRPr lang="ru-RU" sz="28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</a:pPr>
            <a:endParaRPr lang="ru-R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865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</a:t>
            </a:r>
          </a:p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308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дому</a:t>
            </a:r>
          </a:p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  <a:r>
              <a:rPr lang="ru-RU" sz="2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полустационар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74319" y="2047539"/>
            <a:ext cx="6713758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err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пилотных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ГУСО:</a:t>
            </a:r>
          </a:p>
          <a:p>
            <a:pPr>
              <a:lnSpc>
                <a:spcPts val="4000"/>
              </a:lnSpc>
            </a:pP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(+3 по сравнению с 2022 г.)</a:t>
            </a:r>
            <a:endParaRPr lang="ru-RU" sz="28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</a:pPr>
            <a:endParaRPr lang="ru-R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комплексных центра</a:t>
            </a:r>
          </a:p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дома-интерната</a:t>
            </a:r>
          </a:p>
          <a:p>
            <a:pPr>
              <a:lnSpc>
                <a:spcPts val="4000"/>
              </a:lnSpc>
            </a:pP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28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 реабилитационный центр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3650976" y="1335561"/>
            <a:ext cx="4574862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объем средств</a:t>
            </a:r>
          </a:p>
          <a:p>
            <a:pPr algn="ctr"/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 </a:t>
            </a:r>
            <a:r>
              <a:rPr lang="ru-RU" sz="2800" b="1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2023 </a:t>
            </a:r>
            <a:r>
              <a:rPr lang="ru-RU" sz="2800" b="1" dirty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г. :</a:t>
            </a:r>
          </a:p>
          <a:p>
            <a:pPr algn="ctr"/>
            <a:endParaRPr lang="ru-R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63,7 </a:t>
            </a:r>
            <a:r>
              <a:rPr lang="ru-RU" sz="28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руб</a:t>
            </a:r>
            <a:r>
              <a:rPr lang="ru-RU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2800" b="1" dirty="0" smtClean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исполнение 100 %</a:t>
            </a:r>
          </a:p>
          <a:p>
            <a:pPr algn="ctr"/>
            <a:endParaRPr lang="ru-RU" sz="2800" b="1" dirty="0" smtClean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2800" b="1" dirty="0" smtClean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(+5,6 млн.руб. по сравнению с 2022 г.), </a:t>
            </a:r>
            <a:endParaRPr lang="ru-RU" sz="28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Номер слайда 1">
            <a:extLst>
              <a:ext uri="{FF2B5EF4-FFF2-40B4-BE49-F238E27FC236}">
                <a16:creationId xmlns:a16="http://schemas.microsoft.com/office/drawing/2014/main" xmlns="" id="{88519CB6-33E6-8E26-C100-E2F2069C06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7B3462-EB8F-4181-A0AD-D470A0A49590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69799" y="8942398"/>
            <a:ext cx="183675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реализации пилотного проекта за счет средств текущего финансирования приняли участие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4 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 социального обслуживания на территории 5 районов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Борзинского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Калганского,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Нерчинско-Заводского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ru-RU" sz="2400" dirty="0" err="1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Красночикойского</a:t>
            </a:r>
            <a:r>
              <a:rPr lang="ru-RU" sz="2400" dirty="0" smtClean="0">
                <a:solidFill>
                  <a:schemeClr val="bg2">
                    <a:lumMod val="1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Агинского районов</a:t>
            </a:r>
            <a:endParaRPr lang="ru-RU" sz="2400" dirty="0">
              <a:solidFill>
                <a:schemeClr val="bg2">
                  <a:lumMod val="1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3" name="Группа 12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16" name="Блок-схема: узел 15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kern="0" dirty="0">
                  <a:solidFill>
                    <a:srgbClr val="C00000"/>
                  </a:solidFill>
                  <a:latin typeface="Calibri"/>
                </a:rPr>
                <a:t>2</a:t>
              </a:r>
              <a:endPara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cxnSp>
        <p:nvCxnSpPr>
          <p:cNvPr id="18" name="Прямая соединительная линия 17"/>
          <p:cNvCxnSpPr/>
          <p:nvPr/>
        </p:nvCxnSpPr>
        <p:spPr>
          <a:xfrm flipV="1">
            <a:off x="337930" y="8647043"/>
            <a:ext cx="6937513" cy="19879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V="1">
            <a:off x="377687" y="1172818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21273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/>
          </p:cNvSpPr>
          <p:nvPr/>
        </p:nvSpPr>
        <p:spPr>
          <a:xfrm>
            <a:off x="665670" y="438955"/>
            <a:ext cx="18533555" cy="4840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Мероприятия комплексной реабилитации и абилитации инвалидов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0019720" y="2924743"/>
            <a:ext cx="1209534" cy="60476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3779">
              <a:solidFill>
                <a:prstClr val="white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266749" y="1858251"/>
            <a:ext cx="12413827" cy="120953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71399" tIns="85699" rIns="171399" bIns="85699" rtlCol="0" anchor="ctr"/>
          <a:lstStyle/>
          <a:p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Оснащено реабилитационным оборудованием </a:t>
            </a:r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26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государственных учреждений на 23,1 млн. руб. </a:t>
            </a:r>
            <a:endParaRPr lang="ru-RU" sz="26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66749" y="3280234"/>
            <a:ext cx="12413827" cy="1102767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71399" tIns="85699" rIns="171399" bIns="85699" rtlCol="0" anchor="ctr"/>
          <a:lstStyle/>
          <a:p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Приобретено реабилитационное оборудование для </a:t>
            </a:r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государственных учреждений, оказывающих услуги ранней помощи, на 2,3 млн. руб.</a:t>
            </a:r>
            <a:endParaRPr lang="ru-RU" sz="2600" dirty="0">
              <a:solidFill>
                <a:schemeClr val="tx1">
                  <a:lumMod val="95000"/>
                  <a:lumOff val="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66749" y="6121802"/>
            <a:ext cx="12413827" cy="121528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71399" tIns="85699" rIns="171399" bIns="85699" rtlCol="0" anchor="ctr"/>
          <a:lstStyle/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Приобретена мебель и бытовая техника в </a:t>
            </a:r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2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учреждения, реализующих сопровождаемое проживание инвалидов, на 3,3 млн.руб.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38537" y="7535351"/>
            <a:ext cx="12442039" cy="109766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71399" tIns="85699" rIns="171399" bIns="85699" rtlCol="0" anchor="ctr"/>
          <a:lstStyle/>
          <a:p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7 367 инвалидов обеспечены сопровождением, в том числе 1 842 ребенка-инвалида</a:t>
            </a:r>
            <a:endParaRPr lang="ru-RU" sz="2600" dirty="0">
              <a:solidFill>
                <a:srgbClr val="52A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Номер слайда 4">
            <a:extLst>
              <a:ext uri="{FF2B5EF4-FFF2-40B4-BE49-F238E27FC236}">
                <a16:creationId xmlns="" xmlns:a16="http://schemas.microsoft.com/office/drawing/2014/main" id="{2AFF73D4-B421-89C5-3168-F9DA623266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310818" y="9846992"/>
            <a:ext cx="1446419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i="1" dirty="0" err="1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Справочно</a:t>
            </a:r>
            <a:r>
              <a:rPr lang="ru-RU" i="1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:</a:t>
            </a:r>
            <a:r>
              <a:rPr lang="ru-RU" dirty="0" smtClean="0">
                <a:solidFill>
                  <a:prstClr val="black">
                    <a:lumMod val="75000"/>
                    <a:lumOff val="25000"/>
                  </a:prstClr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В Забайкальском крае проживает 76 940 инвалидов, в том числе 5 337 детей-инвалидов</a:t>
            </a:r>
            <a:endParaRPr lang="ru-RU" dirty="0">
              <a:solidFill>
                <a:prstClr val="black">
                  <a:lumMod val="75000"/>
                  <a:lumOff val="25000"/>
                </a:prstClr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324510" y="9772873"/>
            <a:ext cx="5082179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Прямоугольник 24"/>
          <p:cNvSpPr/>
          <p:nvPr/>
        </p:nvSpPr>
        <p:spPr>
          <a:xfrm>
            <a:off x="310818" y="4656114"/>
            <a:ext cx="12369758" cy="11821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71399" tIns="85699" rIns="171399" bIns="85699" rtlCol="0" anchor="ctr"/>
          <a:lstStyle/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Комплексную реабилитацию на базах государственных учреждений получили </a:t>
            </a:r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7 340</a:t>
            </a:r>
            <a:r>
              <a:rPr lang="ru-RU" sz="2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 (2022 г. – 6 932), из них </a:t>
            </a:r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1 176</a:t>
            </a:r>
            <a:r>
              <a:rPr lang="ru-RU" sz="2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дети-инвалиды,</a:t>
            </a:r>
            <a:r>
              <a:rPr lang="ru-RU" sz="2600" dirty="0" smtClean="0">
                <a:solidFill>
                  <a:srgbClr val="1F497D">
                    <a:lumMod val="75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1 714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инвалиды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19" name="Прямоугольник 18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20" name="Блок-схема: узел 19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kern="0" dirty="0">
                  <a:solidFill>
                    <a:srgbClr val="C00000"/>
                  </a:solidFill>
                  <a:latin typeface="Calibri"/>
                </a:rPr>
                <a:t>2</a:t>
              </a:r>
              <a:endPara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238537" y="8804310"/>
            <a:ext cx="12388251" cy="70552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  <a:effectLst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lIns="171399" tIns="85699" rIns="171399" bIns="85699" rtlCol="0" anchor="ctr"/>
          <a:lstStyle/>
          <a:p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Органами службы занятости трудоустроено </a:t>
            </a:r>
            <a:r>
              <a:rPr lang="ru-RU" sz="26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217</a:t>
            </a:r>
            <a:r>
              <a:rPr lang="ru-RU" sz="26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инвалидов</a:t>
            </a:r>
            <a:endParaRPr lang="ru-RU" sz="26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417444" y="1292087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6" b="27268"/>
          <a:stretch/>
        </p:blipFill>
        <p:spPr>
          <a:xfrm>
            <a:off x="13613810" y="4606326"/>
            <a:ext cx="4908662" cy="246667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27" b="8016"/>
          <a:stretch/>
        </p:blipFill>
        <p:spPr>
          <a:xfrm>
            <a:off x="14473225" y="7261403"/>
            <a:ext cx="3052258" cy="324074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810" r="3090" b="11509"/>
          <a:stretch/>
        </p:blipFill>
        <p:spPr>
          <a:xfrm>
            <a:off x="13613809" y="1530494"/>
            <a:ext cx="4908663" cy="2913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4760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/>
          <p:cNvSpPr>
            <a:spLocks noGrp="1"/>
          </p:cNvSpPr>
          <p:nvPr>
            <p:ph idx="1"/>
          </p:nvPr>
        </p:nvSpPr>
        <p:spPr>
          <a:xfrm>
            <a:off x="993138" y="1478593"/>
            <a:ext cx="6047672" cy="907165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lang="ru-RU" sz="5900" b="1" dirty="0">
                <a:solidFill>
                  <a:srgbClr val="00B050"/>
                </a:solidFill>
                <a:cs typeface="Times New Roman" pitchFamily="18" charset="0"/>
              </a:rPr>
              <a:t>70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35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видов социальных выплат</a:t>
            </a:r>
          </a:p>
        </p:txBody>
      </p:sp>
      <p:sp>
        <p:nvSpPr>
          <p:cNvPr id="9" name="Объект 7"/>
          <p:cNvSpPr txBox="1">
            <a:spLocks/>
          </p:cNvSpPr>
          <p:nvPr/>
        </p:nvSpPr>
        <p:spPr>
          <a:xfrm>
            <a:off x="7271110" y="1373553"/>
            <a:ext cx="5896480" cy="952204"/>
          </a:xfrm>
          <a:prstGeom prst="rect">
            <a:avLst/>
          </a:prstGeom>
        </p:spPr>
        <p:txBody>
          <a:bodyPr vert="horz" lIns="191987" tIns="95994" rIns="191987" bIns="95994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5000" b="1" dirty="0" smtClean="0">
                <a:solidFill>
                  <a:srgbClr val="00B050"/>
                </a:solidFill>
                <a:cs typeface="Times New Roman" pitchFamily="18" charset="0"/>
              </a:rPr>
              <a:t>287,9</a:t>
            </a:r>
            <a:r>
              <a:rPr lang="ru-RU" sz="5000" b="1" dirty="0" smtClean="0">
                <a:solidFill>
                  <a:srgbClr val="C00000"/>
                </a:solidFill>
                <a:cs typeface="Times New Roman" pitchFamily="18" charset="0"/>
              </a:rPr>
              <a:t> </a:t>
            </a:r>
            <a:r>
              <a:rPr lang="ru-RU" sz="3400" b="1" dirty="0" smtClean="0">
                <a:cs typeface="Times New Roman" pitchFamily="18" charset="0"/>
              </a:rPr>
              <a:t>тыс</a:t>
            </a:r>
            <a:r>
              <a:rPr lang="ru-RU" sz="3400" b="1" dirty="0">
                <a:cs typeface="Times New Roman" pitchFamily="18" charset="0"/>
              </a:rPr>
              <a:t>. </a:t>
            </a:r>
            <a:r>
              <a:rPr lang="ru-RU" sz="3400" b="1" dirty="0" smtClean="0">
                <a:cs typeface="Times New Roman" pitchFamily="18" charset="0"/>
              </a:rPr>
              <a:t>получателей</a:t>
            </a:r>
            <a:endParaRPr lang="ru-RU" sz="3100" b="1" dirty="0"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7213090" y="2812951"/>
            <a:ext cx="5647370" cy="322528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Выплаты семьям с детьми </a:t>
            </a:r>
          </a:p>
          <a:p>
            <a:pPr algn="ctr"/>
            <a:endParaRPr lang="ru-RU" sz="30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B050"/>
                </a:solidFill>
              </a:rPr>
              <a:t>58,3</a:t>
            </a:r>
            <a:r>
              <a:rPr lang="ru-RU" sz="4400" b="1" dirty="0" smtClean="0">
                <a:solidFill>
                  <a:srgbClr val="00B050"/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тыс. семей </a:t>
            </a:r>
          </a:p>
          <a:p>
            <a:pPr algn="ctr"/>
            <a:r>
              <a:rPr lang="ru-RU" sz="2900" b="1" dirty="0" smtClean="0">
                <a:solidFill>
                  <a:schemeClr val="tx1"/>
                </a:solidFill>
              </a:rPr>
              <a:t>на </a:t>
            </a:r>
            <a:r>
              <a:rPr lang="ru-RU" sz="3400" b="1" dirty="0" smtClean="0">
                <a:solidFill>
                  <a:schemeClr val="tx1"/>
                </a:solidFill>
              </a:rPr>
              <a:t>62,8</a:t>
            </a:r>
            <a:r>
              <a:rPr lang="ru-RU" sz="2900" b="1" dirty="0" smtClean="0">
                <a:solidFill>
                  <a:schemeClr val="tx1"/>
                </a:solidFill>
              </a:rPr>
              <a:t> тыс. детей</a:t>
            </a:r>
          </a:p>
          <a:p>
            <a:pPr algn="ctr"/>
            <a:r>
              <a:rPr lang="ru-RU" sz="3400" b="1" dirty="0" smtClean="0">
                <a:solidFill>
                  <a:schemeClr val="tx1"/>
                </a:solidFill>
              </a:rPr>
              <a:t>3 789,8 </a:t>
            </a:r>
            <a:r>
              <a:rPr lang="ru-RU" sz="2900" b="1" dirty="0" smtClean="0">
                <a:solidFill>
                  <a:schemeClr val="tx1"/>
                </a:solidFill>
              </a:rPr>
              <a:t>млн. руб.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9777997" y="7137973"/>
            <a:ext cx="4342447" cy="2878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Выплаты участникам СВО и членам их семей</a:t>
            </a:r>
          </a:p>
          <a:p>
            <a:pPr algn="ctr"/>
            <a:endParaRPr lang="ru-RU" sz="34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B050"/>
                </a:solidFill>
              </a:rPr>
              <a:t>7,4</a:t>
            </a:r>
            <a:r>
              <a:rPr lang="ru-RU" sz="29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тыс. граждан </a:t>
            </a:r>
          </a:p>
          <a:p>
            <a:pPr algn="ctr"/>
            <a:r>
              <a:rPr lang="ru-RU" sz="3400" b="1" dirty="0" smtClean="0">
                <a:solidFill>
                  <a:schemeClr val="tx1"/>
                </a:solidFill>
              </a:rPr>
              <a:t>1 827,4 </a:t>
            </a:r>
            <a:r>
              <a:rPr lang="ru-RU" sz="2900" b="1" dirty="0" smtClean="0">
                <a:solidFill>
                  <a:schemeClr val="tx1"/>
                </a:solidFill>
              </a:rPr>
              <a:t>млн. руб.</a:t>
            </a:r>
          </a:p>
        </p:txBody>
      </p:sp>
      <p:sp>
        <p:nvSpPr>
          <p:cNvPr id="47" name="Объект 7"/>
          <p:cNvSpPr txBox="1">
            <a:spLocks/>
          </p:cNvSpPr>
          <p:nvPr/>
        </p:nvSpPr>
        <p:spPr>
          <a:xfrm>
            <a:off x="13530595" y="1427693"/>
            <a:ext cx="4910519" cy="907165"/>
          </a:xfrm>
          <a:prstGeom prst="rect">
            <a:avLst/>
          </a:prstGeom>
        </p:spPr>
        <p:txBody>
          <a:bodyPr vert="horz" lIns="191987" tIns="95994" rIns="191987" bIns="95994" rtlCol="0">
            <a:normAutofit fontScale="47500" lnSpcReduction="20000"/>
          </a:bodyPr>
          <a:lstStyle/>
          <a:p>
            <a:pPr defTabSz="1919874">
              <a:spcBef>
                <a:spcPct val="20000"/>
              </a:spcBef>
              <a:defRPr/>
            </a:pPr>
            <a:r>
              <a:rPr lang="ru-RU" sz="9100" b="1" dirty="0" smtClean="0">
                <a:solidFill>
                  <a:srgbClr val="00B050"/>
                </a:solidFill>
                <a:cs typeface="Times New Roman" pitchFamily="18" charset="0"/>
              </a:rPr>
              <a:t>11,7</a:t>
            </a:r>
            <a:r>
              <a:rPr lang="ru-RU" sz="9100" b="1" dirty="0" smtClean="0">
                <a:solidFill>
                  <a:schemeClr val="accent1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7200" b="1" dirty="0" smtClean="0">
                <a:cs typeface="Times New Roman" pitchFamily="18" charset="0"/>
              </a:rPr>
              <a:t>млрд</a:t>
            </a:r>
            <a:r>
              <a:rPr lang="ru-RU" sz="7200" b="1" dirty="0">
                <a:cs typeface="Times New Roman" pitchFamily="18" charset="0"/>
              </a:rPr>
              <a:t>. рублей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13646179" y="2811529"/>
            <a:ext cx="5009396" cy="322671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РСД к пенсии </a:t>
            </a:r>
          </a:p>
          <a:p>
            <a:pPr algn="ctr"/>
            <a:endParaRPr lang="ru-RU" sz="28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B050"/>
                </a:solidFill>
              </a:rPr>
              <a:t>65,9</a:t>
            </a:r>
            <a:r>
              <a:rPr lang="ru-RU" sz="29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900" b="1" dirty="0">
                <a:solidFill>
                  <a:schemeClr val="tx1"/>
                </a:solidFill>
              </a:rPr>
              <a:t>тыс. </a:t>
            </a:r>
            <a:r>
              <a:rPr lang="ru-RU" sz="2900" b="1" dirty="0" smtClean="0">
                <a:solidFill>
                  <a:schemeClr val="tx1"/>
                </a:solidFill>
              </a:rPr>
              <a:t>пенсионеров</a:t>
            </a:r>
            <a:endParaRPr lang="ru-RU" sz="2900" b="1" dirty="0">
              <a:solidFill>
                <a:schemeClr val="tx1"/>
              </a:solidFill>
            </a:endParaRPr>
          </a:p>
          <a:p>
            <a:pPr algn="ctr"/>
            <a:r>
              <a:rPr lang="ru-RU" sz="3400" b="1" dirty="0" smtClean="0">
                <a:solidFill>
                  <a:schemeClr val="tx1"/>
                </a:solidFill>
              </a:rPr>
              <a:t>2 803,4 </a:t>
            </a:r>
            <a:r>
              <a:rPr lang="ru-RU" sz="2900" b="1" dirty="0">
                <a:solidFill>
                  <a:schemeClr val="tx1"/>
                </a:solidFill>
              </a:rPr>
              <a:t>млн. руб.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975776" y="7137973"/>
            <a:ext cx="4223049" cy="2869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ЕДВ региональным льготополучателям</a:t>
            </a:r>
          </a:p>
          <a:p>
            <a:pPr algn="ctr"/>
            <a:endParaRPr lang="ru-RU" sz="34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B050"/>
                </a:solidFill>
              </a:rPr>
              <a:t>74,1</a:t>
            </a:r>
            <a:r>
              <a:rPr lang="ru-RU" sz="29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тыс. граждан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</a:rPr>
              <a:t>768,9</a:t>
            </a:r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млн. руб.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487875" y="2872515"/>
            <a:ext cx="5552127" cy="325674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Выплаты семьям с детьми </a:t>
            </a:r>
          </a:p>
          <a:p>
            <a:pPr algn="ctr"/>
            <a:endParaRPr lang="ru-RU" sz="34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B050"/>
                </a:solidFill>
              </a:rPr>
              <a:t>106,0 </a:t>
            </a:r>
            <a:r>
              <a:rPr lang="ru-RU" sz="2900" b="1" dirty="0" smtClean="0">
                <a:solidFill>
                  <a:schemeClr val="tx1"/>
                </a:solidFill>
              </a:rPr>
              <a:t>тыс. семей </a:t>
            </a:r>
          </a:p>
          <a:p>
            <a:pPr algn="ctr"/>
            <a:r>
              <a:rPr lang="ru-RU" sz="2900" b="1" dirty="0" smtClean="0">
                <a:solidFill>
                  <a:schemeClr val="tx1"/>
                </a:solidFill>
              </a:rPr>
              <a:t>на</a:t>
            </a:r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</a:rPr>
              <a:t>176,0</a:t>
            </a:r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тыс. детей</a:t>
            </a:r>
          </a:p>
          <a:p>
            <a:pPr algn="ctr"/>
            <a:r>
              <a:rPr lang="ru-RU" sz="3400" b="1" dirty="0" smtClean="0">
                <a:solidFill>
                  <a:schemeClr val="tx1"/>
                </a:solidFill>
              </a:rPr>
              <a:t>19 290,6 </a:t>
            </a:r>
            <a:r>
              <a:rPr lang="ru-RU" sz="2900" b="1" dirty="0" smtClean="0">
                <a:solidFill>
                  <a:schemeClr val="tx1"/>
                </a:solidFill>
              </a:rPr>
              <a:t>млн. руб.</a:t>
            </a:r>
            <a:r>
              <a:rPr lang="ru-RU" sz="3200" dirty="0" smtClean="0"/>
              <a:t> </a:t>
            </a:r>
          </a:p>
          <a:p>
            <a:pPr algn="ctr"/>
            <a:r>
              <a:rPr lang="ru-RU" sz="1600" dirty="0" smtClean="0">
                <a:solidFill>
                  <a:schemeClr val="bg1">
                    <a:lumMod val="50000"/>
                  </a:schemeClr>
                </a:solidFill>
              </a:rPr>
              <a:t>* Выплаты, осуществленные Фондом пенсионного и социального страхования РФ</a:t>
            </a:r>
            <a:r>
              <a:rPr lang="ru-RU" sz="1600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14699617" y="7152288"/>
            <a:ext cx="3966070" cy="287894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Пособие по безработице</a:t>
            </a:r>
          </a:p>
          <a:p>
            <a:pPr algn="ctr"/>
            <a:endParaRPr lang="ru-RU" sz="34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B050"/>
                </a:solidFill>
              </a:rPr>
              <a:t>16,0</a:t>
            </a:r>
            <a:r>
              <a:rPr lang="ru-RU" sz="29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тыс. граждан </a:t>
            </a:r>
          </a:p>
          <a:p>
            <a:pPr algn="ctr"/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3400" b="1" dirty="0" smtClean="0">
                <a:solidFill>
                  <a:schemeClr val="tx1"/>
                </a:solidFill>
              </a:rPr>
              <a:t>586,4</a:t>
            </a:r>
            <a:r>
              <a:rPr lang="ru-RU" sz="4400" b="1" dirty="0" smtClean="0">
                <a:solidFill>
                  <a:schemeClr val="tx1"/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млн. руб.</a:t>
            </a:r>
          </a:p>
        </p:txBody>
      </p:sp>
      <p:grpSp>
        <p:nvGrpSpPr>
          <p:cNvPr id="2" name="Группа 49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51" name="Прямоугольник 50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ru-RU" sz="1800" b="0" i="0" u="none" strike="noStrike" kern="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</a:endParaRPr>
            </a:p>
          </p:txBody>
        </p:sp>
        <p:sp>
          <p:nvSpPr>
            <p:cNvPr id="52" name="Блок-схема: узел 51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ru-RU" sz="3200" kern="0" dirty="0">
                  <a:solidFill>
                    <a:srgbClr val="C00000"/>
                  </a:solidFill>
                  <a:latin typeface="Calibri"/>
                </a:rPr>
                <a:t>2</a:t>
              </a:r>
              <a:endParaRPr kumimoji="0" lang="ru-RU" sz="3200" b="0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/>
              </a:endParaRPr>
            </a:p>
          </p:txBody>
        </p:sp>
      </p:grpSp>
      <p:sp>
        <p:nvSpPr>
          <p:cNvPr id="55" name="Прямоугольник 54"/>
          <p:cNvSpPr/>
          <p:nvPr/>
        </p:nvSpPr>
        <p:spPr>
          <a:xfrm>
            <a:off x="403217" y="7118097"/>
            <a:ext cx="4100959" cy="2869003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/>
            <a:r>
              <a:rPr lang="ru-RU" sz="3200" b="1" dirty="0" smtClean="0">
                <a:solidFill>
                  <a:schemeClr val="tx1"/>
                </a:solidFill>
              </a:rPr>
              <a:t>Компенсация на оплату ЖКУ</a:t>
            </a:r>
          </a:p>
          <a:p>
            <a:pPr algn="ctr"/>
            <a:endParaRPr lang="ru-RU" sz="3400" b="1" dirty="0" smtClean="0">
              <a:solidFill>
                <a:srgbClr val="00B050"/>
              </a:solidFill>
            </a:endParaRPr>
          </a:p>
          <a:p>
            <a:pPr algn="ctr"/>
            <a:r>
              <a:rPr lang="ru-RU" sz="3400" b="1" dirty="0" smtClean="0">
                <a:solidFill>
                  <a:srgbClr val="00B050"/>
                </a:solidFill>
              </a:rPr>
              <a:t>146,6</a:t>
            </a:r>
            <a:r>
              <a:rPr lang="ru-RU" sz="2900" b="1" dirty="0" smtClean="0">
                <a:solidFill>
                  <a:schemeClr val="tx2">
                    <a:lumMod val="90000"/>
                    <a:lumOff val="10000"/>
                  </a:schemeClr>
                </a:solidFill>
              </a:rPr>
              <a:t> </a:t>
            </a:r>
            <a:r>
              <a:rPr lang="ru-RU" sz="2900" b="1" dirty="0" smtClean="0">
                <a:solidFill>
                  <a:schemeClr val="tx1"/>
                </a:solidFill>
              </a:rPr>
              <a:t>тыс. граждан     </a:t>
            </a:r>
          </a:p>
          <a:p>
            <a:pPr algn="ctr"/>
            <a:r>
              <a:rPr lang="ru-RU" sz="3400" b="1" dirty="0" smtClean="0">
                <a:solidFill>
                  <a:schemeClr val="tx1"/>
                </a:solidFill>
              </a:rPr>
              <a:t>1 929,7 </a:t>
            </a:r>
            <a:r>
              <a:rPr lang="ru-RU" sz="2900" b="1" dirty="0" smtClean="0">
                <a:solidFill>
                  <a:schemeClr val="tx1"/>
                </a:solidFill>
              </a:rPr>
              <a:t>млн. руб.</a:t>
            </a: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 flipV="1">
            <a:off x="437322" y="2325757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24"/>
          <p:cNvSpPr>
            <a:spLocks noGrp="1"/>
          </p:cNvSpPr>
          <p:nvPr/>
        </p:nvSpPr>
        <p:spPr>
          <a:xfrm>
            <a:off x="14344934" y="10192952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17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Заголовок 1"/>
          <p:cNvSpPr txBox="1">
            <a:spLocks/>
          </p:cNvSpPr>
          <p:nvPr/>
        </p:nvSpPr>
        <p:spPr>
          <a:xfrm>
            <a:off x="1709530" y="438956"/>
            <a:ext cx="15902609" cy="484043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3100" b="1" dirty="0" smtClean="0">
                <a:latin typeface="Arial" pitchFamily="34" charset="0"/>
                <a:cs typeface="Arial" pitchFamily="34" charset="0"/>
              </a:rPr>
              <a:t>Социальная поддержка граждан</a:t>
            </a:r>
          </a:p>
        </p:txBody>
      </p:sp>
    </p:spTree>
    <p:extLst>
      <p:ext uri="{BB962C8B-B14F-4D97-AF65-F5344CB8AC3E}">
        <p14:creationId xmlns:p14="http://schemas.microsoft.com/office/powerpoint/2010/main" val="2801546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Прямоугольник 51"/>
          <p:cNvSpPr/>
          <p:nvPr/>
        </p:nvSpPr>
        <p:spPr>
          <a:xfrm>
            <a:off x="504307" y="1006876"/>
            <a:ext cx="18694918" cy="90694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r>
              <a:rPr lang="ru-RU" sz="3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Меры, обеспечивающие </a:t>
            </a:r>
            <a:r>
              <a:rPr lang="ru-RU" sz="3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рост доходов населения</a:t>
            </a:r>
          </a:p>
        </p:txBody>
      </p:sp>
      <p:sp>
        <p:nvSpPr>
          <p:cNvPr id="47" name="Скругленный прямоугольник 46"/>
          <p:cNvSpPr/>
          <p:nvPr/>
        </p:nvSpPr>
        <p:spPr>
          <a:xfrm>
            <a:off x="352890" y="2848938"/>
            <a:ext cx="18381735" cy="7835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минимального размера оплаты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труда на федеральном уровне   </a:t>
            </a: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en-US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.01.2021 – 12 792 руб.,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01.06.2022 – 15 279 руб.,  с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 – 16 242 руб.)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/>
          <p:cNvSpPr/>
          <p:nvPr/>
        </p:nvSpPr>
        <p:spPr>
          <a:xfrm>
            <a:off x="352889" y="3887402"/>
            <a:ext cx="18381735" cy="77787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установление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величины прожиточного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минимума  </a:t>
            </a: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01.01.2021 – 13 613,12 руб.,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01.01.2022 – 16 286 руб., с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01.01.2023 – 16 819 руб.)</a:t>
            </a:r>
          </a:p>
        </p:txBody>
      </p:sp>
      <p:sp>
        <p:nvSpPr>
          <p:cNvPr id="49" name="Скругленный прямоугольник 48"/>
          <p:cNvSpPr/>
          <p:nvPr/>
        </p:nvSpPr>
        <p:spPr>
          <a:xfrm>
            <a:off x="352888" y="4921362"/>
            <a:ext cx="18381735" cy="771783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увеличение окладов работников бюджетной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сферы в 2021 - 2023 годах: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квалифицированных – 31 %, </a:t>
            </a:r>
            <a:endParaRPr lang="ru-RU" sz="22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неквалифицированных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24,8 %</a:t>
            </a:r>
          </a:p>
        </p:txBody>
      </p:sp>
      <p:sp>
        <p:nvSpPr>
          <p:cNvPr id="50" name="Скругленный прямоугольник 49"/>
          <p:cNvSpPr/>
          <p:nvPr/>
        </p:nvSpPr>
        <p:spPr>
          <a:xfrm>
            <a:off x="337264" y="5914647"/>
            <a:ext cx="18381735" cy="788236"/>
          </a:xfrm>
          <a:prstGeom prst="roundRect">
            <a:avLst>
              <a:gd name="adj" fmla="val 1902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обеспечение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роста заработной платы в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году: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квалифицированных  работников – 9,7 %,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«указных» категорий работников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%,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учителей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25,5 %, неквалифицированных  работников – 8,5 %</a:t>
            </a:r>
          </a:p>
        </p:txBody>
      </p:sp>
      <p:graphicFrame>
        <p:nvGraphicFramePr>
          <p:cNvPr id="51" name="Диаграмма 4">
            <a:extLst>
              <a:ext uri="{FF2B5EF4-FFF2-40B4-BE49-F238E27FC236}">
                <a16:creationId xmlns:a16="http://schemas.microsoft.com/office/drawing/2014/main" xmlns="" id="{3E15DCB0-8AB5-4613-98A6-DF81964DBDB1}"/>
              </a:ext>
            </a:extLst>
          </p:cNvPr>
          <p:cNvGraphicFramePr>
            <a:graphicFrameLocks/>
          </p:cNvGraphicFramePr>
          <p:nvPr>
            <p:extLst/>
          </p:nvPr>
        </p:nvGraphicFramePr>
        <p:xfrm>
          <a:off x="477085" y="8075864"/>
          <a:ext cx="6655179" cy="24456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3" name="Прямоугольник 52"/>
          <p:cNvSpPr/>
          <p:nvPr/>
        </p:nvSpPr>
        <p:spPr>
          <a:xfrm>
            <a:off x="683089" y="7202901"/>
            <a:ext cx="686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1280160" fontAlgn="b"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Уровень бедности в Забайкальском крае, </a:t>
            </a:r>
            <a:r>
              <a:rPr lang="ru-RU" sz="2400" i="1" dirty="0" smtClean="0">
                <a:solidFill>
                  <a:prstClr val="black"/>
                </a:solidFill>
              </a:rPr>
              <a:t>%</a:t>
            </a:r>
            <a:endParaRPr lang="en-GB" sz="2400" i="1" dirty="0">
              <a:solidFill>
                <a:prstClr val="black"/>
              </a:solidFill>
            </a:endParaRPr>
          </a:p>
        </p:txBody>
      </p:sp>
      <p:graphicFrame>
        <p:nvGraphicFramePr>
          <p:cNvPr id="21" name="Диаграмма 20">
            <a:extLst>
              <a:ext uri="{FF2B5EF4-FFF2-40B4-BE49-F238E27FC236}">
                <a16:creationId xmlns:a16="http://schemas.microsoft.com/office/drawing/2014/main" xmlns="" id="{690522CA-BD50-4605-9711-B3333B4617D9}"/>
              </a:ext>
            </a:extLst>
          </p:cNvPr>
          <p:cNvGraphicFramePr/>
          <p:nvPr>
            <p:extLst/>
          </p:nvPr>
        </p:nvGraphicFramePr>
        <p:xfrm>
          <a:off x="8982634" y="6875901"/>
          <a:ext cx="9816353" cy="36982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5" name="Прямоугольник 14"/>
          <p:cNvSpPr/>
          <p:nvPr/>
        </p:nvSpPr>
        <p:spPr>
          <a:xfrm>
            <a:off x="284925" y="119329"/>
            <a:ext cx="914400" cy="10137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Блок-схема: узел 15"/>
          <p:cNvSpPr/>
          <p:nvPr/>
        </p:nvSpPr>
        <p:spPr>
          <a:xfrm>
            <a:off x="352890" y="225346"/>
            <a:ext cx="826555" cy="84814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3</a:t>
            </a:r>
            <a:endParaRPr lang="ru-RU" sz="3200" dirty="0">
              <a:solidFill>
                <a:srgbClr val="C00000"/>
              </a:solidFill>
            </a:endParaRPr>
          </a:p>
        </p:txBody>
      </p:sp>
      <p:cxnSp>
        <p:nvCxnSpPr>
          <p:cNvPr id="22" name="Прямая соединительная линия 21"/>
          <p:cNvCxnSpPr/>
          <p:nvPr/>
        </p:nvCxnSpPr>
        <p:spPr>
          <a:xfrm flipV="1">
            <a:off x="377687" y="1172818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219832" y="117602"/>
            <a:ext cx="17386219" cy="1015519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prstClr val="white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Рост благосостояния граждан, повышение эффективной занятости населения, развитие рынка труда и кадрового потенциала</a:t>
            </a:r>
          </a:p>
        </p:txBody>
      </p:sp>
      <p:sp>
        <p:nvSpPr>
          <p:cNvPr id="14" name="Номер слайда 24"/>
          <p:cNvSpPr>
            <a:spLocks noGrp="1"/>
          </p:cNvSpPr>
          <p:nvPr/>
        </p:nvSpPr>
        <p:spPr>
          <a:xfrm>
            <a:off x="14489314" y="10599521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18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17" name="Скругленный прямоугольник 16"/>
          <p:cNvSpPr/>
          <p:nvPr/>
        </p:nvSpPr>
        <p:spPr>
          <a:xfrm>
            <a:off x="405899" y="1848400"/>
            <a:ext cx="18381735" cy="783554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средней заработной платы в регионе</a:t>
            </a:r>
            <a:endParaRPr lang="ru-RU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(2021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52 216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руб.,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2022 – 59 413 руб.,  январь-ноябрь 2023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– </a:t>
            </a:r>
            <a:r>
              <a:rPr lang="ru-RU" sz="22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65 665 </a:t>
            </a:r>
            <a:r>
              <a:rPr lang="ru-RU" sz="22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руб.)</a:t>
            </a:r>
            <a:endParaRPr lang="en-US" sz="22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91054" y="7116762"/>
            <a:ext cx="6867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lvl="1" algn="ctr" defTabSz="1280160" fontAlgn="b">
              <a:defRPr/>
            </a:pPr>
            <a:r>
              <a:rPr lang="ru-RU" sz="2400" b="1" dirty="0" smtClean="0">
                <a:solidFill>
                  <a:prstClr val="black"/>
                </a:solidFill>
              </a:rPr>
              <a:t>Уровень бедности в ДФО, </a:t>
            </a:r>
            <a:r>
              <a:rPr lang="ru-RU" sz="2400" i="1" dirty="0" smtClean="0">
                <a:solidFill>
                  <a:prstClr val="black"/>
                </a:solidFill>
              </a:rPr>
              <a:t>%</a:t>
            </a:r>
            <a:endParaRPr lang="en-GB" sz="2400" i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694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0" descr="https://yt3.googleusercontent.com/R6hn_BvnUuvkeLgPKNKUztNPcz6HvaRAc5hDLdNwTVAfS3PMW1CptK4Zj_nnxU7U5MJvLwfsHY4=s900-c-k-c0x00ffffff-no-rj"/>
          <p:cNvPicPr>
            <a:picLocks noChangeAspect="1" noChangeArrowheads="1"/>
          </p:cNvPicPr>
          <p:nvPr/>
        </p:nvPicPr>
        <p:blipFill>
          <a:blip r:embed="rId3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4700"/>
                    </a14:imgEffect>
                    <a14:imgEffect>
                      <a14:saturation sat="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406289" y="3273298"/>
            <a:ext cx="1861766" cy="1861766"/>
          </a:xfrm>
          <a:prstGeom prst="rect">
            <a:avLst/>
          </a:prstGeom>
          <a:noFill/>
        </p:spPr>
      </p:pic>
      <p:pic>
        <p:nvPicPr>
          <p:cNvPr id="15" name="Picture 14" descr="https://avatars.mds.yandex.net/i?id=f2c98d22d3724a6bfe60ad3adf99c40ba6e75e1a-10386268-images-thumbs&amp;n=13"/>
          <p:cNvPicPr>
            <a:picLocks noChangeAspect="1" noChangeArrowheads="1"/>
          </p:cNvPicPr>
          <p:nvPr/>
        </p:nvPicPr>
        <p:blipFill>
          <a:blip r:embed="rId5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6420871" y="3097191"/>
            <a:ext cx="1953153" cy="1953153"/>
          </a:xfrm>
          <a:prstGeom prst="rect">
            <a:avLst/>
          </a:prstGeom>
          <a:noFill/>
        </p:spPr>
      </p:pic>
      <p:pic>
        <p:nvPicPr>
          <p:cNvPr id="18" name="Picture 12" descr="https://avatars.mds.yandex.net/i?id=b72f58f4f8b999f0e5a1616d48416359_l-10779221-images-thumbs&amp;n=13"/>
          <p:cNvPicPr>
            <a:picLocks noChangeAspect="1" noChangeArrowheads="1"/>
          </p:cNvPicPr>
          <p:nvPr/>
        </p:nvPicPr>
        <p:blipFill>
          <a:blip r:embed="rId6" cstate="print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47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11687542" y="3273298"/>
            <a:ext cx="1809813" cy="1478948"/>
          </a:xfrm>
          <a:prstGeom prst="rect">
            <a:avLst/>
          </a:prstGeom>
          <a:noFill/>
        </p:spPr>
      </p:pic>
      <p:pic>
        <p:nvPicPr>
          <p:cNvPr id="19" name="Picture 2" descr="https://cdn1.iconfinder.com/data/icons/education-set-7/512/group-1024.png"/>
          <p:cNvPicPr>
            <a:picLocks noChangeAspect="1" noChangeArrowheads="1"/>
          </p:cNvPicPr>
          <p:nvPr/>
        </p:nvPicPr>
        <p:blipFill>
          <a:blip r:embed="rId8" cstate="print">
            <a:duotone>
              <a:schemeClr val="accent4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>
            <a:off x="15896002" y="3018915"/>
            <a:ext cx="1930846" cy="1930846"/>
          </a:xfrm>
          <a:prstGeom prst="rect">
            <a:avLst/>
          </a:prstGeom>
          <a:noFill/>
        </p:spPr>
      </p:pic>
      <p:sp>
        <p:nvSpPr>
          <p:cNvPr id="20" name="TextBox 19"/>
          <p:cNvSpPr txBox="1"/>
          <p:nvPr/>
        </p:nvSpPr>
        <p:spPr>
          <a:xfrm>
            <a:off x="450122" y="5432751"/>
            <a:ext cx="3774101" cy="206210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Забайкальская краевая трехсторонняя комиссия</a:t>
            </a:r>
          </a:p>
          <a:p>
            <a:pPr algn="ctr"/>
            <a:endParaRPr lang="ru-RU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2021 – 5 заседаний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 – 4 заседания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2023 – 6 заседаний  </a:t>
            </a:r>
          </a:p>
          <a:p>
            <a:r>
              <a:rPr lang="ru-RU" sz="8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8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40656" y="5413232"/>
            <a:ext cx="4713584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Коллективные договоры и соглашения</a:t>
            </a:r>
          </a:p>
          <a:p>
            <a:pPr algn="ctr"/>
            <a:endParaRPr lang="ru-RU" sz="20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1 краевое трехстороннее соглашение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32 территориальных трехсторонних соглашений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3 краевых отраслевых соглашения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 территориальных отраслевых соглашений</a:t>
            </a:r>
          </a:p>
          <a:p>
            <a:pPr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1385 коллективных договоров </a:t>
            </a:r>
            <a:endParaRPr lang="ru-RU" sz="2000" dirty="0">
              <a:solidFill>
                <a:prstClr val="black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10823401" y="5432751"/>
            <a:ext cx="3538096" cy="34778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Количество коллективных договоров и соглашений, прошедших уведомительную регистрацию на краевом и муниципальном уровне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2021 – 655 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 – 658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2023 – 798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15370388" y="5511581"/>
            <a:ext cx="3180360" cy="193899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Рабочая группа</a:t>
            </a:r>
          </a:p>
          <a:p>
            <a:pPr algn="ctr"/>
            <a:endParaRPr lang="ru-RU" sz="20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2021 – 13 НПА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2022 – 12 НПА</a:t>
            </a:r>
          </a:p>
          <a:p>
            <a:pPr algn="ctr">
              <a:buFont typeface="Arial" pitchFamily="34" charset="0"/>
              <a:buChar char="•"/>
            </a:pP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2023 –  9 НПА</a:t>
            </a:r>
          </a:p>
          <a:p>
            <a:pPr algn="ctr"/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1219203" y="267849"/>
            <a:ext cx="17625387" cy="98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39811"/>
            <a:r>
              <a:rPr lang="ru-RU" sz="3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Создание благоприятных условий труда, защита прав и интересов работников и работодателей через систему социального партнерства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284925" y="261223"/>
            <a:ext cx="914400" cy="10137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4" name="Блок-схема: узел 23"/>
          <p:cNvSpPr/>
          <p:nvPr/>
        </p:nvSpPr>
        <p:spPr>
          <a:xfrm>
            <a:off x="352890" y="367240"/>
            <a:ext cx="846435" cy="84814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3</a:t>
            </a:r>
            <a:endParaRPr lang="ru-RU" sz="3200" dirty="0">
              <a:solidFill>
                <a:srgbClr val="C00000"/>
              </a:solidFill>
            </a:endParaRPr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 flipV="1">
            <a:off x="377687" y="1377776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Номер слайда 24"/>
          <p:cNvSpPr>
            <a:spLocks noGrp="1"/>
          </p:cNvSpPr>
          <p:nvPr/>
        </p:nvSpPr>
        <p:spPr>
          <a:xfrm>
            <a:off x="14510238" y="10090823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19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0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"/>
          <p:cNvSpPr txBox="1">
            <a:spLocks/>
          </p:cNvSpPr>
          <p:nvPr/>
        </p:nvSpPr>
        <p:spPr>
          <a:xfrm>
            <a:off x="2623929" y="5444490"/>
            <a:ext cx="16021879" cy="39241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532"/>
            <a:r>
              <a:rPr lang="ru-RU" sz="31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	</a:t>
            </a: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численность постоянного населения (среднегодовая) – 1 048,5 тыс. человек</a:t>
            </a: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ожидаемая продолжительность жизни – 78 лет</a:t>
            </a: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бедности – 6,4 %</a:t>
            </a:r>
          </a:p>
          <a:p>
            <a:endParaRPr lang="ru-RU" sz="3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2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безработицы (по методологии МОТ) – 5,9 %</a:t>
            </a:r>
            <a:endParaRPr lang="ru-RU" sz="31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28" name="Номер слайда 24"/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29" name="Прямая соединительная линия 28"/>
          <p:cNvCxnSpPr/>
          <p:nvPr/>
        </p:nvCxnSpPr>
        <p:spPr>
          <a:xfrm>
            <a:off x="531908" y="965200"/>
            <a:ext cx="18183225" cy="25400"/>
          </a:xfrm>
          <a:prstGeom prst="line">
            <a:avLst/>
          </a:prstGeom>
          <a:ln w="412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object 17"/>
          <p:cNvSpPr txBox="1"/>
          <p:nvPr/>
        </p:nvSpPr>
        <p:spPr>
          <a:xfrm>
            <a:off x="2109919" y="429992"/>
            <a:ext cx="16259344" cy="4523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65">
              <a:defRPr/>
            </a:pPr>
            <a:r>
              <a:rPr lang="ru-RU" sz="2900" b="1" spc="-168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 ТРУДА  И  СОЦИАЛЬНОЙ  ЗАЩИТЫ  НАСЕЛЕНИЯ  ЗАБАЙКАЛЬСКОГО  КРАЯ</a:t>
            </a:r>
            <a:endParaRPr sz="29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240826" y="5875763"/>
            <a:ext cx="655983" cy="596347"/>
          </a:xfrm>
          <a:prstGeom prst="rect">
            <a:avLst/>
          </a:prstGeom>
          <a:solidFill>
            <a:srgbClr val="586B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260705" y="6922694"/>
            <a:ext cx="655983" cy="596347"/>
          </a:xfrm>
          <a:prstGeom prst="rect">
            <a:avLst/>
          </a:prstGeom>
          <a:solidFill>
            <a:srgbClr val="586B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280582" y="7890100"/>
            <a:ext cx="655983" cy="596347"/>
          </a:xfrm>
          <a:prstGeom prst="rect">
            <a:avLst/>
          </a:prstGeom>
          <a:solidFill>
            <a:srgbClr val="586B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1300461" y="8877387"/>
            <a:ext cx="655983" cy="596347"/>
          </a:xfrm>
          <a:prstGeom prst="rect">
            <a:avLst/>
          </a:prstGeom>
          <a:solidFill>
            <a:srgbClr val="586B8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516835" y="1696744"/>
            <a:ext cx="18407269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6532" algn="ctr"/>
            <a:r>
              <a:rPr lang="ru-RU" sz="3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СЦ-1 Обеспечение среднероссийских стандартов качества жизни населения </a:t>
            </a:r>
          </a:p>
          <a:p>
            <a:pPr marL="16532" algn="ctr"/>
            <a:r>
              <a:rPr lang="ru-RU" sz="3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на основе современного здравоохранения, образования и широких возможностей самореализации индивидов с учетом принципа человекосбережения </a:t>
            </a:r>
          </a:p>
          <a:p>
            <a:pPr marL="16532" algn="ctr"/>
            <a:r>
              <a:rPr lang="ru-RU" sz="3400" b="1" i="1" dirty="0" smtClean="0">
                <a:latin typeface="Arial" panose="020B0604020202020204" pitchFamily="34" charset="0"/>
                <a:cs typeface="Arial" panose="020B0604020202020204" pitchFamily="34" charset="0"/>
              </a:rPr>
              <a:t>как основы опережающего развития региона</a:t>
            </a:r>
            <a:endParaRPr lang="ru-RU" sz="3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172817" y="4722841"/>
            <a:ext cx="29337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 2035 году:</a:t>
            </a:r>
            <a:endParaRPr lang="ru-RU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01966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Скругленный прямоугольник 17">
            <a:extLst>
              <a:ext uri="{FF2B5EF4-FFF2-40B4-BE49-F238E27FC236}">
                <a16:creationId xmlns:a16="http://schemas.microsoft.com/office/drawing/2014/main" xmlns="" id="{33916258-2B01-4C50-9647-F052C782089D}"/>
              </a:ext>
            </a:extLst>
          </p:cNvPr>
          <p:cNvSpPr/>
          <p:nvPr/>
        </p:nvSpPr>
        <p:spPr>
          <a:xfrm>
            <a:off x="342730" y="1265778"/>
            <a:ext cx="6972470" cy="9446890"/>
          </a:xfrm>
          <a:prstGeom prst="roundRect">
            <a:avLst>
              <a:gd name="adj" fmla="val 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2393" tIns="51197" rIns="102393" bIns="51197" rtlCol="0" anchor="ctr"/>
          <a:lstStyle/>
          <a:p>
            <a:pPr algn="ctr" defTabSz="1023954"/>
            <a:endParaRPr lang="ru-RU" sz="2100" dirty="0">
              <a:solidFill>
                <a:prstClr val="white"/>
              </a:solidFill>
            </a:endParaRPr>
          </a:p>
        </p:txBody>
      </p:sp>
      <p:graphicFrame>
        <p:nvGraphicFramePr>
          <p:cNvPr id="5" name="Диаграмма 4">
            <a:extLst>
              <a:ext uri="{FF2B5EF4-FFF2-40B4-BE49-F238E27FC236}">
                <a16:creationId xmlns:a16="http://schemas.microsoft.com/office/drawing/2014/main" xmlns="" id="{533FA7EE-9929-4015-8EE7-CC7A0CCC5F8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93320311"/>
              </p:ext>
            </p:extLst>
          </p:nvPr>
        </p:nvGraphicFramePr>
        <p:xfrm>
          <a:off x="291023" y="1894363"/>
          <a:ext cx="6967443" cy="42596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36C88A53-27CC-4C12-97EA-E147D4147AF8}"/>
              </a:ext>
            </a:extLst>
          </p:cNvPr>
          <p:cNvSpPr txBox="1"/>
          <p:nvPr/>
        </p:nvSpPr>
        <p:spPr>
          <a:xfrm>
            <a:off x="957190" y="1710438"/>
            <a:ext cx="5156360" cy="365004"/>
          </a:xfrm>
          <a:prstGeom prst="rect">
            <a:avLst/>
          </a:prstGeom>
          <a:noFill/>
        </p:spPr>
        <p:txBody>
          <a:bodyPr wrap="square" lIns="102393" tIns="51197" rIns="102393" bIns="51197">
            <a:spAutoFit/>
          </a:bodyPr>
          <a:lstStyle/>
          <a:p>
            <a:pPr algn="ctr" defTabSz="1023954"/>
            <a:r>
              <a:rPr lang="ru-RU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Уровень общей безработицы , %</a:t>
            </a:r>
            <a:endParaRPr lang="ru-RU" sz="1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528103" y="1321235"/>
            <a:ext cx="6440527" cy="452366"/>
          </a:xfrm>
          <a:prstGeom prst="rect">
            <a:avLst/>
          </a:prstGeom>
        </p:spPr>
        <p:txBody>
          <a:bodyPr wrap="square" lIns="191987" tIns="95994" rIns="191987" bIns="95994">
            <a:spAutoFit/>
          </a:bodyPr>
          <a:lstStyle/>
          <a:p>
            <a:pPr algn="ctr" defTabSz="1919740"/>
            <a:r>
              <a:rPr lang="ru-RU" sz="17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СНИЖЕНИЕ </a:t>
            </a:r>
            <a:endParaRPr lang="ru-RU" sz="1700" dirty="0">
              <a:solidFill>
                <a:srgbClr val="00B050"/>
              </a:solidFill>
            </a:endParaRPr>
          </a:p>
        </p:txBody>
      </p:sp>
      <p:graphicFrame>
        <p:nvGraphicFramePr>
          <p:cNvPr id="21" name="Диаграмма 20"/>
          <p:cNvGraphicFramePr/>
          <p:nvPr>
            <p:extLst/>
          </p:nvPr>
        </p:nvGraphicFramePr>
        <p:xfrm>
          <a:off x="785045" y="7221803"/>
          <a:ext cx="3585987" cy="36288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36C88A53-27CC-4C12-97EA-E147D4147AF8}"/>
              </a:ext>
            </a:extLst>
          </p:cNvPr>
          <p:cNvSpPr txBox="1"/>
          <p:nvPr/>
        </p:nvSpPr>
        <p:spPr>
          <a:xfrm>
            <a:off x="724530" y="6595189"/>
            <a:ext cx="3023836" cy="626614"/>
          </a:xfrm>
          <a:prstGeom prst="rect">
            <a:avLst/>
          </a:prstGeom>
          <a:noFill/>
        </p:spPr>
        <p:txBody>
          <a:bodyPr wrap="square" lIns="102393" tIns="51197" rIns="102393" bIns="51197">
            <a:spAutoFit/>
          </a:bodyPr>
          <a:lstStyle/>
          <a:p>
            <a:pPr algn="ctr" defTabSz="1023954"/>
            <a:r>
              <a:rPr lang="ru-RU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Уровень трудоустройства, %</a:t>
            </a:r>
            <a:endParaRPr lang="ru-RU" sz="1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528104" y="6243771"/>
            <a:ext cx="3469454" cy="452366"/>
          </a:xfrm>
          <a:prstGeom prst="rect">
            <a:avLst/>
          </a:prstGeom>
        </p:spPr>
        <p:txBody>
          <a:bodyPr wrap="square" lIns="191987" tIns="95994" rIns="191987" bIns="95994">
            <a:spAutoFit/>
          </a:bodyPr>
          <a:lstStyle/>
          <a:p>
            <a:pPr algn="ctr" defTabSz="1919740"/>
            <a:r>
              <a:rPr lang="ru-RU" sz="17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ПОВЫШЕНИЕ</a:t>
            </a:r>
            <a:endParaRPr lang="ru-RU" sz="1700" dirty="0">
              <a:solidFill>
                <a:srgbClr val="00B050"/>
              </a:solidFill>
            </a:endParaRPr>
          </a:p>
        </p:txBody>
      </p:sp>
      <p:graphicFrame>
        <p:nvGraphicFramePr>
          <p:cNvPr id="32" name="Диаграмма 31"/>
          <p:cNvGraphicFramePr/>
          <p:nvPr>
            <p:extLst>
              <p:ext uri="{D42A27DB-BD31-4B8C-83A1-F6EECF244321}">
                <p14:modId xmlns:p14="http://schemas.microsoft.com/office/powerpoint/2010/main" val="2705625540"/>
              </p:ext>
            </p:extLst>
          </p:nvPr>
        </p:nvGraphicFramePr>
        <p:xfrm>
          <a:off x="3142549" y="7180810"/>
          <a:ext cx="4402696" cy="33751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3" name="TextBox 16"/>
          <p:cNvSpPr txBox="1"/>
          <p:nvPr/>
        </p:nvSpPr>
        <p:spPr>
          <a:xfrm>
            <a:off x="3898428" y="6585311"/>
            <a:ext cx="3696542" cy="626614"/>
          </a:xfrm>
          <a:prstGeom prst="rect">
            <a:avLst/>
          </a:prstGeom>
          <a:noFill/>
        </p:spPr>
        <p:txBody>
          <a:bodyPr wrap="square" lIns="102393" tIns="51197" rIns="102393" bIns="51197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 defTabSz="1023954"/>
            <a:r>
              <a:rPr lang="ru-RU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ровень </a:t>
            </a:r>
            <a:r>
              <a:rPr lang="ru-RU" sz="17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регистрируемой </a:t>
            </a:r>
            <a:r>
              <a:rPr lang="ru-RU" sz="17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безработицы, %</a:t>
            </a:r>
            <a:endParaRPr lang="ru-RU" sz="17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919124" y="6240725"/>
            <a:ext cx="3469454" cy="452366"/>
          </a:xfrm>
          <a:prstGeom prst="rect">
            <a:avLst/>
          </a:prstGeom>
        </p:spPr>
        <p:txBody>
          <a:bodyPr wrap="square" lIns="191987" tIns="95994" rIns="191987" bIns="95994">
            <a:spAutoFit/>
          </a:bodyPr>
          <a:lstStyle/>
          <a:p>
            <a:pPr algn="ctr" defTabSz="1919740"/>
            <a:r>
              <a:rPr lang="ru-RU" sz="17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СНИЖЕНИЕ </a:t>
            </a:r>
            <a:endParaRPr lang="ru-RU" sz="1700" dirty="0">
              <a:solidFill>
                <a:srgbClr val="00B050"/>
              </a:solidFill>
            </a:endParaRPr>
          </a:p>
        </p:txBody>
      </p:sp>
      <p:sp>
        <p:nvSpPr>
          <p:cNvPr id="25" name="TextBox 24"/>
          <p:cNvSpPr txBox="1"/>
          <p:nvPr/>
        </p:nvSpPr>
        <p:spPr>
          <a:xfrm rot="16200000">
            <a:off x="6524560" y="2548502"/>
            <a:ext cx="2193972" cy="563195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/>
          <a:p>
            <a:pPr defTabSz="1919874"/>
            <a:r>
              <a:rPr lang="ru-RU" sz="2400" b="1" dirty="0" smtClean="0">
                <a:solidFill>
                  <a:srgbClr val="586B85"/>
                </a:solidFill>
              </a:rPr>
              <a:t>Цель</a:t>
            </a:r>
            <a:endParaRPr lang="ru-RU" sz="2400" b="1" dirty="0">
              <a:solidFill>
                <a:srgbClr val="586B85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903142" y="1275695"/>
            <a:ext cx="3407510" cy="4035894"/>
          </a:xfrm>
          <a:prstGeom prst="rect">
            <a:avLst/>
          </a:prstGeom>
          <a:solidFill>
            <a:schemeClr val="accent6"/>
          </a:solidFill>
        </p:spPr>
        <p:txBody>
          <a:bodyPr wrap="square" lIns="191987" tIns="95994" rIns="191987" bIns="95994" rtlCol="0">
            <a:noAutofit/>
          </a:bodyPr>
          <a:lstStyle/>
          <a:p>
            <a:pPr defTabSz="1919874"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Повысить уровень трудоустройства граждан, обратившихся в органы занятости населения, </a:t>
            </a:r>
          </a:p>
          <a:p>
            <a:pPr defTabSz="1919874">
              <a:lnSpc>
                <a:spcPct val="114000"/>
              </a:lnSpc>
            </a:pPr>
            <a:r>
              <a:rPr lang="ru-RU" sz="2400" dirty="0" smtClean="0">
                <a:solidFill>
                  <a:srgbClr val="52AD4D"/>
                </a:solidFill>
              </a:rPr>
              <a:t>с 40,4% до 50%</a:t>
            </a:r>
            <a:endParaRPr lang="ru-RU" sz="2400" dirty="0">
              <a:solidFill>
                <a:srgbClr val="52AD4D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 rot="16200000">
            <a:off x="10456911" y="2603607"/>
            <a:ext cx="2247515" cy="563195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/>
          <a:p>
            <a:pPr algn="r" defTabSz="1919874"/>
            <a:r>
              <a:rPr lang="ru-RU" sz="2400" b="1" dirty="0" smtClean="0">
                <a:solidFill>
                  <a:srgbClr val="586B85"/>
                </a:solidFill>
              </a:rPr>
              <a:t>Реализация</a:t>
            </a:r>
            <a:endParaRPr lang="ru-RU" sz="2400" b="1" dirty="0">
              <a:solidFill>
                <a:srgbClr val="586B85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 rot="16200000">
            <a:off x="14507823" y="2917634"/>
            <a:ext cx="2247515" cy="563195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/>
          <a:p>
            <a:pPr algn="r" defTabSz="1919874"/>
            <a:r>
              <a:rPr lang="ru-RU" sz="2400" b="1" dirty="0" smtClean="0">
                <a:solidFill>
                  <a:srgbClr val="586B85"/>
                </a:solidFill>
              </a:rPr>
              <a:t>Результат</a:t>
            </a:r>
            <a:endParaRPr lang="ru-RU" sz="2400" b="1" dirty="0">
              <a:solidFill>
                <a:srgbClr val="586B8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5905339" y="1282599"/>
            <a:ext cx="3018360" cy="4028990"/>
          </a:xfrm>
          <a:prstGeom prst="rect">
            <a:avLst/>
          </a:prstGeom>
          <a:solidFill>
            <a:schemeClr val="accent6"/>
          </a:solidFill>
        </p:spPr>
        <p:txBody>
          <a:bodyPr wrap="square" lIns="191987" tIns="95994" rIns="191987" bIns="95994" rtlCol="0">
            <a:noAutofit/>
          </a:bodyPr>
          <a:lstStyle/>
          <a:p>
            <a:pPr defTabSz="1919874"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Уровень трудоустройства </a:t>
            </a:r>
            <a:r>
              <a:rPr lang="ru-RU" sz="2400" dirty="0">
                <a:solidFill>
                  <a:prstClr val="black"/>
                </a:solidFill>
              </a:rPr>
              <a:t>увеличился по сравнению с 2022 годом на </a:t>
            </a:r>
            <a:r>
              <a:rPr lang="ru-RU" sz="2400" dirty="0" smtClean="0">
                <a:solidFill>
                  <a:prstClr val="black"/>
                </a:solidFill>
              </a:rPr>
              <a:t>12,9 </a:t>
            </a:r>
            <a:r>
              <a:rPr lang="ru-RU" sz="2400" dirty="0" err="1">
                <a:solidFill>
                  <a:prstClr val="black"/>
                </a:solidFill>
              </a:rPr>
              <a:t>п.п</a:t>
            </a:r>
            <a:r>
              <a:rPr lang="ru-RU" sz="2400" dirty="0">
                <a:solidFill>
                  <a:prstClr val="black"/>
                </a:solidFill>
              </a:rPr>
              <a:t>. </a:t>
            </a:r>
            <a:endParaRPr lang="ru-RU" sz="2400" dirty="0" smtClean="0">
              <a:solidFill>
                <a:prstClr val="black"/>
              </a:solidFill>
            </a:endParaRPr>
          </a:p>
          <a:p>
            <a:pPr defTabSz="1919874">
              <a:lnSpc>
                <a:spcPct val="114000"/>
              </a:lnSpc>
            </a:pPr>
            <a:r>
              <a:rPr lang="ru-RU" sz="2400" dirty="0" smtClean="0">
                <a:solidFill>
                  <a:prstClr val="black"/>
                </a:solidFill>
              </a:rPr>
              <a:t>и составил </a:t>
            </a:r>
          </a:p>
          <a:p>
            <a:pPr defTabSz="1919874">
              <a:lnSpc>
                <a:spcPct val="114000"/>
              </a:lnSpc>
            </a:pPr>
            <a:r>
              <a:rPr lang="ru-RU" sz="2400" dirty="0" smtClean="0">
                <a:solidFill>
                  <a:srgbClr val="52AD4D"/>
                </a:solidFill>
              </a:rPr>
              <a:t>53,3%</a:t>
            </a:r>
            <a:endParaRPr lang="ru-RU" sz="2400" dirty="0">
              <a:solidFill>
                <a:srgbClr val="52AD4D"/>
              </a:solidFill>
            </a:endParaRPr>
          </a:p>
        </p:txBody>
      </p:sp>
      <p:pic>
        <p:nvPicPr>
          <p:cNvPr id="42" name="Рисунок 41" descr="IMG_20211015_142206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3142" y="5766335"/>
            <a:ext cx="2897783" cy="2264566"/>
          </a:xfrm>
          <a:prstGeom prst="rect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xmlns="" id="{70E3333E-C8C8-4726-AEA3-203410E0E3C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8220">
            <a:off x="15643786" y="5796300"/>
            <a:ext cx="3228865" cy="2213881"/>
          </a:xfrm>
          <a:prstGeom prst="rect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71922" y="5778419"/>
            <a:ext cx="3710796" cy="2260155"/>
          </a:xfrm>
          <a:prstGeom prst="rect">
            <a:avLst/>
          </a:prstGeom>
          <a:ln/>
          <a:effectLst>
            <a:glow rad="63500">
              <a:schemeClr val="accent2">
                <a:satMod val="175000"/>
                <a:alpha val="40000"/>
              </a:schemeClr>
            </a:glow>
          </a:effectLst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</p:pic>
      <p:sp>
        <p:nvSpPr>
          <p:cNvPr id="38" name="TextBox 37"/>
          <p:cNvSpPr txBox="1"/>
          <p:nvPr/>
        </p:nvSpPr>
        <p:spPr>
          <a:xfrm>
            <a:off x="11877949" y="1278091"/>
            <a:ext cx="3391827" cy="4033498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 lIns="191987" tIns="95994" rIns="191987" bIns="95994" rtlCol="0">
            <a:noAutofit/>
          </a:bodyPr>
          <a:lstStyle/>
          <a:p>
            <a:pPr defTabSz="1919874"/>
            <a:r>
              <a:rPr lang="ru-RU" sz="2400" dirty="0" smtClean="0">
                <a:solidFill>
                  <a:prstClr val="black"/>
                </a:solidFill>
              </a:rPr>
              <a:t>Организация и проведение мероприятий госпрограммы «Содействие занятости населения» </a:t>
            </a:r>
          </a:p>
          <a:p>
            <a:pPr defTabSz="1919874"/>
            <a:r>
              <a:rPr lang="ru-RU" sz="2400" dirty="0" smtClean="0">
                <a:solidFill>
                  <a:srgbClr val="52AD4D"/>
                </a:solidFill>
              </a:rPr>
              <a:t>охват не менее 90% от обратившихся</a:t>
            </a:r>
            <a:endParaRPr lang="ru-RU" sz="2400" dirty="0">
              <a:solidFill>
                <a:srgbClr val="52AD4D"/>
              </a:solidFill>
            </a:endParaRPr>
          </a:p>
        </p:txBody>
      </p:sp>
      <p:sp>
        <p:nvSpPr>
          <p:cNvPr id="28" name="Нашивка 27"/>
          <p:cNvSpPr/>
          <p:nvPr/>
        </p:nvSpPr>
        <p:spPr>
          <a:xfrm>
            <a:off x="10741084" y="4287243"/>
            <a:ext cx="1096762" cy="303702"/>
          </a:xfrm>
          <a:prstGeom prst="chevron">
            <a:avLst/>
          </a:prstGeom>
          <a:solidFill>
            <a:schemeClr val="bg1"/>
          </a:solidFill>
          <a:ln>
            <a:solidFill>
              <a:srgbClr val="52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 defTabSz="1919874"/>
            <a:endParaRPr lang="ru-RU" sz="3800" dirty="0">
              <a:solidFill>
                <a:prstClr val="black"/>
              </a:solidFill>
            </a:endParaRPr>
          </a:p>
        </p:txBody>
      </p:sp>
      <p:sp>
        <p:nvSpPr>
          <p:cNvPr id="39" name="Нашивка 38"/>
          <p:cNvSpPr/>
          <p:nvPr/>
        </p:nvSpPr>
        <p:spPr>
          <a:xfrm>
            <a:off x="14906891" y="4290267"/>
            <a:ext cx="1179713" cy="303702"/>
          </a:xfrm>
          <a:prstGeom prst="chevron">
            <a:avLst/>
          </a:prstGeom>
          <a:solidFill>
            <a:schemeClr val="bg1"/>
          </a:solidFill>
          <a:ln>
            <a:solidFill>
              <a:srgbClr val="52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7" tIns="95994" rIns="191987" bIns="95994" rtlCol="0" anchor="ctr"/>
          <a:lstStyle/>
          <a:p>
            <a:pPr algn="ctr" defTabSz="1919874"/>
            <a:endParaRPr lang="ru-RU" sz="38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03143" y="8640742"/>
            <a:ext cx="10941448" cy="13665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результате межведомственного </a:t>
            </a:r>
            <a:r>
              <a:rPr lang="ru-RU" sz="2400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взаимодействия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на территории Забайкальского </a:t>
            </a:r>
            <a:r>
              <a:rPr lang="ru-RU" sz="2400" dirty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2023 году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легализовали свою занятость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1 658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граждан </a:t>
            </a:r>
            <a:endParaRPr lang="ru-RU" sz="2400" dirty="0" smtClean="0">
              <a:solidFill>
                <a:srgbClr val="000000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15000"/>
              </a:lnSpc>
            </a:pP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(в 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2022 году –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1 392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, в 2021 году – </a:t>
            </a:r>
            <a:r>
              <a:rPr lang="ru-RU" sz="2400" dirty="0" smtClean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1 151</a:t>
            </a:r>
            <a:r>
              <a:rPr lang="ru-RU" sz="2400" dirty="0">
                <a:solidFill>
                  <a:srgbClr val="0000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).</a:t>
            </a:r>
            <a:endParaRPr lang="ru-RU" sz="2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1325094" y="169966"/>
            <a:ext cx="17625387" cy="98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439811" fontAlgn="base">
              <a:spcBef>
                <a:spcPct val="0"/>
              </a:spcBef>
              <a:spcAft>
                <a:spcPct val="0"/>
              </a:spcAft>
            </a:pPr>
            <a:r>
              <a:rPr lang="ru-RU" sz="3100" b="1" dirty="0">
                <a:solidFill>
                  <a:prstClr val="black"/>
                </a:solidFill>
              </a:rPr>
              <a:t>Повышение эффективной занятости населения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42729" y="161367"/>
            <a:ext cx="914400" cy="10137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7" name="Блок-схема: узел 36"/>
          <p:cNvSpPr/>
          <p:nvPr/>
        </p:nvSpPr>
        <p:spPr>
          <a:xfrm>
            <a:off x="410694" y="267384"/>
            <a:ext cx="826555" cy="84814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3</a:t>
            </a:r>
            <a:endParaRPr lang="ru-RU" sz="3200" dirty="0">
              <a:solidFill>
                <a:srgbClr val="C00000"/>
              </a:solidFill>
            </a:endParaRPr>
          </a:p>
        </p:txBody>
      </p:sp>
      <p:cxnSp>
        <p:nvCxnSpPr>
          <p:cNvPr id="27" name="Прямая соединительная линия 26"/>
          <p:cNvCxnSpPr/>
          <p:nvPr/>
        </p:nvCxnSpPr>
        <p:spPr>
          <a:xfrm flipV="1">
            <a:off x="410694" y="1170983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Номер слайда 24"/>
          <p:cNvSpPr>
            <a:spLocks noGrp="1"/>
          </p:cNvSpPr>
          <p:nvPr/>
        </p:nvSpPr>
        <p:spPr>
          <a:xfrm>
            <a:off x="14368997" y="10120763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20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57809" y="7576195"/>
            <a:ext cx="461665" cy="605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 smtClean="0"/>
              <a:t>2021</a:t>
            </a:r>
            <a:endParaRPr lang="ru-RU" dirty="0"/>
          </a:p>
        </p:txBody>
      </p:sp>
      <p:sp>
        <p:nvSpPr>
          <p:cNvPr id="41" name="TextBox 40"/>
          <p:cNvSpPr txBox="1"/>
          <p:nvPr/>
        </p:nvSpPr>
        <p:spPr>
          <a:xfrm>
            <a:off x="311427" y="8424334"/>
            <a:ext cx="461665" cy="605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 smtClean="0"/>
              <a:t>2022</a:t>
            </a:r>
            <a:endParaRPr lang="ru-RU" dirty="0"/>
          </a:p>
        </p:txBody>
      </p:sp>
      <p:sp>
        <p:nvSpPr>
          <p:cNvPr id="43" name="TextBox 42"/>
          <p:cNvSpPr txBox="1"/>
          <p:nvPr/>
        </p:nvSpPr>
        <p:spPr>
          <a:xfrm>
            <a:off x="364435" y="9451378"/>
            <a:ext cx="461665" cy="605294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ru-RU" dirty="0" smtClean="0"/>
              <a:t>2023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11581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>
            <a:extLst>
              <a:ext uri="{FF2B5EF4-FFF2-40B4-BE49-F238E27FC236}">
                <a16:creationId xmlns="" xmlns:a16="http://schemas.microsoft.com/office/drawing/2014/main" id="{C8638B3C-DE0E-43F9-9325-157F2C1A1FD1}"/>
              </a:ext>
            </a:extLst>
          </p:cNvPr>
          <p:cNvSpPr/>
          <p:nvPr/>
        </p:nvSpPr>
        <p:spPr>
          <a:xfrm>
            <a:off x="289423" y="2085719"/>
            <a:ext cx="18476252" cy="910323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0" tIns="95975" rIns="191950" bIns="95975" rtlCol="0" anchor="ctr"/>
          <a:lstStyle/>
          <a:p>
            <a:pPr algn="just"/>
            <a:endParaRPr lang="ru-RU" sz="21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r>
              <a:rPr lang="ru-RU" sz="2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ГП «Содействие </a:t>
            </a:r>
            <a:r>
              <a:rPr lang="ru-RU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занятости </a:t>
            </a:r>
            <a:r>
              <a:rPr lang="ru-RU" sz="2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населения»</a:t>
            </a:r>
            <a:r>
              <a:rPr lang="ru-RU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ФП </a:t>
            </a:r>
            <a:r>
              <a:rPr lang="ru-RU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«Содействие занятости» НП «Демография</a:t>
            </a:r>
            <a:r>
              <a:rPr lang="ru-RU" sz="2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», дополнительные мероприятия по снижению напряженности на рынке труда</a:t>
            </a:r>
            <a:endParaRPr lang="ru-RU" sz="2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algn="just"/>
            <a:endParaRPr lang="ru-RU" sz="2100" b="1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Прямоугольник 20">
            <a:extLst>
              <a:ext uri="{FF2B5EF4-FFF2-40B4-BE49-F238E27FC236}">
                <a16:creationId xmlns="" xmlns:a16="http://schemas.microsoft.com/office/drawing/2014/main" id="{C8638B3C-DE0E-43F9-9325-157F2C1A1FD1}"/>
              </a:ext>
            </a:extLst>
          </p:cNvPr>
          <p:cNvSpPr/>
          <p:nvPr/>
        </p:nvSpPr>
        <p:spPr>
          <a:xfrm>
            <a:off x="455008" y="1385299"/>
            <a:ext cx="18613161" cy="490904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0" rIns="0" bIns="0" rtlCol="0">
            <a:spAutoFit/>
          </a:bodyPr>
          <a:lstStyle/>
          <a:p>
            <a:pPr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2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Организация </a:t>
            </a:r>
            <a:r>
              <a:rPr lang="ru-RU" sz="2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профессионального обучения </a:t>
            </a:r>
            <a:r>
              <a:rPr lang="ru-RU" sz="29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и дополнительного </a:t>
            </a:r>
            <a:r>
              <a:rPr lang="ru-RU" sz="29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профобразования</a:t>
            </a:r>
            <a:endParaRPr lang="ru-RU" sz="29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2" name="Прямоугольник 31">
            <a:extLst>
              <a:ext uri="{FF2B5EF4-FFF2-40B4-BE49-F238E27FC236}">
                <a16:creationId xmlns="" xmlns:a16="http://schemas.microsoft.com/office/drawing/2014/main" id="{C8638B3C-DE0E-43F9-9325-157F2C1A1FD1}"/>
              </a:ext>
            </a:extLst>
          </p:cNvPr>
          <p:cNvSpPr/>
          <p:nvPr/>
        </p:nvSpPr>
        <p:spPr>
          <a:xfrm>
            <a:off x="234110" y="3147557"/>
            <a:ext cx="9989263" cy="48003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0" tIns="95975" rIns="191950" bIns="95975" rtlCol="0" anchor="ctr"/>
          <a:lstStyle/>
          <a:p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прошли </a:t>
            </a:r>
            <a:r>
              <a:rPr lang="ru-RU" sz="24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обучение </a:t>
            </a:r>
            <a:r>
              <a:rPr lang="ru-RU" sz="24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1 618 </a:t>
            </a:r>
            <a:r>
              <a:rPr lang="ru-RU" sz="24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граждан, из них 83 % трудоустроено</a:t>
            </a: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object 19"/>
          <p:cNvSpPr txBox="1">
            <a:spLocks noChangeArrowheads="1"/>
          </p:cNvSpPr>
          <p:nvPr/>
        </p:nvSpPr>
        <p:spPr bwMode="auto">
          <a:xfrm>
            <a:off x="455008" y="4520121"/>
            <a:ext cx="11930744" cy="369332"/>
          </a:xfrm>
          <a:prstGeom prst="rect">
            <a:avLst/>
          </a:prstGeom>
          <a:noFill/>
          <a:ln>
            <a:noFill/>
          </a:ln>
          <a:extLst/>
        </p:spPr>
        <p:txBody>
          <a:bodyPr wrap="square" lIns="0" tIns="0" rIns="0" bIns="0">
            <a:spAutoFit/>
          </a:bodyPr>
          <a:lstStyle>
            <a:lvl1pPr marL="63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r>
              <a:rPr lang="ru-RU" sz="2400" dirty="0">
                <a:solidFill>
                  <a:prstClr val="black"/>
                </a:solidFill>
              </a:rPr>
              <a:t>о</a:t>
            </a:r>
            <a:r>
              <a:rPr lang="ru-RU" sz="2400" dirty="0" smtClean="0">
                <a:solidFill>
                  <a:prstClr val="black"/>
                </a:solidFill>
              </a:rPr>
              <a:t>хвачено </a:t>
            </a:r>
            <a:r>
              <a:rPr lang="ru-RU" sz="2400" b="1" dirty="0" smtClean="0">
                <a:solidFill>
                  <a:srgbClr val="00B050"/>
                </a:solidFill>
              </a:rPr>
              <a:t>18 928 </a:t>
            </a:r>
            <a:r>
              <a:rPr lang="ru-RU" sz="2400" dirty="0" smtClean="0">
                <a:solidFill>
                  <a:prstClr val="black"/>
                </a:solidFill>
              </a:rPr>
              <a:t>человек или 84 </a:t>
            </a:r>
            <a:r>
              <a:rPr lang="ru-RU" sz="2400" dirty="0">
                <a:solidFill>
                  <a:prstClr val="black"/>
                </a:solidFill>
              </a:rPr>
              <a:t>% от обратившихся</a:t>
            </a:r>
          </a:p>
        </p:txBody>
      </p:sp>
      <p:sp>
        <p:nvSpPr>
          <p:cNvPr id="39" name="Прямоугольник 38">
            <a:extLst>
              <a:ext uri="{FF2B5EF4-FFF2-40B4-BE49-F238E27FC236}">
                <a16:creationId xmlns="" xmlns:a16="http://schemas.microsoft.com/office/drawing/2014/main" id="{C8638B3C-DE0E-43F9-9325-157F2C1A1FD1}"/>
              </a:ext>
            </a:extLst>
          </p:cNvPr>
          <p:cNvSpPr/>
          <p:nvPr/>
        </p:nvSpPr>
        <p:spPr>
          <a:xfrm>
            <a:off x="221489" y="3764000"/>
            <a:ext cx="18623101" cy="551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0" tIns="95975" rIns="191950" bIns="95975" rtlCol="0" anchor="ctr"/>
          <a:lstStyle/>
          <a:p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2</a:t>
            </a:r>
            <a:r>
              <a:rPr lang="ru-RU" sz="2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Мероприятия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профориентации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целью проектирования образовательного и профессионального маршрута граждан</a:t>
            </a:r>
          </a:p>
        </p:txBody>
      </p:sp>
      <p:sp>
        <p:nvSpPr>
          <p:cNvPr id="40" name="Прямоугольник 39">
            <a:extLst>
              <a:ext uri="{FF2B5EF4-FFF2-40B4-BE49-F238E27FC236}">
                <a16:creationId xmlns="" xmlns:a16="http://schemas.microsoft.com/office/drawing/2014/main" id="{C8638B3C-DE0E-43F9-9325-157F2C1A1FD1}"/>
              </a:ext>
            </a:extLst>
          </p:cNvPr>
          <p:cNvSpPr/>
          <p:nvPr/>
        </p:nvSpPr>
        <p:spPr>
          <a:xfrm>
            <a:off x="266747" y="5070948"/>
            <a:ext cx="14020753" cy="551541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0" tIns="95975" rIns="191950" bIns="95975" rtlCol="0" anchor="ctr"/>
          <a:lstStyle/>
          <a:p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3</a:t>
            </a: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. Ярмарки вакансий </a:t>
            </a:r>
            <a:endParaRPr lang="ru-RU" sz="2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1231" y="5752181"/>
            <a:ext cx="14966965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роведено</a:t>
            </a:r>
            <a:r>
              <a:rPr lang="ru-RU" sz="2100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328</a:t>
            </a:r>
            <a:r>
              <a:rPr lang="ru-RU" sz="2100" dirty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ярмарок вакансий, в которых приняли участие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650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работодателей и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10 тыс.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граждан</a:t>
            </a:r>
          </a:p>
        </p:txBody>
      </p:sp>
      <p:pic>
        <p:nvPicPr>
          <p:cNvPr id="41" name="Picture 3" descr="V:\Home\Отдел содействия занятости населения\!Доронина\Тургина\ярмарка 23062023\IMG_021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942" y="5057669"/>
            <a:ext cx="4098695" cy="2538827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2" name="Picture 4" descr="C:\Мои документы\ СОДЕЙСТВИЕ ЗАНЯТОСТИ\Консультант\Мои док\Всякие слайды\Слайды в годовой 2023 г\Без имени1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23943" y="7810186"/>
            <a:ext cx="4165906" cy="2417221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018486" y="6548143"/>
            <a:ext cx="483146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ВСЕРОССИЙСКАЯ ЯРМАРКА ТРУДОУСТРОЙСТВА «РАБОТА РОССИИ</a:t>
            </a:r>
            <a:r>
              <a:rPr lang="ru-RU" sz="21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ВРЕМЯ </a:t>
            </a:r>
            <a:r>
              <a:rPr lang="ru-RU" sz="21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ВОЗМОЖНОСТЕЙ»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7416674" y="6566536"/>
            <a:ext cx="6870826" cy="1424935"/>
          </a:xfrm>
          <a:prstGeom prst="rect">
            <a:avLst/>
          </a:prstGeom>
          <a:noFill/>
        </p:spPr>
        <p:txBody>
          <a:bodyPr wrap="square" lIns="191954" tIns="95977" rIns="191954" bIns="95977" rtlCol="0">
            <a:spAutoFit/>
          </a:bodyPr>
          <a:lstStyle/>
          <a:p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численность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участников –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0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4,7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тыс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чел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более </a:t>
            </a: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250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работодателей </a:t>
            </a: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заявлено более </a:t>
            </a: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6,9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тыс. вакансий</a:t>
            </a:r>
          </a:p>
          <a:p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задействовано </a:t>
            </a:r>
            <a:r>
              <a:rPr lang="ru-RU" sz="20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32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площадки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821027" y="7962238"/>
            <a:ext cx="7739337" cy="516994"/>
          </a:xfrm>
          <a:prstGeom prst="rect">
            <a:avLst/>
          </a:prstGeom>
          <a:noFill/>
        </p:spPr>
        <p:txBody>
          <a:bodyPr wrap="square" lIns="191954" tIns="95977" rIns="191954" bIns="95977" rtlCol="0">
            <a:spAutoFit/>
          </a:bodyPr>
          <a:lstStyle/>
          <a:p>
            <a:pPr algn="ctr"/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Трудоустроено </a:t>
            </a:r>
            <a:r>
              <a:rPr lang="ru-RU" sz="21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1,4</a:t>
            </a: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</a:t>
            </a: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чел</a:t>
            </a:r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46" name="Прямоугольник 45">
            <a:extLst>
              <a:ext uri="{FF2B5EF4-FFF2-40B4-BE49-F238E27FC236}">
                <a16:creationId xmlns="" xmlns:a16="http://schemas.microsoft.com/office/drawing/2014/main" id="{C8638B3C-DE0E-43F9-9325-157F2C1A1FD1}"/>
              </a:ext>
            </a:extLst>
          </p:cNvPr>
          <p:cNvSpPr/>
          <p:nvPr/>
        </p:nvSpPr>
        <p:spPr>
          <a:xfrm>
            <a:off x="346682" y="8683952"/>
            <a:ext cx="14020753" cy="757346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0" tIns="95975" rIns="191950" bIns="95975" rtlCol="0" anchor="ctr"/>
          <a:lstStyle/>
          <a:p>
            <a:r>
              <a:rPr lang="ru-RU" sz="2100" b="1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4</a:t>
            </a:r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. Конкурс по профессиональной ориентации учащихся общеобразовательных организаций Забайкальского края «Трудовые династии Земли Забайкальской»</a:t>
            </a:r>
            <a:endParaRPr lang="ru-RU" sz="2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7" name="Прямоугольник 46">
            <a:extLst>
              <a:ext uri="{FF2B5EF4-FFF2-40B4-BE49-F238E27FC236}">
                <a16:creationId xmlns:a16="http://schemas.microsoft.com/office/drawing/2014/main" xmlns="" id="{C8638B3C-DE0E-43F9-9325-157F2C1A1FD1}"/>
              </a:ext>
            </a:extLst>
          </p:cNvPr>
          <p:cNvSpPr/>
          <p:nvPr/>
        </p:nvSpPr>
        <p:spPr>
          <a:xfrm>
            <a:off x="-184044" y="9571119"/>
            <a:ext cx="14907986" cy="860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0" tIns="95975" rIns="191950" bIns="95975" rtlCol="0" anchor="ctr"/>
          <a:lstStyle/>
          <a:p>
            <a:pPr marL="755728"/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Б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олее </a:t>
            </a:r>
            <a:r>
              <a:rPr lang="ru-RU" sz="21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400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школьников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ежегодно, </a:t>
            </a:r>
            <a:r>
              <a:rPr lang="ru-RU" sz="2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команд (2022 г. –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66, 2021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–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95),</a:t>
            </a:r>
            <a:endParaRPr lang="ru-RU" sz="21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marL="755728"/>
            <a:r>
              <a:rPr lang="ru-RU" sz="21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29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муниципальных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образований (2022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–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25, 2021 </a:t>
            </a:r>
            <a:r>
              <a:rPr lang="ru-RU" sz="21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г. – </a:t>
            </a:r>
            <a:r>
              <a:rPr lang="ru-RU" sz="21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30)</a:t>
            </a:r>
            <a:endParaRPr lang="ru-RU" sz="21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1219203" y="125955"/>
            <a:ext cx="17625387" cy="98728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100" b="1" dirty="0">
                <a:solidFill>
                  <a:prstClr val="black"/>
                </a:solidFill>
              </a:rPr>
              <a:t>Развитие кадрового потенциала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284925" y="119329"/>
            <a:ext cx="914400" cy="1013793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48" name="Блок-схема: узел 47"/>
          <p:cNvSpPr/>
          <p:nvPr/>
        </p:nvSpPr>
        <p:spPr>
          <a:xfrm>
            <a:off x="352890" y="225346"/>
            <a:ext cx="826555" cy="848141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3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91997" y="7971272"/>
            <a:ext cx="6113361" cy="516994"/>
          </a:xfrm>
          <a:prstGeom prst="rect">
            <a:avLst/>
          </a:prstGeom>
          <a:noFill/>
        </p:spPr>
        <p:txBody>
          <a:bodyPr wrap="square" lIns="191954" tIns="95977" rIns="191954" bIns="95977" rtlCol="0">
            <a:spAutoFit/>
          </a:bodyPr>
          <a:lstStyle/>
          <a:p>
            <a:pPr algn="ctr"/>
            <a:r>
              <a:rPr lang="ru-RU" sz="2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 апреля, 28 июня 2023 года </a:t>
            </a:r>
            <a:endParaRPr lang="ru-RU" sz="21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 flipV="1">
            <a:off x="417444" y="1144170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Номер слайда 24"/>
          <p:cNvSpPr>
            <a:spLocks noGrp="1"/>
          </p:cNvSpPr>
          <p:nvPr/>
        </p:nvSpPr>
        <p:spPr>
          <a:xfrm>
            <a:off x="14425145" y="10399694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21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2366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Номер слайда 4">
            <a:extLst>
              <a:ext uri="{FF2B5EF4-FFF2-40B4-BE49-F238E27FC236}">
                <a16:creationId xmlns="" xmlns:a16="http://schemas.microsoft.com/office/drawing/2014/main" id="{C846ABD7-DC84-E123-5A10-95364D0AC5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lIns="191954" tIns="95977" rIns="191954" bIns="95977"/>
          <a:lstStyle/>
          <a:p>
            <a:fld id="{D1FDFB9E-192A-479E-BAC8-E86CAA65CE3D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4135366" y="1959386"/>
            <a:ext cx="4384562" cy="17154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4" tIns="95977" rIns="191954" bIns="95977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649301" y="6667538"/>
            <a:ext cx="9439882" cy="1347991"/>
          </a:xfrm>
          <a:prstGeom prst="rect">
            <a:avLst/>
          </a:prstGeom>
        </p:spPr>
        <p:txBody>
          <a:bodyPr wrap="square" lIns="191954" tIns="95977" rIns="191954" bIns="95977">
            <a:spAutoFit/>
          </a:bodyPr>
          <a:lstStyle/>
          <a:p>
            <a:pPr algn="just"/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Организованы выезды во все муниципальные образования Забайкальского края, по результатам которых проведено более</a:t>
            </a:r>
            <a:r>
              <a:rPr lang="ru-RU" sz="25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Times New Roman" pitchFamily="18" charset="0"/>
              </a:rPr>
              <a:t> </a:t>
            </a:r>
            <a:r>
              <a:rPr lang="ru-RU" sz="2500" b="1" dirty="0">
                <a:solidFill>
                  <a:srgbClr val="52AD4D"/>
                </a:solidFill>
                <a:cs typeface="Times New Roman" pitchFamily="18" charset="0"/>
              </a:rPr>
              <a:t>350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 личных встреч с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гражданами</a:t>
            </a:r>
            <a:endParaRPr lang="ru-RU" sz="25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668468" y="8610771"/>
            <a:ext cx="9401548" cy="963270"/>
          </a:xfrm>
          <a:prstGeom prst="rect">
            <a:avLst/>
          </a:prstGeom>
        </p:spPr>
        <p:txBody>
          <a:bodyPr wrap="square" lIns="191954" tIns="95977" rIns="191954" bIns="95977">
            <a:spAutoFit/>
          </a:bodyPr>
          <a:lstStyle/>
          <a:p>
            <a:pPr algn="just"/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Приказом назначены персональные кураторы для работы с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предприятиями ОПК</a:t>
            </a:r>
            <a:endParaRPr lang="ru-RU" sz="2500" dirty="0">
              <a:solidFill>
                <a:prstClr val="black"/>
              </a:solidFill>
              <a:cs typeface="Times New Roman" pitchFamily="18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649301" y="5161799"/>
            <a:ext cx="9864599" cy="969320"/>
          </a:xfrm>
          <a:prstGeom prst="rect">
            <a:avLst/>
          </a:prstGeom>
        </p:spPr>
        <p:txBody>
          <a:bodyPr wrap="square" lIns="191954" tIns="95977" rIns="191954" bIns="95977">
            <a:spAutoFit/>
          </a:bodyPr>
          <a:lstStyle/>
          <a:p>
            <a:pPr algn="just"/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Сохраняющаяся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потребность предприятий ОПК состоянию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на конец 2023 года </a:t>
            </a:r>
            <a:r>
              <a:rPr lang="ru-RU" sz="2500" b="1" dirty="0">
                <a:solidFill>
                  <a:srgbClr val="52AD4D"/>
                </a:solidFill>
                <a:cs typeface="Times New Roman" pitchFamily="18" charset="0"/>
              </a:rPr>
              <a:t>18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ед.</a:t>
            </a:r>
          </a:p>
        </p:txBody>
      </p:sp>
      <p:sp>
        <p:nvSpPr>
          <p:cNvPr id="15" name="Стрелка вниз 14"/>
          <p:cNvSpPr/>
          <p:nvPr/>
        </p:nvSpPr>
        <p:spPr>
          <a:xfrm>
            <a:off x="4594115" y="2855843"/>
            <a:ext cx="755959" cy="326992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91954" tIns="95977" rIns="191954" bIns="95977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527846" y="3115462"/>
            <a:ext cx="9853051" cy="1357062"/>
          </a:xfrm>
          <a:prstGeom prst="rect">
            <a:avLst/>
          </a:prstGeom>
        </p:spPr>
        <p:txBody>
          <a:bodyPr wrap="square" lIns="191954" tIns="95977" rIns="191954" bIns="95977">
            <a:spAutoFit/>
          </a:bodyPr>
          <a:lstStyle/>
          <a:p>
            <a:pPr algn="just"/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Комплекс проведенных мероприятий (рабочие встречи,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собеседования, информирование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и т.д.)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позволило трудоустроить </a:t>
            </a:r>
            <a:r>
              <a:rPr lang="ru-RU" sz="2500" b="1" dirty="0" smtClean="0">
                <a:solidFill>
                  <a:srgbClr val="52AD4D"/>
                </a:solidFill>
                <a:cs typeface="Times New Roman" pitchFamily="18" charset="0"/>
              </a:rPr>
              <a:t>674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чел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.</a:t>
            </a:r>
          </a:p>
        </p:txBody>
      </p:sp>
      <p:sp>
        <p:nvSpPr>
          <p:cNvPr id="39" name="Стрелка вниз 38"/>
          <p:cNvSpPr/>
          <p:nvPr/>
        </p:nvSpPr>
        <p:spPr>
          <a:xfrm>
            <a:off x="4594116" y="4588523"/>
            <a:ext cx="755959" cy="326468"/>
          </a:xfrm>
          <a:prstGeom prst="downArrow">
            <a:avLst/>
          </a:prstGeom>
          <a:solidFill>
            <a:schemeClr val="accent6"/>
          </a:solid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191954" tIns="95977" rIns="191954" bIns="95977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776"/>
          <a:stretch/>
        </p:blipFill>
        <p:spPr>
          <a:xfrm>
            <a:off x="10715525" y="5609524"/>
            <a:ext cx="8123804" cy="45902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9" name="Прямоугольник 18"/>
          <p:cNvSpPr/>
          <p:nvPr/>
        </p:nvSpPr>
        <p:spPr>
          <a:xfrm>
            <a:off x="10715525" y="2054203"/>
            <a:ext cx="8069432" cy="2886873"/>
          </a:xfrm>
          <a:prstGeom prst="rect">
            <a:avLst/>
          </a:prstGeom>
        </p:spPr>
        <p:txBody>
          <a:bodyPr wrap="square" lIns="191954" tIns="95977" rIns="191954" bIns="95977">
            <a:spAutoFit/>
          </a:bodyPr>
          <a:lstStyle/>
          <a:p>
            <a:pPr algn="just"/>
            <a:endParaRPr lang="ru-RU" sz="25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just"/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Поддержка предприятий ОПК в рамках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реализации дополнительных мероприятий, направленных на снижение напряженности на рынке труда. </a:t>
            </a:r>
            <a:endParaRPr lang="ru-RU" sz="2500" dirty="0" smtClean="0">
              <a:solidFill>
                <a:prstClr val="black"/>
              </a:solidFill>
              <a:cs typeface="Times New Roman" pitchFamily="18" charset="0"/>
            </a:endParaRPr>
          </a:p>
          <a:p>
            <a:pPr algn="just"/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Н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а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организацию профессионального обучения и дополнительного профессионального образования </a:t>
            </a:r>
            <a:r>
              <a:rPr lang="ru-RU" sz="2500" b="1" dirty="0" smtClean="0">
                <a:solidFill>
                  <a:srgbClr val="52AD4D"/>
                </a:solidFill>
                <a:cs typeface="Times New Roman" pitchFamily="18" charset="0"/>
              </a:rPr>
              <a:t>108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работников выплачено </a:t>
            </a:r>
            <a:r>
              <a:rPr lang="ru-RU" sz="2500" b="1" dirty="0" smtClean="0">
                <a:solidFill>
                  <a:srgbClr val="52AD4D"/>
                </a:solidFill>
                <a:cs typeface="Times New Roman" pitchFamily="18" charset="0"/>
              </a:rPr>
              <a:t>3574,7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тыс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. руб.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0715525" y="1959386"/>
            <a:ext cx="8123804" cy="3405989"/>
          </a:xfrm>
          <a:prstGeom prst="rect">
            <a:avLst/>
          </a:prstGeom>
          <a:noFill/>
          <a:ln w="19050">
            <a:solidFill>
              <a:srgbClr val="586B85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54" tIns="95977" rIns="191954" bIns="95977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0" y="370866"/>
            <a:ext cx="18600790" cy="5367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r>
              <a:rPr lang="ru-RU" sz="3100" b="1" dirty="0" smtClean="0">
                <a:solidFill>
                  <a:prstClr val="black"/>
                </a:solidFill>
              </a:rPr>
              <a:t> </a:t>
            </a:r>
            <a:r>
              <a:rPr lang="ru-RU" altLang="ru-RU" sz="3100" b="1" dirty="0" smtClean="0">
                <a:solidFill>
                  <a:prstClr val="black"/>
                </a:solidFill>
              </a:rPr>
              <a:t>Меры поддержки предприятий ОПК</a:t>
            </a:r>
            <a:endParaRPr lang="ru-RU" sz="3100" b="1" dirty="0">
              <a:solidFill>
                <a:prstClr val="black"/>
              </a:solidFill>
            </a:endParaRPr>
          </a:p>
        </p:txBody>
      </p:sp>
      <p:grpSp>
        <p:nvGrpSpPr>
          <p:cNvPr id="21" name="Группа 20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24" name="Прямоугольник 23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5" name="Блок-схема: узел 24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ru-RU" sz="3200" kern="0" dirty="0" smtClean="0">
                  <a:solidFill>
                    <a:srgbClr val="C00000"/>
                  </a:solidFill>
                  <a:latin typeface="Calibri"/>
                </a:rPr>
                <a:t>3</a:t>
              </a:r>
            </a:p>
          </p:txBody>
        </p:sp>
      </p:grpSp>
      <p:cxnSp>
        <p:nvCxnSpPr>
          <p:cNvPr id="23" name="Прямая соединительная линия 22"/>
          <p:cNvCxnSpPr/>
          <p:nvPr/>
        </p:nvCxnSpPr>
        <p:spPr>
          <a:xfrm>
            <a:off x="238539" y="1331843"/>
            <a:ext cx="18606052" cy="0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Прямоугольник 21"/>
          <p:cNvSpPr/>
          <p:nvPr/>
        </p:nvSpPr>
        <p:spPr>
          <a:xfrm>
            <a:off x="565887" y="1904814"/>
            <a:ext cx="10923747" cy="578549"/>
          </a:xfrm>
          <a:prstGeom prst="rect">
            <a:avLst/>
          </a:prstGeom>
        </p:spPr>
        <p:txBody>
          <a:bodyPr wrap="square" lIns="191954" tIns="95977" rIns="191954" bIns="95977">
            <a:spAutoFit/>
          </a:bodyPr>
          <a:lstStyle/>
          <a:p>
            <a:pPr algn="just"/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Заявленная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потребность предприятий ОПК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в 2022-2023 </a:t>
            </a:r>
            <a:r>
              <a:rPr lang="ru-RU" sz="2500" dirty="0" smtClean="0">
                <a:solidFill>
                  <a:prstClr val="black"/>
                </a:solidFill>
                <a:cs typeface="Times New Roman" pitchFamily="18" charset="0"/>
              </a:rPr>
              <a:t>гг. </a:t>
            </a:r>
            <a:r>
              <a:rPr lang="ru-RU" sz="2500" b="1" dirty="0" smtClean="0">
                <a:solidFill>
                  <a:srgbClr val="52AD4D"/>
                </a:solidFill>
                <a:cs typeface="Times New Roman" pitchFamily="18" charset="0"/>
              </a:rPr>
              <a:t>871 </a:t>
            </a:r>
            <a:r>
              <a:rPr lang="ru-RU" sz="2500" dirty="0">
                <a:solidFill>
                  <a:prstClr val="black"/>
                </a:solidFill>
                <a:cs typeface="Times New Roman" pitchFamily="18" charset="0"/>
              </a:rPr>
              <a:t>ед.</a:t>
            </a:r>
          </a:p>
        </p:txBody>
      </p:sp>
      <p:sp>
        <p:nvSpPr>
          <p:cNvPr id="26" name="Номер слайда 24"/>
          <p:cNvSpPr>
            <a:spLocks noGrp="1"/>
          </p:cNvSpPr>
          <p:nvPr/>
        </p:nvSpPr>
        <p:spPr>
          <a:xfrm>
            <a:off x="14224619" y="10375631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22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080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79546" y="5319603"/>
            <a:ext cx="7210525" cy="92333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Среди регионов Дальневосточного федерального округа Забайкальский край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является </a:t>
            </a:r>
            <a:r>
              <a:rPr lang="ru-RU" b="1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лидером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 по низкому уровню </a:t>
            </a:r>
            <a:r>
              <a:rPr lang="ru-RU" dirty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травматизма на </a:t>
            </a:r>
            <a:r>
              <a:rPr lang="ru-RU" dirty="0" smtClean="0">
                <a:solidFill>
                  <a:prstClr val="black"/>
                </a:solidFill>
                <a:latin typeface="Arial" pitchFamily="34" charset="0"/>
                <a:ea typeface="Times New Roman"/>
                <a:cs typeface="Arial" pitchFamily="34" charset="0"/>
              </a:rPr>
              <a:t>производстве</a:t>
            </a:r>
            <a:endParaRPr lang="ru-RU" dirty="0">
              <a:solidFill>
                <a:srgbClr val="52AD4D"/>
              </a:solidFill>
              <a:latin typeface="Arial" pitchFamily="34" charset="0"/>
              <a:ea typeface="Times New Roman"/>
              <a:cs typeface="Arial" pitchFamily="34" charset="0"/>
            </a:endParaRPr>
          </a:p>
        </p:txBody>
      </p:sp>
      <p:sp>
        <p:nvSpPr>
          <p:cNvPr id="12" name="Прямоугольник с двумя вырезанными противолежащими углами 11"/>
          <p:cNvSpPr/>
          <p:nvPr/>
        </p:nvSpPr>
        <p:spPr>
          <a:xfrm>
            <a:off x="7998040" y="6122257"/>
            <a:ext cx="10947062" cy="523244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itchFamily="34" charset="0"/>
              </a:rPr>
              <a:t>1 754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работодателя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приняли обязательства по достижению Нулевого травматизма</a:t>
            </a:r>
          </a:p>
        </p:txBody>
      </p:sp>
      <p:sp>
        <p:nvSpPr>
          <p:cNvPr id="56" name="Прямоугольник с двумя вырезанными противолежащими углами 55"/>
          <p:cNvSpPr/>
          <p:nvPr/>
        </p:nvSpPr>
        <p:spPr>
          <a:xfrm>
            <a:off x="7986074" y="5665283"/>
            <a:ext cx="10947062" cy="479951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Проведено</a:t>
            </a:r>
            <a:r>
              <a:rPr lang="ru-RU" sz="2000" dirty="0">
                <a:solidFill>
                  <a:srgbClr val="96327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b="1" dirty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5</a:t>
            </a:r>
            <a:r>
              <a:rPr lang="ru-RU" sz="2000" dirty="0">
                <a:solidFill>
                  <a:srgbClr val="963272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заседаний краевой межведомственной комиссии по охране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труда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7" name="Прямоугольник с двумя вырезанными противолежащими углами 56"/>
          <p:cNvSpPr/>
          <p:nvPr/>
        </p:nvSpPr>
        <p:spPr>
          <a:xfrm>
            <a:off x="7974105" y="7206783"/>
            <a:ext cx="10947062" cy="468957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Проведена СОУТ на  </a:t>
            </a:r>
            <a:r>
              <a:rPr lang="ru-RU" sz="2000" b="1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261 500</a:t>
            </a:r>
            <a:r>
              <a:rPr lang="ru-RU" sz="2000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рабочих местах</a:t>
            </a:r>
          </a:p>
        </p:txBody>
      </p:sp>
      <p:sp>
        <p:nvSpPr>
          <p:cNvPr id="58" name="Прямоугольник с двумя вырезанными противолежащими углами 57"/>
          <p:cNvSpPr/>
          <p:nvPr/>
        </p:nvSpPr>
        <p:spPr>
          <a:xfrm>
            <a:off x="7974105" y="7736368"/>
            <a:ext cx="10947062" cy="443655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b="1" dirty="0">
                <a:solidFill>
                  <a:srgbClr val="52AD4D"/>
                </a:solidFill>
                <a:latin typeface="Arial" panose="020B0604020202020204" pitchFamily="34" charset="0"/>
                <a:cs typeface="Arial" pitchFamily="34" charset="0"/>
              </a:rPr>
              <a:t>146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страхователям выделено на предупредительные мероприятия </a:t>
            </a:r>
            <a:r>
              <a:rPr lang="ru-RU" sz="2000" b="1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203 487,8</a:t>
            </a:r>
            <a:r>
              <a:rPr lang="ru-RU" sz="2000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тыс.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руб.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5" name="Прямоугольник с двумя вырезанными противолежащими углами 34"/>
          <p:cNvSpPr/>
          <p:nvPr/>
        </p:nvSpPr>
        <p:spPr>
          <a:xfrm>
            <a:off x="7998040" y="6672963"/>
            <a:ext cx="10959028" cy="433996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Обучено по охране труда </a:t>
            </a:r>
            <a:r>
              <a:rPr lang="ru-RU" sz="2000" b="1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6 214</a:t>
            </a:r>
            <a:r>
              <a:rPr lang="ru-RU" sz="2000" dirty="0" smtClean="0">
                <a:solidFill>
                  <a:srgbClr val="52A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представителей работодателей</a:t>
            </a:r>
          </a:p>
        </p:txBody>
      </p:sp>
      <p:graphicFrame>
        <p:nvGraphicFramePr>
          <p:cNvPr id="36" name="Диаграмма 35"/>
          <p:cNvGraphicFramePr>
            <a:graphicFrameLocks/>
          </p:cNvGraphicFramePr>
          <p:nvPr>
            <p:extLst/>
          </p:nvPr>
        </p:nvGraphicFramePr>
        <p:xfrm>
          <a:off x="487766" y="6786472"/>
          <a:ext cx="6793029" cy="3180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1" name="Группа 40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42" name="Прямоугольник 41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ru-RU" kern="0" smtClea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43" name="Блок-схема: узел 42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ysClr val="window" lastClr="FFFFFF"/>
            </a:solidFill>
            <a:ln w="25400" cap="flat" cmpd="sng" algn="ctr">
              <a:solidFill>
                <a:srgbClr val="586B85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r>
                <a:rPr lang="ru-RU" sz="3200" kern="0" dirty="0" smtClean="0">
                  <a:solidFill>
                    <a:srgbClr val="C00000"/>
                  </a:solidFill>
                  <a:latin typeface="Calibri"/>
                </a:rPr>
                <a:t>3</a:t>
              </a:r>
            </a:p>
          </p:txBody>
        </p:sp>
      </p:grpSp>
      <p:sp>
        <p:nvSpPr>
          <p:cNvPr id="52" name="Прямоугольник 51"/>
          <p:cNvSpPr/>
          <p:nvPr/>
        </p:nvSpPr>
        <p:spPr>
          <a:xfrm>
            <a:off x="1310184" y="324640"/>
            <a:ext cx="17384733" cy="90694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r>
              <a:rPr lang="ru-RU" sz="3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000" b="1" dirty="0" smtClean="0">
                <a:solidFill>
                  <a:prstClr val="black"/>
                </a:solidFill>
                <a:latin typeface="Arial" pitchFamily="34" charset="0"/>
                <a:ea typeface="Verdana" panose="020B0604030504040204" pitchFamily="34" charset="0"/>
                <a:cs typeface="Arial" pitchFamily="34" charset="0"/>
              </a:rPr>
              <a:t>Поддержание системы сохранения жизни и здоровья работников через организацию государственного управления охраной труда</a:t>
            </a:r>
            <a:endParaRPr lang="ru-RU" sz="3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68250" y="1776085"/>
            <a:ext cx="7203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Уровень производственного травматизма на 1000 чел.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5" name="Диаграмма 54"/>
          <p:cNvGraphicFramePr>
            <a:graphicFrameLocks/>
          </p:cNvGraphicFramePr>
          <p:nvPr>
            <p:extLst/>
          </p:nvPr>
        </p:nvGraphicFramePr>
        <p:xfrm>
          <a:off x="864284" y="2317142"/>
          <a:ext cx="6298579" cy="27486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9" name="Прямоугольник 58"/>
          <p:cNvSpPr/>
          <p:nvPr/>
        </p:nvSpPr>
        <p:spPr>
          <a:xfrm>
            <a:off x="555001" y="6383879"/>
            <a:ext cx="720395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solidFill>
                  <a:prstClr val="black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Динамика производственного травматизма</a:t>
            </a:r>
            <a:endParaRPr lang="ru-RU" sz="2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4" name="Прямоугольник 73"/>
          <p:cNvSpPr/>
          <p:nvPr/>
        </p:nvSpPr>
        <p:spPr>
          <a:xfrm>
            <a:off x="7986074" y="5197408"/>
            <a:ext cx="10935096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Показатели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5" name="Прямоугольник 74"/>
          <p:cNvSpPr/>
          <p:nvPr/>
        </p:nvSpPr>
        <p:spPr>
          <a:xfrm>
            <a:off x="7986396" y="1726065"/>
            <a:ext cx="10947062" cy="40011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20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Мероприятия, направленные на снижение производственного травматизма</a:t>
            </a:r>
            <a:endParaRPr lang="ru-RU" sz="2000" b="1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Прямоугольник с двумя вырезанными противолежащими углами 38"/>
          <p:cNvSpPr/>
          <p:nvPr/>
        </p:nvSpPr>
        <p:spPr>
          <a:xfrm>
            <a:off x="7986396" y="2813211"/>
            <a:ext cx="10947062" cy="516198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52986">
              <a:defRPr/>
            </a:pPr>
            <a:r>
              <a:rPr lang="ru-RU" sz="2000" b="1" kern="0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ru-RU" sz="2000" kern="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семинаров-совещаний с работодателями</a:t>
            </a:r>
            <a:endParaRPr lang="ru-RU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8" name="Прямоугольник с двумя вырезанными противолежащими углами 44"/>
          <p:cNvSpPr/>
          <p:nvPr/>
        </p:nvSpPr>
        <p:spPr>
          <a:xfrm>
            <a:off x="7974108" y="3517035"/>
            <a:ext cx="10947062" cy="541576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Выпуск бюллетеней производственного травматизма, произошедшего в Забайкальском крае </a:t>
            </a:r>
          </a:p>
        </p:txBody>
      </p:sp>
      <p:sp>
        <p:nvSpPr>
          <p:cNvPr id="79" name="Прямоугольник с двумя вырезанными противолежащими углами 47"/>
          <p:cNvSpPr/>
          <p:nvPr/>
        </p:nvSpPr>
        <p:spPr>
          <a:xfrm>
            <a:off x="7974108" y="4367272"/>
            <a:ext cx="10947062" cy="431836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ru-RU" sz="2000" dirty="0" smtClean="0">
                <a:solidFill>
                  <a:prstClr val="black"/>
                </a:solidFill>
                <a:latin typeface="Arial" panose="020B0604020202020204" pitchFamily="34" charset="0"/>
                <a:cs typeface="Arial" pitchFamily="34" charset="0"/>
              </a:rPr>
              <a:t>Выпуск информационных буклетов  </a:t>
            </a:r>
            <a:r>
              <a:rPr lang="ru-RU" sz="20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для работодателей и </a:t>
            </a:r>
            <a:r>
              <a:rPr lang="ru-RU" sz="20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ОМСУ</a:t>
            </a:r>
            <a:endParaRPr lang="ru-RU" sz="20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0" name="Прямоугольник с двумя вырезанными противолежащими углами 100"/>
          <p:cNvSpPr/>
          <p:nvPr/>
        </p:nvSpPr>
        <p:spPr>
          <a:xfrm>
            <a:off x="7986396" y="2227301"/>
            <a:ext cx="10947062" cy="455837"/>
          </a:xfrm>
          <a:prstGeom prst="snip2DiagRect">
            <a:avLst>
              <a:gd name="adj1" fmla="val 0"/>
              <a:gd name="adj2" fmla="val 0"/>
            </a:avLst>
          </a:prstGeom>
          <a:noFill/>
          <a:ln w="5715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652986">
              <a:defRPr/>
            </a:pPr>
            <a:r>
              <a:rPr lang="ru-RU" sz="2000" kern="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Координация работы ОМСУ в рамках 100-ЗЗК</a:t>
            </a:r>
            <a:endParaRPr lang="ru-RU" sz="2000" kern="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7590071" y="8343387"/>
            <a:ext cx="3991855" cy="1806133"/>
            <a:chOff x="6656294" y="8591423"/>
            <a:chExt cx="3991855" cy="1806133"/>
          </a:xfrm>
        </p:grpSpPr>
        <p:sp>
          <p:nvSpPr>
            <p:cNvPr id="81" name="Прямоугольник 80"/>
            <p:cNvSpPr/>
            <p:nvPr/>
          </p:nvSpPr>
          <p:spPr>
            <a:xfrm>
              <a:off x="6656294" y="8815642"/>
              <a:ext cx="3442447" cy="1269079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lIns="65306" tIns="32653" rIns="65306" bIns="32653" anchor="ctr"/>
            <a:lstStyle/>
            <a:p>
              <a:pPr algn="ctr">
                <a:defRPr/>
              </a:pPr>
              <a:r>
                <a:rPr lang="ru-RU" sz="20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Региональный конкурс </a:t>
              </a:r>
            </a:p>
            <a:p>
              <a:pPr algn="ctr">
                <a:defRPr/>
              </a:pPr>
              <a:r>
                <a:rPr lang="ru-RU" sz="2000" b="1" kern="0" dirty="0">
                  <a:solidFill>
                    <a:prstClr val="black"/>
                  </a:solidFill>
                  <a:latin typeface="Arial" pitchFamily="34" charset="0"/>
                  <a:cs typeface="Arial" pitchFamily="34" charset="0"/>
                </a:rPr>
                <a:t>«Лучшая организация работы по охране труда в Забайкальском крае»</a:t>
              </a:r>
            </a:p>
          </p:txBody>
        </p:sp>
        <p:sp>
          <p:nvSpPr>
            <p:cNvPr id="72" name="Пятиугольник 71"/>
            <p:cNvSpPr/>
            <p:nvPr/>
          </p:nvSpPr>
          <p:spPr>
            <a:xfrm>
              <a:off x="6656294" y="8591423"/>
              <a:ext cx="3991855" cy="1806133"/>
            </a:xfrm>
            <a:prstGeom prst="homePlate">
              <a:avLst/>
            </a:prstGeom>
            <a:noFill/>
            <a:ln>
              <a:solidFill>
                <a:schemeClr val="accent6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>
                <a:solidFill>
                  <a:prstClr val="white"/>
                </a:solidFill>
              </a:endParaRPr>
            </a:p>
          </p:txBody>
        </p:sp>
      </p:grpSp>
      <p:sp>
        <p:nvSpPr>
          <p:cNvPr id="82" name="Прямоугольник 81"/>
          <p:cNvSpPr/>
          <p:nvPr/>
        </p:nvSpPr>
        <p:spPr>
          <a:xfrm>
            <a:off x="11806518" y="8519209"/>
            <a:ext cx="6603152" cy="1454491"/>
          </a:xfrm>
          <a:prstGeom prst="rect">
            <a:avLst/>
          </a:prstGeom>
          <a:noFill/>
          <a:ln w="25400" cap="flat" cmpd="sng" algn="ctr">
            <a:noFill/>
            <a:prstDash val="solid"/>
          </a:ln>
          <a:effectLst/>
        </p:spPr>
        <p:txBody>
          <a:bodyPr lIns="65306" tIns="32653" rIns="65306" bIns="32653" anchor="ctr"/>
          <a:lstStyle/>
          <a:p>
            <a:pPr algn="just"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156 </a:t>
            </a:r>
            <a:r>
              <a:rPr lang="ru-RU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организаций</a:t>
            </a:r>
            <a:r>
              <a:rPr lang="ru-RU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; </a:t>
            </a:r>
            <a:r>
              <a:rPr lang="ru-RU" sz="20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64</a:t>
            </a:r>
            <a:r>
              <a:rPr lang="ru-RU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000" kern="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специалиста </a:t>
            </a:r>
            <a:r>
              <a:rPr lang="ru-RU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по охране труда; </a:t>
            </a:r>
          </a:p>
          <a:p>
            <a:pPr algn="just"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22</a:t>
            </a:r>
            <a:r>
              <a:rPr lang="ru-RU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муниципальных образования Забайкальского края, </a:t>
            </a:r>
          </a:p>
          <a:p>
            <a:pPr algn="just">
              <a:defRPr/>
            </a:pPr>
            <a:r>
              <a:rPr lang="ru-RU" sz="2000" b="1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11 </a:t>
            </a:r>
            <a:r>
              <a:rPr lang="ru-RU" sz="2000" kern="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организаций по информированию </a:t>
            </a:r>
            <a:r>
              <a:rPr lang="ru-RU" sz="2000" kern="0" dirty="0" smtClean="0">
                <a:solidFill>
                  <a:sysClr val="windowText" lastClr="000000"/>
                </a:solidFill>
                <a:latin typeface="Arial" pitchFamily="34" charset="0"/>
                <a:cs typeface="Arial" pitchFamily="34" charset="0"/>
              </a:rPr>
              <a:t>ВИЧ/СПИДу</a:t>
            </a:r>
            <a:endParaRPr lang="ru-RU" sz="2000" kern="0" dirty="0">
              <a:solidFill>
                <a:sysClr val="windowText" lastClr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Нашивка 72"/>
          <p:cNvSpPr/>
          <p:nvPr/>
        </p:nvSpPr>
        <p:spPr>
          <a:xfrm>
            <a:off x="10905565" y="8360556"/>
            <a:ext cx="8015602" cy="1773228"/>
          </a:xfrm>
          <a:prstGeom prst="chevron">
            <a:avLst/>
          </a:prstGeom>
          <a:noFill/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black"/>
              </a:solidFill>
            </a:endParaRPr>
          </a:p>
        </p:txBody>
      </p:sp>
      <p:cxnSp>
        <p:nvCxnSpPr>
          <p:cNvPr id="28" name="Прямая соединительная линия 27"/>
          <p:cNvCxnSpPr/>
          <p:nvPr/>
        </p:nvCxnSpPr>
        <p:spPr>
          <a:xfrm flipV="1">
            <a:off x="397565" y="1391479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Номер слайда 24"/>
          <p:cNvSpPr>
            <a:spLocks noGrp="1"/>
          </p:cNvSpPr>
          <p:nvPr/>
        </p:nvSpPr>
        <p:spPr>
          <a:xfrm>
            <a:off x="14272745" y="10168889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23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3419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B7D779A-4C00-480F-A484-4C8BBCE900BC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44873" y="138805"/>
            <a:ext cx="17682474" cy="762000"/>
          </a:xfrm>
          <a:prstGeom prst="rect">
            <a:avLst/>
          </a:prstGeom>
        </p:spPr>
        <p:txBody>
          <a:bodyPr>
            <a:noAutofit/>
          </a:bodyPr>
          <a:lstStyle/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Филиал Государственного фонда поддержки </a:t>
            </a:r>
            <a:r>
              <a:rPr lang="ru-RU" sz="2800" b="1" dirty="0">
                <a:solidFill>
                  <a:srgbClr val="002060"/>
                </a:solidFill>
              </a:rPr>
              <a:t>участников </a:t>
            </a:r>
            <a:r>
              <a:rPr lang="ru-RU" sz="2800" b="1" dirty="0" smtClean="0">
                <a:solidFill>
                  <a:srgbClr val="002060"/>
                </a:solidFill>
              </a:rPr>
              <a:t>специальной военной операции  </a:t>
            </a:r>
            <a:r>
              <a:rPr lang="ru-RU" sz="2800" b="1" dirty="0">
                <a:solidFill>
                  <a:srgbClr val="002060"/>
                </a:solidFill>
              </a:rPr>
              <a:t>«Защитники  Отечества»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EF88233-BC3C-4C31-A072-D03665082BC0}"/>
              </a:ext>
            </a:extLst>
          </p:cNvPr>
          <p:cNvSpPr/>
          <p:nvPr/>
        </p:nvSpPr>
        <p:spPr>
          <a:xfrm>
            <a:off x="2961860" y="3599719"/>
            <a:ext cx="739471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828073">
              <a:lnSpc>
                <a:spcPct val="90000"/>
              </a:lnSpc>
              <a:defRPr/>
            </a:pPr>
            <a:r>
              <a:rPr lang="ru-RU" sz="28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761" y="1181606"/>
            <a:ext cx="3229176" cy="2421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Прямоугольник 21"/>
          <p:cNvSpPr/>
          <p:nvPr/>
        </p:nvSpPr>
        <p:spPr>
          <a:xfrm>
            <a:off x="5397145" y="952084"/>
            <a:ext cx="13030200" cy="1138773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Межведомственная </a:t>
            </a:r>
            <a:r>
              <a:rPr lang="ru-RU" sz="2400" b="1" dirty="0">
                <a:solidFill>
                  <a:srgbClr val="C00000"/>
                </a:solidFill>
              </a:rPr>
              <a:t>комиссия Забайкальского края </a:t>
            </a:r>
          </a:p>
          <a:p>
            <a:pPr algn="ctr"/>
            <a:r>
              <a:rPr lang="ru-RU" sz="2400" b="1" dirty="0">
                <a:solidFill>
                  <a:srgbClr val="C00000"/>
                </a:solidFill>
              </a:rPr>
              <a:t>по поддержке участников специальной военной операции </a:t>
            </a:r>
            <a:r>
              <a:rPr lang="ru-RU" sz="2400" b="1" dirty="0" smtClean="0">
                <a:solidFill>
                  <a:srgbClr val="C00000"/>
                </a:solidFill>
              </a:rPr>
              <a:t>и </a:t>
            </a:r>
            <a:r>
              <a:rPr lang="ru-RU" sz="2400" b="1" dirty="0">
                <a:solidFill>
                  <a:srgbClr val="C00000"/>
                </a:solidFill>
              </a:rPr>
              <a:t>членов их семей </a:t>
            </a:r>
            <a:r>
              <a:rPr lang="ru-RU" sz="2000" b="1" i="1" dirty="0" smtClean="0">
                <a:solidFill>
                  <a:srgbClr val="C00000"/>
                </a:solidFill>
              </a:rPr>
              <a:t>(распоряжение  </a:t>
            </a:r>
            <a:r>
              <a:rPr lang="ru-RU" sz="2000" b="1" i="1" dirty="0">
                <a:solidFill>
                  <a:srgbClr val="C00000"/>
                </a:solidFill>
              </a:rPr>
              <a:t>Правительства  Забайкальского  края  от  6  апреля  2023  года </a:t>
            </a:r>
            <a:r>
              <a:rPr lang="ru-RU" sz="2000" b="1" i="1" dirty="0" smtClean="0">
                <a:solidFill>
                  <a:srgbClr val="C00000"/>
                </a:solidFill>
              </a:rPr>
              <a:t>№ </a:t>
            </a:r>
            <a:r>
              <a:rPr lang="ru-RU" sz="2000" b="1" i="1" dirty="0">
                <a:solidFill>
                  <a:srgbClr val="C00000"/>
                </a:solidFill>
              </a:rPr>
              <a:t>127-р</a:t>
            </a:r>
            <a:r>
              <a:rPr lang="ru-RU" sz="2000" b="1" i="1" dirty="0" smtClean="0">
                <a:solidFill>
                  <a:srgbClr val="C00000"/>
                </a:solidFill>
              </a:rPr>
              <a:t> )</a:t>
            </a:r>
            <a:endParaRPr lang="ru-RU" sz="2000" b="1" i="1" dirty="0">
              <a:solidFill>
                <a:srgbClr val="C00000"/>
              </a:solidFill>
            </a:endParaRPr>
          </a:p>
        </p:txBody>
      </p:sp>
      <p:sp>
        <p:nvSpPr>
          <p:cNvPr id="25" name="Стрелка: пятиугольник 21">
            <a:extLst>
              <a:ext uri="{FF2B5EF4-FFF2-40B4-BE49-F238E27FC236}">
                <a16:creationId xmlns:a16="http://schemas.microsoft.com/office/drawing/2014/main" xmlns="" id="{FB6C30E3-A572-4F50-85B3-49F68AF83D1C}"/>
              </a:ext>
            </a:extLst>
          </p:cNvPr>
          <p:cNvSpPr/>
          <p:nvPr/>
        </p:nvSpPr>
        <p:spPr>
          <a:xfrm flipH="1">
            <a:off x="5713519" y="3923123"/>
            <a:ext cx="12713826" cy="1488757"/>
          </a:xfrm>
          <a:prstGeom prst="homePlate">
            <a:avLst>
              <a:gd name="adj" fmla="val 3730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Заключено 35 соглашений о взаимодействии и сотрудничестве между филиалом Фонда и ведомствами  края  с  целью  обеспечения  комплексным  сопровождением 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участников СВО и членов их семей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sp>
        <p:nvSpPr>
          <p:cNvPr id="26" name="Прямоугольник 25"/>
          <p:cNvSpPr/>
          <p:nvPr/>
        </p:nvSpPr>
        <p:spPr>
          <a:xfrm>
            <a:off x="341533" y="3669983"/>
            <a:ext cx="4522787" cy="2677656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Открыт Филиал Государственного  </a:t>
            </a:r>
            <a:r>
              <a:rPr lang="ru-RU" sz="2400" b="1" dirty="0">
                <a:solidFill>
                  <a:srgbClr val="C00000"/>
                </a:solidFill>
              </a:rPr>
              <a:t>фонда  поддержки  участников  специальной  военной </a:t>
            </a:r>
            <a:r>
              <a:rPr lang="ru-RU" sz="2400" b="1" dirty="0" smtClean="0">
                <a:solidFill>
                  <a:srgbClr val="C00000"/>
                </a:solidFill>
              </a:rPr>
              <a:t>операции  </a:t>
            </a:r>
            <a:r>
              <a:rPr lang="ru-RU" sz="2400" b="1" dirty="0">
                <a:solidFill>
                  <a:srgbClr val="C00000"/>
                </a:solidFill>
              </a:rPr>
              <a:t>«Защитники  Отечества» </a:t>
            </a:r>
            <a:endParaRPr lang="ru-RU" sz="2400" b="1" dirty="0" smtClean="0">
              <a:solidFill>
                <a:srgbClr val="C00000"/>
              </a:solidFill>
            </a:endParaRP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 Забайкальском крае</a:t>
            </a:r>
            <a:endParaRPr lang="ru-RU" sz="2400" b="1" i="1" dirty="0" smtClean="0">
              <a:solidFill>
                <a:srgbClr val="C00000"/>
              </a:solidFill>
            </a:endParaRPr>
          </a:p>
        </p:txBody>
      </p:sp>
      <p:sp>
        <p:nvSpPr>
          <p:cNvPr id="28" name="Стрелка: пятиугольник 21">
            <a:extLst>
              <a:ext uri="{FF2B5EF4-FFF2-40B4-BE49-F238E27FC236}">
                <a16:creationId xmlns:a16="http://schemas.microsoft.com/office/drawing/2014/main" xmlns="" id="{FB6C30E3-A572-4F50-85B3-49F68AF83D1C}"/>
              </a:ext>
            </a:extLst>
          </p:cNvPr>
          <p:cNvSpPr/>
          <p:nvPr/>
        </p:nvSpPr>
        <p:spPr>
          <a:xfrm flipH="1">
            <a:off x="5869546" y="5556332"/>
            <a:ext cx="12557801" cy="1498599"/>
          </a:xfrm>
          <a:prstGeom prst="homePlate">
            <a:avLst>
              <a:gd name="adj" fmla="val 3730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bg1"/>
                </a:solidFill>
              </a:rPr>
              <a:t>С  начала  работы  в  Забайкальский  филиал  Фонда  обратилось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4 473  человек:  ветераны </a:t>
            </a:r>
            <a:r>
              <a:rPr lang="ru-RU" sz="2000" b="1" dirty="0">
                <a:solidFill>
                  <a:schemeClr val="bg1"/>
                </a:solidFill>
              </a:rPr>
              <a:t>СВО, </a:t>
            </a:r>
            <a:r>
              <a:rPr lang="ru-RU" sz="2000" b="1" dirty="0" smtClean="0">
                <a:solidFill>
                  <a:schemeClr val="bg1"/>
                </a:solidFill>
              </a:rPr>
              <a:t>члены семей погибших бойцов, </a:t>
            </a:r>
          </a:p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иные категории участников СВО</a:t>
            </a:r>
          </a:p>
        </p:txBody>
      </p:sp>
      <p:sp>
        <p:nvSpPr>
          <p:cNvPr id="3" name="Прямоугольник 2"/>
          <p:cNvSpPr/>
          <p:nvPr/>
        </p:nvSpPr>
        <p:spPr>
          <a:xfrm rot="10800000" flipH="1" flipV="1">
            <a:off x="518487" y="6680200"/>
            <a:ext cx="3804920" cy="3046988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endParaRPr lang="en-US" sz="24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36 </a:t>
            </a:r>
            <a:r>
              <a:rPr lang="ru-RU" sz="2800" b="1" dirty="0">
                <a:solidFill>
                  <a:srgbClr val="002060"/>
                </a:solidFill>
              </a:rPr>
              <a:t>социальных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координаторов</a:t>
            </a:r>
            <a:r>
              <a:rPr lang="en-US" sz="2800" b="1" dirty="0" smtClean="0">
                <a:solidFill>
                  <a:srgbClr val="002060"/>
                </a:solidFill>
              </a:rPr>
              <a:t>:</a:t>
            </a:r>
            <a:r>
              <a:rPr lang="ru-RU" sz="2800" b="1" dirty="0" smtClean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7 человек </a:t>
            </a:r>
            <a:r>
              <a:rPr lang="ru-RU" sz="2800" b="1" dirty="0">
                <a:solidFill>
                  <a:srgbClr val="002060"/>
                </a:solidFill>
              </a:rPr>
              <a:t>– в Чите </a:t>
            </a:r>
            <a:endParaRPr lang="ru-RU" sz="2800" b="1" dirty="0" smtClean="0">
              <a:solidFill>
                <a:srgbClr val="002060"/>
              </a:solidFill>
            </a:endParaRPr>
          </a:p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 29 </a:t>
            </a:r>
            <a:r>
              <a:rPr lang="ru-RU" sz="2800" b="1" dirty="0">
                <a:solidFill>
                  <a:srgbClr val="002060"/>
                </a:solidFill>
              </a:rPr>
              <a:t>человек – в районах </a:t>
            </a:r>
            <a:r>
              <a:rPr lang="ru-RU" sz="2800" b="1" dirty="0" smtClean="0">
                <a:solidFill>
                  <a:srgbClr val="002060"/>
                </a:solidFill>
              </a:rPr>
              <a:t>края</a:t>
            </a:r>
            <a:endParaRPr lang="ru-RU" sz="2800" b="1" dirty="0">
              <a:solidFill>
                <a:srgbClr val="002060"/>
              </a:solidFill>
            </a:endParaRPr>
          </a:p>
          <a:p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31" name="Стрелка: пятиугольник 21">
            <a:extLst>
              <a:ext uri="{FF2B5EF4-FFF2-40B4-BE49-F238E27FC236}">
                <a16:creationId xmlns:a16="http://schemas.microsoft.com/office/drawing/2014/main" xmlns="" id="{FB6C30E3-A572-4F50-85B3-49F68AF83D1C}"/>
              </a:ext>
            </a:extLst>
          </p:cNvPr>
          <p:cNvSpPr/>
          <p:nvPr/>
        </p:nvSpPr>
        <p:spPr>
          <a:xfrm flipH="1">
            <a:off x="5778826" y="7211873"/>
            <a:ext cx="12648519" cy="2515315"/>
          </a:xfrm>
          <a:prstGeom prst="homePlate">
            <a:avLst>
              <a:gd name="adj" fmla="val 3730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Решены вопросы: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денежные выплаты – 884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  <a:endParaRPr lang="ru-RU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медицинская помощь – 238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юридическая помощь – 209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получение удостоверения ветерана боевых действий – 779;</a:t>
            </a:r>
            <a:endParaRPr lang="en-US" sz="2000" b="1" dirty="0" smtClean="0">
              <a:solidFill>
                <a:schemeClr val="bg1">
                  <a:lumMod val="95000"/>
                </a:schemeClr>
              </a:solidFill>
            </a:endParaRP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меры социальной поддержки 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– </a:t>
            </a:r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316</a:t>
            </a:r>
            <a:r>
              <a:rPr lang="en-US" sz="2000" b="1" dirty="0" smtClean="0">
                <a:solidFill>
                  <a:schemeClr val="bg1">
                    <a:lumMod val="95000"/>
                  </a:schemeClr>
                </a:solidFill>
              </a:rPr>
              <a:t>;</a:t>
            </a:r>
          </a:p>
          <a:p>
            <a:pPr algn="ctr"/>
            <a:r>
              <a:rPr lang="ru-RU" sz="2000" b="1" dirty="0" smtClean="0">
                <a:solidFill>
                  <a:schemeClr val="bg1">
                    <a:lumMod val="95000"/>
                  </a:schemeClr>
                </a:solidFill>
              </a:rPr>
              <a:t>оказание психологической помощи – 80</a:t>
            </a:r>
          </a:p>
        </p:txBody>
      </p:sp>
      <p:sp>
        <p:nvSpPr>
          <p:cNvPr id="11" name="Стрелка: пятиугольник 21">
            <a:extLst>
              <a:ext uri="{FF2B5EF4-FFF2-40B4-BE49-F238E27FC236}">
                <a16:creationId xmlns:a16="http://schemas.microsoft.com/office/drawing/2014/main" xmlns="" id="{FB6C30E3-A572-4F50-85B3-49F68AF83D1C}"/>
              </a:ext>
            </a:extLst>
          </p:cNvPr>
          <p:cNvSpPr/>
          <p:nvPr/>
        </p:nvSpPr>
        <p:spPr>
          <a:xfrm flipH="1">
            <a:off x="5869546" y="2443483"/>
            <a:ext cx="12557803" cy="1350135"/>
          </a:xfrm>
          <a:prstGeom prst="homePlate">
            <a:avLst>
              <a:gd name="adj" fmla="val 37300"/>
            </a:avLst>
          </a:prstGeom>
          <a:solidFill>
            <a:srgbClr val="0070C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/>
            <a:r>
              <a:rPr lang="ru-RU" sz="2000" b="1" dirty="0" smtClean="0">
                <a:solidFill>
                  <a:schemeClr val="bg1"/>
                </a:solidFill>
              </a:rPr>
              <a:t>Организованы подбор и обучение социальных координаторов на </a:t>
            </a:r>
            <a:r>
              <a:rPr lang="ru-RU" sz="2000" b="1" dirty="0">
                <a:solidFill>
                  <a:schemeClr val="bg1"/>
                </a:solidFill>
              </a:rPr>
              <a:t>базе Дальневосточного института управления – филиала ФГБОУ ВО «Российская академия народного хозяйства и государственной службы при Президенте Российской Федерации» (г. Хабаровск)</a:t>
            </a:r>
            <a:endParaRPr kumimoji="0" lang="ru-RU" sz="2000" b="1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</a:endParaRPr>
          </a:p>
        </p:txBody>
      </p:sp>
      <p:cxnSp>
        <p:nvCxnSpPr>
          <p:cNvPr id="12" name="Прямая соединительная линия 11"/>
          <p:cNvCxnSpPr/>
          <p:nvPr/>
        </p:nvCxnSpPr>
        <p:spPr>
          <a:xfrm>
            <a:off x="1016000" y="965200"/>
            <a:ext cx="18183225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Номер слайда 24"/>
          <p:cNvSpPr>
            <a:spLocks noGrp="1"/>
          </p:cNvSpPr>
          <p:nvPr/>
        </p:nvSpPr>
        <p:spPr>
          <a:xfrm>
            <a:off x="14296809" y="10144826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24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7115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Прямоугольник 26">
            <a:extLst>
              <a:ext uri="{FF2B5EF4-FFF2-40B4-BE49-F238E27FC236}">
                <a16:creationId xmlns:a16="http://schemas.microsoft.com/office/drawing/2014/main" xmlns="" id="{FEF88233-BC3C-4C31-A072-D03665082BC0}"/>
              </a:ext>
            </a:extLst>
          </p:cNvPr>
          <p:cNvSpPr/>
          <p:nvPr/>
        </p:nvSpPr>
        <p:spPr>
          <a:xfrm>
            <a:off x="2961860" y="3599719"/>
            <a:ext cx="7394713" cy="3877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lvl="0" defTabSz="828073">
              <a:lnSpc>
                <a:spcPct val="90000"/>
              </a:lnSpc>
              <a:defRPr/>
            </a:pPr>
            <a:r>
              <a:rPr lang="ru-RU" sz="2800" b="1" kern="0" dirty="0" smtClean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2800" b="1" kern="0" dirty="0">
              <a:solidFill>
                <a:srgbClr val="FFFFFF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8" r="3243"/>
          <a:stretch/>
        </p:blipFill>
        <p:spPr>
          <a:xfrm>
            <a:off x="673773" y="1920336"/>
            <a:ext cx="5636875" cy="368114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146" y="1920334"/>
            <a:ext cx="5472627" cy="3723466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29738" y="1920334"/>
            <a:ext cx="5004223" cy="368114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773" y="6662747"/>
            <a:ext cx="5636875" cy="3632200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661" y="6662747"/>
            <a:ext cx="5454112" cy="3632200"/>
          </a:xfrm>
          <a:prstGeom prst="rect">
            <a:avLst/>
          </a:prstGeom>
        </p:spPr>
      </p:pic>
      <p:sp>
        <p:nvSpPr>
          <p:cNvPr id="21" name="Прямоугольник 20"/>
          <p:cNvSpPr/>
          <p:nvPr/>
        </p:nvSpPr>
        <p:spPr>
          <a:xfrm>
            <a:off x="7740373" y="1496286"/>
            <a:ext cx="523240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80160" fontAlgn="ctr">
              <a:defRPr/>
            </a:pP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673773" y="1140854"/>
            <a:ext cx="5636875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 fontAlgn="ctr">
              <a:defRPr/>
            </a:pPr>
            <a:r>
              <a:rPr lang="ru-RU" sz="2200" b="1" dirty="0" smtClean="0">
                <a:solidFill>
                  <a:srgbClr val="000000"/>
                </a:solidFill>
                <a:latin typeface="Arial Nova" panose="020B0604020202020204" charset="0"/>
              </a:rPr>
              <a:t>Торжественные </a:t>
            </a:r>
            <a:r>
              <a:rPr lang="ru-RU" sz="2200" b="1" dirty="0">
                <a:solidFill>
                  <a:srgbClr val="000000"/>
                </a:solidFill>
                <a:latin typeface="Arial Nova" panose="020B0604020202020204" charset="0"/>
              </a:rPr>
              <a:t>встречи участников СВО в </a:t>
            </a:r>
            <a:r>
              <a:rPr lang="ru-RU" sz="2200" b="1" dirty="0" smtClean="0">
                <a:solidFill>
                  <a:srgbClr val="000000"/>
                </a:solidFill>
                <a:latin typeface="Arial Nova" panose="020B0604020202020204" charset="0"/>
              </a:rPr>
              <a:t>аэропорту</a:t>
            </a:r>
            <a:endParaRPr lang="ru-RU" sz="2200" b="1" dirty="0">
              <a:latin typeface="Arial Nova" panose="020B06040202020202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500148" y="1140853"/>
            <a:ext cx="5472625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/>
              <a:t>Спортивные соревнования среди ветеранов СВО</a:t>
            </a:r>
          </a:p>
        </p:txBody>
      </p:sp>
      <p:sp>
        <p:nvSpPr>
          <p:cNvPr id="29" name="Прямоугольник 28"/>
          <p:cNvSpPr/>
          <p:nvPr/>
        </p:nvSpPr>
        <p:spPr>
          <a:xfrm>
            <a:off x="7892773" y="1648686"/>
            <a:ext cx="523240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80160" fontAlgn="ctr">
              <a:defRPr/>
            </a:pP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13277573" y="1477920"/>
            <a:ext cx="5232400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80160" fontAlgn="ctr">
              <a:defRPr/>
            </a:pP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 rot="10800000" flipV="1">
            <a:off x="14402681" y="1496287"/>
            <a:ext cx="3631318" cy="475564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80160" fontAlgn="ctr">
              <a:defRPr/>
            </a:pP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3702719" y="1146690"/>
            <a:ext cx="5031242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День </a:t>
            </a:r>
            <a:r>
              <a:rPr lang="ru-RU" sz="2200" b="1" dirty="0">
                <a:ea typeface="Calibri" panose="020F0502020204030204" pitchFamily="34" charset="0"/>
                <a:cs typeface="Times New Roman" panose="02020603050405020304" pitchFamily="18" charset="0"/>
              </a:rPr>
              <a:t>открытых дверей для участников СВО и их </a:t>
            </a:r>
            <a:r>
              <a:rPr lang="ru-RU" sz="2200" b="1" dirty="0" smtClean="0">
                <a:ea typeface="Calibri" panose="020F0502020204030204" pitchFamily="34" charset="0"/>
                <a:cs typeface="Times New Roman" panose="02020603050405020304" pitchFamily="18" charset="0"/>
              </a:rPr>
              <a:t>семей</a:t>
            </a:r>
            <a:endParaRPr lang="ru-RU" sz="2200" b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673773" y="5871897"/>
            <a:ext cx="5636876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>
                <a:ea typeface="Arial"/>
                <a:cs typeface="Arial"/>
              </a:rPr>
              <a:t>Увековечивание памяти забайкальцев</a:t>
            </a:r>
            <a:r>
              <a:rPr lang="ru-RU" sz="2200" b="1" dirty="0" smtClean="0">
                <a:ea typeface="Arial"/>
                <a:cs typeface="Arial"/>
              </a:rPr>
              <a:t>, погибших </a:t>
            </a:r>
            <a:r>
              <a:rPr lang="ru-RU" sz="2200" b="1" dirty="0">
                <a:ea typeface="Arial"/>
                <a:cs typeface="Arial"/>
              </a:rPr>
              <a:t>в ходе </a:t>
            </a:r>
            <a:r>
              <a:rPr lang="ru-RU" sz="2200" b="1" dirty="0" smtClean="0">
                <a:ea typeface="Arial"/>
                <a:cs typeface="Arial"/>
              </a:rPr>
              <a:t>СВО</a:t>
            </a:r>
            <a:endParaRPr lang="ru-RU" sz="2200" b="1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7500146" y="5871897"/>
            <a:ext cx="5472627" cy="769441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2200" b="1" dirty="0" smtClean="0">
                <a:solidFill>
                  <a:srgbClr val="000000"/>
                </a:solidFill>
                <a:latin typeface="Arial Nova" panose="020B0604020202020204" charset="0"/>
              </a:rPr>
              <a:t>Вручение </a:t>
            </a:r>
            <a:r>
              <a:rPr lang="ru-RU" sz="2200" b="1" dirty="0">
                <a:solidFill>
                  <a:srgbClr val="000000"/>
                </a:solidFill>
                <a:latin typeface="Arial Nova" panose="020B0604020202020204" charset="0"/>
              </a:rPr>
              <a:t>Орденов Мужества семьям забайкальцев, погибших в зоне </a:t>
            </a:r>
            <a:r>
              <a:rPr lang="ru-RU" sz="2200" b="1" dirty="0" smtClean="0">
                <a:solidFill>
                  <a:srgbClr val="000000"/>
                </a:solidFill>
                <a:latin typeface="Arial Nova" panose="020B0604020202020204" charset="0"/>
              </a:rPr>
              <a:t>СВО</a:t>
            </a:r>
            <a:endParaRPr lang="ru-RU" sz="2200" b="1" dirty="0">
              <a:latin typeface="Arial Nova" panose="020B0604020202020204" charset="0"/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13729738" y="6939499"/>
            <a:ext cx="5004223" cy="120032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ru-RU" sz="3600" b="1" spc="-1" dirty="0" smtClean="0">
                <a:latin typeface="Arial Nova" panose="020B0604020202020204" charset="0"/>
                <a:ea typeface="Arial Black"/>
                <a:cs typeface="Arial Black"/>
              </a:rPr>
              <a:t>Проведено </a:t>
            </a:r>
          </a:p>
          <a:p>
            <a:pPr algn="ctr"/>
            <a:r>
              <a:rPr lang="ru-RU" sz="3600" b="1" spc="-1" dirty="0" smtClean="0">
                <a:solidFill>
                  <a:srgbClr val="C00000"/>
                </a:solidFill>
                <a:latin typeface="Arial Nova" panose="020B0604020202020204" charset="0"/>
                <a:ea typeface="Arial Black"/>
                <a:cs typeface="Arial Black"/>
              </a:rPr>
              <a:t>97</a:t>
            </a:r>
            <a:r>
              <a:rPr lang="ru-RU" sz="3600" b="1" spc="-1" dirty="0" smtClean="0">
                <a:latin typeface="Arial Nova" panose="020B0604020202020204" charset="0"/>
                <a:ea typeface="Arial Black"/>
                <a:cs typeface="Arial Black"/>
              </a:rPr>
              <a:t> мероприятий</a:t>
            </a:r>
            <a:endParaRPr lang="ru-RU" sz="2800" b="1" spc="-1" dirty="0">
              <a:latin typeface="Arial Nova" panose="020B0604020202020204" charset="0"/>
              <a:ea typeface="Arial Black"/>
              <a:cs typeface="Arial Black"/>
            </a:endParaRPr>
          </a:p>
        </p:txBody>
      </p:sp>
      <p:sp>
        <p:nvSpPr>
          <p:cNvPr id="22" name="Заголовок 1">
            <a:extLst>
              <a:ext uri="{FF2B5EF4-FFF2-40B4-BE49-F238E27FC236}">
                <a16:creationId xmlns:a16="http://schemas.microsoft.com/office/drawing/2014/main" xmlns="" id="{AB7D779A-4C00-480F-A484-4C8BBCE900BC}"/>
              </a:ext>
            </a:extLst>
          </p:cNvPr>
          <p:cNvSpPr txBox="1">
            <a:spLocks/>
          </p:cNvSpPr>
          <p:nvPr/>
        </p:nvSpPr>
        <p:spPr>
          <a:xfrm>
            <a:off x="744873" y="117698"/>
            <a:ext cx="17682474" cy="762000"/>
          </a:xfrm>
          <a:prstGeom prst="rect">
            <a:avLst/>
          </a:prstGeom>
        </p:spPr>
        <p:txBody>
          <a:bodyPr>
            <a:noAutofit/>
          </a:bodyPr>
          <a:lstStyle>
            <a:lvl1pPr algn="l" defTabSz="143992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9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ru-RU" sz="2800" b="1" dirty="0" smtClean="0">
                <a:solidFill>
                  <a:srgbClr val="002060"/>
                </a:solidFill>
              </a:rPr>
              <a:t>Филиал Государственного фонда поддержки участников специальной военной операции  «Защитники  Отечества» </a:t>
            </a:r>
            <a:endParaRPr lang="ru-RU" sz="2800" b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1016000" y="978079"/>
            <a:ext cx="18183225" cy="0"/>
          </a:xfrm>
          <a:prstGeom prst="line">
            <a:avLst/>
          </a:prstGeom>
          <a:ln w="38100"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Номер слайда 24"/>
          <p:cNvSpPr>
            <a:spLocks noGrp="1"/>
          </p:cNvSpPr>
          <p:nvPr/>
        </p:nvSpPr>
        <p:spPr>
          <a:xfrm>
            <a:off x="14248682" y="10096699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25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1401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28105" y="6307050"/>
            <a:ext cx="9071508" cy="526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3" tIns="95992" rIns="191983" bIns="95992" rtlCol="0" anchor="ctr"/>
          <a:lstStyle/>
          <a:p>
            <a:pPr>
              <a:defRPr/>
            </a:pPr>
            <a:r>
              <a:rPr lang="ru-RU" sz="3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Фотоконкурс «Новый Год к нам мчится»</a:t>
            </a:r>
            <a:endParaRPr lang="ru-RU" sz="3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>
            <a:off x="498873" y="1698267"/>
            <a:ext cx="7588821" cy="5265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3" tIns="95992" rIns="191983" bIns="95992" rtlCol="0" anchor="ctr"/>
          <a:lstStyle/>
          <a:p>
            <a:pPr>
              <a:defRPr/>
            </a:pPr>
            <a:r>
              <a:rPr lang="ru-RU" sz="3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itchFamily="34" charset="0"/>
              </a:rPr>
              <a:t>Сбор гуманитарной помощи</a:t>
            </a:r>
            <a:endParaRPr lang="ru-RU" sz="34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cs typeface="Arial" pitchFamily="34" charset="0"/>
            </a:endParaRPr>
          </a:p>
        </p:txBody>
      </p:sp>
      <p:sp>
        <p:nvSpPr>
          <p:cNvPr id="15" name="Блок-схема: перфолента 14"/>
          <p:cNvSpPr/>
          <p:nvPr/>
        </p:nvSpPr>
        <p:spPr>
          <a:xfrm>
            <a:off x="1482009" y="-289204"/>
            <a:ext cx="16584345" cy="1606833"/>
          </a:xfrm>
          <a:prstGeom prst="flowChartPunchedTape">
            <a:avLst/>
          </a:prstGeom>
        </p:spPr>
        <p:txBody>
          <a:bodyPr wrap="square" lIns="191983" tIns="95992" rIns="191983" bIns="95992">
            <a:spAutoFit/>
          </a:bodyPr>
          <a:lstStyle/>
          <a:p>
            <a:pPr marL="16532" algn="ctr">
              <a:spcBef>
                <a:spcPct val="0"/>
              </a:spcBef>
            </a:pPr>
            <a:r>
              <a:rPr lang="ru-RU" sz="5000" b="1" dirty="0">
                <a:solidFill>
                  <a:srgbClr val="002060"/>
                </a:solidFill>
                <a:cs typeface="Arial" pitchFamily="34" charset="0"/>
              </a:rPr>
              <a:t>АКЦИЯ «</a:t>
            </a:r>
            <a:r>
              <a:rPr lang="en-US" sz="5000" b="1" dirty="0">
                <a:solidFill>
                  <a:srgbClr val="002060"/>
                </a:solidFill>
                <a:cs typeface="Arial" pitchFamily="34" charset="0"/>
              </a:rPr>
              <a:t>#</a:t>
            </a:r>
            <a:r>
              <a:rPr lang="ru-RU" sz="5000" b="1" dirty="0">
                <a:solidFill>
                  <a:srgbClr val="002060"/>
                </a:solidFill>
                <a:cs typeface="Arial" pitchFamily="34" charset="0"/>
              </a:rPr>
              <a:t>МЫВМЕСТЕ»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48980" y="2643019"/>
            <a:ext cx="9068268" cy="3317791"/>
          </a:xfrm>
          <a:prstGeom prst="rect">
            <a:avLst/>
          </a:prstGeom>
        </p:spPr>
        <p:txBody>
          <a:bodyPr wrap="square" lIns="191983" tIns="95992" rIns="191983" bIns="95992">
            <a:spAutoFit/>
          </a:bodyPr>
          <a:lstStyle/>
          <a:p>
            <a:pPr marL="599961" indent="-59996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приняли участие </a:t>
            </a: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57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учреждений 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(</a:t>
            </a:r>
            <a:r>
              <a:rPr lang="ru-RU" sz="2900" dirty="0">
                <a:solidFill>
                  <a:srgbClr val="002060"/>
                </a:solidFill>
                <a:cs typeface="Arial" pitchFamily="34" charset="0"/>
              </a:rPr>
              <a:t>ГУСО, отделы ГКУ «КЦСЗН», ГКУ «КЦЗН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») и более </a:t>
            </a:r>
            <a:b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</a:b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4 000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человек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 (персонал, граждане пожилого возраста, дети, инвалиды, иные граждане)</a:t>
            </a:r>
          </a:p>
          <a:p>
            <a:pPr marL="599961" indent="-59996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20 тонн 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груза (средства личной гигиены, одежда, медикаменты, продукты питания, инструменты) </a:t>
            </a:r>
          </a:p>
        </p:txBody>
      </p:sp>
      <p:sp>
        <p:nvSpPr>
          <p:cNvPr id="18" name="Номер слайда 3">
            <a:extLst>
              <a:ext uri="{FF2B5EF4-FFF2-40B4-BE49-F238E27FC236}">
                <a16:creationId xmlns="" xmlns:a16="http://schemas.microsoft.com/office/drawing/2014/main" id="{DC12BB9E-F6CC-D920-8B33-C20E1BC8E6FF}"/>
              </a:ext>
            </a:extLst>
          </p:cNvPr>
          <p:cNvSpPr txBox="1">
            <a:spLocks/>
          </p:cNvSpPr>
          <p:nvPr/>
        </p:nvSpPr>
        <p:spPr>
          <a:xfrm>
            <a:off x="13759445" y="10009783"/>
            <a:ext cx="4479819" cy="574988"/>
          </a:xfrm>
          <a:prstGeom prst="rect">
            <a:avLst/>
          </a:prstGeom>
        </p:spPr>
        <p:txBody>
          <a:bodyPr vert="horz" lIns="191987" tIns="95994" rIns="191987" bIns="95994" rtlCol="0" anchor="ctr"/>
          <a:lstStyle>
            <a:defPPr>
              <a:defRPr lang="ru-RU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D1FDFB9E-192A-479E-BAC8-E86CAA65CE3D}" type="slidenum">
              <a:rPr lang="ru-RU" smtClean="0"/>
              <a:pPr/>
              <a:t>26</a:t>
            </a:fld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485142" y="7480028"/>
            <a:ext cx="8858288" cy="2871515"/>
          </a:xfrm>
          <a:prstGeom prst="rect">
            <a:avLst/>
          </a:prstGeom>
        </p:spPr>
        <p:txBody>
          <a:bodyPr wrap="square" lIns="191983" tIns="95992" rIns="191983" bIns="95992">
            <a:spAutoFit/>
          </a:bodyPr>
          <a:lstStyle/>
          <a:p>
            <a:pPr marL="599961" indent="-59996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приняли более </a:t>
            </a: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3 000 человек 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из</a:t>
            </a: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 53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 </a:t>
            </a:r>
            <a:r>
              <a:rPr lang="ru-RU" sz="2900" b="1" dirty="0" smtClean="0">
                <a:solidFill>
                  <a:srgbClr val="C00000"/>
                </a:solidFill>
                <a:cs typeface="Arial" pitchFamily="34" charset="0"/>
              </a:rPr>
              <a:t>учреждений </a:t>
            </a: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(ГУСО, отделы ГКУ «КЦСЗН», ГКУ «КЦЗН»)</a:t>
            </a:r>
          </a:p>
          <a:p>
            <a:pPr marL="599961" indent="-599961">
              <a:buClr>
                <a:schemeClr val="tx1"/>
              </a:buClr>
              <a:buFont typeface="Wingdings" panose="05000000000000000000" pitchFamily="2" charset="2"/>
              <a:buChar char="§"/>
              <a:defRPr/>
            </a:pPr>
            <a:r>
              <a:rPr lang="ru-RU" sz="2900" dirty="0" smtClean="0">
                <a:solidFill>
                  <a:srgbClr val="002060"/>
                </a:solidFill>
                <a:cs typeface="Arial" pitchFamily="34" charset="0"/>
              </a:rPr>
              <a:t>новогоднее оформление учреждений с элементами российской символики и патриотической направленностью украшения</a:t>
            </a:r>
            <a:endParaRPr lang="ru-RU" sz="2900" b="1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2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796068" y="10329776"/>
            <a:ext cx="4479819" cy="574988"/>
          </a:xfrm>
        </p:spPr>
        <p:txBody>
          <a:bodyPr/>
          <a:lstStyle/>
          <a:p>
            <a:pPr algn="r"/>
            <a:fld id="{D1FDFB9E-192A-479E-BAC8-E86CAA65CE3D}" type="slidenum">
              <a:rPr lang="ru-RU" smtClean="0"/>
              <a:pPr algn="r"/>
              <a:t>26</a:t>
            </a:fld>
            <a:endParaRPr lang="ru-RU" dirty="0"/>
          </a:p>
        </p:txBody>
      </p:sp>
      <p:cxnSp>
        <p:nvCxnSpPr>
          <p:cNvPr id="25" name="Прямая соединительная линия 24"/>
          <p:cNvCxnSpPr/>
          <p:nvPr/>
        </p:nvCxnSpPr>
        <p:spPr>
          <a:xfrm>
            <a:off x="0" y="1015239"/>
            <a:ext cx="19199225" cy="0"/>
          </a:xfrm>
          <a:prstGeom prst="line">
            <a:avLst/>
          </a:prstGeom>
          <a:ln w="19050"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679" y="-1101485"/>
            <a:ext cx="4422047" cy="3436626"/>
          </a:xfrm>
          <a:prstGeom prst="rect">
            <a:avLst/>
          </a:prstGeom>
        </p:spPr>
      </p:pic>
      <p:pic>
        <p:nvPicPr>
          <p:cNvPr id="28" name="Picture 4" descr="C:\Users\RN55\Desktop\ООДУ\ГУМАНИТАРКА\МыВместе\фото гуманитарка\photo1684387906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685" y="1400624"/>
            <a:ext cx="5949314" cy="2814779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C:\Users\RN55\Desktop\ООДУ\ГУМАНИТАРКА\МыВместе\фото гуманитарка\photo1674801356(1)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92531" y="4425228"/>
            <a:ext cx="4208550" cy="3156470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5" descr="C:\Users\RN55\Desktop\ООДУ\ГУМАНИТАРКА\МыВместе\фото гуманитарка\WhatsApp Image 2023-05-16 at 17.47.21.jpe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" b="17339"/>
          <a:stretch/>
        </p:blipFill>
        <p:spPr bwMode="auto">
          <a:xfrm>
            <a:off x="15193710" y="6527322"/>
            <a:ext cx="3603783" cy="3971984"/>
          </a:xfrm>
          <a:prstGeom prst="rect">
            <a:avLst/>
          </a:prstGeom>
          <a:noFill/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RN55\Desktop\ООДУ\ФОТОКОНКУРС\2023\Зима\фотоработы\киргизова\Ёлочка России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0685" y="4669995"/>
            <a:ext cx="3177701" cy="56272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5467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721608" y="2202041"/>
            <a:ext cx="846435" cy="846136"/>
          </a:xfrm>
          <a:prstGeom prst="rect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711670" y="1202041"/>
            <a:ext cx="846433" cy="815205"/>
          </a:xfrm>
          <a:prstGeom prst="rect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577983" y="1202041"/>
            <a:ext cx="17137037" cy="815205"/>
          </a:xfrm>
          <a:prstGeom prst="rect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Демографическое развитие. Укрепление института семьи и сохранение традиций семейных отношений. Обеспечение экономической самостоятельности семьи</a:t>
            </a:r>
          </a:p>
        </p:txBody>
      </p:sp>
      <p:sp>
        <p:nvSpPr>
          <p:cNvPr id="31" name="object 17"/>
          <p:cNvSpPr txBox="1"/>
          <p:nvPr/>
        </p:nvSpPr>
        <p:spPr>
          <a:xfrm>
            <a:off x="2109919" y="429992"/>
            <a:ext cx="16259344" cy="4523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65">
              <a:defRPr/>
            </a:pPr>
            <a:r>
              <a:rPr lang="ru-RU" sz="2900" b="1" spc="-168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 ТРУДА  И  СОЦИАЛЬНОЙ  ЗАЩИТЫ  НАСЕЛЕНИЯ  ЗАБАЙКАЛЬСКОГО  КРАЯ</a:t>
            </a:r>
            <a:endParaRPr sz="29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721608" y="1229871"/>
            <a:ext cx="826555" cy="77525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1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587918" y="2208846"/>
            <a:ext cx="17127215" cy="839331"/>
          </a:xfrm>
          <a:prstGeom prst="rect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Обеспечение эффективного функционирования системы социальных гарантий (социальной защиты) населения. Поддержка наиболее уязвимых групп населения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645945" y="3297176"/>
            <a:ext cx="17093159" cy="900136"/>
          </a:xfrm>
          <a:prstGeom prst="rect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2800" b="1" dirty="0" smtClean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Рост благосостояния граждан, повышение эффективной занятости населения, развитие рынка труда и кадрового потенциала</a:t>
            </a:r>
          </a:p>
        </p:txBody>
      </p:sp>
      <p:sp>
        <p:nvSpPr>
          <p:cNvPr id="18" name="Блок-схема: узел 17"/>
          <p:cNvSpPr/>
          <p:nvPr/>
        </p:nvSpPr>
        <p:spPr>
          <a:xfrm>
            <a:off x="741488" y="2243209"/>
            <a:ext cx="826555" cy="763800"/>
          </a:xfrm>
          <a:prstGeom prst="flowChartConnector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2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11670" y="3297177"/>
            <a:ext cx="914400" cy="900135"/>
          </a:xfrm>
          <a:prstGeom prst="rect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280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Блок-схема: узел 20"/>
          <p:cNvSpPr/>
          <p:nvPr/>
        </p:nvSpPr>
        <p:spPr>
          <a:xfrm>
            <a:off x="751428" y="3307951"/>
            <a:ext cx="826555" cy="848141"/>
          </a:xfrm>
          <a:prstGeom prst="flowChartConnector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3</a:t>
            </a:r>
            <a:endParaRPr lang="ru-RU" sz="28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cxnSp>
        <p:nvCxnSpPr>
          <p:cNvPr id="30" name="Прямая соединительная линия 29"/>
          <p:cNvCxnSpPr/>
          <p:nvPr/>
        </p:nvCxnSpPr>
        <p:spPr>
          <a:xfrm>
            <a:off x="531908" y="965200"/>
            <a:ext cx="18183225" cy="25400"/>
          </a:xfrm>
          <a:prstGeom prst="line">
            <a:avLst/>
          </a:prstGeom>
          <a:noFill/>
          <a:ln w="41275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33" name="Заголовок 1"/>
          <p:cNvSpPr txBox="1">
            <a:spLocks/>
          </p:cNvSpPr>
          <p:nvPr/>
        </p:nvSpPr>
        <p:spPr>
          <a:xfrm>
            <a:off x="1014896" y="5410830"/>
            <a:ext cx="8773457" cy="38779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532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	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численность постоянного населения (среднегодовая), тыс. человек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ожидаемая продолжительность жизни, лет  </a:t>
            </a:r>
          </a:p>
          <a:p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бедности, %</a:t>
            </a:r>
          </a:p>
          <a:p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8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уровень безработицы (по методологии МОТ), % </a:t>
            </a:r>
            <a:endParaRPr lang="ru-RU" sz="28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ea typeface="+mn-ea"/>
              <a:cs typeface="Arial" pitchFamily="34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14444978" y="4979586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2023</a:t>
            </a:r>
            <a:endParaRPr lang="ru-RU" sz="3600" b="1" dirty="0"/>
          </a:p>
        </p:txBody>
      </p:sp>
      <p:sp>
        <p:nvSpPr>
          <p:cNvPr id="35" name="TextBox 34"/>
          <p:cNvSpPr txBox="1"/>
          <p:nvPr/>
        </p:nvSpPr>
        <p:spPr>
          <a:xfrm>
            <a:off x="17110430" y="4926577"/>
            <a:ext cx="14157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2024*</a:t>
            </a:r>
            <a:endParaRPr lang="ru-RU" sz="3600" b="1" dirty="0"/>
          </a:p>
        </p:txBody>
      </p:sp>
      <p:sp>
        <p:nvSpPr>
          <p:cNvPr id="36" name="TextBox 35"/>
          <p:cNvSpPr txBox="1"/>
          <p:nvPr/>
        </p:nvSpPr>
        <p:spPr>
          <a:xfrm>
            <a:off x="11917954" y="4978199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2022</a:t>
            </a:r>
            <a:endParaRPr lang="ru-RU" sz="3600" b="1" dirty="0"/>
          </a:p>
        </p:txBody>
      </p:sp>
      <p:sp>
        <p:nvSpPr>
          <p:cNvPr id="37" name="Прямоугольник 36"/>
          <p:cNvSpPr/>
          <p:nvPr/>
        </p:nvSpPr>
        <p:spPr>
          <a:xfrm>
            <a:off x="14478666" y="6033545"/>
            <a:ext cx="1344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992,0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14478666" y="7135155"/>
            <a:ext cx="120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68,2* 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14478665" y="7946501"/>
            <a:ext cx="120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16,7* 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14564404" y="8735029"/>
            <a:ext cx="94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6,5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17118445" y="5976520"/>
            <a:ext cx="12282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982,0</a:t>
            </a:r>
            <a:endParaRPr lang="ru-RU" dirty="0"/>
          </a:p>
        </p:txBody>
      </p:sp>
      <p:sp>
        <p:nvSpPr>
          <p:cNvPr id="42" name="Прямоугольник 41"/>
          <p:cNvSpPr/>
          <p:nvPr/>
        </p:nvSpPr>
        <p:spPr>
          <a:xfrm>
            <a:off x="17182565" y="7057436"/>
            <a:ext cx="970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68,6</a:t>
            </a:r>
            <a:endParaRPr lang="ru-RU" dirty="0"/>
          </a:p>
        </p:txBody>
      </p:sp>
      <p:sp>
        <p:nvSpPr>
          <p:cNvPr id="43" name="Прямоугольник 42"/>
          <p:cNvSpPr/>
          <p:nvPr/>
        </p:nvSpPr>
        <p:spPr>
          <a:xfrm>
            <a:off x="17182565" y="7892243"/>
            <a:ext cx="970137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15,4</a:t>
            </a:r>
            <a:endParaRPr lang="ru-RU" dirty="0"/>
          </a:p>
        </p:txBody>
      </p:sp>
      <p:sp>
        <p:nvSpPr>
          <p:cNvPr id="44" name="Прямоугольник 43"/>
          <p:cNvSpPr/>
          <p:nvPr/>
        </p:nvSpPr>
        <p:spPr>
          <a:xfrm>
            <a:off x="17296378" y="8680381"/>
            <a:ext cx="74251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8,9</a:t>
            </a:r>
            <a:endParaRPr lang="ru-RU" dirty="0"/>
          </a:p>
        </p:txBody>
      </p:sp>
      <p:sp>
        <p:nvSpPr>
          <p:cNvPr id="45" name="Прямоугольник 44"/>
          <p:cNvSpPr/>
          <p:nvPr/>
        </p:nvSpPr>
        <p:spPr>
          <a:xfrm>
            <a:off x="11920139" y="6030519"/>
            <a:ext cx="134470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996,5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11920139" y="7132129"/>
            <a:ext cx="120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67,75 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11920138" y="7943475"/>
            <a:ext cx="120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smtClean="0">
                <a:solidFill>
                  <a:prstClr val="black"/>
                </a:solidFill>
              </a:rPr>
              <a:t>17,6 </a:t>
            </a:r>
            <a:endParaRPr lang="ru-RU" sz="3200" dirty="0" smtClean="0">
              <a:solidFill>
                <a:prstClr val="black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12005877" y="8732003"/>
            <a:ext cx="94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7,8 </a:t>
            </a: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V="1">
            <a:off x="704842" y="6902662"/>
            <a:ext cx="17837355" cy="80683"/>
          </a:xfrm>
          <a:prstGeom prst="line">
            <a:avLst/>
          </a:prstGeom>
          <a:ln>
            <a:solidFill>
              <a:srgbClr val="586B8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Прямая соединительная линия 48"/>
          <p:cNvCxnSpPr/>
          <p:nvPr/>
        </p:nvCxnSpPr>
        <p:spPr>
          <a:xfrm flipV="1">
            <a:off x="704842" y="7772142"/>
            <a:ext cx="17837355" cy="80683"/>
          </a:xfrm>
          <a:prstGeom prst="line">
            <a:avLst/>
          </a:prstGeom>
          <a:ln>
            <a:solidFill>
              <a:srgbClr val="586B8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Прямая соединительная линия 49"/>
          <p:cNvCxnSpPr/>
          <p:nvPr/>
        </p:nvCxnSpPr>
        <p:spPr>
          <a:xfrm flipV="1">
            <a:off x="682245" y="8600198"/>
            <a:ext cx="17837355" cy="80683"/>
          </a:xfrm>
          <a:prstGeom prst="line">
            <a:avLst/>
          </a:prstGeom>
          <a:ln>
            <a:solidFill>
              <a:srgbClr val="586B85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Заголовок 1"/>
          <p:cNvSpPr txBox="1">
            <a:spLocks/>
          </p:cNvSpPr>
          <p:nvPr/>
        </p:nvSpPr>
        <p:spPr>
          <a:xfrm>
            <a:off x="8741077" y="5523473"/>
            <a:ext cx="2052820" cy="4308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</a:lstStyle>
          <a:p>
            <a:pPr marL="16532"/>
            <a:r>
              <a:rPr lang="ru-RU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anose="020B0604020202020204" pitchFamily="34" charset="0"/>
                <a:ea typeface="+mn-ea"/>
                <a:cs typeface="Arial" pitchFamily="34" charset="0"/>
              </a:rPr>
              <a:t>	</a:t>
            </a:r>
          </a:p>
        </p:txBody>
      </p:sp>
      <p:cxnSp>
        <p:nvCxnSpPr>
          <p:cNvPr id="53" name="Прямая со стрелкой 52"/>
          <p:cNvCxnSpPr/>
          <p:nvPr/>
        </p:nvCxnSpPr>
        <p:spPr>
          <a:xfrm flipV="1">
            <a:off x="643462" y="6085548"/>
            <a:ext cx="0" cy="556591"/>
          </a:xfrm>
          <a:prstGeom prst="straightConnector1">
            <a:avLst/>
          </a:prstGeom>
          <a:ln w="76200">
            <a:solidFill>
              <a:srgbClr val="52AD4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Прямая со стрелкой 56"/>
          <p:cNvCxnSpPr/>
          <p:nvPr/>
        </p:nvCxnSpPr>
        <p:spPr>
          <a:xfrm flipV="1">
            <a:off x="643462" y="7087353"/>
            <a:ext cx="0" cy="556591"/>
          </a:xfrm>
          <a:prstGeom prst="straightConnector1">
            <a:avLst/>
          </a:prstGeom>
          <a:ln w="76200">
            <a:solidFill>
              <a:srgbClr val="52AD4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rot="10800000" flipV="1">
            <a:off x="616957" y="7940841"/>
            <a:ext cx="0" cy="556591"/>
          </a:xfrm>
          <a:prstGeom prst="straightConnector1">
            <a:avLst/>
          </a:prstGeom>
          <a:ln w="76200">
            <a:solidFill>
              <a:srgbClr val="52AD4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Прямая со стрелкой 62"/>
          <p:cNvCxnSpPr/>
          <p:nvPr/>
        </p:nvCxnSpPr>
        <p:spPr>
          <a:xfrm rot="10800000" flipV="1">
            <a:off x="612475" y="8787032"/>
            <a:ext cx="0" cy="556591"/>
          </a:xfrm>
          <a:prstGeom prst="straightConnector1">
            <a:avLst/>
          </a:prstGeom>
          <a:ln w="76200">
            <a:solidFill>
              <a:srgbClr val="52AD4D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4" name="TextBox 63"/>
          <p:cNvSpPr txBox="1"/>
          <p:nvPr/>
        </p:nvSpPr>
        <p:spPr>
          <a:xfrm>
            <a:off x="14240265" y="9582162"/>
            <a:ext cx="24841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* Данные прогнозные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9611775" y="4978200"/>
            <a:ext cx="1236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3600" b="1" dirty="0" smtClean="0"/>
              <a:t>2021</a:t>
            </a:r>
            <a:endParaRPr lang="ru-RU" sz="3600" b="1" dirty="0"/>
          </a:p>
        </p:txBody>
      </p:sp>
      <p:sp>
        <p:nvSpPr>
          <p:cNvPr id="66" name="Прямоугольник 65"/>
          <p:cNvSpPr/>
          <p:nvPr/>
        </p:nvSpPr>
        <p:spPr>
          <a:xfrm>
            <a:off x="9788353" y="8683204"/>
            <a:ext cx="9480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9,1 </a:t>
            </a:r>
          </a:p>
        </p:txBody>
      </p:sp>
      <p:sp>
        <p:nvSpPr>
          <p:cNvPr id="67" name="Прямоугольник 66"/>
          <p:cNvSpPr/>
          <p:nvPr/>
        </p:nvSpPr>
        <p:spPr>
          <a:xfrm>
            <a:off x="9641117" y="7885227"/>
            <a:ext cx="120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prstClr val="black"/>
                </a:solidFill>
              </a:rPr>
              <a:t>19,3 </a:t>
            </a:r>
          </a:p>
        </p:txBody>
      </p:sp>
      <p:sp>
        <p:nvSpPr>
          <p:cNvPr id="68" name="Прямоугольник 67"/>
          <p:cNvSpPr/>
          <p:nvPr/>
        </p:nvSpPr>
        <p:spPr>
          <a:xfrm>
            <a:off x="9659661" y="7032324"/>
            <a:ext cx="120254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/>
              <a:t>67,75 </a:t>
            </a:r>
          </a:p>
        </p:txBody>
      </p:sp>
      <p:sp>
        <p:nvSpPr>
          <p:cNvPr id="69" name="Прямоугольник 68"/>
          <p:cNvSpPr/>
          <p:nvPr/>
        </p:nvSpPr>
        <p:spPr>
          <a:xfrm>
            <a:off x="9653471" y="6010814"/>
            <a:ext cx="15777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/>
              <a:t>1 048,5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794" y="7113276"/>
            <a:ext cx="559786" cy="559786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794" y="7892242"/>
            <a:ext cx="605939" cy="605939"/>
          </a:xfrm>
          <a:prstGeom prst="rect">
            <a:avLst/>
          </a:prstGeom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0794" y="8731197"/>
            <a:ext cx="559786" cy="559786"/>
          </a:xfrm>
          <a:prstGeom prst="rect">
            <a:avLst/>
          </a:prstGeom>
        </p:spPr>
      </p:pic>
      <p:sp>
        <p:nvSpPr>
          <p:cNvPr id="54" name="Номер слайда 24"/>
          <p:cNvSpPr>
            <a:spLocks noGrp="1"/>
          </p:cNvSpPr>
          <p:nvPr/>
        </p:nvSpPr>
        <p:spPr>
          <a:xfrm>
            <a:off x="14636985" y="10265142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27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5327374" y="5009321"/>
            <a:ext cx="371332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B050"/>
                </a:solidFill>
              </a:rPr>
              <a:t>Итоги деятельности:</a:t>
            </a:r>
            <a:endParaRPr lang="ru-RU" sz="2800" b="1" dirty="0">
              <a:solidFill>
                <a:srgbClr val="00B050"/>
              </a:solidFill>
            </a:endParaRPr>
          </a:p>
        </p:txBody>
      </p:sp>
      <p:cxnSp>
        <p:nvCxnSpPr>
          <p:cNvPr id="58" name="Прямая со стрелкой 57"/>
          <p:cNvCxnSpPr/>
          <p:nvPr/>
        </p:nvCxnSpPr>
        <p:spPr>
          <a:xfrm rot="10800000" flipV="1">
            <a:off x="15896712" y="6125294"/>
            <a:ext cx="0" cy="556591"/>
          </a:xfrm>
          <a:prstGeom prst="straightConnector1">
            <a:avLst/>
          </a:prstGeom>
          <a:ln w="76200">
            <a:solidFill>
              <a:srgbClr val="C0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1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19248237"/>
              </p:ext>
            </p:extLst>
          </p:nvPr>
        </p:nvGraphicFramePr>
        <p:xfrm>
          <a:off x="416859" y="1159225"/>
          <a:ext cx="18298274" cy="8917207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3487400"/>
                <a:gridCol w="2597832"/>
                <a:gridCol w="2213042"/>
              </a:tblGrid>
              <a:tr h="543978">
                <a:tc gridSpan="3">
                  <a:txBody>
                    <a:bodyPr/>
                    <a:lstStyle/>
                    <a:p>
                      <a:pPr marL="0" marR="0" indent="0" algn="l" defTabSz="1919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Социальная защита                                                                                                                                                                       2022 г.                        2023 г.</a:t>
                      </a:r>
                    </a:p>
                  </a:txBody>
                  <a:tcPr marL="191992" marR="191992" marT="95996" marB="95996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542456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А9.1 Удовлетворенность процедурой получения финансовой поддержки в рамках социальной защиты, баллы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2,14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510988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А9.2 Удовлетворенность получением социальных услуг в рамках социального обслуживания, баллы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2,54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3,05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699247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Б9.1 Подушевые государственные расходы на социальную защиту, скорректированные на Индекс бюджетных расходов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kern="1200" dirty="0" smtClean="0">
                          <a:solidFill>
                            <a:srgbClr val="007A37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25 620,61 руб.</a:t>
                      </a:r>
                      <a:endParaRPr lang="ru-RU" sz="2000" kern="1200" dirty="0">
                        <a:solidFill>
                          <a:srgbClr val="007A37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007A37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27 154,99 руб.</a:t>
                      </a:r>
                      <a:endParaRPr lang="ru-RU" sz="2000" dirty="0">
                        <a:solidFill>
                          <a:srgbClr val="007A37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422090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Б9.2 Среднее время на получение социальных услуг в рамках социального обслуживания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17,3 дня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15,7 дней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55031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Б9.3 Уровень </a:t>
                      </a:r>
                      <a:r>
                        <a:rPr lang="ru-RU" sz="200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информируемости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населения о социальном обслуживании,</a:t>
                      </a:r>
                      <a:r>
                        <a:rPr lang="ru-RU" sz="200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баллы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2,41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2,63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464197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Б9.5 Оценка достаточности социальной помощи, баллы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2,49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2,72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444475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  Б9.6 Оценка сложности признания нуждающимся в социальном обслуживании, индекс/%</a:t>
                      </a:r>
                      <a:endParaRPr lang="ru-RU" sz="2000" kern="1200" dirty="0">
                        <a:solidFill>
                          <a:schemeClr val="dk1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44,74 %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50,10%</a:t>
                      </a:r>
                      <a:endParaRPr lang="ru-RU" sz="20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309282">
                <a:tc gridSpan="3">
                  <a:txBody>
                    <a:bodyPr/>
                    <a:lstStyle/>
                    <a:p>
                      <a:pPr marL="0" marR="0" indent="0" algn="l" defTabSz="1919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Инклюзивность и равенство</a:t>
                      </a:r>
                    </a:p>
                  </a:txBody>
                  <a:tcPr marL="191992" marR="191992" marT="95996" marB="95996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5082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Б6.1 Доля работающих инвалидов от общего количества инвалидов трудоспособного возраста</a:t>
                      </a: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marL="0" algn="ctr" defTabSz="1919966" rtl="0" eaLnBrk="1" latinLnBrk="0" hangingPunct="1"/>
                      <a:r>
                        <a:rPr lang="ru-RU" sz="2000" kern="12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19,9%</a:t>
                      </a:r>
                      <a:endParaRPr lang="ru-RU" sz="2000" kern="1200" dirty="0">
                        <a:solidFill>
                          <a:srgbClr val="FF0000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algn="ctr" defTabSz="1919966" rtl="0" eaLnBrk="1" latinLnBrk="0" hangingPunct="1"/>
                      <a:r>
                        <a:rPr lang="ru-RU" sz="2000" kern="12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11,1 %</a:t>
                      </a:r>
                      <a:endParaRPr lang="ru-RU" sz="2000" kern="12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08203">
                <a:tc>
                  <a:txBody>
                    <a:bodyPr/>
                    <a:lstStyle/>
                    <a:p>
                      <a:pPr marL="0" algn="l" defTabSz="1919966" rtl="0" eaLnBrk="1" latinLnBrk="0" hangingPunct="1"/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Б6.4 Разрыв в уровне безработицы между мужчинами и женщинами, %</a:t>
                      </a: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508203">
                <a:tc gridSpan="3">
                  <a:txBody>
                    <a:bodyPr/>
                    <a:lstStyle/>
                    <a:p>
                      <a:pPr marL="0" marR="0" indent="0" algn="l" defTabSz="1919966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1" kern="1200" dirty="0" smtClean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Возможности для работы и своего дела</a:t>
                      </a:r>
                    </a:p>
                  </a:txBody>
                  <a:tcPr marL="191992" marR="191992" marT="95996" marB="95996">
                    <a:solidFill>
                      <a:schemeClr val="accent3">
                        <a:lumMod val="7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chemeClr val="accent6">
                            <a:lumMod val="7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  <a:tc hMerge="1">
                  <a:txBody>
                    <a:bodyPr/>
                    <a:lstStyle/>
                    <a:p>
                      <a:pPr algn="ctr"/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91992" marR="191992" marT="95996" marB="95996" anchor="ctr"/>
                </a:tc>
              </a:tr>
              <a:tr h="508203">
                <a:tc>
                  <a:txBody>
                    <a:bodyPr/>
                    <a:lstStyle/>
                    <a:p>
                      <a:r>
                        <a:rPr lang="ru-RU" sz="2000" kern="1200" dirty="0" smtClean="0">
                          <a:solidFill>
                            <a:schemeClr val="dk1"/>
                          </a:solidFill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Б10.1 Уровень занятости населения</a:t>
                      </a: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57,0 %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56,1 %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082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Б10.2 Средняя продолжительность поиска работы безработными</a:t>
                      </a: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9,6 мес.</a:t>
                      </a:r>
                      <a:endParaRPr lang="ru-RU" sz="200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 мес</a:t>
                      </a:r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.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082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Б10.3 Среднее время постановки на учет в ЦЗН в качестве безработного</a:t>
                      </a: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11,6 дней</a:t>
                      </a:r>
                      <a:endParaRPr lang="ru-RU" sz="2000" dirty="0">
                        <a:solidFill>
                          <a:srgbClr val="FF66CC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8,5 дней</a:t>
                      </a:r>
                      <a:endParaRPr lang="ru-RU" sz="2000" dirty="0">
                        <a:solidFill>
                          <a:srgbClr val="FF6600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082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Б10.4 Доля людей, имевших возможность получить услуги по профессиональной ориентации в ЦЗН</a:t>
                      </a: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50,7%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66CC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84,2 %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  <a:tr h="508203">
                <a:tc>
                  <a:txBody>
                    <a:bodyPr/>
                    <a:lstStyle/>
                    <a:p>
                      <a:r>
                        <a:rPr lang="ru-RU" sz="200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Б10.5 Уровень безработицы (по методологии МОТ)</a:t>
                      </a:r>
                    </a:p>
                  </a:txBody>
                  <a:tcPr marL="191992" marR="191992" marT="95996" marB="9599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9,3 %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2000" dirty="0" smtClean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8,7 %</a:t>
                      </a:r>
                      <a:endParaRPr lang="ru-RU" sz="20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5" name="object 17"/>
          <p:cNvSpPr txBox="1"/>
          <p:nvPr/>
        </p:nvSpPr>
        <p:spPr>
          <a:xfrm>
            <a:off x="1250576" y="403098"/>
            <a:ext cx="16863193" cy="446276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marL="26665">
              <a:defRPr/>
            </a:pPr>
            <a:r>
              <a:rPr lang="ru-RU" sz="2900" b="1" spc="-168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ДИНАМИКА ПОКАЗАТЕЛЕЙ РЕЙТИНГА КАЧЕСТВА ЖИЗНИ В ЗАБАЙКАЛЬСКОМ КРАЕ В 2022-2023 гг.</a:t>
            </a:r>
            <a:endParaRPr sz="29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31908" y="965200"/>
            <a:ext cx="18183225" cy="25400"/>
          </a:xfrm>
          <a:prstGeom prst="line">
            <a:avLst/>
          </a:prstGeom>
          <a:noFill/>
          <a:ln w="41275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7" name="Номер слайда 24"/>
          <p:cNvSpPr>
            <a:spLocks noGrp="1"/>
          </p:cNvSpPr>
          <p:nvPr/>
        </p:nvSpPr>
        <p:spPr>
          <a:xfrm>
            <a:off x="14636985" y="10265142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ru-RU" dirty="0" smtClean="0">
                <a:solidFill>
                  <a:schemeClr val="bg1">
                    <a:lumMod val="65000"/>
                  </a:schemeClr>
                </a:solidFill>
              </a:rPr>
              <a:t>28</a:t>
            </a:r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9740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4529" y="-22980"/>
            <a:ext cx="19124696" cy="809416"/>
          </a:xfrm>
          <a:prstGeom prst="rect">
            <a:avLst/>
          </a:prstGeom>
        </p:spPr>
        <p:txBody>
          <a:bodyPr vert="horz" wrap="square" lIns="191987" tIns="95994" rIns="191987" bIns="95994" rtlCol="0" anchor="ctr">
            <a:sp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 spc="-122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defTabSz="1919874">
              <a:defRPr/>
            </a:pPr>
            <a:r>
              <a:rPr lang="ru-RU" sz="4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НА </a:t>
            </a:r>
            <a:r>
              <a:rPr lang="ru-RU" sz="4000" spc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  <a:endParaRPr lang="ru-RU" sz="400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3274" y="5155871"/>
            <a:ext cx="18342774" cy="3856404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sz="3400" dirty="0">
                <a:solidFill>
                  <a:srgbClr val="586B85"/>
                </a:solidFill>
              </a:rPr>
              <a:t> </a:t>
            </a:r>
            <a:r>
              <a:rPr lang="ru-RU" sz="3400" dirty="0" smtClean="0">
                <a:solidFill>
                  <a:srgbClr val="586B85"/>
                </a:solidFill>
              </a:rPr>
              <a:t>Реализация плана мероприятий по проведению Года семьи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Разработка нормативно правой базы по реализации Указа Президента РФ «О мерах социальной поддержки многодетных семей» 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Обеспечение снижения численности детей-сирот и детей, оставшихся без попечения родителей, сохранить долю детей-сирот, воспитывающихся в  семьях на уровне 75 %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Предоставление мер финансовой поддержки семей при рождении детей 6 329 семьям</a:t>
            </a:r>
          </a:p>
          <a:p>
            <a:r>
              <a:rPr lang="ru-RU" sz="3400" dirty="0">
                <a:solidFill>
                  <a:srgbClr val="586B85"/>
                </a:solidFill>
              </a:rPr>
              <a:t> </a:t>
            </a:r>
            <a:r>
              <a:rPr lang="ru-RU" sz="3400" dirty="0" smtClean="0">
                <a:solidFill>
                  <a:srgbClr val="586B85"/>
                </a:solidFill>
              </a:rPr>
              <a:t>Реализация комплекса </a:t>
            </a:r>
            <a:r>
              <a:rPr lang="ru-RU" sz="3400" dirty="0">
                <a:solidFill>
                  <a:srgbClr val="586B85"/>
                </a:solidFill>
              </a:rPr>
              <a:t>мероприятий </a:t>
            </a:r>
            <a:r>
              <a:rPr lang="ru-RU" sz="3400" dirty="0" smtClean="0">
                <a:solidFill>
                  <a:srgbClr val="586B85"/>
                </a:solidFill>
              </a:rPr>
              <a:t>по </a:t>
            </a:r>
            <a:r>
              <a:rPr lang="ru-RU" sz="3400" dirty="0">
                <a:solidFill>
                  <a:srgbClr val="586B85"/>
                </a:solidFill>
              </a:rPr>
              <a:t>обеспечению народосбережения</a:t>
            </a: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E91938B-3680-946A-6119-70E6DC86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699702" y="10347525"/>
            <a:ext cx="4417862" cy="27975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29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45264" y="794489"/>
            <a:ext cx="18183225" cy="25400"/>
          </a:xfrm>
          <a:prstGeom prst="line">
            <a:avLst/>
          </a:prstGeom>
          <a:noFill/>
          <a:ln w="41275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10209" y="4662002"/>
            <a:ext cx="18248905" cy="523220"/>
          </a:xfrm>
          <a:prstGeom prst="rect">
            <a:avLst/>
          </a:prstGeom>
          <a:solidFill>
            <a:srgbClr val="586B85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2. Реализация комплекса мер по увеличению рождаемости, сохранения численности населения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10209" y="867992"/>
            <a:ext cx="18248905" cy="523220"/>
          </a:xfrm>
          <a:prstGeom prst="rect">
            <a:avLst/>
          </a:prstGeom>
          <a:solidFill>
            <a:srgbClr val="586B85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1. Повышение доверия граждан к исполнительным органам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10209" y="1328818"/>
            <a:ext cx="18063314" cy="3333184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sz="3400" dirty="0" smtClean="0">
                <a:solidFill>
                  <a:srgbClr val="586B85"/>
                </a:solidFill>
              </a:rPr>
              <a:t> Обеспечение открытости и прозрачности деятельности Министерства, широкое информирование населения о мерах поддержки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Внедрение принципов Бережливого управления, клиентоцентричности при предоставлении государственных услуг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Внедрение Регионального социального стандарта, повышение показателей Рейтинга качества жизни и информирование населения</a:t>
            </a:r>
            <a:endParaRPr lang="ru-RU" sz="3400" dirty="0">
              <a:solidFill>
                <a:srgbClr val="586B8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660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Прямоугольник 18"/>
          <p:cNvSpPr/>
          <p:nvPr/>
        </p:nvSpPr>
        <p:spPr>
          <a:xfrm>
            <a:off x="556980" y="4465960"/>
            <a:ext cx="914400" cy="145774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Прямоугольник 12"/>
          <p:cNvSpPr/>
          <p:nvPr/>
        </p:nvSpPr>
        <p:spPr>
          <a:xfrm>
            <a:off x="592798" y="2206474"/>
            <a:ext cx="914400" cy="1292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>
            <a:off x="1510748" y="2206474"/>
            <a:ext cx="17234452" cy="12921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Демографическое развитие. Укрепление института семьи и сохранение традиций семейных отношений. Обеспечение экономической самостоятельности семьи </a:t>
            </a:r>
          </a:p>
        </p:txBody>
      </p:sp>
      <p:sp>
        <p:nvSpPr>
          <p:cNvPr id="28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14386423" y="10123275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3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31" name="object 17"/>
          <p:cNvSpPr txBox="1"/>
          <p:nvPr/>
        </p:nvSpPr>
        <p:spPr>
          <a:xfrm>
            <a:off x="2109919" y="429992"/>
            <a:ext cx="16259344" cy="452366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marL="26665">
              <a:defRPr/>
            </a:pPr>
            <a:r>
              <a:rPr lang="ru-RU" sz="2900" b="1" spc="-168" dirty="0">
                <a:solidFill>
                  <a:schemeClr val="tx1">
                    <a:lumMod val="95000"/>
                    <a:lumOff val="5000"/>
                  </a:schemeClr>
                </a:solidFill>
                <a:latin typeface="Arial" pitchFamily="34" charset="0"/>
                <a:cs typeface="Arial" pitchFamily="34" charset="0"/>
              </a:rPr>
              <a:t>МИНИСТЕРСТВО  ТРУДА  И  СОЦИАЛЬНОЙ  ЗАЩИТЫ  НАСЕЛЕНИЯ  ЗАБАЙКАЛЬСКОГО  КРАЯ</a:t>
            </a:r>
            <a:endParaRPr sz="2900" b="1" dirty="0">
              <a:solidFill>
                <a:schemeClr val="tx1">
                  <a:lumMod val="95000"/>
                  <a:lumOff val="5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Блок-схема: узел 7"/>
          <p:cNvSpPr/>
          <p:nvPr/>
        </p:nvSpPr>
        <p:spPr>
          <a:xfrm>
            <a:off x="644436" y="2445012"/>
            <a:ext cx="826555" cy="77525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1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1470991" y="4465960"/>
            <a:ext cx="17274209" cy="145774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Обеспечение эффективного функционирования системы социальных гарантий (социальной защиты) населения. Поддержка наиболее уязвимых групп населения    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1543683" y="6904353"/>
            <a:ext cx="17188070" cy="13848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Рост благосостояния граждан, повышение эффективной занятости населения, развитие рынка труда и кадрового потенциала</a:t>
            </a:r>
          </a:p>
        </p:txBody>
      </p:sp>
      <p:sp>
        <p:nvSpPr>
          <p:cNvPr id="18" name="Блок-схема: узел 17"/>
          <p:cNvSpPr/>
          <p:nvPr/>
        </p:nvSpPr>
        <p:spPr>
          <a:xfrm>
            <a:off x="627160" y="4796791"/>
            <a:ext cx="826555" cy="775253"/>
          </a:xfrm>
          <a:prstGeom prst="flowChartConnector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2</a:t>
            </a:r>
            <a:endParaRPr lang="ru-RU" sz="3200" dirty="0">
              <a:solidFill>
                <a:srgbClr val="C00000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622851" y="6904353"/>
            <a:ext cx="914400" cy="138488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Блок-схема: узел 20"/>
          <p:cNvSpPr/>
          <p:nvPr/>
        </p:nvSpPr>
        <p:spPr>
          <a:xfrm>
            <a:off x="715617" y="7202524"/>
            <a:ext cx="801754" cy="728899"/>
          </a:xfrm>
          <a:prstGeom prst="flowChartConnector">
            <a:avLst/>
          </a:prstGeom>
          <a:solidFill>
            <a:schemeClr val="bg1"/>
          </a:solidFill>
          <a:ln>
            <a:solidFill>
              <a:srgbClr val="586B8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3</a:t>
            </a:r>
            <a:endParaRPr lang="ru-RU" sz="3200" dirty="0">
              <a:solidFill>
                <a:srgbClr val="C00000"/>
              </a:solidFill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591454" y="965200"/>
            <a:ext cx="18183225" cy="25400"/>
          </a:xfrm>
          <a:prstGeom prst="line">
            <a:avLst/>
          </a:prstGeom>
          <a:ln w="41275"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701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4529" y="-22980"/>
            <a:ext cx="19124696" cy="809416"/>
          </a:xfrm>
          <a:prstGeom prst="rect">
            <a:avLst/>
          </a:prstGeom>
        </p:spPr>
        <p:txBody>
          <a:bodyPr vert="horz" wrap="square" lIns="191987" tIns="95994" rIns="191987" bIns="95994" rtlCol="0" anchor="ctr">
            <a:sp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 spc="-122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defTabSz="1919874">
              <a:defRPr/>
            </a:pPr>
            <a:r>
              <a:rPr lang="ru-RU" sz="4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НА </a:t>
            </a:r>
            <a:r>
              <a:rPr lang="ru-RU" sz="4000" spc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  <a:endParaRPr lang="ru-RU" sz="400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E91938B-3680-946A-6119-70E6DC86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699702" y="10347525"/>
            <a:ext cx="4417862" cy="27975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30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45264" y="794489"/>
            <a:ext cx="18183225" cy="25400"/>
          </a:xfrm>
          <a:prstGeom prst="line">
            <a:avLst/>
          </a:prstGeom>
          <a:noFill/>
          <a:ln w="41275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545264" y="1160469"/>
            <a:ext cx="18183225" cy="523220"/>
          </a:xfrm>
          <a:prstGeom prst="rect">
            <a:avLst/>
          </a:prstGeom>
          <a:solidFill>
            <a:srgbClr val="586B85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3. Реализация комплекса мер по снижению уровня бедности до 15,4 %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8189" y="1641164"/>
            <a:ext cx="18140300" cy="2286744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sz="3400" dirty="0">
                <a:solidFill>
                  <a:srgbClr val="586B85"/>
                </a:solidFill>
              </a:rPr>
              <a:t> </a:t>
            </a:r>
            <a:r>
              <a:rPr lang="ru-RU" sz="3400" dirty="0" smtClean="0">
                <a:solidFill>
                  <a:srgbClr val="586B85"/>
                </a:solidFill>
              </a:rPr>
              <a:t>Увеличение доли </a:t>
            </a:r>
            <a:r>
              <a:rPr lang="ru-RU" sz="3400" dirty="0">
                <a:solidFill>
                  <a:srgbClr val="586B85"/>
                </a:solidFill>
              </a:rPr>
              <a:t>граждан, охваченных государственной помощью на основании соцконтракта, в общей численности малоимущих граждан до </a:t>
            </a:r>
            <a:r>
              <a:rPr lang="ru-RU" sz="3400" dirty="0" smtClean="0">
                <a:solidFill>
                  <a:srgbClr val="586B85"/>
                </a:solidFill>
              </a:rPr>
              <a:t>4,7 %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Предоставление мер социальной  поддержки  граждан, в т. ч. числе участникам СВО и членам их семей</a:t>
            </a:r>
            <a:endParaRPr lang="ru-RU" sz="3400" dirty="0">
              <a:solidFill>
                <a:srgbClr val="586B85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45264" y="3860364"/>
            <a:ext cx="18069338" cy="954107"/>
          </a:xfrm>
          <a:prstGeom prst="rect">
            <a:avLst/>
          </a:prstGeom>
          <a:solidFill>
            <a:srgbClr val="586B85"/>
          </a:solidFill>
        </p:spPr>
        <p:txBody>
          <a:bodyPr wrap="square" rtlCol="0">
            <a:spAutoFit/>
          </a:bodyPr>
          <a:lstStyle/>
          <a:p>
            <a:r>
              <a:rPr lang="ru-RU" sz="2800" dirty="0" smtClean="0">
                <a:solidFill>
                  <a:schemeClr val="bg1"/>
                </a:solidFill>
              </a:rPr>
              <a:t>4. Формирование сбалансированной системы социального обслуживания, медицинской помощи и поддержки семейного ухода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9481" y="4746926"/>
            <a:ext cx="17995508" cy="3394739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sz="3400" dirty="0" smtClean="0">
                <a:solidFill>
                  <a:srgbClr val="586B85"/>
                </a:solidFill>
              </a:rPr>
              <a:t> Сокращение очередности в стационарные учреждения социального обслуживания </a:t>
            </a:r>
          </a:p>
          <a:p>
            <a:pPr marL="0" lvl="8" algn="just">
              <a:buFont typeface="Arial" pitchFamily="34" charset="0"/>
              <a:buChar char="•"/>
              <a:tabLst>
                <a:tab pos="3143250" algn="l"/>
              </a:tabLst>
            </a:pPr>
            <a:r>
              <a:rPr lang="ru-RU" sz="3600" dirty="0" smtClean="0">
                <a:solidFill>
                  <a:srgbClr val="586B85"/>
                </a:solidFill>
              </a:rPr>
              <a:t> Сохранение удовлетворенности получателей социальных услуг в учреждениях социального обслуживания, на уровне 99,6 %</a:t>
            </a:r>
            <a:endParaRPr lang="ru-RU" sz="3400" dirty="0" smtClean="0">
              <a:solidFill>
                <a:srgbClr val="586B85"/>
              </a:solidFill>
            </a:endParaRPr>
          </a:p>
          <a:p>
            <a:r>
              <a:rPr lang="ru-RU" sz="3400" dirty="0" smtClean="0">
                <a:solidFill>
                  <a:srgbClr val="586B85"/>
                </a:solidFill>
              </a:rPr>
              <a:t> Увеличение доли граждан пожилого возраста и инвалидов, находящихся на социальном обслуживании 12,7 % от общей численности граждан пожилого возраста и инвалидов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65910" y="8052722"/>
            <a:ext cx="18183225" cy="523220"/>
          </a:xfrm>
          <a:prstGeom prst="rect">
            <a:avLst/>
          </a:prstGeom>
          <a:solidFill>
            <a:srgbClr val="586B85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5</a:t>
            </a:r>
            <a:r>
              <a:rPr lang="ru-RU" sz="2800" dirty="0" smtClean="0">
                <a:solidFill>
                  <a:schemeClr val="bg1"/>
                </a:solidFill>
              </a:rPr>
              <a:t>. Реализация инструментов стратегического планирования 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9481" y="8485309"/>
            <a:ext cx="18140300" cy="2286744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sz="3400" dirty="0">
                <a:solidFill>
                  <a:srgbClr val="586B85"/>
                </a:solidFill>
              </a:rPr>
              <a:t> </a:t>
            </a:r>
            <a:r>
              <a:rPr lang="ru-RU" sz="3400" dirty="0" smtClean="0">
                <a:solidFill>
                  <a:srgbClr val="586B85"/>
                </a:solidFill>
              </a:rPr>
              <a:t>Реализация региональных проектов НП «Демография»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Реализация государственных программ Забайкальского края: Социальная поддержка граждан, Содействие занятости населения, Доступная среда (объем финансирования 18,3 млрд руб.)  </a:t>
            </a:r>
            <a:endParaRPr lang="ru-RU" sz="3400" dirty="0">
              <a:solidFill>
                <a:srgbClr val="586B8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4"/>
          <p:cNvSpPr txBox="1">
            <a:spLocks/>
          </p:cNvSpPr>
          <p:nvPr/>
        </p:nvSpPr>
        <p:spPr>
          <a:xfrm>
            <a:off x="74529" y="-22980"/>
            <a:ext cx="19124696" cy="809416"/>
          </a:xfrm>
          <a:prstGeom prst="rect">
            <a:avLst/>
          </a:prstGeom>
        </p:spPr>
        <p:txBody>
          <a:bodyPr vert="horz" wrap="square" lIns="191987" tIns="95994" rIns="191987" bIns="95994" rtlCol="0" anchor="ctr">
            <a:spAutoFit/>
          </a:bodyPr>
          <a:lstStyle>
            <a:defPPr>
              <a:defRPr lang="ru-RU"/>
            </a:defPPr>
            <a:lvl1pPr algn="ctr" fontAlgn="auto">
              <a:spcBef>
                <a:spcPct val="0"/>
              </a:spcBef>
              <a:spcAft>
                <a:spcPts val="0"/>
              </a:spcAft>
              <a:buNone/>
              <a:defRPr sz="1600" b="1" spc="-122">
                <a:solidFill>
                  <a:schemeClr val="accent4">
                    <a:lumMod val="75000"/>
                  </a:schemeClr>
                </a:solidFill>
                <a:latin typeface="Times New Roman" pitchFamily="18" charset="0"/>
                <a:ea typeface="+mj-ea"/>
                <a:cs typeface="Times New Roman" pitchFamily="18" charset="0"/>
              </a:defRPr>
            </a:lvl1pPr>
          </a:lstStyle>
          <a:p>
            <a:pPr defTabSz="1919874">
              <a:defRPr/>
            </a:pPr>
            <a:r>
              <a:rPr lang="ru-RU" sz="4000" spc="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ЗАДАЧИ НА </a:t>
            </a:r>
            <a:r>
              <a:rPr lang="ru-RU" sz="4000" spc="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</a:t>
            </a:r>
            <a:endParaRPr lang="ru-RU" sz="4000" spc="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Номер слайда 8">
            <a:extLst>
              <a:ext uri="{FF2B5EF4-FFF2-40B4-BE49-F238E27FC236}">
                <a16:creationId xmlns="" xmlns:a16="http://schemas.microsoft.com/office/drawing/2014/main" id="{8E91938B-3680-946A-6119-70E6DC86F3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7699702" y="10347525"/>
            <a:ext cx="4417862" cy="279754"/>
          </a:xfrm>
        </p:spPr>
        <p:txBody>
          <a:bodyPr/>
          <a:lstStyle/>
          <a:p>
            <a:fld id="{D1FDFB9E-192A-479E-BAC8-E86CAA65CE3D}" type="slidenum">
              <a:rPr lang="ru-RU" smtClean="0"/>
              <a:pPr/>
              <a:t>31</a:t>
            </a:fld>
            <a:endParaRPr lang="ru-RU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545264" y="794489"/>
            <a:ext cx="18183225" cy="25400"/>
          </a:xfrm>
          <a:prstGeom prst="line">
            <a:avLst/>
          </a:prstGeom>
          <a:noFill/>
          <a:ln w="41275" cap="flat" cmpd="sng" algn="ctr">
            <a:solidFill>
              <a:srgbClr val="4F81BD"/>
            </a:solidFill>
            <a:prstDash val="solid"/>
          </a:ln>
          <a:effectLst/>
        </p:spPr>
      </p:cxnSp>
      <p:sp>
        <p:nvSpPr>
          <p:cNvPr id="12" name="TextBox 11"/>
          <p:cNvSpPr txBox="1"/>
          <p:nvPr/>
        </p:nvSpPr>
        <p:spPr>
          <a:xfrm>
            <a:off x="516835" y="1059574"/>
            <a:ext cx="18211653" cy="523220"/>
          </a:xfrm>
          <a:prstGeom prst="rect">
            <a:avLst/>
          </a:prstGeom>
          <a:solidFill>
            <a:srgbClr val="586B85"/>
          </a:solidFill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chemeClr val="bg1"/>
                </a:solidFill>
              </a:rPr>
              <a:t>6</a:t>
            </a:r>
            <a:r>
              <a:rPr lang="ru-RU" sz="2800" dirty="0" smtClean="0">
                <a:solidFill>
                  <a:schemeClr val="bg1"/>
                </a:solidFill>
              </a:rPr>
              <a:t>. Сохранение и развитие трудовых ресурсов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254A975-4E41-EFB9-443E-1B8E8E5A7DB3}"/>
              </a:ext>
            </a:extLst>
          </p:cNvPr>
          <p:cNvSpPr txBox="1"/>
          <p:nvPr/>
        </p:nvSpPr>
        <p:spPr>
          <a:xfrm>
            <a:off x="426293" y="1693630"/>
            <a:ext cx="18302195" cy="5949285"/>
          </a:xfrm>
          <a:prstGeom prst="rect">
            <a:avLst/>
          </a:prstGeom>
          <a:noFill/>
        </p:spPr>
        <p:txBody>
          <a:bodyPr wrap="square" lIns="191987" tIns="95994" rIns="191987" bIns="95994" rtlCol="0">
            <a:spAutoFit/>
          </a:bodyPr>
          <a:lstStyle>
            <a:defPPr>
              <a:defRPr lang="ru-RU"/>
            </a:defPPr>
            <a:lvl1pPr algn="just">
              <a:buFont typeface="Arial" pitchFamily="34" charset="0"/>
              <a:buChar char="•"/>
              <a:tabLst>
                <a:tab pos="3143250" algn="l"/>
              </a:tabLst>
              <a:defRPr sz="1600">
                <a:solidFill>
                  <a:schemeClr val="accent1">
                    <a:lumMod val="50000"/>
                  </a:schemeClr>
                </a:solidFill>
                <a:cs typeface="Arial" pitchFamily="34" charset="0"/>
              </a:defRPr>
            </a:lvl1pPr>
          </a:lstStyle>
          <a:p>
            <a:r>
              <a:rPr lang="ru-RU" sz="3400" dirty="0">
                <a:solidFill>
                  <a:srgbClr val="586B85"/>
                </a:solidFill>
              </a:rPr>
              <a:t> Реализация дорожной карты «План первоочередных мер по стабилизации и развитию рынка труда Забайкальского края на 2024 – 2030 годы</a:t>
            </a:r>
            <a:r>
              <a:rPr lang="ru-RU" sz="3400" dirty="0" smtClean="0">
                <a:solidFill>
                  <a:srgbClr val="586B85"/>
                </a:solidFill>
              </a:rPr>
              <a:t>»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Снижение квалификационного дисбаланса на рынке труда реализацией региональной программы по обучению 2500 граждан  </a:t>
            </a:r>
            <a:endParaRPr lang="ru-RU" sz="3400" dirty="0">
              <a:solidFill>
                <a:srgbClr val="586B85"/>
              </a:solidFill>
            </a:endParaRPr>
          </a:p>
          <a:p>
            <a:r>
              <a:rPr lang="ru-RU" sz="3400" dirty="0" smtClean="0">
                <a:solidFill>
                  <a:srgbClr val="586B85"/>
                </a:solidFill>
              </a:rPr>
              <a:t> Реализация региональной долгосрочной программы </a:t>
            </a:r>
            <a:r>
              <a:rPr lang="ru-RU" sz="3400" dirty="0">
                <a:solidFill>
                  <a:srgbClr val="586B85"/>
                </a:solidFill>
              </a:rPr>
              <a:t>содействия занятости молодежи на период до 2030 года</a:t>
            </a:r>
          </a:p>
          <a:p>
            <a:r>
              <a:rPr lang="ru-RU" sz="3400" dirty="0" smtClean="0">
                <a:solidFill>
                  <a:srgbClr val="586B85"/>
                </a:solidFill>
              </a:rPr>
              <a:t> Способствование легализации трудовых отношений 5,2 тыс. человек</a:t>
            </a:r>
          </a:p>
          <a:p>
            <a:r>
              <a:rPr lang="ru-RU" sz="3400" dirty="0">
                <a:solidFill>
                  <a:srgbClr val="586B85"/>
                </a:solidFill>
              </a:rPr>
              <a:t> </a:t>
            </a:r>
            <a:r>
              <a:rPr lang="ru-RU" sz="3400" dirty="0" smtClean="0">
                <a:solidFill>
                  <a:srgbClr val="586B85"/>
                </a:solidFill>
              </a:rPr>
              <a:t>Вовлечение работодателей в социальное партнерство</a:t>
            </a:r>
          </a:p>
          <a:p>
            <a:r>
              <a:rPr lang="ru-RU" sz="3400" dirty="0">
                <a:solidFill>
                  <a:srgbClr val="586B85"/>
                </a:solidFill>
              </a:rPr>
              <a:t> Реализация </a:t>
            </a:r>
            <a:r>
              <a:rPr lang="ru-RU" sz="3400" dirty="0" smtClean="0">
                <a:solidFill>
                  <a:srgbClr val="586B85"/>
                </a:solidFill>
              </a:rPr>
              <a:t>дорожной карты </a:t>
            </a:r>
            <a:r>
              <a:rPr lang="ru-RU" sz="3400" dirty="0">
                <a:solidFill>
                  <a:srgbClr val="586B85"/>
                </a:solidFill>
              </a:rPr>
              <a:t>«План первоочередных мер по стабилизации и развитию рынка труда Забайкальского края на 2024 – 2030 годы»</a:t>
            </a:r>
            <a:endParaRPr lang="ru-RU" sz="3400" dirty="0" smtClean="0">
              <a:solidFill>
                <a:srgbClr val="586B85"/>
              </a:solidFill>
            </a:endParaRPr>
          </a:p>
          <a:p>
            <a:r>
              <a:rPr lang="ru-RU" sz="3400" dirty="0">
                <a:solidFill>
                  <a:srgbClr val="586B85"/>
                </a:solidFill>
              </a:rPr>
              <a:t> Сохранение </a:t>
            </a:r>
            <a:r>
              <a:rPr lang="ru-RU" sz="3400" dirty="0" smtClean="0">
                <a:solidFill>
                  <a:srgbClr val="586B85"/>
                </a:solidFill>
              </a:rPr>
              <a:t>уровня </a:t>
            </a:r>
            <a:r>
              <a:rPr lang="ru-RU" sz="3400" dirty="0">
                <a:solidFill>
                  <a:srgbClr val="586B85"/>
                </a:solidFill>
              </a:rPr>
              <a:t>регистрируемой безработицы не выше </a:t>
            </a:r>
            <a:r>
              <a:rPr lang="ru-RU" sz="3400" dirty="0" smtClean="0">
                <a:solidFill>
                  <a:srgbClr val="586B85"/>
                </a:solidFill>
              </a:rPr>
              <a:t>0,8 %</a:t>
            </a:r>
            <a:endParaRPr lang="ru-RU" sz="3400" dirty="0">
              <a:solidFill>
                <a:srgbClr val="586B85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Прямоугольник 17"/>
          <p:cNvSpPr/>
          <p:nvPr/>
        </p:nvSpPr>
        <p:spPr>
          <a:xfrm>
            <a:off x="1493297" y="9669432"/>
            <a:ext cx="16972504" cy="579502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endParaRPr lang="ru-RU">
              <a:solidFill>
                <a:prstClr val="white"/>
              </a:solidFill>
            </a:endParaRPr>
          </a:p>
        </p:txBody>
      </p:sp>
      <p:sp>
        <p:nvSpPr>
          <p:cNvPr id="16" name="AutoShape 4" descr="Крупнейший железнодорожный пункт пропуска Забайкальск на границе с Китаем  открыт после реконструкции"/>
          <p:cNvSpPr>
            <a:spLocks noChangeAspect="1" noChangeArrowheads="1"/>
          </p:cNvSpPr>
          <p:nvPr/>
        </p:nvSpPr>
        <p:spPr bwMode="auto">
          <a:xfrm>
            <a:off x="244990" y="-227493"/>
            <a:ext cx="479981" cy="4799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43981" tIns="71991" rIns="143981" bIns="71991" numCol="1" anchor="t" anchorCtr="0" compatLnSpc="1">
            <a:prstTxWarp prst="textNoShape">
              <a:avLst/>
            </a:prstTxWarp>
          </a:bodyPr>
          <a:lstStyle/>
          <a:p>
            <a:pPr defTabSz="1439811"/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Google Shape;274;p48"/>
          <p:cNvSpPr txBox="1">
            <a:spLocks/>
          </p:cNvSpPr>
          <p:nvPr/>
        </p:nvSpPr>
        <p:spPr>
          <a:xfrm>
            <a:off x="819591" y="93184"/>
            <a:ext cx="17726949" cy="114173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43957" tIns="143957" rIns="143957" bIns="143957" rtlCol="0" anchor="t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00000"/>
              </a:lnSpc>
              <a:spcBef>
                <a:spcPts val="0"/>
              </a:spcBef>
              <a:buSzPct val="140000"/>
            </a:pPr>
            <a:r>
              <a:rPr lang="ru-RU" sz="3800" b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</a:t>
            </a:r>
            <a:r>
              <a:rPr lang="ru-RU" sz="3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Black" panose="02000000000000000000" pitchFamily="2" charset="0"/>
              </a:rPr>
              <a:t> </a:t>
            </a:r>
            <a:r>
              <a:rPr lang="ru-RU" sz="3800" b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ДЕМОГРАФИЧЕСКИЕ</a:t>
            </a:r>
            <a:r>
              <a:rPr lang="ru-RU" sz="3800" b="1" dirty="0">
                <a:solidFill>
                  <a:prstClr val="black"/>
                </a:solidFill>
                <a:latin typeface="Verdana" panose="020B0604030504040204" pitchFamily="34" charset="0"/>
                <a:ea typeface="Verdana" panose="020B0604030504040204" pitchFamily="34" charset="0"/>
                <a:cs typeface="Roboto Black" panose="02000000000000000000" pitchFamily="2" charset="0"/>
              </a:rPr>
              <a:t> </a:t>
            </a:r>
            <a:r>
              <a:rPr lang="ru-RU" sz="3800" b="1" dirty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ВЫЗОВЫ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262490" y="1582565"/>
            <a:ext cx="8998610" cy="974001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r>
              <a:rPr lang="ru-RU" sz="3100" b="1" dirty="0">
                <a:solidFill>
                  <a:prstClr val="white"/>
                </a:solidFill>
              </a:rPr>
              <a:t>Снижение численности постоянного населения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9405976" y="1582563"/>
            <a:ext cx="9572549" cy="99957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r>
              <a:rPr lang="ru-RU" sz="3100" b="1" dirty="0">
                <a:solidFill>
                  <a:prstClr val="white"/>
                </a:solidFill>
              </a:rPr>
              <a:t>Снижение рождаемости*</a:t>
            </a:r>
          </a:p>
        </p:txBody>
      </p:sp>
      <p:graphicFrame>
        <p:nvGraphicFramePr>
          <p:cNvPr id="12" name="Диаграмма 11"/>
          <p:cNvGraphicFramePr/>
          <p:nvPr>
            <p:extLst>
              <p:ext uri="{D42A27DB-BD31-4B8C-83A1-F6EECF244321}">
                <p14:modId xmlns:p14="http://schemas.microsoft.com/office/powerpoint/2010/main" val="1368824815"/>
              </p:ext>
            </p:extLst>
          </p:nvPr>
        </p:nvGraphicFramePr>
        <p:xfrm>
          <a:off x="9425758" y="2976425"/>
          <a:ext cx="9552767" cy="5300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1662800" y="9695834"/>
            <a:ext cx="16549000" cy="946288"/>
          </a:xfrm>
          <a:prstGeom prst="rect">
            <a:avLst/>
          </a:prstGeom>
        </p:spPr>
        <p:txBody>
          <a:bodyPr wrap="square" lIns="91320" tIns="45658" rIns="91320" bIns="45658">
            <a:spAutoFit/>
          </a:bodyPr>
          <a:lstStyle/>
          <a:p>
            <a:pPr algn="just" defTabSz="913154">
              <a:spcAft>
                <a:spcPts val="945"/>
              </a:spcAft>
            </a:pPr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С</a:t>
            </a: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 </a:t>
            </a:r>
            <a:r>
              <a:rPr lang="ru-RU" sz="2400" b="1" dirty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2018 г. снижение первых, вторых </a:t>
            </a: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рождений</a:t>
            </a:r>
            <a:r>
              <a:rPr 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,</a:t>
            </a: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 с 2023 г.</a:t>
            </a:r>
            <a:r>
              <a:rPr lang="en-US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 </a:t>
            </a: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наметилось снижение третьих и последующих детей  </a:t>
            </a:r>
          </a:p>
          <a:p>
            <a:pPr algn="just" defTabSz="913154">
              <a:spcAft>
                <a:spcPts val="945"/>
              </a:spcAft>
            </a:pP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  <a:latin typeface="Arial Nova" panose="020B0604020202020204" charset="0"/>
              <a:ea typeface="Verdana" panose="020B0604030504040204" pitchFamily="34" charset="0"/>
              <a:sym typeface="+mj-lt"/>
            </a:endParaRPr>
          </a:p>
        </p:txBody>
      </p:sp>
      <p:graphicFrame>
        <p:nvGraphicFramePr>
          <p:cNvPr id="20" name="Диаграмма 19"/>
          <p:cNvGraphicFramePr/>
          <p:nvPr>
            <p:extLst>
              <p:ext uri="{D42A27DB-BD31-4B8C-83A1-F6EECF244321}">
                <p14:modId xmlns:p14="http://schemas.microsoft.com/office/powerpoint/2010/main" val="2764633725"/>
              </p:ext>
            </p:extLst>
          </p:nvPr>
        </p:nvGraphicFramePr>
        <p:xfrm>
          <a:off x="282272" y="3070156"/>
          <a:ext cx="8927640" cy="51340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1466262" y="8520390"/>
            <a:ext cx="16408400" cy="585537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defTabSz="1439811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662800" y="8551610"/>
            <a:ext cx="15875000" cy="461540"/>
          </a:xfrm>
          <a:prstGeom prst="rect">
            <a:avLst/>
          </a:prstGeom>
        </p:spPr>
        <p:txBody>
          <a:bodyPr wrap="square" lIns="91320" tIns="45658" rIns="91320" bIns="45658">
            <a:spAutoFit/>
          </a:bodyPr>
          <a:lstStyle/>
          <a:p>
            <a:pPr algn="just" defTabSz="913154">
              <a:spcAft>
                <a:spcPts val="945"/>
              </a:spcAft>
            </a:pPr>
            <a:r>
              <a:rPr lang="ru-RU" sz="2400" b="1" dirty="0" smtClean="0">
                <a:solidFill>
                  <a:prstClr val="black">
                    <a:lumMod val="65000"/>
                    <a:lumOff val="35000"/>
                  </a:prstClr>
                </a:solidFill>
                <a:latin typeface="Arial Nova" panose="020B0604020202020204" charset="0"/>
                <a:ea typeface="Verdana" panose="020B0604030504040204" pitchFamily="34" charset="0"/>
                <a:sym typeface="+mj-lt"/>
              </a:rPr>
              <a:t> Снижение численности населения за счет естественной и миграционной убыли </a:t>
            </a:r>
            <a:endParaRPr lang="ru-RU" sz="2400" b="1" dirty="0">
              <a:solidFill>
                <a:prstClr val="black">
                  <a:lumMod val="65000"/>
                  <a:lumOff val="35000"/>
                </a:prstClr>
              </a:solidFill>
              <a:latin typeface="Arial Nova" panose="020B0604020202020204" charset="0"/>
              <a:ea typeface="Verdana" panose="020B0604030504040204" pitchFamily="34" charset="0"/>
              <a:sym typeface="+mj-lt"/>
            </a:endParaRPr>
          </a:p>
        </p:txBody>
      </p:sp>
      <p:sp>
        <p:nvSpPr>
          <p:cNvPr id="15" name="Равнобедренный треугольник 14"/>
          <p:cNvSpPr/>
          <p:nvPr/>
        </p:nvSpPr>
        <p:spPr>
          <a:xfrm flipV="1">
            <a:off x="702406" y="8520390"/>
            <a:ext cx="761076" cy="585537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Равнобедренный треугольник 20"/>
          <p:cNvSpPr/>
          <p:nvPr/>
        </p:nvSpPr>
        <p:spPr>
          <a:xfrm flipV="1">
            <a:off x="724971" y="9669431"/>
            <a:ext cx="747305" cy="579502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cxnSp>
        <p:nvCxnSpPr>
          <p:cNvPr id="23" name="Прямая соединительная линия 22"/>
          <p:cNvCxnSpPr/>
          <p:nvPr/>
        </p:nvCxnSpPr>
        <p:spPr>
          <a:xfrm>
            <a:off x="591454" y="965200"/>
            <a:ext cx="18183225" cy="25400"/>
          </a:xfrm>
          <a:prstGeom prst="line">
            <a:avLst/>
          </a:prstGeom>
          <a:ln w="41275"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Номер слайда 24"/>
          <p:cNvSpPr>
            <a:spLocks noGrp="1"/>
          </p:cNvSpPr>
          <p:nvPr>
            <p:ph type="sldNum" sz="quarter" idx="12"/>
          </p:nvPr>
        </p:nvSpPr>
        <p:spPr>
          <a:xfrm>
            <a:off x="14386423" y="10123275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4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85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66715" y="165654"/>
            <a:ext cx="14935868" cy="727016"/>
          </a:xfrm>
          <a:prstGeom prst="rect">
            <a:avLst/>
          </a:prstGeom>
          <a:noFill/>
        </p:spPr>
        <p:txBody>
          <a:bodyPr wrap="square" lIns="143981" tIns="71991" rIns="143981" bIns="71991" rtlCol="0">
            <a:sp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  <a:buSzPct val="140000"/>
            </a:pPr>
            <a:r>
              <a:rPr lang="ru-RU" sz="3800" b="1" dirty="0" smtClean="0">
                <a:solidFill>
                  <a:prstClr val="black"/>
                </a:solidFill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ОСНОВНЫЕ ДЕМОГРАФИЧЕСКИЕ ВЫЗОВЫ</a:t>
            </a:r>
            <a:endParaRPr lang="ru-RU" sz="3800" b="1" dirty="0">
              <a:solidFill>
                <a:prstClr val="black"/>
              </a:solidFill>
              <a:latin typeface="Arial" panose="020B0604020202020204" pitchFamily="34" charset="0"/>
              <a:ea typeface="Verdana" panose="020B060403050404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6" name="Диаграмма 15">
            <a:extLst>
              <a:ext uri="{FF2B5EF4-FFF2-40B4-BE49-F238E27FC236}">
                <a16:creationId xmlns="" xmlns:a16="http://schemas.microsoft.com/office/drawing/2014/main" id="{298ADD8A-7F08-774D-BAA7-5F1C1B8F855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1148408"/>
              </p:ext>
            </p:extLst>
          </p:nvPr>
        </p:nvGraphicFramePr>
        <p:xfrm>
          <a:off x="588748" y="1484825"/>
          <a:ext cx="9184342" cy="5295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7" name="Диаграмма 16">
            <a:extLst>
              <a:ext uri="{FF2B5EF4-FFF2-40B4-BE49-F238E27FC236}">
                <a16:creationId xmlns="" xmlns:a16="http://schemas.microsoft.com/office/drawing/2014/main" id="{978EEEBE-60E6-D24C-A858-AEA0DC05E281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9094697"/>
              </p:ext>
            </p:extLst>
          </p:nvPr>
        </p:nvGraphicFramePr>
        <p:xfrm>
          <a:off x="1684153" y="6857062"/>
          <a:ext cx="8157264" cy="37683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1164133" y="3996561"/>
            <a:ext cx="6982044" cy="479961"/>
          </a:xfrm>
          <a:prstGeom prst="rect">
            <a:avLst/>
          </a:prstGeom>
        </p:spPr>
        <p:txBody>
          <a:bodyPr wrap="square" lIns="91320" tIns="45658" rIns="91320" bIns="45658">
            <a:spAutoFit/>
          </a:bodyPr>
          <a:lstStyle/>
          <a:p>
            <a:pPr algn="ctr" defTabSz="913154"/>
            <a:r>
              <a:rPr lang="ru-RU" sz="25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МИГРАЦИОННАЯ УБЫЛЬ за </a:t>
            </a:r>
            <a:r>
              <a:rPr lang="ru-RU" sz="2500" b="1" dirty="0" smtClean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</a:t>
            </a:r>
            <a:r>
              <a:rPr lang="ru-RU" sz="25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</a:t>
            </a:r>
          </a:p>
        </p:txBody>
      </p:sp>
      <p:sp>
        <p:nvSpPr>
          <p:cNvPr id="21" name="Скругленный прямоугольник 20"/>
          <p:cNvSpPr/>
          <p:nvPr/>
        </p:nvSpPr>
        <p:spPr>
          <a:xfrm>
            <a:off x="13102295" y="4693373"/>
            <a:ext cx="2683427" cy="977180"/>
          </a:xfrm>
          <a:prstGeom prst="roundRect">
            <a:avLst/>
          </a:prstGeom>
          <a:solidFill>
            <a:schemeClr val="tx1">
              <a:lumMod val="50000"/>
              <a:lumOff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>
              <a:spcAft>
                <a:spcPts val="315"/>
              </a:spcAft>
            </a:pPr>
            <a:r>
              <a:rPr lang="ru-RU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- </a:t>
            </a:r>
            <a:r>
              <a:rPr lang="ru-RU" sz="2800" b="1" dirty="0" smtClean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32,7 </a:t>
            </a:r>
            <a:r>
              <a:rPr lang="ru-RU" sz="28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тыс. чел</a:t>
            </a:r>
            <a:r>
              <a:rPr lang="ru-RU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Narrow" panose="020B0606020202030204" pitchFamily="34" charset="0"/>
              </a:rPr>
              <a:t>.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9848264" y="6615928"/>
            <a:ext cx="8647186" cy="3077698"/>
          </a:xfrm>
          <a:prstGeom prst="rect">
            <a:avLst/>
          </a:prstGeom>
          <a:noFill/>
        </p:spPr>
        <p:txBody>
          <a:bodyPr wrap="square" lIns="143981" tIns="71991" rIns="143981" bIns="71991" rtlCol="0">
            <a:spAutoFit/>
          </a:bodyPr>
          <a:lstStyle/>
          <a:p>
            <a:pPr algn="just" defTabSz="1439811">
              <a:spcBef>
                <a:spcPts val="945"/>
              </a:spcBef>
            </a:pPr>
            <a:r>
              <a:rPr lang="ru-RU" sz="2500" b="1" dirty="0">
                <a:solidFill>
                  <a:srgbClr val="40404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территории убытия:</a:t>
            </a:r>
          </a:p>
          <a:p>
            <a:pPr marL="539930" indent="-539930" algn="just" defTabSz="1439811">
              <a:spcBef>
                <a:spcPts val="945"/>
              </a:spcBef>
              <a:buFont typeface="+mj-lt"/>
              <a:buAutoNum type="arabicPeriod"/>
            </a:pPr>
            <a:r>
              <a:rPr lang="ru-RU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Республика Бурятия</a:t>
            </a:r>
          </a:p>
          <a:p>
            <a:pPr marL="539930" indent="-539930" algn="just" defTabSz="1439811">
              <a:spcBef>
                <a:spcPts val="945"/>
              </a:spcBef>
              <a:buFont typeface="+mj-lt"/>
              <a:buAutoNum type="arabicPeriod"/>
            </a:pPr>
            <a:r>
              <a:rPr lang="ru-RU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Краснодарский край</a:t>
            </a:r>
          </a:p>
          <a:p>
            <a:pPr marL="539930" indent="-539930" algn="just" defTabSz="1439811">
              <a:spcBef>
                <a:spcPts val="945"/>
              </a:spcBef>
              <a:buFont typeface="+mj-lt"/>
              <a:buAutoNum type="arabicPeriod"/>
            </a:pPr>
            <a:r>
              <a:rPr lang="ru-RU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Московская область</a:t>
            </a:r>
          </a:p>
          <a:p>
            <a:pPr marL="539930" indent="-539930" algn="just" defTabSz="1439811">
              <a:spcBef>
                <a:spcPts val="945"/>
              </a:spcBef>
              <a:buFont typeface="+mj-lt"/>
              <a:buAutoNum type="arabicPeriod"/>
            </a:pPr>
            <a:r>
              <a:rPr lang="ru-RU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Ленинградская область</a:t>
            </a:r>
          </a:p>
          <a:p>
            <a:pPr marL="539930" indent="-539930" algn="just" defTabSz="1439811">
              <a:spcBef>
                <a:spcPts val="945"/>
              </a:spcBef>
              <a:buFont typeface="+mj-lt"/>
              <a:buAutoNum type="arabicPeriod"/>
            </a:pPr>
            <a:r>
              <a:rPr lang="ru-RU" sz="2500" b="1" dirty="0">
                <a:solidFill>
                  <a:prstClr val="black">
                    <a:lumMod val="75000"/>
                    <a:lumOff val="25000"/>
                  </a:prst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Новосибирская область</a:t>
            </a: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15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0192" y="6538099"/>
            <a:ext cx="4901224" cy="2680406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14383284" y="10140033"/>
            <a:ext cx="4417862" cy="279754"/>
          </a:xfrm>
          <a:prstGeom prst="rect">
            <a:avLst/>
          </a:prstGeom>
        </p:spPr>
        <p:txBody>
          <a:bodyPr/>
          <a:lstStyle/>
          <a:p>
            <a:pPr algn="r"/>
            <a:fld id="{B0C3C27E-BE91-49E4-8BC1-811ECF17A474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algn="r"/>
              <a:t>5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20299" y="1284392"/>
            <a:ext cx="8998610" cy="484774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r>
              <a:rPr lang="ru-RU" sz="3100" b="1" dirty="0" smtClean="0">
                <a:solidFill>
                  <a:prstClr val="white"/>
                </a:solidFill>
              </a:rPr>
              <a:t> Миграция населения</a:t>
            </a:r>
            <a:endParaRPr lang="ru-RU" sz="3100" b="1" dirty="0">
              <a:solidFill>
                <a:prstClr val="white"/>
              </a:solidFill>
            </a:endParaRPr>
          </a:p>
        </p:txBody>
      </p:sp>
      <p:cxnSp>
        <p:nvCxnSpPr>
          <p:cNvPr id="14" name="Прямая соединительная линия 13"/>
          <p:cNvCxnSpPr/>
          <p:nvPr/>
        </p:nvCxnSpPr>
        <p:spPr>
          <a:xfrm>
            <a:off x="591454" y="965200"/>
            <a:ext cx="18183225" cy="25400"/>
          </a:xfrm>
          <a:prstGeom prst="line">
            <a:avLst/>
          </a:prstGeom>
          <a:ln w="41275"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Прямоугольник 12"/>
          <p:cNvSpPr/>
          <p:nvPr/>
        </p:nvSpPr>
        <p:spPr>
          <a:xfrm>
            <a:off x="11887201" y="1418976"/>
            <a:ext cx="669897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Прибыло 21 613 человек, в т.ч.:</a:t>
            </a:r>
          </a:p>
          <a:p>
            <a:r>
              <a:rPr lang="ru-RU" b="1" dirty="0" smtClean="0"/>
              <a:t>по программе мобильности трудовых ресурсов – 40 чел.,</a:t>
            </a:r>
          </a:p>
          <a:p>
            <a:r>
              <a:rPr lang="ru-RU" b="1" dirty="0" smtClean="0"/>
              <a:t>по программе переселение соотечественников – 66 чел.</a:t>
            </a:r>
          </a:p>
          <a:p>
            <a:endParaRPr lang="ru-RU" b="1" dirty="0"/>
          </a:p>
        </p:txBody>
      </p:sp>
    </p:spTree>
    <p:extLst>
      <p:ext uri="{BB962C8B-B14F-4D97-AF65-F5344CB8AC3E}">
        <p14:creationId xmlns:p14="http://schemas.microsoft.com/office/powerpoint/2010/main" val="109242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332668" y="107576"/>
            <a:ext cx="914400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1865379" y="1632628"/>
            <a:ext cx="14807927" cy="646331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1280160" fontAlgn="ctr">
              <a:defRPr/>
            </a:pPr>
            <a:endParaRPr lang="ru-RU" sz="3600" i="1" dirty="0">
              <a:solidFill>
                <a:srgbClr val="002060"/>
              </a:solidFill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11449879" y="2504653"/>
            <a:ext cx="7232511" cy="7979107"/>
          </a:xfrm>
          <a:prstGeom prst="rect">
            <a:avLst/>
          </a:prstGeom>
          <a:noFill/>
          <a:ln>
            <a:solidFill>
              <a:schemeClr val="bg1">
                <a:lumMod val="8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>
              <a:lnSpc>
                <a:spcPts val="3000"/>
              </a:lnSpc>
            </a:pPr>
            <a:endParaRPr lang="ru-RU" sz="3600" b="1" dirty="0" smtClean="0">
              <a:solidFill>
                <a:srgbClr val="52AD4D"/>
              </a:solidFill>
            </a:endParaRPr>
          </a:p>
          <a:p>
            <a:pPr algn="ctr">
              <a:lnSpc>
                <a:spcPts val="4500"/>
              </a:lnSpc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в 2023 году </a:t>
            </a:r>
          </a:p>
          <a:p>
            <a:pPr algn="ctr">
              <a:lnSpc>
                <a:spcPts val="4500"/>
              </a:lnSpc>
            </a:pPr>
            <a:r>
              <a:rPr lang="ru-RU" sz="3600" b="1" dirty="0" smtClean="0">
                <a:solidFill>
                  <a:srgbClr val="52AD4D"/>
                </a:solidFill>
              </a:rPr>
              <a:t>13 332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семьи</a:t>
            </a:r>
          </a:p>
          <a:p>
            <a:pPr algn="ctr">
              <a:lnSpc>
                <a:spcPts val="4500"/>
              </a:lnSpc>
            </a:pP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 получили финансовую </a:t>
            </a:r>
            <a:r>
              <a:rPr lang="ru-RU" sz="4000" dirty="0">
                <a:solidFill>
                  <a:schemeClr val="bg2">
                    <a:lumMod val="10000"/>
                  </a:schemeClr>
                </a:solidFill>
              </a:rPr>
              <a:t>поддержку при рождении </a:t>
            </a:r>
            <a:r>
              <a:rPr lang="ru-RU" sz="4000" dirty="0" smtClean="0">
                <a:solidFill>
                  <a:schemeClr val="bg2">
                    <a:lumMod val="10000"/>
                  </a:schemeClr>
                </a:solidFill>
              </a:rPr>
              <a:t>детей </a:t>
            </a: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на</a:t>
            </a:r>
            <a:r>
              <a:rPr lang="ru-RU" sz="3600" b="1" dirty="0" smtClean="0">
                <a:solidFill>
                  <a:schemeClr val="bg2">
                    <a:lumMod val="10000"/>
                  </a:schemeClr>
                </a:solidFill>
              </a:rPr>
              <a:t> </a:t>
            </a:r>
            <a:r>
              <a:rPr lang="ru-RU" sz="3600" b="1" dirty="0" smtClean="0">
                <a:solidFill>
                  <a:srgbClr val="52AD4D"/>
                </a:solidFill>
              </a:rPr>
              <a:t>1,46</a:t>
            </a:r>
            <a:r>
              <a:rPr lang="ru-RU" sz="3600" b="1" dirty="0" smtClean="0">
                <a:solidFill>
                  <a:srgbClr val="C00000"/>
                </a:solidFill>
              </a:rPr>
              <a:t> </a:t>
            </a:r>
            <a:r>
              <a:rPr lang="ru-RU" sz="3600" dirty="0">
                <a:solidFill>
                  <a:schemeClr val="bg2">
                    <a:lumMod val="10000"/>
                  </a:schemeClr>
                </a:solidFill>
              </a:rPr>
              <a:t>млрд. руб</a:t>
            </a: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.,</a:t>
            </a:r>
          </a:p>
          <a:p>
            <a:pPr algn="ctr">
              <a:lnSpc>
                <a:spcPts val="4500"/>
              </a:lnSpc>
            </a:pPr>
            <a:r>
              <a:rPr lang="ru-RU" sz="3600" dirty="0" smtClean="0">
                <a:solidFill>
                  <a:schemeClr val="bg2">
                    <a:lumMod val="10000"/>
                  </a:schemeClr>
                </a:solidFill>
              </a:rPr>
              <a:t>исполнение 100 %</a:t>
            </a: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 </a:t>
            </a:r>
          </a:p>
          <a:p>
            <a:pPr algn="ctr">
              <a:lnSpc>
                <a:spcPts val="4500"/>
              </a:lnSpc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(всего с 2019 г.:  98 228 выплат, </a:t>
            </a:r>
          </a:p>
          <a:p>
            <a:pPr algn="ctr">
              <a:lnSpc>
                <a:spcPts val="4500"/>
              </a:lnSpc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15,3 млрд. руб.)</a:t>
            </a:r>
          </a:p>
          <a:p>
            <a:pPr algn="ctr">
              <a:lnSpc>
                <a:spcPts val="4500"/>
              </a:lnSpc>
            </a:pPr>
            <a:endParaRPr lang="ru-RU" sz="3600" dirty="0" smtClean="0">
              <a:solidFill>
                <a:schemeClr val="bg2">
                  <a:lumMod val="75000"/>
                </a:schemeClr>
              </a:solidFill>
            </a:endParaRPr>
          </a:p>
          <a:p>
            <a:pPr algn="ctr">
              <a:lnSpc>
                <a:spcPts val="4500"/>
              </a:lnSpc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Фондом пенсионного и социального страхования РФ:</a:t>
            </a:r>
          </a:p>
          <a:p>
            <a:pPr algn="ctr">
              <a:lnSpc>
                <a:spcPts val="4500"/>
              </a:lnSpc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105,6 тыс. семей,</a:t>
            </a:r>
          </a:p>
          <a:p>
            <a:pPr algn="ctr">
              <a:lnSpc>
                <a:spcPts val="4500"/>
              </a:lnSpc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19,3 млрд.руб.</a:t>
            </a:r>
            <a:endParaRPr lang="ru-RU" sz="3600" dirty="0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410427" y="1539395"/>
            <a:ext cx="18387391" cy="6524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/>
            <a:r>
              <a:rPr lang="ru-RU" sz="3100" b="1" dirty="0" smtClean="0">
                <a:solidFill>
                  <a:schemeClr val="tx1"/>
                </a:solidFill>
              </a:rPr>
              <a:t> </a:t>
            </a:r>
            <a:r>
              <a:rPr lang="ru-RU" altLang="ru-RU" sz="3100" b="1" dirty="0" smtClean="0">
                <a:solidFill>
                  <a:schemeClr val="tx1"/>
                </a:solidFill>
              </a:rPr>
              <a:t>РП «Финансовая поддержка семей при рождении детей»</a:t>
            </a:r>
            <a:endParaRPr lang="ru-RU" sz="3100" b="1" dirty="0">
              <a:solidFill>
                <a:schemeClr val="tx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894524" y="3180520"/>
            <a:ext cx="496957" cy="516835"/>
          </a:xfrm>
          <a:prstGeom prst="rect">
            <a:avLst/>
          </a:prstGeom>
          <a:solidFill>
            <a:srgbClr val="52AD4D"/>
          </a:solidFill>
          <a:ln>
            <a:solidFill>
              <a:srgbClr val="52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TextBox 25"/>
          <p:cNvSpPr txBox="1"/>
          <p:nvPr/>
        </p:nvSpPr>
        <p:spPr>
          <a:xfrm>
            <a:off x="2292825" y="3011424"/>
            <a:ext cx="102106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80160" fontAlgn="ctr">
              <a:defRPr/>
            </a:pPr>
            <a:r>
              <a:rPr lang="ru-RU" sz="3600" b="1" dirty="0" smtClean="0">
                <a:solidFill>
                  <a:srgbClr val="52AD4D"/>
                </a:solidFill>
              </a:rPr>
              <a:t>8 108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семей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ежемесячные выплаты </a:t>
            </a:r>
          </a:p>
          <a:p>
            <a:pPr lvl="0" defTabSz="1280160" fontAlgn="ctr">
              <a:defRPr/>
            </a:pP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 рождении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3-го ребенка </a:t>
            </a:r>
          </a:p>
          <a:p>
            <a:pPr lvl="0" defTabSz="1280160" fontAlgn="ctr">
              <a:defRPr/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(всего с 2019 г.:  29 075 выплат)</a:t>
            </a:r>
          </a:p>
          <a:p>
            <a:pPr algn="ctr"/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907774" y="5499643"/>
            <a:ext cx="496957" cy="516835"/>
          </a:xfrm>
          <a:prstGeom prst="rect">
            <a:avLst/>
          </a:prstGeom>
          <a:solidFill>
            <a:srgbClr val="52AD4D"/>
          </a:solidFill>
          <a:ln>
            <a:solidFill>
              <a:srgbClr val="52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2" name="Прямоугольник 31"/>
          <p:cNvSpPr/>
          <p:nvPr/>
        </p:nvSpPr>
        <p:spPr>
          <a:xfrm>
            <a:off x="881270" y="8116940"/>
            <a:ext cx="496957" cy="516835"/>
          </a:xfrm>
          <a:prstGeom prst="rect">
            <a:avLst/>
          </a:prstGeom>
          <a:solidFill>
            <a:srgbClr val="52AD4D"/>
          </a:solidFill>
          <a:ln>
            <a:solidFill>
              <a:srgbClr val="52AD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3" name="TextBox 32"/>
          <p:cNvSpPr txBox="1"/>
          <p:nvPr/>
        </p:nvSpPr>
        <p:spPr>
          <a:xfrm>
            <a:off x="2107295" y="5191397"/>
            <a:ext cx="1005820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80160" fontAlgn="ctr">
              <a:defRPr/>
            </a:pPr>
            <a:r>
              <a:rPr lang="ru-RU" sz="3600" b="1" dirty="0" smtClean="0">
                <a:solidFill>
                  <a:srgbClr val="52AD4D"/>
                </a:solidFill>
              </a:rPr>
              <a:t>2 243</a:t>
            </a:r>
            <a:r>
              <a:rPr lang="ru-RU" sz="3600" dirty="0" smtClean="0">
                <a:solidFill>
                  <a:srgbClr val="52AD4D"/>
                </a:solidFill>
              </a:rPr>
              <a:t>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семей Дальневосточные единовременные выплаты </a:t>
            </a:r>
          </a:p>
          <a:p>
            <a:pPr lvl="0" defTabSz="1280160" fontAlgn="ctr">
              <a:defRPr/>
            </a:pP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при рождении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1-го ребенка</a:t>
            </a:r>
          </a:p>
          <a:p>
            <a:pPr lvl="0" defTabSz="1280160" fontAlgn="ctr">
              <a:defRPr/>
            </a:pP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(всего с 2019 г.:  5 216 семей)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021155" y="7848448"/>
            <a:ext cx="974677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defTabSz="1280160" fontAlgn="ctr">
              <a:defRPr/>
            </a:pPr>
            <a:r>
              <a:rPr lang="ru-RU" sz="3600" b="1" dirty="0" smtClean="0">
                <a:solidFill>
                  <a:srgbClr val="52AD4D"/>
                </a:solidFill>
              </a:rPr>
              <a:t>2 981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семей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Дальневосточные единовременные выплаты</a:t>
            </a:r>
          </a:p>
          <a:p>
            <a:pPr lvl="0" defTabSz="1280160" fontAlgn="ctr">
              <a:defRPr/>
            </a:pPr>
            <a:r>
              <a:rPr lang="ru-RU" sz="3600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при рождении </a:t>
            </a:r>
            <a:r>
              <a:rPr lang="ru-RU" sz="3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2-го ребенка </a:t>
            </a:r>
          </a:p>
          <a:p>
            <a:pPr lvl="0" defTabSz="1280160" fontAlgn="ctr">
              <a:defRPr/>
            </a:pPr>
            <a:r>
              <a:rPr lang="ru-RU" sz="3600" dirty="0" smtClean="0">
                <a:solidFill>
                  <a:schemeClr val="bg2">
                    <a:lumMod val="75000"/>
                  </a:schemeClr>
                </a:solidFill>
              </a:rPr>
              <a:t>(всего с 2019 г.:  11 114 семьи)</a:t>
            </a:r>
            <a:endParaRPr lang="ru-RU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27190" y="107576"/>
            <a:ext cx="17572382" cy="9144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dirty="0" smtClean="0">
                <a:solidFill>
                  <a:schemeClr val="bg1"/>
                </a:solidFill>
                <a:latin typeface="Arial" pitchFamily="34" charset="0"/>
                <a:ea typeface="SimSun" pitchFamily="2" charset="-122"/>
                <a:cs typeface="Arial" pitchFamily="34" charset="0"/>
              </a:rPr>
              <a:t>Демографическое развитие. Укрепление института семьи и сохранение традиций семейных отношений. Обеспечение экономической самостоятельности семьи</a:t>
            </a:r>
          </a:p>
        </p:txBody>
      </p:sp>
      <p:sp>
        <p:nvSpPr>
          <p:cNvPr id="14" name="Блок-схема: узел 13"/>
          <p:cNvSpPr/>
          <p:nvPr/>
        </p:nvSpPr>
        <p:spPr>
          <a:xfrm>
            <a:off x="360878" y="187090"/>
            <a:ext cx="826555" cy="775253"/>
          </a:xfrm>
          <a:prstGeom prst="flowChartConnector">
            <a:avLst/>
          </a:prstGeom>
          <a:solidFill>
            <a:schemeClr val="bg1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>
                <a:solidFill>
                  <a:srgbClr val="C00000"/>
                </a:solidFill>
              </a:rPr>
              <a:t>1</a:t>
            </a:r>
            <a:endParaRPr lang="ru-RU" sz="3200" dirty="0">
              <a:solidFill>
                <a:srgbClr val="C00000"/>
              </a:solidFill>
            </a:endParaRPr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 flipV="1">
            <a:off x="437322" y="2325757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Номер слайда 24"/>
          <p:cNvSpPr>
            <a:spLocks noGrp="1"/>
          </p:cNvSpPr>
          <p:nvPr/>
        </p:nvSpPr>
        <p:spPr>
          <a:xfrm>
            <a:off x="14296809" y="10289204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6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196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9" name="Схема 18"/>
          <p:cNvGraphicFramePr/>
          <p:nvPr>
            <p:extLst>
              <p:ext uri="{D42A27DB-BD31-4B8C-83A1-F6EECF244321}">
                <p14:modId xmlns:p14="http://schemas.microsoft.com/office/powerpoint/2010/main" val="3064766049"/>
              </p:ext>
            </p:extLst>
          </p:nvPr>
        </p:nvGraphicFramePr>
        <p:xfrm>
          <a:off x="544145" y="1296763"/>
          <a:ext cx="18225118" cy="78563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1" name="Рисунок 20" descr="premium-icon-vacancy-4288089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6844835" y="2097698"/>
            <a:ext cx="1702708" cy="1681597"/>
          </a:xfrm>
          <a:prstGeom prst="rect">
            <a:avLst/>
          </a:prstGeom>
        </p:spPr>
      </p:pic>
      <p:pic>
        <p:nvPicPr>
          <p:cNvPr id="22" name="Рисунок 21" descr="free-icon-entrepreneur-1190437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flipH="1">
            <a:off x="16741489" y="2027522"/>
            <a:ext cx="1749035" cy="1408476"/>
          </a:xfrm>
          <a:prstGeom prst="rect">
            <a:avLst/>
          </a:prstGeom>
        </p:spPr>
      </p:pic>
      <p:pic>
        <p:nvPicPr>
          <p:cNvPr id="23" name="Рисунок 22" descr="premium-icon-farm-house-5195772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 flipH="1">
            <a:off x="6691326" y="5864088"/>
            <a:ext cx="1930223" cy="1673790"/>
          </a:xfrm>
          <a:prstGeom prst="rect">
            <a:avLst/>
          </a:prstGeom>
        </p:spPr>
      </p:pic>
      <p:grpSp>
        <p:nvGrpSpPr>
          <p:cNvPr id="2" name="Группа 18"/>
          <p:cNvGrpSpPr/>
          <p:nvPr/>
        </p:nvGrpSpPr>
        <p:grpSpPr>
          <a:xfrm>
            <a:off x="15392926" y="6835326"/>
            <a:ext cx="2267084" cy="1090564"/>
            <a:chOff x="6211775" y="8042563"/>
            <a:chExt cx="1504219" cy="792679"/>
          </a:xfrm>
        </p:grpSpPr>
        <p:pic>
          <p:nvPicPr>
            <p:cNvPr id="25" name="Рисунок 24" descr="free-icon-baby-clothes-2934315.png"/>
            <p:cNvPicPr>
              <a:picLocks noChangeAspect="1"/>
            </p:cNvPicPr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0817" y="8042563"/>
              <a:ext cx="745177" cy="745177"/>
            </a:xfrm>
            <a:prstGeom prst="rect">
              <a:avLst/>
            </a:prstGeom>
          </p:spPr>
        </p:pic>
        <p:pic>
          <p:nvPicPr>
            <p:cNvPr id="26" name="Рисунок 25" descr="premium-icon-pills-4417863.png"/>
            <p:cNvPicPr>
              <a:picLocks noChangeAspect="1"/>
            </p:cNvPicPr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211775" y="8057556"/>
              <a:ext cx="777686" cy="777686"/>
            </a:xfrm>
            <a:prstGeom prst="rect">
              <a:avLst/>
            </a:prstGeom>
          </p:spPr>
        </p:pic>
      </p:grpSp>
      <p:sp>
        <p:nvSpPr>
          <p:cNvPr id="24" name="Прямоугольник 23"/>
          <p:cNvSpPr/>
          <p:nvPr/>
        </p:nvSpPr>
        <p:spPr>
          <a:xfrm>
            <a:off x="0" y="427774"/>
            <a:ext cx="18637165" cy="71756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/>
          <a:lstStyle/>
          <a:p>
            <a:pPr algn="ctr" defTabSz="1439811">
              <a:lnSpc>
                <a:spcPct val="110000"/>
              </a:lnSpc>
              <a:defRPr/>
            </a:pPr>
            <a:r>
              <a:rPr lang="ru-RU" sz="3100" b="1" dirty="0" smtClean="0">
                <a:solidFill>
                  <a:schemeClr val="tx1"/>
                </a:solidFill>
              </a:rPr>
              <a:t>Заключено </a:t>
            </a:r>
            <a:r>
              <a:rPr lang="ru-RU" sz="3100" b="1" dirty="0">
                <a:solidFill>
                  <a:schemeClr val="tx1"/>
                </a:solidFill>
              </a:rPr>
              <a:t>2 </a:t>
            </a:r>
            <a:r>
              <a:rPr lang="ru-RU" sz="3100" b="1" dirty="0" smtClean="0">
                <a:solidFill>
                  <a:schemeClr val="tx1"/>
                </a:solidFill>
              </a:rPr>
              <a:t>958 социальных контрактов на 489,4 </a:t>
            </a:r>
            <a:r>
              <a:rPr lang="ru-RU" sz="3100" b="1" dirty="0">
                <a:solidFill>
                  <a:schemeClr val="tx1"/>
                </a:solidFill>
              </a:rPr>
              <a:t>млн. руб.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839899" y="9162097"/>
            <a:ext cx="1720662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dirty="0"/>
              <a:t>Всего с 2021 года заключено </a:t>
            </a:r>
            <a:r>
              <a:rPr lang="ru-RU" sz="2000" b="1" dirty="0"/>
              <a:t>8 387 </a:t>
            </a:r>
            <a:r>
              <a:rPr lang="ru-RU" sz="2000" dirty="0" smtClean="0"/>
              <a:t>контрактов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из них </a:t>
            </a:r>
            <a:r>
              <a:rPr lang="ru-RU" sz="2000" b="1" dirty="0" smtClean="0">
                <a:latin typeface="Arial" pitchFamily="34" charset="0"/>
                <a:cs typeface="Arial" pitchFamily="34" charset="0"/>
              </a:rPr>
              <a:t>5 942  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продолжают деятельность.</a:t>
            </a:r>
            <a:endParaRPr lang="ru-RU" sz="2000" dirty="0" smtClean="0"/>
          </a:p>
          <a:p>
            <a:endParaRPr lang="ru-RU" sz="2000" dirty="0"/>
          </a:p>
          <a:p>
            <a:r>
              <a:rPr lang="ru-RU" sz="2000" dirty="0" smtClean="0">
                <a:latin typeface="Arial Nova" panose="020B0604020202020204" charset="0"/>
                <a:ea typeface="Cambria" pitchFamily="18" charset="0"/>
              </a:rPr>
              <a:t>Доля </a:t>
            </a:r>
            <a:r>
              <a:rPr lang="ru-RU" sz="2000" dirty="0">
                <a:latin typeface="Arial Nova" panose="020B0604020202020204" charset="0"/>
                <a:ea typeface="Cambria" pitchFamily="18" charset="0"/>
              </a:rPr>
              <a:t>граждан, </a:t>
            </a:r>
            <a:r>
              <a:rPr lang="ru-RU" sz="2000" dirty="0" smtClean="0">
                <a:latin typeface="Arial Nova" panose="020B0604020202020204" charset="0"/>
                <a:ea typeface="Cambria" pitchFamily="18" charset="0"/>
              </a:rPr>
              <a:t>у которых </a:t>
            </a:r>
            <a:r>
              <a:rPr lang="ru-RU" sz="2000" b="1" dirty="0" smtClean="0">
                <a:latin typeface="Arial Nova" panose="020B0604020202020204" charset="0"/>
                <a:ea typeface="Cambria" pitchFamily="18" charset="0"/>
              </a:rPr>
              <a:t>увеличился</a:t>
            </a:r>
            <a:r>
              <a:rPr lang="ru-RU" sz="2000" dirty="0" smtClean="0">
                <a:latin typeface="Arial Nova" panose="020B0604020202020204" charset="0"/>
                <a:ea typeface="Cambria" pitchFamily="18" charset="0"/>
              </a:rPr>
              <a:t>  среднедушевой </a:t>
            </a:r>
            <a:r>
              <a:rPr lang="ru-RU" sz="2000" dirty="0">
                <a:latin typeface="Arial Nova" panose="020B0604020202020204" charset="0"/>
                <a:ea typeface="Cambria" pitchFamily="18" charset="0"/>
              </a:rPr>
              <a:t>доход </a:t>
            </a:r>
            <a:r>
              <a:rPr lang="ru-RU" sz="2000" dirty="0" smtClean="0">
                <a:latin typeface="Arial Nova" panose="020B0604020202020204" charset="0"/>
                <a:ea typeface="Cambria" pitchFamily="18" charset="0"/>
              </a:rPr>
              <a:t>по </a:t>
            </a:r>
            <a:r>
              <a:rPr lang="ru-RU" sz="2000" dirty="0">
                <a:latin typeface="Arial Nova" panose="020B0604020202020204" charset="0"/>
                <a:ea typeface="Cambria" pitchFamily="18" charset="0"/>
              </a:rPr>
              <a:t>окончанию срока действия СК в сравнении со среднедушевым доходом до заключения </a:t>
            </a:r>
            <a:r>
              <a:rPr lang="ru-RU" sz="2000" dirty="0" smtClean="0">
                <a:latin typeface="Arial Nova" panose="020B0604020202020204" charset="0"/>
                <a:ea typeface="Cambria" pitchFamily="18" charset="0"/>
              </a:rPr>
              <a:t>СК, увеличилась с </a:t>
            </a:r>
            <a:r>
              <a:rPr lang="ru-RU" sz="2400" b="1" dirty="0" smtClean="0">
                <a:solidFill>
                  <a:srgbClr val="52AD4D"/>
                </a:solidFill>
                <a:latin typeface="Arial Nova" panose="020B0604020202020204" charset="0"/>
                <a:ea typeface="Cambria" pitchFamily="18" charset="0"/>
              </a:rPr>
              <a:t>52,7</a:t>
            </a:r>
            <a:r>
              <a:rPr lang="ru-RU" sz="2000" dirty="0" smtClean="0">
                <a:solidFill>
                  <a:srgbClr val="52AD4D"/>
                </a:solidFill>
                <a:latin typeface="Arial Nova" panose="020B0604020202020204" charset="0"/>
                <a:ea typeface="Cambria" pitchFamily="18" charset="0"/>
              </a:rPr>
              <a:t> </a:t>
            </a:r>
            <a:r>
              <a:rPr lang="ru-RU" sz="2000" dirty="0" smtClean="0">
                <a:latin typeface="Arial Nova" panose="020B0604020202020204" charset="0"/>
                <a:ea typeface="Cambria" pitchFamily="18" charset="0"/>
              </a:rPr>
              <a:t>% до </a:t>
            </a:r>
            <a:r>
              <a:rPr lang="ru-RU" sz="2400" b="1" dirty="0" smtClean="0">
                <a:solidFill>
                  <a:srgbClr val="52AD4D"/>
                </a:solidFill>
                <a:latin typeface="Arial Nova" panose="020B0604020202020204" charset="0"/>
                <a:ea typeface="Cambria" pitchFamily="18" charset="0"/>
              </a:rPr>
              <a:t>87,3</a:t>
            </a:r>
            <a:r>
              <a:rPr lang="ru-RU" sz="2000" dirty="0" smtClean="0">
                <a:latin typeface="Arial Nova" panose="020B0604020202020204" charset="0"/>
                <a:ea typeface="Cambria" pitchFamily="18" charset="0"/>
              </a:rPr>
              <a:t>%</a:t>
            </a:r>
            <a:endParaRPr lang="ru-RU" sz="2000" dirty="0">
              <a:latin typeface="Arial Nova" panose="020B0604020202020204" charset="0"/>
              <a:ea typeface="Cambria" pitchFamily="18" charset="0"/>
            </a:endParaRPr>
          </a:p>
        </p:txBody>
      </p:sp>
      <p:grpSp>
        <p:nvGrpSpPr>
          <p:cNvPr id="20" name="Группа 19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27" name="Прямоугольник 26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28" name="Блок-схема: узел 27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C00000"/>
                  </a:solidFill>
                </a:rPr>
                <a:t>1</a:t>
              </a:r>
              <a:endParaRPr lang="ru-RU" sz="32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4" name="Прямая соединительная линия 13"/>
          <p:cNvCxnSpPr/>
          <p:nvPr/>
        </p:nvCxnSpPr>
        <p:spPr>
          <a:xfrm flipV="1">
            <a:off x="477078" y="1252331"/>
            <a:ext cx="18347635" cy="79513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Номер слайда 24"/>
          <p:cNvSpPr>
            <a:spLocks noGrp="1"/>
          </p:cNvSpPr>
          <p:nvPr/>
        </p:nvSpPr>
        <p:spPr>
          <a:xfrm>
            <a:off x="14320871" y="10192953"/>
            <a:ext cx="4417862" cy="2797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0BFEF520-6F1F-43C4-9EBE-B409F368F977}" type="slidenum">
              <a:rPr lang="ru-RU">
                <a:solidFill>
                  <a:schemeClr val="bg1">
                    <a:lumMod val="65000"/>
                  </a:schemeClr>
                </a:solidFill>
              </a:rPr>
              <a:pPr algn="r"/>
              <a:t>7</a:t>
            </a:fld>
            <a:endParaRPr lang="ru-RU" dirty="0">
              <a:solidFill>
                <a:schemeClr val="bg1">
                  <a:lumMod val="6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032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Прямоугольник 16"/>
          <p:cNvSpPr/>
          <p:nvPr/>
        </p:nvSpPr>
        <p:spPr>
          <a:xfrm>
            <a:off x="646643" y="782624"/>
            <a:ext cx="8491456" cy="8374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29" tIns="95963" rIns="191929" bIns="95963" anchor="ctr"/>
          <a:lstStyle/>
          <a:p>
            <a:pPr algn="ctr">
              <a:defRPr/>
            </a:pPr>
            <a:endParaRPr lang="ru-RU" sz="231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803476" y="2025167"/>
            <a:ext cx="8315549" cy="1663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44" tIns="68520" rIns="137044" bIns="68520" anchor="ctr"/>
          <a:lstStyle/>
          <a:p>
            <a:pPr algn="ctr">
              <a:defRPr/>
            </a:pP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6B80A-C9B0-49AB-BEE1-A98B57D2C665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8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1" name="Title 4"/>
          <p:cNvSpPr>
            <a:spLocks noGrp="1"/>
          </p:cNvSpPr>
          <p:nvPr>
            <p:ph type="title" idx="4294967295"/>
          </p:nvPr>
        </p:nvSpPr>
        <p:spPr>
          <a:xfrm>
            <a:off x="238539" y="419473"/>
            <a:ext cx="18641132" cy="451678"/>
          </a:xfr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3981" tIns="71991" rIns="143981" bIns="71991" rtlCol="0" anchor="ctr">
            <a:noAutofit/>
          </a:bodyPr>
          <a:lstStyle/>
          <a:p>
            <a:pPr defTabSz="1439811">
              <a:lnSpc>
                <a:spcPct val="110000"/>
              </a:lnSpc>
              <a:defRPr/>
            </a:pPr>
            <a:r>
              <a:rPr lang="ru-RU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Профилактика</a:t>
            </a:r>
            <a:r>
              <a:rPr lang="ru-RU" sz="3100" b="1" dirty="0" smtClean="0">
                <a:solidFill>
                  <a:schemeClr val="tx1"/>
                </a:solidFill>
              </a:rPr>
              <a:t> </a:t>
            </a:r>
            <a:r>
              <a:rPr lang="ru-RU" sz="31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семейного неблагополучия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576686" y="1571594"/>
            <a:ext cx="8534396" cy="15119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44" tIns="68520" rIns="137044" bIns="68520" anchor="ctr"/>
          <a:lstStyle/>
          <a:p>
            <a:pPr algn="ctr">
              <a:defRPr/>
            </a:pPr>
            <a:endParaRPr lang="ru-RU" sz="24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blob:https://web.whatsapp.com/88a361fc-48a7-4497-b751-07b59bd45c44"/>
          <p:cNvSpPr>
            <a:spLocks noChangeAspect="1" noChangeArrowheads="1"/>
          </p:cNvSpPr>
          <p:nvPr/>
        </p:nvSpPr>
        <p:spPr bwMode="auto">
          <a:xfrm>
            <a:off x="326653" y="-303222"/>
            <a:ext cx="639974" cy="6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988" tIns="95994" rIns="191988" bIns="95994" numCol="1" anchor="t" anchorCtr="0" compatLnSpc="1">
            <a:prstTxWarp prst="textNoShape">
              <a:avLst/>
            </a:prstTxWarp>
          </a:bodyPr>
          <a:lstStyle/>
          <a:p>
            <a:endParaRPr lang="ru-RU" sz="3779">
              <a:solidFill>
                <a:prstClr val="black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26653" y="1276374"/>
            <a:ext cx="16782289" cy="9900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8" tIns="95994" rIns="191988" bIns="95994" rtlCol="0" anchor="ctr"/>
          <a:lstStyle/>
          <a:p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804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семьи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 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616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детей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ctr"/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326651" y="2218015"/>
            <a:ext cx="16782289" cy="9816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8" tIns="95994" rIns="191988" bIns="95994" rtlCol="0" anchor="ctr"/>
          <a:lstStyle/>
          <a:p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760         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детей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, находящихся в ТЖС, прошли реабилитацию</a:t>
            </a:r>
          </a:p>
          <a:p>
            <a:r>
              <a:rPr lang="ru-RU" sz="2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85 %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детей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 ТЖС возвращены в семьи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326651" y="3137436"/>
            <a:ext cx="16782289" cy="68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8" tIns="95994" rIns="191988" bIns="95994" rtlCol="0" anchor="ctr"/>
          <a:lstStyle/>
          <a:p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3 003         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ребенка отдохнули в 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11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учреждениях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отдыха и оздоровления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66749" y="3729933"/>
            <a:ext cx="16782289" cy="13329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8" tIns="95994" rIns="191988" bIns="95994" rtlCol="0" anchor="ctr"/>
          <a:lstStyle/>
          <a:p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137</a:t>
            </a:r>
            <a:r>
              <a:rPr lang="ru-RU" sz="2400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</a:t>
            </a:r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41 </a:t>
            </a:r>
            <a:endParaRPr lang="ru-RU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AutoShape 4" descr="https://investments.academic.ru/pictures/investments/img1948276_CHashi_vesov_kak_simvol_uregulirovaniya_sporov_v_Verhovnom_federalnom_sude_SSHA.jpg"/>
          <p:cNvSpPr>
            <a:spLocks noChangeAspect="1" noChangeArrowheads="1"/>
          </p:cNvSpPr>
          <p:nvPr/>
        </p:nvSpPr>
        <p:spPr bwMode="auto">
          <a:xfrm>
            <a:off x="646640" y="16765"/>
            <a:ext cx="639974" cy="6399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988" tIns="95994" rIns="191988" bIns="95994" numCol="1" anchor="t" anchorCtr="0" compatLnSpc="1">
            <a:prstTxWarp prst="textNoShape">
              <a:avLst/>
            </a:prstTxWarp>
          </a:bodyPr>
          <a:lstStyle/>
          <a:p>
            <a:endParaRPr lang="ru-RU" sz="3779">
              <a:solidFill>
                <a:prstClr val="black"/>
              </a:solidFill>
            </a:endParaRPr>
          </a:p>
        </p:txBody>
      </p:sp>
      <p:cxnSp>
        <p:nvCxnSpPr>
          <p:cNvPr id="26" name="Прямая соединительная линия 25"/>
          <p:cNvCxnSpPr/>
          <p:nvPr/>
        </p:nvCxnSpPr>
        <p:spPr>
          <a:xfrm>
            <a:off x="0" y="969800"/>
            <a:ext cx="18080391" cy="0"/>
          </a:xfrm>
          <a:prstGeom prst="line">
            <a:avLst/>
          </a:prstGeom>
          <a:solidFill>
            <a:srgbClr val="C00000"/>
          </a:solidFill>
          <a:ln w="12700" cap="flat" cmpd="sng" algn="ctr">
            <a:noFill/>
            <a:prstDash val="solid"/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3" name="Группа 4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29" name="Прямоугольник 28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32" name="Блок-схема: узел 31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C00000"/>
                  </a:solidFill>
                </a:rPr>
                <a:t>1</a:t>
              </a:r>
              <a:endParaRPr lang="ru-RU" sz="3200" dirty="0">
                <a:solidFill>
                  <a:srgbClr val="C00000"/>
                </a:solidFill>
              </a:endParaRPr>
            </a:p>
          </p:txBody>
        </p:sp>
      </p:grpSp>
      <p:sp>
        <p:nvSpPr>
          <p:cNvPr id="33" name="Прямоугольник 32"/>
          <p:cNvSpPr/>
          <p:nvPr/>
        </p:nvSpPr>
        <p:spPr>
          <a:xfrm>
            <a:off x="326651" y="4970314"/>
            <a:ext cx="16782289" cy="6874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8" tIns="95994" rIns="191988" bIns="95994" rtlCol="0" anchor="ctr"/>
          <a:lstStyle/>
          <a:p>
            <a:r>
              <a:rPr lang="ru-RU" sz="252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103 </a:t>
            </a:r>
            <a:endParaRPr lang="ru-RU" sz="2520" b="1" dirty="0">
              <a:solidFill>
                <a:srgbClr val="52AD4D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52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4 057          </a:t>
            </a:r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несовершеннолетних</a:t>
            </a:r>
            <a:r>
              <a:rPr lang="ru-RU" sz="252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52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в возрасте от 14 до 18 </a:t>
            </a:r>
            <a:r>
              <a:rPr lang="ru-RU" sz="252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трудоустроены на временные работы</a:t>
            </a:r>
            <a:endParaRPr lang="ru-RU" sz="2520" dirty="0">
              <a:solidFill>
                <a:schemeClr val="tx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sp>
        <p:nvSpPr>
          <p:cNvPr id="35" name="Прямоугольник 34"/>
          <p:cNvSpPr/>
          <p:nvPr/>
        </p:nvSpPr>
        <p:spPr>
          <a:xfrm>
            <a:off x="326651" y="5838208"/>
            <a:ext cx="15091108" cy="4961555"/>
          </a:xfrm>
          <a:prstGeom prst="rect">
            <a:avLst/>
          </a:prstGeom>
          <a:noFill/>
          <a:ln w="12700"/>
          <a:effectLst>
            <a:softEdge rad="31750"/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lIns="191988" tIns="95994" rIns="191988" bIns="95994" rtlCol="0" anchor="t"/>
          <a:lstStyle/>
          <a:p>
            <a:pPr algn="just"/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 </a:t>
            </a: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 «Развитие в Забайкальском крае на 2022-2023 годы </a:t>
            </a: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социальной </a:t>
            </a: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поддержки семей с низким уровнем дохода</a:t>
            </a:r>
            <a:r>
              <a:rPr lang="ru-RU" sz="28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получившим </a:t>
            </a:r>
            <a:r>
              <a:rPr lang="ru-RU" sz="28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грантовую </a:t>
            </a:r>
            <a:r>
              <a:rPr lang="ru-RU" sz="28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поддержку </a:t>
            </a:r>
            <a:r>
              <a:rPr lang="ru-RU" sz="28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Фонда </a:t>
            </a:r>
            <a:r>
              <a:rPr lang="ru-RU" sz="28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(15,5 млн. руб</a:t>
            </a:r>
            <a:r>
              <a:rPr lang="ru-RU" sz="28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.):</a:t>
            </a:r>
          </a:p>
          <a:p>
            <a:pPr algn="just"/>
            <a:r>
              <a:rPr lang="ru-RU" sz="294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внедрены службы и технологии, охвачено </a:t>
            </a:r>
            <a:r>
              <a:rPr lang="ru-RU" sz="2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2 500 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342900" indent="-342900" algn="just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службы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профориентационной направленности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несовершеннолетних «В поисках своей профессии»;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группы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кратковременного пребывания в 2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учреждениях социального обслуживания;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«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ответственного родительства»;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программы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подростков «Когда-то у тебя будет своя семья»;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технологии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профессиональной мастерской «В мастерской кондитера»;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службы 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«Академия раннего развития»  для детей дошкольного воз­раста из семей с низким уровнем дохода;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«Наш приусадебный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участок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»;</a:t>
            </a:r>
          </a:p>
          <a:p>
            <a:pPr marL="342900" indent="-342900">
              <a:lnSpc>
                <a:spcPct val="120000"/>
              </a:lnSpc>
              <a:buFont typeface="Wingdings" panose="05000000000000000000" pitchFamily="2" charset="2"/>
              <a:buChar char="ü"/>
            </a:pPr>
            <a:r>
              <a:rPr lang="en-US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семейносберегающая </a:t>
            </a:r>
            <a:r>
              <a:rPr lang="ru-RU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технология - семейная мастерская «Семейный очаг</a:t>
            </a:r>
            <a:r>
              <a:rPr lang="ru-RU" sz="2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</a:t>
            </a:r>
            <a:endParaRPr lang="ru-RU" sz="2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dirty="0"/>
              <a:t> </a:t>
            </a:r>
            <a:r>
              <a:rPr lang="en-US" sz="2000" dirty="0" smtClean="0"/>
              <a:t>           </a:t>
            </a:r>
            <a:endParaRPr lang="ru-RU" sz="2000" b="1" dirty="0">
              <a:solidFill>
                <a:prstClr val="black"/>
              </a:solidFill>
              <a:cs typeface="Arial" panose="020B0604020202020204" pitchFamily="34" charset="0"/>
            </a:endParaRPr>
          </a:p>
        </p:txBody>
      </p:sp>
      <p:pic>
        <p:nvPicPr>
          <p:cNvPr id="36" name="Picture 5" descr="C:\Users\RN42\Desktop\Логотип Фонда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85" t="10386" r="1085" b="4180"/>
          <a:stretch/>
        </p:blipFill>
        <p:spPr bwMode="auto">
          <a:xfrm>
            <a:off x="15609842" y="6919519"/>
            <a:ext cx="2878392" cy="2379170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softEdge rad="381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Прямоугольник 36"/>
          <p:cNvSpPr/>
          <p:nvPr/>
        </p:nvSpPr>
        <p:spPr>
          <a:xfrm>
            <a:off x="2920004" y="1367999"/>
            <a:ext cx="14066946" cy="75595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8" tIns="95994" rIns="191988" bIns="95994" rtlCol="0" anchor="ctr"/>
          <a:lstStyle/>
          <a:p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Служба сопровождения семей с детьми во всех районах края </a:t>
            </a:r>
            <a:endParaRPr lang="ru-RU" sz="2400" dirty="0" smtClean="0">
              <a:solidFill>
                <a:schemeClr val="tx1"/>
              </a:solidFill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(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883 семьи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/1</a:t>
            </a:r>
            <a:r>
              <a:rPr lang="ru-RU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589 </a:t>
            </a:r>
            <a:r>
              <a:rPr lang="ru-RU" sz="2400" b="1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детей сняты </a:t>
            </a:r>
            <a:r>
              <a:rPr lang="ru-RU" sz="2400" dirty="0">
                <a:solidFill>
                  <a:schemeClr val="tx1"/>
                </a:solidFill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 социального сопровождения в связи с улучшением ситуации)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2032000" y="3683001"/>
            <a:ext cx="15142871" cy="1671190"/>
          </a:xfrm>
          <a:prstGeom prst="rect">
            <a:avLst/>
          </a:prstGeom>
          <a:solidFill>
            <a:schemeClr val="bg1"/>
          </a:solidFill>
        </p:spPr>
        <p:txBody>
          <a:bodyPr wrap="square" lIns="191988" tIns="95994" rIns="191988" bIns="95994">
            <a:spAutoFit/>
          </a:bodyPr>
          <a:lstStyle/>
          <a:p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абота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 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несовершеннолетними, находящимися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в конфликте с законом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: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снижение доли н/л, совершивших преступления повторно до 5%; </a:t>
            </a:r>
            <a:endParaRPr lang="ru-RU" sz="2400" dirty="0" smtClean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н/л в конфликте  с законом, прошедших </a:t>
            </a:r>
            <a:r>
              <a:rPr lang="ru-RU" sz="24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курс </a:t>
            </a:r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реабилитации </a:t>
            </a:r>
            <a:endParaRPr lang="ru-RU" sz="24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r>
              <a:rPr lang="ru-RU" sz="24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н/л - сопровождение в уголовном процессе</a:t>
            </a:r>
            <a:endParaRPr lang="ru-RU" sz="24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  <p:cxnSp>
        <p:nvCxnSpPr>
          <p:cNvPr id="24" name="Прямая соединительная линия 23"/>
          <p:cNvCxnSpPr/>
          <p:nvPr/>
        </p:nvCxnSpPr>
        <p:spPr>
          <a:xfrm>
            <a:off x="318051" y="5928139"/>
            <a:ext cx="18881173" cy="39757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V="1">
            <a:off x="0" y="1073427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62086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>
            <a:off x="830490" y="1922408"/>
            <a:ext cx="8315549" cy="16631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41" tIns="68518" rIns="137041" bIns="68518" anchor="ctr"/>
          <a:lstStyle/>
          <a:p>
            <a:pPr algn="ctr">
              <a:defRPr/>
            </a:pPr>
            <a:endParaRPr lang="ru-RU" sz="2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Номер слайда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8E6B80A-C9B0-49AB-BEE1-A98B57D2C665}" type="slidenum">
              <a:rPr lang="ru-RU" smtClean="0"/>
              <a:pPr>
                <a:defRPr/>
              </a:pPr>
              <a:t>9</a:t>
            </a:fld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603700" y="1468826"/>
            <a:ext cx="8534396" cy="15119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7041" tIns="68518" rIns="137041" bIns="68518" anchor="ctr"/>
          <a:lstStyle/>
          <a:p>
            <a:pPr algn="ctr">
              <a:defRPr/>
            </a:pPr>
            <a:endParaRPr lang="ru-RU" sz="23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" name="AutoShape 2" descr="blob:https://web.whatsapp.com/88a361fc-48a7-4497-b751-07b59bd45c44"/>
          <p:cNvSpPr>
            <a:spLocks noChangeAspect="1" noChangeArrowheads="1"/>
          </p:cNvSpPr>
          <p:nvPr/>
        </p:nvSpPr>
        <p:spPr bwMode="auto">
          <a:xfrm>
            <a:off x="326654" y="-303327"/>
            <a:ext cx="639974" cy="6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983" tIns="95992" rIns="191983" bIns="9599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3585982" y="1941784"/>
            <a:ext cx="12397727" cy="98084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3" tIns="95992" rIns="191983" bIns="95992" rtlCol="0" anchor="ctr"/>
          <a:lstStyle/>
          <a:p>
            <a:r>
              <a:rPr lang="ru-RU" sz="42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r>
              <a:rPr lang="ru-RU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4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Школа подготовки приемных родителей</a:t>
            </a:r>
          </a:p>
        </p:txBody>
      </p:sp>
      <p:sp>
        <p:nvSpPr>
          <p:cNvPr id="4" name="AutoShape 4" descr="https://investments.academic.ru/pictures/investments/img1948276_CHashi_vesov_kak_simvol_uregulirovaniya_sporov_v_Verhovnom_federalnom_sude_SSHA.jpg"/>
          <p:cNvSpPr>
            <a:spLocks noChangeAspect="1" noChangeArrowheads="1"/>
          </p:cNvSpPr>
          <p:nvPr/>
        </p:nvSpPr>
        <p:spPr bwMode="auto">
          <a:xfrm>
            <a:off x="646641" y="16666"/>
            <a:ext cx="639974" cy="6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983" tIns="95992" rIns="191983" bIns="95992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9" name="Прямоугольник 18"/>
          <p:cNvSpPr/>
          <p:nvPr/>
        </p:nvSpPr>
        <p:spPr>
          <a:xfrm>
            <a:off x="679297" y="3245871"/>
            <a:ext cx="8013165" cy="569759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91983" tIns="95992" rIns="191983" bIns="95992" rtlCol="0" anchor="ctr"/>
          <a:lstStyle/>
          <a:p>
            <a:r>
              <a:rPr lang="ru-RU" sz="3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555</a:t>
            </a:r>
            <a:r>
              <a:rPr lang="ru-RU" sz="3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завершили обучение в 2023 году, из </a:t>
            </a:r>
            <a:r>
              <a:rPr lang="ru-RU" sz="3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них:</a:t>
            </a:r>
            <a:endParaRPr lang="ru-RU" sz="3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7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ru-RU" sz="3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279</a:t>
            </a:r>
            <a:r>
              <a:rPr lang="ru-RU" sz="3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приняли в свою семью </a:t>
            </a:r>
            <a:r>
              <a:rPr lang="ru-RU" sz="3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321</a:t>
            </a:r>
            <a:r>
              <a:rPr lang="ru-RU" sz="3400" b="1" dirty="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ребенка</a:t>
            </a:r>
          </a:p>
          <a:p>
            <a:pPr marL="599961" indent="-599961">
              <a:buFontTx/>
              <a:buChar char="-"/>
            </a:pPr>
            <a:endParaRPr lang="ru-RU" sz="3400" b="1" dirty="0">
              <a:solidFill>
                <a:schemeClr val="tx2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3400" b="1" dirty="0" smtClean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50,3 </a:t>
            </a:r>
            <a:r>
              <a:rPr lang="ru-RU" sz="3400" b="1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</a:t>
            </a:r>
            <a:r>
              <a:rPr lang="ru-RU" sz="3400" dirty="0">
                <a:solidFill>
                  <a:srgbClr val="52AD4D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3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граждан от общего числа обученных приняли детей в свою семью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4459091" y="114058"/>
            <a:ext cx="10315393" cy="677902"/>
          </a:xfrm>
          <a:prstGeom prst="rect">
            <a:avLst/>
          </a:prstGeom>
        </p:spPr>
        <p:txBody>
          <a:bodyPr wrap="square" lIns="191983" tIns="95992" rIns="191983" bIns="95992">
            <a:spAutoFit/>
          </a:bodyPr>
          <a:lstStyle/>
          <a:p>
            <a:pPr marL="16532" algn="ctr" defTabSz="1439811">
              <a:lnSpc>
                <a:spcPct val="110000"/>
              </a:lnSpc>
              <a:spcBef>
                <a:spcPct val="0"/>
              </a:spcBef>
              <a:defRPr/>
            </a:pPr>
            <a:r>
              <a:rPr lang="ru-RU" sz="3100" b="1" dirty="0">
                <a:latin typeface="Arial" panose="020B0604020202020204" pitchFamily="34" charset="0"/>
                <a:cs typeface="Arial" panose="020B0604020202020204" pitchFamily="34" charset="0"/>
              </a:rPr>
              <a:t>Семейное жизнеустройство детей-сирот</a:t>
            </a:r>
          </a:p>
        </p:txBody>
      </p:sp>
      <p:sp>
        <p:nvSpPr>
          <p:cNvPr id="5" name="AutoShape 2" descr="https://stihi.ru/pics/2019/10/11/3722.jpg"/>
          <p:cNvSpPr>
            <a:spLocks noChangeAspect="1" noChangeArrowheads="1"/>
          </p:cNvSpPr>
          <p:nvPr/>
        </p:nvSpPr>
        <p:spPr bwMode="auto">
          <a:xfrm>
            <a:off x="966628" y="336659"/>
            <a:ext cx="639974" cy="6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987" tIns="95994" rIns="191987" bIns="9599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6" name="AutoShape 4" descr="https://stihi.ru/pics/2019/10/11/3722.jpg"/>
          <p:cNvSpPr>
            <a:spLocks noChangeAspect="1" noChangeArrowheads="1"/>
          </p:cNvSpPr>
          <p:nvPr/>
        </p:nvSpPr>
        <p:spPr bwMode="auto">
          <a:xfrm>
            <a:off x="1286615" y="656652"/>
            <a:ext cx="639974" cy="6399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91987" tIns="95994" rIns="191987" bIns="95994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58" t="15293" r="21862" b="14894"/>
          <a:stretch/>
        </p:blipFill>
        <p:spPr>
          <a:xfrm>
            <a:off x="10325100" y="3781615"/>
            <a:ext cx="6397022" cy="4812545"/>
          </a:xfrm>
          <a:prstGeom prst="rect">
            <a:avLst/>
          </a:prstGeom>
        </p:spPr>
      </p:pic>
      <p:grpSp>
        <p:nvGrpSpPr>
          <p:cNvPr id="14" name="Группа 4"/>
          <p:cNvGrpSpPr/>
          <p:nvPr/>
        </p:nvGrpSpPr>
        <p:grpSpPr>
          <a:xfrm>
            <a:off x="238539" y="0"/>
            <a:ext cx="914400" cy="1093304"/>
            <a:chOff x="238539" y="0"/>
            <a:chExt cx="914400" cy="1093304"/>
          </a:xfrm>
        </p:grpSpPr>
        <p:sp>
          <p:nvSpPr>
            <p:cNvPr id="15" name="Прямоугольник 14"/>
            <p:cNvSpPr/>
            <p:nvPr/>
          </p:nvSpPr>
          <p:spPr>
            <a:xfrm>
              <a:off x="238539" y="0"/>
              <a:ext cx="914400" cy="1093304"/>
            </a:xfrm>
            <a:prstGeom prst="rect">
              <a:avLst/>
            </a:prstGeom>
            <a:solidFill>
              <a:srgbClr val="586B85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6" name="Блок-схема: узел 15"/>
            <p:cNvSpPr/>
            <p:nvPr/>
          </p:nvSpPr>
          <p:spPr>
            <a:xfrm>
              <a:off x="266749" y="79514"/>
              <a:ext cx="826555" cy="775253"/>
            </a:xfrm>
            <a:prstGeom prst="flowChartConnector">
              <a:avLst/>
            </a:prstGeom>
            <a:solidFill>
              <a:schemeClr val="bg1"/>
            </a:solidFill>
            <a:ln>
              <a:solidFill>
                <a:srgbClr val="586B8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ru-RU" sz="3200" dirty="0" smtClean="0">
                  <a:solidFill>
                    <a:srgbClr val="C00000"/>
                  </a:solidFill>
                </a:rPr>
                <a:t>1</a:t>
              </a:r>
              <a:endParaRPr lang="ru-RU" sz="3200" dirty="0">
                <a:solidFill>
                  <a:srgbClr val="C00000"/>
                </a:solidFill>
              </a:endParaRPr>
            </a:p>
          </p:txBody>
        </p:sp>
      </p:grpSp>
      <p:cxnSp>
        <p:nvCxnSpPr>
          <p:cNvPr id="17" name="Прямая соединительная линия 16"/>
          <p:cNvCxnSpPr/>
          <p:nvPr/>
        </p:nvCxnSpPr>
        <p:spPr>
          <a:xfrm flipV="1">
            <a:off x="0" y="1073427"/>
            <a:ext cx="18228365" cy="59634"/>
          </a:xfrm>
          <a:prstGeom prst="line">
            <a:avLst/>
          </a:prstGeom>
          <a:ln>
            <a:solidFill>
              <a:srgbClr val="586B8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51635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RMfdlZIhTjCLPMIw58mFmg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eV9gkoQz9RQnLn8TWPB0g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Тема1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Custom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FB843416-924F-445C-B343-6AF573F35FA8}" vid="{99B73B37-02A6-4A18-9E85-6AD289243EDF}"/>
    </a:ext>
  </a:extLst>
</a:theme>
</file>

<file path=ppt/theme/theme2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Тема1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Custom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FB843416-924F-445C-B343-6AF573F35FA8}" vid="{99B73B37-02A6-4A18-9E85-6AD289243EDF}"/>
    </a:ext>
  </a:extLst>
</a:theme>
</file>

<file path=ppt/theme/theme6.xml><?xml version="1.0" encoding="utf-8"?>
<a:theme xmlns:a="http://schemas.openxmlformats.org/drawingml/2006/main" name="2_Тема1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Custom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FB843416-924F-445C-B343-6AF573F35FA8}" vid="{99B73B37-02A6-4A18-9E85-6AD289243EDF}"/>
    </a:ext>
  </a:extLst>
</a:theme>
</file>

<file path=ppt/theme/theme7.xml><?xml version="1.0" encoding="utf-8"?>
<a:theme xmlns:a="http://schemas.openxmlformats.org/drawingml/2006/main" name="3_Тема1">
  <a:themeElements>
    <a:clrScheme name="Custom 1">
      <a:dk1>
        <a:sysClr val="windowText" lastClr="000000"/>
      </a:dk1>
      <a:lt1>
        <a:sysClr val="window" lastClr="FFFFFF"/>
      </a:lt1>
      <a:dk2>
        <a:srgbClr val="303030"/>
      </a:dk2>
      <a:lt2>
        <a:srgbClr val="DEDEE0"/>
      </a:lt2>
      <a:accent1>
        <a:srgbClr val="AD0101"/>
      </a:accent1>
      <a:accent2>
        <a:srgbClr val="000000"/>
      </a:accent2>
      <a:accent3>
        <a:srgbClr val="7F7F7F"/>
      </a:accent3>
      <a:accent4>
        <a:srgbClr val="808DA9"/>
      </a:accent4>
      <a:accent5>
        <a:srgbClr val="AC956E"/>
      </a:accent5>
      <a:accent6>
        <a:srgbClr val="DEDEE0"/>
      </a:accent6>
      <a:hlink>
        <a:srgbClr val="D26900"/>
      </a:hlink>
      <a:folHlink>
        <a:srgbClr val="D89243"/>
      </a:folHlink>
    </a:clrScheme>
    <a:fontScheme name="Custom 2">
      <a:majorFont>
        <a:latin typeface="Arial Nova"/>
        <a:ea typeface=""/>
        <a:cs typeface=""/>
      </a:majorFont>
      <a:minorFont>
        <a:latin typeface="Arial Nova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Theme1" id="{FB843416-924F-445C-B343-6AF573F35FA8}" vid="{99B73B37-02A6-4A18-9E85-6AD289243EDF}"/>
    </a:ext>
  </a:extLst>
</a:theme>
</file>

<file path=ppt/theme/theme8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Arial">
    <a:maj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ajorFont>
    <a:minorFont>
      <a:latin typeface="Arial" panose="020B0604020202020204"/>
      <a:ea typeface=""/>
      <a:cs typeface=""/>
      <a:font script="Jpan" typeface="ＭＳ Ｐゴシック"/>
      <a:font script="Hang" typeface="굴림"/>
      <a:font script="Hans" typeface="黑体"/>
      <a:font script="Hant" typeface="微軟正黑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FF0000"/>
    </a:hlink>
    <a:folHlink>
      <a:srgbClr val="3EBBF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Другая 3">
    <a:dk1>
      <a:sysClr val="windowText" lastClr="000000"/>
    </a:dk1>
    <a:lt1>
      <a:sysClr val="window" lastClr="FFFFFF"/>
    </a:lt1>
    <a:dk2>
      <a:srgbClr val="242852"/>
    </a:dk2>
    <a:lt2>
      <a:srgbClr val="ACCBF9"/>
    </a:lt2>
    <a:accent1>
      <a:srgbClr val="629DD1"/>
    </a:accent1>
    <a:accent2>
      <a:srgbClr val="297FD5"/>
    </a:accent2>
    <a:accent3>
      <a:srgbClr val="7F8FA9"/>
    </a:accent3>
    <a:accent4>
      <a:srgbClr val="4A66AC"/>
    </a:accent4>
    <a:accent5>
      <a:srgbClr val="5AA2AE"/>
    </a:accent5>
    <a:accent6>
      <a:srgbClr val="9D90A0"/>
    </a:accent6>
    <a:hlink>
      <a:srgbClr val="FF0000"/>
    </a:hlink>
    <a:folHlink>
      <a:srgbClr val="3EBBF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rnd" cmpd="sng" algn="ctr">
        <a:solidFill>
          <a:schemeClr val="phClr">
            <a:shade val="95000"/>
            <a:satMod val="105000"/>
          </a:schemeClr>
        </a:solidFill>
        <a:prstDash val="solid"/>
      </a:ln>
      <a:ln w="25400" cap="rnd" cmpd="sng" algn="ctr">
        <a:solidFill>
          <a:schemeClr val="phClr"/>
        </a:solidFill>
        <a:prstDash val="solid"/>
      </a:ln>
      <a:ln w="38100" cap="rnd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100000" t="-60000" r="100000" b="20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100000" t="100000" r="100000" b="10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Тема1</Template>
  <TotalTime>7425</TotalTime>
  <Words>3859</Words>
  <Application>Microsoft Office PowerPoint</Application>
  <PresentationFormat>Произвольный</PresentationFormat>
  <Paragraphs>688</Paragraphs>
  <Slides>31</Slides>
  <Notes>16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17</vt:i4>
      </vt:variant>
      <vt:variant>
        <vt:lpstr>Тема</vt:lpstr>
      </vt:variant>
      <vt:variant>
        <vt:i4>8</vt:i4>
      </vt:variant>
      <vt:variant>
        <vt:lpstr>Внедренные серверы OLE</vt:lpstr>
      </vt:variant>
      <vt:variant>
        <vt:i4>2</vt:i4>
      </vt:variant>
      <vt:variant>
        <vt:lpstr>Заголовки слайдов</vt:lpstr>
      </vt:variant>
      <vt:variant>
        <vt:i4>31</vt:i4>
      </vt:variant>
    </vt:vector>
  </HeadingPairs>
  <TitlesOfParts>
    <vt:vector size="58" baseType="lpstr">
      <vt:lpstr>Arial</vt:lpstr>
      <vt:lpstr>Roboto Black</vt:lpstr>
      <vt:lpstr>Verdana</vt:lpstr>
      <vt:lpstr>Century Gothic</vt:lpstr>
      <vt:lpstr>Helvetica</vt:lpstr>
      <vt:lpstr>Wingdings</vt:lpstr>
      <vt:lpstr>Museo Sans Cyrl 300</vt:lpstr>
      <vt:lpstr>Arial Nova</vt:lpstr>
      <vt:lpstr>SimSun</vt:lpstr>
      <vt:lpstr>Arial Black</vt:lpstr>
      <vt:lpstr>Cambria</vt:lpstr>
      <vt:lpstr>Arial Narrow</vt:lpstr>
      <vt:lpstr>Museo Sans Cyrl 700</vt:lpstr>
      <vt:lpstr>Times New Roman</vt:lpstr>
      <vt:lpstr>Calibri</vt:lpstr>
      <vt:lpstr>Museo Sans Cyrl 100</vt:lpstr>
      <vt:lpstr>Tahoma</vt:lpstr>
      <vt:lpstr>Тема1</vt:lpstr>
      <vt:lpstr>3_Тема Office</vt:lpstr>
      <vt:lpstr>1_Тема Office</vt:lpstr>
      <vt:lpstr>Тема Office</vt:lpstr>
      <vt:lpstr>1_Тема1</vt:lpstr>
      <vt:lpstr>2_Тема1</vt:lpstr>
      <vt:lpstr>3_Тема1</vt:lpstr>
      <vt:lpstr>2_Тема Office</vt:lpstr>
      <vt:lpstr>think-cell Slide</vt:lpstr>
      <vt:lpstr>Слайд think-cell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Профилактика семейного неблагополучия</vt:lpstr>
      <vt:lpstr>Презентация PowerPoint</vt:lpstr>
      <vt:lpstr>Презентация PowerPoint</vt:lpstr>
      <vt:lpstr>Презентация PowerPoint</vt:lpstr>
      <vt:lpstr>Презентация PowerPoint</vt:lpstr>
      <vt:lpstr>Повышение престижа семьи и укрепление семейных ценностей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Филиал Государственного фонда поддержки участников специальной военной операции  «Защитники  Отечества»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RNA121 (Снеткова 12)</cp:lastModifiedBy>
  <cp:revision>864</cp:revision>
  <cp:lastPrinted>2024-04-15T05:39:11Z</cp:lastPrinted>
  <dcterms:created xsi:type="dcterms:W3CDTF">2023-05-29T13:30:09Z</dcterms:created>
  <dcterms:modified xsi:type="dcterms:W3CDTF">2024-04-17T03:40:58Z</dcterms:modified>
</cp:coreProperties>
</file>