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>
                <a:solidFill>
                  <a:schemeClr val="tx2"/>
                </a:solidFill>
              </a:defRPr>
            </a:pPr>
            <a:r>
              <a:rPr lang="ru-RU" sz="1200" dirty="0">
                <a:solidFill>
                  <a:schemeClr val="tx2"/>
                </a:solidFill>
              </a:rPr>
              <a:t>Количество объектов социальной инфраструктуры, адаптированных в рамках государственной программы «Доступная среда» в </a:t>
            </a:r>
            <a:r>
              <a:rPr lang="ru-RU" sz="1200" dirty="0" smtClean="0">
                <a:solidFill>
                  <a:schemeClr val="tx2"/>
                </a:solidFill>
              </a:rPr>
              <a:t>2014-2024 </a:t>
            </a:r>
            <a:r>
              <a:rPr lang="ru-RU" sz="1200" dirty="0">
                <a:solidFill>
                  <a:schemeClr val="tx2"/>
                </a:solidFill>
              </a:rPr>
              <a:t>годах</a:t>
            </a:r>
          </a:p>
        </c:rich>
      </c:tx>
      <c:layout>
        <c:manualLayout>
          <c:xMode val="edge"/>
          <c:yMode val="edge"/>
          <c:x val="3.8109999999999998E-2"/>
          <c:y val="6.237000000000000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469999999999999E-2"/>
          <c:y val="0.33278000000000002"/>
          <c:w val="0.95391999999999999"/>
          <c:h val="0.367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1E-2"/>
                  <c:y val="-3.638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6E-2"/>
                  <c:y val="-2.078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объекты социальной защиты</c:v>
                </c:pt>
                <c:pt idx="1">
                  <c:v>объекты здравоохранения</c:v>
                </c:pt>
                <c:pt idx="2">
                  <c:v>объекты культуры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40</c:v>
                </c:pt>
                <c:pt idx="2">
                  <c:v>191</c:v>
                </c:pt>
                <c:pt idx="3">
                  <c:v>66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699999999999998E-3"/>
                  <c:y val="-2.598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299999999999999E-3"/>
                  <c:y val="-3.638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объекты социальной защиты</c:v>
                </c:pt>
                <c:pt idx="1">
                  <c:v>объекты здравоохранения</c:v>
                </c:pt>
                <c:pt idx="2">
                  <c:v>объекты культуры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9990528"/>
        <c:axId val="119160832"/>
        <c:axId val="0"/>
      </c:bar3DChart>
      <c:catAx>
        <c:axId val="119990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19160832"/>
        <c:crosses val="autoZero"/>
        <c:auto val="1"/>
        <c:lblAlgn val="ctr"/>
        <c:lblOffset val="100"/>
        <c:noMultiLvlLbl val="0"/>
      </c:catAx>
      <c:valAx>
        <c:axId val="11916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9990528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84494000000000002"/>
          <c:y val="0.56130999999999998"/>
          <c:w val="0.10199999999999999"/>
          <c:h val="0.2219500000000000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8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5653-5E2F-4135-8597-D166BD553E8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223AE-7ECF-4F28-ACFE-BCC5E747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8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223AE-7ECF-4F28-ACFE-BCC5E747B0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4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434131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</a:t>
            </a:r>
            <a:endParaRPr/>
          </a:p>
          <a:p>
            <a:pPr>
              <a:defRPr/>
            </a:pPr>
            <a:r>
              <a:rPr lang="en-US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48965" y="680311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965" y="1291131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823311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823312" y="1138426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8966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48966" y="1901950"/>
            <a:ext cx="4040188" cy="3035057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36791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36791" y="1901950"/>
            <a:ext cx="4041775" cy="3035057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9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9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74F12-AA26-4AC8-9962-C36BB8F32554}" type="datetimeFigureOut">
              <a:rPr lang="en-US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2CCC60-E8CD-4174-8B1A-7DF615B22E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3074F12-AA26-4AC8-9962-C36BB8F3255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28720" y="69490"/>
            <a:ext cx="1863414" cy="1068935"/>
          </a:xfrm>
          <a:prstGeom prst="rect">
            <a:avLst/>
          </a:prstGeom>
        </p:spPr>
      </p:pic>
      <p:pic>
        <p:nvPicPr>
          <p:cNvPr id="7" name="Рисунок 6" descr="logo Заб кр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9150" y="64999"/>
            <a:ext cx="1068935" cy="1226131"/>
          </a:xfrm>
          <a:prstGeom prst="rect">
            <a:avLst/>
          </a:prstGeom>
        </p:spPr>
      </p:pic>
      <p:pic>
        <p:nvPicPr>
          <p:cNvPr id="8" name="Рисунок 7" descr="logo_minsoc_no_fon.gif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59785" y="67244"/>
            <a:ext cx="1079115" cy="1071181"/>
          </a:xfrm>
          <a:prstGeom prst="rect">
            <a:avLst/>
          </a:prstGeom>
        </p:spPr>
      </p:pic>
      <p:pic>
        <p:nvPicPr>
          <p:cNvPr id="9" name="Picture 3" descr="C:\Users\gricko\Desktop\OCygJx6zca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572000" y="1749245"/>
            <a:ext cx="4245466" cy="478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 bwMode="auto">
          <a:xfrm>
            <a:off x="601670" y="2890391"/>
            <a:ext cx="5573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Impact" panose="020B0806030902050204" pitchFamily="34" charset="0"/>
                <a:ea typeface="Matura MT Script Capitals"/>
                <a:cs typeface="Matura MT Script Capitals"/>
              </a:rPr>
              <a:t>ИТОГИ РЕАЛИЗАЦИИ ГОСУДАРСТВЕННОЙ ПРОГРАММЫ </a:t>
            </a:r>
            <a:endParaRPr lang="ru-RU" sz="2800" b="1" i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Impact" panose="020B0806030902050204" pitchFamily="34" charset="0"/>
              <a:ea typeface="Matura MT Script Capitals"/>
              <a:cs typeface="Matura MT Script Capitals"/>
            </a:endParaRPr>
          </a:p>
          <a:p>
            <a:pPr algn="ctr"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Impact" panose="020B0806030902050204" pitchFamily="34" charset="0"/>
                <a:ea typeface="Matura MT Script Capitals"/>
                <a:cs typeface="Matura MT Script Capitals"/>
              </a:rPr>
              <a:t>ЗАБАЙКАЛЬСКОГО </a:t>
            </a: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Impact" panose="020B0806030902050204" pitchFamily="34" charset="0"/>
                <a:ea typeface="Matura MT Script Capitals"/>
                <a:cs typeface="Matura MT Script Capitals"/>
              </a:rPr>
              <a:t>КРАЯ</a:t>
            </a:r>
            <a:endParaRPr sz="2800" i="1" dirty="0">
              <a:latin typeface="Impact" panose="020B0806030902050204" pitchFamily="34" charset="0"/>
              <a:cs typeface="Matura MT Script Capitals"/>
            </a:endParaRPr>
          </a:p>
          <a:p>
            <a:pPr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Impact" panose="020B0806030902050204" pitchFamily="34" charset="0"/>
                <a:ea typeface="Matura MT Script Capitals"/>
                <a:cs typeface="Matura MT Script Capitals"/>
              </a:rPr>
              <a:t> «ДОСТУПНАЯ СРЕДА» </a:t>
            </a:r>
            <a:endParaRPr sz="2800" i="1" dirty="0">
              <a:latin typeface="Impact" panose="020B0806030902050204" pitchFamily="34" charset="0"/>
              <a:cs typeface="Matura MT Script Capitals"/>
            </a:endParaRPr>
          </a:p>
          <a:p>
            <a:pPr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Impact" panose="020B0806030902050204" pitchFamily="34" charset="0"/>
                <a:ea typeface="Matura MT Script Capitals"/>
                <a:cs typeface="Matura MT Script Capitals"/>
              </a:rPr>
              <a:t>В 2024 ГОДУ</a:t>
            </a:r>
            <a:endParaRPr sz="2800" i="1" dirty="0">
              <a:latin typeface="Impact" panose="020B0806030902050204" pitchFamily="34" charset="0"/>
              <a:cs typeface="Matura MT Script Capital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150" y="0"/>
            <a:ext cx="9153150" cy="144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/>
              </a:rPr>
              <a:t>Забайкальский край</a:t>
            </a:r>
          </a:p>
        </p:txBody>
      </p:sp>
      <p:sp>
        <p:nvSpPr>
          <p:cNvPr id="15" name="Содержимое 2"/>
          <p:cNvSpPr txBox="1"/>
          <p:nvPr/>
        </p:nvSpPr>
        <p:spPr bwMode="auto">
          <a:xfrm>
            <a:off x="154120" y="1749245"/>
            <a:ext cx="8704184" cy="763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buClr>
                <a:srgbClr val="0BD0D9"/>
              </a:buClr>
              <a:buSzPct val="95000"/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Times New Roman"/>
              </a:rPr>
              <a:t>Проведены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/>
                <a:cs typeface="Times New Roman"/>
              </a:rPr>
              <a:t>обучающие семинары </a:t>
            </a:r>
            <a:r>
              <a:rPr lang="ru-RU" b="1" dirty="0">
                <a:solidFill>
                  <a:srgbClr val="990000"/>
                </a:solidFill>
                <a:latin typeface="Cambria"/>
                <a:cs typeface="Times New Roman"/>
              </a:rPr>
              <a:t>«Доступная среда – доступная услуга</a:t>
            </a:r>
            <a:r>
              <a:rPr lang="ru-RU" b="1" dirty="0" smtClean="0">
                <a:solidFill>
                  <a:srgbClr val="990000"/>
                </a:solidFill>
                <a:latin typeface="Cambria"/>
                <a:cs typeface="Times New Roman"/>
              </a:rPr>
              <a:t>»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Times New Roman"/>
              </a:rPr>
              <a:t>которых приняло участие 293 человека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78804" y="185343"/>
            <a:ext cx="1079500" cy="1073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1013" y="218286"/>
            <a:ext cx="1073150" cy="12255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3" y="2970886"/>
            <a:ext cx="1418938" cy="17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38" y="2902289"/>
            <a:ext cx="1217428" cy="17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63" y="4844113"/>
            <a:ext cx="2290575" cy="17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2864397"/>
            <a:ext cx="3968382" cy="19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94" y="4856131"/>
            <a:ext cx="2949234" cy="17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150" y="-1"/>
            <a:ext cx="9153150" cy="1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/>
              </a:rPr>
              <a:t>Забайкальский край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3555" y="1836053"/>
            <a:ext cx="8093365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Для инвалидов с нарушением зрения приобретены современные многофункциональные устройства (колонки, радиомикрофоны и микшерный пульт для проведения мероприятий по социокультурной реабилитации инвалидов по зрению)</a:t>
            </a:r>
          </a:p>
          <a:p>
            <a:pPr algn="ctr">
              <a:defRPr/>
            </a:pPr>
            <a:endParaRPr lang="ru-RU" sz="16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AutoShape 4" descr="C:\Users\RN19\AppData\Local\Temp\bat\%D0%B3%D0%BE%D0%B2%D0%BE%D1%80%D1%8F%D1%89%D0%B8%D0%B5 %D1%82%D0%B5%D1%80%D0%BC%D0%BE%D0%BC%D0%B5%D1%82%D1%80%D1%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AutoShape 6" descr="C:\Users\RN19\AppData\Local\Temp\bat\%D0%B3%D0%BE%D0%B2%D0%BE%D1%80%D1%8F%D1%89%D0%B8%D0%B5 %D1%82%D0%B5%D1%80%D0%BC%D0%BE%D0%BC%D0%B5%D1%82%D1%80%D1%8B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AutoShape 8" descr="C:\Users\RN19\AppData\Local\Temp\bat\%D0%A7%D0%B0%D1%81%D1%8B %D0%B3%D0%BE%D0%B2%D0%BE%D1%80%D1%8F%D1%89%D0%B8%D0%B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60559" y="261694"/>
            <a:ext cx="1079500" cy="1073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3591"/>
            <a:ext cx="2670847" cy="19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3123589"/>
            <a:ext cx="2360674" cy="19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4216182"/>
            <a:ext cx="3359511" cy="250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150" y="-1"/>
            <a:ext cx="9153150" cy="236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/>
              </a:rPr>
              <a:t>Забайкальский край</a:t>
            </a:r>
          </a:p>
        </p:txBody>
      </p:sp>
      <p:sp>
        <p:nvSpPr>
          <p:cNvPr id="2" name="AutoShape 4" descr="C:\Users\RN19\AppData\Local\Temp\bat\%D0%B3%D0%BE%D0%B2%D0%BE%D1%80%D1%8F%D1%89%D0%B8%D0%B5 %D1%82%D0%B5%D1%80%D0%BC%D0%BE%D0%BC%D0%B5%D1%82%D1%80%D1%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AutoShape 6" descr="C:\Users\RN19\AppData\Local\Temp\bat\%D0%B3%D0%BE%D0%B2%D0%BE%D1%80%D1%8F%D1%89%D0%B8%D0%B5 %D1%82%D0%B5%D1%80%D0%BC%D0%BE%D0%BC%D0%B5%D1%82%D1%80%D1%8B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AutoShape 8" descr="C:\Users\RN19\AppData\Local\Temp\bat\%D0%A7%D0%B0%D1%81%D1%8B %D0%B3%D0%BE%D0%B2%D0%BE%D1%80%D1%8F%D1%89%D0%B8%D0%B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78804" y="339389"/>
            <a:ext cx="1079500" cy="1073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20653" y="339389"/>
            <a:ext cx="1073150" cy="12255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372200" y="4941168"/>
            <a:ext cx="2663825" cy="16398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 bwMode="auto">
          <a:xfrm>
            <a:off x="1059785" y="3734410"/>
            <a:ext cx="519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 bwMode="auto">
          <a:xfrm>
            <a:off x="4419296" y="2512769"/>
            <a:ext cx="4581149" cy="408622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Cambria"/>
              </a:rPr>
              <a:t>На территории Забайкальского края реализация государственной программы «Доступная среда» осуществляется с </a:t>
            </a:r>
            <a:r>
              <a:rPr lang="ru-RU" b="1">
                <a:solidFill>
                  <a:srgbClr val="C00000"/>
                </a:solidFill>
                <a:latin typeface="Cambria"/>
              </a:rPr>
              <a:t>2014 года</a:t>
            </a:r>
            <a:endParaRPr/>
          </a:p>
          <a:p>
            <a:pPr algn="ctr">
              <a:defRPr/>
            </a:pPr>
            <a:endParaRPr lang="ru-RU" b="1">
              <a:solidFill>
                <a:srgbClr val="C00000"/>
              </a:solidFill>
              <a:latin typeface="Cambria"/>
            </a:endParaRPr>
          </a:p>
          <a:p>
            <a:pPr algn="ctr">
              <a:defRPr/>
            </a:pPr>
            <a:endParaRPr lang="ru-RU" b="1">
              <a:solidFill>
                <a:srgbClr val="C00000"/>
              </a:solidFill>
              <a:latin typeface="Cambria"/>
            </a:endParaRPr>
          </a:p>
          <a:p>
            <a:pPr algn="ctr">
              <a:defRPr/>
            </a:pPr>
            <a:endParaRPr lang="ru-RU" b="1">
              <a:solidFill>
                <a:srgbClr val="C00000"/>
              </a:solidFill>
              <a:latin typeface="Cambria"/>
            </a:endParaRPr>
          </a:p>
          <a:p>
            <a:pPr algn="ctr">
              <a:defRPr/>
            </a:pPr>
            <a:endParaRPr lang="ru-RU" b="1">
              <a:solidFill>
                <a:srgbClr val="C00000"/>
              </a:solidFill>
              <a:latin typeface="Cambria"/>
            </a:endParaRPr>
          </a:p>
          <a:p>
            <a:pPr algn="ctr">
              <a:defRPr/>
            </a:pPr>
            <a:endParaRPr lang="ru-RU" b="1">
              <a:solidFill>
                <a:srgbClr val="C00000"/>
              </a:solidFill>
              <a:latin typeface="Cambria"/>
            </a:endParaRPr>
          </a:p>
          <a:p>
            <a:pPr algn="ctr">
              <a:defRPr/>
            </a:pPr>
            <a:endParaRPr lang="ru-RU" b="1">
              <a:solidFill>
                <a:srgbClr val="C00000"/>
              </a:solidFill>
              <a:latin typeface="Cambria"/>
            </a:endParaRPr>
          </a:p>
          <a:p>
            <a:pPr algn="ctr">
              <a:defRPr/>
            </a:pPr>
            <a:endParaRPr lang="ru-RU" b="1">
              <a:solidFill>
                <a:srgbClr val="C00000"/>
              </a:solidFill>
              <a:latin typeface="Cambria"/>
            </a:endParaRPr>
          </a:p>
          <a:p>
            <a:pPr algn="ctr">
              <a:defRPr/>
            </a:pPr>
            <a:endParaRPr lang="ru-RU" b="1">
              <a:solidFill>
                <a:srgbClr val="C00000"/>
              </a:solidFill>
              <a:latin typeface="Cambria"/>
            </a:endParaRPr>
          </a:p>
          <a:p>
            <a:pPr algn="ctr">
              <a:defRPr/>
            </a:pPr>
            <a:endParaRPr lang="ru-RU" b="1">
              <a:solidFill>
                <a:srgbClr val="C00000"/>
              </a:solidFill>
              <a:latin typeface="Cambria"/>
            </a:endParaRPr>
          </a:p>
        </p:txBody>
      </p:sp>
      <p:pic>
        <p:nvPicPr>
          <p:cNvPr id="18" name="Рисунок 17" descr="sreda1_0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30115" y="3887115"/>
            <a:ext cx="3359510" cy="2519632"/>
          </a:xfrm>
          <a:prstGeom prst="rect">
            <a:avLst/>
          </a:prstGeom>
        </p:spPr>
      </p:pic>
      <p:pic>
        <p:nvPicPr>
          <p:cNvPr id="8" name="Рисунок 7" descr="Panorama-CHity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9150" y="-1"/>
            <a:ext cx="9153150" cy="1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 bwMode="auto"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/>
              </a:rPr>
              <a:t>Забайкальский край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0" y="1901949"/>
            <a:ext cx="9145798" cy="488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600" b="1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Cambria"/>
              </a:rPr>
              <a:t>В Забайкальском крае проживает 984 395 человек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43555" y="2512769"/>
            <a:ext cx="4124473" cy="82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Cambria"/>
              </a:rPr>
              <a:t>Численность инвалидов –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latin typeface="Cambria"/>
              </a:rPr>
              <a:t>72 923 человек</a:t>
            </a:r>
          </a:p>
        </p:txBody>
      </p:sp>
      <p:pic>
        <p:nvPicPr>
          <p:cNvPr id="13" name="Рисунок 151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/>
        </p:blipFill>
        <p:spPr bwMode="auto">
          <a:xfrm>
            <a:off x="1268662" y="3512291"/>
            <a:ext cx="554648" cy="96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5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/>
        </p:blipFill>
        <p:spPr bwMode="auto">
          <a:xfrm>
            <a:off x="661376" y="3512290"/>
            <a:ext cx="551114" cy="9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56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lum bright="-10000"/>
          </a:blip>
          <a:stretch/>
        </p:blipFill>
        <p:spPr bwMode="auto">
          <a:xfrm>
            <a:off x="2739540" y="3598727"/>
            <a:ext cx="1068935" cy="89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 bwMode="auto">
          <a:xfrm>
            <a:off x="2236902" y="4490834"/>
            <a:ext cx="2030406" cy="91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ambria"/>
                <a:cs typeface="Times New Roman"/>
              </a:rPr>
              <a:t>5 440 </a:t>
            </a:r>
            <a:endParaRPr/>
          </a:p>
          <a:p>
            <a:pPr algn="ctr">
              <a:defRPr/>
            </a:pPr>
            <a:r>
              <a:rPr lang="ru-RU" b="1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Cambria"/>
                <a:cs typeface="Times New Roman"/>
              </a:rPr>
              <a:t>детей-инвалидов </a:t>
            </a:r>
            <a:endParaRPr lang="ru-RU" b="1">
              <a:ln>
                <a:solidFill>
                  <a:schemeClr val="tx2"/>
                </a:solidFill>
              </a:ln>
              <a:solidFill>
                <a:srgbClr val="0070C0"/>
              </a:solidFill>
              <a:latin typeface="Cambria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07290" y="4615128"/>
            <a:ext cx="1237289" cy="640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ambria"/>
                <a:cs typeface="Times New Roman"/>
              </a:rPr>
              <a:t>67 483</a:t>
            </a:r>
            <a:endParaRPr/>
          </a:p>
          <a:p>
            <a:pPr algn="ctr">
              <a:defRPr/>
            </a:pPr>
            <a:r>
              <a:rPr lang="ru-RU" b="1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Cambria"/>
                <a:cs typeface="Times New Roman"/>
              </a:rPr>
              <a:t>взрослых </a:t>
            </a:r>
            <a:endParaRPr lang="ru-RU" b="1">
              <a:ln>
                <a:solidFill>
                  <a:schemeClr val="tx2"/>
                </a:solidFill>
              </a:ln>
              <a:solidFill>
                <a:srgbClr val="0070C0"/>
              </a:solidFill>
              <a:latin typeface="Cambri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920945" y="222195"/>
            <a:ext cx="1079500" cy="1073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24801" y="185494"/>
            <a:ext cx="1073150" cy="12255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norama-CHity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150" y="0"/>
            <a:ext cx="9153150" cy="144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 bwMode="auto"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/>
              </a:rPr>
              <a:t>Забайкальский край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43554" y="1526526"/>
            <a:ext cx="8704544" cy="3965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  <a:latin typeface="Cambria"/>
              </a:rPr>
              <a:t>ФИНАНСИРОВАНИЕ ПРОГРАММЫ  «ДОСТУПНАЯ СРЕДА» В 2024 ГОДУ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6260" y="2087314"/>
            <a:ext cx="2449039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tx2"/>
                </a:solidFill>
                <a:latin typeface="Times New Roman"/>
                <a:cs typeface="Times New Roman"/>
              </a:rPr>
              <a:t>Федеральный бюджет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18 847,0  тыс.рублей</a:t>
            </a:r>
          </a:p>
          <a:p>
            <a:pPr algn="ctr">
              <a:defRPr/>
            </a:pPr>
            <a:endParaRPr lang="ru-RU" sz="1200" b="1">
              <a:solidFill>
                <a:schemeClr val="tx2"/>
              </a:solidFill>
              <a:latin typeface="Cambria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25317" y="3067950"/>
            <a:ext cx="1987684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tx2"/>
                </a:solidFill>
                <a:latin typeface="Times New Roman"/>
                <a:cs typeface="Times New Roman"/>
              </a:rPr>
              <a:t>Краевой  бюджет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1400" b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3 350,7 тыс.рублей</a:t>
            </a:r>
          </a:p>
          <a:p>
            <a:pPr algn="ctr">
              <a:defRPr/>
            </a:pPr>
            <a:endParaRPr lang="ru-RU" sz="1200" b="1">
              <a:solidFill>
                <a:schemeClr val="tx2"/>
              </a:solidFill>
              <a:latin typeface="Cambria"/>
            </a:endParaRPr>
          </a:p>
        </p:txBody>
      </p:sp>
      <p:sp>
        <p:nvSpPr>
          <p:cNvPr id="21" name="Правая фигурная скобка 20"/>
          <p:cNvSpPr/>
          <p:nvPr/>
        </p:nvSpPr>
        <p:spPr bwMode="auto">
          <a:xfrm>
            <a:off x="2415789" y="2320395"/>
            <a:ext cx="305410" cy="1137590"/>
          </a:xfrm>
          <a:prstGeom prst="rightBrace">
            <a:avLst>
              <a:gd name="adj1" fmla="val 54752"/>
              <a:gd name="adj2" fmla="val 49732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 bwMode="auto">
          <a:xfrm>
            <a:off x="2734965" y="2421619"/>
            <a:ext cx="1835339" cy="64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Cambria"/>
              </a:rPr>
              <a:t>22 197,7  тыс. рублей</a:t>
            </a:r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>
            <a:off x="4495647" y="1968937"/>
            <a:ext cx="0" cy="137434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4587773" y="2006122"/>
            <a:ext cx="4275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200" b="1" i="1">
                <a:solidFill>
                  <a:srgbClr val="FF0000"/>
                </a:solidFill>
                <a:latin typeface="Times New Roman"/>
                <a:cs typeface="Times New Roman"/>
              </a:rPr>
              <a:t>Средства направлены:</a:t>
            </a:r>
            <a:endParaRPr/>
          </a:p>
          <a:p>
            <a:pPr marL="285750" indent="-285750" algn="just">
              <a:buFont typeface="Wingdings"/>
              <a:buChar char="§"/>
              <a:defRPr/>
            </a:pPr>
            <a:r>
              <a:rPr lang="ru-RU" sz="1200" b="1" i="1">
                <a:solidFill>
                  <a:srgbClr val="FF0000"/>
                </a:solidFill>
                <a:latin typeface="Times New Roman"/>
                <a:cs typeface="Times New Roman"/>
              </a:rPr>
              <a:t>- на оснащение реабилитационным оборудованием государственных учреждений в сферах образования, здравоохранения, культуры, физкультуры и спорта Забайкальского края, оказывающих реабилитационные услуги;</a:t>
            </a:r>
            <a:endParaRPr/>
          </a:p>
          <a:p>
            <a:pPr marL="285750" indent="-285750" algn="just">
              <a:buFont typeface="Wingdings"/>
              <a:buChar char="§"/>
              <a:defRPr/>
            </a:pPr>
            <a:r>
              <a:rPr lang="ru-RU" sz="1200" b="1" i="1">
                <a:solidFill>
                  <a:srgbClr val="FF0000"/>
                </a:solidFill>
                <a:latin typeface="Times New Roman"/>
                <a:cs typeface="Times New Roman"/>
              </a:rPr>
              <a:t>на адаптацию одного социально-значимого объекта;</a:t>
            </a:r>
            <a:endParaRPr/>
          </a:p>
          <a:p>
            <a:pPr marL="285750" indent="-285750" algn="just">
              <a:buFont typeface="Wingdings"/>
              <a:buChar char="§"/>
              <a:defRPr/>
            </a:pPr>
            <a:r>
              <a:rPr lang="ru-RU" sz="1200" b="1" i="1">
                <a:solidFill>
                  <a:srgbClr val="FF0000"/>
                </a:solidFill>
                <a:latin typeface="Times New Roman"/>
                <a:cs typeface="Times New Roman"/>
              </a:rPr>
              <a:t>на организацию и проведение мероприятий региональных организаций инвалидов.</a:t>
            </a:r>
          </a:p>
        </p:txBody>
      </p:sp>
      <p:graphicFrame>
        <p:nvGraphicFramePr>
          <p:cNvPr id="759684748" name="Диаграмма 7596847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543788"/>
              </p:ext>
            </p:extLst>
          </p:nvPr>
        </p:nvGraphicFramePr>
        <p:xfrm>
          <a:off x="143554" y="3968509"/>
          <a:ext cx="8790213" cy="229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931510" y="185343"/>
            <a:ext cx="1079500" cy="1073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43555" y="241419"/>
            <a:ext cx="1073150" cy="12255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9150" y="-1"/>
            <a:ext cx="9153150" cy="1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Cambria"/>
              </a:rPr>
              <a:t>Забайкальский край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288339" y="2422979"/>
            <a:ext cx="8712104" cy="1492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  <a:defRPr/>
            </a:pPr>
            <a:r>
              <a:rPr sz="13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Сохранение</a:t>
            </a:r>
            <a:r>
              <a:rPr sz="13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населения</a:t>
            </a:r>
            <a:r>
              <a:rPr sz="13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sz="13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укрепление</a:t>
            </a:r>
            <a:r>
              <a:rPr sz="13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здоровья</a:t>
            </a:r>
            <a:r>
              <a:rPr sz="13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sz="13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повышение</a:t>
            </a:r>
            <a:r>
              <a:rPr sz="13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благополучия</a:t>
            </a:r>
            <a:r>
              <a:rPr sz="13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людей</a:t>
            </a:r>
            <a:r>
              <a:rPr sz="13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sz="13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поддержка</a:t>
            </a:r>
            <a:r>
              <a:rPr sz="13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семьи</a:t>
            </a:r>
            <a:r>
              <a:rPr lang="ru-RU" sz="13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sz="1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овышение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уровня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доступности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приоритетных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объектов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услуг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приоритетных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сферах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жизнедеятельности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инвалидов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других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маломобильных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групп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населения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Забайкальском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крае</a:t>
            </a:r>
            <a:r>
              <a:rPr lang="ru-RU" sz="13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3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овышение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уровня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обеспеченности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инвалидов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в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том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числе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детей-инвалидов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реабилитационными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абилитационными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услугами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ранней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помощью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а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также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уровня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профессионального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развития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занятости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включая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содействие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занятости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инвалидов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в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том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числе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детей-инвалидов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сопровождаемого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проживания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инвалидов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Забайкальском</a:t>
            </a:r>
            <a:r>
              <a:rPr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3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крае</a:t>
            </a:r>
            <a:r>
              <a:rPr lang="ru-RU" sz="13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3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96260" y="1609582"/>
            <a:ext cx="870418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Цели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 задачи государственной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программы Забайкальского края </a:t>
            </a:r>
            <a:endParaRPr lang="ru-RU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Доступная среда»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778804" y="261694"/>
            <a:ext cx="1079500" cy="1073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43555" y="303083"/>
            <a:ext cx="1073150" cy="12255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 bwMode="auto">
          <a:xfrm>
            <a:off x="292300" y="4192525"/>
            <a:ext cx="8712104" cy="187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3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r>
              <a:rPr lang="ru-RU"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300" b="1" i="1" dirty="0">
                <a:latin typeface="Times New Roman"/>
                <a:ea typeface="Times New Roman"/>
                <a:cs typeface="Times New Roman"/>
              </a:rPr>
              <a:t>формирование условий для развития системы комплексной реабилитации и </a:t>
            </a:r>
            <a:r>
              <a:rPr lang="ru-RU" sz="1300" b="1" i="1" dirty="0" err="1">
                <a:latin typeface="Times New Roman"/>
                <a:ea typeface="Times New Roman"/>
                <a:cs typeface="Times New Roman"/>
              </a:rPr>
              <a:t>абилитации</a:t>
            </a:r>
            <a:r>
              <a:rPr lang="ru-RU" sz="1300" b="1" i="1" dirty="0">
                <a:latin typeface="Times New Roman"/>
                <a:ea typeface="Times New Roman"/>
                <a:cs typeface="Times New Roman"/>
              </a:rPr>
              <a:t> инвалидов, в том числе детей-инвалидов, а также ранней помощи, сопровождаемого проживания инвалидов в Забайкальском крае;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300" b="1" i="1" dirty="0">
                <a:latin typeface="Times New Roman"/>
                <a:ea typeface="Times New Roman"/>
                <a:cs typeface="Times New Roman"/>
              </a:rPr>
              <a:t>повышение уровня обеспеченности инвалидов и детей-инвалидов реабилитационными и </a:t>
            </a:r>
            <a:r>
              <a:rPr lang="ru-RU" sz="1300" b="1" i="1" dirty="0" err="1">
                <a:latin typeface="Times New Roman"/>
                <a:ea typeface="Times New Roman"/>
                <a:cs typeface="Times New Roman"/>
              </a:rPr>
              <a:t>абилитационными</a:t>
            </a:r>
            <a:r>
              <a:rPr lang="ru-RU" sz="1300" b="1" i="1" dirty="0">
                <a:latin typeface="Times New Roman"/>
                <a:ea typeface="Times New Roman"/>
                <a:cs typeface="Times New Roman"/>
              </a:rPr>
              <a:t> услугами, а также уровня профессионального развития в Забайкальском крае;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300" b="1" i="1" dirty="0" smtClean="0">
                <a:latin typeface="Times New Roman"/>
                <a:ea typeface="Times New Roman"/>
                <a:cs typeface="Times New Roman"/>
              </a:rPr>
              <a:t>повышение </a:t>
            </a:r>
            <a:r>
              <a:rPr lang="ru-RU" sz="1300" b="1" i="1" dirty="0">
                <a:latin typeface="Times New Roman"/>
                <a:ea typeface="Times New Roman"/>
                <a:cs typeface="Times New Roman"/>
              </a:rPr>
              <a:t>уровня доступности приоритетных объектов и услуг в приоритетных сферах жизнедеятельности инвалидов и других маломобильных групп населения в Забайкальском крае;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300" b="1" i="1" dirty="0" smtClean="0">
                <a:latin typeface="Times New Roman"/>
                <a:ea typeface="Times New Roman"/>
                <a:cs typeface="Times New Roman"/>
              </a:rPr>
              <a:t>повышение </a:t>
            </a:r>
            <a:r>
              <a:rPr lang="ru-RU" sz="1300" b="1" i="1" dirty="0">
                <a:latin typeface="Times New Roman"/>
                <a:ea typeface="Times New Roman"/>
                <a:cs typeface="Times New Roman"/>
              </a:rPr>
              <a:t>доступности и качества реабилитационных услуг инвалидам</a:t>
            </a:r>
            <a:r>
              <a:rPr lang="ru-RU" sz="1300" b="1" i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300" b="1" i="1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150" y="-1"/>
            <a:ext cx="9153150" cy="1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/>
              </a:rPr>
              <a:t>Забайкальский край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267144" y="2207360"/>
            <a:ext cx="870418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в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в соответствии с планом, выполнены мероприятия по адаптации 1 объекта социальной инфраструктуры - ГАУСО «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Сохондинский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специальный дом-интернат для престарелых и инвалидов» Забайкальского края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806,7 тыс.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087786" y="1695543"/>
            <a:ext cx="59554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latin typeface="Times New Roman"/>
                <a:cs typeface="Times New Roman"/>
              </a:rPr>
              <a:t>Адаптация объектов социальной инфраструктуры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78804" y="261694"/>
            <a:ext cx="1079500" cy="1073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3555" y="303083"/>
            <a:ext cx="1073150" cy="12255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6" y="3734409"/>
            <a:ext cx="1804377" cy="25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3734410"/>
            <a:ext cx="1804376" cy="25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3734410"/>
            <a:ext cx="2595986" cy="25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84" y="3734410"/>
            <a:ext cx="1786091" cy="25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2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150" y="-1"/>
            <a:ext cx="9153150" cy="1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/>
              </a:rPr>
              <a:t>Забайкальский край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267144" y="2207360"/>
            <a:ext cx="8704185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2024 году проведены работы по дооборудованию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социальной </a:t>
            </a:r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ГБУСО «Центр медико-социальной реабилитации инвалидов «Росток» Забайкальского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и </a:t>
            </a:r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«Петровск-Забайкальский комплексный центр социального обслуживания населения «Ветеран» Забайкальского края 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087786" y="1695543"/>
            <a:ext cx="59554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Адаптация объектов социальной инфраструктуры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78804" y="261694"/>
            <a:ext cx="1079500" cy="1073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3555" y="303083"/>
            <a:ext cx="1073150" cy="12255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32" y="3581705"/>
            <a:ext cx="1442428" cy="278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5" y="3581705"/>
            <a:ext cx="1671333" cy="278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3581704"/>
            <a:ext cx="2941042" cy="275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598080"/>
            <a:ext cx="2137869" cy="273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150" y="0"/>
            <a:ext cx="9153150" cy="129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Cambria"/>
              </a:rPr>
              <a:t>Забайкальский край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223763" y="1291130"/>
            <a:ext cx="855147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Формирование системы комплексной системы комплексной реабилитации и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абилитации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 инвалидов, в том числе детей-инвалидов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91685" y="2207360"/>
            <a:ext cx="8551479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Оснащены реабилитационным оборудованием 11 государственных учреждений на 11,5 млн. 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государственных учреждений в сфере социальной защиты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государственных учреждения в сфере образования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государственных учреждения в сфере здравоохранения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в сфере физической культуры и спорта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государственное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в сфере культуры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 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31510" y="217980"/>
            <a:ext cx="1079500" cy="1073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3555" y="217980"/>
            <a:ext cx="1073150" cy="12255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96260" y="4497935"/>
            <a:ext cx="8551479" cy="1832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реабилитационное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абилитационне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оборудование для оснащения государственных стационарных учреждений социального обслуживания, реализующих сопровождаемое проживание инвалидов, в целях обучения навыкам профессиональной деятельности и  организации сопровождаемой дневной и трудовой занятости молодых инвалидов  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социального обслуживания, реализующих сопровождаемое проживание инвалидов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2, 07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150" y="0"/>
            <a:ext cx="9153150" cy="129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Cambria"/>
              </a:rPr>
              <a:t>Забайкальский край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277003" y="1434206"/>
            <a:ext cx="855147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Формирование системы комплексной системы комплексной реабилитации и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абилитации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 инвалидов, в том числе детей-инвалидов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91685" y="2360065"/>
            <a:ext cx="855147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/>
                <a:cs typeface="Times New Roman"/>
              </a:rPr>
              <a:t>Приобретено реабилитационное оборудование для 2ух государственных учреждений, оказывающих услуги ранней помощи на </a:t>
            </a:r>
            <a:r>
              <a:rPr lang="ru-RU" sz="1600" b="1" dirty="0" smtClean="0">
                <a:latin typeface="Times New Roman"/>
                <a:cs typeface="Times New Roman"/>
              </a:rPr>
              <a:t>5,8 </a:t>
            </a:r>
            <a:r>
              <a:rPr lang="ru-RU" sz="1600" b="1" dirty="0">
                <a:latin typeface="Times New Roman"/>
                <a:cs typeface="Times New Roman"/>
              </a:rPr>
              <a:t>млн. руб.:</a:t>
            </a:r>
            <a:endParaRPr lang="ru-RU" sz="1600" dirty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600" dirty="0">
                <a:latin typeface="Times New Roman"/>
                <a:cs typeface="Times New Roman"/>
              </a:rPr>
              <a:t>ГУ «Центр психолого-педагогической, медицинской и социальной помощи «ДАР» Забайкальского края»</a:t>
            </a:r>
            <a:r>
              <a:rPr lang="ru-RU" sz="1600" b="1" i="1" dirty="0">
                <a:latin typeface="Times New Roman"/>
                <a:cs typeface="Times New Roman"/>
              </a:rPr>
              <a:t>, </a:t>
            </a:r>
            <a:endParaRPr lang="ru-RU" sz="1600" dirty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600" dirty="0">
                <a:latin typeface="Times New Roman"/>
                <a:cs typeface="Times New Roman"/>
              </a:rPr>
              <a:t>ГУЗ «Детский клинический медицинский центр г. Чита» реабилитационное подразделение «Феникс».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73559" y="4149908"/>
            <a:ext cx="853335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/>
                <a:cs typeface="Times New Roman"/>
              </a:rPr>
              <a:t>Приобретена мебель, бытовая техника в </a:t>
            </a:r>
            <a:r>
              <a:rPr lang="ru-RU" sz="1600" b="1" dirty="0" smtClean="0">
                <a:latin typeface="Times New Roman"/>
                <a:cs typeface="Times New Roman"/>
              </a:rPr>
              <a:t>1 учреждение </a:t>
            </a:r>
            <a:r>
              <a:rPr lang="ru-RU" sz="1600" b="1" dirty="0">
                <a:latin typeface="Times New Roman"/>
                <a:cs typeface="Times New Roman"/>
              </a:rPr>
              <a:t>социального обслуживания, </a:t>
            </a:r>
            <a:r>
              <a:rPr lang="ru-RU" sz="1600" b="1" dirty="0" smtClean="0">
                <a:latin typeface="Times New Roman"/>
                <a:cs typeface="Times New Roman"/>
              </a:rPr>
              <a:t>реализующее </a:t>
            </a:r>
            <a:r>
              <a:rPr lang="ru-RU" sz="1600" b="1" dirty="0">
                <a:latin typeface="Times New Roman"/>
                <a:cs typeface="Times New Roman"/>
              </a:rPr>
              <a:t>сопровождаемое проживание инвалидов </a:t>
            </a:r>
            <a:r>
              <a:rPr lang="ru-RU" sz="1600" b="1" dirty="0" smtClean="0">
                <a:latin typeface="Times New Roman"/>
                <a:cs typeface="Times New Roman"/>
              </a:rPr>
              <a:t>на 1,09 </a:t>
            </a:r>
            <a:r>
              <a:rPr lang="ru-RU" sz="1600" b="1" dirty="0">
                <a:latin typeface="Times New Roman"/>
                <a:cs typeface="Times New Roman"/>
              </a:rPr>
              <a:t>млн. руб.:</a:t>
            </a:r>
            <a:endParaRPr lang="ru-RU" sz="1600" dirty="0">
              <a:latin typeface="Times New Roman"/>
              <a:cs typeface="Times New Roman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ГСУСО «Пансионат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Забайкальского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91685" y="5261460"/>
            <a:ext cx="8462553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/>
                <a:cs typeface="Times New Roman"/>
              </a:rPr>
              <a:t>Проведено обучение </a:t>
            </a:r>
            <a:r>
              <a:rPr lang="ru-RU" sz="1600" b="1" dirty="0" smtClean="0">
                <a:latin typeface="Times New Roman"/>
                <a:cs typeface="Times New Roman"/>
              </a:rPr>
              <a:t>11 </a:t>
            </a:r>
            <a:r>
              <a:rPr lang="ru-RU" sz="1600" b="1" dirty="0">
                <a:latin typeface="Times New Roman"/>
                <a:cs typeface="Times New Roman"/>
              </a:rPr>
              <a:t>специалистов </a:t>
            </a:r>
            <a:r>
              <a:rPr lang="ru-RU" sz="1600" dirty="0">
                <a:latin typeface="Times New Roman"/>
                <a:cs typeface="Times New Roman"/>
              </a:rPr>
              <a:t>в сфере социального обслуживания населения и ранней помощи, обеспечивающих осуществление мероприятий по реабилитации и (или) </a:t>
            </a:r>
            <a:r>
              <a:rPr lang="ru-RU" sz="1600" dirty="0" err="1">
                <a:latin typeface="Times New Roman"/>
                <a:cs typeface="Times New Roman"/>
              </a:rPr>
              <a:t>абилитации</a:t>
            </a:r>
            <a:r>
              <a:rPr lang="ru-RU" sz="1600" dirty="0">
                <a:latin typeface="Times New Roman"/>
                <a:cs typeface="Times New Roman"/>
              </a:rPr>
              <a:t> детей-инвалидов на </a:t>
            </a:r>
            <a:r>
              <a:rPr lang="ru-RU" sz="1600" dirty="0" smtClean="0">
                <a:latin typeface="Times New Roman"/>
                <a:cs typeface="Times New Roman"/>
              </a:rPr>
              <a:t>0,24 млн. </a:t>
            </a:r>
            <a:r>
              <a:rPr lang="ru-RU" sz="1600" dirty="0">
                <a:latin typeface="Times New Roman"/>
                <a:cs typeface="Times New Roman"/>
              </a:rPr>
              <a:t>рублей.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93029" y="203951"/>
            <a:ext cx="1079500" cy="1073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3555" y="208264"/>
            <a:ext cx="1073150" cy="12255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150" y="-1"/>
            <a:ext cx="9153150" cy="1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Cambria"/>
              </a:rPr>
              <a:t>Забайкальский край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48129" y="1749245"/>
            <a:ext cx="883859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региональных общественных организаций инвалидов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68240" y="125979"/>
            <a:ext cx="1079500" cy="1073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2490" y="185494"/>
            <a:ext cx="1073150" cy="12255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2708" y="2207360"/>
            <a:ext cx="8838591" cy="15270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краевой интегрированный турнир по </a:t>
            </a:r>
            <a:r>
              <a:rPr lang="ru-RU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Бочче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кубок Губернатора Забайкальского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турнире приняли участие 38 команд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муниципальных образований Забайкальского края, а также команды от исполнительных органов, Общественной палаты и Законодательного собрания Забайкальского края. Впервые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участие в турнире приняли спортсмены из Монголии.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1" y="3887115"/>
            <a:ext cx="4725694" cy="29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6" y="3887114"/>
            <a:ext cx="3921183" cy="29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415</TotalTime>
  <Words>668</Words>
  <Application>Microsoft Office PowerPoint</Application>
  <DocSecurity>0</DocSecurity>
  <PresentationFormat>Экран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Julian</dc:creator>
  <cp:keywords/>
  <dc:description/>
  <cp:lastModifiedBy>RN19 (Пешкова 51)</cp:lastModifiedBy>
  <cp:revision>92</cp:revision>
  <dcterms:created xsi:type="dcterms:W3CDTF">2013-08-21T19:17:07Z</dcterms:created>
  <dcterms:modified xsi:type="dcterms:W3CDTF">2025-02-24T06:35:08Z</dcterms:modified>
  <cp:category/>
  <dc:identifier/>
  <cp:contentStatus/>
  <dc:language/>
  <cp:version/>
</cp:coreProperties>
</file>