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86" r:id="rId4"/>
    <p:sldId id="306" r:id="rId5"/>
    <p:sldId id="314" r:id="rId6"/>
    <p:sldId id="287" r:id="rId7"/>
    <p:sldId id="294" r:id="rId8"/>
    <p:sldId id="299" r:id="rId9"/>
    <p:sldId id="288" r:id="rId10"/>
    <p:sldId id="289" r:id="rId11"/>
    <p:sldId id="300" r:id="rId12"/>
    <p:sldId id="301" r:id="rId13"/>
    <p:sldId id="293" r:id="rId14"/>
    <p:sldId id="298" r:id="rId15"/>
    <p:sldId id="303" r:id="rId16"/>
    <p:sldId id="292" r:id="rId17"/>
    <p:sldId id="297" r:id="rId18"/>
    <p:sldId id="291" r:id="rId19"/>
    <p:sldId id="296" r:id="rId20"/>
    <p:sldId id="312" r:id="rId21"/>
    <p:sldId id="290" r:id="rId22"/>
    <p:sldId id="295" r:id="rId23"/>
    <p:sldId id="310" r:id="rId24"/>
    <p:sldId id="309" r:id="rId25"/>
    <p:sldId id="315" r:id="rId26"/>
    <p:sldId id="316" r:id="rId27"/>
    <p:sldId id="280" r:id="rId28"/>
    <p:sldId id="313" r:id="rId29"/>
    <p:sldId id="279" r:id="rId3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B92D14"/>
    <a:srgbClr val="4D4D4D"/>
    <a:srgbClr val="35759D"/>
    <a:srgbClr val="35B19D"/>
    <a:srgbClr val="20A6C6"/>
    <a:srgbClr val="DEDEDE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536" autoAdjust="0"/>
    <p:restoredTop sz="95596" autoAdjust="0"/>
  </p:normalViewPr>
  <p:slideViewPr>
    <p:cSldViewPr>
      <p:cViewPr varScale="1">
        <p:scale>
          <a:sx n="92" d="100"/>
          <a:sy n="92" d="100"/>
        </p:scale>
        <p:origin x="-108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BAD7E5-68E4-408E-B5C4-05F56583D8DD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A2EA5BC-231A-4F1B-9739-9CA3F2B30F0A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анализа и прогнозирования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105C6E-DD59-4885-98B1-1BC26ED56FCD}" type="parTrans" cxnId="{9E30CC1F-FCE4-4799-BF5B-BBB19EFAB1AD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1F2D51-71C8-4B6E-AA64-2ADF73050A48}" type="sibTrans" cxnId="{9E30CC1F-FCE4-4799-BF5B-BBB19EFAB1AD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E80F8-BE71-4EDF-B2D4-EF6B1667E549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социально-психологической помощи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93E7E9-9429-4BCD-B9F8-3F0595D8E9A3}" type="parTrans" cxnId="{F2BB175C-F487-4C8B-85BA-D4E35D3CCA1B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A084EA-2F8E-4273-995F-5121B38A7F55}" type="sibTrans" cxnId="{F2BB175C-F487-4C8B-85BA-D4E35D3CCA1B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715481-0FF3-48F8-954F-10871C0C7D66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патологии опорно-двигательной системы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3E07B-434E-44F9-8A28-32974F9CC1E1}" type="parTrans" cxnId="{F551A82E-D82F-46FF-A6D8-0D9367DE64E0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FF465B-F1B3-4C52-8AE5-34DC446BBBC4}" type="sibTrans" cxnId="{F551A82E-D82F-46FF-A6D8-0D9367DE64E0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CAFF5C-E8CB-4276-886A-899647E8C865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патологии слуха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62CF2F-9408-4A40-93A3-A4A174783932}" type="parTrans" cxnId="{4303027D-87F2-4A55-BB9D-9054295DC84E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486E9B-C794-467E-932A-80E5D70D404A}" type="sibTrans" cxnId="{4303027D-87F2-4A55-BB9D-9054295DC84E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35E024-8F66-49D1-9BC5-2DBA3A426740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иппотерапии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C84BBC-6197-410A-8FDA-345803ECE124}" type="parTrans" cxnId="{6999156D-E336-43AF-ABC1-38774A79AEC1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F8722-8A33-4E8B-98B4-7FECC6BE1CBA}" type="sibTrans" cxnId="{6999156D-E336-43AF-ABC1-38774A79AEC1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288F9E-4957-4D66-BFA5-FB85D4D07FDD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сопровождения инвалидов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9C9E8A-62F9-4EA0-A360-CEBAE9769E41}" type="parTrans" cxnId="{834B1A31-7F39-4173-8E59-25818D67200D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4A72F7-953E-4764-912E-D008548643A7}" type="sibTrans" cxnId="{834B1A31-7F39-4173-8E59-25818D67200D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14C011-1E4A-4631-A045-C0D8C3058786}" type="pres">
      <dgm:prSet presAssocID="{72BAD7E5-68E4-408E-B5C4-05F56583D8D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A1AACCB2-B037-48D4-A05C-BFC678725C8F}" type="pres">
      <dgm:prSet presAssocID="{3A2EA5BC-231A-4F1B-9739-9CA3F2B30F0A}" presName="parenttextcomposite" presStyleCnt="0"/>
      <dgm:spPr/>
    </dgm:pt>
    <dgm:pt modelId="{2152A996-D425-498B-A8BD-F2F88A9ACE1C}" type="pres">
      <dgm:prSet presAssocID="{3A2EA5BC-231A-4F1B-9739-9CA3F2B30F0A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5FAD9-766C-4F58-93E7-FED25A33890A}" type="pres">
      <dgm:prSet presAssocID="{3A2EA5BC-231A-4F1B-9739-9CA3F2B30F0A}" presName="composite" presStyleCnt="0"/>
      <dgm:spPr/>
    </dgm:pt>
    <dgm:pt modelId="{11460C16-56D2-4140-BCD0-71CED7EF7035}" type="pres">
      <dgm:prSet presAssocID="{3A2EA5BC-231A-4F1B-9739-9CA3F2B30F0A}" presName="chevron1" presStyleLbl="alignNode1" presStyleIdx="0" presStyleCnt="21"/>
      <dgm:spPr/>
    </dgm:pt>
    <dgm:pt modelId="{1A576CFA-4FD5-4DC3-8589-844F0722D408}" type="pres">
      <dgm:prSet presAssocID="{3A2EA5BC-231A-4F1B-9739-9CA3F2B30F0A}" presName="chevron2" presStyleLbl="alignNode1" presStyleIdx="1" presStyleCnt="21"/>
      <dgm:spPr/>
    </dgm:pt>
    <dgm:pt modelId="{F70C4374-C903-45CE-BB43-F3F0D89C98C7}" type="pres">
      <dgm:prSet presAssocID="{3A2EA5BC-231A-4F1B-9739-9CA3F2B30F0A}" presName="chevron3" presStyleLbl="alignNode1" presStyleIdx="2" presStyleCnt="21"/>
      <dgm:spPr/>
    </dgm:pt>
    <dgm:pt modelId="{DDDA24F2-1378-4219-8CE4-AD05FF179748}" type="pres">
      <dgm:prSet presAssocID="{3A2EA5BC-231A-4F1B-9739-9CA3F2B30F0A}" presName="chevron4" presStyleLbl="alignNode1" presStyleIdx="3" presStyleCnt="21"/>
      <dgm:spPr/>
    </dgm:pt>
    <dgm:pt modelId="{0C0CBA1F-792D-4AFC-A4CD-3A42448FCA75}" type="pres">
      <dgm:prSet presAssocID="{3A2EA5BC-231A-4F1B-9739-9CA3F2B30F0A}" presName="chevron5" presStyleLbl="alignNode1" presStyleIdx="4" presStyleCnt="21"/>
      <dgm:spPr/>
    </dgm:pt>
    <dgm:pt modelId="{9317B4FC-0DD4-45AC-86A3-2EE2370F265B}" type="pres">
      <dgm:prSet presAssocID="{3A2EA5BC-231A-4F1B-9739-9CA3F2B30F0A}" presName="chevron6" presStyleLbl="alignNode1" presStyleIdx="5" presStyleCnt="21"/>
      <dgm:spPr/>
    </dgm:pt>
    <dgm:pt modelId="{CCC198EC-957D-4D13-886A-177F41D68D59}" type="pres">
      <dgm:prSet presAssocID="{3A2EA5BC-231A-4F1B-9739-9CA3F2B30F0A}" presName="chevron7" presStyleLbl="alignNode1" presStyleIdx="6" presStyleCnt="21"/>
      <dgm:spPr/>
    </dgm:pt>
    <dgm:pt modelId="{6549F38D-DDF1-4ECF-83A1-DC2293AFEC3B}" type="pres">
      <dgm:prSet presAssocID="{3A2EA5BC-231A-4F1B-9739-9CA3F2B30F0A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C3777-91C9-4CD9-BABD-F15E2FC7F976}" type="pres">
      <dgm:prSet presAssocID="{DF1F2D51-71C8-4B6E-AA64-2ADF73050A48}" presName="sibTrans" presStyleCnt="0"/>
      <dgm:spPr/>
    </dgm:pt>
    <dgm:pt modelId="{27C556F6-8957-431B-8D8C-2705D88623B7}" type="pres">
      <dgm:prSet presAssocID="{CB715481-0FF3-48F8-954F-10871C0C7D66}" presName="parenttextcomposite" presStyleCnt="0"/>
      <dgm:spPr/>
    </dgm:pt>
    <dgm:pt modelId="{A059F543-6C7D-4074-B8C8-6ACED97BDACA}" type="pres">
      <dgm:prSet presAssocID="{CB715481-0FF3-48F8-954F-10871C0C7D66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618C1B-8D1F-44C0-9EF5-1D9D07CD7FDD}" type="pres">
      <dgm:prSet presAssocID="{CB715481-0FF3-48F8-954F-10871C0C7D66}" presName="composite" presStyleCnt="0"/>
      <dgm:spPr/>
    </dgm:pt>
    <dgm:pt modelId="{48355501-001A-45B2-966A-C76ABDA3440C}" type="pres">
      <dgm:prSet presAssocID="{CB715481-0FF3-48F8-954F-10871C0C7D66}" presName="chevron1" presStyleLbl="alignNode1" presStyleIdx="7" presStyleCnt="21"/>
      <dgm:spPr/>
    </dgm:pt>
    <dgm:pt modelId="{F062A2B4-564F-4CDF-BAC9-9605A6E8F489}" type="pres">
      <dgm:prSet presAssocID="{CB715481-0FF3-48F8-954F-10871C0C7D66}" presName="chevron2" presStyleLbl="alignNode1" presStyleIdx="8" presStyleCnt="21"/>
      <dgm:spPr/>
    </dgm:pt>
    <dgm:pt modelId="{E89241D9-5012-4619-BB1C-8EB867E45C7E}" type="pres">
      <dgm:prSet presAssocID="{CB715481-0FF3-48F8-954F-10871C0C7D66}" presName="chevron3" presStyleLbl="alignNode1" presStyleIdx="9" presStyleCnt="21"/>
      <dgm:spPr/>
    </dgm:pt>
    <dgm:pt modelId="{8CE6D862-C727-4F80-8216-F0E557FFB2E8}" type="pres">
      <dgm:prSet presAssocID="{CB715481-0FF3-48F8-954F-10871C0C7D66}" presName="chevron4" presStyleLbl="alignNode1" presStyleIdx="10" presStyleCnt="21"/>
      <dgm:spPr/>
    </dgm:pt>
    <dgm:pt modelId="{A13117DA-5FD4-4CDF-ACC6-9A17BA238FAC}" type="pres">
      <dgm:prSet presAssocID="{CB715481-0FF3-48F8-954F-10871C0C7D66}" presName="chevron5" presStyleLbl="alignNode1" presStyleIdx="11" presStyleCnt="21"/>
      <dgm:spPr/>
    </dgm:pt>
    <dgm:pt modelId="{CCE0D220-C2A7-42DC-88B4-D95F17087C89}" type="pres">
      <dgm:prSet presAssocID="{CB715481-0FF3-48F8-954F-10871C0C7D66}" presName="chevron6" presStyleLbl="alignNode1" presStyleIdx="12" presStyleCnt="21"/>
      <dgm:spPr/>
    </dgm:pt>
    <dgm:pt modelId="{FE290983-0DE8-4D7D-8D28-2AAB3C43A9B5}" type="pres">
      <dgm:prSet presAssocID="{CB715481-0FF3-48F8-954F-10871C0C7D66}" presName="chevron7" presStyleLbl="alignNode1" presStyleIdx="13" presStyleCnt="21"/>
      <dgm:spPr/>
    </dgm:pt>
    <dgm:pt modelId="{A4F1E652-4380-4E73-A89A-8CF502EED073}" type="pres">
      <dgm:prSet presAssocID="{CB715481-0FF3-48F8-954F-10871C0C7D66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D24C7-0192-4BF5-A590-FCF8D5577A90}" type="pres">
      <dgm:prSet presAssocID="{78FF465B-F1B3-4C52-8AE5-34DC446BBBC4}" presName="sibTrans" presStyleCnt="0"/>
      <dgm:spPr/>
    </dgm:pt>
    <dgm:pt modelId="{3967CD73-BF4E-42BB-BF32-52F2C4523E9F}" type="pres">
      <dgm:prSet presAssocID="{2835E024-8F66-49D1-9BC5-2DBA3A426740}" presName="parenttextcomposite" presStyleCnt="0"/>
      <dgm:spPr/>
    </dgm:pt>
    <dgm:pt modelId="{E7140C50-DB2A-4D9C-A8C6-61D63D716FE5}" type="pres">
      <dgm:prSet presAssocID="{2835E024-8F66-49D1-9BC5-2DBA3A426740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08895-1D92-49D0-BAEA-47F17FD1C263}" type="pres">
      <dgm:prSet presAssocID="{2835E024-8F66-49D1-9BC5-2DBA3A426740}" presName="composite" presStyleCnt="0"/>
      <dgm:spPr/>
    </dgm:pt>
    <dgm:pt modelId="{E144E6AC-B283-4632-B040-4C30BFAC3E02}" type="pres">
      <dgm:prSet presAssocID="{2835E024-8F66-49D1-9BC5-2DBA3A426740}" presName="chevron1" presStyleLbl="alignNode1" presStyleIdx="14" presStyleCnt="21"/>
      <dgm:spPr/>
    </dgm:pt>
    <dgm:pt modelId="{1557AA4A-A799-45BC-B40D-DBDAE34A71CE}" type="pres">
      <dgm:prSet presAssocID="{2835E024-8F66-49D1-9BC5-2DBA3A426740}" presName="chevron2" presStyleLbl="alignNode1" presStyleIdx="15" presStyleCnt="21"/>
      <dgm:spPr/>
    </dgm:pt>
    <dgm:pt modelId="{57D41DC4-58F1-4AA8-9FDB-DE7F7D1E71A2}" type="pres">
      <dgm:prSet presAssocID="{2835E024-8F66-49D1-9BC5-2DBA3A426740}" presName="chevron3" presStyleLbl="alignNode1" presStyleIdx="16" presStyleCnt="21"/>
      <dgm:spPr/>
    </dgm:pt>
    <dgm:pt modelId="{E335D2B4-C779-493C-ADCB-F9F5F3F4BC42}" type="pres">
      <dgm:prSet presAssocID="{2835E024-8F66-49D1-9BC5-2DBA3A426740}" presName="chevron4" presStyleLbl="alignNode1" presStyleIdx="17" presStyleCnt="21"/>
      <dgm:spPr/>
    </dgm:pt>
    <dgm:pt modelId="{8E65DEB5-43F5-4BC3-9334-3788FD4BD3A9}" type="pres">
      <dgm:prSet presAssocID="{2835E024-8F66-49D1-9BC5-2DBA3A426740}" presName="chevron5" presStyleLbl="alignNode1" presStyleIdx="18" presStyleCnt="21"/>
      <dgm:spPr/>
    </dgm:pt>
    <dgm:pt modelId="{E719D68A-0912-44BE-87C4-942BCF8CBB9E}" type="pres">
      <dgm:prSet presAssocID="{2835E024-8F66-49D1-9BC5-2DBA3A426740}" presName="chevron6" presStyleLbl="alignNode1" presStyleIdx="19" presStyleCnt="21"/>
      <dgm:spPr/>
    </dgm:pt>
    <dgm:pt modelId="{9C76D934-62B4-4C5A-9A82-E481C2A0D1F4}" type="pres">
      <dgm:prSet presAssocID="{2835E024-8F66-49D1-9BC5-2DBA3A426740}" presName="chevron7" presStyleLbl="alignNode1" presStyleIdx="20" presStyleCnt="21"/>
      <dgm:spPr/>
    </dgm:pt>
    <dgm:pt modelId="{1751330B-8E0C-45BD-A8A5-B964FFFA52DC}" type="pres">
      <dgm:prSet presAssocID="{2835E024-8F66-49D1-9BC5-2DBA3A426740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F950BF-06B4-47A2-AF7C-3599A54A36F1}" type="presOf" srcId="{3A2EA5BC-231A-4F1B-9739-9CA3F2B30F0A}" destId="{2152A996-D425-498B-A8BD-F2F88A9ACE1C}" srcOrd="0" destOrd="0" presId="urn:microsoft.com/office/officeart/2008/layout/VerticalAccentList"/>
    <dgm:cxn modelId="{CFBC8DB8-5433-459A-81ED-6D48084D08CA}" type="presOf" srcId="{72BAD7E5-68E4-408E-B5C4-05F56583D8DD}" destId="{EF14C011-1E4A-4631-A045-C0D8C3058786}" srcOrd="0" destOrd="0" presId="urn:microsoft.com/office/officeart/2008/layout/VerticalAccentList"/>
    <dgm:cxn modelId="{9E30CC1F-FCE4-4799-BF5B-BBB19EFAB1AD}" srcId="{72BAD7E5-68E4-408E-B5C4-05F56583D8DD}" destId="{3A2EA5BC-231A-4F1B-9739-9CA3F2B30F0A}" srcOrd="0" destOrd="0" parTransId="{7A105C6E-DD59-4885-98B1-1BC26ED56FCD}" sibTransId="{DF1F2D51-71C8-4B6E-AA64-2ADF73050A48}"/>
    <dgm:cxn modelId="{7FCD0EA1-2116-427C-ADE8-B67EC66290F6}" type="presOf" srcId="{41AE80F8-BE71-4EDF-B2D4-EF6B1667E549}" destId="{6549F38D-DDF1-4ECF-83A1-DC2293AFEC3B}" srcOrd="0" destOrd="0" presId="urn:microsoft.com/office/officeart/2008/layout/VerticalAccentList"/>
    <dgm:cxn modelId="{22ECBB0D-ECF9-404B-A712-42B606B53433}" type="presOf" srcId="{CB715481-0FF3-48F8-954F-10871C0C7D66}" destId="{A059F543-6C7D-4074-B8C8-6ACED97BDACA}" srcOrd="0" destOrd="0" presId="urn:microsoft.com/office/officeart/2008/layout/VerticalAccentList"/>
    <dgm:cxn modelId="{6999156D-E336-43AF-ABC1-38774A79AEC1}" srcId="{72BAD7E5-68E4-408E-B5C4-05F56583D8DD}" destId="{2835E024-8F66-49D1-9BC5-2DBA3A426740}" srcOrd="2" destOrd="0" parTransId="{4FC84BBC-6197-410A-8FDA-345803ECE124}" sibTransId="{069F8722-8A33-4E8B-98B4-7FECC6BE1CBA}"/>
    <dgm:cxn modelId="{D5D7AC58-2CCE-40E3-A46D-CC7F3648A131}" type="presOf" srcId="{BBCAFF5C-E8CB-4276-886A-899647E8C865}" destId="{A4F1E652-4380-4E73-A89A-8CF502EED073}" srcOrd="0" destOrd="0" presId="urn:microsoft.com/office/officeart/2008/layout/VerticalAccentList"/>
    <dgm:cxn modelId="{44CA9F50-DE34-4935-98E3-9B4AC29DA96E}" type="presOf" srcId="{E7288F9E-4957-4D66-BFA5-FB85D4D07FDD}" destId="{1751330B-8E0C-45BD-A8A5-B964FFFA52DC}" srcOrd="0" destOrd="0" presId="urn:microsoft.com/office/officeart/2008/layout/VerticalAccentList"/>
    <dgm:cxn modelId="{834B1A31-7F39-4173-8E59-25818D67200D}" srcId="{2835E024-8F66-49D1-9BC5-2DBA3A426740}" destId="{E7288F9E-4957-4D66-BFA5-FB85D4D07FDD}" srcOrd="0" destOrd="0" parTransId="{CD9C9E8A-62F9-4EA0-A360-CEBAE9769E41}" sibTransId="{2B4A72F7-953E-4764-912E-D008548643A7}"/>
    <dgm:cxn modelId="{F2BB175C-F487-4C8B-85BA-D4E35D3CCA1B}" srcId="{3A2EA5BC-231A-4F1B-9739-9CA3F2B30F0A}" destId="{41AE80F8-BE71-4EDF-B2D4-EF6B1667E549}" srcOrd="0" destOrd="0" parTransId="{F993E7E9-9429-4BCD-B9F8-3F0595D8E9A3}" sibTransId="{48A084EA-2F8E-4273-995F-5121B38A7F55}"/>
    <dgm:cxn modelId="{4303027D-87F2-4A55-BB9D-9054295DC84E}" srcId="{CB715481-0FF3-48F8-954F-10871C0C7D66}" destId="{BBCAFF5C-E8CB-4276-886A-899647E8C865}" srcOrd="0" destOrd="0" parTransId="{C462CF2F-9408-4A40-93A3-A4A174783932}" sibTransId="{AB486E9B-C794-467E-932A-80E5D70D404A}"/>
    <dgm:cxn modelId="{698DE5F9-0B54-4B95-8E63-866A9F7B8CC7}" type="presOf" srcId="{2835E024-8F66-49D1-9BC5-2DBA3A426740}" destId="{E7140C50-DB2A-4D9C-A8C6-61D63D716FE5}" srcOrd="0" destOrd="0" presId="urn:microsoft.com/office/officeart/2008/layout/VerticalAccentList"/>
    <dgm:cxn modelId="{F551A82E-D82F-46FF-A6D8-0D9367DE64E0}" srcId="{72BAD7E5-68E4-408E-B5C4-05F56583D8DD}" destId="{CB715481-0FF3-48F8-954F-10871C0C7D66}" srcOrd="1" destOrd="0" parTransId="{3B03E07B-434E-44F9-8A28-32974F9CC1E1}" sibTransId="{78FF465B-F1B3-4C52-8AE5-34DC446BBBC4}"/>
    <dgm:cxn modelId="{2EB3D71F-DB90-4180-A35C-8720454AD960}" type="presParOf" srcId="{EF14C011-1E4A-4631-A045-C0D8C3058786}" destId="{A1AACCB2-B037-48D4-A05C-BFC678725C8F}" srcOrd="0" destOrd="0" presId="urn:microsoft.com/office/officeart/2008/layout/VerticalAccentList"/>
    <dgm:cxn modelId="{25D7CA8B-70D6-42FC-9C27-0F48DB4665BF}" type="presParOf" srcId="{A1AACCB2-B037-48D4-A05C-BFC678725C8F}" destId="{2152A996-D425-498B-A8BD-F2F88A9ACE1C}" srcOrd="0" destOrd="0" presId="urn:microsoft.com/office/officeart/2008/layout/VerticalAccentList"/>
    <dgm:cxn modelId="{2DEC0439-EBE5-403D-A315-7DE4CA6D61E9}" type="presParOf" srcId="{EF14C011-1E4A-4631-A045-C0D8C3058786}" destId="{0AE5FAD9-766C-4F58-93E7-FED25A33890A}" srcOrd="1" destOrd="0" presId="urn:microsoft.com/office/officeart/2008/layout/VerticalAccentList"/>
    <dgm:cxn modelId="{F943A153-5885-4242-AB52-76AD7A2FC2E3}" type="presParOf" srcId="{0AE5FAD9-766C-4F58-93E7-FED25A33890A}" destId="{11460C16-56D2-4140-BCD0-71CED7EF7035}" srcOrd="0" destOrd="0" presId="urn:microsoft.com/office/officeart/2008/layout/VerticalAccentList"/>
    <dgm:cxn modelId="{650FA483-0EC1-4F34-BD4E-2B98E0E0FB2F}" type="presParOf" srcId="{0AE5FAD9-766C-4F58-93E7-FED25A33890A}" destId="{1A576CFA-4FD5-4DC3-8589-844F0722D408}" srcOrd="1" destOrd="0" presId="urn:microsoft.com/office/officeart/2008/layout/VerticalAccentList"/>
    <dgm:cxn modelId="{2117EF2C-8EDE-42C0-9DCA-F9335BFC951C}" type="presParOf" srcId="{0AE5FAD9-766C-4F58-93E7-FED25A33890A}" destId="{F70C4374-C903-45CE-BB43-F3F0D89C98C7}" srcOrd="2" destOrd="0" presId="urn:microsoft.com/office/officeart/2008/layout/VerticalAccentList"/>
    <dgm:cxn modelId="{C6CA752F-2EED-4877-8FAA-38BD382642E8}" type="presParOf" srcId="{0AE5FAD9-766C-4F58-93E7-FED25A33890A}" destId="{DDDA24F2-1378-4219-8CE4-AD05FF179748}" srcOrd="3" destOrd="0" presId="urn:microsoft.com/office/officeart/2008/layout/VerticalAccentList"/>
    <dgm:cxn modelId="{1D28B45F-956B-44BE-BBD6-DC9AD9F59AFA}" type="presParOf" srcId="{0AE5FAD9-766C-4F58-93E7-FED25A33890A}" destId="{0C0CBA1F-792D-4AFC-A4CD-3A42448FCA75}" srcOrd="4" destOrd="0" presId="urn:microsoft.com/office/officeart/2008/layout/VerticalAccentList"/>
    <dgm:cxn modelId="{AF9A2185-A611-4B34-866B-AE2A734F2DAF}" type="presParOf" srcId="{0AE5FAD9-766C-4F58-93E7-FED25A33890A}" destId="{9317B4FC-0DD4-45AC-86A3-2EE2370F265B}" srcOrd="5" destOrd="0" presId="urn:microsoft.com/office/officeart/2008/layout/VerticalAccentList"/>
    <dgm:cxn modelId="{88C4CE6A-19DB-45AA-A6AB-A149D6F65435}" type="presParOf" srcId="{0AE5FAD9-766C-4F58-93E7-FED25A33890A}" destId="{CCC198EC-957D-4D13-886A-177F41D68D59}" srcOrd="6" destOrd="0" presId="urn:microsoft.com/office/officeart/2008/layout/VerticalAccentList"/>
    <dgm:cxn modelId="{BBF857E2-F0D2-44A8-BCCC-891BE82CD397}" type="presParOf" srcId="{0AE5FAD9-766C-4F58-93E7-FED25A33890A}" destId="{6549F38D-DDF1-4ECF-83A1-DC2293AFEC3B}" srcOrd="7" destOrd="0" presId="urn:microsoft.com/office/officeart/2008/layout/VerticalAccentList"/>
    <dgm:cxn modelId="{DE28535E-95E9-45EA-95B3-085E0F6B28A5}" type="presParOf" srcId="{EF14C011-1E4A-4631-A045-C0D8C3058786}" destId="{79BC3777-91C9-4CD9-BABD-F15E2FC7F976}" srcOrd="2" destOrd="0" presId="urn:microsoft.com/office/officeart/2008/layout/VerticalAccentList"/>
    <dgm:cxn modelId="{7CE864DC-B522-4905-A856-DA70F4C6B9EE}" type="presParOf" srcId="{EF14C011-1E4A-4631-A045-C0D8C3058786}" destId="{27C556F6-8957-431B-8D8C-2705D88623B7}" srcOrd="3" destOrd="0" presId="urn:microsoft.com/office/officeart/2008/layout/VerticalAccentList"/>
    <dgm:cxn modelId="{CE441FD7-701C-4602-AE5E-BC0474B213A6}" type="presParOf" srcId="{27C556F6-8957-431B-8D8C-2705D88623B7}" destId="{A059F543-6C7D-4074-B8C8-6ACED97BDACA}" srcOrd="0" destOrd="0" presId="urn:microsoft.com/office/officeart/2008/layout/VerticalAccentList"/>
    <dgm:cxn modelId="{93ECDB59-CB92-44DF-BEAE-D89DD8D30D8B}" type="presParOf" srcId="{EF14C011-1E4A-4631-A045-C0D8C3058786}" destId="{94618C1B-8D1F-44C0-9EF5-1D9D07CD7FDD}" srcOrd="4" destOrd="0" presId="urn:microsoft.com/office/officeart/2008/layout/VerticalAccentList"/>
    <dgm:cxn modelId="{1063ED19-E891-4852-92B9-58BA8D8E0DBE}" type="presParOf" srcId="{94618C1B-8D1F-44C0-9EF5-1D9D07CD7FDD}" destId="{48355501-001A-45B2-966A-C76ABDA3440C}" srcOrd="0" destOrd="0" presId="urn:microsoft.com/office/officeart/2008/layout/VerticalAccentList"/>
    <dgm:cxn modelId="{B1B5FF42-B3D4-4D33-A23A-3B3EC781C281}" type="presParOf" srcId="{94618C1B-8D1F-44C0-9EF5-1D9D07CD7FDD}" destId="{F062A2B4-564F-4CDF-BAC9-9605A6E8F489}" srcOrd="1" destOrd="0" presId="urn:microsoft.com/office/officeart/2008/layout/VerticalAccentList"/>
    <dgm:cxn modelId="{B691EDA1-6F6A-49FA-ADA8-7FF413C3E62D}" type="presParOf" srcId="{94618C1B-8D1F-44C0-9EF5-1D9D07CD7FDD}" destId="{E89241D9-5012-4619-BB1C-8EB867E45C7E}" srcOrd="2" destOrd="0" presId="urn:microsoft.com/office/officeart/2008/layout/VerticalAccentList"/>
    <dgm:cxn modelId="{95292780-B4BF-4A41-9546-C2A281D98026}" type="presParOf" srcId="{94618C1B-8D1F-44C0-9EF5-1D9D07CD7FDD}" destId="{8CE6D862-C727-4F80-8216-F0E557FFB2E8}" srcOrd="3" destOrd="0" presId="urn:microsoft.com/office/officeart/2008/layout/VerticalAccentList"/>
    <dgm:cxn modelId="{C1E08261-F647-46A2-B4AD-941CF6E19ED3}" type="presParOf" srcId="{94618C1B-8D1F-44C0-9EF5-1D9D07CD7FDD}" destId="{A13117DA-5FD4-4CDF-ACC6-9A17BA238FAC}" srcOrd="4" destOrd="0" presId="urn:microsoft.com/office/officeart/2008/layout/VerticalAccentList"/>
    <dgm:cxn modelId="{88B6B04D-3098-4CDB-87EA-FCBA56C4F17D}" type="presParOf" srcId="{94618C1B-8D1F-44C0-9EF5-1D9D07CD7FDD}" destId="{CCE0D220-C2A7-42DC-88B4-D95F17087C89}" srcOrd="5" destOrd="0" presId="urn:microsoft.com/office/officeart/2008/layout/VerticalAccentList"/>
    <dgm:cxn modelId="{BA264E70-605E-4B50-BB44-76D579321A1C}" type="presParOf" srcId="{94618C1B-8D1F-44C0-9EF5-1D9D07CD7FDD}" destId="{FE290983-0DE8-4D7D-8D28-2AAB3C43A9B5}" srcOrd="6" destOrd="0" presId="urn:microsoft.com/office/officeart/2008/layout/VerticalAccentList"/>
    <dgm:cxn modelId="{777C0B75-4CF1-4D94-A1F5-0111F9AC0BDF}" type="presParOf" srcId="{94618C1B-8D1F-44C0-9EF5-1D9D07CD7FDD}" destId="{A4F1E652-4380-4E73-A89A-8CF502EED073}" srcOrd="7" destOrd="0" presId="urn:microsoft.com/office/officeart/2008/layout/VerticalAccentList"/>
    <dgm:cxn modelId="{4218F812-A509-45EB-A0D3-D08AA287D9D5}" type="presParOf" srcId="{EF14C011-1E4A-4631-A045-C0D8C3058786}" destId="{282D24C7-0192-4BF5-A590-FCF8D5577A90}" srcOrd="5" destOrd="0" presId="urn:microsoft.com/office/officeart/2008/layout/VerticalAccentList"/>
    <dgm:cxn modelId="{B2F82EED-1E38-4737-998F-57F87A3E4D1D}" type="presParOf" srcId="{EF14C011-1E4A-4631-A045-C0D8C3058786}" destId="{3967CD73-BF4E-42BB-BF32-52F2C4523E9F}" srcOrd="6" destOrd="0" presId="urn:microsoft.com/office/officeart/2008/layout/VerticalAccentList"/>
    <dgm:cxn modelId="{2AA3FB96-0C69-4A38-B4DD-C9FDE9F4ED4D}" type="presParOf" srcId="{3967CD73-BF4E-42BB-BF32-52F2C4523E9F}" destId="{E7140C50-DB2A-4D9C-A8C6-61D63D716FE5}" srcOrd="0" destOrd="0" presId="urn:microsoft.com/office/officeart/2008/layout/VerticalAccentList"/>
    <dgm:cxn modelId="{19B13446-D41E-4AF6-9B16-4F1F06CEABEF}" type="presParOf" srcId="{EF14C011-1E4A-4631-A045-C0D8C3058786}" destId="{7AA08895-1D92-49D0-BAEA-47F17FD1C263}" srcOrd="7" destOrd="0" presId="urn:microsoft.com/office/officeart/2008/layout/VerticalAccentList"/>
    <dgm:cxn modelId="{9ADE54A9-CB1B-42B6-B327-75107589146B}" type="presParOf" srcId="{7AA08895-1D92-49D0-BAEA-47F17FD1C263}" destId="{E144E6AC-B283-4632-B040-4C30BFAC3E02}" srcOrd="0" destOrd="0" presId="urn:microsoft.com/office/officeart/2008/layout/VerticalAccentList"/>
    <dgm:cxn modelId="{05B7135F-8059-443F-8CC5-E2C03B91E4F4}" type="presParOf" srcId="{7AA08895-1D92-49D0-BAEA-47F17FD1C263}" destId="{1557AA4A-A799-45BC-B40D-DBDAE34A71CE}" srcOrd="1" destOrd="0" presId="urn:microsoft.com/office/officeart/2008/layout/VerticalAccentList"/>
    <dgm:cxn modelId="{7A3C3742-DDC6-41C7-93DF-97F00E0480F8}" type="presParOf" srcId="{7AA08895-1D92-49D0-BAEA-47F17FD1C263}" destId="{57D41DC4-58F1-4AA8-9FDB-DE7F7D1E71A2}" srcOrd="2" destOrd="0" presId="urn:microsoft.com/office/officeart/2008/layout/VerticalAccentList"/>
    <dgm:cxn modelId="{0E06BD3E-F424-441C-965B-D6E0580ACB75}" type="presParOf" srcId="{7AA08895-1D92-49D0-BAEA-47F17FD1C263}" destId="{E335D2B4-C779-493C-ADCB-F9F5F3F4BC42}" srcOrd="3" destOrd="0" presId="urn:microsoft.com/office/officeart/2008/layout/VerticalAccentList"/>
    <dgm:cxn modelId="{827B1639-A48D-40D4-BF25-F691BC8105DA}" type="presParOf" srcId="{7AA08895-1D92-49D0-BAEA-47F17FD1C263}" destId="{8E65DEB5-43F5-4BC3-9334-3788FD4BD3A9}" srcOrd="4" destOrd="0" presId="urn:microsoft.com/office/officeart/2008/layout/VerticalAccentList"/>
    <dgm:cxn modelId="{A68E9857-6382-42D0-BFE4-48EDFAF23B0E}" type="presParOf" srcId="{7AA08895-1D92-49D0-BAEA-47F17FD1C263}" destId="{E719D68A-0912-44BE-87C4-942BCF8CBB9E}" srcOrd="5" destOrd="0" presId="urn:microsoft.com/office/officeart/2008/layout/VerticalAccentList"/>
    <dgm:cxn modelId="{407F6109-F00E-4B7A-9B6C-5A157D27BC54}" type="presParOf" srcId="{7AA08895-1D92-49D0-BAEA-47F17FD1C263}" destId="{9C76D934-62B4-4C5A-9A82-E481C2A0D1F4}" srcOrd="6" destOrd="0" presId="urn:microsoft.com/office/officeart/2008/layout/VerticalAccentList"/>
    <dgm:cxn modelId="{AEE6D67E-48D7-4BD1-B677-2AAEBF7ECAF9}" type="presParOf" srcId="{7AA08895-1D92-49D0-BAEA-47F17FD1C263}" destId="{1751330B-8E0C-45BD-A8A5-B964FFFA52DC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C99203-A010-4523-8152-76C75F46DA39}" type="doc">
      <dgm:prSet loTypeId="urn:microsoft.com/office/officeart/2005/8/layout/hList7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C0E959B7-37F0-42C3-9D3B-2D785719CBD5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Специалисты Центра, при помощи современных методов реабилитации и </a:t>
          </a:r>
          <a:r>
            <a:rPr lang="ru-RU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абилитации</a:t>
          </a: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авторских программ и новейшего оборудования, широкого спектра услуг, компенсируют ограниченные возможности забайкальцев, удовлетворяя разносторонние социальные потребности, ограничения, препятствующие процессам социальной реабилитации и индивидуального развития.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902551-0432-4C1C-A96E-AE96BE39BFB6}" type="parTrans" cxnId="{79DC23AA-528C-4F13-ACE1-3E4A62512B95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5C0CCD-891A-4F35-8D0F-66CA7CEB441E}" type="sibTrans" cxnId="{79DC23AA-528C-4F13-ACE1-3E4A62512B95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5DBA7-6E60-45A0-A717-BFE46CECFCBB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Система реабилитации в Центре предусматривает значительный набор услуг, оказываемых не только детям, но и их родителям, семье в целом и более широкому окружению. Все услуги скоординированы таким образом, чтобы оказать комплексную – медицинскую, психологическую, педагогическую и социальную помощь всем участникам реабилитационного процесса.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B6E471-ADCE-4E37-8D69-2C39AA170520}" type="parTrans" cxnId="{FC7C1E5A-0DC6-40F4-85BD-8D8F73342550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EB6DC0-8239-435C-8A4B-E6EB6411583B}" type="sibTrans" cxnId="{FC7C1E5A-0DC6-40F4-85BD-8D8F73342550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E1B182-5DFB-4325-B2C4-9E2467122588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Ежегодно более 4000 человек получают услуги в Центре</a:t>
          </a:r>
        </a:p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Оказывается более 150000 услуг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78EC59-D134-4BEA-B284-0A9842CF3503}" type="parTrans" cxnId="{76E0E28B-0ED4-4FFF-85AF-76107D615513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7CC957-1330-43B8-A853-414772424B85}" type="sibTrans" cxnId="{76E0E28B-0ED4-4FFF-85AF-76107D615513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84C265-10DB-441C-A7EB-D5DD08B9886A}" type="pres">
      <dgm:prSet presAssocID="{F1C99203-A010-4523-8152-76C75F46DA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C223AD-52D5-473F-81E5-5F2B22235E0E}" type="pres">
      <dgm:prSet presAssocID="{F1C99203-A010-4523-8152-76C75F46DA39}" presName="fgShape" presStyleLbl="fgShp" presStyleIdx="0" presStyleCnt="1"/>
      <dgm:spPr/>
    </dgm:pt>
    <dgm:pt modelId="{6974B868-3685-4EC8-8010-D2172AA121CB}" type="pres">
      <dgm:prSet presAssocID="{F1C99203-A010-4523-8152-76C75F46DA39}" presName="linComp" presStyleCnt="0"/>
      <dgm:spPr/>
    </dgm:pt>
    <dgm:pt modelId="{98B3CE3D-4D42-4D94-A822-47C7446B7284}" type="pres">
      <dgm:prSet presAssocID="{C0E959B7-37F0-42C3-9D3B-2D785719CBD5}" presName="compNode" presStyleCnt="0"/>
      <dgm:spPr/>
    </dgm:pt>
    <dgm:pt modelId="{90D0BBB6-A480-4CCF-B10D-8F773904A9CC}" type="pres">
      <dgm:prSet presAssocID="{C0E959B7-37F0-42C3-9D3B-2D785719CBD5}" presName="bkgdShape" presStyleLbl="node1" presStyleIdx="0" presStyleCnt="3"/>
      <dgm:spPr/>
      <dgm:t>
        <a:bodyPr/>
        <a:lstStyle/>
        <a:p>
          <a:endParaRPr lang="ru-RU"/>
        </a:p>
      </dgm:t>
    </dgm:pt>
    <dgm:pt modelId="{AF5F14ED-CBB8-4E45-9ED8-29931D189162}" type="pres">
      <dgm:prSet presAssocID="{C0E959B7-37F0-42C3-9D3B-2D785719CBD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A19F1B-D459-41A2-9222-C2A8B8E7BAFB}" type="pres">
      <dgm:prSet presAssocID="{C0E959B7-37F0-42C3-9D3B-2D785719CBD5}" presName="invisiNode" presStyleLbl="node1" presStyleIdx="0" presStyleCnt="3"/>
      <dgm:spPr/>
    </dgm:pt>
    <dgm:pt modelId="{A5F083CB-127C-4537-98D1-723E0D9A0025}" type="pres">
      <dgm:prSet presAssocID="{C0E959B7-37F0-42C3-9D3B-2D785719CBD5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5A0DC6A9-846C-4590-AF39-398995E3DC73}" type="pres">
      <dgm:prSet presAssocID="{B35C0CCD-891A-4F35-8D0F-66CA7CEB441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2450FE9-A2FD-495A-993A-D3C261682AA7}" type="pres">
      <dgm:prSet presAssocID="{E7E5DBA7-6E60-45A0-A717-BFE46CECFCBB}" presName="compNode" presStyleCnt="0"/>
      <dgm:spPr/>
    </dgm:pt>
    <dgm:pt modelId="{BAF0C7F5-49AF-4D46-BBBE-A9F38B686E7A}" type="pres">
      <dgm:prSet presAssocID="{E7E5DBA7-6E60-45A0-A717-BFE46CECFCBB}" presName="bkgdShape" presStyleLbl="node1" presStyleIdx="1" presStyleCnt="3"/>
      <dgm:spPr/>
      <dgm:t>
        <a:bodyPr/>
        <a:lstStyle/>
        <a:p>
          <a:endParaRPr lang="ru-RU"/>
        </a:p>
      </dgm:t>
    </dgm:pt>
    <dgm:pt modelId="{8F5A75BD-74E1-412C-9D51-2605F9061954}" type="pres">
      <dgm:prSet presAssocID="{E7E5DBA7-6E60-45A0-A717-BFE46CECFCB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06066-3696-4544-AFF3-39D9808D2E56}" type="pres">
      <dgm:prSet presAssocID="{E7E5DBA7-6E60-45A0-A717-BFE46CECFCBB}" presName="invisiNode" presStyleLbl="node1" presStyleIdx="1" presStyleCnt="3"/>
      <dgm:spPr/>
    </dgm:pt>
    <dgm:pt modelId="{892B33B1-DF9A-427C-8911-36D49E2018CB}" type="pres">
      <dgm:prSet presAssocID="{E7E5DBA7-6E60-45A0-A717-BFE46CECFCBB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F44DEB3-9874-45CA-9D70-6DF518AF7065}" type="pres">
      <dgm:prSet presAssocID="{E8EB6DC0-8239-435C-8A4B-E6EB6411583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D447B34-B7BD-4642-9B83-78EEB9D04FF4}" type="pres">
      <dgm:prSet presAssocID="{40E1B182-5DFB-4325-B2C4-9E2467122588}" presName="compNode" presStyleCnt="0"/>
      <dgm:spPr/>
    </dgm:pt>
    <dgm:pt modelId="{D09714D8-E604-45A3-BF19-D1BE83847C23}" type="pres">
      <dgm:prSet presAssocID="{40E1B182-5DFB-4325-B2C4-9E2467122588}" presName="bkgdShape" presStyleLbl="node1" presStyleIdx="2" presStyleCnt="3"/>
      <dgm:spPr/>
      <dgm:t>
        <a:bodyPr/>
        <a:lstStyle/>
        <a:p>
          <a:endParaRPr lang="ru-RU"/>
        </a:p>
      </dgm:t>
    </dgm:pt>
    <dgm:pt modelId="{3E2499AB-66F0-4FDF-AF90-30637EC6A9B4}" type="pres">
      <dgm:prSet presAssocID="{40E1B182-5DFB-4325-B2C4-9E246712258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14077-D280-44D6-8B2C-F118519087F2}" type="pres">
      <dgm:prSet presAssocID="{40E1B182-5DFB-4325-B2C4-9E2467122588}" presName="invisiNode" presStyleLbl="node1" presStyleIdx="2" presStyleCnt="3"/>
      <dgm:spPr/>
    </dgm:pt>
    <dgm:pt modelId="{DFB6881C-3FE0-4CB8-B83F-8B9442627257}" type="pres">
      <dgm:prSet presAssocID="{40E1B182-5DFB-4325-B2C4-9E2467122588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</dgm:pt>
  </dgm:ptLst>
  <dgm:cxnLst>
    <dgm:cxn modelId="{B64B77A3-D890-4464-B7AD-6133438590BF}" type="presOf" srcId="{C0E959B7-37F0-42C3-9D3B-2D785719CBD5}" destId="{AF5F14ED-CBB8-4E45-9ED8-29931D189162}" srcOrd="1" destOrd="0" presId="urn:microsoft.com/office/officeart/2005/8/layout/hList7"/>
    <dgm:cxn modelId="{79DC23AA-528C-4F13-ACE1-3E4A62512B95}" srcId="{F1C99203-A010-4523-8152-76C75F46DA39}" destId="{C0E959B7-37F0-42C3-9D3B-2D785719CBD5}" srcOrd="0" destOrd="0" parTransId="{00902551-0432-4C1C-A96E-AE96BE39BFB6}" sibTransId="{B35C0CCD-891A-4F35-8D0F-66CA7CEB441E}"/>
    <dgm:cxn modelId="{F71187C3-3407-416A-B17C-D3179716C35E}" type="presOf" srcId="{40E1B182-5DFB-4325-B2C4-9E2467122588}" destId="{D09714D8-E604-45A3-BF19-D1BE83847C23}" srcOrd="0" destOrd="0" presId="urn:microsoft.com/office/officeart/2005/8/layout/hList7"/>
    <dgm:cxn modelId="{152BF4CE-3F0C-4FFD-B929-F584244A12E1}" type="presOf" srcId="{40E1B182-5DFB-4325-B2C4-9E2467122588}" destId="{3E2499AB-66F0-4FDF-AF90-30637EC6A9B4}" srcOrd="1" destOrd="0" presId="urn:microsoft.com/office/officeart/2005/8/layout/hList7"/>
    <dgm:cxn modelId="{144F02D8-7A58-428E-9965-ED96DFD86B8A}" type="presOf" srcId="{B35C0CCD-891A-4F35-8D0F-66CA7CEB441E}" destId="{5A0DC6A9-846C-4590-AF39-398995E3DC73}" srcOrd="0" destOrd="0" presId="urn:microsoft.com/office/officeart/2005/8/layout/hList7"/>
    <dgm:cxn modelId="{1CF81F96-331B-4938-8F74-198D551922AD}" type="presOf" srcId="{E7E5DBA7-6E60-45A0-A717-BFE46CECFCBB}" destId="{BAF0C7F5-49AF-4D46-BBBE-A9F38B686E7A}" srcOrd="0" destOrd="0" presId="urn:microsoft.com/office/officeart/2005/8/layout/hList7"/>
    <dgm:cxn modelId="{76E0E28B-0ED4-4FFF-85AF-76107D615513}" srcId="{F1C99203-A010-4523-8152-76C75F46DA39}" destId="{40E1B182-5DFB-4325-B2C4-9E2467122588}" srcOrd="2" destOrd="0" parTransId="{0078EC59-D134-4BEA-B284-0A9842CF3503}" sibTransId="{0D7CC957-1330-43B8-A853-414772424B85}"/>
    <dgm:cxn modelId="{D6DE953A-AE19-4B0A-93A5-D5B4EB394E6E}" type="presOf" srcId="{E7E5DBA7-6E60-45A0-A717-BFE46CECFCBB}" destId="{8F5A75BD-74E1-412C-9D51-2605F9061954}" srcOrd="1" destOrd="0" presId="urn:microsoft.com/office/officeart/2005/8/layout/hList7"/>
    <dgm:cxn modelId="{A19C525C-5B07-484B-98FA-0E83567E2357}" type="presOf" srcId="{E8EB6DC0-8239-435C-8A4B-E6EB6411583B}" destId="{2F44DEB3-9874-45CA-9D70-6DF518AF7065}" srcOrd="0" destOrd="0" presId="urn:microsoft.com/office/officeart/2005/8/layout/hList7"/>
    <dgm:cxn modelId="{14937466-971C-46B6-BFE5-53B952EFB9F6}" type="presOf" srcId="{F1C99203-A010-4523-8152-76C75F46DA39}" destId="{1F84C265-10DB-441C-A7EB-D5DD08B9886A}" srcOrd="0" destOrd="0" presId="urn:microsoft.com/office/officeart/2005/8/layout/hList7"/>
    <dgm:cxn modelId="{64D17526-C863-471E-8C1F-7B20C07142CD}" type="presOf" srcId="{C0E959B7-37F0-42C3-9D3B-2D785719CBD5}" destId="{90D0BBB6-A480-4CCF-B10D-8F773904A9CC}" srcOrd="0" destOrd="0" presId="urn:microsoft.com/office/officeart/2005/8/layout/hList7"/>
    <dgm:cxn modelId="{FC7C1E5A-0DC6-40F4-85BD-8D8F73342550}" srcId="{F1C99203-A010-4523-8152-76C75F46DA39}" destId="{E7E5DBA7-6E60-45A0-A717-BFE46CECFCBB}" srcOrd="1" destOrd="0" parTransId="{36B6E471-ADCE-4E37-8D69-2C39AA170520}" sibTransId="{E8EB6DC0-8239-435C-8A4B-E6EB6411583B}"/>
    <dgm:cxn modelId="{D404D3ED-0426-4294-8DBB-B7A863379A61}" type="presParOf" srcId="{1F84C265-10DB-441C-A7EB-D5DD08B9886A}" destId="{32C223AD-52D5-473F-81E5-5F2B22235E0E}" srcOrd="0" destOrd="0" presId="urn:microsoft.com/office/officeart/2005/8/layout/hList7"/>
    <dgm:cxn modelId="{36AEB257-40FF-49F5-BB1F-83D5885B7B3A}" type="presParOf" srcId="{1F84C265-10DB-441C-A7EB-D5DD08B9886A}" destId="{6974B868-3685-4EC8-8010-D2172AA121CB}" srcOrd="1" destOrd="0" presId="urn:microsoft.com/office/officeart/2005/8/layout/hList7"/>
    <dgm:cxn modelId="{0E80060E-CF75-436A-A79B-8E9D82E5903C}" type="presParOf" srcId="{6974B868-3685-4EC8-8010-D2172AA121CB}" destId="{98B3CE3D-4D42-4D94-A822-47C7446B7284}" srcOrd="0" destOrd="0" presId="urn:microsoft.com/office/officeart/2005/8/layout/hList7"/>
    <dgm:cxn modelId="{B537FF37-2C3F-4695-BE58-A8EAF7201CE5}" type="presParOf" srcId="{98B3CE3D-4D42-4D94-A822-47C7446B7284}" destId="{90D0BBB6-A480-4CCF-B10D-8F773904A9CC}" srcOrd="0" destOrd="0" presId="urn:microsoft.com/office/officeart/2005/8/layout/hList7"/>
    <dgm:cxn modelId="{09BD6656-84A8-4CEF-8EE5-5158720D44FA}" type="presParOf" srcId="{98B3CE3D-4D42-4D94-A822-47C7446B7284}" destId="{AF5F14ED-CBB8-4E45-9ED8-29931D189162}" srcOrd="1" destOrd="0" presId="urn:microsoft.com/office/officeart/2005/8/layout/hList7"/>
    <dgm:cxn modelId="{A3F430FE-90F7-4524-8AB7-BF30827891FA}" type="presParOf" srcId="{98B3CE3D-4D42-4D94-A822-47C7446B7284}" destId="{86A19F1B-D459-41A2-9222-C2A8B8E7BAFB}" srcOrd="2" destOrd="0" presId="urn:microsoft.com/office/officeart/2005/8/layout/hList7"/>
    <dgm:cxn modelId="{48634B4A-B295-45E3-B62F-93574AFFCEDA}" type="presParOf" srcId="{98B3CE3D-4D42-4D94-A822-47C7446B7284}" destId="{A5F083CB-127C-4537-98D1-723E0D9A0025}" srcOrd="3" destOrd="0" presId="urn:microsoft.com/office/officeart/2005/8/layout/hList7"/>
    <dgm:cxn modelId="{9C8ED634-B5A7-4546-A4C3-D720FAD1FA84}" type="presParOf" srcId="{6974B868-3685-4EC8-8010-D2172AA121CB}" destId="{5A0DC6A9-846C-4590-AF39-398995E3DC73}" srcOrd="1" destOrd="0" presId="urn:microsoft.com/office/officeart/2005/8/layout/hList7"/>
    <dgm:cxn modelId="{C933CA34-115D-49EE-A4C0-1A4DAD9D82D3}" type="presParOf" srcId="{6974B868-3685-4EC8-8010-D2172AA121CB}" destId="{52450FE9-A2FD-495A-993A-D3C261682AA7}" srcOrd="2" destOrd="0" presId="urn:microsoft.com/office/officeart/2005/8/layout/hList7"/>
    <dgm:cxn modelId="{76E103C6-D4C5-4C07-974F-D78B698915D1}" type="presParOf" srcId="{52450FE9-A2FD-495A-993A-D3C261682AA7}" destId="{BAF0C7F5-49AF-4D46-BBBE-A9F38B686E7A}" srcOrd="0" destOrd="0" presId="urn:microsoft.com/office/officeart/2005/8/layout/hList7"/>
    <dgm:cxn modelId="{D8C941BD-8DC3-49AF-AC22-BD0AC1742A85}" type="presParOf" srcId="{52450FE9-A2FD-495A-993A-D3C261682AA7}" destId="{8F5A75BD-74E1-412C-9D51-2605F9061954}" srcOrd="1" destOrd="0" presId="urn:microsoft.com/office/officeart/2005/8/layout/hList7"/>
    <dgm:cxn modelId="{00186CA4-C883-4B07-8338-54D3909C74A1}" type="presParOf" srcId="{52450FE9-A2FD-495A-993A-D3C261682AA7}" destId="{2AD06066-3696-4544-AFF3-39D9808D2E56}" srcOrd="2" destOrd="0" presId="urn:microsoft.com/office/officeart/2005/8/layout/hList7"/>
    <dgm:cxn modelId="{9FAE26BA-6ECF-4528-AB19-B4F5967370AF}" type="presParOf" srcId="{52450FE9-A2FD-495A-993A-D3C261682AA7}" destId="{892B33B1-DF9A-427C-8911-36D49E2018CB}" srcOrd="3" destOrd="0" presId="urn:microsoft.com/office/officeart/2005/8/layout/hList7"/>
    <dgm:cxn modelId="{F2A0F73F-8A3C-41FA-BFE1-93514F6E4661}" type="presParOf" srcId="{6974B868-3685-4EC8-8010-D2172AA121CB}" destId="{2F44DEB3-9874-45CA-9D70-6DF518AF7065}" srcOrd="3" destOrd="0" presId="urn:microsoft.com/office/officeart/2005/8/layout/hList7"/>
    <dgm:cxn modelId="{966B4DCA-848D-4D19-9027-33B9B1B7960B}" type="presParOf" srcId="{6974B868-3685-4EC8-8010-D2172AA121CB}" destId="{DD447B34-B7BD-4642-9B83-78EEB9D04FF4}" srcOrd="4" destOrd="0" presId="urn:microsoft.com/office/officeart/2005/8/layout/hList7"/>
    <dgm:cxn modelId="{9476A62D-EA95-44E8-AEA6-A3D191C42A84}" type="presParOf" srcId="{DD447B34-B7BD-4642-9B83-78EEB9D04FF4}" destId="{D09714D8-E604-45A3-BF19-D1BE83847C23}" srcOrd="0" destOrd="0" presId="urn:microsoft.com/office/officeart/2005/8/layout/hList7"/>
    <dgm:cxn modelId="{2289C8A3-F5E2-4AC4-8575-3CD59461FA9F}" type="presParOf" srcId="{DD447B34-B7BD-4642-9B83-78EEB9D04FF4}" destId="{3E2499AB-66F0-4FDF-AF90-30637EC6A9B4}" srcOrd="1" destOrd="0" presId="urn:microsoft.com/office/officeart/2005/8/layout/hList7"/>
    <dgm:cxn modelId="{76173525-FEDC-4679-898F-E46F04FBE316}" type="presParOf" srcId="{DD447B34-B7BD-4642-9B83-78EEB9D04FF4}" destId="{8E914077-D280-44D6-8B2C-F118519087F2}" srcOrd="2" destOrd="0" presId="urn:microsoft.com/office/officeart/2005/8/layout/hList7"/>
    <dgm:cxn modelId="{02DBFB07-1650-47D7-82E7-61EA38B8AE57}" type="presParOf" srcId="{DD447B34-B7BD-4642-9B83-78EEB9D04FF4}" destId="{DFB6881C-3FE0-4CB8-B83F-8B944262725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C99203-A010-4523-8152-76C75F46DA39}" type="doc">
      <dgm:prSet loTypeId="urn:microsoft.com/office/officeart/2005/8/layout/process1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0E959B7-37F0-42C3-9D3B-2D785719CBD5}">
      <dgm:prSet phldrT="[Текст]" custT="1"/>
      <dgm:spPr/>
      <dgm:t>
        <a:bodyPr/>
        <a:lstStyle/>
        <a:p>
          <a:r>
            <a:rPr lang="ru-RU" sz="1200" dirty="0" smtClean="0"/>
            <a:t>Психолого-педагогическая реабилитация - комплекс психолого-педагогического мероприятий, направленных на восстановление, коррекцию и (или) компенсацию нарушенных двигательных, сенсорных, познавательных, в том числе речевых, и эмоционально-волевых процессов или их сочетаний, поведения; обеспечение специальных психолого-педагогических условий всестороннего развития личности с учетом ее актуальных и потенциальных возможностей и особых образовательных потребностей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902551-0432-4C1C-A96E-AE96BE39BFB6}" type="parTrans" cxnId="{79DC23AA-528C-4F13-ACE1-3E4A62512B95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5C0CCD-891A-4F35-8D0F-66CA7CEB441E}" type="sibTrans" cxnId="{79DC23AA-528C-4F13-ACE1-3E4A62512B95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5DBA7-6E60-45A0-A717-BFE46CECFCBB}">
      <dgm:prSet phldrT="[Текст]" custT="1"/>
      <dgm:spPr/>
      <dgm:t>
        <a:bodyPr/>
        <a:lstStyle/>
        <a:p>
          <a:r>
            <a:rPr lang="ru-RU" sz="1200" dirty="0" smtClean="0"/>
            <a:t>Медицинская реабилитация – комплекс мероприятий медицинского характера, направленных на полное или частичное восстановление нарушенных и (или) компенсацию утраченных функций пораженного органа либо системы организма, поддержание функций организма в процессе завершения остро развившегося патологического процесса или обострения хронического патологического процесса в организме, а также на предупреждение, раннюю диагностику и коррекцию возможных нарушений функций поврежденных органов либо систем организма, предупреждение и снижение степени возможной инвалидности, улучшение качества жизни, сохранение работоспособности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B6E471-ADCE-4E37-8D69-2C39AA170520}" type="parTrans" cxnId="{FC7C1E5A-0DC6-40F4-85BD-8D8F73342550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EB6DC0-8239-435C-8A4B-E6EB6411583B}" type="sibTrans" cxnId="{FC7C1E5A-0DC6-40F4-85BD-8D8F73342550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E1B182-5DFB-4325-B2C4-9E2467122588}">
      <dgm:prSet phldrT="[Текст]" custT="1"/>
      <dgm:spPr/>
      <dgm:t>
        <a:bodyPr/>
        <a:lstStyle/>
        <a:p>
          <a:r>
            <a:rPr lang="ru-RU" sz="1600" dirty="0" smtClean="0"/>
            <a:t>Социальная реабилитация – комплекс услуг, направленных на восстановление (формирование) способностей к бытовой и общественной деятельности, посредством  социально-бытовой, социально-средовой, социально-педагогической, социально-психологической реабилитации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78EC59-D134-4BEA-B284-0A9842CF3503}" type="parTrans" cxnId="{76E0E28B-0ED4-4FFF-85AF-76107D615513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7CC957-1330-43B8-A853-414772424B85}" type="sibTrans" cxnId="{76E0E28B-0ED4-4FFF-85AF-76107D615513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87158D-6C56-4823-BD8C-82E2F2EF317C}" type="pres">
      <dgm:prSet presAssocID="{F1C99203-A010-4523-8152-76C75F46DA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2BB89C-A14A-4EAC-BD4E-9B3F2258B1D2}" type="pres">
      <dgm:prSet presAssocID="{C0E959B7-37F0-42C3-9D3B-2D785719CBD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4AC7A-B9FE-4E28-91E5-744C983D0541}" type="pres">
      <dgm:prSet presAssocID="{B35C0CCD-891A-4F35-8D0F-66CA7CEB441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4931C1E-16B0-443C-96CD-CDCFEF3EC42D}" type="pres">
      <dgm:prSet presAssocID="{B35C0CCD-891A-4F35-8D0F-66CA7CEB441E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0D9DD0FB-3ADE-4019-8EED-57D11D82641A}" type="pres">
      <dgm:prSet presAssocID="{E7E5DBA7-6E60-45A0-A717-BFE46CECFCB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C5EFDB-66CF-4855-8D1F-47F10D053439}" type="pres">
      <dgm:prSet presAssocID="{E8EB6DC0-8239-435C-8A4B-E6EB6411583B}" presName="sibTrans" presStyleLbl="sibTrans2D1" presStyleIdx="1" presStyleCnt="2"/>
      <dgm:spPr/>
      <dgm:t>
        <a:bodyPr/>
        <a:lstStyle/>
        <a:p>
          <a:endParaRPr lang="ru-RU"/>
        </a:p>
      </dgm:t>
    </dgm:pt>
    <dgm:pt modelId="{4F508E75-81DA-42D9-96CD-AE391DA5209B}" type="pres">
      <dgm:prSet presAssocID="{E8EB6DC0-8239-435C-8A4B-E6EB6411583B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9941D1C-1934-4858-AB72-2D331B18B048}" type="pres">
      <dgm:prSet presAssocID="{40E1B182-5DFB-4325-B2C4-9E246712258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DC23AA-528C-4F13-ACE1-3E4A62512B95}" srcId="{F1C99203-A010-4523-8152-76C75F46DA39}" destId="{C0E959B7-37F0-42C3-9D3B-2D785719CBD5}" srcOrd="0" destOrd="0" parTransId="{00902551-0432-4C1C-A96E-AE96BE39BFB6}" sibTransId="{B35C0CCD-891A-4F35-8D0F-66CA7CEB441E}"/>
    <dgm:cxn modelId="{1B0328FD-92C7-4722-A5FD-49007AFF38C5}" type="presOf" srcId="{B35C0CCD-891A-4F35-8D0F-66CA7CEB441E}" destId="{84931C1E-16B0-443C-96CD-CDCFEF3EC42D}" srcOrd="1" destOrd="0" presId="urn:microsoft.com/office/officeart/2005/8/layout/process1"/>
    <dgm:cxn modelId="{DAA3E736-8976-4985-95B6-95C70227F40C}" type="presOf" srcId="{40E1B182-5DFB-4325-B2C4-9E2467122588}" destId="{F9941D1C-1934-4858-AB72-2D331B18B048}" srcOrd="0" destOrd="0" presId="urn:microsoft.com/office/officeart/2005/8/layout/process1"/>
    <dgm:cxn modelId="{2BC2CF1C-7304-4E3D-A1E1-66CBC6CA9285}" type="presOf" srcId="{F1C99203-A010-4523-8152-76C75F46DA39}" destId="{CB87158D-6C56-4823-BD8C-82E2F2EF317C}" srcOrd="0" destOrd="0" presId="urn:microsoft.com/office/officeart/2005/8/layout/process1"/>
    <dgm:cxn modelId="{76E0E28B-0ED4-4FFF-85AF-76107D615513}" srcId="{F1C99203-A010-4523-8152-76C75F46DA39}" destId="{40E1B182-5DFB-4325-B2C4-9E2467122588}" srcOrd="2" destOrd="0" parTransId="{0078EC59-D134-4BEA-B284-0A9842CF3503}" sibTransId="{0D7CC957-1330-43B8-A853-414772424B85}"/>
    <dgm:cxn modelId="{7639D3ED-B697-448B-968F-BED5847C4DFC}" type="presOf" srcId="{E8EB6DC0-8239-435C-8A4B-E6EB6411583B}" destId="{4F508E75-81DA-42D9-96CD-AE391DA5209B}" srcOrd="1" destOrd="0" presId="urn:microsoft.com/office/officeart/2005/8/layout/process1"/>
    <dgm:cxn modelId="{5F38AE7F-A389-4042-B179-45C0A04E7AAF}" type="presOf" srcId="{C0E959B7-37F0-42C3-9D3B-2D785719CBD5}" destId="{F12BB89C-A14A-4EAC-BD4E-9B3F2258B1D2}" srcOrd="0" destOrd="0" presId="urn:microsoft.com/office/officeart/2005/8/layout/process1"/>
    <dgm:cxn modelId="{5709AA53-1274-416B-A6A4-8865B6825AEB}" type="presOf" srcId="{E7E5DBA7-6E60-45A0-A717-BFE46CECFCBB}" destId="{0D9DD0FB-3ADE-4019-8EED-57D11D82641A}" srcOrd="0" destOrd="0" presId="urn:microsoft.com/office/officeart/2005/8/layout/process1"/>
    <dgm:cxn modelId="{198879B3-E465-43A6-BCD8-C626977EDD94}" type="presOf" srcId="{B35C0CCD-891A-4F35-8D0F-66CA7CEB441E}" destId="{8724AC7A-B9FE-4E28-91E5-744C983D0541}" srcOrd="0" destOrd="0" presId="urn:microsoft.com/office/officeart/2005/8/layout/process1"/>
    <dgm:cxn modelId="{F83A5174-FE34-43D0-BCE4-C8CAE16B6345}" type="presOf" srcId="{E8EB6DC0-8239-435C-8A4B-E6EB6411583B}" destId="{CCC5EFDB-66CF-4855-8D1F-47F10D053439}" srcOrd="0" destOrd="0" presId="urn:microsoft.com/office/officeart/2005/8/layout/process1"/>
    <dgm:cxn modelId="{FC7C1E5A-0DC6-40F4-85BD-8D8F73342550}" srcId="{F1C99203-A010-4523-8152-76C75F46DA39}" destId="{E7E5DBA7-6E60-45A0-A717-BFE46CECFCBB}" srcOrd="1" destOrd="0" parTransId="{36B6E471-ADCE-4E37-8D69-2C39AA170520}" sibTransId="{E8EB6DC0-8239-435C-8A4B-E6EB6411583B}"/>
    <dgm:cxn modelId="{D2A0124D-455F-496B-AA93-BD1814DACA91}" type="presParOf" srcId="{CB87158D-6C56-4823-BD8C-82E2F2EF317C}" destId="{F12BB89C-A14A-4EAC-BD4E-9B3F2258B1D2}" srcOrd="0" destOrd="0" presId="urn:microsoft.com/office/officeart/2005/8/layout/process1"/>
    <dgm:cxn modelId="{66E0DE1D-B2D5-4C49-B130-215E38ACB16B}" type="presParOf" srcId="{CB87158D-6C56-4823-BD8C-82E2F2EF317C}" destId="{8724AC7A-B9FE-4E28-91E5-744C983D0541}" srcOrd="1" destOrd="0" presId="urn:microsoft.com/office/officeart/2005/8/layout/process1"/>
    <dgm:cxn modelId="{17A656D0-C4FA-40A0-8CF0-F62BC725350C}" type="presParOf" srcId="{8724AC7A-B9FE-4E28-91E5-744C983D0541}" destId="{84931C1E-16B0-443C-96CD-CDCFEF3EC42D}" srcOrd="0" destOrd="0" presId="urn:microsoft.com/office/officeart/2005/8/layout/process1"/>
    <dgm:cxn modelId="{EF84CAFC-DE1A-4B45-A940-3D748D62FD84}" type="presParOf" srcId="{CB87158D-6C56-4823-BD8C-82E2F2EF317C}" destId="{0D9DD0FB-3ADE-4019-8EED-57D11D82641A}" srcOrd="2" destOrd="0" presId="urn:microsoft.com/office/officeart/2005/8/layout/process1"/>
    <dgm:cxn modelId="{4791F5F4-B028-4780-97C0-677AF375EC08}" type="presParOf" srcId="{CB87158D-6C56-4823-BD8C-82E2F2EF317C}" destId="{CCC5EFDB-66CF-4855-8D1F-47F10D053439}" srcOrd="3" destOrd="0" presId="urn:microsoft.com/office/officeart/2005/8/layout/process1"/>
    <dgm:cxn modelId="{DE60020B-6CC8-4A0B-997D-0E8F993AD761}" type="presParOf" srcId="{CCC5EFDB-66CF-4855-8D1F-47F10D053439}" destId="{4F508E75-81DA-42D9-96CD-AE391DA5209B}" srcOrd="0" destOrd="0" presId="urn:microsoft.com/office/officeart/2005/8/layout/process1"/>
    <dgm:cxn modelId="{0C7400E2-7B2C-4A69-ACB8-338483DE3BC9}" type="presParOf" srcId="{CB87158D-6C56-4823-BD8C-82E2F2EF317C}" destId="{F9941D1C-1934-4858-AB72-2D331B18B04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52A996-D425-498B-A8BD-F2F88A9ACE1C}">
      <dsp:nvSpPr>
        <dsp:cNvPr id="0" name=""/>
        <dsp:cNvSpPr/>
      </dsp:nvSpPr>
      <dsp:spPr>
        <a:xfrm>
          <a:off x="972619" y="2263"/>
          <a:ext cx="6346801" cy="576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анализа и прогнозирования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2619" y="2263"/>
        <a:ext cx="6346801" cy="576981"/>
      </dsp:txXfrm>
    </dsp:sp>
    <dsp:sp modelId="{11460C16-56D2-4140-BCD0-71CED7EF7035}">
      <dsp:nvSpPr>
        <dsp:cNvPr id="0" name=""/>
        <dsp:cNvSpPr/>
      </dsp:nvSpPr>
      <dsp:spPr>
        <a:xfrm>
          <a:off x="972619" y="579245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76CFA-4FD5-4DC3-8589-844F0722D408}">
      <dsp:nvSpPr>
        <dsp:cNvPr id="0" name=""/>
        <dsp:cNvSpPr/>
      </dsp:nvSpPr>
      <dsp:spPr>
        <a:xfrm>
          <a:off x="1864697" y="579245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41270"/>
            <a:satOff val="2104"/>
            <a:lumOff val="-1686"/>
            <a:alphaOff val="0"/>
          </a:schemeClr>
        </a:solidFill>
        <a:ln w="25400" cap="flat" cmpd="sng" algn="ctr">
          <a:solidFill>
            <a:schemeClr val="accent5">
              <a:hueOff val="-41270"/>
              <a:satOff val="2104"/>
              <a:lumOff val="-1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C4374-C903-45CE-BB43-F3F0D89C98C7}">
      <dsp:nvSpPr>
        <dsp:cNvPr id="0" name=""/>
        <dsp:cNvSpPr/>
      </dsp:nvSpPr>
      <dsp:spPr>
        <a:xfrm>
          <a:off x="2757481" y="579245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82541"/>
            <a:satOff val="4209"/>
            <a:lumOff val="-3373"/>
            <a:alphaOff val="0"/>
          </a:schemeClr>
        </a:solidFill>
        <a:ln w="25400" cap="flat" cmpd="sng" algn="ctr">
          <a:solidFill>
            <a:schemeClr val="accent5">
              <a:hueOff val="-82541"/>
              <a:satOff val="4209"/>
              <a:lumOff val="-3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A24F2-1378-4219-8CE4-AD05FF179748}">
      <dsp:nvSpPr>
        <dsp:cNvPr id="0" name=""/>
        <dsp:cNvSpPr/>
      </dsp:nvSpPr>
      <dsp:spPr>
        <a:xfrm>
          <a:off x="3649559" y="579245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123811"/>
            <a:satOff val="6313"/>
            <a:lumOff val="-5059"/>
            <a:alphaOff val="0"/>
          </a:schemeClr>
        </a:solidFill>
        <a:ln w="25400" cap="flat" cmpd="sng" algn="ctr">
          <a:solidFill>
            <a:schemeClr val="accent5">
              <a:hueOff val="-123811"/>
              <a:satOff val="6313"/>
              <a:lumOff val="-5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CBA1F-792D-4AFC-A4CD-3A42448FCA75}">
      <dsp:nvSpPr>
        <dsp:cNvPr id="0" name=""/>
        <dsp:cNvSpPr/>
      </dsp:nvSpPr>
      <dsp:spPr>
        <a:xfrm>
          <a:off x="4542343" y="579245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165082"/>
            <a:satOff val="8418"/>
            <a:lumOff val="-6745"/>
            <a:alphaOff val="0"/>
          </a:schemeClr>
        </a:solidFill>
        <a:ln w="25400" cap="flat" cmpd="sng" algn="ctr">
          <a:solidFill>
            <a:schemeClr val="accent5">
              <a:hueOff val="-165082"/>
              <a:satOff val="8418"/>
              <a:lumOff val="-6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7B4FC-0DD4-45AC-86A3-2EE2370F265B}">
      <dsp:nvSpPr>
        <dsp:cNvPr id="0" name=""/>
        <dsp:cNvSpPr/>
      </dsp:nvSpPr>
      <dsp:spPr>
        <a:xfrm>
          <a:off x="5434421" y="579245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206352"/>
            <a:satOff val="10522"/>
            <a:lumOff val="-8432"/>
            <a:alphaOff val="0"/>
          </a:schemeClr>
        </a:solidFill>
        <a:ln w="25400" cap="flat" cmpd="sng" algn="ctr">
          <a:solidFill>
            <a:schemeClr val="accent5">
              <a:hueOff val="-206352"/>
              <a:satOff val="10522"/>
              <a:lumOff val="-8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198EC-957D-4D13-886A-177F41D68D59}">
      <dsp:nvSpPr>
        <dsp:cNvPr id="0" name=""/>
        <dsp:cNvSpPr/>
      </dsp:nvSpPr>
      <dsp:spPr>
        <a:xfrm>
          <a:off x="6327204" y="579245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247623"/>
            <a:satOff val="12627"/>
            <a:lumOff val="-10118"/>
            <a:alphaOff val="0"/>
          </a:schemeClr>
        </a:solidFill>
        <a:ln w="25400" cap="flat" cmpd="sng" algn="ctr">
          <a:solidFill>
            <a:schemeClr val="accent5">
              <a:hueOff val="-247623"/>
              <a:satOff val="12627"/>
              <a:lumOff val="-10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9F38D-DDF1-4ECF-83A1-DC2293AFEC3B}">
      <dsp:nvSpPr>
        <dsp:cNvPr id="0" name=""/>
        <dsp:cNvSpPr/>
      </dsp:nvSpPr>
      <dsp:spPr>
        <a:xfrm>
          <a:off x="972619" y="696778"/>
          <a:ext cx="6429310" cy="9402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социально-психологической помощи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2619" y="696778"/>
        <a:ext cx="6429310" cy="940266"/>
      </dsp:txXfrm>
    </dsp:sp>
    <dsp:sp modelId="{A059F543-6C7D-4074-B8C8-6ACED97BDACA}">
      <dsp:nvSpPr>
        <dsp:cNvPr id="0" name=""/>
        <dsp:cNvSpPr/>
      </dsp:nvSpPr>
      <dsp:spPr>
        <a:xfrm>
          <a:off x="972619" y="1841852"/>
          <a:ext cx="6346801" cy="576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патологии опорно-двигательной системы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2619" y="1841852"/>
        <a:ext cx="6346801" cy="576981"/>
      </dsp:txXfrm>
    </dsp:sp>
    <dsp:sp modelId="{48355501-001A-45B2-966A-C76ABDA3440C}">
      <dsp:nvSpPr>
        <dsp:cNvPr id="0" name=""/>
        <dsp:cNvSpPr/>
      </dsp:nvSpPr>
      <dsp:spPr>
        <a:xfrm>
          <a:off x="972619" y="2418834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288893"/>
            <a:satOff val="14731"/>
            <a:lumOff val="-11804"/>
            <a:alphaOff val="0"/>
          </a:schemeClr>
        </a:solidFill>
        <a:ln w="25400" cap="flat" cmpd="sng" algn="ctr">
          <a:solidFill>
            <a:schemeClr val="accent5">
              <a:hueOff val="-288893"/>
              <a:satOff val="14731"/>
              <a:lumOff val="-11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2A2B4-564F-4CDF-BAC9-9605A6E8F489}">
      <dsp:nvSpPr>
        <dsp:cNvPr id="0" name=""/>
        <dsp:cNvSpPr/>
      </dsp:nvSpPr>
      <dsp:spPr>
        <a:xfrm>
          <a:off x="1864697" y="2418834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330164"/>
            <a:satOff val="16836"/>
            <a:lumOff val="-13491"/>
            <a:alphaOff val="0"/>
          </a:schemeClr>
        </a:solidFill>
        <a:ln w="25400" cap="flat" cmpd="sng" algn="ctr">
          <a:solidFill>
            <a:schemeClr val="accent5">
              <a:hueOff val="-330164"/>
              <a:satOff val="16836"/>
              <a:lumOff val="-134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241D9-5012-4619-BB1C-8EB867E45C7E}">
      <dsp:nvSpPr>
        <dsp:cNvPr id="0" name=""/>
        <dsp:cNvSpPr/>
      </dsp:nvSpPr>
      <dsp:spPr>
        <a:xfrm>
          <a:off x="2757481" y="2418834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371434"/>
            <a:satOff val="18940"/>
            <a:lumOff val="-15177"/>
            <a:alphaOff val="0"/>
          </a:schemeClr>
        </a:solidFill>
        <a:ln w="25400" cap="flat" cmpd="sng" algn="ctr">
          <a:solidFill>
            <a:schemeClr val="accent5">
              <a:hueOff val="-371434"/>
              <a:satOff val="18940"/>
              <a:lumOff val="-15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6D862-C727-4F80-8216-F0E557FFB2E8}">
      <dsp:nvSpPr>
        <dsp:cNvPr id="0" name=""/>
        <dsp:cNvSpPr/>
      </dsp:nvSpPr>
      <dsp:spPr>
        <a:xfrm>
          <a:off x="3649559" y="2418834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412705"/>
            <a:satOff val="21044"/>
            <a:lumOff val="-16863"/>
            <a:alphaOff val="0"/>
          </a:schemeClr>
        </a:solidFill>
        <a:ln w="25400" cap="flat" cmpd="sng" algn="ctr">
          <a:solidFill>
            <a:schemeClr val="accent5">
              <a:hueOff val="-412705"/>
              <a:satOff val="21044"/>
              <a:lumOff val="-1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117DA-5FD4-4CDF-ACC6-9A17BA238FAC}">
      <dsp:nvSpPr>
        <dsp:cNvPr id="0" name=""/>
        <dsp:cNvSpPr/>
      </dsp:nvSpPr>
      <dsp:spPr>
        <a:xfrm>
          <a:off x="4542343" y="2418834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453975"/>
            <a:satOff val="23149"/>
            <a:lumOff val="-18550"/>
            <a:alphaOff val="0"/>
          </a:schemeClr>
        </a:solidFill>
        <a:ln w="25400" cap="flat" cmpd="sng" algn="ctr">
          <a:solidFill>
            <a:schemeClr val="accent5">
              <a:hueOff val="-453975"/>
              <a:satOff val="23149"/>
              <a:lumOff val="-185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0D220-C2A7-42DC-88B4-D95F17087C89}">
      <dsp:nvSpPr>
        <dsp:cNvPr id="0" name=""/>
        <dsp:cNvSpPr/>
      </dsp:nvSpPr>
      <dsp:spPr>
        <a:xfrm>
          <a:off x="5434421" y="2418834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495246"/>
            <a:satOff val="25253"/>
            <a:lumOff val="-20236"/>
            <a:alphaOff val="0"/>
          </a:schemeClr>
        </a:solidFill>
        <a:ln w="25400" cap="flat" cmpd="sng" algn="ctr">
          <a:solidFill>
            <a:schemeClr val="accent5">
              <a:hueOff val="-495246"/>
              <a:satOff val="25253"/>
              <a:lumOff val="-20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90983-0DE8-4D7D-8D28-2AAB3C43A9B5}">
      <dsp:nvSpPr>
        <dsp:cNvPr id="0" name=""/>
        <dsp:cNvSpPr/>
      </dsp:nvSpPr>
      <dsp:spPr>
        <a:xfrm>
          <a:off x="6327204" y="2418834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536516"/>
            <a:satOff val="27358"/>
            <a:lumOff val="-21923"/>
            <a:alphaOff val="0"/>
          </a:schemeClr>
        </a:solidFill>
        <a:ln w="25400" cap="flat" cmpd="sng" algn="ctr">
          <a:solidFill>
            <a:schemeClr val="accent5">
              <a:hueOff val="-536516"/>
              <a:satOff val="27358"/>
              <a:lumOff val="-219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1E652-4380-4E73-A89A-8CF502EED073}">
      <dsp:nvSpPr>
        <dsp:cNvPr id="0" name=""/>
        <dsp:cNvSpPr/>
      </dsp:nvSpPr>
      <dsp:spPr>
        <a:xfrm>
          <a:off x="972619" y="2536368"/>
          <a:ext cx="6429310" cy="9402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12705"/>
              <a:satOff val="21044"/>
              <a:lumOff val="-1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патологии слуха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2619" y="2536368"/>
        <a:ext cx="6429310" cy="940266"/>
      </dsp:txXfrm>
    </dsp:sp>
    <dsp:sp modelId="{E7140C50-DB2A-4D9C-A8C6-61D63D716FE5}">
      <dsp:nvSpPr>
        <dsp:cNvPr id="0" name=""/>
        <dsp:cNvSpPr/>
      </dsp:nvSpPr>
      <dsp:spPr>
        <a:xfrm>
          <a:off x="972619" y="3681441"/>
          <a:ext cx="6346801" cy="576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иппотерапии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2619" y="3681441"/>
        <a:ext cx="6346801" cy="576981"/>
      </dsp:txXfrm>
    </dsp:sp>
    <dsp:sp modelId="{E144E6AC-B283-4632-B040-4C30BFAC3E02}">
      <dsp:nvSpPr>
        <dsp:cNvPr id="0" name=""/>
        <dsp:cNvSpPr/>
      </dsp:nvSpPr>
      <dsp:spPr>
        <a:xfrm>
          <a:off x="972619" y="4258423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577787"/>
            <a:satOff val="29462"/>
            <a:lumOff val="-23609"/>
            <a:alphaOff val="0"/>
          </a:schemeClr>
        </a:solidFill>
        <a:ln w="25400" cap="flat" cmpd="sng" algn="ctr">
          <a:solidFill>
            <a:schemeClr val="accent5">
              <a:hueOff val="-577787"/>
              <a:satOff val="29462"/>
              <a:lumOff val="-236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7AA4A-A799-45BC-B40D-DBDAE34A71CE}">
      <dsp:nvSpPr>
        <dsp:cNvPr id="0" name=""/>
        <dsp:cNvSpPr/>
      </dsp:nvSpPr>
      <dsp:spPr>
        <a:xfrm>
          <a:off x="1864697" y="4258423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619057"/>
            <a:satOff val="31567"/>
            <a:lumOff val="-25295"/>
            <a:alphaOff val="0"/>
          </a:schemeClr>
        </a:solidFill>
        <a:ln w="25400" cap="flat" cmpd="sng" algn="ctr">
          <a:solidFill>
            <a:schemeClr val="accent5">
              <a:hueOff val="-619057"/>
              <a:satOff val="31567"/>
              <a:lumOff val="-25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D41DC4-58F1-4AA8-9FDB-DE7F7D1E71A2}">
      <dsp:nvSpPr>
        <dsp:cNvPr id="0" name=""/>
        <dsp:cNvSpPr/>
      </dsp:nvSpPr>
      <dsp:spPr>
        <a:xfrm>
          <a:off x="2757481" y="4258423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660328"/>
            <a:satOff val="33671"/>
            <a:lumOff val="-26982"/>
            <a:alphaOff val="0"/>
          </a:schemeClr>
        </a:solidFill>
        <a:ln w="25400" cap="flat" cmpd="sng" algn="ctr">
          <a:solidFill>
            <a:schemeClr val="accent5">
              <a:hueOff val="-660328"/>
              <a:satOff val="33671"/>
              <a:lumOff val="-269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5D2B4-C779-493C-ADCB-F9F5F3F4BC42}">
      <dsp:nvSpPr>
        <dsp:cNvPr id="0" name=""/>
        <dsp:cNvSpPr/>
      </dsp:nvSpPr>
      <dsp:spPr>
        <a:xfrm>
          <a:off x="3649559" y="4258423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701598"/>
            <a:satOff val="35776"/>
            <a:lumOff val="-28668"/>
            <a:alphaOff val="0"/>
          </a:schemeClr>
        </a:solidFill>
        <a:ln w="25400" cap="flat" cmpd="sng" algn="ctr">
          <a:solidFill>
            <a:schemeClr val="accent5">
              <a:hueOff val="-701598"/>
              <a:satOff val="35776"/>
              <a:lumOff val="-286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5DEB5-43F5-4BC3-9334-3788FD4BD3A9}">
      <dsp:nvSpPr>
        <dsp:cNvPr id="0" name=""/>
        <dsp:cNvSpPr/>
      </dsp:nvSpPr>
      <dsp:spPr>
        <a:xfrm>
          <a:off x="4542343" y="4258423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742869"/>
            <a:satOff val="37880"/>
            <a:lumOff val="-30354"/>
            <a:alphaOff val="0"/>
          </a:schemeClr>
        </a:solidFill>
        <a:ln w="25400" cap="flat" cmpd="sng" algn="ctr">
          <a:solidFill>
            <a:schemeClr val="accent5">
              <a:hueOff val="-742869"/>
              <a:satOff val="37880"/>
              <a:lumOff val="-30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9D68A-0912-44BE-87C4-942BCF8CBB9E}">
      <dsp:nvSpPr>
        <dsp:cNvPr id="0" name=""/>
        <dsp:cNvSpPr/>
      </dsp:nvSpPr>
      <dsp:spPr>
        <a:xfrm>
          <a:off x="5434421" y="4258423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784139"/>
            <a:satOff val="39985"/>
            <a:lumOff val="-32041"/>
            <a:alphaOff val="0"/>
          </a:schemeClr>
        </a:solidFill>
        <a:ln w="25400" cap="flat" cmpd="sng" algn="ctr">
          <a:solidFill>
            <a:schemeClr val="accent5">
              <a:hueOff val="-784139"/>
              <a:satOff val="39985"/>
              <a:lumOff val="-320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6D934-62B4-4C5A-9A82-E481C2A0D1F4}">
      <dsp:nvSpPr>
        <dsp:cNvPr id="0" name=""/>
        <dsp:cNvSpPr/>
      </dsp:nvSpPr>
      <dsp:spPr>
        <a:xfrm>
          <a:off x="6327204" y="4258423"/>
          <a:ext cx="1485151" cy="1175333"/>
        </a:xfrm>
        <a:prstGeom prst="chevron">
          <a:avLst>
            <a:gd name="adj" fmla="val 70610"/>
          </a:avLst>
        </a:prstGeom>
        <a:solidFill>
          <a:schemeClr val="accent5">
            <a:hueOff val="-825410"/>
            <a:satOff val="42089"/>
            <a:lumOff val="-33727"/>
            <a:alphaOff val="0"/>
          </a:schemeClr>
        </a:solidFill>
        <a:ln w="25400" cap="flat" cmpd="sng" algn="ctr">
          <a:solidFill>
            <a:schemeClr val="accent5">
              <a:hueOff val="-825410"/>
              <a:satOff val="42089"/>
              <a:lumOff val="-337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51330B-8E0C-45BD-A8A5-B964FFFA52DC}">
      <dsp:nvSpPr>
        <dsp:cNvPr id="0" name=""/>
        <dsp:cNvSpPr/>
      </dsp:nvSpPr>
      <dsp:spPr>
        <a:xfrm>
          <a:off x="972619" y="4375957"/>
          <a:ext cx="6429310" cy="9402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25410"/>
              <a:satOff val="42089"/>
              <a:lumOff val="-337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сопровождения инвалидов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2619" y="4375957"/>
        <a:ext cx="6429310" cy="940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D0BBB6-A480-4CCF-B10D-8F773904A9CC}">
      <dsp:nvSpPr>
        <dsp:cNvPr id="0" name=""/>
        <dsp:cNvSpPr/>
      </dsp:nvSpPr>
      <dsp:spPr>
        <a:xfrm>
          <a:off x="1663" y="0"/>
          <a:ext cx="2587435" cy="51845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Специалисты Центра, при помощи современных методов реабилитации и </a:t>
          </a:r>
          <a:r>
            <a:rPr lang="ru-RU" sz="1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абилитации</a:t>
          </a: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авторских программ и новейшего оборудования, широкого спектра услуг, компенсируют ограниченные возможности забайкальцев, удовлетворяя разносторонние социальные потребности, ограничения, препятствующие процессам социальной реабилитации и индивидуального развития.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3" y="2073830"/>
        <a:ext cx="2587435" cy="2073830"/>
      </dsp:txXfrm>
    </dsp:sp>
    <dsp:sp modelId="{A5F083CB-127C-4537-98D1-723E0D9A0025}">
      <dsp:nvSpPr>
        <dsp:cNvPr id="0" name=""/>
        <dsp:cNvSpPr/>
      </dsp:nvSpPr>
      <dsp:spPr>
        <a:xfrm>
          <a:off x="432149" y="311074"/>
          <a:ext cx="1726463" cy="172646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AF0C7F5-49AF-4D46-BBBE-A9F38B686E7A}">
      <dsp:nvSpPr>
        <dsp:cNvPr id="0" name=""/>
        <dsp:cNvSpPr/>
      </dsp:nvSpPr>
      <dsp:spPr>
        <a:xfrm>
          <a:off x="2666722" y="0"/>
          <a:ext cx="2587435" cy="51845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Система реабилитации в Центре предусматривает значительный набор услуг, оказываемых не только детям, но и их родителям, семье в целом и более широкому окружению. Все услуги скоординированы таким образом, чтобы оказать комплексную – медицинскую, психологическую, педагогическую и социальную помощь всем участникам реабилитационного процесса.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66722" y="2073830"/>
        <a:ext cx="2587435" cy="2073830"/>
      </dsp:txXfrm>
    </dsp:sp>
    <dsp:sp modelId="{892B33B1-DF9A-427C-8911-36D49E2018CB}">
      <dsp:nvSpPr>
        <dsp:cNvPr id="0" name=""/>
        <dsp:cNvSpPr/>
      </dsp:nvSpPr>
      <dsp:spPr>
        <a:xfrm>
          <a:off x="3097208" y="311074"/>
          <a:ext cx="1726463" cy="172646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09714D8-E604-45A3-BF19-D1BE83847C23}">
      <dsp:nvSpPr>
        <dsp:cNvPr id="0" name=""/>
        <dsp:cNvSpPr/>
      </dsp:nvSpPr>
      <dsp:spPr>
        <a:xfrm>
          <a:off x="5331781" y="0"/>
          <a:ext cx="2587435" cy="51845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Ежегодно более 4000 человек получают услуги в Центре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Оказывается более 150000 услуг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1781" y="2073830"/>
        <a:ext cx="2587435" cy="2073830"/>
      </dsp:txXfrm>
    </dsp:sp>
    <dsp:sp modelId="{DFB6881C-3FE0-4CB8-B83F-8B9442627257}">
      <dsp:nvSpPr>
        <dsp:cNvPr id="0" name=""/>
        <dsp:cNvSpPr/>
      </dsp:nvSpPr>
      <dsp:spPr>
        <a:xfrm>
          <a:off x="5762267" y="311074"/>
          <a:ext cx="1726463" cy="172646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2C223AD-52D5-473F-81E5-5F2B22235E0E}">
      <dsp:nvSpPr>
        <dsp:cNvPr id="0" name=""/>
        <dsp:cNvSpPr/>
      </dsp:nvSpPr>
      <dsp:spPr>
        <a:xfrm>
          <a:off x="316835" y="4147660"/>
          <a:ext cx="7287209" cy="777686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B89C-A14A-4EAC-BD4E-9B3F2258B1D2}">
      <dsp:nvSpPr>
        <dsp:cNvPr id="0" name=""/>
        <dsp:cNvSpPr/>
      </dsp:nvSpPr>
      <dsp:spPr>
        <a:xfrm>
          <a:off x="7721" y="238580"/>
          <a:ext cx="2307772" cy="4923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Психолого-педагогическая реабилитация - комплекс психолого-педагогического мероприятий, направленных на восстановление, коррекцию и (или) компенсацию нарушенных двигательных, сенсорных, познавательных, в том числе речевых, и эмоционально-волевых процессов или их сочетаний, поведения; обеспечение специальных психолого-педагогических условий всестороннего развития личности с учетом ее актуальных и потенциальных возможностей и особых образовательных потребностей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313" y="306172"/>
        <a:ext cx="2172588" cy="4788254"/>
      </dsp:txXfrm>
    </dsp:sp>
    <dsp:sp modelId="{8724AC7A-B9FE-4E28-91E5-744C983D0541}">
      <dsp:nvSpPr>
        <dsp:cNvPr id="0" name=""/>
        <dsp:cNvSpPr/>
      </dsp:nvSpPr>
      <dsp:spPr>
        <a:xfrm>
          <a:off x="2546270" y="2414136"/>
          <a:ext cx="489247" cy="572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6270" y="2528601"/>
        <a:ext cx="342473" cy="343397"/>
      </dsp:txXfrm>
    </dsp:sp>
    <dsp:sp modelId="{0D9DD0FB-3ADE-4019-8EED-57D11D82641A}">
      <dsp:nvSpPr>
        <dsp:cNvPr id="0" name=""/>
        <dsp:cNvSpPr/>
      </dsp:nvSpPr>
      <dsp:spPr>
        <a:xfrm>
          <a:off x="3238601" y="238580"/>
          <a:ext cx="2307772" cy="4923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457872"/>
                <a:satOff val="14394"/>
                <a:lumOff val="21373"/>
                <a:alphaOff val="0"/>
                <a:shade val="51000"/>
                <a:satMod val="130000"/>
              </a:schemeClr>
            </a:gs>
            <a:gs pos="80000">
              <a:schemeClr val="accent4">
                <a:hueOff val="3457872"/>
                <a:satOff val="14394"/>
                <a:lumOff val="21373"/>
                <a:alphaOff val="0"/>
                <a:shade val="93000"/>
                <a:satMod val="130000"/>
              </a:schemeClr>
            </a:gs>
            <a:gs pos="100000">
              <a:schemeClr val="accent4">
                <a:hueOff val="3457872"/>
                <a:satOff val="14394"/>
                <a:lumOff val="2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Медицинская реабилитация – комплекс мероприятий медицинского характера, направленных на полное или частичное восстановление нарушенных и (или) компенсацию утраченных функций пораженного органа либо системы организма, поддержание функций организма в процессе завершения остро развившегося патологического процесса или обострения хронического патологического процесса в организме, а также на предупреждение, раннюю диагностику и коррекцию возможных нарушений функций поврежденных органов либо систем организма, предупреждение и снижение степени возможной инвалидности, улучшение качества жизни, сохранение работоспособности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6193" y="306172"/>
        <a:ext cx="2172588" cy="4788254"/>
      </dsp:txXfrm>
    </dsp:sp>
    <dsp:sp modelId="{CCC5EFDB-66CF-4855-8D1F-47F10D053439}">
      <dsp:nvSpPr>
        <dsp:cNvPr id="0" name=""/>
        <dsp:cNvSpPr/>
      </dsp:nvSpPr>
      <dsp:spPr>
        <a:xfrm>
          <a:off x="5777151" y="2414136"/>
          <a:ext cx="489247" cy="572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6915744"/>
                <a:satOff val="28788"/>
                <a:lumOff val="42745"/>
                <a:alphaOff val="0"/>
                <a:shade val="51000"/>
                <a:satMod val="130000"/>
              </a:schemeClr>
            </a:gs>
            <a:gs pos="80000">
              <a:schemeClr val="accent4">
                <a:hueOff val="6915744"/>
                <a:satOff val="28788"/>
                <a:lumOff val="42745"/>
                <a:alphaOff val="0"/>
                <a:shade val="93000"/>
                <a:satMod val="130000"/>
              </a:schemeClr>
            </a:gs>
            <a:gs pos="100000">
              <a:schemeClr val="accent4">
                <a:hueOff val="6915744"/>
                <a:satOff val="28788"/>
                <a:lumOff val="4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77151" y="2528601"/>
        <a:ext cx="342473" cy="343397"/>
      </dsp:txXfrm>
    </dsp:sp>
    <dsp:sp modelId="{F9941D1C-1934-4858-AB72-2D331B18B048}">
      <dsp:nvSpPr>
        <dsp:cNvPr id="0" name=""/>
        <dsp:cNvSpPr/>
      </dsp:nvSpPr>
      <dsp:spPr>
        <a:xfrm>
          <a:off x="6469482" y="238580"/>
          <a:ext cx="2307772" cy="4923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915744"/>
                <a:satOff val="28788"/>
                <a:lumOff val="42745"/>
                <a:alphaOff val="0"/>
                <a:shade val="51000"/>
                <a:satMod val="130000"/>
              </a:schemeClr>
            </a:gs>
            <a:gs pos="80000">
              <a:schemeClr val="accent4">
                <a:hueOff val="6915744"/>
                <a:satOff val="28788"/>
                <a:lumOff val="42745"/>
                <a:alphaOff val="0"/>
                <a:shade val="93000"/>
                <a:satMod val="130000"/>
              </a:schemeClr>
            </a:gs>
            <a:gs pos="100000">
              <a:schemeClr val="accent4">
                <a:hueOff val="6915744"/>
                <a:satOff val="28788"/>
                <a:lumOff val="4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Социальная реабилитация – комплекс услуг, направленных на восстановление (формирование) способностей к бытовой и общественной деятельности, посредством  социально-бытовой, социально-средовой, социально-педагогической, социально-психологической реабилитации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37074" y="306172"/>
        <a:ext cx="2172588" cy="4788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C8E024-481D-437B-B0AF-415BBF8E9F3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3484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E5EB75-1F59-4395-B751-83C76F92C896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14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17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18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19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20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22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23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24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27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28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0EB8D2-DD22-427D-A57E-59042BB81960}" type="slidenum">
              <a:rPr lang="en-US" altLang="ru-RU"/>
              <a:pPr/>
              <a:t>29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7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8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0E9-D681-43A2-946B-C281A4E36F53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6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92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49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813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76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31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3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78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9535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995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0.jpeg"/><Relationship Id="rId4" Type="http://schemas.microsoft.com/office/2007/relationships/hdphoto" Target="../media/hdphoto1.wdp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microsoft.com/office/2007/relationships/hdphoto" Target="../media/hdphoto1.wdp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492896"/>
            <a:ext cx="3528392" cy="216024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ГБУСО «Центр медико-социальной реабилитации инвалидов </a:t>
            </a:r>
            <a:b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«Росток»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Забайкальского края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" y="116632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отделение социально-психологической помощи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759052"/>
              </p:ext>
            </p:extLst>
          </p:nvPr>
        </p:nvGraphicFramePr>
        <p:xfrm>
          <a:off x="107504" y="1196752"/>
          <a:ext cx="4320480" cy="557301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20480"/>
              </a:tblGrid>
              <a:tr h="56564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социально-психолого-педагогической помощи, предусматривающей коррекцию психологического состояния, в том числе для успешной адаптации в обществе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17" marR="90917" marT="45452" marB="45452"/>
                </a:tc>
              </a:tr>
              <a:tr h="57179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социально-педагогической помощи, направленной на профилактику отклонений в поведении и аномалий личностного развития, формирование позитивных интересов, в том числе в сфере досуга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17" marR="90917" marT="45452" marB="45452"/>
                </a:tc>
              </a:tr>
              <a:tr h="3175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индивидуального плана реабилитации, сопровождения 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17" marR="90917" marT="45452" marB="45452"/>
                </a:tc>
              </a:tr>
              <a:tr h="54407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первичного обследования с целью определения потребности в услугах и определение оптимального варианта социально-психолого-педагогической помощи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17" marR="90917" marT="45452" marB="45452"/>
                </a:tc>
              </a:tr>
              <a:tr h="69142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личностно-ориентированной индивидуальной и групповой </a:t>
                      </a:r>
                      <a:r>
                        <a:rPr lang="ru-RU" sz="12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коррекционно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–развивающей работы, различной направленности, в зависимости от проблем, его возрастных особенностей, включая детей раннего возраста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17" marR="90917" marT="45452" marB="45452"/>
                </a:tc>
              </a:tr>
              <a:tr h="3175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работы по психопрофилактике, психокоррекции, психологическому консультированию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17" marR="90917" marT="45452" marB="45452"/>
                </a:tc>
              </a:tr>
              <a:tr h="1903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групп взаимной поддержки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17" marR="90917" marT="45452" marB="45452"/>
                </a:tc>
              </a:tr>
              <a:tr h="44464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благоприятного психологического климата в коллективе, а также предупреждение психической перегрузки у персонала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17" marR="90917" marT="45452" marB="45452"/>
                </a:tc>
              </a:tr>
              <a:tr h="3175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 деятельности группы кратковременного пребывания «Солнечный остров»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17" marR="90917" marT="45452" marB="45452"/>
                </a:tc>
              </a:tr>
            </a:tbl>
          </a:graphicData>
        </a:graphic>
      </p:graphicFrame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6411913" y="4937125"/>
            <a:ext cx="5605462" cy="340201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718645" y="1413471"/>
            <a:ext cx="2733675" cy="2873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Реализация программ и проектов: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830981"/>
              </p:ext>
            </p:extLst>
          </p:nvPr>
        </p:nvGraphicFramePr>
        <p:xfrm>
          <a:off x="4572000" y="1680776"/>
          <a:ext cx="4317319" cy="506059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17319"/>
              </a:tblGrid>
              <a:tr h="298160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ООП развитие ребенка с ранним детским аутизмом «Мой мир» 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76" marR="72476" marT="36233" marB="36233"/>
                </a:tc>
              </a:tr>
              <a:tr h="298160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ООП для детей социально-педагогической направленности «Волшебный мир» 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76" marR="72476" marT="36233" marB="36233"/>
                </a:tc>
              </a:tr>
              <a:tr h="175575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развития </a:t>
                      </a:r>
                      <a:r>
                        <a:rPr lang="ru-RU" sz="11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1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1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СОСотрудники</a:t>
                      </a:r>
                      <a:r>
                        <a:rPr lang="ru-RU" sz="11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76" marR="72476" marT="36233" marB="36233"/>
                </a:tc>
              </a:tr>
              <a:tr h="442677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арт-проект социальной адаптации, интеграции в общество, профориентации и самореализации </a:t>
                      </a:r>
                      <a:r>
                        <a:rPr lang="ru-RU" sz="1100" b="1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Музыкальный </a:t>
                      </a:r>
                      <a:r>
                        <a:rPr lang="ru-RU" sz="11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 – инклюзивная вокально-инструментальная группа «</a:t>
                      </a:r>
                      <a:r>
                        <a:rPr lang="ru-RU" sz="11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RostOK</a:t>
                      </a:r>
                      <a:r>
                        <a:rPr lang="ru-RU" sz="11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76" marR="72476" marT="36233" marB="36233"/>
                </a:tc>
              </a:tr>
              <a:tr h="420745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арт-проект социальной адаптации, интеграции в общество, профориентации и самореализации </a:t>
                      </a:r>
                      <a:r>
                        <a:rPr lang="ru-RU" sz="1100" b="1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системе досуговой деятельности – Театральная студия «Странник»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76" marR="72476" marT="36233" marB="36233"/>
                </a:tc>
              </a:tr>
              <a:tr h="298160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кратковременного пребывания в летний период «Ах! Лето! Лето!» для детей от 7 до 10 лет 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76" marR="72476" marT="36233" marB="36233"/>
                </a:tc>
              </a:tr>
              <a:tr h="298160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проект-визуализация «Путешествие на звезду» в темной сенсорной комнате 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76" marR="72476" marT="36233" marB="36233"/>
                </a:tc>
              </a:tr>
              <a:tr h="420745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сенсорной интегративной терапии в психологической коррекции детей (3+) с нарушениями развития «Солнышко» 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76" marR="72476" marT="36233" marB="36233"/>
                </a:tc>
              </a:tr>
              <a:tr h="420745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групповой работы психолого-педагогического сопровождения детей с особенностями психофизического развития и сопровождающих их лиц 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76" marR="72476" marT="36233" marB="36233"/>
                </a:tc>
              </a:tr>
              <a:tr h="298160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</a:t>
                      </a:r>
                      <a:r>
                        <a:rPr lang="ru-RU" sz="11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Психомышечная</a:t>
                      </a:r>
                      <a:r>
                        <a:rPr lang="ru-RU" sz="11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релаксация в условиях сенсорной комнаты» 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76" marR="72476" marT="36233" marB="36233"/>
                </a:tc>
              </a:tr>
              <a:tr h="175575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«Верни Себе себя»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76" marR="72476" marT="36233" marB="36233"/>
                </a:tc>
              </a:tr>
              <a:tr h="175575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 ситуационные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76" marR="72476" marT="36233" marB="36233"/>
                </a:tc>
              </a:tr>
            </a:tbl>
          </a:graphicData>
        </a:graphic>
      </p:graphicFrame>
      <p:sp>
        <p:nvSpPr>
          <p:cNvPr id="7" name="Control 3"/>
          <p:cNvSpPr>
            <a:spLocks noChangeArrowheads="1" noChangeShapeType="1"/>
          </p:cNvSpPr>
          <p:nvPr/>
        </p:nvSpPr>
        <p:spPr bwMode="auto">
          <a:xfrm>
            <a:off x="6710363" y="8448675"/>
            <a:ext cx="5081587" cy="42545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05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697485" cy="277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отделение социально-психологической помощи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6411913" y="4937125"/>
            <a:ext cx="5605462" cy="340201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Control 3"/>
          <p:cNvSpPr>
            <a:spLocks noChangeArrowheads="1" noChangeShapeType="1"/>
          </p:cNvSpPr>
          <p:nvPr/>
        </p:nvSpPr>
        <p:spPr bwMode="auto">
          <a:xfrm>
            <a:off x="6710363" y="8448675"/>
            <a:ext cx="5081587" cy="42545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Control 1"/>
          <p:cNvSpPr>
            <a:spLocks noChangeArrowheads="1" noChangeShapeType="1"/>
          </p:cNvSpPr>
          <p:nvPr/>
        </p:nvSpPr>
        <p:spPr bwMode="auto">
          <a:xfrm>
            <a:off x="5792788" y="4498975"/>
            <a:ext cx="1539875" cy="36703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94" y="1340768"/>
            <a:ext cx="2555873" cy="255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07" y="3420529"/>
            <a:ext cx="2427493" cy="323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05932"/>
            <a:ext cx="2726160" cy="272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2777"/>
            <a:ext cx="2160270" cy="288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73869"/>
            <a:ext cx="1831658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6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отделение социально-психологической помощи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6876255" y="5733256"/>
            <a:ext cx="3882851" cy="241901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Control 3"/>
          <p:cNvSpPr>
            <a:spLocks noChangeArrowheads="1" noChangeShapeType="1"/>
          </p:cNvSpPr>
          <p:nvPr/>
        </p:nvSpPr>
        <p:spPr bwMode="auto">
          <a:xfrm>
            <a:off x="6710363" y="8448675"/>
            <a:ext cx="5081587" cy="42545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Control 1"/>
          <p:cNvSpPr>
            <a:spLocks noChangeArrowheads="1" noChangeShapeType="1"/>
          </p:cNvSpPr>
          <p:nvPr/>
        </p:nvSpPr>
        <p:spPr bwMode="auto">
          <a:xfrm>
            <a:off x="5792788" y="4498975"/>
            <a:ext cx="1539875" cy="36703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Google Shape;1598;p103">
            <a:extLst>
              <a:ext uri="{FF2B5EF4-FFF2-40B4-BE49-F238E27FC236}">
                <a16:creationId xmlns:a16="http://schemas.microsoft.com/office/drawing/2014/main" xmlns="" xmlns:lc="http://schemas.openxmlformats.org/drawingml/2006/lockedCanvas" id="{1C4D49E9-CE8E-4864-841C-533EBA0E85B7}"/>
              </a:ext>
            </a:extLst>
          </p:cNvPr>
          <p:cNvSpPr txBox="1"/>
          <p:nvPr/>
        </p:nvSpPr>
        <p:spPr>
          <a:xfrm>
            <a:off x="107504" y="1208212"/>
            <a:ext cx="7848872" cy="42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533" rIns="87091" bIns="43533" anchor="t" anchorCtr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1057">
              <a:buClr>
                <a:srgbClr val="303083"/>
              </a:buClr>
              <a:buSzPts val="3200"/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Группа кратковременного пребывания «Солнечный остров»</a:t>
            </a:r>
            <a:endParaRPr lang="ru-RU" sz="2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53D9434-A620-42D5-A067-950F2A9C13D4}"/>
              </a:ext>
            </a:extLst>
          </p:cNvPr>
          <p:cNvSpPr txBox="1"/>
          <p:nvPr/>
        </p:nvSpPr>
        <p:spPr>
          <a:xfrm>
            <a:off x="3964276" y="2004373"/>
            <a:ext cx="4208124" cy="776555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87091" tIns="43533" rIns="87091" bIns="43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882">
                <a:solidFill>
                  <a:schemeClr val="lt1"/>
                </a:solidFill>
              </a:defRPr>
            </a:lvl1pPr>
          </a:lstStyle>
          <a:p>
            <a:pPr marL="0" lvl="1" algn="just" defTabSz="871057">
              <a:buClr>
                <a:srgbClr val="000000"/>
              </a:buClr>
              <a:defRPr/>
            </a:pPr>
            <a:r>
              <a:rPr lang="ru-RU" sz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пребывание детей в группе позволяет адаптироваться в социуме,  получать навыки пребывания в коллективе, учит самостоятельности</a:t>
            </a:r>
            <a:r>
              <a:rPr lang="ru-RU" sz="1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163;ga2bcb7a8bc_0_0">
            <a:extLst>
              <a:ext uri="{FF2B5EF4-FFF2-40B4-BE49-F238E27FC236}">
                <a16:creationId xmlns="" xmlns:a16="http://schemas.microsoft.com/office/drawing/2014/main" id="{10BAC05C-B970-4988-8D33-1FC63D65DEFB}"/>
              </a:ext>
            </a:extLst>
          </p:cNvPr>
          <p:cNvSpPr txBox="1"/>
          <p:nvPr/>
        </p:nvSpPr>
        <p:spPr>
          <a:xfrm>
            <a:off x="4108292" y="1822117"/>
            <a:ext cx="2335916" cy="2387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ru-RU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КОНЦЕПЦИЯ:</a:t>
            </a:r>
            <a:endParaRPr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: вниз 20">
            <a:extLst>
              <a:ext uri="{FF2B5EF4-FFF2-40B4-BE49-F238E27FC236}">
                <a16:creationId xmlns="" xmlns:a16="http://schemas.microsoft.com/office/drawing/2014/main" id="{629B3B63-D0C9-442D-9B0F-73B3DBB4C503}"/>
              </a:ext>
            </a:extLst>
          </p:cNvPr>
          <p:cNvSpPr/>
          <p:nvPr/>
        </p:nvSpPr>
        <p:spPr>
          <a:xfrm rot="16200000">
            <a:off x="3718971" y="2004785"/>
            <a:ext cx="157004" cy="243154"/>
          </a:xfrm>
          <a:prstGeom prst="downArrow">
            <a:avLst>
              <a:gd name="adj1" fmla="val 36972"/>
              <a:gd name="adj2" fmla="val 50000"/>
            </a:avLst>
          </a:prstGeom>
          <a:solidFill>
            <a:schemeClr val="bg1"/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62;p47">
            <a:extLst>
              <a:ext uri="{FF2B5EF4-FFF2-40B4-BE49-F238E27FC236}">
                <a16:creationId xmlns="" xmlns:a16="http://schemas.microsoft.com/office/drawing/2014/main" id="{5E86C41B-B4B9-40A3-B36C-E774B1CEFEDB}"/>
              </a:ext>
            </a:extLst>
          </p:cNvPr>
          <p:cNvSpPr/>
          <p:nvPr/>
        </p:nvSpPr>
        <p:spPr>
          <a:xfrm>
            <a:off x="6068338" y="4465299"/>
            <a:ext cx="2858384" cy="25984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КАКУЮ ПРОБЛЕМУ РЕШАЕМ:</a:t>
            </a:r>
            <a:endParaRPr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1116;p110">
            <a:extLst>
              <a:ext uri="{FF2B5EF4-FFF2-40B4-BE49-F238E27FC236}">
                <a16:creationId xmlns="" xmlns:a16="http://schemas.microsoft.com/office/drawing/2014/main" id="{3FA707F8-BA92-43A2-A13B-7BC623BE1722}"/>
              </a:ext>
            </a:extLst>
          </p:cNvPr>
          <p:cNvSpPr txBox="1"/>
          <p:nvPr/>
        </p:nvSpPr>
        <p:spPr>
          <a:xfrm>
            <a:off x="4202889" y="4722600"/>
            <a:ext cx="4723833" cy="650616"/>
          </a:xfrm>
          <a:prstGeom prst="rect">
            <a:avLst/>
          </a:prstGeom>
          <a:noFill/>
          <a:ln>
            <a:solidFill>
              <a:srgbClr val="A2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Зависимость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– инвалидов от родителей, </a:t>
            </a:r>
            <a:r>
              <a:rPr lang="ru-RU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гиперопека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Невозможность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трудоустройства родителей в силу занятости по уходу за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ребенком.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163;ga2bcb7a8bc_0_0">
            <a:extLst>
              <a:ext uri="{FF2B5EF4-FFF2-40B4-BE49-F238E27FC236}">
                <a16:creationId xmlns="" xmlns:a16="http://schemas.microsoft.com/office/drawing/2014/main" id="{CC382632-3719-442A-AB70-2D270FAE6E2B}"/>
              </a:ext>
            </a:extLst>
          </p:cNvPr>
          <p:cNvSpPr txBox="1"/>
          <p:nvPr/>
        </p:nvSpPr>
        <p:spPr>
          <a:xfrm>
            <a:off x="4990969" y="2970156"/>
            <a:ext cx="2461351" cy="2428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ru-RU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</a:lstStyle>
          <a:p>
            <a:pPr algn="l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СДЕЛАНО:</a:t>
            </a:r>
            <a:endParaRPr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3F3F22E-A2E9-4E65-81C1-867055F35202}"/>
              </a:ext>
            </a:extLst>
          </p:cNvPr>
          <p:cNvSpPr txBox="1"/>
          <p:nvPr/>
        </p:nvSpPr>
        <p:spPr>
          <a:xfrm>
            <a:off x="4202889" y="3257630"/>
            <a:ext cx="4723833" cy="1107474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87091" tIns="43533" rIns="87091" bIns="43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882">
                <a:solidFill>
                  <a:schemeClr val="lt1"/>
                </a:solidFill>
              </a:defRPr>
            </a:lvl1pPr>
          </a:lstStyle>
          <a:p>
            <a:pPr marL="342900" indent="-342900" algn="just">
              <a:buAutoNum type="arabicPeriod"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проведен ремонт помещения, закуплено оборудование, открыты 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кратковременного пребывания на 30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marL="342900" indent="-342900" algn="just">
              <a:buAutoNum type="arabicPeriod"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распространен на </a:t>
            </a:r>
            <a:r>
              <a:rPr lang="ru-RU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Борзинский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Краснокаменский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Петровск-Забайкальский и </a:t>
            </a:r>
            <a:r>
              <a:rPr lang="ru-RU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Каларский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районы Забайкальского края.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групп в МО 4, количество детей 72.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163;ga2bcb7a8bc_0_0">
            <a:extLst>
              <a:ext uri="{FF2B5EF4-FFF2-40B4-BE49-F238E27FC236}">
                <a16:creationId xmlns="" xmlns:a16="http://schemas.microsoft.com/office/drawing/2014/main" id="{A5DA9BB4-8F27-4422-8EE8-5CBD33120D2E}"/>
              </a:ext>
            </a:extLst>
          </p:cNvPr>
          <p:cNvSpPr txBox="1"/>
          <p:nvPr/>
        </p:nvSpPr>
        <p:spPr>
          <a:xfrm>
            <a:off x="41815" y="1675429"/>
            <a:ext cx="2441954" cy="24140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ru-RU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УНИКАЛЬНОСТЬ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60;ga2bcb7a8bc_0_0">
            <a:extLst>
              <a:ext uri="{FF2B5EF4-FFF2-40B4-BE49-F238E27FC236}">
                <a16:creationId xmlns="" xmlns:a16="http://schemas.microsoft.com/office/drawing/2014/main" id="{69A3FBB7-430B-457A-B29D-FCC945DF4B79}"/>
              </a:ext>
            </a:extLst>
          </p:cNvPr>
          <p:cNvSpPr txBox="1"/>
          <p:nvPr/>
        </p:nvSpPr>
        <p:spPr>
          <a:xfrm>
            <a:off x="35496" y="2010017"/>
            <a:ext cx="3588277" cy="842919"/>
          </a:xfrm>
          <a:prstGeom prst="rect">
            <a:avLst/>
          </a:prstGeom>
          <a:noFill/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благоприятной среды для развития детей с ограниченными возможностями здоровья, получение возможности трудоустройства для родителей</a:t>
            </a:r>
            <a:endParaRPr sz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162;p47">
            <a:extLst>
              <a:ext uri="{FF2B5EF4-FFF2-40B4-BE49-F238E27FC236}">
                <a16:creationId xmlns="" xmlns:a16="http://schemas.microsoft.com/office/drawing/2014/main" id="{5E86C41B-B4B9-40A3-B36C-E774B1CEFEDB}"/>
              </a:ext>
            </a:extLst>
          </p:cNvPr>
          <p:cNvSpPr/>
          <p:nvPr/>
        </p:nvSpPr>
        <p:spPr>
          <a:xfrm>
            <a:off x="107505" y="5085184"/>
            <a:ext cx="2664295" cy="26462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ПЛАН РАЗВИТИЯ</a:t>
            </a:r>
            <a:r>
              <a:rPr lang="ru-RU" sz="1200" b="1" i="0" u="none" strike="noStrike" cap="none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3F3F22E-A2E9-4E65-81C1-867055F35202}"/>
              </a:ext>
            </a:extLst>
          </p:cNvPr>
          <p:cNvSpPr txBox="1"/>
          <p:nvPr/>
        </p:nvSpPr>
        <p:spPr>
          <a:xfrm>
            <a:off x="51757" y="5449366"/>
            <a:ext cx="9017677" cy="1292002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87091" tIns="43533" rIns="87091" bIns="43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882">
                <a:solidFill>
                  <a:schemeClr val="lt1"/>
                </a:solidFill>
              </a:defRPr>
            </a:lvl1pPr>
          </a:lstStyle>
          <a:p>
            <a:pPr lvl="0" algn="l"/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Социально-бытовая адаптация детей-инвалидов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ЗА ШАГОМ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посредством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навыков и алгоритмов выполнения жизненно важных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 (самообслуживание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передвижение, ориентация,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общение) ,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выполняемые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самостоятельно, приобретение жизненного опыта,  повышение благосостояния семьи,  и, как следствие, снижение нагрузки на государственные учреждения социального обслуживания.</a:t>
            </a:r>
          </a:p>
          <a:p>
            <a:pPr lvl="0" algn="l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создание: технической мастерской, швейной мастерской, бытовой комнаты,  кухни, жилой комнаты, комнаты для досуга.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09020"/>
            <a:ext cx="1719009" cy="193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5" t="13530" r="13899"/>
          <a:stretch/>
        </p:blipFill>
        <p:spPr bwMode="auto">
          <a:xfrm>
            <a:off x="-36512" y="3001836"/>
            <a:ext cx="2456374" cy="1939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</a:t>
            </a:r>
            <a:r>
              <a:rPr lang="ru-RU" alt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отделения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6852" b="7496"/>
          <a:stretch/>
        </p:blipFill>
        <p:spPr bwMode="auto">
          <a:xfrm>
            <a:off x="323528" y="2190452"/>
            <a:ext cx="8588772" cy="440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58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«Росток»-отделение патологии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опорно-двигательной системы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079178"/>
              </p:ext>
            </p:extLst>
          </p:nvPr>
        </p:nvGraphicFramePr>
        <p:xfrm>
          <a:off x="24532" y="1124744"/>
          <a:ext cx="7641505" cy="24702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641505"/>
              </a:tblGrid>
              <a:tr h="51161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медицинской и социальной реабилитации или </a:t>
                      </a:r>
                      <a:r>
                        <a:rPr lang="ru-RU" sz="12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абилитации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инвалидов в соответствии с </a:t>
                      </a:r>
                      <a:r>
                        <a:rPr lang="ru-RU" sz="1200" b="1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ИПРА, 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также лиц с патологией опорно-двигательной системы, в том числе детям-инвалидам, детям с ограниченными возможностями здоровья, часто болеющим детям </a:t>
                      </a:r>
                      <a:endParaRPr lang="ru-RU" sz="12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2" marR="76442" marT="38215" marB="38215"/>
                </a:tc>
              </a:tr>
              <a:tr h="21224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по восстановительной медицине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2" marR="76442" marT="38215" marB="38215"/>
                </a:tc>
              </a:tr>
              <a:tr h="36192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лечебно-оздоровительных мероприятий, направленных на профилактику первичной инвалидности у лиц с риском развития инвалидности, в том числе детей </a:t>
                      </a:r>
                      <a:endParaRPr lang="ru-RU" sz="12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2" marR="76442" marT="38215" marB="38215"/>
                </a:tc>
              </a:tr>
              <a:tr h="51161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основам медико-социальных знаний, навыкам и умениям, приемам коррекционной работы при нарушении функций опорно-двигательной системы, для проведения реабилитационных мероприятий в домашних условиях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2" marR="76442" marT="38215" marB="38215"/>
                </a:tc>
              </a:tr>
              <a:tr h="21224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лечебно-физкультурных мероприятий</a:t>
                      </a:r>
                      <a:endParaRPr lang="ru-RU" sz="12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2" marR="76442" marT="38215" marB="38215"/>
                </a:tc>
              </a:tr>
              <a:tr h="212243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Предрейсовый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осмотр водителей</a:t>
                      </a:r>
                      <a:endParaRPr lang="ru-RU" sz="12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2" marR="76442" marT="38215" marB="38215"/>
                </a:tc>
              </a:tr>
            </a:tbl>
          </a:graphicData>
        </a:graphic>
      </p:graphicFrame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6267450" y="4973638"/>
            <a:ext cx="6335713" cy="38481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545324"/>
              </p:ext>
            </p:extLst>
          </p:nvPr>
        </p:nvGraphicFramePr>
        <p:xfrm>
          <a:off x="251520" y="3703720"/>
          <a:ext cx="4248472" cy="310965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248472"/>
              </a:tblGrid>
              <a:tr h="274772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Приемы врачей: терапевта, педиатра, </a:t>
                      </a:r>
                      <a:r>
                        <a:rPr lang="ru-RU" sz="12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рефлексотерапевта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врача-ЛФК, физиотерапевта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164857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Иглорефлесотерапия</a:t>
                      </a:r>
                      <a:r>
                        <a:rPr lang="ru-RU" sz="1200" b="1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Су-</a:t>
                      </a:r>
                      <a:r>
                        <a:rPr lang="ru-RU" sz="1200" b="1" kern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Джок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274772">
                <a:tc>
                  <a:txBody>
                    <a:bodyPr/>
                    <a:lstStyle/>
                    <a:p>
                      <a:pPr marL="0" marR="1905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 ручной, аппаратный, </a:t>
                      </a:r>
                      <a:r>
                        <a:rPr lang="ru-RU" sz="1200" b="1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вакуумный, массажное кресло</a:t>
                      </a:r>
                      <a:endParaRPr lang="ru-RU" sz="900" b="1" kern="14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164857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Термотерапия, Механотерапия, </a:t>
                      </a:r>
                      <a:r>
                        <a:rPr lang="ru-RU" sz="1200" b="1" kern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Эрготерапия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164857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СКЭНАР-терапия, ДЭНС-терапия</a:t>
                      </a:r>
                    </a:p>
                  </a:txBody>
                  <a:tcPr marL="91427" marR="91427" marT="45707" marB="45707"/>
                </a:tc>
              </a:tr>
              <a:tr h="164857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Физиолечение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аппаратными 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методами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274772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ЛФК: 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индивидуальная, групповая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274772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Кинезитерапия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164857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восстановления после инсульта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164857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коррекции походки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</a:tbl>
          </a:graphicData>
        </a:graphic>
      </p:graphicFrame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2697163" y="9474200"/>
            <a:ext cx="4968875" cy="332581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299661"/>
              </p:ext>
            </p:extLst>
          </p:nvPr>
        </p:nvGraphicFramePr>
        <p:xfrm>
          <a:off x="4644008" y="3704676"/>
          <a:ext cx="4233811" cy="31087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233811"/>
              </a:tblGrid>
              <a:tr h="247789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Восстановление  двигательных функций </a:t>
                      </a:r>
                      <a:r>
                        <a:rPr lang="ru-RU" sz="1200" b="1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АДЭЛИ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247789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Энтеральная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оксигенотерапия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247789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 «Новое дыхание»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412998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 реабилитации после пневмонии и Covid для детей и взрослых 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412998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1200" b="1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дистанционной 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реабилитации после перенесенных заболеваний и травм для взрослых и детей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247789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Медико-социальная реабилитация удаленного доступа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247789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Кардиотренировки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247789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Галокамера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247789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«Здоровое сердце»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247789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восстановления после отказа от курения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</a:tbl>
          </a:graphicData>
        </a:graphic>
      </p:graphicFrame>
      <p:sp>
        <p:nvSpPr>
          <p:cNvPr id="8" name="Control 3"/>
          <p:cNvSpPr>
            <a:spLocks noChangeArrowheads="1" noChangeShapeType="1"/>
          </p:cNvSpPr>
          <p:nvPr/>
        </p:nvSpPr>
        <p:spPr bwMode="auto">
          <a:xfrm>
            <a:off x="7915275" y="9471025"/>
            <a:ext cx="5026025" cy="34290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35896" y="3429695"/>
            <a:ext cx="2733675" cy="2873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Реализация программ и проектов: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«Росток»-отделение патологии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опорно-двигательной системы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6267450" y="4973638"/>
            <a:ext cx="6335713" cy="38481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2697163" y="9474200"/>
            <a:ext cx="4968875" cy="332581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Control 3"/>
          <p:cNvSpPr>
            <a:spLocks noChangeArrowheads="1" noChangeShapeType="1"/>
          </p:cNvSpPr>
          <p:nvPr/>
        </p:nvSpPr>
        <p:spPr bwMode="auto">
          <a:xfrm>
            <a:off x="7915275" y="9471025"/>
            <a:ext cx="5026025" cy="34290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Control 1"/>
          <p:cNvSpPr>
            <a:spLocks noChangeArrowheads="1" noChangeShapeType="1"/>
          </p:cNvSpPr>
          <p:nvPr/>
        </p:nvSpPr>
        <p:spPr bwMode="auto">
          <a:xfrm>
            <a:off x="10583863" y="4414838"/>
            <a:ext cx="1568450" cy="362267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0" t="13453" r="22127"/>
          <a:stretch/>
        </p:blipFill>
        <p:spPr bwMode="auto">
          <a:xfrm>
            <a:off x="2987824" y="1648699"/>
            <a:ext cx="2407364" cy="176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27" y="1594066"/>
            <a:ext cx="2926632" cy="219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76464"/>
            <a:ext cx="2951759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4188199"/>
            <a:ext cx="2525509" cy="248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340768"/>
            <a:ext cx="2373635" cy="237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11569"/>
          <a:stretch/>
        </p:blipFill>
        <p:spPr bwMode="auto">
          <a:xfrm>
            <a:off x="3419872" y="3820300"/>
            <a:ext cx="2626475" cy="272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97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</a:t>
            </a:r>
            <a:r>
              <a:rPr lang="ru-RU" alt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отделения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oogle Shape;123;p22"/>
          <p:cNvPicPr preferRelativeResize="0"/>
          <p:nvPr/>
        </p:nvPicPr>
        <p:blipFill rotWithShape="1">
          <a:blip r:embed="rId5">
            <a:alphaModFix/>
          </a:blip>
          <a:srcRect l="2778" t="6913" b="6419"/>
          <a:stretch/>
        </p:blipFill>
        <p:spPr>
          <a:xfrm>
            <a:off x="218504" y="2132856"/>
            <a:ext cx="8890000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36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отделение патологии слуха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646912"/>
              </p:ext>
            </p:extLst>
          </p:nvPr>
        </p:nvGraphicFramePr>
        <p:xfrm>
          <a:off x="166936" y="1268760"/>
          <a:ext cx="6692776" cy="319748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692776"/>
              </a:tblGrid>
              <a:tr h="152210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аудиологическое исследование слухового анализатора.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05" marR="70805" marT="35398" marB="35398"/>
                </a:tc>
              </a:tr>
              <a:tr h="279736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индивидуальных ушных вкладышей для слуховых аппаратов их отопластичных материалов в присутствии пациента 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05" marR="70805" marT="35398" marB="35398"/>
                </a:tc>
              </a:tr>
              <a:tr h="343499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 и настройка цифровых и программируемых слуховых аппаратов при помощи программного обеспечения NOAH и компьютерного интерфейса HI-PRO 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05" marR="70805" marT="35398" marB="35398"/>
                </a:tc>
              </a:tr>
              <a:tr h="215973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индивидуальных слепок ля внутриушных слуховых аппаратов из слепочной массы EGGER 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05" marR="70805" marT="35398" marB="35398"/>
                </a:tc>
              </a:tr>
              <a:tr h="407263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льготной категории граждан (дети и инвалиды и ограниченными возможностями здоровья) слуховыми аппаратами и техническими средствами реабилитации 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05" marR="70805" marT="35398" marB="35398"/>
                </a:tc>
              </a:tr>
              <a:tr h="343499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услуг сурдоперевода инвалидам по слуху, сопровождение глухих в поликлиники, БТИ, пенсионный фонд, в общественные организации и учреждения 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05" marR="70805" marT="35398" marB="35398"/>
                </a:tc>
              </a:tr>
              <a:tr h="152210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выставок сурдологической техники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05" marR="70805" marT="35398" marB="35398"/>
                </a:tc>
              </a:tr>
              <a:tr h="105366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врача-сурдолога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05" marR="70805" marT="35398" marB="35398"/>
                </a:tc>
              </a:tr>
              <a:tr h="105366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услуги </a:t>
                      </a:r>
                      <a:r>
                        <a:rPr lang="ru-RU" sz="12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сурдопереводчика</a:t>
                      </a:r>
                      <a:endParaRPr lang="ru-RU" sz="11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05" marR="70805" marT="35398" marB="35398"/>
                </a:tc>
              </a:tr>
            </a:tbl>
          </a:graphicData>
        </a:graphic>
      </p:graphicFrame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3467100" y="3517900"/>
            <a:ext cx="3405188" cy="43116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9015413" y="5738813"/>
            <a:ext cx="1495425" cy="11144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95356"/>
            <a:ext cx="2160240" cy="212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12" y="4583147"/>
            <a:ext cx="2142852" cy="214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70" y="4600323"/>
            <a:ext cx="2826594" cy="211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22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</a:t>
            </a:r>
            <a:r>
              <a:rPr lang="ru-RU" alt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отделения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oogle Shape;137;p24"/>
          <p:cNvPicPr preferRelativeResize="0"/>
          <p:nvPr/>
        </p:nvPicPr>
        <p:blipFill rotWithShape="1">
          <a:blip r:embed="rId5">
            <a:alphaModFix/>
          </a:blip>
          <a:srcRect l="2778" t="5432" b="6173"/>
          <a:stretch/>
        </p:blipFill>
        <p:spPr>
          <a:xfrm>
            <a:off x="254000" y="2060848"/>
            <a:ext cx="8890000" cy="454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61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отделение </a:t>
            </a:r>
            <a:r>
              <a:rPr lang="ru-RU" alt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иппотерапии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285577"/>
              </p:ext>
            </p:extLst>
          </p:nvPr>
        </p:nvGraphicFramePr>
        <p:xfrm>
          <a:off x="251520" y="1340768"/>
          <a:ext cx="4608512" cy="471077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608512"/>
              </a:tblGrid>
              <a:tr h="4605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социальных услуг в соответствии со стандартами социального обслуживания </a:t>
                      </a:r>
                      <a:endParaRPr lang="ru-RU" sz="12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22" marR="72022" marT="36006" marB="36006"/>
                </a:tc>
              </a:tr>
              <a:tr h="44778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помощи получателям социальных услуг по восстановлению нарушенных функций организма посредством иппотерапии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22" marR="72022" marT="36006" marB="36006"/>
                </a:tc>
              </a:tr>
              <a:tr h="3362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способствование социальной и бытовой реабилитации, абилитации и адаптации получателей социальных услуг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22" marR="72022" marT="36006" marB="36006"/>
                </a:tc>
              </a:tr>
              <a:tr h="44778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восстановление и улучшение физического состояния, максимально возможная психосоциальная личностная реабилитация и адаптация получателей социальных услуг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22" marR="72022" marT="36006" marB="36006"/>
                </a:tc>
              </a:tr>
              <a:tr h="3362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максимальной мобилизации эмоционально-волевой деятельности у получателей социальных услуг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22" marR="72022" marT="36006" marB="36006"/>
                </a:tc>
              </a:tr>
              <a:tr h="44778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регулярности, систематичности, непрерывности занятий в программе иппотерапии получателей социальных услуг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22" marR="72022" marT="36006" marB="36006"/>
                </a:tc>
              </a:tr>
              <a:tr h="3362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иппотерапии, как одного из эффективных методов реабилитации получателей социальных услуг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22" marR="72022" marT="36006" marB="36006"/>
                </a:tc>
              </a:tr>
              <a:tr h="32950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 и тренировка лошадей, подготовка лошадей для занятия по </a:t>
                      </a:r>
                      <a:r>
                        <a:rPr lang="ru-RU" sz="12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иппотерапии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уход за животными </a:t>
                      </a:r>
                      <a:endParaRPr lang="ru-RU" sz="12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22" marR="72022" marT="36006" marB="36006"/>
                </a:tc>
              </a:tr>
            </a:tbl>
          </a:graphicData>
        </a:graphic>
      </p:graphicFrame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14666913" y="3455988"/>
            <a:ext cx="3392487" cy="41910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243347"/>
              </p:ext>
            </p:extLst>
          </p:nvPr>
        </p:nvGraphicFramePr>
        <p:xfrm>
          <a:off x="5148064" y="2826361"/>
          <a:ext cx="3884035" cy="356030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884035"/>
              </a:tblGrid>
              <a:tr h="428898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</a:t>
                      </a:r>
                      <a:r>
                        <a:rPr lang="ru-RU" sz="12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Иппотерапия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комплексной реабилитации лиц с ограниченными возможностями здоровья» </a:t>
                      </a:r>
                      <a:endParaRPr lang="ru-RU" sz="12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171632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Лечебная верховая езда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300265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Экстремальные виды двигательной активности (иппотерапия)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171632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Инвалидный конный спорт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171632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Спортивно-реабилитационная площадка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300265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Адаптивная физическая культура (шоудаун, настольные спортивные игры)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171632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300265">
                <a:tc>
                  <a:txBody>
                    <a:bodyPr/>
                    <a:lstStyle/>
                    <a:p>
                      <a:pPr marR="1905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Спартакиады по адаптивным настольным спортивным играм</a:t>
                      </a:r>
                      <a:endParaRPr lang="ru-RU" sz="12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</a:tbl>
          </a:graphicData>
        </a:graphic>
      </p:graphicFrame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14317663" y="8721725"/>
            <a:ext cx="3379787" cy="258921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300192" y="2565599"/>
            <a:ext cx="2733675" cy="2873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Реализация программ и проектов: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2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</a:t>
            </a:r>
            <a:endParaRPr lang="ru-RU" alt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5133" y="1471424"/>
            <a:ext cx="76892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</a:t>
            </a:r>
            <a:r>
              <a:rPr lang="ru-RU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зарегистрирован в качестве поставщика социальных услуг 20 сентября 2004 года. </a:t>
            </a:r>
            <a:r>
              <a:rPr lang="ru-RU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  <a:r>
              <a:rPr lang="ru-RU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учредителя и собственника имущества Учреждения от имени Забайкальского края осуществляют Министерство труда и социальной защиты Забайкальского края и Департамент государственного имущества и земельных отношений Забайкальского края.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-180528" y="4797152"/>
            <a:ext cx="9650127" cy="2160240"/>
            <a:chOff x="34441" y="3933056"/>
            <a:chExt cx="9345613" cy="19685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1" y="3933056"/>
              <a:ext cx="9345613" cy="196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077072"/>
              <a:ext cx="1118199" cy="7454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284" y="4002537"/>
              <a:ext cx="963476" cy="7226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4077072"/>
              <a:ext cx="976546" cy="6468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831" y="3985698"/>
              <a:ext cx="1106066" cy="8295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4024636"/>
              <a:ext cx="1108011" cy="7382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4116430"/>
              <a:ext cx="888462" cy="5923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4088152"/>
              <a:ext cx="936778" cy="624641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591" y="4097736"/>
              <a:ext cx="837848" cy="6296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отделение </a:t>
            </a:r>
            <a:r>
              <a:rPr lang="ru-RU" alt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иппотерапии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14957425" y="2889250"/>
            <a:ext cx="3405188" cy="53975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0808"/>
            <a:ext cx="4093915" cy="2891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2189" r="21456"/>
          <a:stretch/>
        </p:blipFill>
        <p:spPr bwMode="auto">
          <a:xfrm>
            <a:off x="107503" y="1308751"/>
            <a:ext cx="4073017" cy="3488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20" y="3950415"/>
            <a:ext cx="3377183" cy="2875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04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</a:t>
            </a:r>
            <a:r>
              <a:rPr lang="ru-RU" alt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отделения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5941" b="6294"/>
          <a:stretch/>
        </p:blipFill>
        <p:spPr bwMode="auto">
          <a:xfrm>
            <a:off x="241300" y="2132856"/>
            <a:ext cx="8902700" cy="4515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4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отделение сопровождения инвалидов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142282"/>
              </p:ext>
            </p:extLst>
          </p:nvPr>
        </p:nvGraphicFramePr>
        <p:xfrm>
          <a:off x="107504" y="1451386"/>
          <a:ext cx="5904656" cy="508360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904656"/>
              </a:tblGrid>
              <a:tr h="87436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комплексной помощи инвалидам, а также семьям, имеющим детей–инвалидов и детей с ограниченными возможностями здоровья, для расширения спектра оказываемых услуг, повышения качества и уровня доступности предоставляемых государственных  социальных услуг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79" marR="52379" marT="26186" marB="26186"/>
                </a:tc>
              </a:tr>
              <a:tr h="4642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социального сопровождения инвалидов, детей инвалидов и воспитывающих их семей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79" marR="52379" marT="26186" marB="26186"/>
                </a:tc>
              </a:tr>
              <a:tr h="59618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обследование жилищно-бытовых условий проживания инвалидов (с согласия инвалидов или их законных представителей) с заполнением акта обследования жилищно-бытовых условий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79" marR="52379" marT="26186" marB="26186"/>
                </a:tc>
              </a:tr>
              <a:tr h="4642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доступности для инвалидов объектов социальной и транспортной инфраструктуры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79" marR="52379" marT="26186" marB="26186"/>
                </a:tc>
              </a:tr>
              <a:tr h="66730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и исполнение мероприятий индивидуальной программы реабилитации и абилитации инвалида, индивидуальной программы реабилитации и абилитации ребенка – инвалида (ИПРА)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79" marR="52379" marT="26186" marB="26186"/>
                </a:tc>
              </a:tr>
              <a:tr h="59618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документов от инвалидов или законных представителей для получения услуг в рамках службы сопровождения инвалидов, формирование личных дел, внесение данных в АСП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79" marR="52379" marT="26186" marB="26186"/>
                </a:tc>
              </a:tr>
              <a:tr h="73527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содействия инвалидам в предоставлении медицинской, психологической, педагогической, юридической, социальной помощи, не относящейся к социальным услугам на основе межведомственного взаимодействия </a:t>
                      </a:r>
                      <a:endParaRPr lang="ru-RU" sz="12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79" marR="52379" marT="26186" marB="26186"/>
                </a:tc>
              </a:tr>
              <a:tr h="67613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взаимодействия между Отделением и учреждениями системы социальной защиты, образования, здравоохранения и общественными организациями в оказании услуг лицам с инвалидностью </a:t>
                      </a:r>
                      <a:endParaRPr lang="ru-RU" sz="12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79" marR="52379" marT="26186" marB="26186"/>
                </a:tc>
              </a:tr>
            </a:tbl>
          </a:graphicData>
        </a:graphic>
      </p:graphicFrame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14957425" y="2889250"/>
            <a:ext cx="3405188" cy="53975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7416800" y="4265613"/>
            <a:ext cx="1501775" cy="38147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4"/>
          <a:stretch/>
        </p:blipFill>
        <p:spPr bwMode="auto">
          <a:xfrm>
            <a:off x="6350000" y="2564904"/>
            <a:ext cx="2658268" cy="2620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3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отделение сопровождения инвалидов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14957425" y="2889250"/>
            <a:ext cx="3405188" cy="53975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51" y="1268760"/>
            <a:ext cx="4202113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36" y="3964185"/>
            <a:ext cx="4284932" cy="27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5" y="1465939"/>
            <a:ext cx="3547237" cy="354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44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отделение сопровождения инвалидов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14957425" y="2889250"/>
            <a:ext cx="3405188" cy="53975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77686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r="18734"/>
          <a:stretch/>
        </p:blipFill>
        <p:spPr bwMode="auto">
          <a:xfrm>
            <a:off x="3851920" y="1340768"/>
            <a:ext cx="5040560" cy="523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7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29363"/>
            <a:ext cx="861237" cy="86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28546" y="559981"/>
            <a:ext cx="693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звукозаписи – репетиционная площадка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62200" y="1447800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9953">
            <a:off x="253116" y="3955879"/>
            <a:ext cx="3306040" cy="247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6500" y="1495425"/>
            <a:ext cx="2819400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37162">
            <a:off x="5992262" y="4421789"/>
            <a:ext cx="2870200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9" t="23087"/>
          <a:stretch/>
        </p:blipFill>
        <p:spPr>
          <a:xfrm rot="20664043">
            <a:off x="268331" y="1700413"/>
            <a:ext cx="3251951" cy="1918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724401"/>
            <a:ext cx="16764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5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29363"/>
            <a:ext cx="861237" cy="86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28546" y="590490"/>
            <a:ext cx="693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Адаптивная физическая культура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bukzamdir\Desktop\Иппотерапия\фото грант\IMG_6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51" y="4854933"/>
            <a:ext cx="2735796" cy="1823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62" y="1269160"/>
            <a:ext cx="3023736" cy="2015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95" y="1254933"/>
            <a:ext cx="4683005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72" y="3316351"/>
            <a:ext cx="3326039" cy="2591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95" y="4854933"/>
            <a:ext cx="2415283" cy="1812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7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отдел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572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r="15963"/>
          <a:stretch/>
        </p:blipFill>
        <p:spPr bwMode="auto">
          <a:xfrm>
            <a:off x="539552" y="3974232"/>
            <a:ext cx="3551464" cy="236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4" y="1268760"/>
            <a:ext cx="3096252" cy="232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65104"/>
            <a:ext cx="3657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7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данные:</a:t>
            </a:r>
            <a:endParaRPr lang="ru-RU" alt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2451" r="7759" b="2451"/>
          <a:stretch/>
        </p:blipFill>
        <p:spPr>
          <a:xfrm>
            <a:off x="4067944" y="1628800"/>
            <a:ext cx="4752623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трелка вправо 1"/>
          <p:cNvSpPr/>
          <p:nvPr/>
        </p:nvSpPr>
        <p:spPr>
          <a:xfrm>
            <a:off x="395536" y="2098898"/>
            <a:ext cx="4896544" cy="1834158"/>
          </a:xfrm>
          <a:prstGeom prst="rightArrow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r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Забайкальский край,</a:t>
            </a:r>
          </a:p>
          <a:p>
            <a:pPr algn="r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Чита, </a:t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Курнатовского, д.7</a:t>
            </a:r>
            <a:endParaRPr lang="ru-RU" sz="1800" b="1" dirty="0">
              <a:solidFill>
                <a:srgbClr val="B92D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24128" y="2597423"/>
            <a:ext cx="271804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Bad Script" panose="02000000000000000000" pitchFamily="2" charset="0"/>
              </a:rPr>
              <a:t>Телефон:</a:t>
            </a:r>
            <a:r>
              <a:rPr lang="ru-RU" sz="1400" dirty="0" smtClean="0">
                <a:solidFill>
                  <a:srgbClr val="C00000"/>
                </a:solidFill>
                <a:latin typeface="Bad Script" panose="02000000000000000000" pitchFamily="2" charset="0"/>
              </a:rPr>
              <a:t/>
            </a:r>
            <a:br>
              <a:rPr lang="ru-RU" sz="1400" dirty="0" smtClean="0">
                <a:solidFill>
                  <a:srgbClr val="C00000"/>
                </a:solidFill>
                <a:latin typeface="Bad Script" panose="02000000000000000000" pitchFamily="2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Bad Script" panose="02000000000000000000" pitchFamily="2" charset="0"/>
              </a:rPr>
              <a:t>8-3022-55-57-57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5976" y="4221088"/>
            <a:ext cx="2808312" cy="1467326"/>
          </a:xfrm>
          <a:prstGeom prst="leftArrow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cmsri@mail.ru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263815" y="4327068"/>
            <a:ext cx="3804129" cy="1406188"/>
          </a:xfrm>
          <a:prstGeom prst="rightArrow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росток-чита.рф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223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4581128"/>
            <a:ext cx="6934200" cy="715963"/>
          </a:xfrm>
        </p:spPr>
        <p:txBody>
          <a:bodyPr/>
          <a:lstStyle/>
          <a:p>
            <a:r>
              <a:rPr lang="ru-RU" alt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en-US" altLang="ru-RU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2021\мероприятия\Наглядка\сТРЕЛА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6939854" cy="346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структура</a:t>
            </a:r>
            <a:endParaRPr lang="ru-RU" alt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89956605"/>
              </p:ext>
            </p:extLst>
          </p:nvPr>
        </p:nvGraphicFramePr>
        <p:xfrm>
          <a:off x="107505" y="1161331"/>
          <a:ext cx="8784976" cy="543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500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структура</a:t>
            </a:r>
            <a:endParaRPr lang="ru-RU" alt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78625225"/>
              </p:ext>
            </p:extLst>
          </p:nvPr>
        </p:nvGraphicFramePr>
        <p:xfrm>
          <a:off x="179512" y="1556792"/>
          <a:ext cx="79208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817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мультиреабилитация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59635827"/>
              </p:ext>
            </p:extLst>
          </p:nvPr>
        </p:nvGraphicFramePr>
        <p:xfrm>
          <a:off x="179512" y="1340768"/>
          <a:ext cx="878497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915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отделения</a:t>
            </a:r>
            <a:endParaRPr lang="ru-RU" alt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oogle Shape;159;p27"/>
          <p:cNvPicPr preferRelativeResize="0"/>
          <p:nvPr/>
        </p:nvPicPr>
        <p:blipFill rotWithShape="1">
          <a:blip r:embed="rId5">
            <a:alphaModFix/>
          </a:blip>
          <a:srcRect l="2639" t="6443" b="6396"/>
          <a:stretch/>
        </p:blipFill>
        <p:spPr>
          <a:xfrm>
            <a:off x="241300" y="2132856"/>
            <a:ext cx="8902700" cy="448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29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отделение анализа и прогнозирования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68997"/>
              </p:ext>
            </p:extLst>
          </p:nvPr>
        </p:nvGraphicFramePr>
        <p:xfrm>
          <a:off x="251520" y="1412862"/>
          <a:ext cx="5112568" cy="518449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112568"/>
              </a:tblGrid>
              <a:tr h="557984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результативности и эффективности деятельности и методического обеспечения, формирование инновационной направленности в деятельности </a:t>
                      </a:r>
                      <a:endParaRPr lang="ru-RU" sz="11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33" marR="40433" marT="20214" marB="20214"/>
                </a:tc>
              </a:tr>
              <a:tr h="904443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теоретической подготовки специалистов и повышение общего уровня профессиональной культуры; организация семинаров, стажировок, супервизий, консультаций, проведение методических объединений, конкурсов, акций, круглых столов, конференций и т.д.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33" marR="40433" marT="20214" marB="20214"/>
                </a:tc>
              </a:tr>
              <a:tr h="642227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организационно-методическое сопровождение адаптации и внедрения современных форм и технологий социальной реабилитации; разработка и распространение методических и информационных материалов</a:t>
                      </a:r>
                      <a:endParaRPr lang="ru-RU" sz="11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33" marR="40433" marT="20214" marB="20214"/>
                </a:tc>
              </a:tr>
              <a:tr h="409019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разработке, апробации и внедрении стандартов социально-реабилитационных услуг, региональных программ, грантов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33" marR="40433" marT="20214" marB="20214"/>
                </a:tc>
              </a:tr>
              <a:tr h="528333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содержания, организация и сопровождение конкурсов профессионального мастерства, творческих и спортивных мероприятий.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33" marR="40433" marT="20214" marB="20214"/>
                </a:tc>
              </a:tr>
              <a:tr h="593174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деятельности Пункта проката технических средств реабилитации, консультирование и обучения навыкам пользования техническими средствами реабилитации, ведение документации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33" marR="40433" marT="20214" marB="20214"/>
                </a:tc>
              </a:tr>
              <a:tr h="409019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транспортных услуг, учет клиентов, получивших транспортные услуги, ведение документации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33" marR="40433" marT="20214" marB="20214"/>
                </a:tc>
              </a:tr>
              <a:tr h="409019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работы регистратуры, регистрация, ведение карт реабилитантов, внесение данных в АСП о клиентах </a:t>
                      </a:r>
                      <a:endParaRPr lang="ru-RU" sz="110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33" marR="40433" marT="20214" marB="20214"/>
                </a:tc>
              </a:tr>
              <a:tr h="557984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взаимодействие со СМИ по информированию граждан об услугах, оказываемых Центром и освещению хода реализации программ и деятельности Центра</a:t>
                      </a:r>
                      <a:endParaRPr lang="ru-RU" sz="11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33" marR="40433" marT="20214" marB="20214"/>
                </a:tc>
              </a:tr>
            </a:tbl>
          </a:graphicData>
        </a:graphic>
      </p:graphicFrame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4019550" y="2722563"/>
            <a:ext cx="3405188" cy="66548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101018"/>
              </p:ext>
            </p:extLst>
          </p:nvPr>
        </p:nvGraphicFramePr>
        <p:xfrm>
          <a:off x="5580112" y="2448769"/>
          <a:ext cx="3405886" cy="385873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405886"/>
              </a:tblGrid>
              <a:tr h="3015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уход за маломобильными гражданами 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3015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Уроки понимания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3208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Дистанционная реабилитация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46192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«Ты не один» - </a:t>
                      </a:r>
                      <a:r>
                        <a:rPr lang="ru-RU" sz="1200" b="1" kern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телеграм</a:t>
                      </a:r>
                      <a:r>
                        <a:rPr lang="ru-RU" sz="1200" b="1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консультаций граждан 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3015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без интернета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3015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Кинотренинги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3015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 здоровья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3015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Адвент-календарь (онлайн-конкурсы для детей)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3015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 открытых дверей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50827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Соревнования по адаптивным настольным спортивным играм </a:t>
                      </a:r>
                      <a:endParaRPr lang="ru-RU" sz="1050" b="1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  <a:tr h="3015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Воркаут</a:t>
                      </a:r>
                      <a:endParaRPr lang="ru-RU" sz="105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07" marB="45707"/>
                </a:tc>
              </a:tr>
            </a:tbl>
          </a:graphicData>
        </a:graphic>
      </p:graphicFrame>
      <p:sp>
        <p:nvSpPr>
          <p:cNvPr id="7" name="Control 2"/>
          <p:cNvSpPr>
            <a:spLocks noChangeArrowheads="1" noChangeShapeType="1"/>
          </p:cNvSpPr>
          <p:nvPr/>
        </p:nvSpPr>
        <p:spPr bwMode="auto">
          <a:xfrm>
            <a:off x="3076575" y="10004425"/>
            <a:ext cx="3405188" cy="31289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236296" y="2132856"/>
            <a:ext cx="1676400" cy="3159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реализация проектов: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2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- отделение анализа и прогнозирования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4019550" y="2722563"/>
            <a:ext cx="3405188" cy="66548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Control 2"/>
          <p:cNvSpPr>
            <a:spLocks noChangeArrowheads="1" noChangeShapeType="1"/>
          </p:cNvSpPr>
          <p:nvPr/>
        </p:nvSpPr>
        <p:spPr bwMode="auto">
          <a:xfrm>
            <a:off x="3076575" y="10004425"/>
            <a:ext cx="3405188" cy="31289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648" y="1268760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13" y="1687116"/>
            <a:ext cx="2235796" cy="223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2734022" cy="273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80620"/>
            <a:ext cx="2539108" cy="253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476" y="4035141"/>
            <a:ext cx="2630066" cy="263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53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95288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«Росток» </a:t>
            </a:r>
            <a:r>
              <a:rPr lang="ru-RU" alt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отделения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756667" cy="7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6769" b="6344"/>
          <a:stretch/>
        </p:blipFill>
        <p:spPr bwMode="auto">
          <a:xfrm>
            <a:off x="254000" y="2126952"/>
            <a:ext cx="8889628" cy="447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1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ст">
  <a:themeElements>
    <a:clrScheme name="">
      <a:dk1>
        <a:srgbClr val="5F5F5F"/>
      </a:dk1>
      <a:lt1>
        <a:srgbClr val="FFFFFF"/>
      </a:lt1>
      <a:dk2>
        <a:srgbClr val="5F5F5F"/>
      </a:dk2>
      <a:lt2>
        <a:srgbClr val="238A00"/>
      </a:lt2>
      <a:accent1>
        <a:srgbClr val="31A70A"/>
      </a:accent1>
      <a:accent2>
        <a:srgbClr val="54C322"/>
      </a:accent2>
      <a:accent3>
        <a:srgbClr val="FFFFFF"/>
      </a:accent3>
      <a:accent4>
        <a:srgbClr val="505050"/>
      </a:accent4>
      <a:accent5>
        <a:srgbClr val="ADD0AA"/>
      </a:accent5>
      <a:accent6>
        <a:srgbClr val="4BB01E"/>
      </a:accent6>
      <a:hlink>
        <a:srgbClr val="82DA46"/>
      </a:hlink>
      <a:folHlink>
        <a:srgbClr val="CDCDC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</Template>
  <TotalTime>3257</TotalTime>
  <Words>1810</Words>
  <Application>Microsoft Office PowerPoint</Application>
  <PresentationFormat>Экран (4:3)</PresentationFormat>
  <Paragraphs>195</Paragraphs>
  <Slides>29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лист</vt:lpstr>
      <vt:lpstr>Презентация PowerPoint</vt:lpstr>
      <vt:lpstr>Центр «Росток»</vt:lpstr>
      <vt:lpstr>Центр «Росток» - структура</vt:lpstr>
      <vt:lpstr>Центр «Росток» - структура</vt:lpstr>
      <vt:lpstr>Центр «Росток» - мультиреабилитация</vt:lpstr>
      <vt:lpstr>Центр «Росток» - отделения</vt:lpstr>
      <vt:lpstr>Центр «Росток» - отделение анализа и прогнозирования</vt:lpstr>
      <vt:lpstr>Центр «Росток» - отделение анализа и прогнозирования</vt:lpstr>
      <vt:lpstr>Центр «Росток» - отделения</vt:lpstr>
      <vt:lpstr>Центр «Росток» - отделение социально-психологической помощи</vt:lpstr>
      <vt:lpstr>Центр «Росток» - отделение социально-психологической помощи</vt:lpstr>
      <vt:lpstr>Центр «Росток» - отделение социально-психологической помощи</vt:lpstr>
      <vt:lpstr>Центр «Росток» - отделения</vt:lpstr>
      <vt:lpstr>Центр «Росток»-отделение патологии  опорно-двигательной системы</vt:lpstr>
      <vt:lpstr>Центр «Росток»-отделение патологии  опорно-двигательной системы</vt:lpstr>
      <vt:lpstr>Центр «Росток» - отделения</vt:lpstr>
      <vt:lpstr>Центр «Росток» - отделение патологии слуха</vt:lpstr>
      <vt:lpstr>Центр «Росток» - отделения</vt:lpstr>
      <vt:lpstr>Центр «Росток» - отделение иппотерапии</vt:lpstr>
      <vt:lpstr>Центр «Росток» - отделение иппотерапии</vt:lpstr>
      <vt:lpstr>Центр «Росток» - отделения</vt:lpstr>
      <vt:lpstr>Центр «Росток» - отделение сопровождения инвалидов</vt:lpstr>
      <vt:lpstr>Центр «Росток» - отделение сопровождения инвалидов</vt:lpstr>
      <vt:lpstr>Центр «Росток» - отделение сопровождения инвалидов</vt:lpstr>
      <vt:lpstr>Презентация PowerPoint</vt:lpstr>
      <vt:lpstr>Презентация PowerPoint</vt:lpstr>
      <vt:lpstr>Центр «Росток» - общий отдел</vt:lpstr>
      <vt:lpstr>Контактные данные:</vt:lpstr>
      <vt:lpstr>Благодарим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Социально-бытовая адаптация</dc:title>
  <dc:creator>Пользователь Windows</dc:creator>
  <cp:lastModifiedBy>Пользователь Windows</cp:lastModifiedBy>
  <cp:revision>66</cp:revision>
  <dcterms:created xsi:type="dcterms:W3CDTF">2021-03-19T03:36:59Z</dcterms:created>
  <dcterms:modified xsi:type="dcterms:W3CDTF">2023-04-04T03:54:43Z</dcterms:modified>
</cp:coreProperties>
</file>