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0" r:id="rId1"/>
  </p:sldMasterIdLst>
  <p:notesMasterIdLst>
    <p:notesMasterId r:id="rId15"/>
  </p:notesMasterIdLst>
  <p:sldIdLst>
    <p:sldId id="257" r:id="rId2"/>
    <p:sldId id="412" r:id="rId3"/>
    <p:sldId id="379" r:id="rId4"/>
    <p:sldId id="411" r:id="rId5"/>
    <p:sldId id="363" r:id="rId6"/>
    <p:sldId id="416" r:id="rId7"/>
    <p:sldId id="372" r:id="rId8"/>
    <p:sldId id="383" r:id="rId9"/>
    <p:sldId id="402" r:id="rId10"/>
    <p:sldId id="375" r:id="rId11"/>
    <p:sldId id="408" r:id="rId12"/>
    <p:sldId id="415" r:id="rId13"/>
    <p:sldId id="417" r:id="rId14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0000"/>
    <a:srgbClr val="008000"/>
    <a:srgbClr val="AA34A2"/>
    <a:srgbClr val="3399FF"/>
    <a:srgbClr val="B7EA7A"/>
    <a:srgbClr val="ABEA58"/>
    <a:srgbClr val="2FB34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3" autoAdjust="0"/>
    <p:restoredTop sz="91628" autoAdjust="0"/>
  </p:normalViewPr>
  <p:slideViewPr>
    <p:cSldViewPr>
      <p:cViewPr varScale="1">
        <p:scale>
          <a:sx n="113" d="100"/>
          <a:sy n="113" d="100"/>
        </p:scale>
        <p:origin x="-15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Общий объем финансирования мероприятий государственной программы Забайкальского края «Доступная среда» в 2020 году
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19,8 млн. рублей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том числе:</a:t>
            </a:r>
            <a:r>
              <a:rPr lang="ru-RU" dirty="0"/>
              <a:t>
</a:t>
            </a:r>
          </a:p>
        </c:rich>
      </c:tx>
      <c:layout>
        <c:manualLayout>
          <c:xMode val="edge"/>
          <c:yMode val="edge"/>
          <c:x val="0.12257646338509406"/>
          <c:y val="2.6073891579644883E-2"/>
        </c:manualLayout>
      </c:layout>
      <c:spPr>
        <a:solidFill>
          <a:schemeClr val="accent1">
            <a:lumMod val="40000"/>
            <a:lumOff val="60000"/>
          </a:schemeClr>
        </a:solidFill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7414431729794275E-2"/>
          <c:y val="0.4191496196186314"/>
          <c:w val="0.63800279232706503"/>
          <c:h val="0.474759121269677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финансирования мероприятий государственной программы Забайкальского края «Доступная среда» в 2020 году
 19,8 млн. рублей, в том числе:
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6,71</a:t>
                    </a:r>
                    <a:r>
                      <a:rPr lang="ru-RU" dirty="0" smtClean="0"/>
                      <a:t> млн. руб.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12592037851003671"/>
                  <c:y val="-0.2317311981485110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9,01</a:t>
                    </a: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 млн. руб.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0.14346754924002228"/>
                  <c:y val="7.713989753352558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4,1</a:t>
                    </a:r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млн. руб.</a:t>
                    </a:r>
                    <a:endParaRPr lang="en-US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средства федерального бюджета по линии Минпросвещения РФ</c:v>
                </c:pt>
                <c:pt idx="1">
                  <c:v>средства краевого бюджета</c:v>
                </c:pt>
                <c:pt idx="2">
                  <c:v>средства муниципальных бюджетов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6.71</c:v>
                </c:pt>
                <c:pt idx="1">
                  <c:v>9.01</c:v>
                </c:pt>
                <c:pt idx="2">
                  <c:v>4.0999999999999996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65803467390580472"/>
          <c:y val="0.36807527371299342"/>
          <c:w val="0.33276998815466813"/>
          <c:h val="0.5722641102602525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значения целевого показателя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Забайкальского края «Доступная среда»: Доля доступных для инвалидов</a:t>
            </a:r>
            <a:r>
              <a:rPr lang="ru-RU" sz="1800" b="1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 </a:t>
            </a:r>
            <a:r>
              <a:rPr lang="ru-RU" sz="1800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sz="1800" b="1" baseline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 в общем количестве приоритетных объектов в Забайкальском крае по годам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3606136815521841"/>
          <c:y val="6.3707590598041305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2024483921443941E-2"/>
          <c:y val="0.26778929522993256"/>
          <c:w val="0.96797558338706424"/>
          <c:h val="0.52166610473071839"/>
        </c:manualLayout>
      </c:layout>
      <c:barChart>
        <c:barDir val="col"/>
        <c:grouping val="clustered"/>
        <c:ser>
          <c:idx val="0"/>
          <c:order val="0"/>
          <c:tx>
            <c:strRef>
              <c:f>Лист1!$A$1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55,3%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AB-4EA2-ADF8-05A98B8A67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Лист1!$A$2</c:f>
              <c:numCache>
                <c:formatCode>General</c:formatCode>
                <c:ptCount val="1"/>
                <c:pt idx="0">
                  <c:v>55.3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B6AB-4EA2-ADF8-05A98B8A6757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65,0%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AB-4EA2-ADF8-05A98B8A67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3-B6AB-4EA2-ADF8-05A98B8A6757}"/>
            </c:ext>
          </c:extLst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67,5%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AB-4EA2-ADF8-05A98B8A67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Лист1!$C$2</c:f>
              <c:numCache>
                <c:formatCode>General</c:formatCode>
                <c:ptCount val="1"/>
                <c:pt idx="0">
                  <c:v>67.5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5-B6AB-4EA2-ADF8-05A98B8A6757}"/>
            </c:ext>
          </c:extLst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AB-4EA2-ADF8-05A98B8A67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Лист1!$D$2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7-B6AB-4EA2-ADF8-05A98B8A6757}"/>
            </c:ext>
          </c:extLst>
        </c:ser>
        <c:gapWidth val="219"/>
        <c:axId val="104440192"/>
        <c:axId val="104442112"/>
      </c:barChart>
      <c:catAx>
        <c:axId val="10444019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04442112"/>
        <c:crosses val="autoZero"/>
        <c:auto val="1"/>
        <c:lblAlgn val="ctr"/>
        <c:lblOffset val="100"/>
      </c:catAx>
      <c:valAx>
        <c:axId val="1044421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04440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555349043488971"/>
          <c:y val="0.76590413322535955"/>
          <c:w val="0.68392717674059222"/>
          <c:h val="0.1604623424912459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>
                <a:solidFill>
                  <a:schemeClr val="tx2"/>
                </a:solidFill>
              </a:defRPr>
            </a:pPr>
            <a:r>
              <a:rPr lang="ru-RU" sz="1800" dirty="0" smtClean="0">
                <a:solidFill>
                  <a:schemeClr val="tx2"/>
                </a:solidFill>
              </a:rPr>
              <a:t>Количество объектов социальной инфраструктуры,</a:t>
            </a:r>
            <a:r>
              <a:rPr lang="ru-RU" sz="1800" baseline="0" dirty="0" smtClean="0">
                <a:solidFill>
                  <a:schemeClr val="tx2"/>
                </a:solidFill>
              </a:rPr>
              <a:t> адаптированных в рамках государственной программы «Доступная среда»</a:t>
            </a:r>
            <a:endParaRPr lang="ru-RU" sz="18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1.7382764298642054E-2"/>
          <c:y val="1.498303716446746E-2"/>
        </c:manualLayout>
      </c:layout>
    </c:title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18863298051511979"/>
          <c:w val="0.87935855588135259"/>
          <c:h val="0.533589491826350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приоритетных объектов в сфере</c:v>
                </c:pt>
              </c:strCache>
            </c:strRef>
          </c:tx>
          <c:dLbls>
            <c:dLbl>
              <c:idx val="0"/>
              <c:layout>
                <c:manualLayout>
                  <c:x val="1.0213477769601641E-2"/>
                  <c:y val="-3.6385529446289241E-2"/>
                </c:manualLayout>
              </c:layout>
              <c:showVal val="1"/>
            </c:dLbl>
            <c:dLbl>
              <c:idx val="2"/>
              <c:layout>
                <c:manualLayout>
                  <c:x val="1.4364184267841239E-2"/>
                  <c:y val="-2.079214039821079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объекты социальной защиты</c:v>
                </c:pt>
                <c:pt idx="1">
                  <c:v>объекты здравоохранения</c:v>
                </c:pt>
                <c:pt idx="2">
                  <c:v>объекты культуры</c:v>
                </c:pt>
                <c:pt idx="3">
                  <c:v>объекты физической культуры и спорта</c:v>
                </c:pt>
                <c:pt idx="4">
                  <c:v>объекты службы занятости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</c:v>
                </c:pt>
                <c:pt idx="1">
                  <c:v>55</c:v>
                </c:pt>
                <c:pt idx="2">
                  <c:v>290</c:v>
                </c:pt>
                <c:pt idx="3">
                  <c:v>92</c:v>
                </c:pt>
                <c:pt idx="4">
                  <c:v>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адаптировано в рамках программы</c:v>
                </c:pt>
              </c:strCache>
            </c:strRef>
          </c:tx>
          <c:dLbls>
            <c:dLbl>
              <c:idx val="0"/>
              <c:layout>
                <c:manualLayout>
                  <c:x val="4.3772047584007025E-3"/>
                  <c:y val="-2.5989663890206582E-2"/>
                </c:manualLayout>
              </c:layout>
              <c:showVal val="1"/>
            </c:dLbl>
            <c:dLbl>
              <c:idx val="2"/>
              <c:layout>
                <c:manualLayout>
                  <c:x val="5.73564761445613E-3"/>
                  <c:y val="-3.638552944628924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объекты социальной защиты</c:v>
                </c:pt>
                <c:pt idx="1">
                  <c:v>объекты здравоохранения</c:v>
                </c:pt>
                <c:pt idx="2">
                  <c:v>объекты культуры</c:v>
                </c:pt>
                <c:pt idx="3">
                  <c:v>объекты физической культуры и спорта</c:v>
                </c:pt>
                <c:pt idx="4">
                  <c:v>объекты службы занятости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45</c:v>
                </c:pt>
                <c:pt idx="1">
                  <c:v>40</c:v>
                </c:pt>
                <c:pt idx="2">
                  <c:v>190</c:v>
                </c:pt>
                <c:pt idx="3">
                  <c:v>66</c:v>
                </c:pt>
                <c:pt idx="4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 т.ч. адаптировано в 2020 году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объекты социальной защиты</c:v>
                </c:pt>
                <c:pt idx="1">
                  <c:v>объекты здравоохранения</c:v>
                </c:pt>
                <c:pt idx="2">
                  <c:v>объекты культуры</c:v>
                </c:pt>
                <c:pt idx="3">
                  <c:v>объекты физической культуры и спорта</c:v>
                </c:pt>
                <c:pt idx="4">
                  <c:v>объекты службы занятости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17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</c:ser>
        <c:dLbls>
          <c:showVal val="1"/>
        </c:dLbls>
        <c:shape val="cylinder"/>
        <c:axId val="109338624"/>
        <c:axId val="109340160"/>
        <c:axId val="0"/>
      </c:bar3DChart>
      <c:catAx>
        <c:axId val="109338624"/>
        <c:scaling>
          <c:orientation val="minMax"/>
        </c:scaling>
        <c:axPos val="b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109340160"/>
        <c:crosses val="autoZero"/>
        <c:auto val="1"/>
        <c:lblAlgn val="ctr"/>
        <c:lblOffset val="100"/>
      </c:catAx>
      <c:valAx>
        <c:axId val="10934016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9338624"/>
        <c:crosses val="autoZero"/>
        <c:crossBetween val="between"/>
      </c:valAx>
      <c:spPr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 b="1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baseline="0"/>
            </a:pPr>
            <a:endParaRPr lang="ru-RU"/>
          </a:p>
        </c:txPr>
      </c:legendEntry>
      <c:layout>
        <c:manualLayout>
          <c:xMode val="edge"/>
          <c:yMode val="edge"/>
          <c:x val="0.81339860831510968"/>
          <c:y val="9.5647482640399586E-2"/>
          <c:w val="0.18660139168489204"/>
          <c:h val="0.85109068305686353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spPr>
    <a:ln>
      <a:solidFill>
        <a:schemeClr val="accent1">
          <a:lumMod val="60000"/>
          <a:lumOff val="40000"/>
        </a:schemeClr>
      </a:solidFill>
    </a:ln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1198883259970642E-2"/>
          <c:y val="6.6867773083379836E-2"/>
          <c:w val="0.55548858084456076"/>
          <c:h val="0.73129425302289408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</c:v>
                </c:pt>
              </c:strCache>
            </c:strRef>
          </c:tx>
          <c:marker>
            <c:symbol val="none"/>
          </c:marker>
          <c:cat>
            <c:numRef>
              <c:f>Лист1!$A$2:$A$13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29.130000000000024</c:v>
                </c:pt>
                <c:pt idx="1">
                  <c:v>45.690000000000012</c:v>
                </c:pt>
                <c:pt idx="2">
                  <c:v>11.77</c:v>
                </c:pt>
                <c:pt idx="3">
                  <c:v>22.35</c:v>
                </c:pt>
                <c:pt idx="4">
                  <c:v>11.65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Краевой бюджет</c:v>
                </c:pt>
              </c:strCache>
            </c:strRef>
          </c:tx>
          <c:marker>
            <c:symbol val="none"/>
          </c:marker>
          <c:cat>
            <c:numRef>
              <c:f>Лист1!$A$2:$A$13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16.55</c:v>
                </c:pt>
                <c:pt idx="1">
                  <c:v>8.9500000000000028</c:v>
                </c:pt>
                <c:pt idx="2">
                  <c:v>5.1499999999999995</c:v>
                </c:pt>
                <c:pt idx="3">
                  <c:v>3.86</c:v>
                </c:pt>
                <c:pt idx="4">
                  <c:v>2.15</c:v>
                </c:pt>
                <c:pt idx="5">
                  <c:v>8.2199999999999989</c:v>
                </c:pt>
                <c:pt idx="6">
                  <c:v>6.7700000000000014</c:v>
                </c:pt>
                <c:pt idx="7">
                  <c:v>1.9400000000000015</c:v>
                </c:pt>
                <c:pt idx="8">
                  <c:v>1.6400000000000001</c:v>
                </c:pt>
                <c:pt idx="9">
                  <c:v>1.6800000000000015</c:v>
                </c:pt>
                <c:pt idx="10">
                  <c:v>1.6800000000000015</c:v>
                </c:pt>
                <c:pt idx="11">
                  <c:v>1.6800000000000015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Бюджеты муниципальных образований</c:v>
                </c:pt>
              </c:strCache>
            </c:strRef>
          </c:tx>
          <c:marker>
            <c:symbol val="none"/>
          </c:marker>
          <c:cat>
            <c:numRef>
              <c:f>Лист1!$A$2:$A$13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9.5</c:v>
                </c:pt>
                <c:pt idx="1">
                  <c:v>8.99</c:v>
                </c:pt>
                <c:pt idx="2">
                  <c:v>2.29</c:v>
                </c:pt>
                <c:pt idx="3">
                  <c:v>1.07</c:v>
                </c:pt>
                <c:pt idx="4">
                  <c:v>0.46</c:v>
                </c:pt>
                <c:pt idx="5">
                  <c:v>2.25</c:v>
                </c:pt>
                <c:pt idx="6">
                  <c:v>4.0999999999999996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marker val="1"/>
        <c:axId val="59438208"/>
        <c:axId val="59439744"/>
      </c:lineChart>
      <c:catAx>
        <c:axId val="59438208"/>
        <c:scaling>
          <c:orientation val="minMax"/>
        </c:scaling>
        <c:axPos val="b"/>
        <c:numFmt formatCode="General" sourceLinked="1"/>
        <c:tickLblPos val="nextTo"/>
        <c:crossAx val="59439744"/>
        <c:crosses val="autoZero"/>
        <c:auto val="1"/>
        <c:lblAlgn val="ctr"/>
        <c:lblOffset val="100"/>
      </c:catAx>
      <c:valAx>
        <c:axId val="59439744"/>
        <c:scaling>
          <c:orientation val="minMax"/>
        </c:scaling>
        <c:axPos val="l"/>
        <c:majorGridlines/>
        <c:numFmt formatCode="General" sourceLinked="1"/>
        <c:tickLblPos val="nextTo"/>
        <c:crossAx val="59438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317606879088363"/>
          <c:y val="5.0403648992192143E-2"/>
          <c:w val="0.33783014683474338"/>
          <c:h val="0.88516253561121261"/>
        </c:manualLayout>
      </c:layout>
      <c:spPr>
        <a:solidFill>
          <a:schemeClr val="bg2">
            <a:lumMod val="75000"/>
          </a:schemeClr>
        </a:solidFill>
      </c:sp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EA4AF-EB77-4CDB-B97E-26DFF4FC11C8}">
      <dsp:nvSpPr>
        <dsp:cNvPr id="0" name=""/>
        <dsp:cNvSpPr/>
      </dsp:nvSpPr>
      <dsp:spPr>
        <a:xfrm rot="5400000">
          <a:off x="2363376" y="80901"/>
          <a:ext cx="1244637" cy="108283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2014 год</a:t>
          </a: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613019" y="193956"/>
        <a:ext cx="745351" cy="856725"/>
      </dsp:txXfrm>
    </dsp:sp>
    <dsp:sp modelId="{33E77A63-56AC-493E-92E3-CF2C361AC851}">
      <dsp:nvSpPr>
        <dsp:cNvPr id="0" name=""/>
        <dsp:cNvSpPr/>
      </dsp:nvSpPr>
      <dsp:spPr>
        <a:xfrm>
          <a:off x="3497372" y="250015"/>
          <a:ext cx="1389015" cy="74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497372" y="250015"/>
        <a:ext cx="1389015" cy="746782"/>
      </dsp:txXfrm>
    </dsp:sp>
    <dsp:sp modelId="{6B64F540-D86D-42CD-89FA-7C1BBE3A13B7}">
      <dsp:nvSpPr>
        <dsp:cNvPr id="0" name=""/>
        <dsp:cNvSpPr/>
      </dsp:nvSpPr>
      <dsp:spPr>
        <a:xfrm rot="5400000">
          <a:off x="1173665" y="109196"/>
          <a:ext cx="1244637" cy="108283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13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423308" y="222251"/>
        <a:ext cx="745351" cy="856725"/>
      </dsp:txXfrm>
    </dsp:sp>
    <dsp:sp modelId="{22E2E259-C674-44AC-B843-F8B1E10FE11E}">
      <dsp:nvSpPr>
        <dsp:cNvPr id="0" name=""/>
        <dsp:cNvSpPr/>
      </dsp:nvSpPr>
      <dsp:spPr>
        <a:xfrm rot="5400000">
          <a:off x="1756155" y="1165645"/>
          <a:ext cx="1244637" cy="108283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20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005798" y="1278700"/>
        <a:ext cx="745351" cy="856725"/>
      </dsp:txXfrm>
    </dsp:sp>
    <dsp:sp modelId="{E7295949-4FA0-46E2-BFE4-BDBE765B32E4}">
      <dsp:nvSpPr>
        <dsp:cNvPr id="0" name=""/>
        <dsp:cNvSpPr/>
      </dsp:nvSpPr>
      <dsp:spPr>
        <a:xfrm>
          <a:off x="435748" y="1234306"/>
          <a:ext cx="1344208" cy="89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85B665-5CAA-4FEF-A1CC-A3AED1DF7144}">
      <dsp:nvSpPr>
        <dsp:cNvPr id="0" name=""/>
        <dsp:cNvSpPr/>
      </dsp:nvSpPr>
      <dsp:spPr>
        <a:xfrm rot="5400000">
          <a:off x="2945866" y="1135898"/>
          <a:ext cx="1244637" cy="108283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2015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год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3195509" y="1248953"/>
        <a:ext cx="745351" cy="856725"/>
      </dsp:txXfrm>
    </dsp:sp>
    <dsp:sp modelId="{9B1A62AD-CEE0-473D-A80B-9970087D18AB}">
      <dsp:nvSpPr>
        <dsp:cNvPr id="0" name=""/>
        <dsp:cNvSpPr/>
      </dsp:nvSpPr>
      <dsp:spPr>
        <a:xfrm rot="5400000">
          <a:off x="2300777" y="2194886"/>
          <a:ext cx="1244637" cy="108283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2016 год</a:t>
          </a:r>
        </a:p>
        <a:p>
          <a:pPr lvl="0" algn="ctr">
            <a:spcBef>
              <a:spcPct val="0"/>
            </a:spcBef>
          </a:pP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2550420" y="2307941"/>
        <a:ext cx="745351" cy="856725"/>
      </dsp:txXfrm>
    </dsp:sp>
    <dsp:sp modelId="{9EFA748F-2439-47FF-8714-0AA1B92F5897}">
      <dsp:nvSpPr>
        <dsp:cNvPr id="0" name=""/>
        <dsp:cNvSpPr/>
      </dsp:nvSpPr>
      <dsp:spPr>
        <a:xfrm>
          <a:off x="3497372" y="2289044"/>
          <a:ext cx="1389015" cy="894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8091C-CDFC-4E8F-97DD-D3312DE3DDDD}">
      <dsp:nvSpPr>
        <dsp:cNvPr id="0" name=""/>
        <dsp:cNvSpPr/>
      </dsp:nvSpPr>
      <dsp:spPr>
        <a:xfrm rot="5400000">
          <a:off x="1111066" y="2224633"/>
          <a:ext cx="1244637" cy="108283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11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kern="12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360709" y="2337688"/>
        <a:ext cx="745351" cy="856725"/>
      </dsp:txXfrm>
    </dsp:sp>
    <dsp:sp modelId="{50ABE190-8B32-44C4-A218-4B219F83D1DF}">
      <dsp:nvSpPr>
        <dsp:cNvPr id="0" name=""/>
        <dsp:cNvSpPr/>
      </dsp:nvSpPr>
      <dsp:spPr>
        <a:xfrm rot="5400000">
          <a:off x="1713806" y="3251335"/>
          <a:ext cx="1244637" cy="108283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13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963449" y="3364390"/>
        <a:ext cx="745351" cy="856725"/>
      </dsp:txXfrm>
    </dsp:sp>
    <dsp:sp modelId="{72D0BFF7-769B-44E6-9C3E-30F207C0806D}">
      <dsp:nvSpPr>
        <dsp:cNvPr id="0" name=""/>
        <dsp:cNvSpPr/>
      </dsp:nvSpPr>
      <dsp:spPr>
        <a:xfrm>
          <a:off x="405691" y="3419361"/>
          <a:ext cx="1344208" cy="74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102DC-C1CF-4043-A316-A457CC85B2B0}">
      <dsp:nvSpPr>
        <dsp:cNvPr id="0" name=""/>
        <dsp:cNvSpPr/>
      </dsp:nvSpPr>
      <dsp:spPr>
        <a:xfrm rot="5400000">
          <a:off x="2906927" y="3249256"/>
          <a:ext cx="1244637" cy="108283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2017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год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3156570" y="3362311"/>
        <a:ext cx="745351" cy="856725"/>
      </dsp:txXfrm>
    </dsp:sp>
    <dsp:sp modelId="{C4C4FDF5-FB4A-44CE-83C0-411C77CEBE75}">
      <dsp:nvSpPr>
        <dsp:cNvPr id="0" name=""/>
        <dsp:cNvSpPr/>
      </dsp:nvSpPr>
      <dsp:spPr>
        <a:xfrm rot="5400000">
          <a:off x="2363376" y="4305244"/>
          <a:ext cx="1244637" cy="108283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613019" y="4418299"/>
        <a:ext cx="745351" cy="856725"/>
      </dsp:txXfrm>
    </dsp:sp>
    <dsp:sp modelId="{5FE01A96-EE5C-45E3-A054-E5CD62DED296}">
      <dsp:nvSpPr>
        <dsp:cNvPr id="0" name=""/>
        <dsp:cNvSpPr/>
      </dsp:nvSpPr>
      <dsp:spPr>
        <a:xfrm>
          <a:off x="3497372" y="4475810"/>
          <a:ext cx="1389015" cy="746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190585-059B-4301-8F2B-79ACBDD55886}">
      <dsp:nvSpPr>
        <dsp:cNvPr id="0" name=""/>
        <dsp:cNvSpPr/>
      </dsp:nvSpPr>
      <dsp:spPr>
        <a:xfrm rot="5400000">
          <a:off x="1173665" y="4308871"/>
          <a:ext cx="1244637" cy="108283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19</a:t>
          </a:r>
          <a:endParaRPr lang="ru-RU" sz="36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423308" y="4421926"/>
        <a:ext cx="745351" cy="856725"/>
      </dsp:txXfrm>
    </dsp:sp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75C0A-DAEA-40DA-8ADC-63B88F206B8B}" type="datetimeFigureOut">
              <a:rPr lang="ru-RU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3C7A619-AD10-4AC7-88DB-4CC059DAB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06041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52CE4E6-AEFC-4613-A204-048C1F32F4A1}" type="datetimeFigureOut">
              <a:rPr lang="ru-RU" smtClean="0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5CE81C0-1F02-4BD7-9054-62884554635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82B876-AA5A-44B8-B742-28FDCB7B8470}" type="datetimeFigureOut">
              <a:rPr lang="ru-RU" smtClean="0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2CF956-216A-4233-81F9-7EE6AC6EA17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1DD6A2-FA45-4436-A4A9-10E29A62D931}" type="datetimeFigureOut">
              <a:rPr lang="ru-RU" smtClean="0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20E932-B69B-4A04-B529-3446D130A7F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6E419F-2052-45DC-B2F7-AD437FF4CAF8}" type="datetimeFigureOut">
              <a:rPr lang="ru-RU" smtClean="0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80DEA3-1E87-4F81-AF7A-8BF75DC65DD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274AE97-DE48-4709-BDE0-CAB3E0491F13}" type="datetimeFigureOut">
              <a:rPr lang="ru-RU" smtClean="0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564643-85E8-44CA-9A1A-7FA78F17BDA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C324F9-E35C-4AFD-BA98-D75AE4646B09}" type="datetimeFigureOut">
              <a:rPr lang="ru-RU" smtClean="0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ADAB4BC-DC6E-4FC4-8F3E-BA3881B7147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43DDF6-250A-4E38-9F7C-DDA5754F132A}" type="datetimeFigureOut">
              <a:rPr lang="ru-RU" smtClean="0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40A1936-E4B5-47A3-89CC-5E599885469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E07C10-F6D3-40E5-A588-1B99AD2BAB68}" type="datetimeFigureOut">
              <a:rPr lang="ru-RU" smtClean="0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DA6DAE-A5EB-4CA4-BFFC-D44E83F8DBE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FDF552-D005-441D-AC55-ADA66F6575E4}" type="datetimeFigureOut">
              <a:rPr lang="ru-RU" smtClean="0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06A889-DD26-4A64-AE8F-7313BB6F3FD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836D0D4C-B48C-4D06-91C3-6F1EF039F99D}" type="datetimeFigureOut">
              <a:rPr lang="ru-RU" smtClean="0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5CC894-E812-4399-8EA9-F1A8D68D1CD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1C9AF31-46E7-49C3-839F-A324B233DC29}" type="datetimeFigureOut">
              <a:rPr lang="ru-RU" smtClean="0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038DF70-EA88-41BA-ACB7-1F172EEB3D5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33A9E8F-4831-4EDB-98A3-18C3C4652905}" type="datetimeFigureOut">
              <a:rPr lang="ru-RU" smtClean="0"/>
              <a:pPr>
                <a:defRPr/>
              </a:pPr>
              <a:t>02.12.2020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A71CB06-4D46-43F5-B7BC-16DAF11EDF4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img_url=http://vlast16.ru/upload/news/9/2012/11/picture-50b4d0af72f33.jpg&amp;uinfo=sw-1586-sh-743-fw-1361-fh-537-pd-1&amp;p=4&amp;text=%D0%B4%D0%BE%D1%81%D1%82%D1%83%D0%BF%D0%BD%D0%B0%D1%8F%20%D1%81%D1%80%D0%B5%D0%B4%D0%B0%20%D0%B4%D0%BB%D1%8F%20%D0%B8%D0%BD%D0%B2%D0%B0%D0%BB%D0%B8%D0%B4%D0%BE%D0%B2%20%D1%84%D0%BE%D1%82%D0%BE&amp;noreask=1&amp;pos=133&amp;rpt=simage&amp;lr=10735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5"/>
          <p:cNvSpPr>
            <a:spLocks noChangeArrowheads="1"/>
          </p:cNvSpPr>
          <p:nvPr/>
        </p:nvSpPr>
        <p:spPr bwMode="auto">
          <a:xfrm>
            <a:off x="142844" y="1928802"/>
            <a:ext cx="8715436" cy="314701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i="1" dirty="0">
                <a:solidFill>
                  <a:srgbClr val="002060"/>
                </a:solidFill>
                <a:latin typeface="Times New Roman" pitchFamily="18" charset="0"/>
              </a:rPr>
              <a:t>Итоги реализации государственной программы Забайкальского </a:t>
            </a:r>
            <a:r>
              <a:rPr lang="ru-RU" altLang="ru-RU" sz="4000" b="1" i="1" dirty="0" smtClean="0">
                <a:solidFill>
                  <a:srgbClr val="002060"/>
                </a:solidFill>
                <a:latin typeface="Times New Roman" pitchFamily="18" charset="0"/>
              </a:rPr>
              <a:t>края</a:t>
            </a:r>
          </a:p>
          <a:p>
            <a:pPr algn="ctr" eaLnBrk="1" hangingPunct="1"/>
            <a:r>
              <a:rPr lang="ru-RU" altLang="ru-RU" sz="4000" b="1" i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4000" b="1" i="1" dirty="0">
                <a:solidFill>
                  <a:srgbClr val="002060"/>
                </a:solidFill>
                <a:latin typeface="Times New Roman" pitchFamily="18" charset="0"/>
              </a:rPr>
              <a:t>«Доступная </a:t>
            </a:r>
            <a:r>
              <a:rPr lang="ru-RU" altLang="ru-RU" sz="4000" b="1" i="1" dirty="0" smtClean="0">
                <a:solidFill>
                  <a:srgbClr val="002060"/>
                </a:solidFill>
                <a:latin typeface="Times New Roman" pitchFamily="18" charset="0"/>
              </a:rPr>
              <a:t>среда» </a:t>
            </a:r>
          </a:p>
          <a:p>
            <a:pPr algn="ctr" eaLnBrk="1" hangingPunct="1"/>
            <a:r>
              <a:rPr lang="ru-RU" altLang="ru-RU" sz="4000" b="1" i="1" dirty="0" smtClean="0">
                <a:solidFill>
                  <a:srgbClr val="002060"/>
                </a:solidFill>
                <a:latin typeface="Times New Roman" pitchFamily="18" charset="0"/>
              </a:rPr>
              <a:t>в 2020 году</a:t>
            </a:r>
          </a:p>
          <a:p>
            <a:pPr algn="ctr" eaLnBrk="1" hangingPunct="1"/>
            <a:endParaRPr lang="ru-RU" altLang="ru-RU" sz="28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 eaLnBrk="1" hangingPunct="1"/>
            <a:endParaRPr lang="ru-RU" altLang="ru-RU" sz="105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1714480" y="5643578"/>
            <a:ext cx="7110433" cy="70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1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292" name="Рисунок 2" descr="http://im8-tub-ru.yandex.net/i?id=39403100-4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214291"/>
            <a:ext cx="2663854" cy="16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14348" y="428604"/>
            <a:ext cx="7958627" cy="6832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еализация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инклюзивных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мероприятий, автопробег инвалидов «Преодоление»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4" name="Rectangle 14"/>
          <p:cNvSpPr>
            <a:spLocks noChangeArrowheads="1"/>
          </p:cNvSpPr>
          <p:nvPr/>
        </p:nvSpPr>
        <p:spPr bwMode="auto">
          <a:xfrm>
            <a:off x="357158" y="4929199"/>
            <a:ext cx="8429684" cy="92333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Краевой интегрированный спортивный турнир на приз Губернатора Забайкальского края 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по игре «</a:t>
            </a:r>
            <a:r>
              <a:rPr lang="ru-RU" alt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бочча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» не проведен в связи с неблагоприятной эпидемиологической обстановкой в Забайкальском крае 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714612" y="3500438"/>
            <a:ext cx="60007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70C0"/>
                </a:solidFill>
                <a:latin typeface="Cambria" pitchFamily="18" charset="0"/>
              </a:rPr>
              <a:t>Краевой инклюзивный фестиваль детского художественного творчества «Красоту мира сердцем чувствуя…», в режиме </a:t>
            </a:r>
            <a:r>
              <a:rPr lang="ru-RU" altLang="ru-RU" b="1" dirty="0" err="1" smtClean="0">
                <a:solidFill>
                  <a:srgbClr val="0070C0"/>
                </a:solidFill>
                <a:latin typeface="Cambria" pitchFamily="18" charset="0"/>
              </a:rPr>
              <a:t>онлайн</a:t>
            </a:r>
            <a:r>
              <a:rPr lang="ru-RU" altLang="ru-RU" b="1" dirty="0" smtClean="0">
                <a:solidFill>
                  <a:srgbClr val="0070C0"/>
                </a:solidFill>
                <a:latin typeface="Cambria" pitchFamily="18" charset="0"/>
              </a:rPr>
              <a:t>.</a:t>
            </a:r>
            <a:endParaRPr lang="ru-RU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642910" y="1214422"/>
            <a:ext cx="685804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altLang="ru-RU" b="1" dirty="0" smtClean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В рамках Автопробега «Преодоление» проведены семинары «Доступная среда – доступная услуга»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357430"/>
            <a:ext cx="223263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OCygJx6zca (2)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86512" y="142852"/>
            <a:ext cx="3071689" cy="336986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500958" y="1428736"/>
            <a:ext cx="15001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Шилкинский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Нерчинский,</a:t>
            </a:r>
          </a:p>
          <a:p>
            <a:pPr marL="0" indent="0" algn="ctr"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Сретенский,</a:t>
            </a:r>
          </a:p>
          <a:p>
            <a:pPr marL="0" indent="0" algn="ctr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Шелопугинский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Газимуро-Заводский</a:t>
            </a:r>
            <a:endParaRPr lang="ru-RU" alt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332656"/>
            <a:ext cx="8136904" cy="72008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мероприятия государственной программы Забайкальского края «Доступная среда» в 2021 году</a:t>
            </a:r>
            <a:endParaRPr lang="ru-RU" sz="18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471490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Утвержденный объем финансирования программы в 2021 году составляет 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27,17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млн. рублей, в том числе: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u="sng" dirty="0" smtClean="0">
                <a:latin typeface="Times New Roman" pitchFamily="18" charset="0"/>
                <a:cs typeface="Times New Roman" pitchFamily="18" charset="0"/>
              </a:rPr>
              <a:t>из средств федерального бюджета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(по линии Министерства просвещения РФ) - 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26,51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млн. рублей;</a:t>
            </a:r>
          </a:p>
          <a:p>
            <a:pPr algn="just"/>
            <a:r>
              <a:rPr lang="ru-RU" sz="2300" u="sng" dirty="0" smtClean="0">
                <a:latin typeface="Times New Roman" pitchFamily="18" charset="0"/>
                <a:cs typeface="Times New Roman" pitchFamily="18" charset="0"/>
              </a:rPr>
              <a:t>из средств краевого бюджета </a:t>
            </a: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3,45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млн. рублей (на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субсидии из федерального бюджета - </a:t>
            </a:r>
            <a:r>
              <a:rPr lang="ru-RU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1,51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млн. рублей, на адаптацию объектов и проведение мероприятий - </a:t>
            </a:r>
            <a:r>
              <a:rPr lang="ru-RU" sz="2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1,94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млн. рублей).</a:t>
            </a:r>
          </a:p>
          <a:p>
            <a:pPr algn="just"/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бюджетам муниципальных образований из краевого бюджета не предусмотрено.</a:t>
            </a:r>
          </a:p>
          <a:p>
            <a:pPr algn="just"/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2021 году планируется: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адаптация 2 объектов социальной инфраструктуры (1 объект социального обслуживания, 1 объект занятости);</a:t>
            </a:r>
          </a:p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приобретение специализированного оборудования для инвалидов с нарушением зрения; проведение семинаров по формированию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среды; издание периодического бюллетеня «Преодоление» и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карты; проведение инклюзивного спортивного турнира по игре «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бочча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» и краевого инклюзивного фестиваля художественного творчества «Вместе мы сможем больше!»; укомплектование пунктов проката техническими средствами реабилитации.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03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/>
        </p:nvGraphicFramePr>
        <p:xfrm>
          <a:off x="428596" y="571480"/>
          <a:ext cx="8501122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688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556" y="332656"/>
            <a:ext cx="813690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объемов ф</a:t>
            </a:r>
            <a:r>
              <a:rPr lang="ru-RU" sz="1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инансирования мероприятий </a:t>
            </a:r>
            <a:r>
              <a:rPr lang="ru-RU" sz="1800" b="1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адаптации объектов социальной и транспортной инфраструктур в</a:t>
            </a:r>
            <a:r>
              <a:rPr lang="ru-RU" sz="1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рамках государственной программы Забайкальского края «Доступная среда» по годам</a:t>
            </a:r>
            <a:endParaRPr lang="ru-RU" sz="18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472518" cy="4733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5203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/>
        </p:nvGraphicFramePr>
        <p:xfrm>
          <a:off x="571472" y="428604"/>
          <a:ext cx="8215370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688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42844" y="357166"/>
            <a:ext cx="8715436" cy="98488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Участие в государственной  программе «Доступная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среда»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в 2020 году приняли 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</a:rPr>
              <a:t>13 муниципальных образований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Забайкальского края: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9" name="Rectangle 3"/>
          <p:cNvSpPr>
            <a:spLocks/>
          </p:cNvSpPr>
          <p:nvPr/>
        </p:nvSpPr>
        <p:spPr bwMode="auto">
          <a:xfrm>
            <a:off x="214282" y="1785926"/>
            <a:ext cx="8786874" cy="3571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ru-RU" alt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Акшинский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район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ru-RU" alt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Балейский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район </a:t>
            </a:r>
            <a:endParaRPr lang="ru-RU" altLang="ru-RU" sz="24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ru-RU" alt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Газимуро-Заводский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район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Забайкальский район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ru-RU" alt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Каларский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район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ru-RU" alt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Красночикойский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район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ru-RU" altLang="ru-RU" sz="24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ru-RU" altLang="ru-RU" sz="24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ru-RU" altLang="ru-RU" sz="24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ru-RU" altLang="ru-RU" sz="24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ru-RU" altLang="ru-RU" sz="24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ru-RU" altLang="ru-RU" sz="24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ru-RU" alt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Могойтуйский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район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ru-RU" alt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Могочинский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район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Нерчинский район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Сретенский район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ru-RU" alt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Улётовский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район</a:t>
            </a:r>
            <a:endParaRPr lang="ru-RU" alt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Читинский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район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r>
              <a:rPr lang="ru-RU" alt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Шилкинский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район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ru-RU" alt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ru-RU" altLang="ru-RU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Calibri" panose="020F0502020204030204" pitchFamily="34" charset="0"/>
              <a:buAutoNum type="arabicPeriod"/>
            </a:pPr>
            <a:endParaRPr lang="ru-RU" alt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24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2961" y="1071547"/>
            <a:ext cx="3107469" cy="2133918"/>
          </a:xfrm>
          <a:solidFill>
            <a:schemeClr val="bg1"/>
          </a:solidFill>
          <a:ln>
            <a:solidFill>
              <a:schemeClr val="accent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 2020 году адаптировано </a:t>
            </a:r>
          </a:p>
          <a:p>
            <a:pPr algn="ctr">
              <a:buNone/>
            </a:pPr>
            <a:r>
              <a:rPr lang="ru-RU" sz="1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ru-RU" sz="1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приоритетных объектов социальной инфраструктуры  и  дооборудовано </a:t>
            </a:r>
            <a:r>
              <a:rPr lang="ru-RU" sz="1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объектов</a:t>
            </a:r>
          </a:p>
          <a:p>
            <a:pPr>
              <a:buFont typeface="Wingdings 2" pitchFamily="18" charset="2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92961" y="357166"/>
            <a:ext cx="741939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Адаптация объектов социальной инфраструктуры</a:t>
            </a:r>
            <a:endParaRPr lang="ru-RU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Мои документы\Документы\2020 Доступная среда\Муниципалы\Шилкинский\20201105_0906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00438"/>
            <a:ext cx="250033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Заместитель директор\Desktop\отчеты по доступной среде\фото по доступной среде\оборудован санузел отделение № 1\DSCN59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5751" y="3464719"/>
            <a:ext cx="1857389" cy="15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Мои документы\Документы\2020 Доступная среда\Муниципалы\Нерчинский\фото отчет 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857232"/>
            <a:ext cx="207170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Мои документы\Документы\2020 Доступная среда\Муниципалы\Могойтуйский\отчет библиотека Норпола Очирова\20200610_13575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643314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Мои документы\Документы\2020 Доступная среда\Муниципалы\Газ Завод\20200827_15150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4643446"/>
            <a:ext cx="1643074" cy="20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Мои документы\Документы\2020 Доступная среда\ГУСО\П-ЗабДИДУОД\DSC000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928670"/>
            <a:ext cx="3000396" cy="2356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2960" y="1000108"/>
            <a:ext cx="8465320" cy="1343958"/>
          </a:xfrm>
          <a:solidFill>
            <a:schemeClr val="bg2">
              <a:lumMod val="75000"/>
            </a:schemeClr>
          </a:solidFill>
          <a:ln>
            <a:solidFill>
              <a:schemeClr val="accent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449263" algn="just"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В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</a:rPr>
              <a:t>Улётовском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</a:rPr>
              <a:t> и Забайкальском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муниципальных районах выполнены работы по адаптации пешеходной инфраструктуры вблизи социально-значимых объектов (библиотека, поликлиника) </a:t>
            </a:r>
          </a:p>
          <a:p>
            <a:pPr>
              <a:buFont typeface="Wingdings 2" pitchFamily="18" charset="2"/>
              <a:buNone/>
              <a:defRPr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92961" y="357166"/>
            <a:ext cx="839388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Адаптация транспортной и пешеходной инфраструктуры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235745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143248"/>
            <a:ext cx="29146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400300"/>
            <a:ext cx="257176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678217383"/>
              </p:ext>
            </p:extLst>
          </p:nvPr>
        </p:nvGraphicFramePr>
        <p:xfrm>
          <a:off x="179512" y="714356"/>
          <a:ext cx="875020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688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357298"/>
            <a:ext cx="8215370" cy="1990288"/>
          </a:xfrm>
          <a:solidFill>
            <a:schemeClr val="bg2">
              <a:lumMod val="75000"/>
            </a:schemeClr>
          </a:solidFill>
          <a:ln>
            <a:solidFill>
              <a:schemeClr val="accent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Приобретение специализированного оборудования для незрячих пользователей: телефоны, планшеты и диктофон с голосовым меню;  «говорящие книги» для ГУК «Специализированная библиотека для слабовидящих и незрячих» Забайкальского края; </a:t>
            </a:r>
          </a:p>
          <a:p>
            <a:pPr>
              <a:defRPr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Приобретение специализированного оборудования для слабослышащих людей: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FM-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системы.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115616" y="364037"/>
            <a:ext cx="679206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Приобретение специализированного оборудования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9" name="Рисунок 8" descr="C:\Users\reab1n\AppData\Local\Temp\_tc\16046228760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00438"/>
            <a:ext cx="371477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" name="Picture 1" descr="C:\Мои документы\Документы\2020 Доступная среда\ИОГВ\Минкультуры\фото2(СБСН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00438"/>
            <a:ext cx="407196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0875" y="423688"/>
            <a:ext cx="8313687" cy="923330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Приобретение технических средств реабилитации для оснащение пунктов проката, созданных на базе государственных учреждений социального обслуживания: кресло-коляски, костыли, трости, ходунки и др.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5721" y="1500174"/>
            <a:ext cx="8572560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Пункты проката технических средств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реабилитации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функционируют на территории 28 муниципальных районов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базе государственных учреждений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обслуживания. 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2020 году приобретены технические средства реабилитации в 6 пунктов проката на сумму 400,00 тыс. рублей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7" name="Содержимое 2"/>
          <p:cNvSpPr txBox="1">
            <a:spLocks/>
          </p:cNvSpPr>
          <p:nvPr/>
        </p:nvSpPr>
        <p:spPr bwMode="auto">
          <a:xfrm>
            <a:off x="250825" y="3714752"/>
            <a:ext cx="3494087" cy="259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 descr="C:\Мои документы\Документы\2020 Доступная среда\ГУСО\Пункты проката\Киргизова\image-2020-07-07 03_50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14686"/>
            <a:ext cx="2857520" cy="2500330"/>
          </a:xfrm>
          <a:prstGeom prst="rect">
            <a:avLst/>
          </a:prstGeom>
          <a:noFill/>
        </p:spPr>
      </p:pic>
      <p:pic>
        <p:nvPicPr>
          <p:cNvPr id="20482" name="Picture 2" descr="C:\Мои документы\Документы\2020 Доступная среда\ГУСО\Берегиня\IMG_20200728_090727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643446"/>
            <a:ext cx="2500330" cy="2000264"/>
          </a:xfrm>
          <a:prstGeom prst="rect">
            <a:avLst/>
          </a:prstGeom>
          <a:noFill/>
        </p:spPr>
      </p:pic>
      <p:pic>
        <p:nvPicPr>
          <p:cNvPr id="20483" name="Picture 3" descr="C:\Мои документы\Документы\2020 Доступная среда\ГУСО\Пункты проката\Сибиряк\Фото ТС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3786190"/>
            <a:ext cx="278608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67544" y="88761"/>
            <a:ext cx="853672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Выпуск информационного бюллетеня «Преодоление», посвященного проблемам инвалидов, издание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безбарьерных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карт, размещение социальных баннеров</a:t>
            </a:r>
          </a:p>
        </p:txBody>
      </p:sp>
      <p:pic>
        <p:nvPicPr>
          <p:cNvPr id="10" name="Picture 7" descr="IMG_35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480051"/>
            <a:ext cx="3353891" cy="2377949"/>
          </a:xfrm>
          <a:prstGeom prst="rect">
            <a:avLst/>
          </a:prstGeom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C:\Мои документы\Документы\2020 Доступная среда\ГУСО\Спасатель\IMG_20201116_132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786058"/>
            <a:ext cx="3214710" cy="2786082"/>
          </a:xfrm>
          <a:prstGeom prst="rect">
            <a:avLst/>
          </a:prstGeom>
          <a:noFill/>
        </p:spPr>
      </p:pic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357158" y="1142984"/>
            <a:ext cx="857256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49263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Ежегодно, осуществляется выпуск периодического информационного бюллетеня «Преодоление», посвященного проблемам инвалидов, издана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безбарьерная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карта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Нерчинск, в которой размещена информация об объектах, доступных для инвалидов, на рекламных конструкциях в городе Чите размещены социальные баннеры.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Мои документы\Документы\2020 Доступная среда\ГУСО\Росток\IMG-400284c76fe674fcf9cb773b4ed717ff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571744"/>
            <a:ext cx="3143272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594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</TotalTime>
  <Words>597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Планируемые мероприятия государственной программы Забайкальского края «Доступная среда» в 2021 году</vt:lpstr>
      <vt:lpstr>Слайд 12</vt:lpstr>
      <vt:lpstr>Снижение объемов финансирования мероприятий по адаптации объектов социальной и транспортной инфраструктур в рамках государственной программы Забайкальского края «Доступная среда» по годам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reab2</dc:creator>
  <cp:lastModifiedBy>reab1n</cp:lastModifiedBy>
  <cp:revision>172</cp:revision>
  <cp:lastPrinted>2019-12-25T05:11:56Z</cp:lastPrinted>
  <dcterms:created xsi:type="dcterms:W3CDTF">2018-11-27T23:44:48Z</dcterms:created>
  <dcterms:modified xsi:type="dcterms:W3CDTF">2020-12-02T07:30:20Z</dcterms:modified>
</cp:coreProperties>
</file>