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10" r:id="rId1"/>
  </p:sldMasterIdLst>
  <p:notesMasterIdLst>
    <p:notesMasterId r:id="rId5"/>
  </p:notesMasterIdLst>
  <p:sldIdLst>
    <p:sldId id="282" r:id="rId2"/>
    <p:sldId id="286" r:id="rId3"/>
    <p:sldId id="285" r:id="rId4"/>
  </p:sldIdLst>
  <p:sldSz cx="12801600" cy="9601200" type="A3"/>
  <p:notesSz cx="6797675" cy="9928225"/>
  <p:embeddedFontLst>
    <p:embeddedFont>
      <p:font typeface="Segoe UI Semibold" pitchFamily="34" charset="0"/>
      <p:bold r:id="rId6"/>
    </p:embeddedFont>
    <p:embeddedFont>
      <p:font typeface="Segoe UI Light" pitchFamily="34" charset="0"/>
      <p:regular r:id="rId7"/>
    </p:embeddedFont>
    <p:embeddedFont>
      <p:font typeface="Calibri" pitchFamily="34" charset="0"/>
      <p:regular r:id="rId8"/>
      <p:bold r:id="rId9"/>
      <p:italic r:id="rId10"/>
      <p:boldItalic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24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F95E69BA-1150-48C9-8158-082733A6367F}">
  <a:tblStyle styleId="{F95E69BA-1150-48C9-8158-082733A6367F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3ECEB"/>
          </a:solidFill>
        </a:fill>
      </a:tcStyle>
    </a:wholeTbl>
    <a:band1H>
      <a:tcTxStyle/>
      <a:tcStyle>
        <a:tcBdr/>
        <a:fill>
          <a:solidFill>
            <a:srgbClr val="E6D8D4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6D8D4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7F2C51C-3B5E-461C-895F-D6E5EC4E0E70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ECF0"/>
          </a:solidFill>
        </a:fill>
      </a:tcStyle>
    </a:wholeTbl>
    <a:band1H>
      <a:tcTxStyle/>
      <a:tcStyle>
        <a:tcBdr/>
        <a:fill>
          <a:solidFill>
            <a:srgbClr val="D4D6E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4D6E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72DAD44-B417-4381-8A26-360E06C05445}" styleName="Table_2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1E6E6"/>
          </a:solidFill>
        </a:fill>
      </a:tcStyle>
    </a:wholeTbl>
    <a:band1H>
      <a:tcTxStyle/>
      <a:tcStyle>
        <a:tcBdr/>
        <a:fill>
          <a:solidFill>
            <a:srgbClr val="E2CA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2CA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9793869-C457-43EE-86A5-1656F22360D8}" styleName="Table_3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111" autoAdjust="0"/>
    <p:restoredTop sz="93856" autoAdjust="0"/>
  </p:normalViewPr>
  <p:slideViewPr>
    <p:cSldViewPr snapToGrid="0">
      <p:cViewPr varScale="1">
        <p:scale>
          <a:sx n="52" d="100"/>
          <a:sy n="52" d="100"/>
        </p:scale>
        <p:origin x="-1230" y="-108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15" Type="http://schemas.openxmlformats.org/officeDocument/2006/relationships/tableStyles" Target="tableStyles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" y="3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7" y="3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66813" y="1243013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" y="9430093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7" y="9430093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90632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21"/>
          <p:cNvSpPr txBox="1"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400"/>
              <a:buFont typeface="Arial"/>
              <a:buNone/>
              <a:defRPr sz="8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21"/>
          <p:cNvSpPr txBox="1"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/>
            </a:lvl1pPr>
            <a:lvl2pPr lvl="1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lvl="2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/>
            </a:lvl3pPr>
            <a:lvl4pPr lvl="3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4pPr>
            <a:lvl5pPr lvl="4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5pPr>
            <a:lvl6pPr lvl="5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6pPr>
            <a:lvl7pPr lvl="6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7pPr>
            <a:lvl8pPr lvl="7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8pPr>
            <a:lvl9pPr lvl="8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966" name="Google Shape;966;p121"/>
          <p:cNvSpPr txBox="1">
            <a:spLocks noGrp="1"/>
          </p:cNvSpPr>
          <p:nvPr>
            <p:ph type="dt" idx="10"/>
          </p:nvPr>
        </p:nvSpPr>
        <p:spPr>
          <a:xfrm>
            <a:off x="880110" y="8898916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7" name="Google Shape;967;p121"/>
          <p:cNvSpPr txBox="1">
            <a:spLocks noGrp="1"/>
          </p:cNvSpPr>
          <p:nvPr>
            <p:ph type="ftr" idx="11"/>
          </p:nvPr>
        </p:nvSpPr>
        <p:spPr>
          <a:xfrm>
            <a:off x="4240530" y="8898916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21"/>
          <p:cNvSpPr txBox="1">
            <a:spLocks noGrp="1"/>
          </p:cNvSpPr>
          <p:nvPr>
            <p:ph type="sldNum" idx="12"/>
          </p:nvPr>
        </p:nvSpPr>
        <p:spPr>
          <a:xfrm>
            <a:off x="9921240" y="9090040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130"/>
          <p:cNvSpPr txBox="1">
            <a:spLocks noGrp="1"/>
          </p:cNvSpPr>
          <p:nvPr>
            <p:ph type="title"/>
          </p:nvPr>
        </p:nvSpPr>
        <p:spPr>
          <a:xfrm rot="5400000">
            <a:off x="6473056" y="3199289"/>
            <a:ext cx="8136573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4" name="Google Shape;1024;p130"/>
          <p:cNvSpPr txBox="1">
            <a:spLocks noGrp="1"/>
          </p:cNvSpPr>
          <p:nvPr>
            <p:ph type="body" idx="1"/>
          </p:nvPr>
        </p:nvSpPr>
        <p:spPr>
          <a:xfrm rot="5400000">
            <a:off x="872355" y="518954"/>
            <a:ext cx="8136573" cy="8121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5" name="Google Shape;1025;p130"/>
          <p:cNvSpPr txBox="1">
            <a:spLocks noGrp="1"/>
          </p:cNvSpPr>
          <p:nvPr>
            <p:ph type="dt" idx="10"/>
          </p:nvPr>
        </p:nvSpPr>
        <p:spPr>
          <a:xfrm>
            <a:off x="880110" y="8898916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130"/>
          <p:cNvSpPr txBox="1">
            <a:spLocks noGrp="1"/>
          </p:cNvSpPr>
          <p:nvPr>
            <p:ph type="ftr" idx="11"/>
          </p:nvPr>
        </p:nvSpPr>
        <p:spPr>
          <a:xfrm>
            <a:off x="4240530" y="8898916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130"/>
          <p:cNvSpPr txBox="1">
            <a:spLocks noGrp="1"/>
          </p:cNvSpPr>
          <p:nvPr>
            <p:ph type="sldNum" idx="12"/>
          </p:nvPr>
        </p:nvSpPr>
        <p:spPr>
          <a:xfrm>
            <a:off x="9921240" y="9090040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">
  <p:cSld name="3_Заголовок и объект"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131"/>
          <p:cNvSpPr txBox="1">
            <a:spLocks noGrp="1"/>
          </p:cNvSpPr>
          <p:nvPr>
            <p:ph type="title"/>
          </p:nvPr>
        </p:nvSpPr>
        <p:spPr>
          <a:xfrm>
            <a:off x="530617" y="137039"/>
            <a:ext cx="10181297" cy="1106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500"/>
              <a:buFont typeface="Arial"/>
              <a:buNone/>
              <a:defRPr sz="2500" b="1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0" name="Google Shape;1030;p131"/>
          <p:cNvSpPr txBox="1">
            <a:spLocks noGrp="1"/>
          </p:cNvSpPr>
          <p:nvPr>
            <p:ph type="body" idx="1"/>
          </p:nvPr>
        </p:nvSpPr>
        <p:spPr>
          <a:xfrm>
            <a:off x="530626" y="1746762"/>
            <a:ext cx="11740399" cy="723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830051"/>
              </a:buClr>
              <a:buSzPts val="1800"/>
              <a:buChar char="•"/>
              <a:defRPr sz="18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 sz="1800">
                <a:solidFill>
                  <a:srgbClr val="26262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 sz="1800">
                <a:solidFill>
                  <a:srgbClr val="26262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 sz="1800">
                <a:solidFill>
                  <a:srgbClr val="26262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 sz="1800">
                <a:solidFill>
                  <a:srgbClr val="262626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1" name="Google Shape;1031;p131"/>
          <p:cNvSpPr txBox="1">
            <a:spLocks noGrp="1"/>
          </p:cNvSpPr>
          <p:nvPr>
            <p:ph type="dt" idx="10"/>
          </p:nvPr>
        </p:nvSpPr>
        <p:spPr>
          <a:xfrm>
            <a:off x="880110" y="8982671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2" name="Google Shape;1032;p131"/>
          <p:cNvSpPr txBox="1">
            <a:spLocks noGrp="1"/>
          </p:cNvSpPr>
          <p:nvPr>
            <p:ph type="ftr" idx="11"/>
          </p:nvPr>
        </p:nvSpPr>
        <p:spPr>
          <a:xfrm>
            <a:off x="4240533" y="8982671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31"/>
          <p:cNvSpPr txBox="1">
            <a:spLocks noGrp="1"/>
          </p:cNvSpPr>
          <p:nvPr>
            <p:ph type="sldNum" idx="12"/>
          </p:nvPr>
        </p:nvSpPr>
        <p:spPr>
          <a:xfrm>
            <a:off x="11818882" y="9040391"/>
            <a:ext cx="660631" cy="39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034" name="Google Shape;1034;p131" descr="ÐÐ°ÑÑÐ¸Ð½ÐºÐ¸ Ð¿Ð¾ Ð·Ð°Ð¿ÑÐ¾ÑÑ Ð³ÐµÑÐ± Ð·Ð°Ð±Ð°Ð¹ÐºÐ°Ð»ÑÑÐºÐ¾Ð³Ð¾ ÐºÑÐ°Ñ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65727" y="161410"/>
            <a:ext cx="882000" cy="1048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chemeClr val="lt1"/>
        </a:solidFill>
        <a:effectLst/>
      </p:bgPr>
    </p:bg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32"/>
          <p:cNvSpPr txBox="1">
            <a:spLocks noGrp="1"/>
          </p:cNvSpPr>
          <p:nvPr>
            <p:ph type="title"/>
          </p:nvPr>
        </p:nvSpPr>
        <p:spPr>
          <a:xfrm>
            <a:off x="880110" y="585937"/>
            <a:ext cx="11041380" cy="1706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Arial"/>
              <a:buNone/>
              <a:defRPr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32"/>
          <p:cNvSpPr txBox="1">
            <a:spLocks noGrp="1"/>
          </p:cNvSpPr>
          <p:nvPr>
            <p:ph type="sldNum" idx="12"/>
          </p:nvPr>
        </p:nvSpPr>
        <p:spPr>
          <a:xfrm>
            <a:off x="9921240" y="9090040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chemeClr val="lt1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133"/>
          <p:cNvSpPr txBox="1">
            <a:spLocks noGrp="1"/>
          </p:cNvSpPr>
          <p:nvPr>
            <p:ph type="title"/>
          </p:nvPr>
        </p:nvSpPr>
        <p:spPr>
          <a:xfrm>
            <a:off x="462087" y="-280599"/>
            <a:ext cx="11877429" cy="1706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Arial"/>
              <a:buNone/>
              <a:defRPr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0" name="Google Shape;1040;p133"/>
          <p:cNvSpPr/>
          <p:nvPr/>
        </p:nvSpPr>
        <p:spPr>
          <a:xfrm>
            <a:off x="462085" y="1880732"/>
            <a:ext cx="2923200" cy="6144275"/>
          </a:xfrm>
          <a:prstGeom prst="rect">
            <a:avLst/>
          </a:prstGeom>
          <a:solidFill>
            <a:srgbClr val="DEDEE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225" tIns="45625" rIns="91225" bIns="45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133"/>
          <p:cNvSpPr/>
          <p:nvPr/>
        </p:nvSpPr>
        <p:spPr>
          <a:xfrm>
            <a:off x="3446827" y="1880732"/>
            <a:ext cx="2923200" cy="6144275"/>
          </a:xfrm>
          <a:prstGeom prst="rect">
            <a:avLst/>
          </a:prstGeom>
          <a:solidFill>
            <a:srgbClr val="DEDEE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225" tIns="45625" rIns="91225" bIns="45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133"/>
          <p:cNvSpPr/>
          <p:nvPr/>
        </p:nvSpPr>
        <p:spPr>
          <a:xfrm>
            <a:off x="6431571" y="1880732"/>
            <a:ext cx="2923200" cy="6144275"/>
          </a:xfrm>
          <a:prstGeom prst="rect">
            <a:avLst/>
          </a:prstGeom>
          <a:solidFill>
            <a:srgbClr val="DEDEE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225" tIns="45625" rIns="91225" bIns="45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133"/>
          <p:cNvSpPr/>
          <p:nvPr/>
        </p:nvSpPr>
        <p:spPr>
          <a:xfrm>
            <a:off x="3446828" y="1492889"/>
            <a:ext cx="2923200" cy="514696"/>
          </a:xfrm>
          <a:prstGeom prst="flowChartOffpageConnector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225" tIns="45625" rIns="91225" bIns="45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Заделы региона</a:t>
            </a:r>
            <a:endParaRPr sz="15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133"/>
          <p:cNvSpPr/>
          <p:nvPr/>
        </p:nvSpPr>
        <p:spPr>
          <a:xfrm>
            <a:off x="6431571" y="1492718"/>
            <a:ext cx="2923200" cy="514696"/>
          </a:xfrm>
          <a:prstGeom prst="flowChartOffpageConnector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225" tIns="45625" rIns="91225" bIns="45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Тренды отрасли</a:t>
            </a:r>
            <a:endParaRPr sz="15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133"/>
          <p:cNvSpPr txBox="1"/>
          <p:nvPr/>
        </p:nvSpPr>
        <p:spPr>
          <a:xfrm>
            <a:off x="462085" y="2075153"/>
            <a:ext cx="2872800" cy="21544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75425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1.1. Ключевые показатели:</a:t>
            </a:r>
            <a:endParaRPr sz="14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133"/>
          <p:cNvSpPr txBox="1"/>
          <p:nvPr/>
        </p:nvSpPr>
        <p:spPr>
          <a:xfrm>
            <a:off x="462085" y="5177518"/>
            <a:ext cx="2872800" cy="21544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75425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1.2. Связанные отрасли:</a:t>
            </a:r>
            <a:endParaRPr sz="14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133"/>
          <p:cNvSpPr txBox="1"/>
          <p:nvPr/>
        </p:nvSpPr>
        <p:spPr>
          <a:xfrm>
            <a:off x="3446827" y="2075151"/>
            <a:ext cx="2872800" cy="21544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75425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2.1. Топ-5 орг-ий (&gt;50 млн р.):</a:t>
            </a:r>
            <a:endParaRPr sz="14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133"/>
          <p:cNvSpPr txBox="1"/>
          <p:nvPr/>
        </p:nvSpPr>
        <p:spPr>
          <a:xfrm>
            <a:off x="3446827" y="3846491"/>
            <a:ext cx="2872800" cy="21544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75425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2.2 Ключевые продукты:</a:t>
            </a:r>
            <a:endParaRPr sz="14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133"/>
          <p:cNvSpPr/>
          <p:nvPr/>
        </p:nvSpPr>
        <p:spPr>
          <a:xfrm>
            <a:off x="9416313" y="1880732"/>
            <a:ext cx="2923200" cy="6144275"/>
          </a:xfrm>
          <a:prstGeom prst="rect">
            <a:avLst/>
          </a:prstGeom>
          <a:solidFill>
            <a:srgbClr val="DEDEE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225" tIns="45625" rIns="91225" bIns="45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133"/>
          <p:cNvSpPr txBox="1"/>
          <p:nvPr/>
        </p:nvSpPr>
        <p:spPr>
          <a:xfrm>
            <a:off x="3446827" y="5177517"/>
            <a:ext cx="2872800" cy="21544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75425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2.3. Ресурсы:</a:t>
            </a:r>
            <a:endParaRPr sz="14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133"/>
          <p:cNvSpPr/>
          <p:nvPr/>
        </p:nvSpPr>
        <p:spPr>
          <a:xfrm>
            <a:off x="9416313" y="1492718"/>
            <a:ext cx="2923200" cy="514696"/>
          </a:xfrm>
          <a:prstGeom prst="flowChartOffpageConnector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475" tIns="45625" rIns="0" bIns="45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Возможности локализации</a:t>
            </a:r>
            <a:endParaRPr sz="15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p133"/>
          <p:cNvSpPr txBox="1"/>
          <p:nvPr/>
        </p:nvSpPr>
        <p:spPr>
          <a:xfrm>
            <a:off x="6431571" y="2075152"/>
            <a:ext cx="2872800" cy="21544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75425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3.1. Мировые тренды:</a:t>
            </a:r>
            <a:endParaRPr sz="14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133"/>
          <p:cNvSpPr txBox="1"/>
          <p:nvPr/>
        </p:nvSpPr>
        <p:spPr>
          <a:xfrm>
            <a:off x="6455344" y="2366111"/>
            <a:ext cx="2772000" cy="153888"/>
          </a:xfrm>
          <a:prstGeom prst="rect">
            <a:avLst/>
          </a:prstGeom>
          <a:solidFill>
            <a:srgbClr val="BFD6DB"/>
          </a:solidFill>
          <a:ln>
            <a:noFill/>
          </a:ln>
        </p:spPr>
        <p:txBody>
          <a:bodyPr spcFirstLastPara="1" wrap="square" lIns="75425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Новые продукты:</a:t>
            </a:r>
            <a:endParaRPr sz="1000" b="0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Google Shape;1054;p133"/>
          <p:cNvSpPr txBox="1"/>
          <p:nvPr/>
        </p:nvSpPr>
        <p:spPr>
          <a:xfrm>
            <a:off x="6431571" y="5177518"/>
            <a:ext cx="2872800" cy="21544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75425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3.2. Российские тренды:</a:t>
            </a:r>
            <a:endParaRPr sz="14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p133"/>
          <p:cNvSpPr txBox="1"/>
          <p:nvPr/>
        </p:nvSpPr>
        <p:spPr>
          <a:xfrm>
            <a:off x="476309" y="2366111"/>
            <a:ext cx="2772000" cy="153888"/>
          </a:xfrm>
          <a:prstGeom prst="rect">
            <a:avLst/>
          </a:prstGeom>
          <a:solidFill>
            <a:srgbClr val="BFD6DB"/>
          </a:solidFill>
          <a:ln>
            <a:noFill/>
          </a:ln>
        </p:spPr>
        <p:txBody>
          <a:bodyPr spcFirstLastPara="1" wrap="square" lIns="75425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Производство (2017), млрд руб.</a:t>
            </a:r>
            <a:endParaRPr sz="1000" b="0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6" name="Google Shape;1056;p133"/>
          <p:cNvSpPr txBox="1"/>
          <p:nvPr/>
        </p:nvSpPr>
        <p:spPr>
          <a:xfrm>
            <a:off x="476309" y="3846492"/>
            <a:ext cx="2772000" cy="215445"/>
          </a:xfrm>
          <a:prstGeom prst="rect">
            <a:avLst/>
          </a:prstGeom>
          <a:solidFill>
            <a:srgbClr val="BFD6DB"/>
          </a:solidFill>
          <a:ln>
            <a:noFill/>
          </a:ln>
        </p:spPr>
        <p:txBody>
          <a:bodyPr spcFirstLastPara="1" wrap="square" lIns="75425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Рабочие места (2017), тыс. ед.</a:t>
            </a:r>
            <a:endParaRPr sz="1400" b="0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133"/>
          <p:cNvSpPr txBox="1"/>
          <p:nvPr/>
        </p:nvSpPr>
        <p:spPr>
          <a:xfrm>
            <a:off x="3470604" y="2366111"/>
            <a:ext cx="2772000" cy="153888"/>
          </a:xfrm>
          <a:prstGeom prst="rect">
            <a:avLst/>
          </a:prstGeom>
          <a:solidFill>
            <a:srgbClr val="BFD6DB"/>
          </a:solidFill>
          <a:ln>
            <a:noFill/>
          </a:ln>
        </p:spPr>
        <p:txBody>
          <a:bodyPr spcFirstLastPara="1" wrap="square" lIns="75425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Выручка (2017), млрд руб.</a:t>
            </a:r>
            <a:endParaRPr sz="1000" b="0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p133"/>
          <p:cNvSpPr txBox="1"/>
          <p:nvPr/>
        </p:nvSpPr>
        <p:spPr>
          <a:xfrm>
            <a:off x="3470604" y="5488815"/>
            <a:ext cx="2772000" cy="215445"/>
          </a:xfrm>
          <a:prstGeom prst="rect">
            <a:avLst/>
          </a:prstGeom>
          <a:solidFill>
            <a:srgbClr val="BFD6DB"/>
          </a:solidFill>
          <a:ln>
            <a:noFill/>
          </a:ln>
        </p:spPr>
        <p:txBody>
          <a:bodyPr spcFirstLastPara="1" wrap="square" lIns="75425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Природные ресурсы:</a:t>
            </a:r>
            <a:endParaRPr sz="1400" b="0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133"/>
          <p:cNvSpPr txBox="1"/>
          <p:nvPr/>
        </p:nvSpPr>
        <p:spPr>
          <a:xfrm>
            <a:off x="3470604" y="6732209"/>
            <a:ext cx="2772000" cy="215445"/>
          </a:xfrm>
          <a:prstGeom prst="rect">
            <a:avLst/>
          </a:prstGeom>
          <a:solidFill>
            <a:srgbClr val="BFD6DB"/>
          </a:solidFill>
          <a:ln>
            <a:noFill/>
          </a:ln>
        </p:spPr>
        <p:txBody>
          <a:bodyPr spcFirstLastPara="1" wrap="square" lIns="75425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Человеческий потенциал:</a:t>
            </a:r>
            <a:endParaRPr sz="1400" b="0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133"/>
          <p:cNvSpPr txBox="1"/>
          <p:nvPr/>
        </p:nvSpPr>
        <p:spPr>
          <a:xfrm>
            <a:off x="6455344" y="3837738"/>
            <a:ext cx="2772000" cy="215445"/>
          </a:xfrm>
          <a:prstGeom prst="rect">
            <a:avLst/>
          </a:prstGeom>
          <a:solidFill>
            <a:srgbClr val="BFD6DB"/>
          </a:solidFill>
          <a:ln>
            <a:noFill/>
          </a:ln>
        </p:spPr>
        <p:txBody>
          <a:bodyPr spcFirstLastPara="1" wrap="square" lIns="75425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Растущие рынки:</a:t>
            </a:r>
            <a:endParaRPr sz="1400" b="0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p133"/>
          <p:cNvSpPr txBox="1"/>
          <p:nvPr/>
        </p:nvSpPr>
        <p:spPr>
          <a:xfrm>
            <a:off x="6455348" y="5488815"/>
            <a:ext cx="2772000" cy="215445"/>
          </a:xfrm>
          <a:prstGeom prst="rect">
            <a:avLst/>
          </a:prstGeom>
          <a:solidFill>
            <a:srgbClr val="BFD6DB"/>
          </a:solidFill>
          <a:ln>
            <a:noFill/>
          </a:ln>
        </p:spPr>
        <p:txBody>
          <a:bodyPr spcFirstLastPara="1" wrap="square" lIns="75425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Госполитика:</a:t>
            </a:r>
            <a:endParaRPr sz="1400" b="0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p133"/>
          <p:cNvSpPr txBox="1"/>
          <p:nvPr/>
        </p:nvSpPr>
        <p:spPr>
          <a:xfrm>
            <a:off x="6455348" y="6732207"/>
            <a:ext cx="2772000" cy="215445"/>
          </a:xfrm>
          <a:prstGeom prst="rect">
            <a:avLst/>
          </a:prstGeom>
          <a:solidFill>
            <a:srgbClr val="BFD6DB"/>
          </a:solidFill>
          <a:ln>
            <a:noFill/>
          </a:ln>
        </p:spPr>
        <p:txBody>
          <a:bodyPr spcFirstLastPara="1" wrap="square" lIns="75425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Импортозамещение:</a:t>
            </a:r>
            <a:endParaRPr sz="1400" b="0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133"/>
          <p:cNvSpPr txBox="1">
            <a:spLocks noGrp="1"/>
          </p:cNvSpPr>
          <p:nvPr>
            <p:ph type="body" idx="1"/>
          </p:nvPr>
        </p:nvSpPr>
        <p:spPr>
          <a:xfrm>
            <a:off x="3446825" y="4144211"/>
            <a:ext cx="2878879" cy="963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875" tIns="0" rIns="0" bIns="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4" name="Google Shape;1064;p133"/>
          <p:cNvSpPr txBox="1">
            <a:spLocks noGrp="1"/>
          </p:cNvSpPr>
          <p:nvPr>
            <p:ph type="body" idx="2"/>
          </p:nvPr>
        </p:nvSpPr>
        <p:spPr>
          <a:xfrm>
            <a:off x="3468990" y="5739379"/>
            <a:ext cx="2878879" cy="963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875" tIns="0" rIns="0" bIns="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5" name="Google Shape;1065;p133"/>
          <p:cNvSpPr txBox="1">
            <a:spLocks noGrp="1"/>
          </p:cNvSpPr>
          <p:nvPr>
            <p:ph type="body" idx="3"/>
          </p:nvPr>
        </p:nvSpPr>
        <p:spPr>
          <a:xfrm>
            <a:off x="6445813" y="5739379"/>
            <a:ext cx="2864659" cy="963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875" tIns="0" rIns="0" bIns="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6" name="Google Shape;1066;p133"/>
          <p:cNvSpPr txBox="1">
            <a:spLocks noGrp="1"/>
          </p:cNvSpPr>
          <p:nvPr>
            <p:ph type="body" idx="4"/>
          </p:nvPr>
        </p:nvSpPr>
        <p:spPr>
          <a:xfrm>
            <a:off x="3468984" y="6976535"/>
            <a:ext cx="2878879" cy="963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875" tIns="0" rIns="0" bIns="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7" name="Google Shape;1067;p133"/>
          <p:cNvSpPr txBox="1">
            <a:spLocks noGrp="1"/>
          </p:cNvSpPr>
          <p:nvPr>
            <p:ph type="body" idx="5"/>
          </p:nvPr>
        </p:nvSpPr>
        <p:spPr>
          <a:xfrm>
            <a:off x="6431566" y="6976535"/>
            <a:ext cx="2878879" cy="963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875" tIns="0" rIns="0" bIns="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8" name="Google Shape;1068;p133"/>
          <p:cNvSpPr txBox="1">
            <a:spLocks noGrp="1"/>
          </p:cNvSpPr>
          <p:nvPr>
            <p:ph type="body" idx="6"/>
          </p:nvPr>
        </p:nvSpPr>
        <p:spPr>
          <a:xfrm>
            <a:off x="6431572" y="2636797"/>
            <a:ext cx="2878879" cy="1105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875" tIns="0" rIns="0" bIns="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marL="1371600" lvl="2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9" name="Google Shape;1069;p133"/>
          <p:cNvSpPr txBox="1">
            <a:spLocks noGrp="1"/>
          </p:cNvSpPr>
          <p:nvPr>
            <p:ph type="body" idx="7"/>
          </p:nvPr>
        </p:nvSpPr>
        <p:spPr>
          <a:xfrm>
            <a:off x="6431566" y="4144211"/>
            <a:ext cx="2878879" cy="963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875" tIns="0" rIns="0" bIns="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0" name="Google Shape;1070;p133"/>
          <p:cNvSpPr txBox="1"/>
          <p:nvPr/>
        </p:nvSpPr>
        <p:spPr>
          <a:xfrm>
            <a:off x="476309" y="5488815"/>
            <a:ext cx="2772000" cy="215445"/>
          </a:xfrm>
          <a:prstGeom prst="rect">
            <a:avLst/>
          </a:prstGeom>
          <a:solidFill>
            <a:srgbClr val="BFD6DB"/>
          </a:solidFill>
          <a:ln>
            <a:noFill/>
          </a:ln>
        </p:spPr>
        <p:txBody>
          <a:bodyPr spcFirstLastPara="1" wrap="square" lIns="75425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Отрасли-поставщики:</a:t>
            </a:r>
            <a:endParaRPr sz="1400" b="0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133"/>
          <p:cNvSpPr txBox="1"/>
          <p:nvPr/>
        </p:nvSpPr>
        <p:spPr>
          <a:xfrm>
            <a:off x="476309" y="6732209"/>
            <a:ext cx="2772000" cy="215445"/>
          </a:xfrm>
          <a:prstGeom prst="rect">
            <a:avLst/>
          </a:prstGeom>
          <a:solidFill>
            <a:srgbClr val="BFD6DB"/>
          </a:solidFill>
          <a:ln>
            <a:noFill/>
          </a:ln>
        </p:spPr>
        <p:txBody>
          <a:bodyPr spcFirstLastPara="1" wrap="square" lIns="75425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Отрасли-потребители:</a:t>
            </a:r>
            <a:endParaRPr sz="1400" b="0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p133"/>
          <p:cNvSpPr txBox="1">
            <a:spLocks noGrp="1"/>
          </p:cNvSpPr>
          <p:nvPr>
            <p:ph type="body" idx="8"/>
          </p:nvPr>
        </p:nvSpPr>
        <p:spPr>
          <a:xfrm>
            <a:off x="476309" y="5739379"/>
            <a:ext cx="2878879" cy="963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875" tIns="0" rIns="0" bIns="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3" name="Google Shape;1073;p133"/>
          <p:cNvSpPr txBox="1">
            <a:spLocks noGrp="1"/>
          </p:cNvSpPr>
          <p:nvPr>
            <p:ph type="body" idx="9"/>
          </p:nvPr>
        </p:nvSpPr>
        <p:spPr>
          <a:xfrm>
            <a:off x="476309" y="6976535"/>
            <a:ext cx="2878879" cy="963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875" tIns="0" rIns="0" bIns="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4" name="Google Shape;1074;p133"/>
          <p:cNvSpPr txBox="1"/>
          <p:nvPr/>
        </p:nvSpPr>
        <p:spPr>
          <a:xfrm>
            <a:off x="9416313" y="2075149"/>
            <a:ext cx="2872800" cy="21544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75425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4.1. Поставщики:</a:t>
            </a:r>
            <a:endParaRPr sz="14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133"/>
          <p:cNvSpPr txBox="1"/>
          <p:nvPr/>
        </p:nvSpPr>
        <p:spPr>
          <a:xfrm>
            <a:off x="9416313" y="3837738"/>
            <a:ext cx="2872800" cy="21544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75425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4.2. Потребители:</a:t>
            </a:r>
            <a:endParaRPr sz="14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133"/>
          <p:cNvSpPr txBox="1"/>
          <p:nvPr/>
        </p:nvSpPr>
        <p:spPr>
          <a:xfrm>
            <a:off x="9416313" y="5165649"/>
            <a:ext cx="2872800" cy="21544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75425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4.3. Ремонт/монтаж оборуд-ия:</a:t>
            </a:r>
            <a:endParaRPr sz="14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133"/>
          <p:cNvSpPr txBox="1"/>
          <p:nvPr/>
        </p:nvSpPr>
        <p:spPr>
          <a:xfrm>
            <a:off x="9416313" y="6732207"/>
            <a:ext cx="2872800" cy="21544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75425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4.4. Новые продукты:</a:t>
            </a:r>
            <a:endParaRPr sz="14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133"/>
          <p:cNvSpPr txBox="1">
            <a:spLocks noGrp="1"/>
          </p:cNvSpPr>
          <p:nvPr>
            <p:ph type="body" idx="13"/>
          </p:nvPr>
        </p:nvSpPr>
        <p:spPr>
          <a:xfrm>
            <a:off x="9416313" y="2366113"/>
            <a:ext cx="2878879" cy="1375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875" tIns="0" rIns="0" bIns="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marL="1371600" lvl="2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9" name="Google Shape;1079;p133"/>
          <p:cNvSpPr txBox="1">
            <a:spLocks noGrp="1"/>
          </p:cNvSpPr>
          <p:nvPr>
            <p:ph type="body" idx="14"/>
          </p:nvPr>
        </p:nvSpPr>
        <p:spPr>
          <a:xfrm>
            <a:off x="9416313" y="4144186"/>
            <a:ext cx="2878879" cy="992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875" tIns="0" rIns="0" bIns="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marL="1371600" lvl="2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0" name="Google Shape;1080;p133"/>
          <p:cNvSpPr txBox="1">
            <a:spLocks noGrp="1"/>
          </p:cNvSpPr>
          <p:nvPr>
            <p:ph type="body" idx="15"/>
          </p:nvPr>
        </p:nvSpPr>
        <p:spPr>
          <a:xfrm>
            <a:off x="9416313" y="5488794"/>
            <a:ext cx="2878879" cy="121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875" tIns="0" rIns="0" bIns="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marL="1371600" lvl="2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1" name="Google Shape;1081;p133"/>
          <p:cNvSpPr txBox="1">
            <a:spLocks noGrp="1"/>
          </p:cNvSpPr>
          <p:nvPr>
            <p:ph type="body" idx="16"/>
          </p:nvPr>
        </p:nvSpPr>
        <p:spPr>
          <a:xfrm>
            <a:off x="9416313" y="6976535"/>
            <a:ext cx="2878879" cy="963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875" tIns="0" rIns="0" bIns="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marL="1371600" lvl="2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2" name="Google Shape;1082;p133"/>
          <p:cNvSpPr/>
          <p:nvPr/>
        </p:nvSpPr>
        <p:spPr>
          <a:xfrm rot="10800000" flipH="1">
            <a:off x="476309" y="8068611"/>
            <a:ext cx="2908976" cy="145081"/>
          </a:xfrm>
          <a:prstGeom prst="triangle">
            <a:avLst>
              <a:gd name="adj" fmla="val 50000"/>
            </a:avLst>
          </a:prstGeom>
          <a:solidFill>
            <a:srgbClr val="101A1D"/>
          </a:solidFill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133"/>
          <p:cNvSpPr/>
          <p:nvPr/>
        </p:nvSpPr>
        <p:spPr>
          <a:xfrm rot="10800000" flipH="1">
            <a:off x="3461052" y="8068611"/>
            <a:ext cx="2908976" cy="145081"/>
          </a:xfrm>
          <a:prstGeom prst="triangle">
            <a:avLst>
              <a:gd name="adj" fmla="val 50000"/>
            </a:avLst>
          </a:prstGeom>
          <a:solidFill>
            <a:srgbClr val="101A1D"/>
          </a:solidFill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133"/>
          <p:cNvSpPr/>
          <p:nvPr/>
        </p:nvSpPr>
        <p:spPr>
          <a:xfrm rot="10800000" flipH="1">
            <a:off x="6445795" y="8068611"/>
            <a:ext cx="2908976" cy="145081"/>
          </a:xfrm>
          <a:prstGeom prst="triangle">
            <a:avLst>
              <a:gd name="adj" fmla="val 50000"/>
            </a:avLst>
          </a:prstGeom>
          <a:solidFill>
            <a:srgbClr val="101A1D"/>
          </a:solidFill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133"/>
          <p:cNvSpPr/>
          <p:nvPr/>
        </p:nvSpPr>
        <p:spPr>
          <a:xfrm rot="10800000" flipH="1">
            <a:off x="9430537" y="8068611"/>
            <a:ext cx="2908976" cy="145081"/>
          </a:xfrm>
          <a:prstGeom prst="triangle">
            <a:avLst>
              <a:gd name="adj" fmla="val 50000"/>
            </a:avLst>
          </a:prstGeom>
          <a:solidFill>
            <a:srgbClr val="101A1D"/>
          </a:solidFill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133"/>
          <p:cNvSpPr txBox="1">
            <a:spLocks noGrp="1"/>
          </p:cNvSpPr>
          <p:nvPr>
            <p:ph type="body" idx="17"/>
          </p:nvPr>
        </p:nvSpPr>
        <p:spPr>
          <a:xfrm>
            <a:off x="454173" y="8273693"/>
            <a:ext cx="2923199" cy="9639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53875" tIns="0" rIns="0" bIns="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marL="1371600" lvl="2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7" name="Google Shape;1087;p133"/>
          <p:cNvSpPr txBox="1">
            <a:spLocks noGrp="1"/>
          </p:cNvSpPr>
          <p:nvPr>
            <p:ph type="body" idx="18"/>
          </p:nvPr>
        </p:nvSpPr>
        <p:spPr>
          <a:xfrm>
            <a:off x="3441562" y="8273693"/>
            <a:ext cx="2923199" cy="9639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53875" tIns="0" rIns="0" bIns="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marL="1371600" lvl="2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8" name="Google Shape;1088;p133"/>
          <p:cNvSpPr txBox="1">
            <a:spLocks noGrp="1"/>
          </p:cNvSpPr>
          <p:nvPr>
            <p:ph type="body" idx="19"/>
          </p:nvPr>
        </p:nvSpPr>
        <p:spPr>
          <a:xfrm>
            <a:off x="6428950" y="8273693"/>
            <a:ext cx="2923199" cy="9639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53875" tIns="0" rIns="0" bIns="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marL="1371600" lvl="2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9" name="Google Shape;1089;p133"/>
          <p:cNvSpPr txBox="1">
            <a:spLocks noGrp="1"/>
          </p:cNvSpPr>
          <p:nvPr>
            <p:ph type="body" idx="20"/>
          </p:nvPr>
        </p:nvSpPr>
        <p:spPr>
          <a:xfrm>
            <a:off x="9416339" y="8273693"/>
            <a:ext cx="2923199" cy="9639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53875" tIns="0" rIns="0" bIns="0" anchor="t" anchorCtr="0">
            <a:noAutofit/>
          </a:bodyPr>
          <a:lstStyle>
            <a:lvl1pPr marL="457200" marR="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>
                <a:solidFill>
                  <a:schemeClr val="lt1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marL="1371600" lvl="2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0" name="Google Shape;1090;p133"/>
          <p:cNvSpPr/>
          <p:nvPr/>
        </p:nvSpPr>
        <p:spPr>
          <a:xfrm>
            <a:off x="462085" y="1492718"/>
            <a:ext cx="2923200" cy="514696"/>
          </a:xfrm>
          <a:prstGeom prst="flowChartOffpageConnector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225" tIns="45625" rIns="91225" bIns="45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Описание отрасли</a:t>
            </a:r>
            <a:endParaRPr sz="15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133"/>
          <p:cNvSpPr/>
          <p:nvPr/>
        </p:nvSpPr>
        <p:spPr>
          <a:xfrm>
            <a:off x="3404156" y="1366291"/>
            <a:ext cx="252000" cy="252000"/>
          </a:xfrm>
          <a:prstGeom prst="ellipse">
            <a:avLst/>
          </a:prstGeom>
          <a:solidFill>
            <a:srgbClr val="AD010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5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133"/>
          <p:cNvSpPr/>
          <p:nvPr/>
        </p:nvSpPr>
        <p:spPr>
          <a:xfrm>
            <a:off x="6388899" y="1366291"/>
            <a:ext cx="252000" cy="252000"/>
          </a:xfrm>
          <a:prstGeom prst="ellipse">
            <a:avLst/>
          </a:prstGeom>
          <a:solidFill>
            <a:srgbClr val="AD010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5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133"/>
          <p:cNvSpPr/>
          <p:nvPr/>
        </p:nvSpPr>
        <p:spPr>
          <a:xfrm>
            <a:off x="419413" y="1366291"/>
            <a:ext cx="252000" cy="252000"/>
          </a:xfrm>
          <a:prstGeom prst="ellipse">
            <a:avLst/>
          </a:prstGeom>
          <a:solidFill>
            <a:srgbClr val="AD010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5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133"/>
          <p:cNvSpPr/>
          <p:nvPr/>
        </p:nvSpPr>
        <p:spPr>
          <a:xfrm>
            <a:off x="9373641" y="1366291"/>
            <a:ext cx="252000" cy="252000"/>
          </a:xfrm>
          <a:prstGeom prst="ellipse">
            <a:avLst/>
          </a:prstGeom>
          <a:solidFill>
            <a:srgbClr val="AD010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5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34"/>
          <p:cNvSpPr txBox="1"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chemeClr val="lt1"/>
        </a:solidFill>
        <a:effectLst/>
      </p:bgPr>
    </p:bg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135"/>
          <p:cNvSpPr txBox="1">
            <a:spLocks noGrp="1"/>
          </p:cNvSpPr>
          <p:nvPr>
            <p:ph type="title"/>
          </p:nvPr>
        </p:nvSpPr>
        <p:spPr>
          <a:xfrm>
            <a:off x="880110" y="585890"/>
            <a:ext cx="11041380" cy="1706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Arial"/>
              <a:buNone/>
              <a:defRPr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35"/>
          <p:cNvSpPr txBox="1">
            <a:spLocks noGrp="1"/>
          </p:cNvSpPr>
          <p:nvPr>
            <p:ph type="sldNum" idx="12"/>
          </p:nvPr>
        </p:nvSpPr>
        <p:spPr>
          <a:xfrm>
            <a:off x="9921240" y="9090040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chemeClr val="lt1"/>
        </a:solidFill>
        <a:effectLst/>
      </p:bgPr>
    </p:bg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136"/>
          <p:cNvSpPr txBox="1">
            <a:spLocks noGrp="1"/>
          </p:cNvSpPr>
          <p:nvPr>
            <p:ph type="title"/>
          </p:nvPr>
        </p:nvSpPr>
        <p:spPr>
          <a:xfrm>
            <a:off x="880110" y="585890"/>
            <a:ext cx="11041380" cy="1706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Arial"/>
              <a:buNone/>
              <a:defRPr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36"/>
          <p:cNvSpPr txBox="1">
            <a:spLocks noGrp="1"/>
          </p:cNvSpPr>
          <p:nvPr>
            <p:ph type="sldNum" idx="12"/>
          </p:nvPr>
        </p:nvSpPr>
        <p:spPr>
          <a:xfrm>
            <a:off x="9921240" y="9090040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chemeClr val="lt1"/>
        </a:solidFill>
        <a:effectLst/>
      </p:bgPr>
    </p:bg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137"/>
          <p:cNvSpPr txBox="1">
            <a:spLocks noGrp="1"/>
          </p:cNvSpPr>
          <p:nvPr>
            <p:ph type="title"/>
          </p:nvPr>
        </p:nvSpPr>
        <p:spPr>
          <a:xfrm>
            <a:off x="880110" y="585890"/>
            <a:ext cx="11041380" cy="1706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Arial"/>
              <a:buNone/>
              <a:defRPr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37"/>
          <p:cNvSpPr txBox="1">
            <a:spLocks noGrp="1"/>
          </p:cNvSpPr>
          <p:nvPr>
            <p:ph type="sldNum" idx="12"/>
          </p:nvPr>
        </p:nvSpPr>
        <p:spPr>
          <a:xfrm>
            <a:off x="9921240" y="9090040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Title and Content">
  <p:cSld name="7_Title and Content"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Google Shape;1107;p1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25" y="2225"/>
            <a:ext cx="2222" cy="2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8" name="Google Shape;1108;p1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25" y="2225"/>
            <a:ext cx="2222" cy="2222"/>
          </a:xfrm>
          <a:prstGeom prst="rect">
            <a:avLst/>
          </a:prstGeom>
          <a:noFill/>
          <a:ln>
            <a:noFill/>
          </a:ln>
        </p:spPr>
      </p:pic>
      <p:sp>
        <p:nvSpPr>
          <p:cNvPr id="1109" name="Google Shape;1109;p138"/>
          <p:cNvSpPr txBox="1"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Arial"/>
              <a:buNone/>
              <a:defRPr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0" name="Google Shape;1110;p138"/>
          <p:cNvSpPr txBox="1">
            <a:spLocks noGrp="1"/>
          </p:cNvSpPr>
          <p:nvPr>
            <p:ph type="sldNum" idx="12"/>
          </p:nvPr>
        </p:nvSpPr>
        <p:spPr>
          <a:xfrm>
            <a:off x="9921240" y="9090040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bg>
      <p:bgPr>
        <a:solidFill>
          <a:schemeClr val="lt1"/>
        </a:solidFill>
        <a:effectLst/>
      </p:bgPr>
    </p:bg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139"/>
          <p:cNvSpPr txBox="1">
            <a:spLocks noGrp="1"/>
          </p:cNvSpPr>
          <p:nvPr>
            <p:ph type="title"/>
          </p:nvPr>
        </p:nvSpPr>
        <p:spPr>
          <a:xfrm>
            <a:off x="880110" y="585890"/>
            <a:ext cx="11041380" cy="1706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Arial"/>
              <a:buNone/>
              <a:defRPr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139"/>
          <p:cNvSpPr txBox="1">
            <a:spLocks noGrp="1"/>
          </p:cNvSpPr>
          <p:nvPr>
            <p:ph type="sldNum" idx="12"/>
          </p:nvPr>
        </p:nvSpPr>
        <p:spPr>
          <a:xfrm>
            <a:off x="9921240" y="9090040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22"/>
          <p:cNvSpPr txBox="1"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122"/>
          <p:cNvSpPr txBox="1"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2" name="Google Shape;972;p122"/>
          <p:cNvSpPr txBox="1">
            <a:spLocks noGrp="1"/>
          </p:cNvSpPr>
          <p:nvPr>
            <p:ph type="dt" idx="10"/>
          </p:nvPr>
        </p:nvSpPr>
        <p:spPr>
          <a:xfrm>
            <a:off x="880110" y="8898916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122"/>
          <p:cNvSpPr txBox="1">
            <a:spLocks noGrp="1"/>
          </p:cNvSpPr>
          <p:nvPr>
            <p:ph type="ftr" idx="11"/>
          </p:nvPr>
        </p:nvSpPr>
        <p:spPr>
          <a:xfrm>
            <a:off x="4240530" y="8898916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4" name="Google Shape;974;p122"/>
          <p:cNvSpPr txBox="1">
            <a:spLocks noGrp="1"/>
          </p:cNvSpPr>
          <p:nvPr>
            <p:ph type="sldNum" idx="12"/>
          </p:nvPr>
        </p:nvSpPr>
        <p:spPr>
          <a:xfrm>
            <a:off x="9921240" y="9090040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F2F2F2"/>
        </a:solidFill>
        <a:effectLst/>
      </p:bgPr>
    </p:bg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40"/>
          <p:cNvSpPr txBox="1"/>
          <p:nvPr/>
        </p:nvSpPr>
        <p:spPr>
          <a:xfrm>
            <a:off x="445057" y="253386"/>
            <a:ext cx="11911488" cy="1064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1116;p140"/>
          <p:cNvSpPr txBox="1">
            <a:spLocks noGrp="1"/>
          </p:cNvSpPr>
          <p:nvPr>
            <p:ph type="title"/>
          </p:nvPr>
        </p:nvSpPr>
        <p:spPr>
          <a:xfrm>
            <a:off x="445055" y="272191"/>
            <a:ext cx="11911488" cy="11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7" name="Google Shape;1117;p140"/>
          <p:cNvSpPr txBox="1">
            <a:spLocks noGrp="1"/>
          </p:cNvSpPr>
          <p:nvPr>
            <p:ph type="sldNum" idx="12"/>
          </p:nvPr>
        </p:nvSpPr>
        <p:spPr>
          <a:xfrm>
            <a:off x="9921240" y="9073446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700" b="1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700" b="1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700" b="1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700" b="1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700" b="1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700" b="1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700" b="1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700" b="1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700" b="1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118" name="Google Shape;1118;p140"/>
          <p:cNvSpPr txBox="1">
            <a:spLocks noGrp="1"/>
          </p:cNvSpPr>
          <p:nvPr>
            <p:ph type="body" idx="1"/>
          </p:nvPr>
        </p:nvSpPr>
        <p:spPr>
          <a:xfrm>
            <a:off x="444500" y="1813585"/>
            <a:ext cx="12048172" cy="4716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t" anchorCtr="0">
            <a:noAutofit/>
          </a:bodyPr>
          <a:lstStyle>
            <a:lvl1pPr marL="457200" lvl="0" indent="-4445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1pPr>
            <a:lvl2pPr marL="914400" lvl="1" indent="-4064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−"/>
              <a:defRPr sz="2800"/>
            </a:lvl2pPr>
            <a:lvl3pPr marL="1371600" lvl="2" indent="-3873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Char char="▪"/>
              <a:defRPr sz="2500"/>
            </a:lvl3pPr>
            <a:lvl4pPr marL="1828800" lvl="3" indent="-3683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urier New"/>
              <a:buChar char="o"/>
              <a:defRPr sz="2200"/>
            </a:lvl4pPr>
            <a:lvl5pPr marL="2286000" lvl="4" indent="-3683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✔"/>
              <a:defRPr sz="2200"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23"/>
          <p:cNvSpPr txBox="1"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400"/>
              <a:buFont typeface="Arial"/>
              <a:buNone/>
              <a:defRPr sz="8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123"/>
          <p:cNvSpPr txBox="1"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500"/>
              <a:buNone/>
              <a:defRPr sz="25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8" name="Google Shape;978;p123"/>
          <p:cNvSpPr txBox="1">
            <a:spLocks noGrp="1"/>
          </p:cNvSpPr>
          <p:nvPr>
            <p:ph type="dt" idx="10"/>
          </p:nvPr>
        </p:nvSpPr>
        <p:spPr>
          <a:xfrm>
            <a:off x="880110" y="8898916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9" name="Google Shape;979;p123"/>
          <p:cNvSpPr txBox="1">
            <a:spLocks noGrp="1"/>
          </p:cNvSpPr>
          <p:nvPr>
            <p:ph type="ftr" idx="11"/>
          </p:nvPr>
        </p:nvSpPr>
        <p:spPr>
          <a:xfrm>
            <a:off x="4240530" y="8898916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23"/>
          <p:cNvSpPr txBox="1">
            <a:spLocks noGrp="1"/>
          </p:cNvSpPr>
          <p:nvPr>
            <p:ph type="sldNum" idx="12"/>
          </p:nvPr>
        </p:nvSpPr>
        <p:spPr>
          <a:xfrm>
            <a:off x="9921240" y="9090040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124"/>
          <p:cNvSpPr txBox="1"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124"/>
          <p:cNvSpPr txBox="1">
            <a:spLocks noGrp="1"/>
          </p:cNvSpPr>
          <p:nvPr>
            <p:ph type="body" idx="1"/>
          </p:nvPr>
        </p:nvSpPr>
        <p:spPr>
          <a:xfrm>
            <a:off x="880110" y="2555875"/>
            <a:ext cx="5440680" cy="609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4" name="Google Shape;984;p124"/>
          <p:cNvSpPr txBox="1">
            <a:spLocks noGrp="1"/>
          </p:cNvSpPr>
          <p:nvPr>
            <p:ph type="body" idx="2"/>
          </p:nvPr>
        </p:nvSpPr>
        <p:spPr>
          <a:xfrm>
            <a:off x="6480810" y="2555875"/>
            <a:ext cx="5440680" cy="609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5" name="Google Shape;985;p124"/>
          <p:cNvSpPr txBox="1">
            <a:spLocks noGrp="1"/>
          </p:cNvSpPr>
          <p:nvPr>
            <p:ph type="dt" idx="10"/>
          </p:nvPr>
        </p:nvSpPr>
        <p:spPr>
          <a:xfrm>
            <a:off x="880110" y="8898916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6" name="Google Shape;986;p124"/>
          <p:cNvSpPr txBox="1">
            <a:spLocks noGrp="1"/>
          </p:cNvSpPr>
          <p:nvPr>
            <p:ph type="ftr" idx="11"/>
          </p:nvPr>
        </p:nvSpPr>
        <p:spPr>
          <a:xfrm>
            <a:off x="4240530" y="8898916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7" name="Google Shape;987;p124"/>
          <p:cNvSpPr txBox="1">
            <a:spLocks noGrp="1"/>
          </p:cNvSpPr>
          <p:nvPr>
            <p:ph type="sldNum" idx="12"/>
          </p:nvPr>
        </p:nvSpPr>
        <p:spPr>
          <a:xfrm>
            <a:off x="9921240" y="9090040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125"/>
          <p:cNvSpPr txBox="1"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0" name="Google Shape;990;p125"/>
          <p:cNvSpPr txBox="1"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b="1"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 b="1"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5pPr>
            <a:lvl6pPr marL="2743200" lvl="5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6pPr>
            <a:lvl7pPr marL="3200400" lvl="6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7pPr>
            <a:lvl8pPr marL="3657600" lvl="7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8pPr>
            <a:lvl9pPr marL="4114800" lvl="8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991" name="Google Shape;991;p125"/>
          <p:cNvSpPr txBox="1">
            <a:spLocks noGrp="1"/>
          </p:cNvSpPr>
          <p:nvPr>
            <p:ph type="body" idx="2"/>
          </p:nvPr>
        </p:nvSpPr>
        <p:spPr>
          <a:xfrm>
            <a:off x="881779" y="3507105"/>
            <a:ext cx="5415676" cy="515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2" name="Google Shape;992;p125"/>
          <p:cNvSpPr txBox="1">
            <a:spLocks noGrp="1"/>
          </p:cNvSpPr>
          <p:nvPr>
            <p:ph type="body" idx="3"/>
          </p:nvPr>
        </p:nvSpPr>
        <p:spPr>
          <a:xfrm>
            <a:off x="6480830" y="2353628"/>
            <a:ext cx="5442347" cy="1153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b="1"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 b="1"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5pPr>
            <a:lvl6pPr marL="2743200" lvl="5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6pPr>
            <a:lvl7pPr marL="3200400" lvl="6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7pPr>
            <a:lvl8pPr marL="3657600" lvl="7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8pPr>
            <a:lvl9pPr marL="4114800" lvl="8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993" name="Google Shape;993;p125"/>
          <p:cNvSpPr txBox="1">
            <a:spLocks noGrp="1"/>
          </p:cNvSpPr>
          <p:nvPr>
            <p:ph type="body" idx="4"/>
          </p:nvPr>
        </p:nvSpPr>
        <p:spPr>
          <a:xfrm>
            <a:off x="6480830" y="3507105"/>
            <a:ext cx="5442347" cy="515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4" name="Google Shape;994;p125"/>
          <p:cNvSpPr txBox="1">
            <a:spLocks noGrp="1"/>
          </p:cNvSpPr>
          <p:nvPr>
            <p:ph type="dt" idx="10"/>
          </p:nvPr>
        </p:nvSpPr>
        <p:spPr>
          <a:xfrm>
            <a:off x="880110" y="8898916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5" name="Google Shape;995;p125"/>
          <p:cNvSpPr txBox="1">
            <a:spLocks noGrp="1"/>
          </p:cNvSpPr>
          <p:nvPr>
            <p:ph type="ftr" idx="11"/>
          </p:nvPr>
        </p:nvSpPr>
        <p:spPr>
          <a:xfrm>
            <a:off x="4240530" y="8898916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125"/>
          <p:cNvSpPr txBox="1">
            <a:spLocks noGrp="1"/>
          </p:cNvSpPr>
          <p:nvPr>
            <p:ph type="sldNum" idx="12"/>
          </p:nvPr>
        </p:nvSpPr>
        <p:spPr>
          <a:xfrm>
            <a:off x="9921240" y="9090040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26"/>
          <p:cNvSpPr txBox="1"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126"/>
          <p:cNvSpPr txBox="1">
            <a:spLocks noGrp="1"/>
          </p:cNvSpPr>
          <p:nvPr>
            <p:ph type="dt" idx="10"/>
          </p:nvPr>
        </p:nvSpPr>
        <p:spPr>
          <a:xfrm>
            <a:off x="880110" y="8898916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26"/>
          <p:cNvSpPr txBox="1">
            <a:spLocks noGrp="1"/>
          </p:cNvSpPr>
          <p:nvPr>
            <p:ph type="ftr" idx="11"/>
          </p:nvPr>
        </p:nvSpPr>
        <p:spPr>
          <a:xfrm>
            <a:off x="4240530" y="8898916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1" name="Google Shape;1001;p126"/>
          <p:cNvSpPr txBox="1">
            <a:spLocks noGrp="1"/>
          </p:cNvSpPr>
          <p:nvPr>
            <p:ph type="sldNum" idx="12"/>
          </p:nvPr>
        </p:nvSpPr>
        <p:spPr>
          <a:xfrm>
            <a:off x="9921240" y="9090040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27"/>
          <p:cNvSpPr txBox="1">
            <a:spLocks noGrp="1"/>
          </p:cNvSpPr>
          <p:nvPr>
            <p:ph type="title"/>
          </p:nvPr>
        </p:nvSpPr>
        <p:spPr>
          <a:xfrm>
            <a:off x="881779" y="640080"/>
            <a:ext cx="4128849" cy="224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127"/>
          <p:cNvSpPr txBox="1">
            <a:spLocks noGrp="1"/>
          </p:cNvSpPr>
          <p:nvPr>
            <p:ph type="body" idx="1"/>
          </p:nvPr>
        </p:nvSpPr>
        <p:spPr>
          <a:xfrm>
            <a:off x="5442347" y="1382398"/>
            <a:ext cx="6480810" cy="682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t" anchorCtr="0">
            <a:noAutofit/>
          </a:bodyPr>
          <a:lstStyle>
            <a:lvl1pPr marL="457200" lvl="0" indent="-51435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 sz="4500"/>
            </a:lvl1pPr>
            <a:lvl2pPr marL="914400" lvl="1" indent="-4762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 sz="3900"/>
            </a:lvl2pPr>
            <a:lvl3pPr marL="1371600" lvl="2" indent="-444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3pPr>
            <a:lvl4pPr marL="1828800" lvl="3" indent="-4064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4pPr>
            <a:lvl5pPr marL="2286000" lvl="4" indent="-4064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5pPr>
            <a:lvl6pPr marL="2743200" lvl="5" indent="-4064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6pPr>
            <a:lvl7pPr marL="3200400" lvl="6" indent="-4064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7pPr>
            <a:lvl8pPr marL="3657600" lvl="7" indent="-4064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8pPr>
            <a:lvl9pPr marL="4114800" lvl="8" indent="-4064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9pPr>
          </a:lstStyle>
          <a:p>
            <a:endParaRPr/>
          </a:p>
        </p:txBody>
      </p:sp>
      <p:sp>
        <p:nvSpPr>
          <p:cNvPr id="1005" name="Google Shape;1005;p127"/>
          <p:cNvSpPr txBox="1">
            <a:spLocks noGrp="1"/>
          </p:cNvSpPr>
          <p:nvPr>
            <p:ph type="body" idx="2"/>
          </p:nvPr>
        </p:nvSpPr>
        <p:spPr>
          <a:xfrm>
            <a:off x="881779" y="2880360"/>
            <a:ext cx="4128849" cy="5336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06" name="Google Shape;1006;p127"/>
          <p:cNvSpPr txBox="1">
            <a:spLocks noGrp="1"/>
          </p:cNvSpPr>
          <p:nvPr>
            <p:ph type="dt" idx="10"/>
          </p:nvPr>
        </p:nvSpPr>
        <p:spPr>
          <a:xfrm>
            <a:off x="880110" y="8898916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7" name="Google Shape;1007;p127"/>
          <p:cNvSpPr txBox="1">
            <a:spLocks noGrp="1"/>
          </p:cNvSpPr>
          <p:nvPr>
            <p:ph type="ftr" idx="11"/>
          </p:nvPr>
        </p:nvSpPr>
        <p:spPr>
          <a:xfrm>
            <a:off x="4240530" y="8898916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127"/>
          <p:cNvSpPr txBox="1">
            <a:spLocks noGrp="1"/>
          </p:cNvSpPr>
          <p:nvPr>
            <p:ph type="sldNum" idx="12"/>
          </p:nvPr>
        </p:nvSpPr>
        <p:spPr>
          <a:xfrm>
            <a:off x="9921240" y="9090040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28"/>
          <p:cNvSpPr txBox="1">
            <a:spLocks noGrp="1"/>
          </p:cNvSpPr>
          <p:nvPr>
            <p:ph type="title"/>
          </p:nvPr>
        </p:nvSpPr>
        <p:spPr>
          <a:xfrm>
            <a:off x="881779" y="640080"/>
            <a:ext cx="4128849" cy="224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128"/>
          <p:cNvSpPr>
            <a:spLocks noGrp="1"/>
          </p:cNvSpPr>
          <p:nvPr>
            <p:ph type="pic" idx="2"/>
          </p:nvPr>
        </p:nvSpPr>
        <p:spPr>
          <a:xfrm>
            <a:off x="5442347" y="1382398"/>
            <a:ext cx="6480810" cy="682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2" name="Google Shape;1012;p128"/>
          <p:cNvSpPr txBox="1">
            <a:spLocks noGrp="1"/>
          </p:cNvSpPr>
          <p:nvPr>
            <p:ph type="body" idx="1"/>
          </p:nvPr>
        </p:nvSpPr>
        <p:spPr>
          <a:xfrm>
            <a:off x="881779" y="2880360"/>
            <a:ext cx="4128849" cy="5336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13" name="Google Shape;1013;p128"/>
          <p:cNvSpPr txBox="1">
            <a:spLocks noGrp="1"/>
          </p:cNvSpPr>
          <p:nvPr>
            <p:ph type="dt" idx="10"/>
          </p:nvPr>
        </p:nvSpPr>
        <p:spPr>
          <a:xfrm>
            <a:off x="880110" y="8898916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4" name="Google Shape;1014;p128"/>
          <p:cNvSpPr txBox="1">
            <a:spLocks noGrp="1"/>
          </p:cNvSpPr>
          <p:nvPr>
            <p:ph type="ftr" idx="11"/>
          </p:nvPr>
        </p:nvSpPr>
        <p:spPr>
          <a:xfrm>
            <a:off x="4240530" y="8898916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128"/>
          <p:cNvSpPr txBox="1">
            <a:spLocks noGrp="1"/>
          </p:cNvSpPr>
          <p:nvPr>
            <p:ph type="sldNum" idx="12"/>
          </p:nvPr>
        </p:nvSpPr>
        <p:spPr>
          <a:xfrm>
            <a:off x="9921240" y="9090040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129"/>
          <p:cNvSpPr txBox="1"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129"/>
          <p:cNvSpPr txBox="1">
            <a:spLocks noGrp="1"/>
          </p:cNvSpPr>
          <p:nvPr>
            <p:ph type="body" idx="1"/>
          </p:nvPr>
        </p:nvSpPr>
        <p:spPr>
          <a:xfrm rot="5400000">
            <a:off x="3354863" y="81122"/>
            <a:ext cx="6091873" cy="11041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9" name="Google Shape;1019;p129"/>
          <p:cNvSpPr txBox="1">
            <a:spLocks noGrp="1"/>
          </p:cNvSpPr>
          <p:nvPr>
            <p:ph type="dt" idx="10"/>
          </p:nvPr>
        </p:nvSpPr>
        <p:spPr>
          <a:xfrm>
            <a:off x="880110" y="8898916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29"/>
          <p:cNvSpPr txBox="1">
            <a:spLocks noGrp="1"/>
          </p:cNvSpPr>
          <p:nvPr>
            <p:ph type="ftr" idx="11"/>
          </p:nvPr>
        </p:nvSpPr>
        <p:spPr>
          <a:xfrm>
            <a:off x="4240530" y="8898916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129"/>
          <p:cNvSpPr txBox="1">
            <a:spLocks noGrp="1"/>
          </p:cNvSpPr>
          <p:nvPr>
            <p:ph type="sldNum" idx="12"/>
          </p:nvPr>
        </p:nvSpPr>
        <p:spPr>
          <a:xfrm>
            <a:off x="9921240" y="9090040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18"/>
          <p:cNvSpPr txBox="1"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Arial"/>
              <a:buNone/>
              <a:defRPr sz="6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118"/>
          <p:cNvSpPr txBox="1"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t" anchorCtr="0">
            <a:noAutofit/>
          </a:bodyPr>
          <a:lstStyle>
            <a:lvl1pPr marL="457200" marR="0" lvl="0" indent="-4762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7" name="Google Shape;947;p118"/>
          <p:cNvSpPr txBox="1">
            <a:spLocks noGrp="1"/>
          </p:cNvSpPr>
          <p:nvPr>
            <p:ph type="dt" idx="10"/>
          </p:nvPr>
        </p:nvSpPr>
        <p:spPr>
          <a:xfrm>
            <a:off x="880110" y="8898916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8" name="Google Shape;948;p118"/>
          <p:cNvSpPr txBox="1">
            <a:spLocks noGrp="1"/>
          </p:cNvSpPr>
          <p:nvPr>
            <p:ph type="ftr" idx="11"/>
          </p:nvPr>
        </p:nvSpPr>
        <p:spPr>
          <a:xfrm>
            <a:off x="4240530" y="8898916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9" name="Google Shape;949;p118"/>
          <p:cNvSpPr txBox="1">
            <a:spLocks noGrp="1"/>
          </p:cNvSpPr>
          <p:nvPr>
            <p:ph type="sldNum" idx="12"/>
          </p:nvPr>
        </p:nvSpPr>
        <p:spPr>
          <a:xfrm>
            <a:off x="9921240" y="9090040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  <p:sldLayoutId id="2147483781" r:id="rId20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www.culture.ru/storage/images/3f486ad3eed7f56e479055588438ee81/8b0ea086be49508f840625e26207aabd.jpe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98819" y="7078717"/>
            <a:ext cx="2811357" cy="2110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2078176" y="9165202"/>
            <a:ext cx="660631" cy="395676"/>
          </a:xfrm>
        </p:spPr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12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12387750"/>
              </p:ext>
            </p:extLst>
          </p:nvPr>
        </p:nvGraphicFramePr>
        <p:xfrm>
          <a:off x="350981" y="1410650"/>
          <a:ext cx="12099637" cy="701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0996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49492">
                <a:tc>
                  <a:txBody>
                    <a:bodyPr/>
                    <a:lstStyle/>
                    <a:p>
                      <a:pPr marL="0" marR="0" indent="0" algn="ctr" defTabSz="127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Государственными учреждениями культуры организовано: </a:t>
                      </a:r>
                    </a:p>
                    <a:p>
                      <a:pPr marL="0" marR="0" indent="0" algn="ctr" defTabSz="127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101 мероприятий с числом просмотров  52 288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тыс.человек</a:t>
                      </a:r>
                      <a:endParaRPr lang="ru-RU" sz="20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01523109"/>
              </p:ext>
            </p:extLst>
          </p:nvPr>
        </p:nvGraphicFramePr>
        <p:xfrm>
          <a:off x="257886" y="2370923"/>
          <a:ext cx="12265572" cy="4413897"/>
        </p:xfrm>
        <a:graphic>
          <a:graphicData uri="http://schemas.openxmlformats.org/drawingml/2006/table">
            <a:tbl>
              <a:tblPr firstRow="1" bandRow="1">
                <a:effectLst/>
                <a:tableStyleId>{7DF18680-E054-41AD-8BC1-D1AEF772440D}</a:tableStyleId>
              </a:tblPr>
              <a:tblGrid>
                <a:gridCol w="81717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938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38962">
                <a:tc>
                  <a:txBody>
                    <a:bodyPr/>
                    <a:lstStyle/>
                    <a:p>
                      <a:pPr marL="0" marR="0" indent="0" algn="just" defTabSz="128016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+mn-lt"/>
                          <a:cs typeface="Segoe UI Semibold" panose="020B0702040204020203" pitchFamily="34" charset="0"/>
                        </a:rPr>
                        <a:t>Стартовал единый проект Министерства культуры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+mn-lt"/>
                          <a:cs typeface="Segoe UI Semibold" panose="020B0702040204020203" pitchFamily="34" charset="0"/>
                        </a:rPr>
                        <a:t> и государственных учреждений культуры 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cs typeface="Segoe UI Semibold" panose="020B0702040204020203" pitchFamily="34" charset="0"/>
                        </a:rPr>
                        <a:t>#</a:t>
                      </a:r>
                      <a:r>
                        <a:rPr lang="ru-RU" sz="1800" b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Segoe UI Semibold" panose="020B0702040204020203" pitchFamily="34" charset="0"/>
                        </a:rPr>
                        <a:t>КультураЗабайкальяОнлайн</a:t>
                      </a:r>
                      <a:endParaRPr lang="ru-RU" sz="1800" b="0" dirty="0" smtClean="0">
                        <a:solidFill>
                          <a:schemeClr val="tx1"/>
                        </a:solidFill>
                        <a:latin typeface="+mn-lt"/>
                        <a:cs typeface="Segoe UI Semibold" panose="020B07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+mn-lt"/>
                          <a:cs typeface="Segoe UI Semibold" panose="020B0702040204020203" pitchFamily="34" charset="0"/>
                        </a:rPr>
                        <a:t>С 16 ноября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054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+mn-lt"/>
                          <a:cs typeface="Segoe UI Semibold" panose="020B0702040204020203" pitchFamily="34" charset="0"/>
                        </a:rPr>
                        <a:t>Учебно-методический центр культуры и народного творчества открыл </a:t>
                      </a:r>
                      <a:r>
                        <a:rPr lang="ru-RU" sz="1800" dirty="0" err="1" smtClean="0">
                          <a:latin typeface="+mn-lt"/>
                          <a:cs typeface="Segoe UI Semibold" panose="020B0702040204020203" pitchFamily="34" charset="0"/>
                        </a:rPr>
                        <a:t>онлайн-выставку</a:t>
                      </a:r>
                      <a:r>
                        <a:rPr lang="ru-RU" sz="1800" dirty="0" smtClean="0">
                          <a:latin typeface="+mn-lt"/>
                          <a:cs typeface="Segoe UI Semibold" panose="020B0702040204020203" pitchFamily="34" charset="0"/>
                        </a:rPr>
                        <a:t> декоративно-прикладного искусства «Забайкальский сувенир-2020»</a:t>
                      </a:r>
                      <a:endParaRPr lang="ru-RU" sz="1800" dirty="0">
                        <a:latin typeface="+mn-lt"/>
                        <a:cs typeface="Segoe UI Semibold" panose="020B07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  <a:cs typeface="Segoe UI Semibold" panose="020B0702040204020203" pitchFamily="34" charset="0"/>
                        </a:rPr>
                        <a:t>С 16 ноября</a:t>
                      </a:r>
                      <a:endParaRPr lang="ru-RU" sz="1800" dirty="0">
                        <a:latin typeface="+mn-lt"/>
                        <a:cs typeface="Segoe UI Semibold" panose="020B07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5644">
                <a:tc>
                  <a:txBody>
                    <a:bodyPr/>
                    <a:lstStyle/>
                    <a:p>
                      <a:pPr marL="0" marR="0" indent="0" algn="just" defTabSz="128016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cs typeface="Segoe UI Semibold" panose="020B0702040204020203" pitchFamily="34" charset="0"/>
                        </a:rPr>
                        <a:t>XVI всероссийский фестиваль-конкурс народных хоров и ансамблей «Поет село родное» начал свою работу в </a:t>
                      </a:r>
                      <a:r>
                        <a:rPr lang="ru-RU" sz="1800" dirty="0" err="1" smtClean="0">
                          <a:latin typeface="+mn-lt"/>
                          <a:cs typeface="Segoe UI Semibold" panose="020B0702040204020203" pitchFamily="34" charset="0"/>
                        </a:rPr>
                        <a:t>онлайн-формате</a:t>
                      </a:r>
                      <a:r>
                        <a:rPr lang="ru-RU" sz="1800" dirty="0" smtClean="0">
                          <a:latin typeface="+mn-lt"/>
                          <a:cs typeface="Segoe UI Semibold" panose="020B0702040204020203" pitchFamily="34" charset="0"/>
                        </a:rPr>
                        <a:t> на официальном сайте проекта: поетсело2020.рф</a:t>
                      </a:r>
                      <a:endParaRPr lang="ru-RU" sz="1800" dirty="0" smtClean="0">
                        <a:latin typeface="+mn-lt"/>
                        <a:cs typeface="Segoe UI Semibold" panose="020B07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Segoe UI Semibold" panose="020B0702040204020203" pitchFamily="34" charset="0"/>
                        </a:rPr>
                        <a:t>С 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Segoe UI Semibold" panose="020B0702040204020203" pitchFamily="34" charset="0"/>
                        </a:rPr>
                        <a:t>19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Segoe UI Semibold" panose="020B0702040204020203" pitchFamily="34" charset="0"/>
                        </a:rPr>
                        <a:t>ноября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4744">
                <a:tc>
                  <a:txBody>
                    <a:bodyPr/>
                    <a:lstStyle/>
                    <a:p>
                      <a:r>
                        <a:rPr lang="ru-RU" sz="1800" baseline="0" dirty="0" smtClean="0">
                          <a:latin typeface="+mn-lt"/>
                          <a:cs typeface="Segoe UI Semibold" panose="020B0702040204020203" pitchFamily="34" charset="0"/>
                        </a:rPr>
                        <a:t>Краевой драматический театр в рубрике «Театр </a:t>
                      </a:r>
                      <a:r>
                        <a:rPr lang="ru-RU" sz="1800" baseline="0" dirty="0" err="1" smtClean="0">
                          <a:latin typeface="+mn-lt"/>
                          <a:cs typeface="Segoe UI Semibold" panose="020B0702040204020203" pitchFamily="34" charset="0"/>
                        </a:rPr>
                        <a:t>онлайн</a:t>
                      </a:r>
                      <a:r>
                        <a:rPr lang="ru-RU" sz="1800" baseline="0" dirty="0" smtClean="0">
                          <a:latin typeface="+mn-lt"/>
                          <a:cs typeface="Segoe UI Semibold" panose="020B0702040204020203" pitchFamily="34" charset="0"/>
                        </a:rPr>
                        <a:t>» покажет спектакль «Казанова. Последняя любовь»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Segoe UI Semibold" panose="020B0702040204020203" pitchFamily="34" charset="0"/>
                        </a:rPr>
                        <a:t>20 ноября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24744">
                <a:tc gridSpan="2"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>
                          <a:latin typeface="+mn-lt"/>
                          <a:cs typeface="Segoe UI Semibold" panose="020B0702040204020203" pitchFamily="34" charset="0"/>
                        </a:rPr>
                        <a:t>Театр национальных культур «Забайкальские узоры» разместит в </a:t>
                      </a:r>
                      <a:r>
                        <a:rPr lang="ru-RU" sz="1800" baseline="0" dirty="0" err="1" smtClean="0">
                          <a:latin typeface="+mn-lt"/>
                          <a:cs typeface="Segoe UI Semibold" panose="020B0702040204020203" pitchFamily="34" charset="0"/>
                        </a:rPr>
                        <a:t>соцсетях</a:t>
                      </a:r>
                      <a:r>
                        <a:rPr lang="ru-RU" sz="1800" baseline="0" dirty="0" smtClean="0">
                          <a:latin typeface="+mn-lt"/>
                          <a:cs typeface="Segoe UI Semibold" panose="020B0702040204020203" pitchFamily="34" charset="0"/>
                        </a:rPr>
                        <a:t> анонс конкурса «Мама милая моя», к участию в котором приглашаются все желающие.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5" name="Picture 2" descr="https://gazetacrimea.ru/public/upload/images/%D0%BD%D0%BA%D0%BE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686007" y="7132319"/>
            <a:ext cx="2860890" cy="2147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 descr="http://knotok.ru/images/Nar.Instr.Ushakov_2020/Nar.Instr.Ushakov_2020_36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623419" y="7106297"/>
            <a:ext cx="2764265" cy="2071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6" name="AutoShape 2" descr="Онлайн-марафон #читаемсказкинабурятском стартовал в Забайкалье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Онлайн-марафон #читаемсказкинабурятском стартовал в Забайкалье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Песни семейских Восточного Забайкалья завершили проект «Забайкальские ПОсиДелки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2" name="AutoShape 8" descr="Песни семейских Восточного Забайкалья завершили проект «Забайкальские ПОсиДелки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4" name="AutoShape 10" descr="Песни семейских Восточного Забайкалья завершили проект «Забайкальские ПОсиДелки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6" name="AutoShape 12" descr="Песни семейских Восточного Забайкалья завершили проект «Забайкальские ПОсиДелки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Picture 2" descr="Онлайн-марафон #читаемсказкинабурятском стартовал в Забайкалье 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9685687" y="7241245"/>
            <a:ext cx="2885937" cy="1923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1.2.17_5e971098b91b0.jpg"/>
          <p:cNvPicPr>
            <a:picLocks noChangeAspect="1"/>
          </p:cNvPicPr>
          <p:nvPr/>
        </p:nvPicPr>
        <p:blipFill>
          <a:blip r:embed="rId6" cstate="print"/>
          <a:srcRect l="14906" t="12955" r="14235" b="12115"/>
          <a:stretch>
            <a:fillRect/>
          </a:stretch>
        </p:blipFill>
        <p:spPr>
          <a:xfrm>
            <a:off x="6684579" y="7106297"/>
            <a:ext cx="846161" cy="305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Прямоугольник 19"/>
          <p:cNvSpPr/>
          <p:nvPr/>
        </p:nvSpPr>
        <p:spPr>
          <a:xfrm>
            <a:off x="1227414" y="340773"/>
            <a:ext cx="10851269" cy="648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СЕМЬ ДНЕЙ КУЛЬТУРЫ </a:t>
            </a:r>
            <a:r>
              <a:rPr lang="ru-RU" sz="2400" b="1" dirty="0" smtClean="0">
                <a:solidFill>
                  <a:schemeClr val="tx1"/>
                </a:solidFill>
              </a:rPr>
              <a:t>ЗАБАЙКАЛЬЯ НА 23 НОЯБРЯ 2020 ГОДА</a:t>
            </a:r>
            <a:endParaRPr lang="ru-RU" sz="24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01965" y="1321417"/>
            <a:ext cx="8197668" cy="859781"/>
          </a:xfrm>
          <a:prstGeom prst="roundRect">
            <a:avLst/>
          </a:prstGeom>
          <a:noFill/>
          <a:ln w="38100">
            <a:solidFill>
              <a:schemeClr val="tx2">
                <a:lumMod val="75000"/>
              </a:schemeClr>
            </a:solidFill>
            <a:prstDash val="lg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2" name="Рисунок 21" descr="1.2.17_5e971098b91b0.jpg"/>
          <p:cNvPicPr>
            <a:picLocks noChangeAspect="1"/>
          </p:cNvPicPr>
          <p:nvPr/>
        </p:nvPicPr>
        <p:blipFill>
          <a:blip r:embed="rId6" cstate="print"/>
          <a:srcRect l="14906" t="12955" r="14235" b="12115"/>
          <a:stretch>
            <a:fillRect/>
          </a:stretch>
        </p:blipFill>
        <p:spPr>
          <a:xfrm>
            <a:off x="383417" y="7082370"/>
            <a:ext cx="846161" cy="305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 descr="1.2.17_5e971098b91b0.jpg"/>
          <p:cNvPicPr>
            <a:picLocks noChangeAspect="1"/>
          </p:cNvPicPr>
          <p:nvPr/>
        </p:nvPicPr>
        <p:blipFill>
          <a:blip r:embed="rId6" cstate="print"/>
          <a:srcRect l="14906" t="12955" r="14235" b="12115"/>
          <a:stretch>
            <a:fillRect/>
          </a:stretch>
        </p:blipFill>
        <p:spPr>
          <a:xfrm>
            <a:off x="3492538" y="7082370"/>
            <a:ext cx="846161" cy="305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 descr="1.2.17_5e971098b91b0.jpg"/>
          <p:cNvPicPr>
            <a:picLocks noChangeAspect="1"/>
          </p:cNvPicPr>
          <p:nvPr/>
        </p:nvPicPr>
        <p:blipFill>
          <a:blip r:embed="rId6" cstate="print"/>
          <a:srcRect l="14906" t="12955" r="14235" b="12115"/>
          <a:stretch>
            <a:fillRect/>
          </a:stretch>
        </p:blipFill>
        <p:spPr>
          <a:xfrm>
            <a:off x="9680028" y="7106296"/>
            <a:ext cx="846161" cy="305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871010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2078176" y="9165202"/>
            <a:ext cx="660631" cy="395676"/>
          </a:xfrm>
        </p:spPr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78" y="2009987"/>
            <a:ext cx="540982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 Государственные учреждения культуры и  образования в сфере культуры</a:t>
            </a:r>
          </a:p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Всего работников  – 1212 чел. </a:t>
            </a:r>
            <a:r>
              <a:rPr lang="ru-RU" sz="1800" dirty="0" smtClean="0">
                <a:solidFill>
                  <a:schemeClr val="tx1"/>
                </a:solidFill>
              </a:rPr>
              <a:t>(69%дистанционная работа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42950" y="4270651"/>
            <a:ext cx="54292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Дистанционный режим работы – </a:t>
            </a:r>
            <a:r>
              <a:rPr lang="ru-RU" sz="1800" b="1" dirty="0" smtClean="0">
                <a:solidFill>
                  <a:schemeClr val="tx1"/>
                </a:solidFill>
              </a:rPr>
              <a:t>846чел.</a:t>
            </a:r>
          </a:p>
          <a:p>
            <a:pPr algn="ctr"/>
            <a:endParaRPr lang="ru-RU" sz="1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800" dirty="0">
                <a:solidFill>
                  <a:schemeClr val="tx1"/>
                </a:solidFill>
              </a:rPr>
              <a:t>Гибкий график работы </a:t>
            </a:r>
            <a:r>
              <a:rPr lang="ru-RU" sz="1800" dirty="0" smtClean="0">
                <a:solidFill>
                  <a:schemeClr val="tx1"/>
                </a:solidFill>
              </a:rPr>
              <a:t>– </a:t>
            </a:r>
            <a:r>
              <a:rPr lang="ru-RU" sz="1800" b="1" dirty="0" smtClean="0">
                <a:solidFill>
                  <a:schemeClr val="tx1"/>
                </a:solidFill>
              </a:rPr>
              <a:t>250 чел.</a:t>
            </a:r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718776" y="1990209"/>
            <a:ext cx="5625624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 Министерство культуры Забайкальского края </a:t>
            </a:r>
          </a:p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Всего работников  – 20 чел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 (фактически работающих)</a:t>
            </a:r>
          </a:p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 (55% дистанционная работа)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21029" y="4251776"/>
            <a:ext cx="5406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Дистанционный режим работы – </a:t>
            </a:r>
            <a:r>
              <a:rPr lang="ru-RU" sz="1800" b="1" dirty="0" smtClean="0">
                <a:solidFill>
                  <a:schemeClr val="tx1"/>
                </a:solidFill>
              </a:rPr>
              <a:t>11 чел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</a:p>
          <a:p>
            <a:pPr algn="ctr"/>
            <a:endParaRPr lang="ru-RU" sz="1800" dirty="0" smtClean="0">
              <a:solidFill>
                <a:schemeClr val="tx1"/>
              </a:solidFill>
            </a:endParaRPr>
          </a:p>
          <a:p>
            <a:pPr algn="ctr"/>
            <a:r>
              <a:rPr lang="ru-RU" sz="1800" dirty="0">
                <a:solidFill>
                  <a:schemeClr val="tx1"/>
                </a:solidFill>
              </a:rPr>
              <a:t>Гибкий график работы –</a:t>
            </a:r>
            <a:r>
              <a:rPr lang="ru-RU" sz="1800" b="1" dirty="0">
                <a:solidFill>
                  <a:schemeClr val="tx1"/>
                </a:solidFill>
              </a:rPr>
              <a:t> 6 </a:t>
            </a:r>
            <a:r>
              <a:rPr lang="ru-RU" sz="1800" b="1" dirty="0" smtClean="0">
                <a:solidFill>
                  <a:schemeClr val="tx1"/>
                </a:solidFill>
              </a:rPr>
              <a:t>чел. 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25602" name="AutoShape 2" descr="Песни семейских Восточного Забайкалья завершили проект «Забайкальские ПОсиДелки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83577" y="501640"/>
            <a:ext cx="10851269" cy="763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ru-RU" sz="2400" b="1" kern="0" dirty="0" smtClean="0">
                <a:solidFill>
                  <a:schemeClr val="tx1"/>
                </a:solidFill>
                <a:sym typeface="Arial"/>
              </a:rPr>
              <a:t>ДЕЯТЕЛЬНОСТЬ СФЕРЫ КУЛЬТУРЫ В ПЕРИОД ОГРАНИЧИТЕЛЬНЫХ МЕР НА 23 НОЯБРЯ 2020 ГОДА</a:t>
            </a:r>
            <a:endParaRPr lang="ru-RU" sz="2400" b="1" kern="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8" name="Левая фигурная скобка 17"/>
          <p:cNvSpPr/>
          <p:nvPr/>
        </p:nvSpPr>
        <p:spPr>
          <a:xfrm>
            <a:off x="536575" y="2066409"/>
            <a:ext cx="282575" cy="1477328"/>
          </a:xfrm>
          <a:prstGeom prst="leftBrace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0" name="Левая фигурная скобка 19"/>
          <p:cNvSpPr/>
          <p:nvPr/>
        </p:nvSpPr>
        <p:spPr>
          <a:xfrm flipH="1">
            <a:off x="5822249" y="1990209"/>
            <a:ext cx="315406" cy="1477328"/>
          </a:xfrm>
          <a:prstGeom prst="leftBrace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1" name="Левая фигурная скобка 20"/>
          <p:cNvSpPr/>
          <p:nvPr/>
        </p:nvSpPr>
        <p:spPr>
          <a:xfrm>
            <a:off x="6349824" y="1952109"/>
            <a:ext cx="264005" cy="1477328"/>
          </a:xfrm>
          <a:prstGeom prst="leftBrace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3" name="Левая фигурная скобка 22"/>
          <p:cNvSpPr/>
          <p:nvPr/>
        </p:nvSpPr>
        <p:spPr>
          <a:xfrm flipH="1">
            <a:off x="12212838" y="1933366"/>
            <a:ext cx="315406" cy="1477328"/>
          </a:xfrm>
          <a:prstGeom prst="leftBrace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724650" y="4210196"/>
            <a:ext cx="5581649" cy="952354"/>
          </a:xfrm>
          <a:prstGeom prst="roundRect">
            <a:avLst/>
          </a:prstGeom>
          <a:noFill/>
          <a:ln w="38100">
            <a:solidFill>
              <a:schemeClr val="tx2">
                <a:lumMod val="75000"/>
              </a:schemeClr>
            </a:solidFill>
            <a:prstDash val="lg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2616616" y="3574413"/>
            <a:ext cx="1117184" cy="559437"/>
          </a:xfrm>
          <a:prstGeom prst="downArrow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8773814" y="3485241"/>
            <a:ext cx="1094086" cy="553359"/>
          </a:xfrm>
          <a:prstGeom prst="downArrow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85800" y="4210050"/>
            <a:ext cx="5353050" cy="952500"/>
          </a:xfrm>
          <a:prstGeom prst="roundRect">
            <a:avLst/>
          </a:prstGeom>
          <a:noFill/>
          <a:ln w="38100">
            <a:solidFill>
              <a:schemeClr val="tx2">
                <a:lumMod val="75000"/>
              </a:schemeClr>
            </a:solidFill>
            <a:prstDash val="lg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85850" y="6937650"/>
            <a:ext cx="10934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800" b="1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705601" y="6724796"/>
            <a:ext cx="5676899" cy="1600054"/>
          </a:xfrm>
          <a:prstGeom prst="roundRect">
            <a:avLst/>
          </a:prstGeom>
          <a:noFill/>
          <a:ln w="38100">
            <a:solidFill>
              <a:schemeClr val="tx2">
                <a:lumMod val="75000"/>
              </a:schemeClr>
            </a:solidFill>
            <a:prstDash val="lg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562100" y="5580162"/>
            <a:ext cx="9867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Всего проведено контрольных мероприятий в отношении 148объектов</a:t>
            </a:r>
            <a:endParaRPr lang="ru-RU" sz="1800" b="1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 flipV="1">
            <a:off x="552450" y="6686550"/>
            <a:ext cx="5695949" cy="1638300"/>
          </a:xfrm>
          <a:prstGeom prst="roundRect">
            <a:avLst/>
          </a:prstGeom>
          <a:noFill/>
          <a:ln w="38100">
            <a:solidFill>
              <a:schemeClr val="tx2">
                <a:lumMod val="75000"/>
              </a:schemeClr>
            </a:solidFill>
            <a:prstDash val="lg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066800" y="6780997"/>
            <a:ext cx="4972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/>
              <a:t>в отношении учреждений, координация и регулирование деятельности которых возложены на 8 </a:t>
            </a:r>
            <a:r>
              <a:rPr lang="ru-RU" sz="1800" b="1" dirty="0" smtClean="0">
                <a:solidFill>
                  <a:schemeClr val="tx1"/>
                </a:solidFill>
              </a:rPr>
              <a:t>объекта </a:t>
            </a:r>
          </a:p>
          <a:p>
            <a:pPr algn="ctr"/>
            <a:r>
              <a:rPr lang="ru-RU" sz="1800" dirty="0" smtClean="0"/>
              <a:t>(</a:t>
            </a:r>
            <a:r>
              <a:rPr lang="ru-RU" sz="1800" b="1" dirty="0" smtClean="0"/>
              <a:t>выявлено 1 нарушение</a:t>
            </a:r>
            <a:r>
              <a:rPr lang="ru-RU" sz="1800" dirty="0" smtClean="0"/>
              <a:t>)</a:t>
            </a:r>
            <a:endParaRPr lang="ru-RU" sz="1800" dirty="0"/>
          </a:p>
        </p:txBody>
      </p:sp>
      <p:sp>
        <p:nvSpPr>
          <p:cNvPr id="38" name="Стрелка вниз 37"/>
          <p:cNvSpPr/>
          <p:nvPr/>
        </p:nvSpPr>
        <p:spPr>
          <a:xfrm>
            <a:off x="2616616" y="6222363"/>
            <a:ext cx="1117184" cy="330837"/>
          </a:xfrm>
          <a:prstGeom prst="downArrow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низ 38"/>
          <p:cNvSpPr/>
          <p:nvPr/>
        </p:nvSpPr>
        <p:spPr>
          <a:xfrm>
            <a:off x="9021464" y="6228441"/>
            <a:ext cx="1094086" cy="439059"/>
          </a:xfrm>
          <a:prstGeom prst="downArrow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Левая фигурная скобка 39"/>
          <p:cNvSpPr/>
          <p:nvPr/>
        </p:nvSpPr>
        <p:spPr>
          <a:xfrm>
            <a:off x="2170737" y="5476666"/>
            <a:ext cx="45719" cy="714584"/>
          </a:xfrm>
          <a:prstGeom prst="leftBrace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1" name="Левая фигурная скобка 40"/>
          <p:cNvSpPr/>
          <p:nvPr/>
        </p:nvSpPr>
        <p:spPr>
          <a:xfrm flipH="1">
            <a:off x="10699049" y="5419209"/>
            <a:ext cx="178501" cy="791091"/>
          </a:xfrm>
          <a:prstGeom prst="leftBrace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 flipV="1">
            <a:off x="476250" y="8515350"/>
            <a:ext cx="11963400" cy="685800"/>
          </a:xfrm>
          <a:prstGeom prst="roundRect">
            <a:avLst/>
          </a:prstGeom>
          <a:noFill/>
          <a:ln w="38100">
            <a:solidFill>
              <a:schemeClr val="tx2">
                <a:lumMod val="75000"/>
              </a:schemeClr>
            </a:solidFill>
            <a:prstDash val="lg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067550" y="6888718"/>
            <a:ext cx="502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/>
              <a:t>в составе оперативных групп в отношении объектов учреждений – 140 объектов</a:t>
            </a:r>
          </a:p>
          <a:p>
            <a:pPr algn="ctr"/>
            <a:r>
              <a:rPr lang="ru-RU" sz="1800" dirty="0" smtClean="0"/>
              <a:t>(</a:t>
            </a:r>
            <a:r>
              <a:rPr lang="ru-RU" sz="1800" b="1" dirty="0" smtClean="0"/>
              <a:t>выявлено 3 нарушения</a:t>
            </a:r>
            <a:r>
              <a:rPr lang="ru-RU" sz="1800" dirty="0" smtClean="0"/>
              <a:t>)</a:t>
            </a:r>
            <a:endParaRPr lang="ru-RU" sz="180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685800" y="8534401"/>
            <a:ext cx="11830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Проведено контрольное мероприятие по работе учреждения здравоохранения с. Кыра </a:t>
            </a:r>
          </a:p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(нарушений не выявлено)  </a:t>
            </a:r>
            <a:endParaRPr lang="ru-RU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74650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2900933" y="6261354"/>
            <a:ext cx="6236207" cy="991041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pPr marL="457200" indent="-457200" algn="just">
              <a:buAutoNum type="arabicPeriod"/>
            </a:pPr>
            <a:endParaRPr lang="ru-RU" dirty="0" smtClean="0"/>
          </a:p>
          <a:p>
            <a:pPr marL="457200" indent="-457200" algn="just">
              <a:buAutoNum type="arabicPeriod"/>
            </a:pPr>
            <a:endParaRPr lang="ru-RU" dirty="0" smtClean="0"/>
          </a:p>
          <a:p>
            <a:pPr algn="just"/>
            <a:endParaRPr lang="ru-RU" sz="2000" dirty="0" smtClean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603072"/>
              </p:ext>
            </p:extLst>
          </p:nvPr>
        </p:nvGraphicFramePr>
        <p:xfrm>
          <a:off x="217170" y="1269039"/>
          <a:ext cx="12184527" cy="3232395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40325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311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77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6179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315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5026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Segoe UI Light" panose="020B0502040204020203" pitchFamily="34" charset="0"/>
                          <a:sym typeface="Arial"/>
                        </a:rPr>
                        <a:t>Национальные проекты, программы</a:t>
                      </a:r>
                    </a:p>
                  </a:txBody>
                  <a:tcPr marL="54271" marR="542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Объем средств (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).</a:t>
                      </a:r>
                    </a:p>
                  </a:txBody>
                  <a:tcPr marL="54271" marR="542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54271" marR="54271" marT="0" marB="0" anchor="ctr" horzOverflow="overflow"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4271" marR="54271" marT="0" marB="0" anchor="ctr" horzOverflow="overflow">
                    <a:solidFill>
                      <a:srgbClr val="FFCCCC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Segoe UI Light" panose="020B0502040204020203" pitchFamily="34" charset="0"/>
                          <a:sym typeface="Arial"/>
                        </a:rPr>
                        <a:t>Кассовое исполнение, %</a:t>
                      </a:r>
                    </a:p>
                  </a:txBody>
                  <a:tcPr marL="54271" marR="542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69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Segoe UI Light" panose="020B0502040204020203" pitchFamily="34" charset="0"/>
                          <a:sym typeface="Arial"/>
                        </a:rPr>
                        <a:t>План 2020 года</a:t>
                      </a:r>
                    </a:p>
                  </a:txBody>
                  <a:tcPr marL="54271" marR="542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Segoe UI Light" panose="020B0502040204020203" pitchFamily="34" charset="0"/>
                          <a:sym typeface="Arial"/>
                        </a:rPr>
                        <a:t>Всего</a:t>
                      </a:r>
                    </a:p>
                  </a:txBody>
                  <a:tcPr marL="54271" marR="542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Segoe UI Light" panose="020B0502040204020203" pitchFamily="34" charset="0"/>
                          <a:sym typeface="Arial"/>
                        </a:rPr>
                        <a:t>ФБ</a:t>
                      </a:r>
                      <a:endParaRPr lang="ru-RU" sz="18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Segoe UI Light" panose="020B0502040204020203" pitchFamily="34" charset="0"/>
                        <a:sym typeface="Arial"/>
                      </a:endParaRPr>
                    </a:p>
                  </a:txBody>
                  <a:tcPr marL="54271" marR="542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Segoe UI Light" panose="020B0502040204020203" pitchFamily="34" charset="0"/>
                          <a:sym typeface="Arial"/>
                        </a:rPr>
                        <a:t>КБ</a:t>
                      </a:r>
                      <a:endParaRPr lang="ru-RU" sz="18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Segoe UI Light" panose="020B0502040204020203" pitchFamily="34" charset="0"/>
                        <a:sym typeface="Arial"/>
                      </a:endParaRPr>
                    </a:p>
                  </a:txBody>
                  <a:tcPr marL="54271" marR="542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Segoe UI Light" panose="020B0502040204020203" pitchFamily="34" charset="0"/>
                          <a:sym typeface="Arial"/>
                        </a:rPr>
                        <a:t>На 19.11</a:t>
                      </a:r>
                      <a:endParaRPr lang="ru-RU" sz="18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Segoe UI Light" panose="020B0502040204020203" pitchFamily="34" charset="0"/>
                        <a:sym typeface="Arial"/>
                      </a:endParaRPr>
                    </a:p>
                  </a:txBody>
                  <a:tcPr marL="54271" marR="542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Segoe UI Light" panose="020B0502040204020203" pitchFamily="34" charset="0"/>
                          <a:sym typeface="Arial"/>
                        </a:rPr>
                        <a:t>На 12.11</a:t>
                      </a:r>
                      <a:endParaRPr lang="ru-RU" sz="18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Segoe UI Light" panose="020B0502040204020203" pitchFamily="34" charset="0"/>
                        <a:sym typeface="Arial"/>
                      </a:endParaRPr>
                    </a:p>
                  </a:txBody>
                  <a:tcPr marL="54271" marR="542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390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Национальный проект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4271" marR="542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157,91</a:t>
                      </a:r>
                    </a:p>
                  </a:txBody>
                  <a:tcPr marL="54271" marR="542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148,79</a:t>
                      </a:r>
                    </a:p>
                  </a:txBody>
                  <a:tcPr marL="54271" marR="542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9,11</a:t>
                      </a:r>
                    </a:p>
                  </a:txBody>
                  <a:tcPr marL="54271" marR="542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95,5</a:t>
                      </a:r>
                    </a:p>
                  </a:txBody>
                  <a:tcPr marL="54271" marR="542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95,5</a:t>
                      </a:r>
                    </a:p>
                  </a:txBody>
                  <a:tcPr marL="54271" marR="542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012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ЦЭР</a:t>
                      </a:r>
                    </a:p>
                  </a:txBody>
                  <a:tcPr marL="54271" marR="542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193,55</a:t>
                      </a:r>
                    </a:p>
                  </a:txBody>
                  <a:tcPr marL="13335" marR="13335" marT="133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188,39</a:t>
                      </a:r>
                    </a:p>
                  </a:txBody>
                  <a:tcPr marL="54271" marR="542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5,17</a:t>
                      </a:r>
                    </a:p>
                  </a:txBody>
                  <a:tcPr marL="54271" marR="542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42,3</a:t>
                      </a: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(↑)</a:t>
                      </a:r>
                      <a:endParaRPr kumimoji="0" 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(+4,3) </a:t>
                      </a: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54271" marR="542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38,0</a:t>
                      </a: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54271" marR="542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856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ГП «Развитие культуры в Забайкальском крае»</a:t>
                      </a:r>
                      <a:endParaRPr kumimoji="0" 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4271" marR="542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191,8</a:t>
                      </a:r>
                    </a:p>
                  </a:txBody>
                  <a:tcPr marL="54271" marR="542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180,29</a:t>
                      </a:r>
                      <a:endParaRPr kumimoji="0" lang="ru-RU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54271" marR="542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11,5</a:t>
                      </a:r>
                      <a:endParaRPr kumimoji="0" lang="ru-RU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54271" marR="542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84</a:t>
                      </a: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(↑)</a:t>
                      </a:r>
                    </a:p>
                    <a:p>
                      <a:pPr algn="ctr"/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(+</a:t>
                      </a: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1,4</a:t>
                      </a: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54271" marR="542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82,6</a:t>
                      </a: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(↑)</a:t>
                      </a:r>
                    </a:p>
                    <a:p>
                      <a:pPr algn="ctr"/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(+2)</a:t>
                      </a:r>
                      <a:endParaRPr kumimoji="0" lang="ru-RU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54271" marR="542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0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Итого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4271" marR="542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543,26</a:t>
                      </a:r>
                    </a:p>
                  </a:txBody>
                  <a:tcPr marL="13335" marR="13335" marT="133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517,47</a:t>
                      </a:r>
                    </a:p>
                  </a:txBody>
                  <a:tcPr marL="13335" marR="13335" marT="133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25,78</a:t>
                      </a:r>
                    </a:p>
                  </a:txBody>
                  <a:tcPr marL="13335" marR="13335" marT="133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72,5 </a:t>
                      </a: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(↑)</a:t>
                      </a:r>
                    </a:p>
                    <a:p>
                      <a:pPr algn="ctr"/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(+</a:t>
                      </a: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2</a:t>
                      </a: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13335" marR="13335" marT="133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70,5 </a:t>
                      </a: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(↑)</a:t>
                      </a:r>
                    </a:p>
                    <a:p>
                      <a:pPr algn="ctr"/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(+</a:t>
                      </a: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0,8</a:t>
                      </a: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13335" marR="13335" marT="133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543050" y="6477631"/>
            <a:ext cx="9784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/>
              <a:t>МУК «Многофункциональный </a:t>
            </a:r>
            <a:r>
              <a:rPr lang="ru-RU" sz="1800" b="1" dirty="0" err="1" smtClean="0"/>
              <a:t>культурно-досуговый</a:t>
            </a:r>
            <a:r>
              <a:rPr lang="ru-RU" sz="1800" b="1" dirty="0" smtClean="0"/>
              <a:t> центр муниципального района «Забайкальский район» с.Билитуй</a:t>
            </a:r>
          </a:p>
          <a:p>
            <a:pPr algn="ctr"/>
            <a:endParaRPr lang="ru-RU" sz="1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858832" y="9215539"/>
            <a:ext cx="83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Было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107658" y="9215539"/>
            <a:ext cx="877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Стало</a:t>
            </a:r>
            <a:endParaRPr lang="ru-RU" b="1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23032253"/>
              </p:ext>
            </p:extLst>
          </p:nvPr>
        </p:nvGraphicFramePr>
        <p:xfrm>
          <a:off x="236626" y="4534395"/>
          <a:ext cx="12184526" cy="1983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22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922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8817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Проблемные вопросы: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Пути решения: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0590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 Низкий процент выполнения работ на объектах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Каларского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района.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 Ежедневный мониторинг за ходом работ. </a:t>
                      </a:r>
                      <a:r>
                        <a:rPr lang="ru-RU" sz="1800" smtClean="0">
                          <a:solidFill>
                            <a:schemeClr val="tx1"/>
                          </a:solidFill>
                          <a:latin typeface="+mn-lt"/>
                        </a:rPr>
                        <a:t>Выезд в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МР «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Каларский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район», работа в режиме ВКС или с приглашением подрядчиков.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0590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2. Контрактация по дополнительным лимитам в рамках ЦЭР.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2. Ускорение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контрак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тации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путем заключения прямых договоров.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Заголовок 2"/>
          <p:cNvSpPr txBox="1">
            <a:spLocks/>
          </p:cNvSpPr>
          <p:nvPr/>
        </p:nvSpPr>
        <p:spPr>
          <a:xfrm>
            <a:off x="0" y="283948"/>
            <a:ext cx="11871158" cy="1106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625" rIns="91225" bIns="456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500"/>
              <a:buFont typeface="Arial"/>
              <a:buNone/>
              <a:defRPr sz="25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РЕАЛИЗАЦИЯ МЕРОПРИЯТИЙ НАЦИОНАЛЬНОГО ПРОЕКТА «КУЛЬТУРА», ПЛАНА ЦЭР И ГП «РАЗВИТИЕ КУЛЬТУРЫ В ЗАБАЙКАЛЬСКОМ КРАЕ»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383638" y="9246316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>
                    <a:tint val="75000"/>
                  </a:prstClr>
                </a:solidFill>
              </a:rPr>
              <a:t>14</a:t>
            </a:r>
            <a:endParaRPr lang="ru-RU" sz="1600" dirty="0"/>
          </a:p>
        </p:txBody>
      </p:sp>
      <p:pic>
        <p:nvPicPr>
          <p:cNvPr id="18" name="Рисунок 17" descr="DSC_65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85" y="7062281"/>
            <a:ext cx="3015574" cy="2178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DSC_65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404" y="7042825"/>
            <a:ext cx="3054485" cy="2237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IMG_20201109_10121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7464" y="7042827"/>
            <a:ext cx="3035030" cy="2256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IMG_20201119_16173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2978" y="7062281"/>
            <a:ext cx="3093395" cy="2256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017847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Office Theme">
  <a:themeElements>
    <a:clrScheme name="Начальная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1543</TotalTime>
  <Words>446</Words>
  <Application>Microsoft Office PowerPoint</Application>
  <PresentationFormat>A3 (297x420 мм)</PresentationFormat>
  <Paragraphs>90</Paragraphs>
  <Slides>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11" baseType="lpstr">
      <vt:lpstr>Arial</vt:lpstr>
      <vt:lpstr>Times New Roman</vt:lpstr>
      <vt:lpstr>Segoe UI Semibold</vt:lpstr>
      <vt:lpstr>Segoe UI Light</vt:lpstr>
      <vt:lpstr>Calibri</vt:lpstr>
      <vt:lpstr>Noto Sans Symbols</vt:lpstr>
      <vt:lpstr>Courier New</vt:lpstr>
      <vt:lpstr>5_Office Theme</vt:lpstr>
      <vt:lpstr>Слайд 1</vt:lpstr>
      <vt:lpstr>Слайд 2</vt:lpstr>
      <vt:lpstr>Слайд 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ДИНАМИКА COVID-19 В ЗАБАЙКАЛЬЕ</dc:title>
  <dc:creator>Wayne Vita</dc:creator>
  <cp:lastModifiedBy>User</cp:lastModifiedBy>
  <cp:revision>168</cp:revision>
  <cp:lastPrinted>2020-11-05T07:35:24Z</cp:lastPrinted>
  <dcterms:modified xsi:type="dcterms:W3CDTF">2020-11-20T03:52:21Z</dcterms:modified>
</cp:coreProperties>
</file>