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0" r:id="rId1"/>
  </p:sldMasterIdLst>
  <p:notesMasterIdLst>
    <p:notesMasterId r:id="rId5"/>
  </p:notesMasterIdLst>
  <p:sldIdLst>
    <p:sldId id="282" r:id="rId2"/>
    <p:sldId id="283" r:id="rId3"/>
    <p:sldId id="284" r:id="rId4"/>
  </p:sldIdLst>
  <p:sldSz cx="12801600" cy="9601200" type="A3"/>
  <p:notesSz cx="6797675" cy="9928225"/>
  <p:embeddedFontLst>
    <p:embeddedFont>
      <p:font typeface="Segoe UI Semibold" pitchFamily="34" charset="0"/>
      <p:bold r:id="rId6"/>
    </p:embeddedFont>
    <p:embeddedFont>
      <p:font typeface="Segoe UI Light" pitchFamily="34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5E69BA-1150-48C9-8158-082733A6367F}">
  <a:tblStyle styleId="{F95E69BA-1150-48C9-8158-082733A636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ECEB"/>
          </a:solidFill>
        </a:fill>
      </a:tcStyle>
    </a:wholeTbl>
    <a:band1H>
      <a:tcTxStyle/>
      <a:tcStyle>
        <a:tcBdr/>
        <a:fill>
          <a:solidFill>
            <a:srgbClr val="E6D8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D8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F2C51C-3B5E-461C-895F-D6E5EC4E0E7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CF0"/>
          </a:solidFill>
        </a:fill>
      </a:tcStyle>
    </a:wholeTbl>
    <a:band1H>
      <a:tcTxStyle/>
      <a:tcStyle>
        <a:tcBdr/>
        <a:fill>
          <a:solidFill>
            <a:srgbClr val="D4D6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6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2DAD44-B417-4381-8A26-360E06C05445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6E6"/>
          </a:solidFill>
        </a:fill>
      </a:tcStyle>
    </a:wholeTbl>
    <a:band1H>
      <a:tcTxStyle/>
      <a:tcStyle>
        <a:tcBdr/>
        <a:fill>
          <a:solidFill>
            <a:srgbClr val="E2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9793869-C457-43EE-86A5-1656F22360D8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11" autoAdjust="0"/>
    <p:restoredTop sz="93856" autoAdjust="0"/>
  </p:normalViewPr>
  <p:slideViewPr>
    <p:cSldViewPr snapToGrid="0">
      <p:cViewPr varScale="1">
        <p:scale>
          <a:sx n="52" d="100"/>
          <a:sy n="52" d="100"/>
        </p:scale>
        <p:origin x="-1230" y="-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7" y="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3013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7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063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21"/>
          <p:cNvSpPr txBox="1"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21"/>
          <p:cNvSpPr txBox="1"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66" name="Google Shape;966;p121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121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21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0"/>
          <p:cNvSpPr txBox="1">
            <a:spLocks noGrp="1"/>
          </p:cNvSpPr>
          <p:nvPr>
            <p:ph type="title"/>
          </p:nvPr>
        </p:nvSpPr>
        <p:spPr>
          <a:xfrm rot="5400000">
            <a:off x="6473056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130"/>
          <p:cNvSpPr txBox="1">
            <a:spLocks noGrp="1"/>
          </p:cNvSpPr>
          <p:nvPr>
            <p:ph type="body" idx="1"/>
          </p:nvPr>
        </p:nvSpPr>
        <p:spPr>
          <a:xfrm rot="5400000">
            <a:off x="872355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5" name="Google Shape;1025;p130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30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30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31"/>
          <p:cNvSpPr txBox="1">
            <a:spLocks noGrp="1"/>
          </p:cNvSpPr>
          <p:nvPr>
            <p:ph type="title"/>
          </p:nvPr>
        </p:nvSpPr>
        <p:spPr>
          <a:xfrm>
            <a:off x="530617" y="137039"/>
            <a:ext cx="10181297" cy="110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  <a:defRPr sz="25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1"/>
          <p:cNvSpPr txBox="1">
            <a:spLocks noGrp="1"/>
          </p:cNvSpPr>
          <p:nvPr>
            <p:ph type="body" idx="1"/>
          </p:nvPr>
        </p:nvSpPr>
        <p:spPr>
          <a:xfrm>
            <a:off x="530626" y="1746762"/>
            <a:ext cx="11740399" cy="72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30051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1" name="Google Shape;1031;p131"/>
          <p:cNvSpPr txBox="1">
            <a:spLocks noGrp="1"/>
          </p:cNvSpPr>
          <p:nvPr>
            <p:ph type="dt" idx="10"/>
          </p:nvPr>
        </p:nvSpPr>
        <p:spPr>
          <a:xfrm>
            <a:off x="880110" y="8982671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1"/>
          <p:cNvSpPr txBox="1">
            <a:spLocks noGrp="1"/>
          </p:cNvSpPr>
          <p:nvPr>
            <p:ph type="ftr" idx="11"/>
          </p:nvPr>
        </p:nvSpPr>
        <p:spPr>
          <a:xfrm>
            <a:off x="4240533" y="8982671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1"/>
          <p:cNvSpPr txBox="1">
            <a:spLocks noGrp="1"/>
          </p:cNvSpPr>
          <p:nvPr>
            <p:ph type="sldNum" idx="12"/>
          </p:nvPr>
        </p:nvSpPr>
        <p:spPr>
          <a:xfrm>
            <a:off x="11818882" y="9040391"/>
            <a:ext cx="660631" cy="3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034" name="Google Shape;1034;p131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65727" y="161410"/>
            <a:ext cx="882000" cy="104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32"/>
          <p:cNvSpPr txBox="1">
            <a:spLocks noGrp="1"/>
          </p:cNvSpPr>
          <p:nvPr>
            <p:ph type="title"/>
          </p:nvPr>
        </p:nvSpPr>
        <p:spPr>
          <a:xfrm>
            <a:off x="880110" y="585937"/>
            <a:ext cx="11041380" cy="170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2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33"/>
          <p:cNvSpPr txBox="1">
            <a:spLocks noGrp="1"/>
          </p:cNvSpPr>
          <p:nvPr>
            <p:ph type="title"/>
          </p:nvPr>
        </p:nvSpPr>
        <p:spPr>
          <a:xfrm>
            <a:off x="462087" y="-280599"/>
            <a:ext cx="11877429" cy="170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3"/>
          <p:cNvSpPr/>
          <p:nvPr/>
        </p:nvSpPr>
        <p:spPr>
          <a:xfrm>
            <a:off x="462085" y="1880732"/>
            <a:ext cx="2923200" cy="6144275"/>
          </a:xfrm>
          <a:prstGeom prst="rect">
            <a:avLst/>
          </a:prstGeom>
          <a:solidFill>
            <a:srgbClr val="DEDE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33"/>
          <p:cNvSpPr/>
          <p:nvPr/>
        </p:nvSpPr>
        <p:spPr>
          <a:xfrm>
            <a:off x="3446827" y="1880732"/>
            <a:ext cx="2923200" cy="6144275"/>
          </a:xfrm>
          <a:prstGeom prst="rect">
            <a:avLst/>
          </a:prstGeom>
          <a:solidFill>
            <a:srgbClr val="DEDE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33"/>
          <p:cNvSpPr/>
          <p:nvPr/>
        </p:nvSpPr>
        <p:spPr>
          <a:xfrm>
            <a:off x="6431571" y="1880732"/>
            <a:ext cx="2923200" cy="6144275"/>
          </a:xfrm>
          <a:prstGeom prst="rect">
            <a:avLst/>
          </a:prstGeom>
          <a:solidFill>
            <a:srgbClr val="DEDE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33"/>
          <p:cNvSpPr/>
          <p:nvPr/>
        </p:nvSpPr>
        <p:spPr>
          <a:xfrm>
            <a:off x="3446828" y="1492889"/>
            <a:ext cx="2923200" cy="514696"/>
          </a:xfrm>
          <a:prstGeom prst="flowChartOffpageConnector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Заделы региона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33"/>
          <p:cNvSpPr/>
          <p:nvPr/>
        </p:nvSpPr>
        <p:spPr>
          <a:xfrm>
            <a:off x="6431571" y="1492718"/>
            <a:ext cx="2923200" cy="514696"/>
          </a:xfrm>
          <a:prstGeom prst="flowChartOffpageConnector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Тренды отрасли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33"/>
          <p:cNvSpPr txBox="1"/>
          <p:nvPr/>
        </p:nvSpPr>
        <p:spPr>
          <a:xfrm>
            <a:off x="462085" y="2075153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1.1. Ключевые показатели: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33"/>
          <p:cNvSpPr txBox="1"/>
          <p:nvPr/>
        </p:nvSpPr>
        <p:spPr>
          <a:xfrm>
            <a:off x="462085" y="5177518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1.2. Связанные отрасли: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33"/>
          <p:cNvSpPr txBox="1"/>
          <p:nvPr/>
        </p:nvSpPr>
        <p:spPr>
          <a:xfrm>
            <a:off x="3446827" y="2075151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2.1. Топ-5 орг-ий (&gt;50 млн р.):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33"/>
          <p:cNvSpPr txBox="1"/>
          <p:nvPr/>
        </p:nvSpPr>
        <p:spPr>
          <a:xfrm>
            <a:off x="3446827" y="3846491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2.2 Ключевые продукты: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33"/>
          <p:cNvSpPr/>
          <p:nvPr/>
        </p:nvSpPr>
        <p:spPr>
          <a:xfrm>
            <a:off x="9416313" y="1880732"/>
            <a:ext cx="2923200" cy="6144275"/>
          </a:xfrm>
          <a:prstGeom prst="rect">
            <a:avLst/>
          </a:prstGeom>
          <a:solidFill>
            <a:srgbClr val="DEDEE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33"/>
          <p:cNvSpPr txBox="1"/>
          <p:nvPr/>
        </p:nvSpPr>
        <p:spPr>
          <a:xfrm>
            <a:off x="3446827" y="5177517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2.3. Ресурсы: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33"/>
          <p:cNvSpPr/>
          <p:nvPr/>
        </p:nvSpPr>
        <p:spPr>
          <a:xfrm>
            <a:off x="9416313" y="1492718"/>
            <a:ext cx="2923200" cy="514696"/>
          </a:xfrm>
          <a:prstGeom prst="flowChartOffpageConnector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1475" tIns="45625" rIns="0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Возможности локализации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33"/>
          <p:cNvSpPr txBox="1"/>
          <p:nvPr/>
        </p:nvSpPr>
        <p:spPr>
          <a:xfrm>
            <a:off x="6431571" y="2075152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3.1. Мировые тренды: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33"/>
          <p:cNvSpPr txBox="1"/>
          <p:nvPr/>
        </p:nvSpPr>
        <p:spPr>
          <a:xfrm>
            <a:off x="6455344" y="2366111"/>
            <a:ext cx="2772000" cy="153888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Новые продукты:</a:t>
            </a:r>
            <a:endParaRPr sz="10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33"/>
          <p:cNvSpPr txBox="1"/>
          <p:nvPr/>
        </p:nvSpPr>
        <p:spPr>
          <a:xfrm>
            <a:off x="6431571" y="5177518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3.2. Российские тренды: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33"/>
          <p:cNvSpPr txBox="1"/>
          <p:nvPr/>
        </p:nvSpPr>
        <p:spPr>
          <a:xfrm>
            <a:off x="476309" y="2366111"/>
            <a:ext cx="2772000" cy="153888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Производство (2017), млрд руб.</a:t>
            </a:r>
            <a:endParaRPr sz="10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33"/>
          <p:cNvSpPr txBox="1"/>
          <p:nvPr/>
        </p:nvSpPr>
        <p:spPr>
          <a:xfrm>
            <a:off x="476309" y="3846492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Рабочие места (2017), тыс. ед.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33"/>
          <p:cNvSpPr txBox="1"/>
          <p:nvPr/>
        </p:nvSpPr>
        <p:spPr>
          <a:xfrm>
            <a:off x="3470604" y="2366111"/>
            <a:ext cx="2772000" cy="153888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Выручка (2017), млрд руб.</a:t>
            </a:r>
            <a:endParaRPr sz="10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33"/>
          <p:cNvSpPr txBox="1"/>
          <p:nvPr/>
        </p:nvSpPr>
        <p:spPr>
          <a:xfrm>
            <a:off x="3470604" y="5488815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Природные ресурсы: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33"/>
          <p:cNvSpPr txBox="1"/>
          <p:nvPr/>
        </p:nvSpPr>
        <p:spPr>
          <a:xfrm>
            <a:off x="3470604" y="6732209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Человеческий потенциал: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33"/>
          <p:cNvSpPr txBox="1"/>
          <p:nvPr/>
        </p:nvSpPr>
        <p:spPr>
          <a:xfrm>
            <a:off x="6455344" y="3837738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Растущие рынки: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33"/>
          <p:cNvSpPr txBox="1"/>
          <p:nvPr/>
        </p:nvSpPr>
        <p:spPr>
          <a:xfrm>
            <a:off x="6455348" y="5488815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Госполитика: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33"/>
          <p:cNvSpPr txBox="1"/>
          <p:nvPr/>
        </p:nvSpPr>
        <p:spPr>
          <a:xfrm>
            <a:off x="6455348" y="6732207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Импортозамещение: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33"/>
          <p:cNvSpPr txBox="1">
            <a:spLocks noGrp="1"/>
          </p:cNvSpPr>
          <p:nvPr>
            <p:ph type="body" idx="1"/>
          </p:nvPr>
        </p:nvSpPr>
        <p:spPr>
          <a:xfrm>
            <a:off x="3446825" y="4144211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" name="Google Shape;1064;p133"/>
          <p:cNvSpPr txBox="1">
            <a:spLocks noGrp="1"/>
          </p:cNvSpPr>
          <p:nvPr>
            <p:ph type="body" idx="2"/>
          </p:nvPr>
        </p:nvSpPr>
        <p:spPr>
          <a:xfrm>
            <a:off x="3468990" y="5739379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133"/>
          <p:cNvSpPr txBox="1">
            <a:spLocks noGrp="1"/>
          </p:cNvSpPr>
          <p:nvPr>
            <p:ph type="body" idx="3"/>
          </p:nvPr>
        </p:nvSpPr>
        <p:spPr>
          <a:xfrm>
            <a:off x="6445813" y="5739379"/>
            <a:ext cx="286465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6" name="Google Shape;1066;p133"/>
          <p:cNvSpPr txBox="1">
            <a:spLocks noGrp="1"/>
          </p:cNvSpPr>
          <p:nvPr>
            <p:ph type="body" idx="4"/>
          </p:nvPr>
        </p:nvSpPr>
        <p:spPr>
          <a:xfrm>
            <a:off x="3468984" y="6976535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7" name="Google Shape;1067;p133"/>
          <p:cNvSpPr txBox="1">
            <a:spLocks noGrp="1"/>
          </p:cNvSpPr>
          <p:nvPr>
            <p:ph type="body" idx="5"/>
          </p:nvPr>
        </p:nvSpPr>
        <p:spPr>
          <a:xfrm>
            <a:off x="6431566" y="6976535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133"/>
          <p:cNvSpPr txBox="1">
            <a:spLocks noGrp="1"/>
          </p:cNvSpPr>
          <p:nvPr>
            <p:ph type="body" idx="6"/>
          </p:nvPr>
        </p:nvSpPr>
        <p:spPr>
          <a:xfrm>
            <a:off x="6431572" y="2636797"/>
            <a:ext cx="2878879" cy="110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9" name="Google Shape;1069;p133"/>
          <p:cNvSpPr txBox="1">
            <a:spLocks noGrp="1"/>
          </p:cNvSpPr>
          <p:nvPr>
            <p:ph type="body" idx="7"/>
          </p:nvPr>
        </p:nvSpPr>
        <p:spPr>
          <a:xfrm>
            <a:off x="6431566" y="4144211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0" name="Google Shape;1070;p133"/>
          <p:cNvSpPr txBox="1"/>
          <p:nvPr/>
        </p:nvSpPr>
        <p:spPr>
          <a:xfrm>
            <a:off x="476309" y="5488815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Отрасли-поставщики: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3"/>
          <p:cNvSpPr txBox="1"/>
          <p:nvPr/>
        </p:nvSpPr>
        <p:spPr>
          <a:xfrm>
            <a:off x="476309" y="6732209"/>
            <a:ext cx="2772000" cy="215445"/>
          </a:xfrm>
          <a:prstGeom prst="rect">
            <a:avLst/>
          </a:prstGeom>
          <a:solidFill>
            <a:srgbClr val="BFD6DB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Отрасли-потребители:</a:t>
            </a:r>
            <a:endParaRPr sz="1400" b="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3"/>
          <p:cNvSpPr txBox="1">
            <a:spLocks noGrp="1"/>
          </p:cNvSpPr>
          <p:nvPr>
            <p:ph type="body" idx="8"/>
          </p:nvPr>
        </p:nvSpPr>
        <p:spPr>
          <a:xfrm>
            <a:off x="476309" y="5739379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133"/>
          <p:cNvSpPr txBox="1">
            <a:spLocks noGrp="1"/>
          </p:cNvSpPr>
          <p:nvPr>
            <p:ph type="body" idx="9"/>
          </p:nvPr>
        </p:nvSpPr>
        <p:spPr>
          <a:xfrm>
            <a:off x="476309" y="6976535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4" name="Google Shape;1074;p133"/>
          <p:cNvSpPr txBox="1"/>
          <p:nvPr/>
        </p:nvSpPr>
        <p:spPr>
          <a:xfrm>
            <a:off x="9416313" y="2075149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4.1. Поставщики: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133"/>
          <p:cNvSpPr txBox="1"/>
          <p:nvPr/>
        </p:nvSpPr>
        <p:spPr>
          <a:xfrm>
            <a:off x="9416313" y="3837738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4.2. Потребители: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133"/>
          <p:cNvSpPr txBox="1"/>
          <p:nvPr/>
        </p:nvSpPr>
        <p:spPr>
          <a:xfrm>
            <a:off x="9416313" y="5165649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4.3. Ремонт/монтаж оборуд-ия: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33"/>
          <p:cNvSpPr txBox="1"/>
          <p:nvPr/>
        </p:nvSpPr>
        <p:spPr>
          <a:xfrm>
            <a:off x="9416313" y="6732207"/>
            <a:ext cx="2872800" cy="2154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425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4.4. Новые продукты: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33"/>
          <p:cNvSpPr txBox="1">
            <a:spLocks noGrp="1"/>
          </p:cNvSpPr>
          <p:nvPr>
            <p:ph type="body" idx="13"/>
          </p:nvPr>
        </p:nvSpPr>
        <p:spPr>
          <a:xfrm>
            <a:off x="9416313" y="2366113"/>
            <a:ext cx="2878879" cy="137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9" name="Google Shape;1079;p133"/>
          <p:cNvSpPr txBox="1">
            <a:spLocks noGrp="1"/>
          </p:cNvSpPr>
          <p:nvPr>
            <p:ph type="body" idx="14"/>
          </p:nvPr>
        </p:nvSpPr>
        <p:spPr>
          <a:xfrm>
            <a:off x="9416313" y="4144186"/>
            <a:ext cx="2878879" cy="9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0" name="Google Shape;1080;p133"/>
          <p:cNvSpPr txBox="1">
            <a:spLocks noGrp="1"/>
          </p:cNvSpPr>
          <p:nvPr>
            <p:ph type="body" idx="15"/>
          </p:nvPr>
        </p:nvSpPr>
        <p:spPr>
          <a:xfrm>
            <a:off x="9416313" y="5488794"/>
            <a:ext cx="2878879" cy="12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1" name="Google Shape;1081;p133"/>
          <p:cNvSpPr txBox="1">
            <a:spLocks noGrp="1"/>
          </p:cNvSpPr>
          <p:nvPr>
            <p:ph type="body" idx="16"/>
          </p:nvPr>
        </p:nvSpPr>
        <p:spPr>
          <a:xfrm>
            <a:off x="9416313" y="6976535"/>
            <a:ext cx="2878879" cy="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133"/>
          <p:cNvSpPr/>
          <p:nvPr/>
        </p:nvSpPr>
        <p:spPr>
          <a:xfrm rot="10800000" flipH="1">
            <a:off x="476309" y="8068611"/>
            <a:ext cx="2908976" cy="145081"/>
          </a:xfrm>
          <a:prstGeom prst="triangle">
            <a:avLst>
              <a:gd name="adj" fmla="val 50000"/>
            </a:avLst>
          </a:prstGeom>
          <a:solidFill>
            <a:srgbClr val="101A1D"/>
          </a:solidFill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33"/>
          <p:cNvSpPr/>
          <p:nvPr/>
        </p:nvSpPr>
        <p:spPr>
          <a:xfrm rot="10800000" flipH="1">
            <a:off x="3461052" y="8068611"/>
            <a:ext cx="2908976" cy="145081"/>
          </a:xfrm>
          <a:prstGeom prst="triangle">
            <a:avLst>
              <a:gd name="adj" fmla="val 50000"/>
            </a:avLst>
          </a:prstGeom>
          <a:solidFill>
            <a:srgbClr val="101A1D"/>
          </a:solidFill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33"/>
          <p:cNvSpPr/>
          <p:nvPr/>
        </p:nvSpPr>
        <p:spPr>
          <a:xfrm rot="10800000" flipH="1">
            <a:off x="6445795" y="8068611"/>
            <a:ext cx="2908976" cy="145081"/>
          </a:xfrm>
          <a:prstGeom prst="triangle">
            <a:avLst>
              <a:gd name="adj" fmla="val 50000"/>
            </a:avLst>
          </a:prstGeom>
          <a:solidFill>
            <a:srgbClr val="101A1D"/>
          </a:solidFill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33"/>
          <p:cNvSpPr/>
          <p:nvPr/>
        </p:nvSpPr>
        <p:spPr>
          <a:xfrm rot="10800000" flipH="1">
            <a:off x="9430537" y="8068611"/>
            <a:ext cx="2908976" cy="145081"/>
          </a:xfrm>
          <a:prstGeom prst="triangle">
            <a:avLst>
              <a:gd name="adj" fmla="val 50000"/>
            </a:avLst>
          </a:prstGeom>
          <a:solidFill>
            <a:srgbClr val="101A1D"/>
          </a:solidFill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33"/>
          <p:cNvSpPr txBox="1">
            <a:spLocks noGrp="1"/>
          </p:cNvSpPr>
          <p:nvPr>
            <p:ph type="body" idx="17"/>
          </p:nvPr>
        </p:nvSpPr>
        <p:spPr>
          <a:xfrm>
            <a:off x="454173" y="8273693"/>
            <a:ext cx="2923199" cy="963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7" name="Google Shape;1087;p133"/>
          <p:cNvSpPr txBox="1">
            <a:spLocks noGrp="1"/>
          </p:cNvSpPr>
          <p:nvPr>
            <p:ph type="body" idx="18"/>
          </p:nvPr>
        </p:nvSpPr>
        <p:spPr>
          <a:xfrm>
            <a:off x="3441562" y="8273693"/>
            <a:ext cx="2923199" cy="963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8" name="Google Shape;1088;p133"/>
          <p:cNvSpPr txBox="1">
            <a:spLocks noGrp="1"/>
          </p:cNvSpPr>
          <p:nvPr>
            <p:ph type="body" idx="19"/>
          </p:nvPr>
        </p:nvSpPr>
        <p:spPr>
          <a:xfrm>
            <a:off x="6428950" y="8273693"/>
            <a:ext cx="2923199" cy="963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9" name="Google Shape;1089;p133"/>
          <p:cNvSpPr txBox="1">
            <a:spLocks noGrp="1"/>
          </p:cNvSpPr>
          <p:nvPr>
            <p:ph type="body" idx="20"/>
          </p:nvPr>
        </p:nvSpPr>
        <p:spPr>
          <a:xfrm>
            <a:off x="9416339" y="8273693"/>
            <a:ext cx="2923199" cy="9639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3875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1090;p133"/>
          <p:cNvSpPr/>
          <p:nvPr/>
        </p:nvSpPr>
        <p:spPr>
          <a:xfrm>
            <a:off x="462085" y="1492718"/>
            <a:ext cx="2923200" cy="514696"/>
          </a:xfrm>
          <a:prstGeom prst="flowChartOffpageConnector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25" tIns="45625" rIns="91225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Описание отрасли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33"/>
          <p:cNvSpPr/>
          <p:nvPr/>
        </p:nvSpPr>
        <p:spPr>
          <a:xfrm>
            <a:off x="3404156" y="1366291"/>
            <a:ext cx="252000" cy="252000"/>
          </a:xfrm>
          <a:prstGeom prst="ellipse">
            <a:avLst/>
          </a:prstGeom>
          <a:solidFill>
            <a:srgbClr val="AD010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33"/>
          <p:cNvSpPr/>
          <p:nvPr/>
        </p:nvSpPr>
        <p:spPr>
          <a:xfrm>
            <a:off x="6388899" y="1366291"/>
            <a:ext cx="252000" cy="252000"/>
          </a:xfrm>
          <a:prstGeom prst="ellipse">
            <a:avLst/>
          </a:prstGeom>
          <a:solidFill>
            <a:srgbClr val="AD010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33"/>
          <p:cNvSpPr/>
          <p:nvPr/>
        </p:nvSpPr>
        <p:spPr>
          <a:xfrm>
            <a:off x="419413" y="1366291"/>
            <a:ext cx="252000" cy="252000"/>
          </a:xfrm>
          <a:prstGeom prst="ellipse">
            <a:avLst/>
          </a:prstGeom>
          <a:solidFill>
            <a:srgbClr val="AD010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33"/>
          <p:cNvSpPr/>
          <p:nvPr/>
        </p:nvSpPr>
        <p:spPr>
          <a:xfrm>
            <a:off x="9373641" y="1366291"/>
            <a:ext cx="252000" cy="252000"/>
          </a:xfrm>
          <a:prstGeom prst="ellipse">
            <a:avLst/>
          </a:prstGeom>
          <a:solidFill>
            <a:srgbClr val="AD010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5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34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35"/>
          <p:cNvSpPr txBox="1">
            <a:spLocks noGrp="1"/>
          </p:cNvSpPr>
          <p:nvPr>
            <p:ph type="title"/>
          </p:nvPr>
        </p:nvSpPr>
        <p:spPr>
          <a:xfrm>
            <a:off x="880110" y="585890"/>
            <a:ext cx="11041380" cy="17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5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1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36"/>
          <p:cNvSpPr txBox="1">
            <a:spLocks noGrp="1"/>
          </p:cNvSpPr>
          <p:nvPr>
            <p:ph type="title"/>
          </p:nvPr>
        </p:nvSpPr>
        <p:spPr>
          <a:xfrm>
            <a:off x="880110" y="585890"/>
            <a:ext cx="11041380" cy="17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6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1"/>
        </a:solid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7"/>
          <p:cNvSpPr txBox="1">
            <a:spLocks noGrp="1"/>
          </p:cNvSpPr>
          <p:nvPr>
            <p:ph type="title"/>
          </p:nvPr>
        </p:nvSpPr>
        <p:spPr>
          <a:xfrm>
            <a:off x="880110" y="585890"/>
            <a:ext cx="11041380" cy="17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7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" y="2225"/>
            <a:ext cx="2222" cy="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" y="2225"/>
            <a:ext cx="2222" cy="2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138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38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lt1"/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39"/>
          <p:cNvSpPr txBox="1">
            <a:spLocks noGrp="1"/>
          </p:cNvSpPr>
          <p:nvPr>
            <p:ph type="title"/>
          </p:nvPr>
        </p:nvSpPr>
        <p:spPr>
          <a:xfrm>
            <a:off x="880110" y="585890"/>
            <a:ext cx="11041380" cy="17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139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22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22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2" name="Google Shape;972;p122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22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122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2F2F2"/>
        </a:solidFill>
        <a:effectLst/>
      </p:bgPr>
    </p:bg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40"/>
          <p:cNvSpPr txBox="1"/>
          <p:nvPr/>
        </p:nvSpPr>
        <p:spPr>
          <a:xfrm>
            <a:off x="445057" y="253386"/>
            <a:ext cx="11911488" cy="10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40"/>
          <p:cNvSpPr txBox="1">
            <a:spLocks noGrp="1"/>
          </p:cNvSpPr>
          <p:nvPr>
            <p:ph type="title"/>
          </p:nvPr>
        </p:nvSpPr>
        <p:spPr>
          <a:xfrm>
            <a:off x="445055" y="272191"/>
            <a:ext cx="11911488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40"/>
          <p:cNvSpPr txBox="1">
            <a:spLocks noGrp="1"/>
          </p:cNvSpPr>
          <p:nvPr>
            <p:ph type="sldNum" idx="12"/>
          </p:nvPr>
        </p:nvSpPr>
        <p:spPr>
          <a:xfrm>
            <a:off x="9921240" y="907344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18" name="Google Shape;1118;p140"/>
          <p:cNvSpPr txBox="1">
            <a:spLocks noGrp="1"/>
          </p:cNvSpPr>
          <p:nvPr>
            <p:ph type="body" idx="1"/>
          </p:nvPr>
        </p:nvSpPr>
        <p:spPr>
          <a:xfrm>
            <a:off x="444500" y="1813585"/>
            <a:ext cx="12048172" cy="471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444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  <a:defRPr sz="2800"/>
            </a:lvl2pPr>
            <a:lvl3pPr marL="1371600" lvl="2" indent="-3873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sz="2500"/>
            </a:lvl3pPr>
            <a:lvl4pPr marL="1828800" lvl="3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23"/>
          <p:cNvSpPr txBox="1"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123"/>
          <p:cNvSpPr txBox="1"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8" name="Google Shape;978;p123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23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23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4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24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124"/>
          <p:cNvSpPr txBox="1">
            <a:spLocks noGrp="1"/>
          </p:cNvSpPr>
          <p:nvPr>
            <p:ph type="body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124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124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124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25"/>
          <p:cNvSpPr txBox="1"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25"/>
          <p:cNvSpPr txBox="1"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91" name="Google Shape;991;p125"/>
          <p:cNvSpPr txBox="1">
            <a:spLocks noGrp="1"/>
          </p:cNvSpPr>
          <p:nvPr>
            <p:ph type="body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2" name="Google Shape;992;p125"/>
          <p:cNvSpPr txBox="1">
            <a:spLocks noGrp="1"/>
          </p:cNvSpPr>
          <p:nvPr>
            <p:ph type="body" idx="3"/>
          </p:nvPr>
        </p:nvSpPr>
        <p:spPr>
          <a:xfrm>
            <a:off x="6480830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93" name="Google Shape;993;p125"/>
          <p:cNvSpPr txBox="1">
            <a:spLocks noGrp="1"/>
          </p:cNvSpPr>
          <p:nvPr>
            <p:ph type="body" idx="4"/>
          </p:nvPr>
        </p:nvSpPr>
        <p:spPr>
          <a:xfrm>
            <a:off x="6480830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125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125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125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6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26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26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126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7"/>
          <p:cNvSpPr txBox="1"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127"/>
          <p:cNvSpPr txBox="1">
            <a:spLocks noGrp="1"/>
          </p:cNvSpPr>
          <p:nvPr>
            <p:ph type="body" idx="1"/>
          </p:nvPr>
        </p:nvSpPr>
        <p:spPr>
          <a:xfrm>
            <a:off x="5442347" y="1382398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5143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2pPr>
            <a:lvl3pPr marL="1371600" lvl="2" indent="-444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marL="1828800" lvl="3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1005" name="Google Shape;1005;p127"/>
          <p:cNvSpPr txBox="1">
            <a:spLocks noGrp="1"/>
          </p:cNvSpPr>
          <p:nvPr>
            <p:ph type="body" idx="2"/>
          </p:nvPr>
        </p:nvSpPr>
        <p:spPr>
          <a:xfrm>
            <a:off x="881779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6" name="Google Shape;1006;p127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27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27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28"/>
          <p:cNvSpPr txBox="1"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28"/>
          <p:cNvSpPr>
            <a:spLocks noGrp="1"/>
          </p:cNvSpPr>
          <p:nvPr>
            <p:ph type="pic" idx="2"/>
          </p:nvPr>
        </p:nvSpPr>
        <p:spPr>
          <a:xfrm>
            <a:off x="5442347" y="1382398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p128"/>
          <p:cNvSpPr txBox="1">
            <a:spLocks noGrp="1"/>
          </p:cNvSpPr>
          <p:nvPr>
            <p:ph type="body" idx="1"/>
          </p:nvPr>
        </p:nvSpPr>
        <p:spPr>
          <a:xfrm>
            <a:off x="881779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3" name="Google Shape;1013;p128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28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28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29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29"/>
          <p:cNvSpPr txBox="1">
            <a:spLocks noGrp="1"/>
          </p:cNvSpPr>
          <p:nvPr>
            <p:ph type="body" idx="1"/>
          </p:nvPr>
        </p:nvSpPr>
        <p:spPr>
          <a:xfrm rot="5400000">
            <a:off x="3354863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9" name="Google Shape;1019;p129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29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29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8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118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>
            <a:lvl1pPr marL="457200" marR="0" lvl="0" indent="-476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7" name="Google Shape;947;p118"/>
          <p:cNvSpPr txBox="1">
            <a:spLocks noGrp="1"/>
          </p:cNvSpPr>
          <p:nvPr>
            <p:ph type="dt" idx="10"/>
          </p:nvPr>
        </p:nvSpPr>
        <p:spPr>
          <a:xfrm>
            <a:off x="880110" y="8898916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118"/>
          <p:cNvSpPr txBox="1">
            <a:spLocks noGrp="1"/>
          </p:cNvSpPr>
          <p:nvPr>
            <p:ph type="ftr" idx="11"/>
          </p:nvPr>
        </p:nvSpPr>
        <p:spPr>
          <a:xfrm>
            <a:off x="4240530" y="8898916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9" name="Google Shape;949;p118"/>
          <p:cNvSpPr txBox="1">
            <a:spLocks noGrp="1"/>
          </p:cNvSpPr>
          <p:nvPr>
            <p:ph type="sldNum" idx="12"/>
          </p:nvPr>
        </p:nvSpPr>
        <p:spPr>
          <a:xfrm>
            <a:off x="9921240" y="9090040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culture.ru/storage/images/3f486ad3eed7f56e479055588438ee81/8b0ea086be49508f840625e26207aabd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612" y="7078717"/>
            <a:ext cx="2815771" cy="211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078176" y="9165202"/>
            <a:ext cx="660631" cy="395676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387750"/>
              </p:ext>
            </p:extLst>
          </p:nvPr>
        </p:nvGraphicFramePr>
        <p:xfrm>
          <a:off x="350981" y="1410650"/>
          <a:ext cx="12099637" cy="70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99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9492">
                <a:tc>
                  <a:txBody>
                    <a:bodyPr/>
                    <a:lstStyle/>
                    <a:p>
                      <a:pPr marL="0" marR="0" indent="0" algn="ctr" defTabSz="127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Государственными учреждениями культуры организовано: </a:t>
                      </a:r>
                    </a:p>
                    <a:p>
                      <a:pPr marL="0" marR="0" indent="0" algn="ctr" defTabSz="127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140 мероприятий с числом просмотров  91 915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тыс.человек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523109"/>
              </p:ext>
            </p:extLst>
          </p:nvPr>
        </p:nvGraphicFramePr>
        <p:xfrm>
          <a:off x="257886" y="2370923"/>
          <a:ext cx="12265572" cy="4454912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8171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962">
                <a:tc>
                  <a:txBody>
                    <a:bodyPr/>
                    <a:lstStyle/>
                    <a:p>
                      <a:pPr marL="0" marR="0" indent="0" algn="just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Собачка Соня стала главной героиней нового спектакля забайкальского театра кукол. В Забайкальском государственном театре кукол «Тридевятое царство» состоялась сдача нового спектакля «Сонины истории».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30  ноября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5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Segoe UI Semibold" panose="020B0702040204020203" pitchFamily="34" charset="0"/>
                        </a:rPr>
                        <a:t>Забайкальский драматический театр в социальных сетях опубликовал очередной выпуск проекта «Вне игры» с Екатериной Рябовой</a:t>
                      </a:r>
                      <a:endParaRPr lang="ru-RU" sz="1800" dirty="0"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  <a:cs typeface="Segoe UI Semibold" panose="020B0702040204020203" pitchFamily="34" charset="0"/>
                        </a:rPr>
                        <a:t>2 декабря</a:t>
                      </a:r>
                      <a:endParaRPr lang="ru-RU" sz="1800" dirty="0"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644">
                <a:tc>
                  <a:txBody>
                    <a:bodyPr/>
                    <a:lstStyle/>
                    <a:p>
                      <a:pPr marL="0" marR="0" indent="0" algn="just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Забайкальская государственная кинокомпания продолжили размещать в своих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соцсетях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онлайн-проект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«Сокровища кинофонда»</a:t>
                      </a:r>
                      <a:endParaRPr lang="ru-RU" sz="2400" dirty="0" smtClean="0"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  1 декабря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4744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+mn-lt"/>
                          <a:cs typeface="Segoe UI Semibold" panose="020B0702040204020203" pitchFamily="34" charset="0"/>
                        </a:rPr>
                        <a:t>Забайкальская краевая филармония в социальных сетях разместили рубрику «Музыка кино» с Людмилой Свиридовой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декабря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744">
                <a:tc grid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Стартовал предновогодний </a:t>
                      </a:r>
                      <a:r>
                        <a:rPr lang="ru-RU" sz="18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онлайн-проект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«Едет Дед Мороз». Дед Мороз едет в Читу на главную Ёлку Забайкалья транзитом через все районы региона.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Первые 6 </a:t>
                      </a:r>
                      <a:r>
                        <a:rPr lang="ru-RU" sz="1800" b="0" i="0" u="none" strike="noStrike" cap="none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выпусков собрали 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около 2,5</a:t>
                      </a: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тысяч просмотров</a:t>
                      </a:r>
                      <a:endParaRPr lang="ru-RU" sz="2400" baseline="0" dirty="0" smtClean="0"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2" descr="https://gazetacrimea.ru/public/upload/images/%D0%BD%D0%BA%D0%B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13700" y="7234972"/>
            <a:ext cx="2579552" cy="193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knotok.ru/images/Nar.Instr.Ushakov_2020/Nar.Instr.Ushakov_2020_3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23419" y="7106297"/>
            <a:ext cx="2764265" cy="20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AutoShape 2" descr="Онлайн-марафон #читаемсказкинабурятском стартовал в Забайкалье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Онлайн-марафон #читаемсказкинабурятском стартовал в Забайкалье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Песни семейских Восточного Забайкалья завершили проект «Забайкальские ПОсиДел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Песни семейских Восточного Забайкалья завершили проект «Забайкальские ПОсиДел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Песни семейских Восточного Забайкалья завершили проект «Забайкальские ПОсиДел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Песни семейских Восточного Забайкалья завершили проект «Забайкальские ПОсиДел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Онлайн-марафон #читаемсказкинабурятском стартовал в Забайкалье 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88500" y="7241245"/>
            <a:ext cx="2880311" cy="192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.2.17_5e971098b91b0.jpg"/>
          <p:cNvPicPr>
            <a:picLocks noChangeAspect="1"/>
          </p:cNvPicPr>
          <p:nvPr/>
        </p:nvPicPr>
        <p:blipFill>
          <a:blip r:embed="rId6" cstate="print"/>
          <a:srcRect l="14906" t="12955" r="14235" b="12115"/>
          <a:stretch>
            <a:fillRect/>
          </a:stretch>
        </p:blipFill>
        <p:spPr>
          <a:xfrm>
            <a:off x="6684579" y="7106297"/>
            <a:ext cx="846161" cy="30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227414" y="340773"/>
            <a:ext cx="10851269" cy="648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СЕМЬ ДНЕЙ КУЛЬТУРЫ </a:t>
            </a:r>
            <a:r>
              <a:rPr lang="ru-RU" sz="2400" b="1" dirty="0" smtClean="0">
                <a:solidFill>
                  <a:schemeClr val="tx1"/>
                </a:solidFill>
              </a:rPr>
              <a:t>ЗАБАЙКАЛЬЯ НА 7 ДЕКАБРЯ 2020 ГОДА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01965" y="1321417"/>
            <a:ext cx="8197668" cy="859781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Рисунок 21" descr="1.2.17_5e971098b91b0.jpg"/>
          <p:cNvPicPr>
            <a:picLocks noChangeAspect="1"/>
          </p:cNvPicPr>
          <p:nvPr/>
        </p:nvPicPr>
        <p:blipFill>
          <a:blip r:embed="rId6" cstate="print"/>
          <a:srcRect l="14906" t="12955" r="14235" b="12115"/>
          <a:stretch>
            <a:fillRect/>
          </a:stretch>
        </p:blipFill>
        <p:spPr>
          <a:xfrm>
            <a:off x="383417" y="7082370"/>
            <a:ext cx="846161" cy="30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1.2.17_5e971098b91b0.jpg"/>
          <p:cNvPicPr>
            <a:picLocks noChangeAspect="1"/>
          </p:cNvPicPr>
          <p:nvPr/>
        </p:nvPicPr>
        <p:blipFill>
          <a:blip r:embed="rId6" cstate="print"/>
          <a:srcRect l="14906" t="12955" r="14235" b="12115"/>
          <a:stretch>
            <a:fillRect/>
          </a:stretch>
        </p:blipFill>
        <p:spPr>
          <a:xfrm>
            <a:off x="3492538" y="7082370"/>
            <a:ext cx="846161" cy="30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1.2.17_5e971098b91b0.jpg"/>
          <p:cNvPicPr>
            <a:picLocks noChangeAspect="1"/>
          </p:cNvPicPr>
          <p:nvPr/>
        </p:nvPicPr>
        <p:blipFill>
          <a:blip r:embed="rId6" cstate="print"/>
          <a:srcRect l="14906" t="12955" r="14235" b="12115"/>
          <a:stretch>
            <a:fillRect/>
          </a:stretch>
        </p:blipFill>
        <p:spPr>
          <a:xfrm>
            <a:off x="9680028" y="7106296"/>
            <a:ext cx="846161" cy="30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87101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078176" y="9165202"/>
            <a:ext cx="660631" cy="395676"/>
          </a:xfrm>
        </p:spPr>
        <p:txBody>
          <a:bodyPr/>
          <a:lstStyle/>
          <a:p>
            <a:fld id="{6748A8BB-B201-495E-AE28-3EB55DFD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78" y="2829137"/>
            <a:ext cx="540982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Государственные учреждения культуры и  образования в сфере культуры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Всего работников  – 1220 чел. </a:t>
            </a:r>
            <a:r>
              <a:rPr lang="ru-RU" sz="1800" dirty="0" smtClean="0">
                <a:solidFill>
                  <a:schemeClr val="tx1"/>
                </a:solidFill>
              </a:rPr>
              <a:t>(70%дистанционная работа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980" y="5985150"/>
            <a:ext cx="5172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Дистанционный режим работы – </a:t>
            </a:r>
            <a:r>
              <a:rPr lang="ru-RU" sz="1800" b="1" dirty="0" smtClean="0">
                <a:solidFill>
                  <a:schemeClr val="tx1"/>
                </a:solidFill>
              </a:rPr>
              <a:t>862чел.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Гибкий график работы </a:t>
            </a:r>
            <a:r>
              <a:rPr lang="ru-RU" sz="1800" dirty="0" smtClean="0">
                <a:solidFill>
                  <a:schemeClr val="tx1"/>
                </a:solidFill>
              </a:rPr>
              <a:t>– </a:t>
            </a:r>
            <a:r>
              <a:rPr lang="ru-RU" sz="1800" b="1" dirty="0" smtClean="0">
                <a:solidFill>
                  <a:schemeClr val="tx1"/>
                </a:solidFill>
              </a:rPr>
              <a:t>250чел.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28276" y="2828409"/>
            <a:ext cx="565459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Министерство культуры Забайкальского края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Всего работников  – 23 чел</a:t>
            </a:r>
            <a:r>
              <a:rPr lang="ru-RU" sz="1800" dirty="0" smtClean="0">
                <a:solidFill>
                  <a:schemeClr val="tx1"/>
                </a:solidFill>
              </a:rPr>
              <a:t>. (фактически работающих)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(48% дистанционная работа)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1029" y="5985326"/>
            <a:ext cx="540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Дистанционный режим работы – </a:t>
            </a:r>
            <a:r>
              <a:rPr lang="ru-RU" sz="1800" b="1" dirty="0" smtClean="0">
                <a:solidFill>
                  <a:schemeClr val="tx1"/>
                </a:solidFill>
              </a:rPr>
              <a:t>11 чел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Гибкий график работы –</a:t>
            </a:r>
            <a:r>
              <a:rPr lang="ru-RU" sz="1800" b="1" dirty="0">
                <a:solidFill>
                  <a:schemeClr val="tx1"/>
                </a:solidFill>
              </a:rPr>
              <a:t> 6 </a:t>
            </a:r>
            <a:r>
              <a:rPr lang="ru-RU" sz="1800" b="1" dirty="0" smtClean="0">
                <a:solidFill>
                  <a:schemeClr val="tx1"/>
                </a:solidFill>
              </a:rPr>
              <a:t>чел.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5602" name="AutoShape 2" descr="Песни семейских Восточного Забайкалья завершили проект «Забайкальские ПОсиДел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3577" y="501640"/>
            <a:ext cx="10851269" cy="76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2400" b="1" kern="0" dirty="0" smtClean="0">
                <a:solidFill>
                  <a:schemeClr val="tx1"/>
                </a:solidFill>
                <a:sym typeface="Arial"/>
              </a:rPr>
              <a:t>ДЕЯТЕЛЬНОСТЬ СФЕРЫ КУЛЬТУРЫ В ПЕРИОД ОГРАНИЧИТЕЛЬНЫХ МЕР НА 16 НОЯБРЯ 2020 ГОДА</a:t>
            </a:r>
            <a:endParaRPr lang="ru-RU" sz="2400" b="1" kern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995" y="5791346"/>
            <a:ext cx="4736233" cy="131129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307975" y="2828409"/>
            <a:ext cx="264005" cy="1477328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flipH="1">
            <a:off x="5650799" y="2828409"/>
            <a:ext cx="315406" cy="1477328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6406974" y="2828409"/>
            <a:ext cx="264005" cy="1477328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flipH="1">
            <a:off x="12041388" y="2828716"/>
            <a:ext cx="315406" cy="1477328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56129" y="5791346"/>
            <a:ext cx="4736233" cy="131129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978566" y="4507862"/>
            <a:ext cx="359229" cy="101237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593609" y="4500268"/>
            <a:ext cx="359229" cy="101237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363523" y="4500269"/>
            <a:ext cx="359229" cy="101237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9326264" y="4513940"/>
            <a:ext cx="359229" cy="101237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9941307" y="4506346"/>
            <a:ext cx="359229" cy="101237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711221" y="4506347"/>
            <a:ext cx="359229" cy="1012371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74273" y="7801735"/>
            <a:ext cx="8977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Проведено контрольных мероприятий </a:t>
            </a:r>
            <a:r>
              <a:rPr lang="ru-RU" sz="1800" dirty="0" smtClean="0"/>
              <a:t>в составе оперативных групп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в отношении 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81 объекта (выявлено 2 нарушения)</a:t>
            </a:r>
            <a:endParaRPr lang="ru-RU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 flipV="1">
            <a:off x="1579419" y="7647708"/>
            <a:ext cx="394853" cy="1039090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 flipH="1">
            <a:off x="10583017" y="7656719"/>
            <a:ext cx="306656" cy="1009300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465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900933" y="6261354"/>
            <a:ext cx="6236207" cy="99104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457200" indent="-457200" algn="just">
              <a:buAutoNum type="arabicPeriod"/>
            </a:pPr>
            <a:endParaRPr lang="ru-RU" dirty="0" smtClean="0"/>
          </a:p>
          <a:p>
            <a:pPr marL="457200" indent="-457200" algn="just">
              <a:buAutoNum type="arabicPeriod"/>
            </a:pPr>
            <a:endParaRPr lang="ru-RU" dirty="0" smtClean="0"/>
          </a:p>
          <a:p>
            <a:pPr algn="just"/>
            <a:endParaRPr lang="ru-RU" sz="2000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03072"/>
              </p:ext>
            </p:extLst>
          </p:nvPr>
        </p:nvGraphicFramePr>
        <p:xfrm>
          <a:off x="217170" y="1195887"/>
          <a:ext cx="12184527" cy="323239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4032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17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02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Национальные проекты, программы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Объем средств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54271" marR="54271" marT="0" marB="0" anchor="ctr" horzOverflow="overflow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solidFill>
                      <a:srgbClr val="FFCC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Кассовое исполнение, %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План 2020 года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Всего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ФБ</a:t>
                      </a:r>
                      <a:endParaRPr lang="ru-RU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КБ</a:t>
                      </a:r>
                      <a:endParaRPr lang="ru-RU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На 03.12</a:t>
                      </a:r>
                      <a:endParaRPr lang="ru-RU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На 26.11</a:t>
                      </a:r>
                      <a:endParaRPr lang="ru-RU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Национальный проект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167,91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158,79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9,11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92,8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92,8 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ЦЭР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193,55</a:t>
                      </a:r>
                    </a:p>
                  </a:txBody>
                  <a:tcPr marL="13335" marR="13335" marT="13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188,39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5,17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(↑)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(+1,1)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46,9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ГП «Развитие культуры в Забайкальском крае»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191,8</a:t>
                      </a: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180,29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11,5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94,8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(↑)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(+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5,3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89,5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Итого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71" marR="542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553,26</a:t>
                      </a:r>
                    </a:p>
                  </a:txBody>
                  <a:tcPr marL="13335" marR="13335" marT="13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527,47</a:t>
                      </a:r>
                    </a:p>
                  </a:txBody>
                  <a:tcPr marL="13335" marR="13335" marT="13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25,78</a:t>
                      </a:r>
                    </a:p>
                  </a:txBody>
                  <a:tcPr marL="13335" marR="13335" marT="13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77,8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(↑)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(+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2,2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3335" marR="13335" marT="13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75,6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3335" marR="13335" marT="13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04140" y="6321988"/>
            <a:ext cx="978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КДЦ «Казачество» МУК «Районный организационный </a:t>
            </a:r>
            <a:r>
              <a:rPr lang="ru-RU" sz="1800" b="1" dirty="0" err="1" smtClean="0"/>
              <a:t>межпоселенческий</a:t>
            </a:r>
            <a:r>
              <a:rPr lang="ru-RU" sz="1800" b="1" dirty="0" smtClean="0"/>
              <a:t> социально-культурный центр» муниципального района «</a:t>
            </a:r>
            <a:r>
              <a:rPr lang="ru-RU" sz="1800" b="1" dirty="0" err="1" smtClean="0"/>
              <a:t>Кыринский</a:t>
            </a:r>
            <a:r>
              <a:rPr lang="ru-RU" sz="1800" b="1" dirty="0" smtClean="0"/>
              <a:t> район»</a:t>
            </a:r>
            <a:endParaRPr lang="ru-RU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8832" y="9215539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Было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07658" y="9215539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Стало</a:t>
            </a:r>
            <a:endParaRPr lang="ru-RU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3032253"/>
              </p:ext>
            </p:extLst>
          </p:nvPr>
        </p:nvGraphicFramePr>
        <p:xfrm>
          <a:off x="236626" y="4644123"/>
          <a:ext cx="12184526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2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46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Проблемные вопросы: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Пути решения: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35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 Низкий процент выполнения работ на объектах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Каларского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Ежедневный мониторинг за ходом работ. Выезд в МР «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Каларский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район», работа в режиме ВКС или с приглашением подрядчиков. Усиление бригад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Заголовок 2"/>
          <p:cNvSpPr txBox="1">
            <a:spLocks/>
          </p:cNvSpPr>
          <p:nvPr/>
        </p:nvSpPr>
        <p:spPr>
          <a:xfrm>
            <a:off x="0" y="283948"/>
            <a:ext cx="11871158" cy="110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РЕАЛИЗАЦИЯ МЕРОПРИЯТИЙ НАЦИОНАЛЬНОГО ПРОЕКТА «КУЛЬТУРА», ПЛАНА ЦЭР И ГП «РАЗВИТИЕ КУЛЬТУРЫ В ЗАБАЙКАЛЬСКОМ КРАЕ»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83638" y="924631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ru-RU" sz="1600" dirty="0"/>
          </a:p>
        </p:txBody>
      </p:sp>
      <p:pic>
        <p:nvPicPr>
          <p:cNvPr id="18" name="Рисунок 17" descr="IMG_20200221_092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0" y="6969867"/>
            <a:ext cx="3015574" cy="226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20200221_093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83" y="7003915"/>
            <a:ext cx="3132306" cy="223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G-3861faaa40c4a0f6d2cadbb5685df2f5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615" y="7062281"/>
            <a:ext cx="2997334" cy="224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MG-d8be5a4922e0faf296d1f27252eeae81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069" y="7023370"/>
            <a:ext cx="3151762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01784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Начальная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387</Words>
  <Application>Microsoft Office PowerPoint</Application>
  <PresentationFormat>A3 (297x420 мм)</PresentationFormat>
  <Paragraphs>78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Times New Roman</vt:lpstr>
      <vt:lpstr>Segoe UI Semibold</vt:lpstr>
      <vt:lpstr>Segoe UI Light</vt:lpstr>
      <vt:lpstr>Calibri</vt:lpstr>
      <vt:lpstr>Noto Sans Symbols</vt:lpstr>
      <vt:lpstr>Courier New</vt:lpstr>
      <vt:lpstr>5_Office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COVID-19 В ЗАБАЙКАЛЬЕ</dc:title>
  <dc:creator>Wayne Vita</dc:creator>
  <cp:lastModifiedBy>User</cp:lastModifiedBy>
  <cp:revision>143</cp:revision>
  <cp:lastPrinted>2020-11-05T07:35:24Z</cp:lastPrinted>
  <dcterms:modified xsi:type="dcterms:W3CDTF">2020-12-04T00:31:04Z</dcterms:modified>
</cp:coreProperties>
</file>