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306" r:id="rId12"/>
    <p:sldId id="270" r:id="rId13"/>
    <p:sldId id="271" r:id="rId14"/>
    <p:sldId id="260" r:id="rId15"/>
    <p:sldId id="275" r:id="rId16"/>
    <p:sldId id="277" r:id="rId17"/>
    <p:sldId id="276" r:id="rId18"/>
    <p:sldId id="299" r:id="rId19"/>
    <p:sldId id="278" r:id="rId20"/>
    <p:sldId id="279" r:id="rId21"/>
    <p:sldId id="284" r:id="rId22"/>
    <p:sldId id="272" r:id="rId23"/>
    <p:sldId id="273" r:id="rId24"/>
    <p:sldId id="274" r:id="rId25"/>
    <p:sldId id="280" r:id="rId26"/>
    <p:sldId id="281" r:id="rId27"/>
    <p:sldId id="282" r:id="rId28"/>
    <p:sldId id="283" r:id="rId29"/>
    <p:sldId id="316" r:id="rId30"/>
    <p:sldId id="317" r:id="rId31"/>
    <p:sldId id="318" r:id="rId32"/>
    <p:sldId id="330" r:id="rId33"/>
    <p:sldId id="319" r:id="rId34"/>
    <p:sldId id="332" r:id="rId35"/>
    <p:sldId id="333" r:id="rId36"/>
    <p:sldId id="286" r:id="rId37"/>
    <p:sldId id="287" r:id="rId38"/>
    <p:sldId id="307" r:id="rId39"/>
    <p:sldId id="268" r:id="rId40"/>
    <p:sldId id="288" r:id="rId41"/>
    <p:sldId id="289" r:id="rId42"/>
    <p:sldId id="314" r:id="rId43"/>
    <p:sldId id="315" r:id="rId44"/>
    <p:sldId id="308" r:id="rId45"/>
    <p:sldId id="296" r:id="rId46"/>
    <p:sldId id="297" r:id="rId47"/>
    <p:sldId id="298" r:id="rId48"/>
    <p:sldId id="263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CC"/>
    <a:srgbClr val="990099"/>
    <a:srgbClr val="660066"/>
    <a:srgbClr val="3333CC"/>
    <a:srgbClr val="FF3399"/>
    <a:srgbClr val="66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6" autoAdjust="0"/>
    <p:restoredTop sz="99824" autoAdjust="0"/>
  </p:normalViewPr>
  <p:slideViewPr>
    <p:cSldViewPr>
      <p:cViewPr varScale="1">
        <p:scale>
          <a:sx n="76" d="100"/>
          <a:sy n="76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>
            <a:extLst>
              <a:ext uri="{FF2B5EF4-FFF2-40B4-BE49-F238E27FC236}">
                <a16:creationId xmlns:a16="http://schemas.microsoft.com/office/drawing/2014/main" id="{D65FF542-8552-460D-9860-77B2B8ED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8A97-7202-4B3E-BE99-5AD3285625F8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>
                <a16:creationId xmlns:a16="http://schemas.microsoft.com/office/drawing/2014/main" id="{2A2690DC-E73A-42E6-8201-692A5460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>
            <a:extLst>
              <a:ext uri="{FF2B5EF4-FFF2-40B4-BE49-F238E27FC236}">
                <a16:creationId xmlns:a16="http://schemas.microsoft.com/office/drawing/2014/main" id="{F52F0C11-F8E5-423A-A225-44B8F3E0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BC7F4F8-5B55-43E5-801A-97E8246D22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29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128FB5-F78D-4A79-BAF7-AC3CB71B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3E61-BB8A-4739-8F91-5F69018727BD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7720C-8243-40D4-8AEE-F28FFC9A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490BE-AA2B-4A34-8DE7-65FB61BB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8EFE7-91A1-43E4-BCE7-DB7FDE951C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33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E72D5-D5AE-47E3-B136-718F3649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6220-F11A-450D-B351-26527CA84F51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767DF-AD2B-4314-A0D1-0E38FBF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B7E5E-5191-4148-931D-BC385E4F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D6B2-7DB9-45E6-BE65-4ED04D0CC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15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04E8B-9203-4D2E-A78E-3CFA8AF6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BAC-57BA-4299-83C7-898E0B17FBCA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109C9-065E-4254-8007-58521A50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7FAD4-80FD-4B8F-9319-36EF509F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DDBC2-55AC-4347-A7EF-9875AB4231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19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172B9-D692-4DF4-AD00-5731E3AF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934E-62B7-441D-A6A0-22C48FF1D02F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DFC15-5670-4A71-B74A-E81C218B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37463-BB5B-4A63-9A66-350DF091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55BC1B7-9217-4F1F-8344-5535DD4441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71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DC2A7-3276-4B51-AD65-7BB59BC8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C505-7ABB-4A0A-9A67-C40015B67E3D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70699-359E-475E-B0C6-03C87A2C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BF8683-EE4A-47AD-AB65-04B0E172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A1FC5-B5BD-42D3-B6CE-F23DA70A8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59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17A03A-B5BA-4B26-9787-C02F155D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2D35-083E-401C-B2B9-3A0507BEB9BC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565622-BCCD-475A-9426-17F36673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FA7C3B-B801-4DD5-A339-9D517756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C98A9-4C33-4965-826B-4789EFF33A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6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556955-46A9-43B4-BF41-8B34A37C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77E6D-507F-40CB-9D85-10739A29FF72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3E6E09-5EF1-411B-92B7-C22C4AB3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F6248E-1F5B-4ECC-A226-85AC1B49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C8453-811E-4E3C-B899-A506A7D336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27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17BA05-1778-47FE-87B6-3B5A9E8A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1107-BB12-46E9-BBD1-E2EA07F38C95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8F9F53-180D-490D-8C9B-EB7655FB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1BB0BA-D722-4C2F-8E2D-E495D99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CF3CB-85AE-4DFA-8908-03708F75CD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05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E96E7F-7BDD-4D57-8465-7B36500D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C4B2-DF07-48DC-8859-C766D561E249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762EF5-8667-4A52-8BF8-45D2B4CC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4451B-0C77-4EC6-8357-55975F07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0529D-D89A-4020-886E-FF9830B57A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1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C54BBD4A-BA0B-4550-BA3F-98960BC7DC2E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41E20D4E-580D-44B5-9B33-ACD701402ECF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6367EB05-A62F-4E83-9651-EB0DB5A36D6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072EEB0E-E162-4563-8EB2-610107830193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E9E0D236-F5BC-4902-9D75-3244511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FCFB-F7C2-413F-A71F-B1AED1B57ED6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44FB0794-DE88-405D-A21F-C437B175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CECD62C7-DE50-4693-8F6C-FAB58871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38F2138-4CCB-4BD2-B9DE-66BCF732F7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7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ED10DC98-6644-4B19-B440-2790BA56808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FE0B2FD3-1809-4A1D-B582-A45E316428D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4" name="Заголовок 8">
            <a:extLst>
              <a:ext uri="{FF2B5EF4-FFF2-40B4-BE49-F238E27FC236}">
                <a16:creationId xmlns:a16="http://schemas.microsoft.com/office/drawing/2014/main" id="{D77A4D47-C6D1-4390-8B09-333FD65E89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5125" name="Текст 29">
            <a:extLst>
              <a:ext uri="{FF2B5EF4-FFF2-40B4-BE49-F238E27FC236}">
                <a16:creationId xmlns:a16="http://schemas.microsoft.com/office/drawing/2014/main" id="{C5AB37E5-5C54-4751-9818-65D2263D88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77D6F617-C217-4DC9-AEED-3C39D56BA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EDCC4-42F8-41FD-A318-6451D0E1B6DA}" type="datetimeFigureOut">
              <a:rPr lang="ru-RU"/>
              <a:pPr>
                <a:defRPr/>
              </a:pPr>
              <a:t>22.03.2022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A13A5A98-4E77-4E18-A4B5-CD4847323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814F2535-C3EA-4BBF-8059-23F227AE4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D8481D01-7949-4BC3-BCC9-CD2154BC71FA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5129" name="Группа 1">
            <a:extLst>
              <a:ext uri="{FF2B5EF4-FFF2-40B4-BE49-F238E27FC236}">
                <a16:creationId xmlns:a16="http://schemas.microsoft.com/office/drawing/2014/main" id="{0A09032E-1283-44C9-A236-11F841DAD33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6AF5663B-4CA0-42F9-88A2-CB0349741D6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F2BC334-6118-4E00-953B-A8395884976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39" r:id="rId7"/>
    <p:sldLayoutId id="2147485340" r:id="rId8"/>
    <p:sldLayoutId id="2147485341" r:id="rId9"/>
    <p:sldLayoutId id="2147485342" r:id="rId10"/>
    <p:sldLayoutId id="21474853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00000000000000000" pitchFamily="8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00000000000000000" pitchFamily="8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00000000000000000" pitchFamily="8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00000000000000000" pitchFamily="8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00000000000000000" pitchFamily="8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jpe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2.jpeg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3D25A067-3207-4D46-A0EB-51D65C63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6B48846-7CBA-44E2-B257-039530EB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5859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Инвестиционный паспорт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муниципального района 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«Могочинский район»</a:t>
            </a:r>
          </a:p>
        </p:txBody>
      </p:sp>
      <p:pic>
        <p:nvPicPr>
          <p:cNvPr id="2052" name="Picture 4" descr="D:\Общая папка\Для сайта\P2160008.JPG">
            <a:extLst>
              <a:ext uri="{FF2B5EF4-FFF2-40B4-BE49-F238E27FC236}">
                <a16:creationId xmlns:a16="http://schemas.microsoft.com/office/drawing/2014/main" id="{D5CE6D0E-90AC-43F1-811B-6E764C57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17969" cy="41473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413" name="Подзаголовок 4">
            <a:extLst>
              <a:ext uri="{FF2B5EF4-FFF2-40B4-BE49-F238E27FC236}">
                <a16:creationId xmlns:a16="http://schemas.microsoft.com/office/drawing/2014/main" id="{CC18FEF4-B5E5-4857-B5AF-CF8ACA4ABBA7}"/>
              </a:ext>
            </a:extLst>
          </p:cNvPr>
          <p:cNvSpPr txBox="1">
            <a:spLocks/>
          </p:cNvSpPr>
          <p:nvPr/>
        </p:nvSpPr>
        <p:spPr bwMode="auto">
          <a:xfrm>
            <a:off x="3492500" y="6496050"/>
            <a:ext cx="23034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95000"/>
              <a:buFont typeface="Wingdings 2" panose="05000000000000000000" pitchFamily="82" charset="2"/>
              <a:buNone/>
            </a:pPr>
            <a:r>
              <a:rPr lang="ru-RU" altLang="ru-RU" sz="1900">
                <a:solidFill>
                  <a:srgbClr val="002060"/>
                </a:solidFill>
              </a:rPr>
              <a:t>г. Могоча 2020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95000"/>
              <a:buFont typeface="Wingdings 2" panose="05000000000000000000" pitchFamily="82" charset="2"/>
              <a:buNone/>
            </a:pPr>
            <a:endParaRPr lang="ru-RU" altLang="ru-RU" sz="190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95000"/>
              <a:buFont typeface="Wingdings 2" panose="05000000000000000000" pitchFamily="82" charset="2"/>
              <a:buNone/>
            </a:pPr>
            <a:endParaRPr lang="ru-RU" altLang="ru-RU" sz="1900">
              <a:solidFill>
                <a:srgbClr val="002060"/>
              </a:solidFill>
            </a:endParaRPr>
          </a:p>
        </p:txBody>
      </p:sp>
      <p:pic>
        <p:nvPicPr>
          <p:cNvPr id="17414" name="Picture 1" descr="\\Kurbatova\общая папка\здание адм\IMG_6033.JPG">
            <a:extLst>
              <a:ext uri="{FF2B5EF4-FFF2-40B4-BE49-F238E27FC236}">
                <a16:creationId xmlns:a16="http://schemas.microsoft.com/office/drawing/2014/main" id="{2A9E952F-B57B-4CA1-ABE0-B35ADCE0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928813"/>
            <a:ext cx="8429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73CDA196-3FB3-4E79-9943-C166AA6F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8DA763-81DB-4928-8901-72F4BB6C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Земельные ресурсы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E2C745F-CC3C-4A20-88BA-CEFA1ADDE3AC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268413"/>
          <a:ext cx="8064500" cy="4452935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9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земли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(Кв. Км)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(Кв. Км)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 «Могочинский район», в том числе: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25322,84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25301,03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237,35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80,33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24608,57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97,18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22666,04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89,59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поселений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80,49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55,12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70,67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70,67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водного фонда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2127,05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8,41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9,34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67,46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0,0002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0,0002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спецназначения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38,67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38,67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277,70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195,64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</a:p>
                  </a:txBody>
                  <a:tcPr marL="49013" marR="490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E9B7AFCB-2EE1-4F25-978A-5E06F1F8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B5A4325-8EC1-451A-B194-1E359B21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Земельные ресурсы</a:t>
            </a:r>
          </a:p>
        </p:txBody>
      </p:sp>
      <p:pic>
        <p:nvPicPr>
          <p:cNvPr id="76803" name="Picture 3" descr="C:\Documents and Settings\Евгений.ADMIN\Рабочий стол\0.jpg">
            <a:extLst>
              <a:ext uri="{FF2B5EF4-FFF2-40B4-BE49-F238E27FC236}">
                <a16:creationId xmlns:a16="http://schemas.microsoft.com/office/drawing/2014/main" id="{DA5D0573-22FA-4338-AEA7-F88778A2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8366011" cy="51125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7653" name="Rectangle 3">
            <a:extLst>
              <a:ext uri="{FF2B5EF4-FFF2-40B4-BE49-F238E27FC236}">
                <a16:creationId xmlns:a16="http://schemas.microsoft.com/office/drawing/2014/main" id="{8DC152D8-6210-4772-B744-E2275E47555E}"/>
              </a:ext>
            </a:extLst>
          </p:cNvPr>
          <p:cNvSpPr txBox="1">
            <a:spLocks/>
          </p:cNvSpPr>
          <p:nvPr/>
        </p:nvSpPr>
        <p:spPr bwMode="auto">
          <a:xfrm>
            <a:off x="611188" y="1125538"/>
            <a:ext cx="77057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00000000000000000" pitchFamily="82" charset="2"/>
              <a:buNone/>
            </a:pPr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имеются свободные земли поселений, которые предоставляются Инвесторам для реализации инвестиционных проектов на основании обращений. Реестр свободных земельных участков не сформирован по причине отсутствия денежных средств в районном бюджете на проведение работ по межеванию и постановке на кадастровый учет. В ФИС Дальневосточный гектар Министерство природных ресурсов Забайкальского края обозначило все свои земли, которые не предоставляются гражданам и ЮЛ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77C46C57-F1E3-47AF-B319-43601221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08DC4D-C010-4ADD-ACE3-92929AA4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Водные ресурсы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DC164F9-6598-4FE1-B6FB-653DF8DEE8ED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928688"/>
          <a:ext cx="8064500" cy="3632263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5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Могочинского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– 11 рек, в том числе 7 крупных, озера,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карьеры и подземные воды.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КУДА ВПАДАЕТ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ОТ УСТЬЯ, км.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ДЛИНА В РАЙОНЕ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Амазар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Амур л/б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Могоча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Амазар л/б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Большая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Чичатка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Амазар л/б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Черный Урюм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Черная л/б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Белый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Урюм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Черная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Черная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Шилка л/б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Верхняя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Луббия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Шилка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Шилка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Амур л/б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Амур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Амурский лиман Охотское море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Среднее Олонгро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Амазар п/б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Итака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Черный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Урюм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Picture 2" descr="C:\Documents and Settings\Евгений.ADMIN\Рабочий стол\картинки для паспорта\getImage (6).jpg">
            <a:extLst>
              <a:ext uri="{FF2B5EF4-FFF2-40B4-BE49-F238E27FC236}">
                <a16:creationId xmlns:a16="http://schemas.microsoft.com/office/drawing/2014/main" id="{7E3031F0-55C1-47DF-B671-2AA9E318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643446"/>
            <a:ext cx="6096000" cy="18097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52C889D9-7F97-4882-BBAC-23F6D7C4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A4A59AA-0CB2-437A-845E-D69E6A65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Лесной фонд</a:t>
            </a:r>
          </a:p>
        </p:txBody>
      </p:sp>
      <p:sp>
        <p:nvSpPr>
          <p:cNvPr id="29700" name="Прямоугольник 4">
            <a:extLst>
              <a:ext uri="{FF2B5EF4-FFF2-40B4-BE49-F238E27FC236}">
                <a16:creationId xmlns:a16="http://schemas.microsoft.com/office/drawing/2014/main" id="{5BCA9504-4F28-4032-8EC5-FE7860D2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35113"/>
            <a:ext cx="40322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 район и лесосырьевыми ресурсами. Район входит в горно-таежный пояс, для которого характерны лиственные, мохово-кустарниковые и рододендроновые леса с примесью сосны и березы.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Леса занимают площадь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2460,8 тыс.га.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Расчетная лесосека по району составляет 1846,6 тыс. м3., в том числе хвойных пород – 1587,7 тыс. м3</a:t>
            </a:r>
          </a:p>
        </p:txBody>
      </p:sp>
      <p:pic>
        <p:nvPicPr>
          <p:cNvPr id="29701" name="Picture 1" descr="C:\Users\Миронова\Desktop\1240fb0a5c7235fd6c063f4484cc0713.jpg">
            <a:extLst>
              <a:ext uri="{FF2B5EF4-FFF2-40B4-BE49-F238E27FC236}">
                <a16:creationId xmlns:a16="http://schemas.microsoft.com/office/drawing/2014/main" id="{BD7250A3-1BAF-4BE5-8BA6-1F79F813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643313"/>
            <a:ext cx="350043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C:\Users\Миронова\Desktop\Forests_Autumn_Trees_Rays_of_light_556158_1680x1050.jpg">
            <a:extLst>
              <a:ext uri="{FF2B5EF4-FFF2-40B4-BE49-F238E27FC236}">
                <a16:creationId xmlns:a16="http://schemas.microsoft.com/office/drawing/2014/main" id="{5E933B9C-3CDF-4078-88A2-8DAACC3C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071563"/>
            <a:ext cx="35433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705CA2E2-80A3-4256-965D-3CDFF836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>
            <a:extLst>
              <a:ext uri="{FF2B5EF4-FFF2-40B4-BE49-F238E27FC236}">
                <a16:creationId xmlns:a16="http://schemas.microsoft.com/office/drawing/2014/main" id="{82C701DE-054C-4DA7-BEE8-31EFF08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04813"/>
            <a:ext cx="8137525" cy="785812"/>
          </a:xfrm>
        </p:spPr>
        <p:txBody>
          <a:bodyPr/>
          <a:lstStyle/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Административно-территориальное деление </a:t>
            </a:r>
            <a:b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муниципального района «Могочинский район»</a:t>
            </a:r>
          </a:p>
        </p:txBody>
      </p:sp>
      <p:sp>
        <p:nvSpPr>
          <p:cNvPr id="6" name="Содержимое 7">
            <a:extLst>
              <a:ext uri="{FF2B5EF4-FFF2-40B4-BE49-F238E27FC236}">
                <a16:creationId xmlns:a16="http://schemas.microsoft.com/office/drawing/2014/main" id="{EEBB591A-0601-40D8-BE3C-E2AA924364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0825" y="1412875"/>
            <a:ext cx="3744913" cy="51657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район «Могочинский район» состоит из  5 городских и 2 сельских поселений, объединяющих 32 населенных пункта: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ГП «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Могочинское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ГП «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Давендинское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ГП «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Ключевское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ГП «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Амазарское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ГП «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Ксеньевское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 «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Сбегинское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Семиозернинское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sz="18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72C3E7D8-CDFB-40A0-BE19-543817539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86058"/>
            <a:ext cx="5607504" cy="35165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2F2F725B-FB28-4EFD-8568-247172F7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103E6E-4C38-46E4-981A-6F969FD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7850187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graphicFrame>
        <p:nvGraphicFramePr>
          <p:cNvPr id="27689" name="Group 41">
            <a:extLst>
              <a:ext uri="{FF2B5EF4-FFF2-40B4-BE49-F238E27FC236}">
                <a16:creationId xmlns:a16="http://schemas.microsoft.com/office/drawing/2014/main" id="{45D1893B-9DD0-4F5F-8E88-3F114961949F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4149725"/>
          <a:ext cx="8569325" cy="1951040"/>
        </p:xfrm>
        <a:graphic>
          <a:graphicData uri="http://schemas.openxmlformats.org/drawingml/2006/table">
            <a:tbl>
              <a:tblPr/>
              <a:tblGrid>
                <a:gridCol w="663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мест в дошкольных учреждениях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посещающих дошкольные учреждения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педагогических работников дошкольных учреждений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учащихся в общеобразовательных школах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сдавших единый государственный экзамен, от общего числа сдавших экзамен в среднем по предмету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по отрасли «Образование», всего: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расходы из местного бюджета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3794" name="Picture 2" descr="C:\Documents and Settings\Евгений.ADMIN\Рабочий стол\картинки для паспорта\getImage (11).jpg">
            <a:extLst>
              <a:ext uri="{FF2B5EF4-FFF2-40B4-BE49-F238E27FC236}">
                <a16:creationId xmlns:a16="http://schemas.microsoft.com/office/drawing/2014/main" id="{1D83EF48-5D9F-4918-89EB-3CECCEF7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48000"/>
          </a:blip>
          <a:srcRect/>
          <a:stretch>
            <a:fillRect/>
          </a:stretch>
        </p:blipFill>
        <p:spPr bwMode="auto">
          <a:xfrm>
            <a:off x="179512" y="836712"/>
            <a:ext cx="8424936" cy="30956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1783" name="Заголовок 1">
            <a:extLst>
              <a:ext uri="{FF2B5EF4-FFF2-40B4-BE49-F238E27FC236}">
                <a16:creationId xmlns:a16="http://schemas.microsoft.com/office/drawing/2014/main" id="{05D415DE-47D7-4B14-B5F1-2F505F0C2328}"/>
              </a:ext>
            </a:extLst>
          </p:cNvPr>
          <p:cNvSpPr txBox="1">
            <a:spLocks/>
          </p:cNvSpPr>
          <p:nvPr/>
        </p:nvSpPr>
        <p:spPr bwMode="auto">
          <a:xfrm>
            <a:off x="323850" y="1196975"/>
            <a:ext cx="85693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образовательная система Могочинского района включает комитет образования и сеть образовательных учреждений, обеспечивающих реализацию образовательных программ дошкольного, основного общего и дополнительного образования. На сегодняшний день в районе работает 12 муниципальных  школ (9 средних и 3 основных),  в которых  обучается    3189 человек и одно учреждение дополнительного образования детей «Центр детского творчества г. Могоча», 9 детских дошкольных учреждений и 1 филиал в п. Давенда, которые посещают 1027 ребенка, 6 дошкольных групп при школах – 143 ребенка и группа присмотра и ухода (частное предпринимательство) – 10 детей.</a:t>
            </a:r>
          </a:p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функционирует школа, работающая в режиме ресурсного центра. Определены 3 базовые школы.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CA5A4344-B4D2-48CD-862D-4C4AE64D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219A5B-085B-404A-BFEE-0BF6DF27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33375"/>
            <a:ext cx="7345362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Культура и спорт</a:t>
            </a:r>
          </a:p>
        </p:txBody>
      </p:sp>
      <p:sp>
        <p:nvSpPr>
          <p:cNvPr id="32772" name="Заголовок 1">
            <a:extLst>
              <a:ext uri="{FF2B5EF4-FFF2-40B4-BE49-F238E27FC236}">
                <a16:creationId xmlns:a16="http://schemas.microsoft.com/office/drawing/2014/main" id="{A76FED09-3320-4B24-9445-C7959AD368FF}"/>
              </a:ext>
            </a:extLst>
          </p:cNvPr>
          <p:cNvSpPr txBox="1">
            <a:spLocks/>
          </p:cNvSpPr>
          <p:nvPr/>
        </p:nvSpPr>
        <p:spPr bwMode="auto">
          <a:xfrm>
            <a:off x="285750" y="928688"/>
            <a:ext cx="86788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муниципального района «Могочинский район» действует детский ансамбль песни и танца «Жемчужина» , в котором занимается более 58 детей. С 2018 года открыта студия современного танца «Шторм», участников составляет 80 чел.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571BC09-5543-4A7A-93D3-8C9A312A7FA1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1785938"/>
          <a:ext cx="8496300" cy="1071561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64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домов культуры, клубов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мест в домах культуры, клубах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библиотек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Детская школа искусств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3" marR="4452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6E4FF62-AC56-40F4-99BB-9BC6F4E4EDBF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3000375"/>
          <a:ext cx="8496300" cy="757239"/>
        </p:xfrm>
        <a:graphic>
          <a:graphicData uri="http://schemas.openxmlformats.org/drawingml/2006/table">
            <a:tbl>
              <a:tblPr/>
              <a:tblGrid>
                <a:gridCol w="564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стадионов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сооружений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13" name="Picture 54" descr="D:\12\Общая папка\ФОТО культура, спорт\Баскетбол.jpg">
            <a:extLst>
              <a:ext uri="{FF2B5EF4-FFF2-40B4-BE49-F238E27FC236}">
                <a16:creationId xmlns:a16="http://schemas.microsoft.com/office/drawing/2014/main" id="{9A68B458-E097-4633-8C86-0292D942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21431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55" descr="D:\12\Общая папка\ФОТО культура, спорт\Заб игры.jpg">
            <a:extLst>
              <a:ext uri="{FF2B5EF4-FFF2-40B4-BE49-F238E27FC236}">
                <a16:creationId xmlns:a16="http://schemas.microsoft.com/office/drawing/2014/main" id="{7D80BB41-198A-4851-9556-CC22EC33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4000500"/>
            <a:ext cx="20716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56" descr="D:\12\Общая папка\ФОТО культура, спорт\Зарница.jpg">
            <a:extLst>
              <a:ext uri="{FF2B5EF4-FFF2-40B4-BE49-F238E27FC236}">
                <a16:creationId xmlns:a16="http://schemas.microsoft.com/office/drawing/2014/main" id="{16631A8A-AE47-475E-9462-09345EBF9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000500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57" descr="D:\12\Общая папка\ФОТО культура, спорт\Лыжня России.jpg">
            <a:extLst>
              <a:ext uri="{FF2B5EF4-FFF2-40B4-BE49-F238E27FC236}">
                <a16:creationId xmlns:a16="http://schemas.microsoft.com/office/drawing/2014/main" id="{AC5ED427-8C39-4AC1-B897-7D0698FD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4000500"/>
            <a:ext cx="17859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438F5387-0D31-42C9-9A1B-D72EBF59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745067F-DB66-463D-9287-C3E9B377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7850187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Здравоохранение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CFB9CD7-41CC-4018-8832-E5E198E0BBB4}"/>
              </a:ext>
            </a:extLst>
          </p:cNvPr>
          <p:cNvSpPr txBox="1">
            <a:spLocks/>
          </p:cNvSpPr>
          <p:nvPr/>
        </p:nvSpPr>
        <p:spPr>
          <a:xfrm>
            <a:off x="285750" y="-142875"/>
            <a:ext cx="8280400" cy="4032250"/>
          </a:xfrm>
          <a:prstGeom prst="rect">
            <a:avLst/>
          </a:prstGeom>
        </p:spPr>
        <p:txBody>
          <a:bodyPr lIns="0" rIns="0" bIns="0" anchor="b"/>
          <a:lstStyle/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</a:t>
            </a:r>
          </a:p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района:	</a:t>
            </a:r>
          </a:p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ГУЗ «</a:t>
            </a:r>
            <a:r>
              <a:rPr lang="ru-RU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Могочинская</a:t>
            </a: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ЦРБ»;</a:t>
            </a:r>
          </a:p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•ЧУЗ «</a:t>
            </a:r>
            <a:r>
              <a:rPr lang="ru-RU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РЖД-Медицина</a:t>
            </a: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 г.</a:t>
            </a:r>
            <a:r>
              <a:rPr lang="en-US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Могоча</a:t>
            </a:r>
            <a:r>
              <a:rPr lang="en-US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•Участковая больница п. </a:t>
            </a:r>
            <a:r>
              <a:rPr lang="ru-RU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Ксеньевка</a:t>
            </a: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•Врачебная амбулатория.</a:t>
            </a:r>
          </a:p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поселениях района 8 </a:t>
            </a:r>
            <a:r>
              <a:rPr lang="ru-RU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900" b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 финансирование мероприятий</a:t>
            </a:r>
          </a:p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2019 году составило  2,6 тыс. рублей:</a:t>
            </a:r>
          </a:p>
          <a:p>
            <a:pPr algn="just">
              <a:defRPr/>
            </a:pPr>
            <a:r>
              <a:rPr lang="ru-RU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 беременные женщины, кормящие мамы;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F5E3939-3E33-4BD8-B4D2-019B58BD05A8}"/>
              </a:ext>
            </a:extLst>
          </p:cNvPr>
          <p:cNvGraphicFramePr>
            <a:graphicFrameLocks noGrp="1"/>
          </p:cNvGraphicFramePr>
          <p:nvPr/>
        </p:nvGraphicFramePr>
        <p:xfrm>
          <a:off x="428625" y="4143375"/>
          <a:ext cx="8137525" cy="14605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60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коек в больницах всех ведомств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коек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посещений в амбулаторно-клинических учреждениях всех ведомств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посещ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в смену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врачей всех специальностей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среднего медицинского персонала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9" marR="44529" marT="0" marB="0"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A13D04E0-C6D2-4E50-88CF-6ACF6438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475"/>
            <a:ext cx="9144000" cy="685799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FD8F7E-50F2-4187-BDD9-92692EBB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33375"/>
            <a:ext cx="7345362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Демография</a:t>
            </a:r>
          </a:p>
        </p:txBody>
      </p:sp>
      <p:graphicFrame>
        <p:nvGraphicFramePr>
          <p:cNvPr id="30760" name="Group 40">
            <a:extLst>
              <a:ext uri="{FF2B5EF4-FFF2-40B4-BE49-F238E27FC236}">
                <a16:creationId xmlns:a16="http://schemas.microsoft.com/office/drawing/2014/main" id="{EDA6A2F6-43E2-4E1C-8DE2-CF810CE7556E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928688"/>
          <a:ext cx="8497888" cy="2201859"/>
        </p:xfrm>
        <a:graphic>
          <a:graphicData uri="http://schemas.openxmlformats.org/drawingml/2006/table">
            <a:tbl>
              <a:tblPr/>
              <a:tblGrid>
                <a:gridCol w="424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01.01.2019года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24071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 за 2019 год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 за 2019 год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прибывших в 2019 году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убывших в 2019 году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01.01.2020 года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23751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из них: 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11571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12180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4862" name="Picture 47" descr="C:\Users\Миронова\Desktop\population-1370976_1280.jpg">
            <a:extLst>
              <a:ext uri="{FF2B5EF4-FFF2-40B4-BE49-F238E27FC236}">
                <a16:creationId xmlns:a16="http://schemas.microsoft.com/office/drawing/2014/main" id="{58B2686E-2C76-49B1-B893-E0434F4C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428783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3" name="Picture 48" descr="C:\Users\Миронова\Desktop\1467335.jpg">
            <a:extLst>
              <a:ext uri="{FF2B5EF4-FFF2-40B4-BE49-F238E27FC236}">
                <a16:creationId xmlns:a16="http://schemas.microsoft.com/office/drawing/2014/main" id="{17250334-B2A8-41B8-9226-03ED3E5A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286125"/>
            <a:ext cx="3857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EBA5FCEA-E72F-445D-AD69-0027AF2B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0179119-82E5-4042-A667-691D399D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7850187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Трудовые ресурсы</a:t>
            </a:r>
          </a:p>
        </p:txBody>
      </p:sp>
      <p:sp>
        <p:nvSpPr>
          <p:cNvPr id="1030" name="Заголовок 1">
            <a:extLst>
              <a:ext uri="{FF2B5EF4-FFF2-40B4-BE49-F238E27FC236}">
                <a16:creationId xmlns:a16="http://schemas.microsoft.com/office/drawing/2014/main" id="{1DBC0916-18CA-4BC9-A00D-336C11250120}"/>
              </a:ext>
            </a:extLst>
          </p:cNvPr>
          <p:cNvSpPr txBox="1">
            <a:spLocks/>
          </p:cNvSpPr>
          <p:nvPr/>
        </p:nvSpPr>
        <p:spPr bwMode="auto">
          <a:xfrm>
            <a:off x="179388" y="908050"/>
            <a:ext cx="83534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района (на начало 2020 года) –23751чел.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экономически активного населения – 14432 чел.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неработающих (пенсионеры, дети, домохозяйки, неработающие     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граждане) – 9319 чел.</a:t>
            </a:r>
          </a:p>
        </p:txBody>
      </p:sp>
      <p:sp>
        <p:nvSpPr>
          <p:cNvPr id="1031" name="Заголовок 1">
            <a:extLst>
              <a:ext uri="{FF2B5EF4-FFF2-40B4-BE49-F238E27FC236}">
                <a16:creationId xmlns:a16="http://schemas.microsoft.com/office/drawing/2014/main" id="{1939D3E5-2C33-4699-8794-02E94E0FC5AF}"/>
              </a:ext>
            </a:extLst>
          </p:cNvPr>
          <p:cNvSpPr txBox="1">
            <a:spLocks/>
          </p:cNvSpPr>
          <p:nvPr/>
        </p:nvSpPr>
        <p:spPr bwMode="auto">
          <a:xfrm>
            <a:off x="428625" y="3571875"/>
            <a:ext cx="83534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работников организаций (всего) – 9800 чел.</a:t>
            </a:r>
            <a:endParaRPr lang="ru-RU" altLang="ru-RU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Диаграмма 3">
            <a:extLst>
              <a:ext uri="{FF2B5EF4-FFF2-40B4-BE49-F238E27FC236}">
                <a16:creationId xmlns:a16="http://schemas.microsoft.com/office/drawing/2014/main" id="{E6E3CD01-7B8E-47A4-9560-24A8F90AE8D5}"/>
              </a:ext>
            </a:extLst>
          </p:cNvPr>
          <p:cNvGraphicFramePr>
            <a:graphicFrameLocks/>
          </p:cNvGraphicFramePr>
          <p:nvPr/>
        </p:nvGraphicFramePr>
        <p:xfrm>
          <a:off x="142875" y="1714500"/>
          <a:ext cx="64389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4" imgW="6437934" imgH="2786113" progId="Excel.Sheet.8">
                  <p:embed/>
                </p:oleObj>
              </mc:Choice>
              <mc:Fallback>
                <p:oleObj name="Worksheet" r:id="rId4" imgW="6437934" imgH="2786113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714500"/>
                        <a:ext cx="6438900" cy="278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9">
            <a:extLst>
              <a:ext uri="{FF2B5EF4-FFF2-40B4-BE49-F238E27FC236}">
                <a16:creationId xmlns:a16="http://schemas.microsoft.com/office/drawing/2014/main" id="{1B997500-453D-4877-9A87-7F38B69AD5D3}"/>
              </a:ext>
            </a:extLst>
          </p:cNvPr>
          <p:cNvGraphicFramePr>
            <a:graphicFrameLocks/>
          </p:cNvGraphicFramePr>
          <p:nvPr/>
        </p:nvGraphicFramePr>
        <p:xfrm>
          <a:off x="1284288" y="3648075"/>
          <a:ext cx="7140575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6" imgW="5876976" imgH="2428944" progId="Excel.Sheet.8">
                  <p:embed/>
                </p:oleObj>
              </mc:Choice>
              <mc:Fallback>
                <p:oleObj name="Worksheet" r:id="rId6" imgW="5876976" imgH="2428944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648075"/>
                        <a:ext cx="7140575" cy="294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4FA73409-AE59-480A-8B45-E34B7D5F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35181C5C-C23B-4E4D-960D-4EFA9A03829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7950" y="333375"/>
            <a:ext cx="5256213" cy="6215063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Уважаемые дамы и господа!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«Могочинский район»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представляю Вашему вниманию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инвестиционный  паспорт района.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 район расположен на северо-востоке Забайкальского края и занимает территорию 25.5 тыс. кв. км.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 района представлена предприятиями золотодобывающей промышленности,  лесозаготовки и переработки, малого и среднего бизнеса.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приглашаем Вас к сотрудничеству в развитии экономической и социальной сфер нашего района и гарантируем защиту инвестиций.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заинтересованы в развитии взаимовыгодных партнерских отношений!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13EA37A8-2786-429F-9A96-7E69DB3A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163" y="5084763"/>
            <a:ext cx="3529012" cy="1152525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района «Могочинский район»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Сорокотягин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Анатолий Анатольевич</a:t>
            </a:r>
            <a:br>
              <a:rPr lang="ru-RU" sz="1800" b="1" dirty="0">
                <a:solidFill>
                  <a:srgbClr val="7030A0"/>
                </a:solidFill>
                <a:latin typeface="+mj-lt"/>
              </a:rPr>
            </a:br>
            <a:br>
              <a:rPr lang="ru-RU" sz="1800" b="1" dirty="0">
                <a:latin typeface="+mj-lt"/>
              </a:rPr>
            </a:br>
            <a:br>
              <a:rPr lang="ru-RU" sz="1800" b="1" dirty="0">
                <a:latin typeface="+mj-lt"/>
              </a:rPr>
            </a:br>
            <a:endParaRPr lang="ru-RU" sz="1800" b="1" dirty="0">
              <a:latin typeface="+mj-lt"/>
            </a:endParaRPr>
          </a:p>
        </p:txBody>
      </p:sp>
      <p:pic>
        <p:nvPicPr>
          <p:cNvPr id="17414" name="Picture 6" descr="C:\Users\admin\Desktop\100CANON\IMG_6024.JPG">
            <a:extLst>
              <a:ext uri="{FF2B5EF4-FFF2-40B4-BE49-F238E27FC236}">
                <a16:creationId xmlns:a16="http://schemas.microsoft.com/office/drawing/2014/main" id="{5DBF5AD3-3B8D-4874-8A0F-E907D4840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1230041"/>
            <a:ext cx="3240360" cy="39271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79B7F876-82DB-473C-A3C7-551F31E2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DEDA8A-F860-44E2-A815-156317CE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7850187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Рынок труда</a:t>
            </a:r>
          </a:p>
        </p:txBody>
      </p:sp>
      <p:graphicFrame>
        <p:nvGraphicFramePr>
          <p:cNvPr id="32791" name="Group 23">
            <a:extLst>
              <a:ext uri="{FF2B5EF4-FFF2-40B4-BE49-F238E27FC236}">
                <a16:creationId xmlns:a16="http://schemas.microsoft.com/office/drawing/2014/main" id="{5A003EF3-DB1B-4280-9145-1EE0CA026E15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915988"/>
          <a:ext cx="6648450" cy="1579563"/>
        </p:xfrm>
        <a:graphic>
          <a:graphicData uri="http://schemas.openxmlformats.org/drawingml/2006/table">
            <a:tbl>
              <a:tblPr/>
              <a:tblGrid>
                <a:gridCol w="458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01.01.2020 г.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зарегистрированных безработных человек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Незанятые граждане, человек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61" name="Picture 22" descr="C:\Users\Миронова\Desktop\106848121_437041513.pdf-1.jpg">
            <a:extLst>
              <a:ext uri="{FF2B5EF4-FFF2-40B4-BE49-F238E27FC236}">
                <a16:creationId xmlns:a16="http://schemas.microsoft.com/office/drawing/2014/main" id="{E4AD7B12-5856-4C87-8F76-9B39DBA1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571750"/>
            <a:ext cx="6572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BA3D84CD-9EAA-4AB8-ABBA-7F9E78D1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2D6AC4-775A-4DB3-AD06-0B45CB33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84963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Системообразующие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предприятия района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08433D9-3481-4700-9717-82796DDE24A0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1052737"/>
          <a:ext cx="8856985" cy="5416500"/>
        </p:xfrm>
        <a:graphic>
          <a:graphicData uri="http://schemas.openxmlformats.org/drawingml/2006/table">
            <a:tbl>
              <a:tblPr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выпускаемой продукции/оказываемые услуги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Местонахождение предприятия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«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Ксеньевский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прииск»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золотодобыча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673750, Забайкальский край, Могочинский район,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Ксеньевка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ул. Приисковая, 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Филиал ОАО «РЖД»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железнодорожные перевозки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673732 Забайкальский край,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Могоча, ул. Садовая, 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АО «Западная Ключи»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золотодобыча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673741 Забайкальский край, Могочинский район,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Ключевский,  ул. Лесная №2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«Гарантия»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выработка тепла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673732, Забайкальский край,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Могоча, ул. Промышленная, 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«Восточная ГРЭ»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Золотодобыча</a:t>
                      </a:r>
                    </a:p>
                  </a:txBody>
                  <a:tcPr marL="44526" marR="44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673750, Забайкальский край,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Могочинский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</a:t>
                      </a:r>
                      <a:r>
                        <a:rPr lang="ru-RU" sz="1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Ксеньевское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Восточная,5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5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Дальцветмед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золотодобыча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673740, Забайкальский край,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Могочинский район,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пст.Кислый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Ключ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«Рудник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Александровский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золотодобыча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673775, Забайкальский край,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Могочинский район п.Давенда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B731678E-276C-45F8-B583-651A9E76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882FD5-C57A-40AB-9826-9DBFD520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7850187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Железнодорожный транспорт</a:t>
            </a:r>
          </a:p>
        </p:txBody>
      </p:sp>
      <p:sp>
        <p:nvSpPr>
          <p:cNvPr id="37892" name="Заголовок 1">
            <a:extLst>
              <a:ext uri="{FF2B5EF4-FFF2-40B4-BE49-F238E27FC236}">
                <a16:creationId xmlns:a16="http://schemas.microsoft.com/office/drawing/2014/main" id="{808B151A-7DAE-4346-B14B-6373F8DB18EF}"/>
              </a:ext>
            </a:extLst>
          </p:cNvPr>
          <p:cNvSpPr txBox="1">
            <a:spLocks/>
          </p:cNvSpPr>
          <p:nvPr/>
        </p:nvSpPr>
        <p:spPr bwMode="auto">
          <a:xfrm>
            <a:off x="250825" y="836613"/>
            <a:ext cx="84978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транспорт представлен Могочинским отделением </a:t>
            </a:r>
          </a:p>
          <a:p>
            <a:pPr algn="just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Забайкальской железной дороги - филиала ОАО «РЖД». </a:t>
            </a:r>
          </a:p>
          <a:p>
            <a:pPr algn="just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 запада на восток район пересекает Забайкальская железнодорожная магистраль, протяженностью 557 км., по которой осуществляются основные грузовые и пассажирские перевозки. </a:t>
            </a:r>
          </a:p>
          <a:p>
            <a:pPr algn="just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станции: около 110 поездов в сутки. </a:t>
            </a:r>
          </a:p>
          <a:p>
            <a:pPr algn="just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ОАО «РЖД» является одним из градообразующих предприятий в районе.</a:t>
            </a: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3" name="Picture 7" descr="C:\Users\Миронова\Desktop\rzhd.jpg">
            <a:extLst>
              <a:ext uri="{FF2B5EF4-FFF2-40B4-BE49-F238E27FC236}">
                <a16:creationId xmlns:a16="http://schemas.microsoft.com/office/drawing/2014/main" id="{C14B4ABD-67CB-45D2-8AB7-C3B4BBBD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214688"/>
            <a:ext cx="41259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C:\Users\Миронова\Desktop\UCuOEldZ4jA.jpg">
            <a:extLst>
              <a:ext uri="{FF2B5EF4-FFF2-40B4-BE49-F238E27FC236}">
                <a16:creationId xmlns:a16="http://schemas.microsoft.com/office/drawing/2014/main" id="{A8469B52-8D63-4606-9118-118CA5C6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4688"/>
            <a:ext cx="417988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45A9A284-848F-4723-9FAA-0B76400F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806CCC9-B16D-4B83-A89F-DA1F52DB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7850187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Автомобильные дороги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DB77330-0935-4238-B5C0-6DAD28DD6281}"/>
              </a:ext>
            </a:extLst>
          </p:cNvPr>
          <p:cNvSpPr txBox="1">
            <a:spLocks/>
          </p:cNvSpPr>
          <p:nvPr/>
        </p:nvSpPr>
        <p:spPr>
          <a:xfrm>
            <a:off x="250825" y="908050"/>
            <a:ext cx="8497888" cy="504825"/>
          </a:xfrm>
          <a:prstGeom prst="rect">
            <a:avLst/>
          </a:prstGeom>
        </p:spPr>
        <p:txBody>
          <a:bodyPr lIns="0" rIns="0" bIns="0" anchor="b"/>
          <a:lstStyle/>
          <a:p>
            <a:pPr indent="180975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территории Могочинского района проходит федеральная </a:t>
            </a:r>
          </a:p>
          <a:p>
            <a:pPr indent="180975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автомобильная дорога «Амур» Чита-Хабаровск, протяженностью 301 км.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B9EEC9-C580-4F89-A481-4AD598321257}"/>
              </a:ext>
            </a:extLst>
          </p:cNvPr>
          <p:cNvSpPr txBox="1">
            <a:spLocks/>
          </p:cNvSpPr>
          <p:nvPr/>
        </p:nvSpPr>
        <p:spPr>
          <a:xfrm>
            <a:off x="179388" y="5445125"/>
            <a:ext cx="8496300" cy="215900"/>
          </a:xfrm>
          <a:prstGeom prst="rect">
            <a:avLst/>
          </a:prstGeom>
        </p:spPr>
        <p:txBody>
          <a:bodyPr lIns="0" rIns="0" bIns="0" anchor="b"/>
          <a:lstStyle/>
          <a:p>
            <a:pPr indent="180975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Сравнительная плотность сети автодорог (в км на 1000 кв.км территории)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DDCA63D-EDC8-4898-979C-27DFE1C388CA}"/>
              </a:ext>
            </a:extLst>
          </p:cNvPr>
          <p:cNvGraphicFramePr>
            <a:graphicFrameLocks noGrp="1"/>
          </p:cNvGraphicFramePr>
          <p:nvPr/>
        </p:nvGraphicFramePr>
        <p:xfrm>
          <a:off x="1428750" y="5688013"/>
          <a:ext cx="6096000" cy="54927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Могочинскому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Забайкальскому краю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26" marR="445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858" name="Picture 18" descr="D:\фото\100MSDCF\IMG_0225.JPG">
            <a:extLst>
              <a:ext uri="{FF2B5EF4-FFF2-40B4-BE49-F238E27FC236}">
                <a16:creationId xmlns:a16="http://schemas.microsoft.com/office/drawing/2014/main" id="{C57F62BF-83CB-4204-ACC1-BB76106FA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403974"/>
            <a:ext cx="7272808" cy="41132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06E341C7-269A-4846-A371-72ADFCEA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404E596-4E35-40CC-90CE-861ED4FD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7850187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Телекоммуникации</a:t>
            </a:r>
          </a:p>
        </p:txBody>
      </p:sp>
      <p:sp>
        <p:nvSpPr>
          <p:cNvPr id="39940" name="Заголовок 1">
            <a:extLst>
              <a:ext uri="{FF2B5EF4-FFF2-40B4-BE49-F238E27FC236}">
                <a16:creationId xmlns:a16="http://schemas.microsoft.com/office/drawing/2014/main" id="{D9D5DF66-C97B-4C21-A1EA-40722314EB08}"/>
              </a:ext>
            </a:extLst>
          </p:cNvPr>
          <p:cNvSpPr txBox="1">
            <a:spLocks/>
          </p:cNvSpPr>
          <p:nvPr/>
        </p:nvSpPr>
        <p:spPr bwMode="auto">
          <a:xfrm>
            <a:off x="250825" y="908050"/>
            <a:ext cx="51133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Могочинского района работают четыре оператора связи: </a:t>
            </a:r>
          </a:p>
          <a:p>
            <a:pPr algn="just" eaLnBrk="1" hangingPunct="1"/>
            <a:endParaRPr lang="ru-RU" altLang="ru-RU" sz="1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Могочинский региональный центр связи </a:t>
            </a:r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«РЖД» </a:t>
            </a:r>
            <a:r>
              <a:rPr lang="ru-RU" altLang="ru-RU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(ведомственный оператор РЖД)</a:t>
            </a:r>
          </a:p>
          <a:p>
            <a:pPr algn="just" eaLnBrk="1" hangingPunct="1"/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МТС</a:t>
            </a:r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(оператор сотовой связи)</a:t>
            </a:r>
          </a:p>
          <a:p>
            <a:pPr algn="just" eaLnBrk="1" hangingPunct="1"/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Мегафон</a:t>
            </a:r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(оператор сотовой связи)</a:t>
            </a:r>
          </a:p>
          <a:p>
            <a:pPr algn="just" eaLnBrk="1" hangingPunct="1"/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altLang="ru-RU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филиал ОАО «Ростелеком»</a:t>
            </a:r>
          </a:p>
          <a:p>
            <a:pPr algn="just" eaLnBrk="1" hangingPunct="1"/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Задействованная номерная емкость Могочинского района:</a:t>
            </a:r>
          </a:p>
          <a:p>
            <a:pPr algn="just" eaLnBrk="1" hangingPunct="1"/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•юридическими лицами – 686 номера,</a:t>
            </a:r>
          </a:p>
          <a:p>
            <a:pPr algn="just" eaLnBrk="1" hangingPunct="1"/>
            <a:r>
              <a:rPr lang="ru-RU" altLang="ru-RU" sz="1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•физическими лицами – 3220 номеров,</a:t>
            </a:r>
          </a:p>
        </p:txBody>
      </p:sp>
      <p:sp>
        <p:nvSpPr>
          <p:cNvPr id="39941" name="Заголовок 1">
            <a:extLst>
              <a:ext uri="{FF2B5EF4-FFF2-40B4-BE49-F238E27FC236}">
                <a16:creationId xmlns:a16="http://schemas.microsoft.com/office/drawing/2014/main" id="{37962EC6-4DF4-4494-BB79-B75223D4001C}"/>
              </a:ext>
            </a:extLst>
          </p:cNvPr>
          <p:cNvSpPr txBox="1">
            <a:spLocks/>
          </p:cNvSpPr>
          <p:nvPr/>
        </p:nvSpPr>
        <p:spPr bwMode="auto">
          <a:xfrm>
            <a:off x="4140200" y="4076700"/>
            <a:ext cx="48244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Сотовая связь – в 30 населенных пунктах, включая районный центр.</a:t>
            </a:r>
          </a:p>
          <a:p>
            <a:pPr algn="just" eaLnBrk="1" hangingPunct="1"/>
            <a:r>
              <a:rPr lang="ru-RU" altLang="ru-RU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почтовой связи – оказывают 7 стационарных отделений связи УФПС Забайкальского края – филиала ФГУП «Почта России».</a:t>
            </a:r>
          </a:p>
          <a:p>
            <a:pPr algn="just" eaLnBrk="1" hangingPunct="1"/>
            <a:r>
              <a:rPr lang="ru-RU" altLang="ru-RU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сеть Интернет – во всех населенных пунктах с численностью населения свыше 500 человек.</a:t>
            </a:r>
          </a:p>
        </p:txBody>
      </p:sp>
      <p:pic>
        <p:nvPicPr>
          <p:cNvPr id="39942" name="Picture 1" descr="C:\Users\Миронова\Desktop\e0305fc56ddf6147db6a189082b04a67.jpeg">
            <a:extLst>
              <a:ext uri="{FF2B5EF4-FFF2-40B4-BE49-F238E27FC236}">
                <a16:creationId xmlns:a16="http://schemas.microsoft.com/office/drawing/2014/main" id="{C860A770-F6AC-4C5C-A13B-447F8ACA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643063"/>
            <a:ext cx="2714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" descr="C:\Users\Миронова\Desktop\telef117.png">
            <a:extLst>
              <a:ext uri="{FF2B5EF4-FFF2-40B4-BE49-F238E27FC236}">
                <a16:creationId xmlns:a16="http://schemas.microsoft.com/office/drawing/2014/main" id="{1D549793-12EB-4724-A427-93C0BFB6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4786313"/>
            <a:ext cx="1857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03B53940-7B22-417C-A638-589F2FB1A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E4AB61-368F-4DA4-A8F9-375FB30D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Финансово-кредитные учреждения</a:t>
            </a:r>
          </a:p>
        </p:txBody>
      </p:sp>
      <p:sp>
        <p:nvSpPr>
          <p:cNvPr id="2054" name="Заголовок 1">
            <a:extLst>
              <a:ext uri="{FF2B5EF4-FFF2-40B4-BE49-F238E27FC236}">
                <a16:creationId xmlns:a16="http://schemas.microsoft.com/office/drawing/2014/main" id="{76D44A5A-D95B-4EE1-BA65-F417CDAE7540}"/>
              </a:ext>
            </a:extLst>
          </p:cNvPr>
          <p:cNvSpPr txBox="1">
            <a:spLocks/>
          </p:cNvSpPr>
          <p:nvPr/>
        </p:nvSpPr>
        <p:spPr bwMode="auto">
          <a:xfrm>
            <a:off x="285750" y="1285875"/>
            <a:ext cx="86439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Могочинского района работают филиалы банков:</a:t>
            </a:r>
          </a:p>
          <a:p>
            <a:pPr eaLnBrk="1" hangingPunct="1"/>
            <a:r>
              <a:rPr lang="ru-RU" altLang="ru-RU" sz="16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«Сбербанк России» (гп. Могочинское, гп. Амазарское, гп. Ксеньевское, гп. Ключевское,        гп. Давендинское, сп. Сбегинское);</a:t>
            </a:r>
          </a:p>
          <a:p>
            <a:pPr eaLnBrk="1" hangingPunct="1"/>
            <a:r>
              <a:rPr lang="ru-RU" altLang="ru-RU" sz="16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«ВТБ 24» (гп. Могочинское).</a:t>
            </a:r>
          </a:p>
          <a:p>
            <a:pPr eaLnBrk="1" hangingPunct="1"/>
            <a:r>
              <a:rPr lang="ru-RU" altLang="ru-RU" sz="16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«Совкомбанк», ПАО «Восточный банк», «Почта Банк»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EDFFE91-F6B8-484D-9254-F1687244E536}"/>
              </a:ext>
            </a:extLst>
          </p:cNvPr>
          <p:cNvSpPr txBox="1">
            <a:spLocks/>
          </p:cNvSpPr>
          <p:nvPr/>
        </p:nvSpPr>
        <p:spPr>
          <a:xfrm>
            <a:off x="179388" y="2276475"/>
            <a:ext cx="8496300" cy="4318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Налоговый потенциал</a:t>
            </a:r>
          </a:p>
        </p:txBody>
      </p:sp>
      <p:sp>
        <p:nvSpPr>
          <p:cNvPr id="2056" name="Заголовок 1">
            <a:extLst>
              <a:ext uri="{FF2B5EF4-FFF2-40B4-BE49-F238E27FC236}">
                <a16:creationId xmlns:a16="http://schemas.microsoft.com/office/drawing/2014/main" id="{694DF356-0BBD-4BD8-A321-401FD2826713}"/>
              </a:ext>
            </a:extLst>
          </p:cNvPr>
          <p:cNvSpPr txBox="1">
            <a:spLocks/>
          </p:cNvSpPr>
          <p:nvPr/>
        </p:nvSpPr>
        <p:spPr bwMode="auto">
          <a:xfrm>
            <a:off x="179388" y="2852738"/>
            <a:ext cx="4248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бюджета района</a:t>
            </a:r>
            <a:endParaRPr lang="ru-RU" altLang="ru-RU" sz="160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доходов в общем объеме </a:t>
            </a:r>
          </a:p>
          <a:p>
            <a:pPr eaLnBrk="1" hangingPunct="1"/>
            <a:r>
              <a:rPr lang="ru-RU" altLang="ru-RU" sz="16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(в 2019 году) –438,8</a:t>
            </a:r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</a:t>
            </a:r>
            <a:r>
              <a:rPr lang="ru-RU" altLang="ru-RU" sz="16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50" name="Диаграмма 12">
            <a:extLst>
              <a:ext uri="{FF2B5EF4-FFF2-40B4-BE49-F238E27FC236}">
                <a16:creationId xmlns:a16="http://schemas.microsoft.com/office/drawing/2014/main" id="{03575B7E-1844-45D0-9D1C-20FD2935B707}"/>
              </a:ext>
            </a:extLst>
          </p:cNvPr>
          <p:cNvGraphicFramePr>
            <a:graphicFrameLocks/>
          </p:cNvGraphicFramePr>
          <p:nvPr/>
        </p:nvGraphicFramePr>
        <p:xfrm>
          <a:off x="0" y="3717925"/>
          <a:ext cx="4303713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4" imgW="4124241" imgH="1819141" progId="Excel.Sheet.8">
                  <p:embed/>
                </p:oleObj>
              </mc:Choice>
              <mc:Fallback>
                <p:oleObj name="Worksheet" r:id="rId4" imgW="4124241" imgH="1819141" progId="Excel.Shee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7925"/>
                        <a:ext cx="4303713" cy="189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4">
            <a:extLst>
              <a:ext uri="{FF2B5EF4-FFF2-40B4-BE49-F238E27FC236}">
                <a16:creationId xmlns:a16="http://schemas.microsoft.com/office/drawing/2014/main" id="{CA1662DF-A938-4D92-B8D4-3A0B5B5C16B9}"/>
              </a:ext>
            </a:extLst>
          </p:cNvPr>
          <p:cNvGraphicFramePr>
            <a:graphicFrameLocks/>
          </p:cNvGraphicFramePr>
          <p:nvPr/>
        </p:nvGraphicFramePr>
        <p:xfrm>
          <a:off x="4214813" y="3214688"/>
          <a:ext cx="4700587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6" imgW="6010224" imgH="3047932" progId="Excel.Sheet.8">
                  <p:embed/>
                </p:oleObj>
              </mc:Choice>
              <mc:Fallback>
                <p:oleObj name="Worksheet" r:id="rId6" imgW="6010224" imgH="3047932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3214688"/>
                        <a:ext cx="4700587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F6DF715B-3BB6-4547-917F-CF5813D7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CAED6F9-577D-4867-B9B0-E2535ADF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14313"/>
            <a:ext cx="84963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Промышленное производство</a:t>
            </a:r>
          </a:p>
        </p:txBody>
      </p:sp>
      <p:sp>
        <p:nvSpPr>
          <p:cNvPr id="3077" name="Заголовок 1">
            <a:extLst>
              <a:ext uri="{FF2B5EF4-FFF2-40B4-BE49-F238E27FC236}">
                <a16:creationId xmlns:a16="http://schemas.microsoft.com/office/drawing/2014/main" id="{2D3EB739-8A57-4936-955E-5A6C10374A72}"/>
              </a:ext>
            </a:extLst>
          </p:cNvPr>
          <p:cNvSpPr txBox="1">
            <a:spLocks/>
          </p:cNvSpPr>
          <p:nvPr/>
        </p:nvSpPr>
        <p:spPr bwMode="auto">
          <a:xfrm>
            <a:off x="2411413" y="1125538"/>
            <a:ext cx="6121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промышленного производства Могочинский район занимает в крае  </a:t>
            </a:r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место.</a:t>
            </a:r>
            <a:endParaRPr lang="ru-RU" altLang="ru-RU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" name="Диаграмма 9">
            <a:extLst>
              <a:ext uri="{FF2B5EF4-FFF2-40B4-BE49-F238E27FC236}">
                <a16:creationId xmlns:a16="http://schemas.microsoft.com/office/drawing/2014/main" id="{2C2E3006-3338-4745-BC50-29E43C6F0B02}"/>
              </a:ext>
            </a:extLst>
          </p:cNvPr>
          <p:cNvGraphicFramePr>
            <a:graphicFrameLocks/>
          </p:cNvGraphicFramePr>
          <p:nvPr/>
        </p:nvGraphicFramePr>
        <p:xfrm>
          <a:off x="2574925" y="2643188"/>
          <a:ext cx="5822950" cy="322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4" imgW="6648416" imgH="3676648" progId="Excel.Sheet.8">
                  <p:embed/>
                </p:oleObj>
              </mc:Choice>
              <mc:Fallback>
                <p:oleObj name="Worksheet" r:id="rId4" imgW="6648416" imgH="3676648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2643188"/>
                        <a:ext cx="5822950" cy="322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Заголовок 1">
            <a:extLst>
              <a:ext uri="{FF2B5EF4-FFF2-40B4-BE49-F238E27FC236}">
                <a16:creationId xmlns:a16="http://schemas.microsoft.com/office/drawing/2014/main" id="{7CCDA353-F289-4689-B716-1E05207DF1A0}"/>
              </a:ext>
            </a:extLst>
          </p:cNvPr>
          <p:cNvSpPr txBox="1">
            <a:spLocks/>
          </p:cNvSpPr>
          <p:nvPr/>
        </p:nvSpPr>
        <p:spPr bwMode="auto">
          <a:xfrm>
            <a:off x="2928938" y="2071688"/>
            <a:ext cx="47529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промышленного производства</a:t>
            </a:r>
          </a:p>
        </p:txBody>
      </p:sp>
      <p:pic>
        <p:nvPicPr>
          <p:cNvPr id="2" name="Picture 2" descr="C:\Documents and Settings\Евгений.ADMIN\Рабочий стол\картинки для паспорта\SDC11188.jpg">
            <a:extLst>
              <a:ext uri="{FF2B5EF4-FFF2-40B4-BE49-F238E27FC236}">
                <a16:creationId xmlns:a16="http://schemas.microsoft.com/office/drawing/2014/main" id="{64E9AEE1-414F-4A46-93F8-3C4B1D14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944216" cy="18002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4" descr="C:\Documents and Settings\Евгений.ADMIN\Рабочий стол\картинки для паспорта\188213345.jpg">
            <a:extLst>
              <a:ext uri="{FF2B5EF4-FFF2-40B4-BE49-F238E27FC236}">
                <a16:creationId xmlns:a16="http://schemas.microsoft.com/office/drawing/2014/main" id="{BECBEA40-724F-46BB-8672-D5D94A29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1944000" cy="179998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5" descr="C:\Documents and Settings\Евгений.ADMIN\Рабочий стол\картинки для паспорта\f20110327105202-dscn6906.jpg">
            <a:extLst>
              <a:ext uri="{FF2B5EF4-FFF2-40B4-BE49-F238E27FC236}">
                <a16:creationId xmlns:a16="http://schemas.microsoft.com/office/drawing/2014/main" id="{DC712DEF-8F06-433E-8696-9CE7490C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1944000" cy="1944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FF73BDD9-3319-4F41-A62D-B92335E4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2DEF1F-0D4F-4800-AA0B-56084536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333375"/>
            <a:ext cx="8785225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Добыча золота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8818BC2-B314-42D1-8E3E-80B780A303F8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200150"/>
          <a:ext cx="8137525" cy="2589273"/>
        </p:xfrm>
        <a:graphic>
          <a:graphicData uri="http://schemas.openxmlformats.org/drawingml/2006/table">
            <a:tbl>
              <a:tblPr/>
              <a:tblGrid>
                <a:gridCol w="366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отгрузки (золото), 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 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5228,05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7032,2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6706,4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8571,4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10886,1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добычи полезных ископаемых (золото), кг.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2465,9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2812,9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2889,3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3367,3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3628,9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занятых, человек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1244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71497</a:t>
                      </a:r>
                    </a:p>
                  </a:txBody>
                  <a:tcPr marL="43200" marR="432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61" name="Picture 1" descr="C:\Documents and Settings\Евгений.ADMIN\Рабочий стол\картинки для паспорта\1910-600x403.jpg">
            <a:extLst>
              <a:ext uri="{FF2B5EF4-FFF2-40B4-BE49-F238E27FC236}">
                <a16:creationId xmlns:a16="http://schemas.microsoft.com/office/drawing/2014/main" id="{EF93AE3B-2DE1-4E26-806C-B9EFD87B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320"/>
            <a:ext cx="3859070" cy="25920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" name="Picture 2" descr="C:\Documents and Settings\Евгений.ADMIN\Рабочий стол\картинки для паспорта\rynok_zolota_12.jpg">
            <a:extLst>
              <a:ext uri="{FF2B5EF4-FFF2-40B4-BE49-F238E27FC236}">
                <a16:creationId xmlns:a16="http://schemas.microsoft.com/office/drawing/2014/main" id="{118D99C5-7A65-4106-8D32-B7320615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91" y="3789320"/>
            <a:ext cx="3961585" cy="259200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76AE846B-0425-4EDF-9330-5E8DE73D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BF4AEAD-2C54-4596-A35E-04362F11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84963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Обрабатывающие производства</a:t>
            </a:r>
          </a:p>
        </p:txBody>
      </p:sp>
      <p:sp>
        <p:nvSpPr>
          <p:cNvPr id="41988" name="Заголовок 1">
            <a:extLst>
              <a:ext uri="{FF2B5EF4-FFF2-40B4-BE49-F238E27FC236}">
                <a16:creationId xmlns:a16="http://schemas.microsoft.com/office/drawing/2014/main" id="{AA7ECEB4-D07D-4A08-A21E-1C931736DC33}"/>
              </a:ext>
            </a:extLst>
          </p:cNvPr>
          <p:cNvSpPr txBox="1">
            <a:spLocks/>
          </p:cNvSpPr>
          <p:nvPr/>
        </p:nvSpPr>
        <p:spPr bwMode="auto">
          <a:xfrm>
            <a:off x="323850" y="908050"/>
            <a:ext cx="33845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древесины  и производство из дерева, кроме мебели – ежедневный объем  33,06 млн. руб. </a:t>
            </a: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промышленность в каждом поселении есть хлебопекарни, с ежегодным годовым объемом по выпечке более 800 тонн хлеба и хлебобулочных изделий.</a:t>
            </a:r>
          </a:p>
        </p:txBody>
      </p:sp>
      <p:graphicFrame>
        <p:nvGraphicFramePr>
          <p:cNvPr id="40994" name="Group 34">
            <a:extLst>
              <a:ext uri="{FF2B5EF4-FFF2-40B4-BE49-F238E27FC236}">
                <a16:creationId xmlns:a16="http://schemas.microsoft.com/office/drawing/2014/main" id="{74E70E07-2AF0-4793-95B2-674909A332C4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4365625"/>
          <a:ext cx="8569325" cy="1920876"/>
        </p:xfrm>
        <a:graphic>
          <a:graphicData uri="http://schemas.openxmlformats.org/drawingml/2006/table">
            <a:tbl>
              <a:tblPr/>
              <a:tblGrid>
                <a:gridCol w="40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1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Обрабатывающие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прошлому году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105,23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1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пищевых продуктов, включая напитки (вся пищевая промышленность)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47672,85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прошлому году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985" name="Picture 1" descr="C:\Documents and Settings\Евгений.ADMIN\Рабочий стол\картинки для паспорта\1326079504_297898199_1----.jpg">
            <a:extLst>
              <a:ext uri="{FF2B5EF4-FFF2-40B4-BE49-F238E27FC236}">
                <a16:creationId xmlns:a16="http://schemas.microsoft.com/office/drawing/2014/main" id="{206E593B-8347-4718-8B16-A595356C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2088232" cy="16253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2" descr="C:\Documents and Settings\Евгений.ADMIN\Рабочий стол\картинки для паспорта\100100000012446.jpg">
            <a:extLst>
              <a:ext uri="{FF2B5EF4-FFF2-40B4-BE49-F238E27FC236}">
                <a16:creationId xmlns:a16="http://schemas.microsoft.com/office/drawing/2014/main" id="{61564F93-970C-4063-986E-2D3A0A6B2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2382220" cy="15841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987" name="Picture 3" descr="C:\Documents and Settings\Евгений.ADMIN\Рабочий стол\картинки для паспорта\_obshestvo_1729_.jpg">
            <a:extLst>
              <a:ext uri="{FF2B5EF4-FFF2-40B4-BE49-F238E27FC236}">
                <a16:creationId xmlns:a16="http://schemas.microsoft.com/office/drawing/2014/main" id="{CB639913-EA65-491A-B90F-C95315AE5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20889"/>
            <a:ext cx="2520280" cy="18902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4" descr="C:\Documents and Settings\Евгений.ADMIN\Рабочий стол\картинки для паспорта\S6303071zev..jpg">
            <a:extLst>
              <a:ext uri="{FF2B5EF4-FFF2-40B4-BE49-F238E27FC236}">
                <a16:creationId xmlns:a16="http://schemas.microsoft.com/office/drawing/2014/main" id="{7294E478-3D2C-4954-BD42-E9EE819D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99" y="2420888"/>
            <a:ext cx="2496277" cy="18722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70DF4BEA-43FA-4D2A-A0DE-85FAE716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5ED629F-ABFF-4D33-A166-F4ACE4D5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2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Центр Экономического Роста</a:t>
            </a:r>
          </a:p>
        </p:txBody>
      </p:sp>
      <p:sp>
        <p:nvSpPr>
          <p:cNvPr id="43012" name="Заголовок 1">
            <a:extLst>
              <a:ext uri="{FF2B5EF4-FFF2-40B4-BE49-F238E27FC236}">
                <a16:creationId xmlns:a16="http://schemas.microsoft.com/office/drawing/2014/main" id="{A144D060-B599-4054-A2BA-FDA331CA6A9B}"/>
              </a:ext>
            </a:extLst>
          </p:cNvPr>
          <p:cNvSpPr txBox="1">
            <a:spLocks/>
          </p:cNvSpPr>
          <p:nvPr/>
        </p:nvSpPr>
        <p:spPr bwMode="auto">
          <a:xfrm>
            <a:off x="428625" y="1214438"/>
            <a:ext cx="807243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района «Могочинский район» в рамках реализации мероприятий ЦЭР, Поручений Председателя Правительства РФ: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ГУЗ «Могочинская ЦРБ»:</a:t>
            </a:r>
          </a:p>
          <a:p>
            <a:pPr algn="just" eaLnBrk="1" hangingPunct="1">
              <a:buFontTx/>
              <a:buChar char="-"/>
            </a:pPr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2 квартиры для медицинских работников,</a:t>
            </a:r>
          </a:p>
          <a:p>
            <a:pPr algn="just" eaLnBrk="1" hangingPunct="1">
              <a:buFontTx/>
              <a:buChar char="-"/>
            </a:pPr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медицинского оборудования для учреждения здравоохранения 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рамках программы ЦЭР- изготовление ПСД для строительства универсальной спортивной площадки п.Давенда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рамках программы ЦЭР- изготовление ПСД для строительства спортивной площадки г.Могоча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Приведение в нормативное состояние улиц, обустройство освещения населенного пункта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В рамках программы ЦЭР- изготовление ПСД- установка тренажерной площадки в п.Амазар  </a:t>
            </a: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3483B804-749A-4104-A680-633C74B7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2C6C9070-D5FF-4E13-B7C4-A4B81C26E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60438"/>
            <a:ext cx="4752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Могочинский район образован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4 января 1926 года  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История района началась еще в 17 веке. 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В 1667 году царский графолог Годунов начертил карту Сибири, где была отмечена территория будущего Могочинского района.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2020 году Могочинскому району исполнилось 94 года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pic>
        <p:nvPicPr>
          <p:cNvPr id="3079" name="Picture 7" descr="C:\Documents and Settings\Евгений.ADMIN\Рабочий стол\картинки для паспорта\d1-003.jpg">
            <a:extLst>
              <a:ext uri="{FF2B5EF4-FFF2-40B4-BE49-F238E27FC236}">
                <a16:creationId xmlns:a16="http://schemas.microsoft.com/office/drawing/2014/main" id="{C0D7240F-CF7A-406C-BE5B-342F6CCC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357562"/>
            <a:ext cx="1785950" cy="178595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9461" name="Picture 7" descr="D:\Общая папка\Инвестиционный паспорт\фотографии\getImage (9).jpg">
            <a:extLst>
              <a:ext uri="{FF2B5EF4-FFF2-40B4-BE49-F238E27FC236}">
                <a16:creationId xmlns:a16="http://schemas.microsoft.com/office/drawing/2014/main" id="{FB06CB31-DF5B-4410-B21F-A9FC12E1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675" y="863600"/>
            <a:ext cx="20526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" descr="\\Mironova\общая папка\image.jpg">
            <a:extLst>
              <a:ext uri="{FF2B5EF4-FFF2-40B4-BE49-F238E27FC236}">
                <a16:creationId xmlns:a16="http://schemas.microsoft.com/office/drawing/2014/main" id="{E5B99D6C-AD06-4A64-82B5-C0C9C59D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475" y="1785938"/>
            <a:ext cx="21685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" descr="C:\Users\Миронова\Desktop\170-5351d37b1bad60f0b8983c8111af5326.jpg">
            <a:extLst>
              <a:ext uri="{FF2B5EF4-FFF2-40B4-BE49-F238E27FC236}">
                <a16:creationId xmlns:a16="http://schemas.microsoft.com/office/drawing/2014/main" id="{A6FB7789-E92F-44C0-BD9F-4F009E3B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4500563"/>
            <a:ext cx="23431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76161ED9-1EFD-4AE5-B4E7-E2FAE5F2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FBB4CD2-9612-448F-B29E-864D4801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2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Федеральные и региональные программы</a:t>
            </a:r>
          </a:p>
        </p:txBody>
      </p:sp>
      <p:sp>
        <p:nvSpPr>
          <p:cNvPr id="44036" name="Заголовок 1">
            <a:extLst>
              <a:ext uri="{FF2B5EF4-FFF2-40B4-BE49-F238E27FC236}">
                <a16:creationId xmlns:a16="http://schemas.microsoft.com/office/drawing/2014/main" id="{D502E996-5FBF-45B1-8F10-8C4A8DA0F3E8}"/>
              </a:ext>
            </a:extLst>
          </p:cNvPr>
          <p:cNvSpPr txBox="1">
            <a:spLocks/>
          </p:cNvSpPr>
          <p:nvPr/>
        </p:nvSpPr>
        <p:spPr bwMode="auto">
          <a:xfrm>
            <a:off x="428625" y="2071688"/>
            <a:ext cx="7858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«Развитие культуры Забайкальского края на 2014-2020гг.»</a:t>
            </a: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-ремонтные работы клуба с.Чалдонка</a:t>
            </a: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Федеральная программа «Доступная среда» </a:t>
            </a: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-обустройство пандуса и теплового туалета МУК МСКО</a:t>
            </a: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«Развитие образования Забайкальского края на 2014-2025 гг.»</a:t>
            </a: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 спортивного зала школы № 25 в с.Чалдонка</a:t>
            </a: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Субсидии из средств дорожного фонда Забайкальского края на выполнение работ по ремонту автодорожных мостов: </a:t>
            </a: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п.Ксеньевка, п.Итака, с.Сбега</a:t>
            </a: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22F5E785-76B7-493C-BD30-D44B8E64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A431C4-E57B-46C5-97B6-C0564435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2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Национальные проекты</a:t>
            </a:r>
          </a:p>
        </p:txBody>
      </p:sp>
      <p:sp>
        <p:nvSpPr>
          <p:cNvPr id="45060" name="Заголовок 1">
            <a:extLst>
              <a:ext uri="{FF2B5EF4-FFF2-40B4-BE49-F238E27FC236}">
                <a16:creationId xmlns:a16="http://schemas.microsoft.com/office/drawing/2014/main" id="{1D7636FD-6F33-446E-AB02-19DBF3FFA1A6}"/>
              </a:ext>
            </a:extLst>
          </p:cNvPr>
          <p:cNvSpPr txBox="1">
            <a:spLocks/>
          </p:cNvSpPr>
          <p:nvPr/>
        </p:nvSpPr>
        <p:spPr bwMode="auto">
          <a:xfrm>
            <a:off x="357188" y="642938"/>
            <a:ext cx="8429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Региональный проект «Современная школа»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 кабинетов МОУ СОШ №1 г.Могоча, МОУ СОШ №34 с.Сбега 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Региональный проект «Цифровая образовательная среда»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-ремонт кабинетов МОУ СОШ №102 п.Амазар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Национальный проект «Спорт-норма жизни»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Национальный проект «Демография»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-пристройка на МДОУ д/с №31 и № 77 г.Могоча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Национальный проект «Экология», программа «Чистая среда»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-строительство станции водоподготовки воды из артезианских скважин п.Ксеньевка, ст.Раздольное -2022г.,  водовод г.Могоча-2022г..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Реализация денежных средств, полученных по итогам года 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-строительство спортивного зала п.Амазар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-строительство модульных пожарных частей с.Сбега, с.Семиозерный, п.Амазар</a:t>
            </a: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4F082C3F-67AB-4CAF-B490-ED91E28F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640D519-F291-4E69-956C-469FC547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2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Национальные проекты</a:t>
            </a:r>
          </a:p>
        </p:txBody>
      </p:sp>
      <p:sp>
        <p:nvSpPr>
          <p:cNvPr id="46084" name="Заголовок 1">
            <a:extLst>
              <a:ext uri="{FF2B5EF4-FFF2-40B4-BE49-F238E27FC236}">
                <a16:creationId xmlns:a16="http://schemas.microsoft.com/office/drawing/2014/main" id="{B5068252-BE0A-47B0-922A-745EBED91E77}"/>
              </a:ext>
            </a:extLst>
          </p:cNvPr>
          <p:cNvSpPr txBox="1">
            <a:spLocks/>
          </p:cNvSpPr>
          <p:nvPr/>
        </p:nvSpPr>
        <p:spPr bwMode="auto">
          <a:xfrm>
            <a:off x="285750" y="1571625"/>
            <a:ext cx="864393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AutoNum type="arabicPeriod"/>
            </a:pPr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085" name="Прямоугольник 8">
            <a:extLst>
              <a:ext uri="{FF2B5EF4-FFF2-40B4-BE49-F238E27FC236}">
                <a16:creationId xmlns:a16="http://schemas.microsoft.com/office/drawing/2014/main" id="{43F34439-BC22-4166-A332-66F13E62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14438"/>
            <a:ext cx="792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\\Galikaeva\общая папка\фото рабочие\ФОТО 09.08.2019 теплосети замеры\теплосети замеры\IMG_4480.JPG">
            <a:extLst>
              <a:ext uri="{FF2B5EF4-FFF2-40B4-BE49-F238E27FC236}">
                <a16:creationId xmlns:a16="http://schemas.microsoft.com/office/drawing/2014/main" id="{734950C1-A73A-476A-98F6-DF62A719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236663"/>
            <a:ext cx="7786688" cy="514508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960B84A6-F311-4F97-B7FB-00F3C5D77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8BB0DD-D8A2-4FFD-9E66-4D3C7C1E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2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Национальные проекты</a:t>
            </a:r>
          </a:p>
        </p:txBody>
      </p:sp>
      <p:sp>
        <p:nvSpPr>
          <p:cNvPr id="47108" name="Заголовок 1">
            <a:extLst>
              <a:ext uri="{FF2B5EF4-FFF2-40B4-BE49-F238E27FC236}">
                <a16:creationId xmlns:a16="http://schemas.microsoft.com/office/drawing/2014/main" id="{8889A029-99CA-49C2-8647-EF933BBCC27A}"/>
              </a:ext>
            </a:extLst>
          </p:cNvPr>
          <p:cNvSpPr txBox="1">
            <a:spLocks/>
          </p:cNvSpPr>
          <p:nvPr/>
        </p:nvSpPr>
        <p:spPr bwMode="auto">
          <a:xfrm>
            <a:off x="285750" y="1571625"/>
            <a:ext cx="864393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AutoNum type="arabicPeriod"/>
            </a:pPr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109" name="Прямоугольник 8">
            <a:extLst>
              <a:ext uri="{FF2B5EF4-FFF2-40B4-BE49-F238E27FC236}">
                <a16:creationId xmlns:a16="http://schemas.microsoft.com/office/drawing/2014/main" id="{232CBC2E-3198-45AC-A4B8-48548EC04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14438"/>
            <a:ext cx="79295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 startAt="7"/>
            </a:pPr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Забайкальского края «Развитие образования на 2014-2025гг.» 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-мероприятия по благоустройству зданий муниципальных общеобразовательных учреждений, обеспечив в них надлежащие условия для обучения и пребывания детей, прежде всего соблюдение воздушно-теплового режима, водоснабжение и канализация: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27 п.Ключевский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№35 с.Семиозерный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92 г.Могоча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ООШ № 30 п.Итака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Ремонт крыши МОУ СОШ № 1 г.Могоча</a:t>
            </a: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0" name="Picture 6" descr="C:\Users\Миронова\Desktop\крышаimage.jpg">
            <a:extLst>
              <a:ext uri="{FF2B5EF4-FFF2-40B4-BE49-F238E27FC236}">
                <a16:creationId xmlns:a16="http://schemas.microsoft.com/office/drawing/2014/main" id="{C2DAAF74-F5CB-4ECD-A9B6-40FC5539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4291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C:\Users\Миронова\Desktop\viber ор.jpg">
            <a:extLst>
              <a:ext uri="{FF2B5EF4-FFF2-40B4-BE49-F238E27FC236}">
                <a16:creationId xmlns:a16="http://schemas.microsoft.com/office/drawing/2014/main" id="{C6105FB0-E449-43EE-931F-4F7EA9EC0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44291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C:\Users\Миронова\Desktop\viber рп.jpg">
            <a:extLst>
              <a:ext uri="{FF2B5EF4-FFF2-40B4-BE49-F238E27FC236}">
                <a16:creationId xmlns:a16="http://schemas.microsoft.com/office/drawing/2014/main" id="{C4916A3E-A962-4AD8-9E3F-E995C692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2857500"/>
            <a:ext cx="28575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8A4D353F-A0F0-4C40-96CC-2EA66A41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99FFA16-8E71-448B-BAC7-6FFF73E9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2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Национальные проекты</a:t>
            </a:r>
          </a:p>
        </p:txBody>
      </p:sp>
      <p:sp>
        <p:nvSpPr>
          <p:cNvPr id="48132" name="Заголовок 1">
            <a:extLst>
              <a:ext uri="{FF2B5EF4-FFF2-40B4-BE49-F238E27FC236}">
                <a16:creationId xmlns:a16="http://schemas.microsoft.com/office/drawing/2014/main" id="{B65CC5E5-389C-4BEB-8FB9-CFD8E96DB987}"/>
              </a:ext>
            </a:extLst>
          </p:cNvPr>
          <p:cNvSpPr txBox="1">
            <a:spLocks/>
          </p:cNvSpPr>
          <p:nvPr/>
        </p:nvSpPr>
        <p:spPr bwMode="auto">
          <a:xfrm>
            <a:off x="357188" y="1357313"/>
            <a:ext cx="86439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«Цифровая образовательная среда» - в 2020 г. закуплено цифровое оборудование для МОУ СОШ № 102 п. Амазар.</a:t>
            </a:r>
          </a:p>
          <a:p>
            <a:pPr algn="just" eaLnBrk="1" hangingPunct="1">
              <a:buFontTx/>
              <a:buAutoNum type="arabicPeriod"/>
            </a:pPr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6086" name="Picture 6" descr="\\192.168.0.34\общая папка\От жкх\DSCN3539.JPG">
            <a:extLst>
              <a:ext uri="{FF2B5EF4-FFF2-40B4-BE49-F238E27FC236}">
                <a16:creationId xmlns:a16="http://schemas.microsoft.com/office/drawing/2014/main" id="{805B4C0A-D920-4E51-9137-699EF631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28868"/>
            <a:ext cx="3071834" cy="189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8" name="Picture 8" descr="\\192.168.0.34\общая папка\От жкх\DSCN3546.JPG">
            <a:extLst>
              <a:ext uri="{FF2B5EF4-FFF2-40B4-BE49-F238E27FC236}">
                <a16:creationId xmlns:a16="http://schemas.microsoft.com/office/drawing/2014/main" id="{361352A2-7BBA-462C-AE87-E7C69CA0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357430"/>
            <a:ext cx="29289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9" name="Picture 9" descr="\\192.168.0.34\общая папка\От жкх\DSCN3548.JPG">
            <a:extLst>
              <a:ext uri="{FF2B5EF4-FFF2-40B4-BE49-F238E27FC236}">
                <a16:creationId xmlns:a16="http://schemas.microsoft.com/office/drawing/2014/main" id="{B9FB9C8C-F843-4348-900E-4FD994C1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357694"/>
            <a:ext cx="285752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90" name="Picture 10" descr="\\192.168.0.34\общая папка\От жкх\DSCN3552.JPG">
            <a:extLst>
              <a:ext uri="{FF2B5EF4-FFF2-40B4-BE49-F238E27FC236}">
                <a16:creationId xmlns:a16="http://schemas.microsoft.com/office/drawing/2014/main" id="{5EC1FC87-6488-4F90-B44F-85D10CB0F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143380"/>
            <a:ext cx="3261248" cy="201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0D0E8C0E-4910-4174-A494-DA187674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0E83D3-9773-478B-B716-CC89E3AB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2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Национальные проекты</a:t>
            </a:r>
          </a:p>
        </p:txBody>
      </p:sp>
      <p:sp>
        <p:nvSpPr>
          <p:cNvPr id="49156" name="Заголовок 1">
            <a:extLst>
              <a:ext uri="{FF2B5EF4-FFF2-40B4-BE49-F238E27FC236}">
                <a16:creationId xmlns:a16="http://schemas.microsoft.com/office/drawing/2014/main" id="{9DFD56D6-E813-4BBB-B6DA-E5257085FD01}"/>
              </a:ext>
            </a:extLst>
          </p:cNvPr>
          <p:cNvSpPr txBox="1">
            <a:spLocks/>
          </p:cNvSpPr>
          <p:nvPr/>
        </p:nvSpPr>
        <p:spPr bwMode="auto">
          <a:xfrm>
            <a:off x="357188" y="5072063"/>
            <a:ext cx="86439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AutoNum type="arabicPeriod"/>
            </a:pPr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«Современная школа» - в 2020 г. улучшение материально-технической базы в МОУ СОШ № 1 г. Могоча и МОУ СОШ № 34 </a:t>
            </a:r>
          </a:p>
          <a:p>
            <a:pPr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Сбега для кабинетов информатики, технологии, ОБЖ.</a:t>
            </a: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«ДЕМОГРАФИЯ»</a:t>
            </a: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строительство пристроек в ДОУ д/сад № 31 и ДОУ д/сад № 77 г. Могоча</a:t>
            </a: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79230-3839-4861-99E9-C20B9108228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1785926"/>
            <a:ext cx="542928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2" descr="C:\Users\Миронова\Desktop\3nDfrnoyCIg.jpg">
            <a:extLst>
              <a:ext uri="{FF2B5EF4-FFF2-40B4-BE49-F238E27FC236}">
                <a16:creationId xmlns:a16="http://schemas.microsoft.com/office/drawing/2014/main" id="{8B0FF8AD-EB18-4FCB-A3D2-79C3F942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157162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3" descr="C:\Users\Миронова\Desktop\XsR5QvSO5GQ.jpg">
            <a:extLst>
              <a:ext uri="{FF2B5EF4-FFF2-40B4-BE49-F238E27FC236}">
                <a16:creationId xmlns:a16="http://schemas.microsoft.com/office/drawing/2014/main" id="{1828F3A0-FF24-4BE8-8427-B1AB8B69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2357438"/>
            <a:ext cx="1714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6DF8A5EB-A196-488C-96AD-0685AFCB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8E9880-BFE1-4146-84A0-00A8CD0D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3337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торговли и потребительского рынка</a:t>
            </a:r>
          </a:p>
        </p:txBody>
      </p:sp>
      <p:sp>
        <p:nvSpPr>
          <p:cNvPr id="50180" name="Заголовок 1">
            <a:extLst>
              <a:ext uri="{FF2B5EF4-FFF2-40B4-BE49-F238E27FC236}">
                <a16:creationId xmlns:a16="http://schemas.microsoft.com/office/drawing/2014/main" id="{7AE690AD-263F-40E2-BAEF-2B08D1F204AD}"/>
              </a:ext>
            </a:extLst>
          </p:cNvPr>
          <p:cNvSpPr txBox="1">
            <a:spLocks/>
          </p:cNvSpPr>
          <p:nvPr/>
        </p:nvSpPr>
        <p:spPr bwMode="auto">
          <a:xfrm>
            <a:off x="250825" y="908050"/>
            <a:ext cx="82089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населения (на 1000 жителей) торговыми площадями – 10163,34 м. кв. посадочными местами – 27,2 ед. </a:t>
            </a:r>
          </a:p>
        </p:txBody>
      </p:sp>
      <p:sp>
        <p:nvSpPr>
          <p:cNvPr id="50181" name="Заголовок 1">
            <a:extLst>
              <a:ext uri="{FF2B5EF4-FFF2-40B4-BE49-F238E27FC236}">
                <a16:creationId xmlns:a16="http://schemas.microsoft.com/office/drawing/2014/main" id="{7CCBA2BC-279C-4FE7-9D21-2375021A5003}"/>
              </a:ext>
            </a:extLst>
          </p:cNvPr>
          <p:cNvSpPr txBox="1">
            <a:spLocks/>
          </p:cNvSpPr>
          <p:nvPr/>
        </p:nvSpPr>
        <p:spPr bwMode="auto">
          <a:xfrm>
            <a:off x="250825" y="1700213"/>
            <a:ext cx="8208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организаций потребительского рынка на 01.01.2019 года 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3403EFC-7625-4FE2-949A-8A10E2428AE2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060575"/>
          <a:ext cx="8569325" cy="2514600"/>
        </p:xfrm>
        <a:graphic>
          <a:graphicData uri="http://schemas.openxmlformats.org/drawingml/2006/table">
            <a:tbl>
              <a:tblPr/>
              <a:tblGrid>
                <a:gridCol w="438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3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розничной торговли – 338 ед.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непродовольственные магазины – 121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продовольственные магазины – 92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смешанные –68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павильоны –57 ед.</a:t>
                      </a:r>
                    </a:p>
                  </a:txBody>
                  <a:tcPr marL="44605" marR="446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общественного питания –27 ед.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закусочная – 7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 – 16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столовая – 2 ед.</a:t>
                      </a:r>
                    </a:p>
                  </a:txBody>
                  <a:tcPr marL="44605" marR="446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05" marR="446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бытового обслуживания – 49ед.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05" marR="4460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2" descr="C:\Documents and Settings\Евгений.ADMIN\Рабочий стол\картинки для паспорта\getImage (23).jpg">
            <a:extLst>
              <a:ext uri="{FF2B5EF4-FFF2-40B4-BE49-F238E27FC236}">
                <a16:creationId xmlns:a16="http://schemas.microsoft.com/office/drawing/2014/main" id="{BF5445C7-6BB7-4467-9C6E-AB9638C0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143380"/>
            <a:ext cx="2232814" cy="198804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5079" name="Picture 23" descr="D:\Общая папка\Инвестиционный паспорт\фотографии\getImage.jpg">
            <a:extLst>
              <a:ext uri="{FF2B5EF4-FFF2-40B4-BE49-F238E27FC236}">
                <a16:creationId xmlns:a16="http://schemas.microsoft.com/office/drawing/2014/main" id="{7B444359-DD6A-4F1A-871D-25F74133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708" y="4214818"/>
            <a:ext cx="2122772" cy="18851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1" descr="C:\Users\admin\Desktop\getImage.jpg">
            <a:extLst>
              <a:ext uri="{FF2B5EF4-FFF2-40B4-BE49-F238E27FC236}">
                <a16:creationId xmlns:a16="http://schemas.microsoft.com/office/drawing/2014/main" id="{51417427-F105-4FDC-BAF8-00D4F0957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071943"/>
            <a:ext cx="2304951" cy="20594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0196" name="Picture 1" descr="C:\Users\Миронова\Desktop\5666407_700.jpg">
            <a:extLst>
              <a:ext uri="{FF2B5EF4-FFF2-40B4-BE49-F238E27FC236}">
                <a16:creationId xmlns:a16="http://schemas.microsoft.com/office/drawing/2014/main" id="{01866661-720B-4C74-8897-5B53F4F3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14813"/>
            <a:ext cx="22145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CC9431F5-0732-4C04-AB31-F193ABEB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83F080-078D-417A-8870-D175DD97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28625"/>
            <a:ext cx="84963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Малый и средний бизнес</a:t>
            </a:r>
          </a:p>
        </p:txBody>
      </p:sp>
      <p:sp>
        <p:nvSpPr>
          <p:cNvPr id="4101" name="Заголовок 1">
            <a:extLst>
              <a:ext uri="{FF2B5EF4-FFF2-40B4-BE49-F238E27FC236}">
                <a16:creationId xmlns:a16="http://schemas.microsoft.com/office/drawing/2014/main" id="{CF56DCAD-2EF5-485B-BD9F-2EB1DF97BD17}"/>
              </a:ext>
            </a:extLst>
          </p:cNvPr>
          <p:cNvSpPr txBox="1">
            <a:spLocks/>
          </p:cNvSpPr>
          <p:nvPr/>
        </p:nvSpPr>
        <p:spPr bwMode="auto">
          <a:xfrm>
            <a:off x="323850" y="1052513"/>
            <a:ext cx="8135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Доминирующей сферой деятельности субъектов малого предпринимательства в районе остается торговля</a:t>
            </a:r>
          </a:p>
        </p:txBody>
      </p:sp>
      <p:sp>
        <p:nvSpPr>
          <p:cNvPr id="4102" name="Заголовок 1">
            <a:extLst>
              <a:ext uri="{FF2B5EF4-FFF2-40B4-BE49-F238E27FC236}">
                <a16:creationId xmlns:a16="http://schemas.microsoft.com/office/drawing/2014/main" id="{E1819B87-942C-456B-A309-7FC0250D9790}"/>
              </a:ext>
            </a:extLst>
          </p:cNvPr>
          <p:cNvSpPr txBox="1">
            <a:spLocks/>
          </p:cNvSpPr>
          <p:nvPr/>
        </p:nvSpPr>
        <p:spPr bwMode="auto">
          <a:xfrm>
            <a:off x="539750" y="1844675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видов экономической деятельности субъектов малого предпринимательства </a:t>
            </a:r>
          </a:p>
        </p:txBody>
      </p:sp>
      <p:graphicFrame>
        <p:nvGraphicFramePr>
          <p:cNvPr id="4098" name="Диаграмма 11">
            <a:extLst>
              <a:ext uri="{FF2B5EF4-FFF2-40B4-BE49-F238E27FC236}">
                <a16:creationId xmlns:a16="http://schemas.microsoft.com/office/drawing/2014/main" id="{58E97426-9D82-4994-A7DE-D4A2411B3614}"/>
              </a:ext>
            </a:extLst>
          </p:cNvPr>
          <p:cNvGraphicFramePr>
            <a:graphicFrameLocks/>
          </p:cNvGraphicFramePr>
          <p:nvPr/>
        </p:nvGraphicFramePr>
        <p:xfrm>
          <a:off x="3786188" y="2500313"/>
          <a:ext cx="464343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4" imgW="8305935" imgH="5438780" progId="Excel.Sheet.8">
                  <p:embed/>
                </p:oleObj>
              </mc:Choice>
              <mc:Fallback>
                <p:oleObj name="Worksheet" r:id="rId4" imgW="8305935" imgH="5438780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500313"/>
                        <a:ext cx="4643437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3" name="Picture 3" descr="C:\Documents and Settings\Евгений.ADMIN\Рабочий стол\картинки для паспорта\getImage (27).jpg">
            <a:extLst>
              <a:ext uri="{FF2B5EF4-FFF2-40B4-BE49-F238E27FC236}">
                <a16:creationId xmlns:a16="http://schemas.microsoft.com/office/drawing/2014/main" id="{70DE1375-859A-4F84-8B99-E69F7DAF7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2952328" cy="19647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4" descr="C:\Documents and Settings\Евгений.ADMIN\Рабочий стол\картинки для паспорта\getImage (26).jpg">
            <a:extLst>
              <a:ext uri="{FF2B5EF4-FFF2-40B4-BE49-F238E27FC236}">
                <a16:creationId xmlns:a16="http://schemas.microsoft.com/office/drawing/2014/main" id="{30C65A83-D889-42AA-93E2-2869161F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87" y="4291219"/>
            <a:ext cx="2952328" cy="19651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E7C8B8C6-6FC8-46A7-A34B-509C5713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84E856-6630-476F-B4CB-D80D8A75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333375"/>
            <a:ext cx="8496300" cy="9350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Поддержка малого и среднего предпринимательства</a:t>
            </a:r>
          </a:p>
        </p:txBody>
      </p:sp>
      <p:sp>
        <p:nvSpPr>
          <p:cNvPr id="51204" name="Заголовок 1">
            <a:extLst>
              <a:ext uri="{FF2B5EF4-FFF2-40B4-BE49-F238E27FC236}">
                <a16:creationId xmlns:a16="http://schemas.microsoft.com/office/drawing/2014/main" id="{75706E6C-B78B-4A72-9F44-C50B9477B5A1}"/>
              </a:ext>
            </a:extLst>
          </p:cNvPr>
          <p:cNvSpPr txBox="1">
            <a:spLocks/>
          </p:cNvSpPr>
          <p:nvPr/>
        </p:nvSpPr>
        <p:spPr bwMode="auto">
          <a:xfrm>
            <a:off x="428625" y="1000125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малого и среднего бизнеса в районе   предусмотрена поддержка:                                                   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Консультационная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Информационная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Организационная</a:t>
            </a:r>
          </a:p>
        </p:txBody>
      </p:sp>
      <p:pic>
        <p:nvPicPr>
          <p:cNvPr id="77826" name="Picture 2" descr="C:\Documents and Settings\Евгений.ADMIN\Рабочий стол\52356905.jpg">
            <a:extLst>
              <a:ext uri="{FF2B5EF4-FFF2-40B4-BE49-F238E27FC236}">
                <a16:creationId xmlns:a16="http://schemas.microsoft.com/office/drawing/2014/main" id="{FDACA6FE-52B1-435B-8FB1-B39322BB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29066"/>
            <a:ext cx="4176464" cy="221457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7827" name="Picture 3" descr="C:\Documents and Settings\Евгений.ADMIN\Рабочий стол\Business1.jpg">
            <a:extLst>
              <a:ext uri="{FF2B5EF4-FFF2-40B4-BE49-F238E27FC236}">
                <a16:creationId xmlns:a16="http://schemas.microsoft.com/office/drawing/2014/main" id="{46C70C0A-320A-4DAC-989D-84D643CE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29066"/>
            <a:ext cx="4151967" cy="221457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65887512-9022-43F7-9FFA-7655A458F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9BE2D1-9EE4-4E86-8C90-63E8BBAA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813"/>
            <a:ext cx="849630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Перечень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имущества,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составляющего залоговый фонд</a:t>
            </a:r>
          </a:p>
        </p:txBody>
      </p:sp>
      <p:graphicFrame>
        <p:nvGraphicFramePr>
          <p:cNvPr id="51255" name="Group 55">
            <a:extLst>
              <a:ext uri="{FF2B5EF4-FFF2-40B4-BE49-F238E27FC236}">
                <a16:creationId xmlns:a16="http://schemas.microsoft.com/office/drawing/2014/main" id="{B8A45F08-6FCA-49EC-9A86-F8CBBABD4211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2000250"/>
          <a:ext cx="8567737" cy="3786187"/>
        </p:xfrm>
        <a:graphic>
          <a:graphicData uri="http://schemas.openxmlformats.org/drawingml/2006/table">
            <a:tbl>
              <a:tblPr/>
              <a:tblGrid>
                <a:gridCol w="28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местонахождения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м.кв.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Встроенное помещение (Соцзащита)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673732 Забайкальский край,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Могоча, ул. Комсомольская, 4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Встроенное помещение (почта)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673732 Забайкальский край,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Могоча, ул. Комсомольская, 6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Здание банно-прачечного комбината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673732 Забайкальский край,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Могоча, ул. Березовая, 16-а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871,9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Гараж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673730 Забайкальский край,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Могоча, ул. Проворкина,15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 (места организованной торговли)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673732 Забайкальский край,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Могоча, ул. Шулешко,12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1819,0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Автомашина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Land Rover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3" marR="4452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95018384-5F5E-4E6E-A87C-1207D2B07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9162B3-8B30-4CB5-9984-8BC71DCC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404813"/>
            <a:ext cx="6191250" cy="357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 Math" pitchFamily="18" charset="0"/>
                <a:cs typeface="Arial" pitchFamily="34" charset="0"/>
              </a:rPr>
              <a:t>Географическое положение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CC80396-FCBB-41D7-BE4D-2EC484EAFB44}"/>
              </a:ext>
            </a:extLst>
          </p:cNvPr>
          <p:cNvSpPr txBox="1">
            <a:spLocks/>
          </p:cNvSpPr>
          <p:nvPr/>
        </p:nvSpPr>
        <p:spPr>
          <a:xfrm>
            <a:off x="467544" y="3284984"/>
            <a:ext cx="8229600" cy="5715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Климатические условия</a:t>
            </a:r>
          </a:p>
        </p:txBody>
      </p:sp>
      <p:pic>
        <p:nvPicPr>
          <p:cNvPr id="2" name="Picture 2" descr="C:\Documents and Settings\Евгений.ADMIN\Рабочий стол\картинки для паспорта\mogocha.jpg">
            <a:extLst>
              <a:ext uri="{FF2B5EF4-FFF2-40B4-BE49-F238E27FC236}">
                <a16:creationId xmlns:a16="http://schemas.microsoft.com/office/drawing/2014/main" id="{42F63F11-A889-487A-943B-C1D13A88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4974" y="836712"/>
            <a:ext cx="2367386" cy="25922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0486" name="Прямоугольник 6">
            <a:extLst>
              <a:ext uri="{FF2B5EF4-FFF2-40B4-BE49-F238E27FC236}">
                <a16:creationId xmlns:a16="http://schemas.microsoft.com/office/drawing/2014/main" id="{5DD90B87-8D52-4F1D-A740-9D3BE7056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860800"/>
            <a:ext cx="43195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Климат: резко континентальный.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Безморозный период: 80 – 100 дней. 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июля в полдень: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+22 - +25 градусов </a:t>
            </a:r>
            <a:r>
              <a:rPr lang="ru-RU" altLang="ru-RU" b="1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Абсолютный максимум температур: +36 - +38 </a:t>
            </a:r>
            <a:r>
              <a:rPr lang="ru-RU" altLang="ru-RU" b="1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из абсолютных годовых минимумов: -47 - -49 </a:t>
            </a:r>
            <a:r>
              <a:rPr lang="ru-RU" altLang="ru-RU" b="1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Абсолютный минимум: -55</a:t>
            </a:r>
            <a:r>
              <a:rPr lang="ru-RU" altLang="ru-RU" b="1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15306FCA-7281-4277-AB68-58D40B36A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5761037" cy="2447925"/>
          </a:xfrm>
        </p:spPr>
        <p:txBody>
          <a:bodyPr>
            <a:noAutofit/>
          </a:bodyPr>
          <a:lstStyle/>
          <a:p>
            <a:pPr marL="0" indent="18097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Могочинский район расположен на северо-востоке Забайкальского края. </a:t>
            </a:r>
          </a:p>
          <a:p>
            <a:pPr marL="0" indent="18097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востока район граничит с Амурской областью, с юга - со Сретенским районом и КНР, с запада с Чернышевским и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Газимуро-Заводским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районами, с севера - с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Тунгиро-Олекминским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Тунгокоченским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районами.</a:t>
            </a:r>
          </a:p>
          <a:p>
            <a:pPr marL="0" indent="18097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- город Могоча.</a:t>
            </a:r>
            <a:br>
              <a:rPr lang="ru-RU" sz="1800" b="1" dirty="0">
                <a:latin typeface="+mj-lt"/>
              </a:rPr>
            </a:br>
            <a:br>
              <a:rPr lang="ru-RU" sz="1800" b="1" dirty="0">
                <a:latin typeface="+mj-lt"/>
              </a:rPr>
            </a:br>
            <a:br>
              <a:rPr lang="ru-RU" sz="1800" b="1" dirty="0">
                <a:latin typeface="+mj-lt"/>
              </a:rPr>
            </a:br>
            <a:endParaRPr lang="ru-RU" sz="1800" b="1" dirty="0">
              <a:latin typeface="+mj-lt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E8EEB6A-C242-4374-905D-B76C7D7281DC}"/>
              </a:ext>
            </a:extLst>
          </p:cNvPr>
          <p:cNvSpPr/>
          <p:nvPr/>
        </p:nvSpPr>
        <p:spPr>
          <a:xfrm>
            <a:off x="7164388" y="2205038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кругленная прямоугольная выноска 10">
            <a:extLst>
              <a:ext uri="{FF2B5EF4-FFF2-40B4-BE49-F238E27FC236}">
                <a16:creationId xmlns:a16="http://schemas.microsoft.com/office/drawing/2014/main" id="{409A27E1-CE54-4631-AE77-EBBACD379358}"/>
              </a:ext>
            </a:extLst>
          </p:cNvPr>
          <p:cNvSpPr/>
          <p:nvPr/>
        </p:nvSpPr>
        <p:spPr>
          <a:xfrm>
            <a:off x="6516688" y="1557338"/>
            <a:ext cx="1727200" cy="358775"/>
          </a:xfrm>
          <a:prstGeom prst="wedgeRoundRectCallout">
            <a:avLst>
              <a:gd name="adj1" fmla="val -11389"/>
              <a:gd name="adj2" fmla="val 112626"/>
              <a:gd name="adj3" fmla="val 16667"/>
            </a:avLst>
          </a:prstGeom>
          <a:solidFill>
            <a:schemeClr val="accent1">
              <a:lumMod val="60000"/>
              <a:lumOff val="40000"/>
              <a:alpha val="6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Могоча</a:t>
            </a:r>
          </a:p>
        </p:txBody>
      </p:sp>
      <p:pic>
        <p:nvPicPr>
          <p:cNvPr id="16395" name="Picture 11" descr="D:\Общая папка\Инвестиционный паспорт\фотографии\getImage (12).jpg">
            <a:extLst>
              <a:ext uri="{FF2B5EF4-FFF2-40B4-BE49-F238E27FC236}">
                <a16:creationId xmlns:a16="http://schemas.microsoft.com/office/drawing/2014/main" id="{D4F7EDC3-6B89-4DE4-985C-326B7179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71876"/>
            <a:ext cx="2391654" cy="159194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91" name="Picture 1" descr="C:\Users\Миронова\Desktop\2017-07-10.jpg">
            <a:extLst>
              <a:ext uri="{FF2B5EF4-FFF2-40B4-BE49-F238E27FC236}">
                <a16:creationId xmlns:a16="http://schemas.microsoft.com/office/drawing/2014/main" id="{5ED6229E-20EE-4D3D-98CE-198C773A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4500563"/>
            <a:ext cx="21431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D0633490-A98F-4257-89FC-56D71CC9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Documents and Settings\Евгений.ADMIN\Рабочий стол\картинки для паспорта\194_7580_640x480.jpg">
            <a:extLst>
              <a:ext uri="{FF2B5EF4-FFF2-40B4-BE49-F238E27FC236}">
                <a16:creationId xmlns:a16="http://schemas.microsoft.com/office/drawing/2014/main" id="{731DD0C3-0E25-42C9-B2DB-8E9D0A58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7000"/>
          </a:blip>
          <a:srcRect/>
          <a:stretch>
            <a:fillRect/>
          </a:stretch>
        </p:blipFill>
        <p:spPr bwMode="auto">
          <a:xfrm>
            <a:off x="323528" y="908720"/>
            <a:ext cx="8424936" cy="54198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3252" name="Заголовок 1">
            <a:extLst>
              <a:ext uri="{FF2B5EF4-FFF2-40B4-BE49-F238E27FC236}">
                <a16:creationId xmlns:a16="http://schemas.microsoft.com/office/drawing/2014/main" id="{AF6FD929-4339-42D3-9328-754B3ADABF9B}"/>
              </a:ext>
            </a:extLst>
          </p:cNvPr>
          <p:cNvSpPr txBox="1">
            <a:spLocks/>
          </p:cNvSpPr>
          <p:nvPr/>
        </p:nvSpPr>
        <p:spPr bwMode="auto">
          <a:xfrm>
            <a:off x="395288" y="134143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района «Могочинский район» действует </a:t>
            </a:r>
            <a:r>
              <a:rPr lang="ru-RU" altLang="ru-RU" sz="1600" b="1" u="sng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муниципальной поддержке инвестиционной деятельности в муниципальном районе «Могочинский район» </a:t>
            </a:r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Совета от 27.12.2011 г. № 212).</a:t>
            </a:r>
          </a:p>
          <a:p>
            <a:pPr algn="just" eaLnBrk="1" hangingPunct="1"/>
            <a:endParaRPr lang="ru-RU" altLang="ru-RU" sz="1600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стимулирование инвестиционной деятельности на территории района и привлечение инвестиций в экономику района, повышение заинтересованности предприятий в увеличении производства, работ, услуг, создания новых рабочих мест с целью формирования мер муниципальной поддержки инвестиционной деятельности, в том числе стимулирующее привлечение иностранного капитала, руководствуясь ст. 26 Устава Муниципального района «Могочинский район».</a:t>
            </a:r>
          </a:p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поддержка инвесторов на территории муниципального</a:t>
            </a:r>
          </a:p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«Могочинский район» осуществляется </a:t>
            </a:r>
            <a:r>
              <a:rPr lang="ru-RU" altLang="ru-RU" sz="1600" b="1" u="sng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следующих формах</a:t>
            </a:r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endParaRPr lang="ru-RU" altLang="ru-RU" sz="900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предоставление налоговых льгот для субъектов инвестиционной деятельности по местным налогам и льгот по аренде муниципального имущества и земельных участков;</a:t>
            </a:r>
          </a:p>
          <a:p>
            <a:pPr algn="just" eaLnBrk="1" hangingPunct="1"/>
            <a:endParaRPr lang="ru-RU" altLang="ru-RU" sz="900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предоставление инвесторам информационной и организационной поддержки;</a:t>
            </a:r>
          </a:p>
          <a:p>
            <a:pPr algn="just" eaLnBrk="1" hangingPunct="1"/>
            <a:endParaRPr lang="ru-RU" altLang="ru-RU" sz="900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оказание содействия в распространении объективной, позитивной информации.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E85C0E-72D1-4ED6-9632-F3EE8500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549275"/>
            <a:ext cx="8496300" cy="7191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поддержка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инвестиционной деятельности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5D768B51-A478-4BA8-907D-0E0A86F1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E9B03D-4D46-4E65-B281-D951AFC9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549275"/>
            <a:ext cx="8496300" cy="719138"/>
          </a:xfrm>
        </p:spPr>
        <p:txBody>
          <a:bodyPr>
            <a:noAutofit/>
          </a:bodyPr>
          <a:lstStyle/>
          <a:p>
            <a:pPr algn="ctr" eaLnBrk="1" hangingPunct="1"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Муниципальные целевые программы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принятые к финансированию в 2020 году.</a:t>
            </a:r>
          </a:p>
        </p:txBody>
      </p:sp>
      <p:graphicFrame>
        <p:nvGraphicFramePr>
          <p:cNvPr id="52265" name="Group 41">
            <a:extLst>
              <a:ext uri="{FF2B5EF4-FFF2-40B4-BE49-F238E27FC236}">
                <a16:creationId xmlns:a16="http://schemas.microsoft.com/office/drawing/2014/main" id="{7E900BA5-752A-4DCE-B582-B995BC38BB10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473200"/>
          <a:ext cx="8640762" cy="4686311"/>
        </p:xfrm>
        <a:graphic>
          <a:graphicData uri="http://schemas.openxmlformats.org/drawingml/2006/table">
            <a:tbl>
              <a:tblPr/>
              <a:tblGrid>
                <a:gridCol w="705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и распоряжение муниципальным имуществом в муниципальном районе "Могочинский район" ( 2019-2021) Постановление 494 от 14.08.2018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7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i="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"Территориальное планирование и обеспечение градостроительной деятельности на территории муниципального района "Могочинский район" (2019-2021гг.) Постановление 481 от 01.08.2018г.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системы отдыха и оздоровления детей в муниципальном районе «Могочинский район» на 2018-2021гг. Постановление « 536 от 03.10.2017г.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7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Управление муниципальными финансами муниципального района "Могочинский район" на 2018-2022гг. Постановление № 490 от 13.09.2017г.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20822,0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"Укрепление материально-технической базы администрации муниципального района "Могочинский район" на 2019-2021гг Постановление 377 от 14.06.2018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кадровой политики в муниципальном районе «Могочинский район» на 2020-2022гг. Постановление №506 от 07.08.2019г.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общего образования муниципального района "Могочинский район"» (2016-2020 гг.) (Постановление № 612  от 31.12.2015 г.)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B1FB240F-D50F-4A4C-AE2D-A898ED12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65" name="Group 41">
            <a:extLst>
              <a:ext uri="{FF2B5EF4-FFF2-40B4-BE49-F238E27FC236}">
                <a16:creationId xmlns:a16="http://schemas.microsoft.com/office/drawing/2014/main" id="{EB97555C-B191-40C1-B869-58C0ABFFFA09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214438"/>
          <a:ext cx="8640762" cy="5000624"/>
        </p:xfrm>
        <a:graphic>
          <a:graphicData uri="http://schemas.openxmlformats.org/drawingml/2006/table">
            <a:tbl>
              <a:tblPr/>
              <a:tblGrid>
                <a:gridCol w="705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7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"Одаренные дети" (2019-2021 гг.)  Постановление №613 от 04.10.2018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7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безнадзорности и  правонарушений  несовершеннолетних в муниципальном районе "Могочинский район" (2019-2022 гг.) Постановление №546  от 07.09.2018 г.)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7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"Педагогические кадры" (2019-2021гг) Постановление 615 от 04.10.2018г.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7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"Комплексная безопасность образовательных учреждений муниципального района "Могочинский район" (2018-2020 гг.) (Постановление № 744 от 12.12.2017г.)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целевая программа "Доступная среда" (2018-2020 гг.) (Постановление № 776 от 22.12.2017г.)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"Патриотическое воспитание детей, подростков и молодежи "Могочинского района" (2019-2021) Постановление 612 от 04.10.2018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инклюзивного образования детей муниципального района «Могочинский район» на 2019-2021 годы» (Постановление 614 от 04.10.2018г.)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F394A05F-BC4E-42DC-BEE4-021E44D37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65" name="Group 41">
            <a:extLst>
              <a:ext uri="{FF2B5EF4-FFF2-40B4-BE49-F238E27FC236}">
                <a16:creationId xmlns:a16="http://schemas.microsoft.com/office/drawing/2014/main" id="{B073FF6A-7106-4A2A-9A4E-498EB0E68C46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928688"/>
          <a:ext cx="8640762" cy="5481959"/>
        </p:xfrm>
        <a:graphic>
          <a:graphicData uri="http://schemas.openxmlformats.org/drawingml/2006/table">
            <a:tbl>
              <a:tblPr/>
              <a:tblGrid>
                <a:gridCol w="705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"Привлечение молодых специалистов для работы в учреждениях муниципальной сферы" (2019-2021гг) Постановление № 532 от 30.08.2018г.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"Культура муниципального района "Могочинский район" на 2020-2021 гг. Постановление № 526 от 29.08.2019г.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физкультуры и спорта в муниципальном районе "Могочинский район" (2019-2021гг.) (Постановление 547 от 07.09.2018)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9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«Молодежная политика муниципального района «Могочинский район» 2019-2020гг.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целевая программа "Развитие малого и среднего предпринимательства муниципального района "Могочинский район"  (2019-2022гг.) (Постановление № 507 от 07.08.2019г.)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комплексного развития систем коммунальной инфраструктуры муниципального района "Могочинский район" (2011-2020) Постановление № 1102 от 29.12.2011г.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«По профилактике терроризма и экстремизма, а также минимизации и (или) ликвидации последствий терроризма и экстремизма на территории муниципального района «Могочинский район»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2019-2020 г.г.» Постановление 549 от 07.09.2018г.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3629C58D-CEF0-4813-9876-0FFD06E1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0</a:t>
            </a:r>
          </a:p>
        </p:txBody>
      </p:sp>
      <p:sp>
        <p:nvSpPr>
          <p:cNvPr id="57347" name="Содержимое 2">
            <a:extLst>
              <a:ext uri="{FF2B5EF4-FFF2-40B4-BE49-F238E27FC236}">
                <a16:creationId xmlns:a16="http://schemas.microsoft.com/office/drawing/2014/main" id="{FC7C3FC2-3A89-4036-ABA9-B1958C72C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734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550AA7A1-DE9C-498B-B4F1-9BFC8BC96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41">
            <a:extLst>
              <a:ext uri="{FF2B5EF4-FFF2-40B4-BE49-F238E27FC236}">
                <a16:creationId xmlns:a16="http://schemas.microsoft.com/office/drawing/2014/main" id="{287AA7FD-6A0A-4B85-A8B9-2BC5DB364AC0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214438"/>
          <a:ext cx="8501062" cy="3111723"/>
        </p:xfrm>
        <a:graphic>
          <a:graphicData uri="http://schemas.openxmlformats.org/drawingml/2006/table">
            <a:tbl>
              <a:tblPr/>
              <a:tblGrid>
                <a:gridCol w="6942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44526" marR="44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i="0" kern="120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«Развитие системы дошкольного образования муниципального района «Могочинский район» на 2016-2020гг. Постановление №258 от 29.09.2016г.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«Профилактика правонарушений в муниципальном районе «Могочинский район» на 2019-2021гг. Постановление № 198 от 26.03.2019г.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по подготовке и проведению государственной итоговой аттестации выпускников в общеобразовательных учреждениях муниципального района "Могочинский район" (2015-2020 гг.) (Постановление № 956 от 14.11.2014 г.)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"Безопасность дорожного движения на территории муниципального района "Могочинский район" (2018-2020 гг.) (Постановление №492 от 18.09.2017г.)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7487F13E-0D94-4D45-9561-52DCAF99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8ECEE9C-2644-47A7-8052-679C6480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404813"/>
            <a:ext cx="7993063" cy="1223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Перечень основных показателей </a:t>
            </a:r>
            <a:b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социально-экономического развития МР «Могочинский район»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471" name="Group 79">
            <a:extLst>
              <a:ext uri="{FF2B5EF4-FFF2-40B4-BE49-F238E27FC236}">
                <a16:creationId xmlns:a16="http://schemas.microsoft.com/office/drawing/2014/main" id="{11D4C2E7-E05C-4A8E-B1CE-86AB678327BF}"/>
              </a:ext>
            </a:extLst>
          </p:cNvPr>
          <p:cNvGraphicFramePr>
            <a:graphicFrameLocks noGrp="1"/>
          </p:cNvGraphicFramePr>
          <p:nvPr/>
        </p:nvGraphicFramePr>
        <p:xfrm>
          <a:off x="71438" y="1825625"/>
          <a:ext cx="8893175" cy="3817938"/>
        </p:xfrm>
        <a:graphic>
          <a:graphicData uri="http://schemas.openxmlformats.org/drawingml/2006/table">
            <a:tbl>
              <a:tblPr/>
              <a:tblGrid>
                <a:gridCol w="61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52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измерения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предыдущему году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205,9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216,4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299,7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321,2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353,95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387,4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472,9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43,97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44,56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40,43</a:t>
                      </a:r>
                    </a:p>
                  </a:txBody>
                  <a:tcPr marL="43180" marR="431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ценах в % к предыдущему году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431,5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56,39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67A93B42-80E8-4370-9492-640CBEB7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504" name="Group 88">
            <a:extLst>
              <a:ext uri="{FF2B5EF4-FFF2-40B4-BE49-F238E27FC236}">
                <a16:creationId xmlns:a16="http://schemas.microsoft.com/office/drawing/2014/main" id="{2143AA70-5D5E-4A0B-B93F-EEF0021EC8E4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000125"/>
          <a:ext cx="8750300" cy="5500688"/>
        </p:xfrm>
        <a:graphic>
          <a:graphicData uri="http://schemas.openxmlformats.org/drawingml/2006/table">
            <a:tbl>
              <a:tblPr/>
              <a:tblGrid>
                <a:gridCol w="502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4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Единица        измерения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376927,0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161709,0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155944,9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127441,1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134510,0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209746,8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ценах в % к предыдущему году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1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10000 человек 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162,3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84D52F71-1C2D-4AE4-BF05-05DB8F68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48" name="Group 108">
            <a:extLst>
              <a:ext uri="{FF2B5EF4-FFF2-40B4-BE49-F238E27FC236}">
                <a16:creationId xmlns:a16="http://schemas.microsoft.com/office/drawing/2014/main" id="{4A96695D-AA96-4FA9-8D92-1BB4EB529D86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785813"/>
          <a:ext cx="8786813" cy="5521325"/>
        </p:xfrm>
        <a:graphic>
          <a:graphicData uri="http://schemas.openxmlformats.org/drawingml/2006/table">
            <a:tbl>
              <a:tblPr/>
              <a:tblGrid>
                <a:gridCol w="46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52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3180" marR="431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1 жителя,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Среднедушевые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доходы 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27819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на душу населения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86945</a:t>
                      </a:r>
                      <a:endParaRPr lang="ru-RU" sz="11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душу 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незанятого населения в трудоспособном возрасте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A529A8AF-7D45-48DC-9C96-D898C5D7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755FE54-2D52-456E-8671-3EE624CB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7993063" cy="863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2957513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муниципального района «Могочинский район» Забайкальского края</a:t>
            </a:r>
          </a:p>
        </p:txBody>
      </p:sp>
      <p:pic>
        <p:nvPicPr>
          <p:cNvPr id="8" name="Picture 4" descr="D:\Общая папка\Для сайта\P2160008.JPG">
            <a:extLst>
              <a:ext uri="{FF2B5EF4-FFF2-40B4-BE49-F238E27FC236}">
                <a16:creationId xmlns:a16="http://schemas.microsoft.com/office/drawing/2014/main" id="{4F6C78C1-6E89-4E2C-AFE1-A5F1EB73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lum bright="42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417969" cy="48245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F8DC7A9-8571-4E8F-92A2-5B487801B81D}"/>
              </a:ext>
            </a:extLst>
          </p:cNvPr>
          <p:cNvSpPr txBox="1">
            <a:spLocks/>
          </p:cNvSpPr>
          <p:nvPr/>
        </p:nvSpPr>
        <p:spPr>
          <a:xfrm>
            <a:off x="357188" y="785813"/>
            <a:ext cx="8532812" cy="4429125"/>
          </a:xfrm>
          <a:prstGeom prst="rect">
            <a:avLst/>
          </a:prstGeom>
          <a:ln>
            <a:noFill/>
          </a:ln>
        </p:spPr>
        <p:txBody>
          <a:bodyPr l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673732, Забайкальский край,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Могоча, ул. Комсомольская, 13, </a:t>
            </a:r>
            <a:r>
              <a:rPr lang="ru-RU" sz="16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pochta@mogocha.e-zab.ru</a:t>
            </a:r>
            <a:endParaRPr lang="ru-RU" sz="1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Сорокотягин</a:t>
            </a:r>
            <a:r>
              <a:rPr lang="ru-RU" sz="1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Анатолий Анатольевич– глава муниципального района «Могочинский район»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8-30(241)40-230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факс: 8-30(241)40-552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Рюмкина</a:t>
            </a:r>
            <a:r>
              <a:rPr lang="ru-RU" sz="1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Ольга Анатольевна - заместитель руководителя администрации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«Могочинский район» по социальным вопросам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8-30(241)40-558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Евдокимов Евгений Александрович – управляющий Делами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Телефон/факс: 8-30(241)40-552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Волкова Татьяна Станиславовна– секретарь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8-30(241)40-230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3C9D7B3B-5E5D-4EED-8642-A4DF5726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2E7D23-60B8-4440-A666-F2A9F19C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250"/>
            <a:ext cx="7943850" cy="285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Полезные ископаемые</a:t>
            </a:r>
          </a:p>
        </p:txBody>
      </p:sp>
      <p:sp>
        <p:nvSpPr>
          <p:cNvPr id="21508" name="Заголовок 1">
            <a:extLst>
              <a:ext uri="{FF2B5EF4-FFF2-40B4-BE49-F238E27FC236}">
                <a16:creationId xmlns:a16="http://schemas.microsoft.com/office/drawing/2014/main" id="{6218C47A-BF87-405C-9759-A8A521D23B2A}"/>
              </a:ext>
            </a:extLst>
          </p:cNvPr>
          <p:cNvSpPr txBox="1">
            <a:spLocks/>
          </p:cNvSpPr>
          <p:nvPr/>
        </p:nvSpPr>
        <p:spPr bwMode="auto">
          <a:xfrm>
            <a:off x="250825" y="765175"/>
            <a:ext cx="83534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Могочинский район по запасам и прогнозным ресурсам золота занимает первое место среди районов края. В пределах района выделяется несколько рудных узлов. Прогнозные ресурсы золота только по Итака-Могочинскому рудному узлу составляет несколько сотен тонн рудного и десятки тонн рассыпного золота. Учтены запасы по 54 россыпям, из них 10 – для дражной отработки, 1 для подземной и 43 для открытой механизированной.</a:t>
            </a:r>
          </a:p>
        </p:txBody>
      </p:sp>
      <p:graphicFrame>
        <p:nvGraphicFramePr>
          <p:cNvPr id="17462" name="Group 54">
            <a:extLst>
              <a:ext uri="{FF2B5EF4-FFF2-40B4-BE49-F238E27FC236}">
                <a16:creationId xmlns:a16="http://schemas.microsoft.com/office/drawing/2014/main" id="{44871EBE-102B-4989-BB3F-FB160DF76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51832"/>
              </p:ext>
            </p:extLst>
          </p:nvPr>
        </p:nvGraphicFramePr>
        <p:xfrm>
          <a:off x="250825" y="2492375"/>
          <a:ext cx="6096000" cy="3771904"/>
        </p:xfrm>
        <a:graphic>
          <a:graphicData uri="http://schemas.openxmlformats.org/drawingml/2006/table">
            <a:tbl>
              <a:tblPr/>
              <a:tblGrid>
                <a:gridCol w="28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месторождения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полезного ископаемого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Васильевское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Малый Амазар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Большой Амазар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Черный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Урюм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Горбица и приток Безымянка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Иенда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Даван-Холоджиканская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рудная зона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483" name="Picture 3" descr="C:\Documents and Settings\Евгений.ADMIN\Рабочий стол\картинки для паспорта\SDC11188.jpg">
            <a:extLst>
              <a:ext uri="{FF2B5EF4-FFF2-40B4-BE49-F238E27FC236}">
                <a16:creationId xmlns:a16="http://schemas.microsoft.com/office/drawing/2014/main" id="{3D66D52B-B219-4CC6-83D0-8CDB27DC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286256"/>
            <a:ext cx="2088232" cy="208823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1556" name="Picture 1" descr="C:\Users\Миронова\Desktop\aHR0cDovL3ByaW1hbWVkaWEucnUvZi9iaWcvNTIxLzUyMDM3Mi5qcGc=.jpg">
            <a:extLst>
              <a:ext uri="{FF2B5EF4-FFF2-40B4-BE49-F238E27FC236}">
                <a16:creationId xmlns:a16="http://schemas.microsoft.com/office/drawing/2014/main" id="{AC797B36-951C-4A11-8350-A4711017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2500313"/>
            <a:ext cx="25241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FADF01F3-E013-43EC-BCAB-101C3A2B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EF031F-4151-48A2-BE8A-82C5E61C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250"/>
            <a:ext cx="7943850" cy="285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Полезные ископаемые</a:t>
            </a:r>
          </a:p>
        </p:txBody>
      </p:sp>
      <p:graphicFrame>
        <p:nvGraphicFramePr>
          <p:cNvPr id="18497" name="Group 65">
            <a:extLst>
              <a:ext uri="{FF2B5EF4-FFF2-40B4-BE49-F238E27FC236}">
                <a16:creationId xmlns:a16="http://schemas.microsoft.com/office/drawing/2014/main" id="{C79B8DF3-A429-4D0D-B60E-D2EAE15A7250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1357313"/>
          <a:ext cx="6096000" cy="4295821"/>
        </p:xfrm>
        <a:graphic>
          <a:graphicData uri="http://schemas.openxmlformats.org/drawingml/2006/table">
            <a:tbl>
              <a:tblPr/>
              <a:tblGrid>
                <a:gridCol w="28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месторождения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полезного ископаемого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Скважина 4715 (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с.Семиозерный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лет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Скважины 1,2 (ст.Сбега), 1-67 (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Кендагиры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Багаджинская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лет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Доптуган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Наседкино (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Малоурюмское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Нерчуганское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Кулинское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Ключевское МПВ (скв.23-Э)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лет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Малая Могоча (Глубокий,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Россыпка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Щепка)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483" name="Picture 3" descr="C:\Documents and Settings\Евгений.ADMIN\Рабочий стол\картинки для паспорта\SDC11188.jpg">
            <a:extLst>
              <a:ext uri="{FF2B5EF4-FFF2-40B4-BE49-F238E27FC236}">
                <a16:creationId xmlns:a16="http://schemas.microsoft.com/office/drawing/2014/main" id="{BF16BC17-5A60-4311-AED1-7DB53B5D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714752"/>
            <a:ext cx="2088232" cy="208823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2579" name="Picture 1" descr="C:\Users\Миронова\Desktop\fb11aa.gpz0ce.5s7b.rs.ii.jpg">
            <a:extLst>
              <a:ext uri="{FF2B5EF4-FFF2-40B4-BE49-F238E27FC236}">
                <a16:creationId xmlns:a16="http://schemas.microsoft.com/office/drawing/2014/main" id="{9C826ED4-B921-49E5-AA8B-D35D826A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1143000"/>
            <a:ext cx="22145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2601E783-EFF2-48B2-B514-0B1AB4F23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5BE25DE-53F8-4131-8582-C02D6723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250"/>
            <a:ext cx="7943850" cy="285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Полезные ископаемые</a:t>
            </a:r>
          </a:p>
        </p:txBody>
      </p:sp>
      <p:graphicFrame>
        <p:nvGraphicFramePr>
          <p:cNvPr id="19525" name="Group 69">
            <a:extLst>
              <a:ext uri="{FF2B5EF4-FFF2-40B4-BE49-F238E27FC236}">
                <a16:creationId xmlns:a16="http://schemas.microsoft.com/office/drawing/2014/main" id="{2924D336-435C-442C-ABCA-92277E51A2A3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908050"/>
          <a:ext cx="6096000" cy="4888060"/>
        </p:xfrm>
        <a:graphic>
          <a:graphicData uri="http://schemas.openxmlformats.org/drawingml/2006/table">
            <a:tbl>
              <a:tblPr/>
              <a:tblGrid>
                <a:gridCol w="28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Наименование месторождения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Тип полезного ископаемого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Запасы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Кадара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Итака (артезианский бассейн долины реки)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лет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Уконинское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Скважина 5-Э (п.Давенда)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лет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Солонечное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Нерчуганское 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лет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Амазарканское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Александровское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Могочинское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Могочинское МПВ уч-к Медвежьеключевской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7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Могочинское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МПВ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уч-к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Раздольненский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3614" name="Picture 1" descr="C:\Users\Миронова\Desktop\271788_900.jpg">
            <a:extLst>
              <a:ext uri="{FF2B5EF4-FFF2-40B4-BE49-F238E27FC236}">
                <a16:creationId xmlns:a16="http://schemas.microsoft.com/office/drawing/2014/main" id="{6BE5EE4B-1C75-46C6-8D84-A120ED80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1071563"/>
            <a:ext cx="2428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5" name="Picture 2" descr="C:\Users\Миронова\Desktop\35d21cda1cfa4dffada186402dcc6f6a.jpg">
            <a:extLst>
              <a:ext uri="{FF2B5EF4-FFF2-40B4-BE49-F238E27FC236}">
                <a16:creationId xmlns:a16="http://schemas.microsoft.com/office/drawing/2014/main" id="{72BCF16F-7F44-42F0-BB81-69E83202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3571875"/>
            <a:ext cx="25717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077771C5-3085-4E77-AAC7-30385C564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1498D30-1DFA-4F30-9E73-9DAFABD4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250"/>
            <a:ext cx="7943850" cy="285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Полезные ископаемые</a:t>
            </a:r>
          </a:p>
        </p:txBody>
      </p:sp>
      <p:graphicFrame>
        <p:nvGraphicFramePr>
          <p:cNvPr id="20550" name="Group 70">
            <a:extLst>
              <a:ext uri="{FF2B5EF4-FFF2-40B4-BE49-F238E27FC236}">
                <a16:creationId xmlns:a16="http://schemas.microsoft.com/office/drawing/2014/main" id="{9B1989E2-3D36-4480-A17F-220640517848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285875"/>
          <a:ext cx="6096000" cy="2992441"/>
        </p:xfrm>
        <a:graphic>
          <a:graphicData uri="http://schemas.openxmlformats.org/drawingml/2006/table">
            <a:tbl>
              <a:tblPr/>
              <a:tblGrid>
                <a:gridCol w="28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месторождения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полезного ископаемого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Скважина ЧТ-112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Боровой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Артеушка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Дедушкина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Падушка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Королевское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Желтуга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Давенда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года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Трошиха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2" descr="C:\Documents and Settings\Евгений.ADMIN\Рабочий стол\картинки для паспорта\1d5a96c1-3555-444b-ab62-42f81a31ed98.jpg">
            <a:extLst>
              <a:ext uri="{FF2B5EF4-FFF2-40B4-BE49-F238E27FC236}">
                <a16:creationId xmlns:a16="http://schemas.microsoft.com/office/drawing/2014/main" id="{FF0A74A4-C52E-4120-8A13-32DC91D4C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57298"/>
            <a:ext cx="2287726" cy="228772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4623" name="Picture 1" descr="\\Mironova\общая папка\Драга.JPG">
            <a:extLst>
              <a:ext uri="{FF2B5EF4-FFF2-40B4-BE49-F238E27FC236}">
                <a16:creationId xmlns:a16="http://schemas.microsoft.com/office/drawing/2014/main" id="{24308641-B55E-4694-8E11-EB4A2705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357688"/>
            <a:ext cx="24653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Евгений.ADMIN\Рабочий стол\business_ppt_background.jpg">
            <a:extLst>
              <a:ext uri="{FF2B5EF4-FFF2-40B4-BE49-F238E27FC236}">
                <a16:creationId xmlns:a16="http://schemas.microsoft.com/office/drawing/2014/main" id="{384A1D9F-B1C6-48F1-BBD9-03BB963A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D3A670-02E3-49A7-95B9-C6574221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250"/>
            <a:ext cx="7943850" cy="285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Полезные ископаемые</a:t>
            </a:r>
          </a:p>
        </p:txBody>
      </p:sp>
      <p:graphicFrame>
        <p:nvGraphicFramePr>
          <p:cNvPr id="21547" name="Group 43">
            <a:extLst>
              <a:ext uri="{FF2B5EF4-FFF2-40B4-BE49-F238E27FC236}">
                <a16:creationId xmlns:a16="http://schemas.microsoft.com/office/drawing/2014/main" id="{84485AB6-7D20-47E5-8E5A-587C5B79BEAA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285875"/>
          <a:ext cx="6096000" cy="1949450"/>
        </p:xfrm>
        <a:graphic>
          <a:graphicData uri="http://schemas.openxmlformats.org/drawingml/2006/table">
            <a:tbl>
              <a:tblPr/>
              <a:tblGrid>
                <a:gridCol w="28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месторождения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полезного ископаемого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Могочинское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Костромихинско-Трошихинская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2" descr="C:\Documents and Settings\Евгений.ADMIN\Рабочий стол\картинки для паспорта\A22-29_5.jpg">
            <a:extLst>
              <a:ext uri="{FF2B5EF4-FFF2-40B4-BE49-F238E27FC236}">
                <a16:creationId xmlns:a16="http://schemas.microsoft.com/office/drawing/2014/main" id="{ABD48798-B84E-4BFA-B40A-ECE7F3D8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957" y="4005064"/>
            <a:ext cx="3748235" cy="2124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4580" name="Picture 4" descr="C:\Documents and Settings\Евгений.ADMIN\Рабочий стол\картинки для паспорта\02050002d.jpg">
            <a:extLst>
              <a:ext uri="{FF2B5EF4-FFF2-40B4-BE49-F238E27FC236}">
                <a16:creationId xmlns:a16="http://schemas.microsoft.com/office/drawing/2014/main" id="{2C15697D-D803-4D5F-BC5A-10508736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5" y="4005064"/>
            <a:ext cx="2134462" cy="2124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4581" name="Picture 5" descr="C:\Documents and Settings\Евгений.ADMIN\Рабочий стол\картинки для паспорта\1.jpg">
            <a:extLst>
              <a:ext uri="{FF2B5EF4-FFF2-40B4-BE49-F238E27FC236}">
                <a16:creationId xmlns:a16="http://schemas.microsoft.com/office/drawing/2014/main" id="{757A5C07-477D-4C52-9916-4CCF457D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124000" cy="2124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5625" name="Picture 1" descr="C:\Users\Миронова\Desktop\zoloto-yutyub.jpg">
            <a:extLst>
              <a:ext uri="{FF2B5EF4-FFF2-40B4-BE49-F238E27FC236}">
                <a16:creationId xmlns:a16="http://schemas.microsoft.com/office/drawing/2014/main" id="{6441F004-93FF-435F-A82A-5F40675A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071938"/>
            <a:ext cx="2368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10781</TotalTime>
  <Words>4213</Words>
  <Application>Microsoft Office PowerPoint</Application>
  <PresentationFormat>Экран (4:3)</PresentationFormat>
  <Paragraphs>1813</Paragraphs>
  <Slides>48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Constantia</vt:lpstr>
      <vt:lpstr>Times New Roman</vt:lpstr>
      <vt:lpstr>Wingdings 2</vt:lpstr>
      <vt:lpstr>Поток</vt:lpstr>
      <vt:lpstr>Worksheet</vt:lpstr>
      <vt:lpstr>Инвестиционный паспорт           муниципального района                           «Могочинский район»</vt:lpstr>
      <vt:lpstr>Презентация PowerPoint</vt:lpstr>
      <vt:lpstr>Презентация PowerPoint</vt:lpstr>
      <vt:lpstr>Географическое положение</vt:lpstr>
      <vt:lpstr>Полезные ископаемые</vt:lpstr>
      <vt:lpstr>Полезные ископаемые</vt:lpstr>
      <vt:lpstr>Полезные ископаемые</vt:lpstr>
      <vt:lpstr>Полезные ископаемые</vt:lpstr>
      <vt:lpstr>Полезные ископаемые</vt:lpstr>
      <vt:lpstr>Земельные ресурсы</vt:lpstr>
      <vt:lpstr>Земельные ресурсы</vt:lpstr>
      <vt:lpstr>Водные ресурсы</vt:lpstr>
      <vt:lpstr>Лесной фонд</vt:lpstr>
      <vt:lpstr>Административно-территориальное деление             муниципального района «Могочинский район»</vt:lpstr>
      <vt:lpstr>Образование</vt:lpstr>
      <vt:lpstr>                     Культура и спорт</vt:lpstr>
      <vt:lpstr>Здравоохранение</vt:lpstr>
      <vt:lpstr>                     Демография</vt:lpstr>
      <vt:lpstr>                     Трудовые ресурсы</vt:lpstr>
      <vt:lpstr>Рынок труда</vt:lpstr>
      <vt:lpstr>Системообразующие предприятия района</vt:lpstr>
      <vt:lpstr>         Железнодорожный транспорт</vt:lpstr>
      <vt:lpstr>         Автомобильные дороги</vt:lpstr>
      <vt:lpstr>                     Телекоммуникации</vt:lpstr>
      <vt:lpstr>Финансово-кредитные учреждения</vt:lpstr>
      <vt:lpstr>         Промышленное производство</vt:lpstr>
      <vt:lpstr>Добыча золота</vt:lpstr>
      <vt:lpstr>       Обрабатывающие производства</vt:lpstr>
      <vt:lpstr>Центр Экономического Роста</vt:lpstr>
      <vt:lpstr>Федеральные и региональные программы</vt:lpstr>
      <vt:lpstr>Национальные проекты</vt:lpstr>
      <vt:lpstr>Национальные проекты</vt:lpstr>
      <vt:lpstr>Национальные проекты</vt:lpstr>
      <vt:lpstr>Национальные проекты</vt:lpstr>
      <vt:lpstr>Национальные проекты</vt:lpstr>
      <vt:lpstr>Развитие торговли и потребительского рынка</vt:lpstr>
      <vt:lpstr>Малый и средний бизнес</vt:lpstr>
      <vt:lpstr>Поддержка малого и среднего предпринимательства</vt:lpstr>
      <vt:lpstr>Перечень  муниципального имущества, составляющего залоговый фонд</vt:lpstr>
      <vt:lpstr>Муниципальная поддержка инвестиционной деятельности</vt:lpstr>
      <vt:lpstr>Муниципальные целевые программы принятые к финансированию в 2020 году.</vt:lpstr>
      <vt:lpstr>Презентация PowerPoint</vt:lpstr>
      <vt:lpstr>Презентация PowerPoint</vt:lpstr>
      <vt:lpstr>0</vt:lpstr>
      <vt:lpstr>Перечень основных показателей  социально-экономического развития МР «Могочинский район»</vt:lpstr>
      <vt:lpstr>Презентация PowerPoint</vt:lpstr>
      <vt:lpstr>Презентация PowerPoint</vt:lpstr>
      <vt:lpstr>Администрация муниципального района «Могочинский район» Забайкальского края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</dc:creator>
  <cp:lastModifiedBy>TNN</cp:lastModifiedBy>
  <cp:revision>669</cp:revision>
  <dcterms:created xsi:type="dcterms:W3CDTF">2012-10-21T23:32:02Z</dcterms:created>
  <dcterms:modified xsi:type="dcterms:W3CDTF">2022-03-22T00:15:23Z</dcterms:modified>
</cp:coreProperties>
</file>