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4"/>
  </p:notesMasterIdLst>
  <p:sldIdLst>
    <p:sldId id="256" r:id="rId2"/>
    <p:sldId id="259" r:id="rId3"/>
    <p:sldId id="283" r:id="rId4"/>
    <p:sldId id="284" r:id="rId5"/>
    <p:sldId id="288" r:id="rId6"/>
    <p:sldId id="262" r:id="rId7"/>
    <p:sldId id="277" r:id="rId8"/>
    <p:sldId id="278" r:id="rId9"/>
    <p:sldId id="280" r:id="rId10"/>
    <p:sldId id="286" r:id="rId11"/>
    <p:sldId id="287" r:id="rId12"/>
    <p:sldId id="285"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0" d="100"/>
          <a:sy n="80" d="100"/>
        </p:scale>
        <p:origin x="-96" y="-58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7381CA-F235-4E5C-88E0-FAE24353737C}" type="datetimeFigureOut">
              <a:rPr lang="ru-RU" smtClean="0"/>
              <a:t>30.05.2023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56662A-F9B1-4CEF-975F-28D3E7ADB990}" type="slidenum">
              <a:rPr lang="ru-RU" smtClean="0"/>
              <a:t>‹#›</a:t>
            </a:fld>
            <a:endParaRPr lang="ru-RU"/>
          </a:p>
        </p:txBody>
      </p:sp>
    </p:spTree>
    <p:extLst>
      <p:ext uri="{BB962C8B-B14F-4D97-AF65-F5344CB8AC3E}">
        <p14:creationId xmlns:p14="http://schemas.microsoft.com/office/powerpoint/2010/main" val="814079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735A4DB-6A59-4A21-92E9-AA787022025F}" type="datetimeFigureOut">
              <a:rPr lang="ru-RU" smtClean="0"/>
              <a:t>30.05.2023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5FD610-6DA6-4580-A2CA-32A5E06020F7}" type="slidenum">
              <a:rPr lang="ru-RU" smtClean="0"/>
              <a:t>‹#›</a:t>
            </a:fld>
            <a:endParaRPr lang="ru-RU"/>
          </a:p>
        </p:txBody>
      </p:sp>
    </p:spTree>
    <p:extLst>
      <p:ext uri="{BB962C8B-B14F-4D97-AF65-F5344CB8AC3E}">
        <p14:creationId xmlns:p14="http://schemas.microsoft.com/office/powerpoint/2010/main" val="2516911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735A4DB-6A59-4A21-92E9-AA787022025F}" type="datetimeFigureOut">
              <a:rPr lang="ru-RU" smtClean="0"/>
              <a:t>30.05.2023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5FD610-6DA6-4580-A2CA-32A5E06020F7}" type="slidenum">
              <a:rPr lang="ru-RU" smtClean="0"/>
              <a:t>‹#›</a:t>
            </a:fld>
            <a:endParaRPr lang="ru-RU"/>
          </a:p>
        </p:txBody>
      </p:sp>
    </p:spTree>
    <p:extLst>
      <p:ext uri="{BB962C8B-B14F-4D97-AF65-F5344CB8AC3E}">
        <p14:creationId xmlns:p14="http://schemas.microsoft.com/office/powerpoint/2010/main" val="1761361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735A4DB-6A59-4A21-92E9-AA787022025F}" type="datetimeFigureOut">
              <a:rPr lang="ru-RU" smtClean="0"/>
              <a:t>30.05.2023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5FD610-6DA6-4580-A2CA-32A5E06020F7}" type="slidenum">
              <a:rPr lang="ru-RU" smtClean="0"/>
              <a:t>‹#›</a:t>
            </a:fld>
            <a:endParaRPr lang="ru-RU"/>
          </a:p>
        </p:txBody>
      </p:sp>
    </p:spTree>
    <p:extLst>
      <p:ext uri="{BB962C8B-B14F-4D97-AF65-F5344CB8AC3E}">
        <p14:creationId xmlns:p14="http://schemas.microsoft.com/office/powerpoint/2010/main" val="2690776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735A4DB-6A59-4A21-92E9-AA787022025F}" type="datetimeFigureOut">
              <a:rPr lang="ru-RU" smtClean="0"/>
              <a:t>30.05.2023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5FD610-6DA6-4580-A2CA-32A5E06020F7}" type="slidenum">
              <a:rPr lang="ru-RU" smtClean="0"/>
              <a:t>‹#›</a:t>
            </a:fld>
            <a:endParaRPr lang="ru-RU"/>
          </a:p>
        </p:txBody>
      </p:sp>
    </p:spTree>
    <p:extLst>
      <p:ext uri="{BB962C8B-B14F-4D97-AF65-F5344CB8AC3E}">
        <p14:creationId xmlns:p14="http://schemas.microsoft.com/office/powerpoint/2010/main" val="1720924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735A4DB-6A59-4A21-92E9-AA787022025F}" type="datetimeFigureOut">
              <a:rPr lang="ru-RU" smtClean="0"/>
              <a:t>30.05.2023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5FD610-6DA6-4580-A2CA-32A5E06020F7}" type="slidenum">
              <a:rPr lang="ru-RU" smtClean="0"/>
              <a:t>‹#›</a:t>
            </a:fld>
            <a:endParaRPr lang="ru-RU"/>
          </a:p>
        </p:txBody>
      </p:sp>
    </p:spTree>
    <p:extLst>
      <p:ext uri="{BB962C8B-B14F-4D97-AF65-F5344CB8AC3E}">
        <p14:creationId xmlns:p14="http://schemas.microsoft.com/office/powerpoint/2010/main" val="2444935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735A4DB-6A59-4A21-92E9-AA787022025F}" type="datetimeFigureOut">
              <a:rPr lang="ru-RU" smtClean="0"/>
              <a:t>30.05.2023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D5FD610-6DA6-4580-A2CA-32A5E06020F7}" type="slidenum">
              <a:rPr lang="ru-RU" smtClean="0"/>
              <a:t>‹#›</a:t>
            </a:fld>
            <a:endParaRPr lang="ru-RU"/>
          </a:p>
        </p:txBody>
      </p:sp>
    </p:spTree>
    <p:extLst>
      <p:ext uri="{BB962C8B-B14F-4D97-AF65-F5344CB8AC3E}">
        <p14:creationId xmlns:p14="http://schemas.microsoft.com/office/powerpoint/2010/main" val="397252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735A4DB-6A59-4A21-92E9-AA787022025F}" type="datetimeFigureOut">
              <a:rPr lang="ru-RU" smtClean="0"/>
              <a:t>30.05.2023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D5FD610-6DA6-4580-A2CA-32A5E06020F7}" type="slidenum">
              <a:rPr lang="ru-RU" smtClean="0"/>
              <a:t>‹#›</a:t>
            </a:fld>
            <a:endParaRPr lang="ru-RU"/>
          </a:p>
        </p:txBody>
      </p:sp>
    </p:spTree>
    <p:extLst>
      <p:ext uri="{BB962C8B-B14F-4D97-AF65-F5344CB8AC3E}">
        <p14:creationId xmlns:p14="http://schemas.microsoft.com/office/powerpoint/2010/main" val="390236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735A4DB-6A59-4A21-92E9-AA787022025F}" type="datetimeFigureOut">
              <a:rPr lang="ru-RU" smtClean="0"/>
              <a:t>30.05.2023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D5FD610-6DA6-4580-A2CA-32A5E06020F7}" type="slidenum">
              <a:rPr lang="ru-RU" smtClean="0"/>
              <a:t>‹#›</a:t>
            </a:fld>
            <a:endParaRPr lang="ru-RU"/>
          </a:p>
        </p:txBody>
      </p:sp>
    </p:spTree>
    <p:extLst>
      <p:ext uri="{BB962C8B-B14F-4D97-AF65-F5344CB8AC3E}">
        <p14:creationId xmlns:p14="http://schemas.microsoft.com/office/powerpoint/2010/main" val="2524200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735A4DB-6A59-4A21-92E9-AA787022025F}" type="datetimeFigureOut">
              <a:rPr lang="ru-RU" smtClean="0"/>
              <a:t>30.05.2023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D5FD610-6DA6-4580-A2CA-32A5E06020F7}" type="slidenum">
              <a:rPr lang="ru-RU" smtClean="0"/>
              <a:t>‹#›</a:t>
            </a:fld>
            <a:endParaRPr lang="ru-RU"/>
          </a:p>
        </p:txBody>
      </p:sp>
    </p:spTree>
    <p:extLst>
      <p:ext uri="{BB962C8B-B14F-4D97-AF65-F5344CB8AC3E}">
        <p14:creationId xmlns:p14="http://schemas.microsoft.com/office/powerpoint/2010/main" val="2091779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735A4DB-6A59-4A21-92E9-AA787022025F}" type="datetimeFigureOut">
              <a:rPr lang="ru-RU" smtClean="0"/>
              <a:t>30.05.2023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D5FD610-6DA6-4580-A2CA-32A5E06020F7}" type="slidenum">
              <a:rPr lang="ru-RU" smtClean="0"/>
              <a:t>‹#›</a:t>
            </a:fld>
            <a:endParaRPr lang="ru-RU"/>
          </a:p>
        </p:txBody>
      </p:sp>
    </p:spTree>
    <p:extLst>
      <p:ext uri="{BB962C8B-B14F-4D97-AF65-F5344CB8AC3E}">
        <p14:creationId xmlns:p14="http://schemas.microsoft.com/office/powerpoint/2010/main" val="71302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735A4DB-6A59-4A21-92E9-AA787022025F}" type="datetimeFigureOut">
              <a:rPr lang="ru-RU" smtClean="0"/>
              <a:t>30.05.2023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D5FD610-6DA6-4580-A2CA-32A5E06020F7}" type="slidenum">
              <a:rPr lang="ru-RU" smtClean="0"/>
              <a:t>‹#›</a:t>
            </a:fld>
            <a:endParaRPr lang="ru-RU"/>
          </a:p>
        </p:txBody>
      </p:sp>
    </p:spTree>
    <p:extLst>
      <p:ext uri="{BB962C8B-B14F-4D97-AF65-F5344CB8AC3E}">
        <p14:creationId xmlns:p14="http://schemas.microsoft.com/office/powerpoint/2010/main" val="3828616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35A4DB-6A59-4A21-92E9-AA787022025F}" type="datetimeFigureOut">
              <a:rPr lang="ru-RU" smtClean="0"/>
              <a:t>30.05.2023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5FD610-6DA6-4580-A2CA-32A5E06020F7}" type="slidenum">
              <a:rPr lang="ru-RU" smtClean="0"/>
              <a:t>‹#›</a:t>
            </a:fld>
            <a:endParaRPr lang="ru-RU"/>
          </a:p>
        </p:txBody>
      </p:sp>
    </p:spTree>
    <p:extLst>
      <p:ext uri="{BB962C8B-B14F-4D97-AF65-F5344CB8AC3E}">
        <p14:creationId xmlns:p14="http://schemas.microsoft.com/office/powerpoint/2010/main" val="243661211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75.rospotrebnadzor.ru/indikatory-riska.php?clear_cache=Y"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hyperlink" Target="https://risk.rospotrebnadzor.ru/search/"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ln w="57150">
            <a:solidFill>
              <a:srgbClr val="C00000"/>
            </a:solidFill>
          </a:ln>
        </p:spPr>
        <p:style>
          <a:lnRef idx="2">
            <a:schemeClr val="accent3"/>
          </a:lnRef>
          <a:fillRef idx="1">
            <a:schemeClr val="lt1"/>
          </a:fillRef>
          <a:effectRef idx="0">
            <a:schemeClr val="accent3"/>
          </a:effectRef>
          <a:fontRef idx="minor">
            <a:schemeClr val="dk1"/>
          </a:fontRef>
        </p:style>
        <p:txBody>
          <a:bodyPr anchor="ctr">
            <a:normAutofit fontScale="90000"/>
          </a:bodyPr>
          <a:lstStyle/>
          <a:p>
            <a:r>
              <a:rPr lang="ru-RU" sz="3600" b="1" dirty="0" smtClean="0">
                <a:latin typeface="Arial" panose="020B0604020202020204" pitchFamily="34" charset="0"/>
                <a:cs typeface="Arial" panose="020B0604020202020204" pitchFamily="34" charset="0"/>
              </a:rPr>
              <a:t>«Порядок проведения контрольных (надзорных) мероприятий, установленных Федеральным законом от 31.07.2020 № 248 с учетом постановления Правительства РФ от 10.03.2022 № 336»</a:t>
            </a:r>
            <a:endParaRPr lang="ru-RU" sz="3600" b="1" dirty="0">
              <a:latin typeface="Arial" panose="020B0604020202020204" pitchFamily="34" charset="0"/>
              <a:cs typeface="Arial" panose="020B0604020202020204" pitchFamily="34" charset="0"/>
            </a:endParaRPr>
          </a:p>
        </p:txBody>
      </p:sp>
      <p:sp>
        <p:nvSpPr>
          <p:cNvPr id="3" name="Подзаголовок 2"/>
          <p:cNvSpPr>
            <a:spLocks noGrp="1"/>
          </p:cNvSpPr>
          <p:nvPr>
            <p:ph type="subTitle" idx="1"/>
          </p:nvPr>
        </p:nvSpPr>
        <p:spPr>
          <a:xfrm>
            <a:off x="1568116" y="4552532"/>
            <a:ext cx="9144000" cy="1655762"/>
          </a:xfrm>
        </p:spPr>
        <p:txBody>
          <a:bodyPr anchor="b">
            <a:normAutofit/>
          </a:bodyPr>
          <a:lstStyle/>
          <a:p>
            <a:pPr algn="l">
              <a:lnSpc>
                <a:spcPct val="100000"/>
              </a:lnSpc>
              <a:spcBef>
                <a:spcPts val="0"/>
              </a:spcBef>
            </a:pPr>
            <a:r>
              <a:rPr lang="ru-RU" sz="2000" b="1" dirty="0" smtClean="0">
                <a:solidFill>
                  <a:srgbClr val="C00000"/>
                </a:solidFill>
              </a:rPr>
              <a:t>Управление Роспотребнадзора по Забайкальскому краю </a:t>
            </a:r>
          </a:p>
          <a:p>
            <a:pPr algn="l">
              <a:lnSpc>
                <a:spcPct val="100000"/>
              </a:lnSpc>
              <a:spcBef>
                <a:spcPts val="0"/>
              </a:spcBef>
            </a:pPr>
            <a:r>
              <a:rPr lang="ru-RU" sz="2000" b="1" dirty="0" smtClean="0">
                <a:solidFill>
                  <a:srgbClr val="C00000"/>
                </a:solidFill>
              </a:rPr>
              <a:t>Специалист-эксперт отдела юридического обеспечения </a:t>
            </a:r>
          </a:p>
          <a:p>
            <a:pPr algn="l">
              <a:lnSpc>
                <a:spcPct val="100000"/>
              </a:lnSpc>
              <a:spcBef>
                <a:spcPts val="0"/>
              </a:spcBef>
            </a:pPr>
            <a:r>
              <a:rPr lang="ru-RU" sz="2000" b="1" dirty="0" smtClean="0">
                <a:solidFill>
                  <a:srgbClr val="C00000"/>
                </a:solidFill>
              </a:rPr>
              <a:t>Ковалев Дмитрий Анатольевич</a:t>
            </a:r>
            <a:endParaRPr lang="ru-RU" sz="2000" b="1" dirty="0">
              <a:solidFill>
                <a:srgbClr val="C00000"/>
              </a:solidFill>
            </a:endParaRPr>
          </a:p>
        </p:txBody>
      </p:sp>
    </p:spTree>
    <p:extLst>
      <p:ext uri="{BB962C8B-B14F-4D97-AF65-F5344CB8AC3E}">
        <p14:creationId xmlns:p14="http://schemas.microsoft.com/office/powerpoint/2010/main" val="21004969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Прямоугольник 12"/>
          <p:cNvSpPr/>
          <p:nvPr/>
        </p:nvSpPr>
        <p:spPr>
          <a:xfrm>
            <a:off x="368134" y="5090993"/>
            <a:ext cx="11305310"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6" name="Скругленный прямоугольник 5"/>
          <p:cNvSpPr/>
          <p:nvPr/>
        </p:nvSpPr>
        <p:spPr>
          <a:xfrm>
            <a:off x="546265" y="1306286"/>
            <a:ext cx="4940135" cy="192380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5" name="Скругленный прямоугольник 4"/>
          <p:cNvSpPr/>
          <p:nvPr/>
        </p:nvSpPr>
        <p:spPr>
          <a:xfrm>
            <a:off x="5834742" y="1306286"/>
            <a:ext cx="5708074" cy="192380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2" name="Прямоугольник 1"/>
          <p:cNvSpPr/>
          <p:nvPr/>
        </p:nvSpPr>
        <p:spPr>
          <a:xfrm>
            <a:off x="203859" y="227104"/>
            <a:ext cx="11837720" cy="36933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ru-RU" b="1" dirty="0" smtClean="0">
                <a:solidFill>
                  <a:srgbClr val="C00000"/>
                </a:solidFill>
              </a:rPr>
              <a:t>Основные индикаторы </a:t>
            </a:r>
            <a:r>
              <a:rPr lang="ru-RU" b="1" dirty="0">
                <a:solidFill>
                  <a:srgbClr val="C00000"/>
                </a:solidFill>
              </a:rPr>
              <a:t>риска нарушения обязательных требований, относящиеся к компетенции Управления:</a:t>
            </a:r>
          </a:p>
        </p:txBody>
      </p:sp>
      <p:sp>
        <p:nvSpPr>
          <p:cNvPr id="3" name="Прямоугольник 2"/>
          <p:cNvSpPr/>
          <p:nvPr/>
        </p:nvSpPr>
        <p:spPr>
          <a:xfrm>
            <a:off x="546265" y="1306286"/>
            <a:ext cx="4940135" cy="1754326"/>
          </a:xfrm>
          <a:prstGeom prst="rect">
            <a:avLst/>
          </a:prstGeom>
        </p:spPr>
        <p:txBody>
          <a:bodyPr wrap="square">
            <a:spAutoFit/>
          </a:bodyPr>
          <a:lstStyle/>
          <a:p>
            <a:pPr algn="ctr"/>
            <a:r>
              <a:rPr lang="ru-RU" b="1" dirty="0" smtClean="0"/>
              <a:t>Индикатор </a:t>
            </a:r>
            <a:r>
              <a:rPr lang="ru-RU" b="1" dirty="0"/>
              <a:t>риска нарушения обязательных требований при осуществлении                  федерального государственного санитарно-эпидемиологического контроля (надзора), утвержденный </a:t>
            </a:r>
            <a:r>
              <a:rPr lang="ru-RU" b="1" dirty="0" smtClean="0"/>
              <a:t>приказом </a:t>
            </a:r>
            <a:r>
              <a:rPr lang="ru-RU" b="1" dirty="0"/>
              <a:t>Министерства здравоохранения РФ от 27.01.2022 № 30н</a:t>
            </a:r>
          </a:p>
        </p:txBody>
      </p:sp>
      <p:sp>
        <p:nvSpPr>
          <p:cNvPr id="4" name="Прямоугольник 3"/>
          <p:cNvSpPr/>
          <p:nvPr/>
        </p:nvSpPr>
        <p:spPr>
          <a:xfrm>
            <a:off x="5834742" y="1306286"/>
            <a:ext cx="5624946" cy="2031325"/>
          </a:xfrm>
          <a:prstGeom prst="rect">
            <a:avLst/>
          </a:prstGeom>
        </p:spPr>
        <p:txBody>
          <a:bodyPr wrap="square">
            <a:spAutoFit/>
          </a:bodyPr>
          <a:lstStyle/>
          <a:p>
            <a:pPr algn="ctr"/>
            <a:r>
              <a:rPr lang="ru-RU" b="1" dirty="0" smtClean="0"/>
              <a:t>Индикатор </a:t>
            </a:r>
            <a:r>
              <a:rPr lang="ru-RU" b="1" dirty="0"/>
              <a:t>риска нарушения обязательных требований при осуществлении </a:t>
            </a:r>
            <a:r>
              <a:rPr lang="ru-RU" b="1" dirty="0" smtClean="0"/>
              <a:t>федерального </a:t>
            </a:r>
            <a:r>
              <a:rPr lang="ru-RU" b="1" dirty="0"/>
              <a:t>государственного контроля (надзора) в области защиты прав </a:t>
            </a:r>
            <a:r>
              <a:rPr lang="ru-RU" b="1" dirty="0" smtClean="0"/>
              <a:t>потребителей</a:t>
            </a:r>
            <a:r>
              <a:rPr lang="ru-RU" b="1" dirty="0"/>
              <a:t>, утвержденный </a:t>
            </a:r>
            <a:r>
              <a:rPr lang="ru-RU" b="1" dirty="0" smtClean="0"/>
              <a:t>приказом </a:t>
            </a:r>
            <a:r>
              <a:rPr lang="ru-RU" b="1" dirty="0"/>
              <a:t>Федеральной службы по надзору в сфере защиты прав потребителей и благополучия человека  от 23.12.2021 № 804</a:t>
            </a:r>
          </a:p>
        </p:txBody>
      </p:sp>
      <p:cxnSp>
        <p:nvCxnSpPr>
          <p:cNvPr id="8" name="Прямая со стрелкой 7"/>
          <p:cNvCxnSpPr/>
          <p:nvPr/>
        </p:nvCxnSpPr>
        <p:spPr>
          <a:xfrm>
            <a:off x="2873827" y="596436"/>
            <a:ext cx="0" cy="70985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8526483" y="596436"/>
            <a:ext cx="0" cy="70985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 name="Прямоугольник 11"/>
          <p:cNvSpPr/>
          <p:nvPr/>
        </p:nvSpPr>
        <p:spPr>
          <a:xfrm>
            <a:off x="368134" y="5090993"/>
            <a:ext cx="11174682" cy="646331"/>
          </a:xfrm>
          <a:prstGeom prst="rect">
            <a:avLst/>
          </a:prstGeom>
        </p:spPr>
        <p:txBody>
          <a:bodyPr wrap="square">
            <a:spAutoFit/>
          </a:bodyPr>
          <a:lstStyle/>
          <a:p>
            <a:r>
              <a:rPr lang="ru-RU" b="1" dirty="0"/>
              <a:t>На официальном сайте Управления </a:t>
            </a:r>
            <a:r>
              <a:rPr lang="ru-RU" b="1" dirty="0" err="1"/>
              <a:t>Роспотребнадзора</a:t>
            </a:r>
            <a:r>
              <a:rPr lang="ru-RU" b="1" dirty="0"/>
              <a:t> по Забайкальскому краю, в разделе «индикаторы риска» размещены </a:t>
            </a:r>
            <a:r>
              <a:rPr lang="ru-RU" b="1" dirty="0" smtClean="0"/>
              <a:t>приказы </a:t>
            </a:r>
            <a:r>
              <a:rPr lang="ru-RU" b="1" dirty="0"/>
              <a:t>по адресу: </a:t>
            </a:r>
            <a:r>
              <a:rPr lang="ru-RU" b="1" u="sng" dirty="0">
                <a:hlinkClick r:id="rId2"/>
              </a:rPr>
              <a:t>https://75.rospotrebnadzor.ru/indikatory-riska.php?clear_cache=Y</a:t>
            </a:r>
            <a:r>
              <a:rPr lang="ru-RU" b="1" dirty="0"/>
              <a:t>. </a:t>
            </a:r>
          </a:p>
        </p:txBody>
      </p:sp>
    </p:spTree>
    <p:extLst>
      <p:ext uri="{BB962C8B-B14F-4D97-AF65-F5344CB8AC3E}">
        <p14:creationId xmlns:p14="http://schemas.microsoft.com/office/powerpoint/2010/main" val="1465295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Прямоугольник 17"/>
          <p:cNvSpPr/>
          <p:nvPr/>
        </p:nvSpPr>
        <p:spPr>
          <a:xfrm>
            <a:off x="6777846" y="5434775"/>
            <a:ext cx="2098267" cy="69317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ru-RU" sz="1600" b="1" dirty="0">
                <a:solidFill>
                  <a:schemeClr val="tx1"/>
                </a:solidFill>
              </a:rPr>
              <a:t>По жалобам граждан.</a:t>
            </a:r>
          </a:p>
        </p:txBody>
      </p:sp>
      <p:sp>
        <p:nvSpPr>
          <p:cNvPr id="17" name="Прямоугольник 16"/>
          <p:cNvSpPr/>
          <p:nvPr/>
        </p:nvSpPr>
        <p:spPr>
          <a:xfrm>
            <a:off x="1670462" y="4507260"/>
            <a:ext cx="3340925" cy="206210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16" name="Прямоугольник 15"/>
          <p:cNvSpPr/>
          <p:nvPr/>
        </p:nvSpPr>
        <p:spPr>
          <a:xfrm>
            <a:off x="8219287" y="2041198"/>
            <a:ext cx="3788229" cy="302956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15" name="Прямоугольник 14"/>
          <p:cNvSpPr/>
          <p:nvPr/>
        </p:nvSpPr>
        <p:spPr>
          <a:xfrm>
            <a:off x="4168237" y="2041198"/>
            <a:ext cx="3533481" cy="230832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14" name="Прямоугольник 13"/>
          <p:cNvSpPr/>
          <p:nvPr/>
        </p:nvSpPr>
        <p:spPr>
          <a:xfrm>
            <a:off x="204537" y="2041198"/>
            <a:ext cx="3381811" cy="230832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2" name="Заголовок 1"/>
          <p:cNvSpPr txBox="1">
            <a:spLocks/>
          </p:cNvSpPr>
          <p:nvPr/>
        </p:nvSpPr>
        <p:spPr>
          <a:xfrm>
            <a:off x="204537" y="111710"/>
            <a:ext cx="11802979" cy="658311"/>
          </a:xfrm>
          <a:prstGeom prst="rect">
            <a:avLst/>
          </a:prstGeom>
          <a:ln w="12700" cap="flat" cmpd="sng" algn="ctr">
            <a:solidFill>
              <a:schemeClr val="tx2">
                <a:lumMod val="50000"/>
              </a:schemeClr>
            </a:solidFill>
            <a:prstDash val="solid"/>
            <a:miter lim="800000"/>
          </a:ln>
        </p:spPr>
        <p:style>
          <a:lnRef idx="2">
            <a:schemeClr val="accent3"/>
          </a:lnRef>
          <a:fillRef idx="1">
            <a:schemeClr val="lt1"/>
          </a:fillRef>
          <a:effectRef idx="0">
            <a:schemeClr val="accent3"/>
          </a:effectRef>
          <a:fontRef idx="minor">
            <a:schemeClr val="dk1"/>
          </a:fontRef>
        </p:style>
        <p:txBody>
          <a:bodyPr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ru-RU" sz="1800" b="1" dirty="0">
                <a:solidFill>
                  <a:srgbClr val="C00000"/>
                </a:solidFill>
                <a:latin typeface="Arial" panose="020B0604020202020204" pitchFamily="34" charset="0"/>
                <a:cs typeface="Arial" panose="020B0604020202020204" pitchFamily="34" charset="0"/>
              </a:rPr>
              <a:t>Проведение профилактических мероприятий </a:t>
            </a:r>
            <a:r>
              <a:rPr lang="ru-RU" sz="1800" b="1" dirty="0" smtClean="0">
                <a:solidFill>
                  <a:srgbClr val="C00000"/>
                </a:solidFill>
                <a:latin typeface="Arial" panose="020B0604020202020204" pitchFamily="34" charset="0"/>
                <a:cs typeface="Arial" panose="020B0604020202020204" pitchFamily="34" charset="0"/>
              </a:rPr>
              <a:t>с учетом </a:t>
            </a:r>
            <a:r>
              <a:rPr lang="ru-RU" sz="1800" b="1" dirty="0">
                <a:solidFill>
                  <a:srgbClr val="C00000"/>
                </a:solidFill>
                <a:latin typeface="Arial" panose="020B0604020202020204" pitchFamily="34" charset="0"/>
                <a:cs typeface="Arial" panose="020B0604020202020204" pitchFamily="34" charset="0"/>
              </a:rPr>
              <a:t>особенностей предусмотренных ПП №336 </a:t>
            </a:r>
          </a:p>
        </p:txBody>
      </p:sp>
      <p:sp>
        <p:nvSpPr>
          <p:cNvPr id="3" name="Прямоугольник 2"/>
          <p:cNvSpPr/>
          <p:nvPr/>
        </p:nvSpPr>
        <p:spPr>
          <a:xfrm>
            <a:off x="204536" y="1024201"/>
            <a:ext cx="11802980" cy="5847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pPr algn="ctr"/>
            <a:r>
              <a:rPr lang="ru-RU" sz="1600" b="1" dirty="0">
                <a:solidFill>
                  <a:schemeClr val="tx1"/>
                </a:solidFill>
              </a:rPr>
              <a:t>Профилактический визит проводится инспектором в форме профилактической беседы по месту осуществления деятельности контролируемого лица либо путем использования видео-конференц-связи. </a:t>
            </a:r>
          </a:p>
        </p:txBody>
      </p:sp>
      <p:sp>
        <p:nvSpPr>
          <p:cNvPr id="9" name="Прямоугольник 8"/>
          <p:cNvSpPr/>
          <p:nvPr/>
        </p:nvSpPr>
        <p:spPr>
          <a:xfrm>
            <a:off x="204537" y="2041198"/>
            <a:ext cx="3548066" cy="2308324"/>
          </a:xfrm>
          <a:prstGeom prst="rect">
            <a:avLst/>
          </a:prstGeom>
        </p:spPr>
        <p:txBody>
          <a:bodyPr wrap="square">
            <a:spAutoFit/>
          </a:bodyPr>
          <a:lstStyle/>
          <a:p>
            <a:pPr algn="ctr"/>
            <a:r>
              <a:rPr lang="ru-RU" sz="1600" b="1" dirty="0"/>
              <a:t>Обязательные профилактические визиты (проводятся в отношении объектов контроля отнесенных к категориям чрезвычайно высокого, высокого и значительного риска и контролируемых лиц, со дня начала фактического осуществления деятельности которых прошло менее одного года</a:t>
            </a:r>
            <a:r>
              <a:rPr lang="ru-RU" sz="1600" b="1" dirty="0" smtClean="0"/>
              <a:t>.)</a:t>
            </a:r>
            <a:endParaRPr lang="ru-RU" sz="1600" b="1" dirty="0"/>
          </a:p>
        </p:txBody>
      </p:sp>
      <p:sp>
        <p:nvSpPr>
          <p:cNvPr id="10" name="Прямоугольник 9"/>
          <p:cNvSpPr/>
          <p:nvPr/>
        </p:nvSpPr>
        <p:spPr>
          <a:xfrm>
            <a:off x="4168238" y="2041198"/>
            <a:ext cx="3533480" cy="2308324"/>
          </a:xfrm>
          <a:prstGeom prst="rect">
            <a:avLst/>
          </a:prstGeom>
        </p:spPr>
        <p:txBody>
          <a:bodyPr wrap="square">
            <a:spAutoFit/>
          </a:bodyPr>
          <a:lstStyle/>
          <a:p>
            <a:pPr algn="ctr"/>
            <a:r>
              <a:rPr lang="ru-RU" sz="1600" b="1" dirty="0" smtClean="0"/>
              <a:t>Профилактические визиты в </a:t>
            </a:r>
            <a:r>
              <a:rPr lang="ru-RU" sz="1600" b="1" dirty="0"/>
              <a:t>отношении государственных и муниципальных учреждений дошкольного и начального общего образования, основного общего и среднего общего образования, объекты контроля которых отнесены к категориям чрезвычайно высокого и высокого риска.</a:t>
            </a:r>
          </a:p>
        </p:txBody>
      </p:sp>
      <p:sp>
        <p:nvSpPr>
          <p:cNvPr id="11" name="Прямоугольник 10"/>
          <p:cNvSpPr/>
          <p:nvPr/>
        </p:nvSpPr>
        <p:spPr>
          <a:xfrm>
            <a:off x="8312727" y="2041198"/>
            <a:ext cx="3694789" cy="3046988"/>
          </a:xfrm>
          <a:prstGeom prst="rect">
            <a:avLst/>
          </a:prstGeom>
        </p:spPr>
        <p:txBody>
          <a:bodyPr wrap="square">
            <a:spAutoFit/>
          </a:bodyPr>
          <a:lstStyle/>
          <a:p>
            <a:pPr algn="ctr"/>
            <a:r>
              <a:rPr lang="ru-RU" sz="1600" b="1" dirty="0"/>
              <a:t>Профилактические визиты по поручению Президента Российской Федерации; по поручению Председателя Правительства Российской Федерации; по поручению Заместителя Председателя Правительства Российской Федерации, согласованному с Заместителем Председателя Правительства Российской Федерации – Руководителем Аппарата Правительства Российской Федерации.</a:t>
            </a:r>
          </a:p>
        </p:txBody>
      </p:sp>
      <p:sp>
        <p:nvSpPr>
          <p:cNvPr id="12" name="Прямоугольник 11"/>
          <p:cNvSpPr/>
          <p:nvPr/>
        </p:nvSpPr>
        <p:spPr>
          <a:xfrm>
            <a:off x="1670462" y="4507260"/>
            <a:ext cx="3340925" cy="2062103"/>
          </a:xfrm>
          <a:prstGeom prst="rect">
            <a:avLst/>
          </a:prstGeom>
        </p:spPr>
        <p:txBody>
          <a:bodyPr wrap="square">
            <a:spAutoFit/>
          </a:bodyPr>
          <a:lstStyle/>
          <a:p>
            <a:pPr algn="ctr"/>
            <a:r>
              <a:rPr lang="ru-RU" sz="1600" b="1" dirty="0"/>
              <a:t>Профилактические визиты проведенные по просьбе контролируемого лица, в случае если такое обращение поступило не позднее чем за 2 месяца до даты начала проведения планового контрольного (надзорного) мероприятия.</a:t>
            </a:r>
          </a:p>
        </p:txBody>
      </p:sp>
      <p:cxnSp>
        <p:nvCxnSpPr>
          <p:cNvPr id="20" name="Прямая со стрелкой 19"/>
          <p:cNvCxnSpPr/>
          <p:nvPr/>
        </p:nvCxnSpPr>
        <p:spPr>
          <a:xfrm>
            <a:off x="3859481" y="1608976"/>
            <a:ext cx="0" cy="2898284"/>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a:endCxn id="9" idx="0"/>
          </p:cNvCxnSpPr>
          <p:nvPr/>
        </p:nvCxnSpPr>
        <p:spPr>
          <a:xfrm>
            <a:off x="1978570" y="1608976"/>
            <a:ext cx="0" cy="432222"/>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a:endCxn id="15" idx="0"/>
          </p:cNvCxnSpPr>
          <p:nvPr/>
        </p:nvCxnSpPr>
        <p:spPr>
          <a:xfrm>
            <a:off x="5919849" y="1608976"/>
            <a:ext cx="15129" cy="432222"/>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a:off x="7956467" y="1608975"/>
            <a:ext cx="0" cy="3825799"/>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a:off x="10010899" y="1608975"/>
            <a:ext cx="0" cy="432223"/>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8400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073" y="2395805"/>
            <a:ext cx="10515600" cy="1325563"/>
          </a:xfrm>
        </p:spPr>
        <p:txBody>
          <a:bodyPr/>
          <a:lstStyle/>
          <a:p>
            <a:pPr algn="ctr"/>
            <a:r>
              <a:rPr lang="ru-RU" dirty="0" smtClean="0">
                <a:solidFill>
                  <a:srgbClr val="C00000"/>
                </a:solidFill>
              </a:rPr>
              <a:t>Спасибо за внимание!!!</a:t>
            </a:r>
            <a:endParaRPr lang="ru-RU" dirty="0">
              <a:solidFill>
                <a:srgbClr val="C00000"/>
              </a:solidFill>
            </a:endParaRPr>
          </a:p>
        </p:txBody>
      </p:sp>
    </p:spTree>
    <p:extLst>
      <p:ext uri="{BB962C8B-B14F-4D97-AF65-F5344CB8AC3E}">
        <p14:creationId xmlns:p14="http://schemas.microsoft.com/office/powerpoint/2010/main" val="1664661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4537" y="207963"/>
            <a:ext cx="11802979" cy="658311"/>
          </a:xfrm>
          <a:ln>
            <a:solidFill>
              <a:schemeClr val="tx2">
                <a:lumMod val="50000"/>
              </a:schemeClr>
            </a:solidFill>
          </a:ln>
        </p:spPr>
        <p:style>
          <a:lnRef idx="2">
            <a:schemeClr val="accent3"/>
          </a:lnRef>
          <a:fillRef idx="1">
            <a:schemeClr val="lt1"/>
          </a:fillRef>
          <a:effectRef idx="0">
            <a:schemeClr val="accent3"/>
          </a:effectRef>
          <a:fontRef idx="minor">
            <a:schemeClr val="dk1"/>
          </a:fontRef>
        </p:style>
        <p:txBody>
          <a:bodyPr anchor="ctr">
            <a:normAutofit/>
          </a:bodyPr>
          <a:lstStyle/>
          <a:p>
            <a:r>
              <a:rPr lang="ru-RU" sz="1600" b="1" dirty="0" smtClean="0">
                <a:solidFill>
                  <a:srgbClr val="C00000"/>
                </a:solidFill>
                <a:latin typeface="Arial" panose="020B0604020202020204" pitchFamily="34" charset="0"/>
                <a:cs typeface="Arial" panose="020B0604020202020204" pitchFamily="34" charset="0"/>
              </a:rPr>
              <a:t>Нормативные правовые акты и информационно-методические документы (письма) по вопросу </a:t>
            </a:r>
            <a:br>
              <a:rPr lang="ru-RU" sz="1600" b="1" dirty="0" smtClean="0">
                <a:solidFill>
                  <a:srgbClr val="C00000"/>
                </a:solidFill>
                <a:latin typeface="Arial" panose="020B0604020202020204" pitchFamily="34" charset="0"/>
                <a:cs typeface="Arial" panose="020B0604020202020204" pitchFamily="34" charset="0"/>
              </a:rPr>
            </a:br>
            <a:r>
              <a:rPr lang="ru-RU" sz="1600" b="1" dirty="0" smtClean="0">
                <a:solidFill>
                  <a:srgbClr val="C00000"/>
                </a:solidFill>
                <a:latin typeface="Arial" panose="020B0604020202020204" pitchFamily="34" charset="0"/>
                <a:cs typeface="Arial" panose="020B0604020202020204" pitchFamily="34" charset="0"/>
              </a:rPr>
              <a:t>особенностей </a:t>
            </a:r>
            <a:r>
              <a:rPr lang="ru-RU" sz="1600" b="1" dirty="0">
                <a:solidFill>
                  <a:srgbClr val="C00000"/>
                </a:solidFill>
                <a:latin typeface="Arial" panose="020B0604020202020204" pitchFamily="34" charset="0"/>
                <a:cs typeface="Arial" panose="020B0604020202020204" pitchFamily="34" charset="0"/>
              </a:rPr>
              <a:t>организации и осуществления государственного контроля (надзора</a:t>
            </a:r>
            <a:r>
              <a:rPr lang="ru-RU" sz="1600" b="1" dirty="0" smtClean="0">
                <a:solidFill>
                  <a:srgbClr val="C00000"/>
                </a:solidFill>
                <a:latin typeface="Arial" panose="020B0604020202020204" pitchFamily="34" charset="0"/>
                <a:cs typeface="Arial" panose="020B0604020202020204" pitchFamily="34" charset="0"/>
              </a:rPr>
              <a:t>)</a:t>
            </a:r>
            <a:endParaRPr lang="ru-RU" sz="1600" b="1" dirty="0">
              <a:solidFill>
                <a:srgbClr val="C00000"/>
              </a:solidFill>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a:stretch>
            <a:fillRect/>
          </a:stretch>
        </p:blipFill>
        <p:spPr>
          <a:xfrm>
            <a:off x="379329" y="2789310"/>
            <a:ext cx="606444" cy="460168"/>
          </a:xfrm>
          <a:prstGeom prst="rect">
            <a:avLst/>
          </a:prstGeom>
        </p:spPr>
      </p:pic>
      <p:pic>
        <p:nvPicPr>
          <p:cNvPr id="6" name="Рисунок 5"/>
          <p:cNvPicPr>
            <a:picLocks noChangeAspect="1"/>
          </p:cNvPicPr>
          <p:nvPr/>
        </p:nvPicPr>
        <p:blipFill>
          <a:blip r:embed="rId2"/>
          <a:stretch>
            <a:fillRect/>
          </a:stretch>
        </p:blipFill>
        <p:spPr>
          <a:xfrm>
            <a:off x="402657" y="3249478"/>
            <a:ext cx="606444" cy="460168"/>
          </a:xfrm>
          <a:prstGeom prst="rect">
            <a:avLst/>
          </a:prstGeom>
        </p:spPr>
      </p:pic>
      <p:pic>
        <p:nvPicPr>
          <p:cNvPr id="7" name="Рисунок 6"/>
          <p:cNvPicPr>
            <a:picLocks noChangeAspect="1"/>
          </p:cNvPicPr>
          <p:nvPr/>
        </p:nvPicPr>
        <p:blipFill>
          <a:blip r:embed="rId2"/>
          <a:stretch>
            <a:fillRect/>
          </a:stretch>
        </p:blipFill>
        <p:spPr>
          <a:xfrm>
            <a:off x="392337" y="3709646"/>
            <a:ext cx="613122" cy="465235"/>
          </a:xfrm>
          <a:prstGeom prst="rect">
            <a:avLst/>
          </a:prstGeom>
        </p:spPr>
      </p:pic>
      <p:sp>
        <p:nvSpPr>
          <p:cNvPr id="8" name="Заголовок 1"/>
          <p:cNvSpPr txBox="1">
            <a:spLocks/>
          </p:cNvSpPr>
          <p:nvPr/>
        </p:nvSpPr>
        <p:spPr>
          <a:xfrm>
            <a:off x="982579" y="984449"/>
            <a:ext cx="11024937" cy="5608856"/>
          </a:xfrm>
          <a:prstGeom prst="rect">
            <a:avLst/>
          </a:prstGeom>
          <a:ln w="12700" cap="flat" cmpd="sng" algn="ctr">
            <a:solidFill>
              <a:schemeClr val="tx2">
                <a:lumMod val="50000"/>
              </a:schemeClr>
            </a:solidFill>
            <a:prstDash val="solid"/>
            <a:miter lim="800000"/>
          </a:ln>
        </p:spPr>
        <p:style>
          <a:lnRef idx="2">
            <a:schemeClr val="accent3"/>
          </a:lnRef>
          <a:fillRef idx="1">
            <a:schemeClr val="lt1"/>
          </a:fillRef>
          <a:effectRef idx="0">
            <a:schemeClr val="accent3"/>
          </a:effectRef>
          <a:fontRef idx="minor">
            <a:schemeClr val="dk1"/>
          </a:fontRef>
        </p:style>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ru-RU" sz="1700" b="1" dirty="0">
                <a:solidFill>
                  <a:srgbClr val="C00000"/>
                </a:solidFill>
                <a:latin typeface="Arial" panose="020B0604020202020204" pitchFamily="34" charset="0"/>
                <a:cs typeface="Arial" panose="020B0604020202020204" pitchFamily="34" charset="0"/>
              </a:rPr>
              <a:t>Федеральный закон от 31.07.2020 N </a:t>
            </a:r>
            <a:r>
              <a:rPr lang="ru-RU" sz="1700" b="1" dirty="0" smtClean="0">
                <a:solidFill>
                  <a:srgbClr val="C00000"/>
                </a:solidFill>
                <a:latin typeface="Arial" panose="020B0604020202020204" pitchFamily="34" charset="0"/>
                <a:cs typeface="Arial" panose="020B0604020202020204" pitchFamily="34" charset="0"/>
              </a:rPr>
              <a:t>248-ФЗ </a:t>
            </a:r>
            <a:r>
              <a:rPr lang="ru-RU" sz="1700" b="1" dirty="0" smtClean="0">
                <a:solidFill>
                  <a:schemeClr val="tx1"/>
                </a:solidFill>
                <a:latin typeface="Arial" panose="020B0604020202020204" pitchFamily="34" charset="0"/>
                <a:cs typeface="Arial" panose="020B0604020202020204" pitchFamily="34" charset="0"/>
              </a:rPr>
              <a:t>«О </a:t>
            </a:r>
            <a:r>
              <a:rPr lang="ru-RU" sz="1700" b="1" dirty="0">
                <a:solidFill>
                  <a:schemeClr val="tx1"/>
                </a:solidFill>
                <a:latin typeface="Arial" panose="020B0604020202020204" pitchFamily="34" charset="0"/>
                <a:cs typeface="Arial" panose="020B0604020202020204" pitchFamily="34" charset="0"/>
              </a:rPr>
              <a:t>государственном контроле (надзоре) и муниципальном контроле в Российской </a:t>
            </a:r>
            <a:r>
              <a:rPr lang="ru-RU" sz="1700" b="1" dirty="0" smtClean="0">
                <a:solidFill>
                  <a:schemeClr val="tx1"/>
                </a:solidFill>
                <a:latin typeface="Arial" panose="020B0604020202020204" pitchFamily="34" charset="0"/>
                <a:cs typeface="Arial" panose="020B0604020202020204" pitchFamily="34" charset="0"/>
              </a:rPr>
              <a:t>Федерации»</a:t>
            </a:r>
            <a:endParaRPr lang="ru-RU" sz="1700" b="1" dirty="0" smtClean="0">
              <a:solidFill>
                <a:schemeClr val="tx1"/>
              </a:solidFill>
              <a:latin typeface="Arial" panose="020B0604020202020204" pitchFamily="34" charset="0"/>
              <a:cs typeface="Arial" panose="020B0604020202020204" pitchFamily="34" charset="0"/>
            </a:endParaRPr>
          </a:p>
          <a:p>
            <a:pPr algn="l"/>
            <a:r>
              <a:rPr lang="ru-RU" sz="1700" b="1" dirty="0" smtClean="0">
                <a:solidFill>
                  <a:srgbClr val="C00000"/>
                </a:solidFill>
                <a:latin typeface="Arial" panose="020B0604020202020204" pitchFamily="34" charset="0"/>
                <a:cs typeface="Arial" panose="020B0604020202020204" pitchFamily="34" charset="0"/>
              </a:rPr>
              <a:t>Федеральный </a:t>
            </a:r>
            <a:r>
              <a:rPr lang="ru-RU" sz="1700" b="1" dirty="0">
                <a:solidFill>
                  <a:srgbClr val="C00000"/>
                </a:solidFill>
                <a:latin typeface="Arial" panose="020B0604020202020204" pitchFamily="34" charset="0"/>
                <a:cs typeface="Arial" panose="020B0604020202020204" pitchFamily="34" charset="0"/>
              </a:rPr>
              <a:t>закон от 08.03.2022 </a:t>
            </a:r>
            <a:r>
              <a:rPr lang="ru-RU" sz="1700" b="1" dirty="0" smtClean="0">
                <a:solidFill>
                  <a:srgbClr val="C00000"/>
                </a:solidFill>
                <a:latin typeface="Arial" panose="020B0604020202020204" pitchFamily="34" charset="0"/>
                <a:cs typeface="Arial" panose="020B0604020202020204" pitchFamily="34" charset="0"/>
              </a:rPr>
              <a:t>№ 46-ФЗ </a:t>
            </a:r>
            <a:r>
              <a:rPr lang="ru-RU" sz="1700" b="1" dirty="0" smtClean="0">
                <a:latin typeface="Arial" panose="020B0604020202020204" pitchFamily="34" charset="0"/>
                <a:cs typeface="Arial" panose="020B0604020202020204" pitchFamily="34" charset="0"/>
              </a:rPr>
              <a:t>«О </a:t>
            </a:r>
            <a:r>
              <a:rPr lang="ru-RU" sz="1700" b="1" dirty="0">
                <a:latin typeface="Arial" panose="020B0604020202020204" pitchFamily="34" charset="0"/>
                <a:cs typeface="Arial" panose="020B0604020202020204" pitchFamily="34" charset="0"/>
              </a:rPr>
              <a:t>внесении изменений в отдельные законодательные акты Российской </a:t>
            </a:r>
            <a:r>
              <a:rPr lang="ru-RU" sz="1700" b="1" dirty="0" smtClean="0">
                <a:latin typeface="Arial" panose="020B0604020202020204" pitchFamily="34" charset="0"/>
                <a:cs typeface="Arial" panose="020B0604020202020204" pitchFamily="34" charset="0"/>
              </a:rPr>
              <a:t>Федерации» (ст.18 - Правительство РФ наделено полномочиями по принятию в </a:t>
            </a:r>
            <a:r>
              <a:rPr lang="ru-RU" sz="1700" b="1" dirty="0" smtClean="0">
                <a:latin typeface="Arial" panose="020B0604020202020204" pitchFamily="34" charset="0"/>
                <a:cs typeface="Arial" panose="020B0604020202020204" pitchFamily="34" charset="0"/>
              </a:rPr>
              <a:t>2023 </a:t>
            </a:r>
            <a:r>
              <a:rPr lang="ru-RU" sz="1700" b="1" dirty="0" smtClean="0">
                <a:latin typeface="Arial" panose="020B0604020202020204" pitchFamily="34" charset="0"/>
                <a:cs typeface="Arial" panose="020B0604020202020204" pitchFamily="34" charset="0"/>
              </a:rPr>
              <a:t>году решений устанавливающих особенности организации </a:t>
            </a:r>
            <a:r>
              <a:rPr lang="ru-RU" sz="1700" b="1" dirty="0">
                <a:latin typeface="Arial" panose="020B0604020202020204" pitchFamily="34" charset="0"/>
                <a:cs typeface="Arial" panose="020B0604020202020204" pitchFamily="34" charset="0"/>
              </a:rPr>
              <a:t>и осуществления видов государственного контроля (надзора</a:t>
            </a:r>
            <a:r>
              <a:rPr lang="ru-RU" sz="1700" b="1" dirty="0" smtClean="0">
                <a:latin typeface="Arial" panose="020B0604020202020204" pitchFamily="34" charset="0"/>
                <a:cs typeface="Arial" panose="020B0604020202020204" pitchFamily="34" charset="0"/>
              </a:rPr>
              <a:t>), в том числе, в части моратория </a:t>
            </a:r>
            <a:r>
              <a:rPr lang="ru-RU" sz="1700" b="1" dirty="0">
                <a:latin typeface="Arial" panose="020B0604020202020204" pitchFamily="34" charset="0"/>
                <a:cs typeface="Arial" panose="020B0604020202020204" pitchFamily="34" charset="0"/>
              </a:rPr>
              <a:t>на </a:t>
            </a:r>
            <a:r>
              <a:rPr lang="ru-RU" sz="1700" b="1" dirty="0" smtClean="0">
                <a:latin typeface="Arial" panose="020B0604020202020204" pitchFamily="34" charset="0"/>
                <a:cs typeface="Arial" panose="020B0604020202020204" pitchFamily="34" charset="0"/>
              </a:rPr>
              <a:t>проведение КНМ</a:t>
            </a:r>
            <a:r>
              <a:rPr lang="ru-RU" sz="1700" b="1" dirty="0" smtClean="0">
                <a:latin typeface="Arial" panose="020B0604020202020204" pitchFamily="34" charset="0"/>
                <a:cs typeface="Arial" panose="020B0604020202020204" pitchFamily="34" charset="0"/>
              </a:rPr>
              <a:t>)</a:t>
            </a:r>
            <a:endParaRPr lang="ru-RU" sz="1600" b="1" dirty="0">
              <a:solidFill>
                <a:srgbClr val="C00000"/>
              </a:solidFill>
              <a:latin typeface="Arial" panose="020B0604020202020204" pitchFamily="34" charset="0"/>
              <a:cs typeface="Arial" panose="020B0604020202020204" pitchFamily="34" charset="0"/>
            </a:endParaRPr>
          </a:p>
          <a:p>
            <a:pPr algn="l"/>
            <a:r>
              <a:rPr lang="ru-RU" sz="1600" b="1" dirty="0" smtClean="0">
                <a:solidFill>
                  <a:srgbClr val="C00000"/>
                </a:solidFill>
                <a:latin typeface="Arial" panose="020B0604020202020204" pitchFamily="34" charset="0"/>
                <a:cs typeface="Arial" panose="020B0604020202020204" pitchFamily="34" charset="0"/>
              </a:rPr>
              <a:t>Постановление </a:t>
            </a:r>
            <a:r>
              <a:rPr lang="ru-RU" sz="1600" b="1" dirty="0">
                <a:solidFill>
                  <a:srgbClr val="C00000"/>
                </a:solidFill>
                <a:latin typeface="Arial" panose="020B0604020202020204" pitchFamily="34" charset="0"/>
                <a:cs typeface="Arial" panose="020B0604020202020204" pitchFamily="34" charset="0"/>
              </a:rPr>
              <a:t>Правительства РФ от 10.03.2022 </a:t>
            </a:r>
            <a:r>
              <a:rPr lang="ru-RU" sz="1600" b="1" dirty="0" smtClean="0">
                <a:solidFill>
                  <a:srgbClr val="C00000"/>
                </a:solidFill>
                <a:latin typeface="Arial" panose="020B0604020202020204" pitchFamily="34" charset="0"/>
                <a:cs typeface="Arial" panose="020B0604020202020204" pitchFamily="34" charset="0"/>
              </a:rPr>
              <a:t>№ 336</a:t>
            </a:r>
            <a:r>
              <a:rPr lang="ru-RU" sz="1600" b="1" dirty="0" smtClean="0">
                <a:solidFill>
                  <a:schemeClr val="tx1"/>
                </a:solidFill>
                <a:latin typeface="Arial" panose="020B0604020202020204" pitchFamily="34" charset="0"/>
                <a:cs typeface="Arial" panose="020B0604020202020204" pitchFamily="34" charset="0"/>
              </a:rPr>
              <a:t> «Об </a:t>
            </a:r>
            <a:r>
              <a:rPr lang="ru-RU" sz="1600" b="1" dirty="0">
                <a:solidFill>
                  <a:schemeClr val="tx1"/>
                </a:solidFill>
                <a:latin typeface="Arial" panose="020B0604020202020204" pitchFamily="34" charset="0"/>
                <a:cs typeface="Arial" panose="020B0604020202020204" pitchFamily="34" charset="0"/>
              </a:rPr>
              <a:t>особенностях организации и осуществления государственного контроля (надзора), муниципального </a:t>
            </a:r>
            <a:r>
              <a:rPr lang="ru-RU" sz="1600" b="1" dirty="0" smtClean="0">
                <a:solidFill>
                  <a:schemeClr val="tx1"/>
                </a:solidFill>
                <a:latin typeface="Arial" panose="020B0604020202020204" pitchFamily="34" charset="0"/>
                <a:cs typeface="Arial" panose="020B0604020202020204" pitchFamily="34" charset="0"/>
              </a:rPr>
              <a:t>контроля» </a:t>
            </a:r>
            <a:r>
              <a:rPr lang="ru-RU" sz="1600" b="1" u="sng" dirty="0" smtClean="0">
                <a:solidFill>
                  <a:srgbClr val="C00000"/>
                </a:solidFill>
                <a:latin typeface="Arial" panose="020B0604020202020204" pitchFamily="34" charset="0"/>
                <a:cs typeface="Arial" panose="020B0604020202020204" pitchFamily="34" charset="0"/>
              </a:rPr>
              <a:t>(далее – ПП № 336)</a:t>
            </a:r>
          </a:p>
          <a:p>
            <a:pPr algn="l"/>
            <a:r>
              <a:rPr lang="ru-RU" sz="1600" b="1" dirty="0" smtClean="0">
                <a:solidFill>
                  <a:srgbClr val="C00000"/>
                </a:solidFill>
                <a:latin typeface="Arial" panose="020B0604020202020204" pitchFamily="34" charset="0"/>
                <a:cs typeface="Arial" panose="020B0604020202020204" pitchFamily="34" charset="0"/>
              </a:rPr>
              <a:t>Постановление </a:t>
            </a:r>
            <a:r>
              <a:rPr lang="ru-RU" sz="1600" b="1" dirty="0">
                <a:solidFill>
                  <a:srgbClr val="C00000"/>
                </a:solidFill>
                <a:latin typeface="Arial" panose="020B0604020202020204" pitchFamily="34" charset="0"/>
                <a:cs typeface="Arial" panose="020B0604020202020204" pitchFamily="34" charset="0"/>
              </a:rPr>
              <a:t>Правительства РФ от 29.12.2022 N 2516 </a:t>
            </a:r>
            <a:r>
              <a:rPr lang="ru-RU" sz="1600" b="1" dirty="0">
                <a:solidFill>
                  <a:schemeClr val="tx1"/>
                </a:solidFill>
                <a:latin typeface="Arial" panose="020B0604020202020204" pitchFamily="34" charset="0"/>
                <a:cs typeface="Arial" panose="020B0604020202020204" pitchFamily="34" charset="0"/>
              </a:rPr>
              <a:t>«О внесении изменений в некоторые акты Правительства Российской Федерации» (внесены изменения в ПП №336</a:t>
            </a:r>
            <a:r>
              <a:rPr lang="ru-RU" sz="1600" b="1" dirty="0" smtClean="0">
                <a:solidFill>
                  <a:schemeClr val="tx1"/>
                </a:solidFill>
                <a:latin typeface="Arial" panose="020B0604020202020204" pitchFamily="34" charset="0"/>
                <a:cs typeface="Arial" panose="020B0604020202020204" pitchFamily="34" charset="0"/>
              </a:rPr>
              <a:t>)</a:t>
            </a:r>
          </a:p>
          <a:p>
            <a:pPr algn="l"/>
            <a:r>
              <a:rPr lang="ru-RU" sz="1600" b="1" dirty="0" smtClean="0">
                <a:solidFill>
                  <a:srgbClr val="C00000"/>
                </a:solidFill>
                <a:latin typeface="Arial" panose="020B0604020202020204" pitchFamily="34" charset="0"/>
                <a:cs typeface="Arial" panose="020B0604020202020204" pitchFamily="34" charset="0"/>
              </a:rPr>
              <a:t>Постановление </a:t>
            </a:r>
            <a:r>
              <a:rPr lang="ru-RU" sz="1600" b="1" dirty="0">
                <a:solidFill>
                  <a:srgbClr val="C00000"/>
                </a:solidFill>
                <a:latin typeface="Arial" panose="020B0604020202020204" pitchFamily="34" charset="0"/>
                <a:cs typeface="Arial" panose="020B0604020202020204" pitchFamily="34" charset="0"/>
              </a:rPr>
              <a:t>Правительства РФ от 04.02.2023 N 161 </a:t>
            </a:r>
            <a:r>
              <a:rPr lang="ru-RU" sz="1600" b="1" dirty="0">
                <a:solidFill>
                  <a:schemeClr val="tx1"/>
                </a:solidFill>
                <a:latin typeface="Arial" panose="020B0604020202020204" pitchFamily="34" charset="0"/>
                <a:cs typeface="Arial" panose="020B0604020202020204" pitchFamily="34" charset="0"/>
              </a:rPr>
              <a:t>«О внесении изменений в некоторые акты Правительства Российской Федерации» (внесены изменения в ПП №336)</a:t>
            </a:r>
          </a:p>
          <a:p>
            <a:pPr algn="l"/>
            <a:r>
              <a:rPr lang="ru-RU" sz="1600" b="1" dirty="0" smtClean="0">
                <a:solidFill>
                  <a:srgbClr val="C00000"/>
                </a:solidFill>
                <a:latin typeface="Arial" panose="020B0604020202020204" pitchFamily="34" charset="0"/>
                <a:cs typeface="Arial" panose="020B0604020202020204" pitchFamily="34" charset="0"/>
              </a:rPr>
              <a:t>Постановление </a:t>
            </a:r>
            <a:r>
              <a:rPr lang="ru-RU" sz="1600" b="1" dirty="0">
                <a:solidFill>
                  <a:srgbClr val="C00000"/>
                </a:solidFill>
                <a:latin typeface="Arial" panose="020B0604020202020204" pitchFamily="34" charset="0"/>
                <a:cs typeface="Arial" panose="020B0604020202020204" pitchFamily="34" charset="0"/>
              </a:rPr>
              <a:t>Правительства РФ от 10.03.2023 N </a:t>
            </a:r>
            <a:r>
              <a:rPr lang="ru-RU" sz="1600" b="1" dirty="0" smtClean="0">
                <a:solidFill>
                  <a:srgbClr val="C00000"/>
                </a:solidFill>
                <a:latin typeface="Arial" panose="020B0604020202020204" pitchFamily="34" charset="0"/>
                <a:cs typeface="Arial" panose="020B0604020202020204" pitchFamily="34" charset="0"/>
              </a:rPr>
              <a:t>372 </a:t>
            </a:r>
            <a:r>
              <a:rPr lang="ru-RU" sz="1600" b="1" dirty="0" smtClean="0">
                <a:solidFill>
                  <a:schemeClr val="tx1"/>
                </a:solidFill>
                <a:latin typeface="Arial" panose="020B0604020202020204" pitchFamily="34" charset="0"/>
                <a:cs typeface="Arial" panose="020B0604020202020204" pitchFamily="34" charset="0"/>
              </a:rPr>
              <a:t>«</a:t>
            </a:r>
            <a:r>
              <a:rPr lang="ru-RU" sz="1600" b="1" dirty="0">
                <a:solidFill>
                  <a:schemeClr val="tx1"/>
                </a:solidFill>
                <a:latin typeface="Arial" panose="020B0604020202020204" pitchFamily="34" charset="0"/>
                <a:cs typeface="Arial" panose="020B0604020202020204" pitchFamily="34" charset="0"/>
              </a:rPr>
              <a:t>О внесении изменений в некоторые акты Правительства Российской Федерации» (внесены изменения в ПП №336)</a:t>
            </a:r>
          </a:p>
          <a:p>
            <a:pPr algn="l"/>
            <a:r>
              <a:rPr lang="ru-RU" sz="1600" b="1" dirty="0" smtClean="0">
                <a:solidFill>
                  <a:srgbClr val="C00000"/>
                </a:solidFill>
                <a:latin typeface="Arial" panose="020B0604020202020204" pitchFamily="34" charset="0"/>
                <a:cs typeface="Arial" panose="020B0604020202020204" pitchFamily="34" charset="0"/>
              </a:rPr>
              <a:t>________________________________________________________________________________________________</a:t>
            </a:r>
            <a:endParaRPr lang="ru-RU" sz="1600" b="1" dirty="0" smtClean="0">
              <a:solidFill>
                <a:srgbClr val="C00000"/>
              </a:solidFill>
              <a:latin typeface="Arial" panose="020B0604020202020204" pitchFamily="34" charset="0"/>
              <a:cs typeface="Arial" panose="020B0604020202020204" pitchFamily="34" charset="0"/>
            </a:endParaRPr>
          </a:p>
          <a:p>
            <a:pPr algn="l"/>
            <a:r>
              <a:rPr lang="ru-RU" sz="1600" b="1" dirty="0" smtClean="0">
                <a:solidFill>
                  <a:srgbClr val="C00000"/>
                </a:solidFill>
                <a:latin typeface="Arial" panose="020B0604020202020204" pitchFamily="34" charset="0"/>
                <a:cs typeface="Arial" panose="020B0604020202020204" pitchFamily="34" charset="0"/>
              </a:rPr>
              <a:t>Письмо </a:t>
            </a:r>
            <a:r>
              <a:rPr lang="ru-RU" sz="1600" b="1" dirty="0">
                <a:solidFill>
                  <a:srgbClr val="C00000"/>
                </a:solidFill>
                <a:latin typeface="Arial" panose="020B0604020202020204" pitchFamily="34" charset="0"/>
                <a:cs typeface="Arial" panose="020B0604020202020204" pitchFamily="34" charset="0"/>
              </a:rPr>
              <a:t>Минэкономразвития России от 24.03.2022 </a:t>
            </a:r>
            <a:r>
              <a:rPr lang="ru-RU" sz="1600" b="1" dirty="0" smtClean="0">
                <a:solidFill>
                  <a:srgbClr val="C00000"/>
                </a:solidFill>
                <a:latin typeface="Arial" panose="020B0604020202020204" pitchFamily="34" charset="0"/>
                <a:cs typeface="Arial" panose="020B0604020202020204" pitchFamily="34" charset="0"/>
              </a:rPr>
              <a:t>№ Д24и-8436 </a:t>
            </a:r>
            <a:r>
              <a:rPr lang="ru-RU" sz="1600" b="1" dirty="0" smtClean="0">
                <a:latin typeface="Arial" panose="020B0604020202020204" pitchFamily="34" charset="0"/>
                <a:cs typeface="Arial" panose="020B0604020202020204" pitchFamily="34" charset="0"/>
              </a:rPr>
              <a:t>«О </a:t>
            </a:r>
            <a:r>
              <a:rPr lang="ru-RU" sz="1600" b="1" dirty="0">
                <a:latin typeface="Arial" panose="020B0604020202020204" pitchFamily="34" charset="0"/>
                <a:cs typeface="Arial" panose="020B0604020202020204" pitchFamily="34" charset="0"/>
              </a:rPr>
              <a:t>разъяснении особенностей организации и осуществления государственного контроля (надзора), муниципального контроля в 2022 </a:t>
            </a:r>
            <a:r>
              <a:rPr lang="ru-RU" sz="1600" b="1" dirty="0" smtClean="0">
                <a:latin typeface="Arial" panose="020B0604020202020204" pitchFamily="34" charset="0"/>
                <a:cs typeface="Arial" panose="020B0604020202020204" pitchFamily="34" charset="0"/>
              </a:rPr>
              <a:t>году» </a:t>
            </a:r>
          </a:p>
          <a:p>
            <a:pPr algn="l"/>
            <a:endParaRPr lang="ru-RU" sz="1600" b="1" dirty="0" smtClean="0">
              <a:solidFill>
                <a:srgbClr val="C00000"/>
              </a:solidFill>
              <a:latin typeface="Arial" panose="020B0604020202020204" pitchFamily="34" charset="0"/>
              <a:cs typeface="Arial" panose="020B0604020202020204" pitchFamily="34" charset="0"/>
            </a:endParaRPr>
          </a:p>
          <a:p>
            <a:pPr algn="l"/>
            <a:endParaRPr lang="ru-RU" sz="1600" b="1" dirty="0">
              <a:solidFill>
                <a:schemeClr val="tx1"/>
              </a:solidFill>
              <a:latin typeface="Arial" panose="020B0604020202020204" pitchFamily="34" charset="0"/>
              <a:cs typeface="Arial" panose="020B0604020202020204" pitchFamily="34" charset="0"/>
            </a:endParaRPr>
          </a:p>
        </p:txBody>
      </p:sp>
      <p:pic>
        <p:nvPicPr>
          <p:cNvPr id="11" name="Рисунок 10"/>
          <p:cNvPicPr>
            <a:picLocks noChangeAspect="1"/>
          </p:cNvPicPr>
          <p:nvPr/>
        </p:nvPicPr>
        <p:blipFill>
          <a:blip r:embed="rId2"/>
          <a:stretch>
            <a:fillRect/>
          </a:stretch>
        </p:blipFill>
        <p:spPr>
          <a:xfrm>
            <a:off x="589698" y="4403203"/>
            <a:ext cx="415761" cy="315478"/>
          </a:xfrm>
          <a:prstGeom prst="rect">
            <a:avLst/>
          </a:prstGeom>
        </p:spPr>
      </p:pic>
      <p:pic>
        <p:nvPicPr>
          <p:cNvPr id="15" name="Рисунок 14"/>
          <p:cNvPicPr>
            <a:picLocks noChangeAspect="1"/>
          </p:cNvPicPr>
          <p:nvPr/>
        </p:nvPicPr>
        <p:blipFill>
          <a:blip r:embed="rId2"/>
          <a:stretch>
            <a:fillRect/>
          </a:stretch>
        </p:blipFill>
        <p:spPr>
          <a:xfrm>
            <a:off x="188592" y="923741"/>
            <a:ext cx="820509" cy="622599"/>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329" y="2318831"/>
            <a:ext cx="6032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2713" y="1546340"/>
            <a:ext cx="82232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2606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Прямоугольник 23"/>
          <p:cNvSpPr/>
          <p:nvPr/>
        </p:nvSpPr>
        <p:spPr>
          <a:xfrm>
            <a:off x="439386" y="5287028"/>
            <a:ext cx="11008428" cy="92333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ru-RU"/>
          </a:p>
        </p:txBody>
      </p:sp>
      <p:sp>
        <p:nvSpPr>
          <p:cNvPr id="3" name="Прямоугольник 2"/>
          <p:cNvSpPr/>
          <p:nvPr/>
        </p:nvSpPr>
        <p:spPr>
          <a:xfrm>
            <a:off x="439386" y="285007"/>
            <a:ext cx="11305309" cy="46313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
        <p:nvSpPr>
          <p:cNvPr id="2" name="Заголовок 1"/>
          <p:cNvSpPr>
            <a:spLocks noGrp="1"/>
          </p:cNvSpPr>
          <p:nvPr>
            <p:ph type="title"/>
          </p:nvPr>
        </p:nvSpPr>
        <p:spPr>
          <a:xfrm>
            <a:off x="656110" y="212250"/>
            <a:ext cx="10515600" cy="608652"/>
          </a:xfrm>
        </p:spPr>
        <p:txBody>
          <a:bodyPr>
            <a:normAutofit/>
          </a:bodyPr>
          <a:lstStyle/>
          <a:p>
            <a:pPr algn="ctr"/>
            <a:r>
              <a:rPr lang="ru-RU" sz="1800" b="1" dirty="0" smtClean="0">
                <a:solidFill>
                  <a:srgbClr val="C00000"/>
                </a:solidFill>
              </a:rPr>
              <a:t>Категорий </a:t>
            </a:r>
            <a:r>
              <a:rPr lang="ru-RU" sz="1800" b="1" dirty="0">
                <a:solidFill>
                  <a:srgbClr val="C00000"/>
                </a:solidFill>
              </a:rPr>
              <a:t>риска причинения вреда (ущерба)</a:t>
            </a:r>
          </a:p>
        </p:txBody>
      </p:sp>
      <p:sp>
        <p:nvSpPr>
          <p:cNvPr id="4" name="Овал 3"/>
          <p:cNvSpPr/>
          <p:nvPr/>
        </p:nvSpPr>
        <p:spPr>
          <a:xfrm>
            <a:off x="427510" y="1686295"/>
            <a:ext cx="2428504" cy="1318162"/>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ru-RU" b="1" dirty="0">
                <a:solidFill>
                  <a:schemeClr val="tx1"/>
                </a:solidFill>
              </a:rPr>
              <a:t>чрезвычайно высокий риск</a:t>
            </a:r>
          </a:p>
        </p:txBody>
      </p:sp>
      <p:sp>
        <p:nvSpPr>
          <p:cNvPr id="5" name="Овал 4"/>
          <p:cNvSpPr/>
          <p:nvPr/>
        </p:nvSpPr>
        <p:spPr>
          <a:xfrm>
            <a:off x="1650669" y="3627914"/>
            <a:ext cx="2410691" cy="148441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ru-RU" b="1" dirty="0">
                <a:solidFill>
                  <a:schemeClr val="tx1"/>
                </a:solidFill>
              </a:rPr>
              <a:t>высокий риск</a:t>
            </a:r>
          </a:p>
        </p:txBody>
      </p:sp>
      <p:sp>
        <p:nvSpPr>
          <p:cNvPr id="6" name="Овал 5"/>
          <p:cNvSpPr/>
          <p:nvPr/>
        </p:nvSpPr>
        <p:spPr>
          <a:xfrm>
            <a:off x="3930731" y="1686295"/>
            <a:ext cx="2529446" cy="1318161"/>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ru-RU" b="1" dirty="0">
                <a:solidFill>
                  <a:schemeClr val="tx1"/>
                </a:solidFill>
              </a:rPr>
              <a:t>значительный риск</a:t>
            </a:r>
          </a:p>
        </p:txBody>
      </p:sp>
      <p:sp>
        <p:nvSpPr>
          <p:cNvPr id="7" name="Овал 6"/>
          <p:cNvSpPr/>
          <p:nvPr/>
        </p:nvSpPr>
        <p:spPr>
          <a:xfrm>
            <a:off x="5706092" y="3627914"/>
            <a:ext cx="2594760" cy="148441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ru-RU" b="1" dirty="0">
                <a:solidFill>
                  <a:schemeClr val="tx1"/>
                </a:solidFill>
              </a:rPr>
              <a:t>средний риск</a:t>
            </a:r>
          </a:p>
        </p:txBody>
      </p:sp>
      <p:sp>
        <p:nvSpPr>
          <p:cNvPr id="8" name="Овал 7"/>
          <p:cNvSpPr/>
          <p:nvPr/>
        </p:nvSpPr>
        <p:spPr>
          <a:xfrm>
            <a:off x="7724891" y="1686295"/>
            <a:ext cx="2464138" cy="131816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ru-RU" b="1" dirty="0">
                <a:solidFill>
                  <a:schemeClr val="tx1"/>
                </a:solidFill>
              </a:rPr>
              <a:t>умеренный риск</a:t>
            </a:r>
          </a:p>
        </p:txBody>
      </p:sp>
      <p:sp>
        <p:nvSpPr>
          <p:cNvPr id="9" name="Овал 8"/>
          <p:cNvSpPr/>
          <p:nvPr/>
        </p:nvSpPr>
        <p:spPr>
          <a:xfrm>
            <a:off x="9595263" y="3627915"/>
            <a:ext cx="2422566" cy="148441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ru-RU" b="1" dirty="0">
                <a:solidFill>
                  <a:schemeClr val="tx1"/>
                </a:solidFill>
              </a:rPr>
              <a:t>низкий риск</a:t>
            </a:r>
          </a:p>
        </p:txBody>
      </p:sp>
      <p:cxnSp>
        <p:nvCxnSpPr>
          <p:cNvPr id="11" name="Прямая со стрелкой 10"/>
          <p:cNvCxnSpPr/>
          <p:nvPr/>
        </p:nvCxnSpPr>
        <p:spPr>
          <a:xfrm>
            <a:off x="3051959" y="748145"/>
            <a:ext cx="11875" cy="2879770"/>
          </a:xfrm>
          <a:prstGeom prst="straightConnector1">
            <a:avLst/>
          </a:prstGeom>
          <a:ln w="38100">
            <a:solidFill>
              <a:srgbClr val="00B05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a:endCxn id="4" idx="0"/>
          </p:cNvCxnSpPr>
          <p:nvPr/>
        </p:nvCxnSpPr>
        <p:spPr>
          <a:xfrm>
            <a:off x="1641762" y="748145"/>
            <a:ext cx="0" cy="93815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a:endCxn id="6" idx="0"/>
          </p:cNvCxnSpPr>
          <p:nvPr/>
        </p:nvCxnSpPr>
        <p:spPr>
          <a:xfrm>
            <a:off x="5195454" y="748145"/>
            <a:ext cx="0" cy="93815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a:endCxn id="8" idx="0"/>
          </p:cNvCxnSpPr>
          <p:nvPr/>
        </p:nvCxnSpPr>
        <p:spPr>
          <a:xfrm>
            <a:off x="8956960" y="748145"/>
            <a:ext cx="0" cy="93815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a:endCxn id="7" idx="0"/>
          </p:cNvCxnSpPr>
          <p:nvPr/>
        </p:nvCxnSpPr>
        <p:spPr>
          <a:xfrm>
            <a:off x="7003472" y="748145"/>
            <a:ext cx="0" cy="2879769"/>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a:endCxn id="9" idx="0"/>
          </p:cNvCxnSpPr>
          <p:nvPr/>
        </p:nvCxnSpPr>
        <p:spPr>
          <a:xfrm>
            <a:off x="10806546" y="748145"/>
            <a:ext cx="0" cy="287977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3" name="Прямоугольник 22"/>
          <p:cNvSpPr/>
          <p:nvPr/>
        </p:nvSpPr>
        <p:spPr>
          <a:xfrm>
            <a:off x="439385" y="5287028"/>
            <a:ext cx="10925301" cy="923330"/>
          </a:xfrm>
          <a:prstGeom prst="rect">
            <a:avLst/>
          </a:prstGeom>
        </p:spPr>
        <p:txBody>
          <a:bodyPr wrap="square">
            <a:spAutoFit/>
          </a:bodyPr>
          <a:lstStyle/>
          <a:p>
            <a:r>
              <a:rPr lang="ru-RU" b="1" dirty="0"/>
              <a:t>Перечень объектов государственного контроля (надзора), которым присвоены категории риска размещен на сайте Управления </a:t>
            </a:r>
            <a:r>
              <a:rPr lang="ru-RU" b="1" dirty="0" err="1"/>
              <a:t>Роспотребнадзора</a:t>
            </a:r>
            <a:r>
              <a:rPr lang="ru-RU" b="1" dirty="0"/>
              <a:t> по Забайкальскому краю по адресу: </a:t>
            </a:r>
            <a:r>
              <a:rPr lang="ru-RU" b="1" dirty="0">
                <a:hlinkClick r:id="rId2"/>
              </a:rPr>
              <a:t>https://risk.rospotrebnadzor.ru/search</a:t>
            </a:r>
            <a:r>
              <a:rPr lang="ru-RU" b="1" dirty="0" smtClean="0">
                <a:hlinkClick r:id="rId2"/>
              </a:rPr>
              <a:t>/</a:t>
            </a:r>
            <a:r>
              <a:rPr lang="ru-RU" b="1" dirty="0" smtClean="0"/>
              <a:t>.  </a:t>
            </a:r>
            <a:endParaRPr lang="ru-RU" b="1" dirty="0"/>
          </a:p>
        </p:txBody>
      </p:sp>
      <p:pic>
        <p:nvPicPr>
          <p:cNvPr id="25" name="Picture 16" descr="MCj0411320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1710" y="5838311"/>
            <a:ext cx="656448" cy="546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5259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828804248"/>
              </p:ext>
            </p:extLst>
          </p:nvPr>
        </p:nvGraphicFramePr>
        <p:xfrm>
          <a:off x="308760" y="380010"/>
          <a:ext cx="11699752" cy="6289202"/>
        </p:xfrm>
        <a:graphic>
          <a:graphicData uri="http://schemas.openxmlformats.org/drawingml/2006/table">
            <a:tbl>
              <a:tblPr/>
              <a:tblGrid>
                <a:gridCol w="8383344"/>
                <a:gridCol w="3316408"/>
              </a:tblGrid>
              <a:tr h="341192">
                <a:tc gridSpan="2">
                  <a:txBody>
                    <a:bodyPr/>
                    <a:lstStyle/>
                    <a:p>
                      <a:pPr algn="ctr">
                        <a:spcAft>
                          <a:spcPts val="0"/>
                        </a:spcAft>
                      </a:pPr>
                      <a:r>
                        <a:rPr lang="ru-RU" sz="1600" b="1" dirty="0">
                          <a:effectLst/>
                          <a:latin typeface="Times New Roman"/>
                          <a:ea typeface="Calibri"/>
                        </a:rPr>
                        <a:t>Отдельные виды деятельности с особой социальной значимостью по категориям риска</a:t>
                      </a:r>
                      <a:endParaRPr lang="ru-RU" sz="1600" b="1" dirty="0">
                        <a:effectLst/>
                        <a:latin typeface="Times New Roman"/>
                        <a:ea typeface="Times New Roman"/>
                      </a:endParaRPr>
                    </a:p>
                  </a:txBody>
                  <a:tcPr marL="32209" marR="32209" marT="52989" marB="529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ru-RU"/>
                    </a:p>
                  </a:txBody>
                  <a:tcPr/>
                </a:tc>
              </a:tr>
              <a:tr h="542437">
                <a:tc>
                  <a:txBody>
                    <a:bodyPr/>
                    <a:lstStyle/>
                    <a:p>
                      <a:pPr>
                        <a:spcAft>
                          <a:spcPts val="0"/>
                        </a:spcAft>
                      </a:pPr>
                      <a:r>
                        <a:rPr lang="ru-RU" sz="1600" b="1" dirty="0">
                          <a:effectLst/>
                          <a:latin typeface="Times New Roman"/>
                          <a:ea typeface="Calibri"/>
                        </a:rPr>
                        <a:t>Оказание амбулаторно-поликлинической медицинской помощи</a:t>
                      </a:r>
                      <a:endParaRPr lang="ru-RU" sz="1600" b="1" dirty="0">
                        <a:effectLst/>
                        <a:latin typeface="Times New Roman"/>
                        <a:ea typeface="Times New Roman"/>
                      </a:endParaRPr>
                    </a:p>
                  </a:txBody>
                  <a:tcPr marL="32209" marR="32209" marT="52989" marB="529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spcAft>
                          <a:spcPts val="0"/>
                        </a:spcAft>
                      </a:pPr>
                      <a:r>
                        <a:rPr lang="ru-RU" sz="1600" b="1" dirty="0">
                          <a:effectLst/>
                          <a:latin typeface="Times New Roman"/>
                          <a:ea typeface="Calibri"/>
                        </a:rPr>
                        <a:t>высокий риск</a:t>
                      </a:r>
                      <a:endParaRPr lang="ru-RU" sz="1600" b="1" dirty="0">
                        <a:effectLst/>
                        <a:latin typeface="Times New Roman"/>
                        <a:ea typeface="Times New Roman"/>
                      </a:endParaRPr>
                    </a:p>
                  </a:txBody>
                  <a:tcPr marL="32209" marR="32209" marT="52989" marB="529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542437">
                <a:tc>
                  <a:txBody>
                    <a:bodyPr/>
                    <a:lstStyle/>
                    <a:p>
                      <a:pPr>
                        <a:spcAft>
                          <a:spcPts val="0"/>
                        </a:spcAft>
                      </a:pPr>
                      <a:r>
                        <a:rPr lang="ru-RU" sz="1600" b="1" dirty="0">
                          <a:effectLst/>
                          <a:latin typeface="Times New Roman"/>
                          <a:ea typeface="Calibri"/>
                        </a:rPr>
                        <a:t>Оказание стационарной и санаторно-курортной медицинской помощи</a:t>
                      </a:r>
                      <a:endParaRPr lang="ru-RU" sz="1600" b="1" dirty="0">
                        <a:effectLst/>
                        <a:latin typeface="Times New Roman"/>
                        <a:ea typeface="Times New Roman"/>
                      </a:endParaRPr>
                    </a:p>
                  </a:txBody>
                  <a:tcPr marL="32209" marR="32209" marT="52989" marB="529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spcAft>
                          <a:spcPts val="0"/>
                        </a:spcAft>
                      </a:pPr>
                      <a:r>
                        <a:rPr lang="ru-RU" sz="1600" b="1" dirty="0">
                          <a:effectLst/>
                          <a:latin typeface="Times New Roman"/>
                          <a:ea typeface="Calibri"/>
                        </a:rPr>
                        <a:t>высокий риск</a:t>
                      </a:r>
                      <a:endParaRPr lang="ru-RU" sz="1600" b="1" dirty="0">
                        <a:effectLst/>
                        <a:latin typeface="Times New Roman"/>
                        <a:ea typeface="Times New Roman"/>
                      </a:endParaRPr>
                    </a:p>
                  </a:txBody>
                  <a:tcPr marL="32209" marR="32209" marT="52989" marB="529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743683">
                <a:tc>
                  <a:txBody>
                    <a:bodyPr/>
                    <a:lstStyle/>
                    <a:p>
                      <a:pPr>
                        <a:spcAft>
                          <a:spcPts val="0"/>
                        </a:spcAft>
                      </a:pPr>
                      <a:r>
                        <a:rPr lang="ru-RU" sz="1600" b="1" dirty="0">
                          <a:effectLst/>
                          <a:latin typeface="Times New Roman"/>
                          <a:ea typeface="Calibri"/>
                        </a:rPr>
                        <a:t>Деятельность родильных домов, родильных домов в многопрофильных лечебно-профилактических организациях, перинатальных центров</a:t>
                      </a:r>
                      <a:endParaRPr lang="ru-RU" sz="1600" b="1" dirty="0">
                        <a:effectLst/>
                        <a:latin typeface="Times New Roman"/>
                        <a:ea typeface="Times New Roman"/>
                      </a:endParaRPr>
                    </a:p>
                  </a:txBody>
                  <a:tcPr marL="32209" marR="32209" marT="52989" marB="529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spcAft>
                          <a:spcPts val="0"/>
                        </a:spcAft>
                      </a:pPr>
                      <a:r>
                        <a:rPr lang="ru-RU" sz="1600" b="1" dirty="0">
                          <a:effectLst/>
                          <a:latin typeface="Times New Roman"/>
                          <a:ea typeface="Calibri"/>
                        </a:rPr>
                        <a:t>чрезвычайно высокий риск</a:t>
                      </a:r>
                      <a:endParaRPr lang="ru-RU" sz="1600" b="1" dirty="0">
                        <a:effectLst/>
                        <a:latin typeface="Times New Roman"/>
                        <a:ea typeface="Times New Roman"/>
                      </a:endParaRPr>
                    </a:p>
                  </a:txBody>
                  <a:tcPr marL="32209" marR="32209" marT="52989" marB="529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542437">
                <a:tc>
                  <a:txBody>
                    <a:bodyPr/>
                    <a:lstStyle/>
                    <a:p>
                      <a:pPr>
                        <a:spcAft>
                          <a:spcPts val="0"/>
                        </a:spcAft>
                      </a:pPr>
                      <a:r>
                        <a:rPr lang="ru-RU" sz="1600" b="1" dirty="0">
                          <a:effectLst/>
                          <a:latin typeface="Times New Roman"/>
                          <a:ea typeface="Calibri"/>
                        </a:rPr>
                        <a:t>Дошкольное и начальное общее образование</a:t>
                      </a:r>
                      <a:endParaRPr lang="ru-RU" sz="1600" b="1" dirty="0">
                        <a:effectLst/>
                        <a:latin typeface="Times New Roman"/>
                        <a:ea typeface="Times New Roman"/>
                      </a:endParaRPr>
                    </a:p>
                  </a:txBody>
                  <a:tcPr marL="32209" marR="32209" marT="52989" marB="529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spcAft>
                          <a:spcPts val="0"/>
                        </a:spcAft>
                      </a:pPr>
                      <a:r>
                        <a:rPr lang="ru-RU" sz="1600" b="1" dirty="0">
                          <a:effectLst/>
                          <a:latin typeface="Times New Roman"/>
                          <a:ea typeface="Calibri"/>
                        </a:rPr>
                        <a:t>чрезвычайно высокий риск</a:t>
                      </a:r>
                      <a:endParaRPr lang="ru-RU" sz="1600" b="1" dirty="0">
                        <a:effectLst/>
                        <a:latin typeface="Times New Roman"/>
                        <a:ea typeface="Times New Roman"/>
                      </a:endParaRPr>
                    </a:p>
                  </a:txBody>
                  <a:tcPr marL="32209" marR="32209" marT="52989" marB="529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542437">
                <a:tc>
                  <a:txBody>
                    <a:bodyPr/>
                    <a:lstStyle/>
                    <a:p>
                      <a:pPr>
                        <a:spcAft>
                          <a:spcPts val="0"/>
                        </a:spcAft>
                      </a:pPr>
                      <a:r>
                        <a:rPr lang="ru-RU" sz="1600" b="1" dirty="0">
                          <a:effectLst/>
                          <a:latin typeface="Times New Roman"/>
                          <a:ea typeface="Calibri"/>
                        </a:rPr>
                        <a:t>Основное общее и среднее (полное) общее образование</a:t>
                      </a:r>
                      <a:endParaRPr lang="ru-RU" sz="1600" b="1" dirty="0">
                        <a:effectLst/>
                        <a:latin typeface="Times New Roman"/>
                        <a:ea typeface="Times New Roman"/>
                      </a:endParaRPr>
                    </a:p>
                  </a:txBody>
                  <a:tcPr marL="32209" marR="32209" marT="52989" marB="529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spcAft>
                          <a:spcPts val="0"/>
                        </a:spcAft>
                      </a:pPr>
                      <a:r>
                        <a:rPr lang="ru-RU" sz="1600" b="1" dirty="0">
                          <a:effectLst/>
                          <a:latin typeface="Times New Roman"/>
                          <a:ea typeface="Calibri"/>
                        </a:rPr>
                        <a:t>чрезвычайно высокий риск</a:t>
                      </a:r>
                      <a:endParaRPr lang="ru-RU" sz="1600" b="1" dirty="0">
                        <a:effectLst/>
                        <a:latin typeface="Times New Roman"/>
                        <a:ea typeface="Times New Roman"/>
                      </a:endParaRPr>
                    </a:p>
                  </a:txBody>
                  <a:tcPr marL="32209" marR="32209" marT="52989" marB="529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542437">
                <a:tc>
                  <a:txBody>
                    <a:bodyPr/>
                    <a:lstStyle/>
                    <a:p>
                      <a:pPr>
                        <a:spcAft>
                          <a:spcPts val="0"/>
                        </a:spcAft>
                      </a:pPr>
                      <a:r>
                        <a:rPr lang="ru-RU" sz="1600" b="1">
                          <a:effectLst/>
                          <a:latin typeface="Times New Roman"/>
                          <a:ea typeface="Calibri"/>
                        </a:rPr>
                        <a:t>Деятельность по организации отдыха детей и их оздоровления, в том числе лагеря с дневным пребыванием</a:t>
                      </a:r>
                      <a:endParaRPr lang="ru-RU" sz="1600" b="1">
                        <a:effectLst/>
                        <a:latin typeface="Times New Roman"/>
                        <a:ea typeface="Times New Roman"/>
                      </a:endParaRPr>
                    </a:p>
                  </a:txBody>
                  <a:tcPr marL="32209" marR="32209" marT="52989" marB="529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spcAft>
                          <a:spcPts val="0"/>
                        </a:spcAft>
                      </a:pPr>
                      <a:r>
                        <a:rPr lang="ru-RU" sz="1600" b="1" dirty="0">
                          <a:effectLst/>
                          <a:latin typeface="Times New Roman"/>
                          <a:ea typeface="Calibri"/>
                        </a:rPr>
                        <a:t>чрезвычайно высокий риск</a:t>
                      </a:r>
                      <a:endParaRPr lang="ru-RU" sz="1600" b="1" dirty="0">
                        <a:effectLst/>
                        <a:latin typeface="Times New Roman"/>
                        <a:ea typeface="Times New Roman"/>
                      </a:endParaRPr>
                    </a:p>
                  </a:txBody>
                  <a:tcPr marL="32209" marR="32209" marT="52989" marB="529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542437">
                <a:tc>
                  <a:txBody>
                    <a:bodyPr/>
                    <a:lstStyle/>
                    <a:p>
                      <a:pPr>
                        <a:spcAft>
                          <a:spcPts val="0"/>
                        </a:spcAft>
                      </a:pPr>
                      <a:r>
                        <a:rPr lang="ru-RU" sz="1600" b="1">
                          <a:effectLst/>
                          <a:latin typeface="Times New Roman"/>
                          <a:ea typeface="Calibri"/>
                        </a:rPr>
                        <a:t>Деятельность детских лагерей на время каникул</a:t>
                      </a:r>
                      <a:endParaRPr lang="ru-RU" sz="1600" b="1">
                        <a:effectLst/>
                        <a:latin typeface="Times New Roman"/>
                        <a:ea typeface="Times New Roman"/>
                      </a:endParaRPr>
                    </a:p>
                  </a:txBody>
                  <a:tcPr marL="32209" marR="32209" marT="52989" marB="529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spcAft>
                          <a:spcPts val="0"/>
                        </a:spcAft>
                      </a:pPr>
                      <a:r>
                        <a:rPr lang="ru-RU" sz="1600" b="1" dirty="0">
                          <a:effectLst/>
                          <a:latin typeface="Times New Roman"/>
                          <a:ea typeface="Calibri"/>
                        </a:rPr>
                        <a:t>чрезвычайно высокий риск</a:t>
                      </a:r>
                      <a:endParaRPr lang="ru-RU" sz="1600" b="1" dirty="0">
                        <a:effectLst/>
                        <a:latin typeface="Times New Roman"/>
                        <a:ea typeface="Times New Roman"/>
                      </a:endParaRPr>
                    </a:p>
                  </a:txBody>
                  <a:tcPr marL="32209" marR="32209" marT="52989" marB="529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542437">
                <a:tc>
                  <a:txBody>
                    <a:bodyPr/>
                    <a:lstStyle/>
                    <a:p>
                      <a:pPr>
                        <a:spcAft>
                          <a:spcPts val="0"/>
                        </a:spcAft>
                      </a:pPr>
                      <a:r>
                        <a:rPr lang="ru-RU" sz="1600" b="1" dirty="0">
                          <a:effectLst/>
                          <a:latin typeface="Times New Roman"/>
                          <a:ea typeface="Calibri"/>
                        </a:rPr>
                        <a:t>Предоставление социальных услуг с обеспечением проживания</a:t>
                      </a:r>
                      <a:endParaRPr lang="ru-RU" sz="1600" b="1" dirty="0">
                        <a:effectLst/>
                        <a:latin typeface="Times New Roman"/>
                        <a:ea typeface="Times New Roman"/>
                      </a:endParaRPr>
                    </a:p>
                  </a:txBody>
                  <a:tcPr marL="32209" marR="32209" marT="52989" marB="529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spcAft>
                          <a:spcPts val="0"/>
                        </a:spcAft>
                      </a:pPr>
                      <a:r>
                        <a:rPr lang="ru-RU" sz="1600" b="1" dirty="0">
                          <a:effectLst/>
                          <a:latin typeface="Times New Roman"/>
                          <a:ea typeface="Calibri"/>
                        </a:rPr>
                        <a:t>чрезвычайно высокий риск</a:t>
                      </a:r>
                      <a:endParaRPr lang="ru-RU" sz="1600" b="1" dirty="0">
                        <a:effectLst/>
                        <a:latin typeface="Times New Roman"/>
                        <a:ea typeface="Times New Roman"/>
                      </a:endParaRPr>
                    </a:p>
                  </a:txBody>
                  <a:tcPr marL="32209" marR="32209" marT="52989" marB="529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347421">
                <a:tc>
                  <a:txBody>
                    <a:bodyPr/>
                    <a:lstStyle/>
                    <a:p>
                      <a:pPr>
                        <a:spcAft>
                          <a:spcPts val="0"/>
                        </a:spcAft>
                      </a:pPr>
                      <a:r>
                        <a:rPr lang="ru-RU" sz="1600" b="1" dirty="0">
                          <a:effectLst/>
                          <a:latin typeface="Times New Roman"/>
                          <a:ea typeface="Calibri"/>
                        </a:rPr>
                        <a:t>Деятельность по организации общественного питания детей в организациях, осуществляющих образовательную деятельность, оказание услуг по воспитанию и обучению, уходу и присмотру за детьми, отдыху и оздоровлению, предоставлению мест временного проживания, социальных, медицинских услуг</a:t>
                      </a:r>
                      <a:endParaRPr lang="ru-RU" sz="1600" b="1" dirty="0">
                        <a:effectLst/>
                        <a:latin typeface="Times New Roman"/>
                        <a:ea typeface="Times New Roman"/>
                      </a:endParaRPr>
                    </a:p>
                  </a:txBody>
                  <a:tcPr marL="32209" marR="32209" marT="52989" marB="529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spcAft>
                          <a:spcPts val="0"/>
                        </a:spcAft>
                      </a:pPr>
                      <a:r>
                        <a:rPr lang="ru-RU" sz="1600" b="1" dirty="0">
                          <a:effectLst/>
                          <a:latin typeface="Times New Roman"/>
                          <a:ea typeface="Calibri"/>
                        </a:rPr>
                        <a:t>чрезвычайно высокий риск</a:t>
                      </a:r>
                      <a:endParaRPr lang="ru-RU" sz="1600" b="1" dirty="0">
                        <a:effectLst/>
                        <a:latin typeface="Times New Roman"/>
                        <a:ea typeface="Times New Roman"/>
                      </a:endParaRPr>
                    </a:p>
                  </a:txBody>
                  <a:tcPr marL="32209" marR="32209" marT="52989" marB="5298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extLst>
      <p:ext uri="{BB962C8B-B14F-4D97-AF65-F5344CB8AC3E}">
        <p14:creationId xmlns:p14="http://schemas.microsoft.com/office/powerpoint/2010/main" val="1312070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Овал 6"/>
          <p:cNvSpPr/>
          <p:nvPr/>
        </p:nvSpPr>
        <p:spPr>
          <a:xfrm>
            <a:off x="7030192" y="2386940"/>
            <a:ext cx="4560125" cy="112815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6" name="Овал 5"/>
          <p:cNvSpPr/>
          <p:nvPr/>
        </p:nvSpPr>
        <p:spPr>
          <a:xfrm>
            <a:off x="581891" y="2386940"/>
            <a:ext cx="4310743" cy="112815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3" name="Прямоугольник 2"/>
          <p:cNvSpPr/>
          <p:nvPr/>
        </p:nvSpPr>
        <p:spPr>
          <a:xfrm>
            <a:off x="4021185" y="570016"/>
            <a:ext cx="3365858" cy="46670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ru-RU">
              <a:solidFill>
                <a:schemeClr val="tx1"/>
              </a:solidFill>
            </a:endParaRPr>
          </a:p>
        </p:txBody>
      </p:sp>
      <p:sp>
        <p:nvSpPr>
          <p:cNvPr id="2" name="Прямоугольник 1"/>
          <p:cNvSpPr/>
          <p:nvPr/>
        </p:nvSpPr>
        <p:spPr>
          <a:xfrm>
            <a:off x="4021185" y="667388"/>
            <a:ext cx="3365858" cy="369332"/>
          </a:xfrm>
          <a:prstGeom prst="rect">
            <a:avLst/>
          </a:prstGeom>
        </p:spPr>
        <p:txBody>
          <a:bodyPr wrap="none">
            <a:spAutoFit/>
          </a:bodyPr>
          <a:lstStyle/>
          <a:p>
            <a:r>
              <a:rPr lang="ru-RU" dirty="0" err="1">
                <a:solidFill>
                  <a:srgbClr val="C00000"/>
                </a:solidFill>
              </a:rPr>
              <a:t>Роспотребнадзором</a:t>
            </a:r>
            <a:r>
              <a:rPr lang="ru-RU" dirty="0">
                <a:solidFill>
                  <a:srgbClr val="C00000"/>
                </a:solidFill>
              </a:rPr>
              <a:t> проводятся</a:t>
            </a:r>
          </a:p>
        </p:txBody>
      </p:sp>
      <p:sp>
        <p:nvSpPr>
          <p:cNvPr id="4" name="Прямоугольник 3"/>
          <p:cNvSpPr/>
          <p:nvPr/>
        </p:nvSpPr>
        <p:spPr>
          <a:xfrm>
            <a:off x="779813" y="2642695"/>
            <a:ext cx="4184073" cy="646331"/>
          </a:xfrm>
          <a:prstGeom prst="rect">
            <a:avLst/>
          </a:prstGeom>
        </p:spPr>
        <p:txBody>
          <a:bodyPr wrap="square">
            <a:spAutoFit/>
          </a:bodyPr>
          <a:lstStyle/>
          <a:p>
            <a:r>
              <a:rPr lang="ru-RU" b="1" dirty="0" smtClean="0"/>
              <a:t>Плановые контрольные </a:t>
            </a:r>
            <a:r>
              <a:rPr lang="ru-RU" b="1" dirty="0"/>
              <a:t>(надзорные) мероприятия</a:t>
            </a:r>
          </a:p>
        </p:txBody>
      </p:sp>
      <p:sp>
        <p:nvSpPr>
          <p:cNvPr id="5" name="Прямоугольник 4"/>
          <p:cNvSpPr/>
          <p:nvPr/>
        </p:nvSpPr>
        <p:spPr>
          <a:xfrm>
            <a:off x="7156861" y="2642696"/>
            <a:ext cx="4314701" cy="646331"/>
          </a:xfrm>
          <a:prstGeom prst="rect">
            <a:avLst/>
          </a:prstGeom>
        </p:spPr>
        <p:txBody>
          <a:bodyPr wrap="square">
            <a:spAutoFit/>
          </a:bodyPr>
          <a:lstStyle/>
          <a:p>
            <a:r>
              <a:rPr lang="ru-RU" b="1" dirty="0" smtClean="0"/>
              <a:t>Внеплановые </a:t>
            </a:r>
            <a:r>
              <a:rPr lang="ru-RU" b="1" dirty="0"/>
              <a:t>контрольные (надзорные) мероприятия</a:t>
            </a:r>
          </a:p>
        </p:txBody>
      </p:sp>
      <p:cxnSp>
        <p:nvCxnSpPr>
          <p:cNvPr id="9" name="Прямая со стрелкой 8"/>
          <p:cNvCxnSpPr>
            <a:stCxn id="3" idx="2"/>
            <a:endCxn id="6" idx="0"/>
          </p:cNvCxnSpPr>
          <p:nvPr/>
        </p:nvCxnSpPr>
        <p:spPr>
          <a:xfrm flipH="1">
            <a:off x="2737263" y="1036720"/>
            <a:ext cx="2966851" cy="135022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a:stCxn id="3" idx="2"/>
            <a:endCxn id="7" idx="0"/>
          </p:cNvCxnSpPr>
          <p:nvPr/>
        </p:nvCxnSpPr>
        <p:spPr>
          <a:xfrm>
            <a:off x="5704114" y="1036720"/>
            <a:ext cx="3606141" cy="135022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23311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ctrTitle"/>
          </p:nvPr>
        </p:nvSpPr>
        <p:spPr>
          <a:xfrm>
            <a:off x="204537" y="207963"/>
            <a:ext cx="11802979" cy="658311"/>
          </a:xfrm>
          <a:ln>
            <a:solidFill>
              <a:schemeClr val="tx2">
                <a:lumMod val="50000"/>
              </a:schemeClr>
            </a:solidFill>
          </a:ln>
        </p:spPr>
        <p:style>
          <a:lnRef idx="2">
            <a:schemeClr val="accent3"/>
          </a:lnRef>
          <a:fillRef idx="1">
            <a:schemeClr val="lt1"/>
          </a:fillRef>
          <a:effectRef idx="0">
            <a:schemeClr val="accent3"/>
          </a:effectRef>
          <a:fontRef idx="minor">
            <a:schemeClr val="dk1"/>
          </a:fontRef>
        </p:style>
        <p:txBody>
          <a:bodyPr anchor="ctr">
            <a:normAutofit/>
          </a:bodyPr>
          <a:lstStyle/>
          <a:p>
            <a:r>
              <a:rPr lang="ru-RU" sz="1800" b="1" dirty="0" smtClean="0">
                <a:solidFill>
                  <a:srgbClr val="C00000"/>
                </a:solidFill>
                <a:latin typeface="Arial" panose="020B0604020202020204" pitchFamily="34" charset="0"/>
                <a:cs typeface="Arial" panose="020B0604020202020204" pitchFamily="34" charset="0"/>
              </a:rPr>
              <a:t>Основания для проведения </a:t>
            </a:r>
            <a:r>
              <a:rPr lang="ru-RU" sz="1800" b="1" u="sng" dirty="0" smtClean="0">
                <a:solidFill>
                  <a:srgbClr val="C00000"/>
                </a:solidFill>
                <a:latin typeface="Arial" panose="020B0604020202020204" pitchFamily="34" charset="0"/>
                <a:cs typeface="Arial" panose="020B0604020202020204" pitchFamily="34" charset="0"/>
              </a:rPr>
              <a:t>плановых</a:t>
            </a:r>
            <a:r>
              <a:rPr lang="ru-RU" sz="1800" b="1" dirty="0" smtClean="0">
                <a:solidFill>
                  <a:srgbClr val="C00000"/>
                </a:solidFill>
                <a:latin typeface="Arial" panose="020B0604020202020204" pitchFamily="34" charset="0"/>
                <a:cs typeface="Arial" panose="020B0604020202020204" pitchFamily="34" charset="0"/>
              </a:rPr>
              <a:t> КНМ с учетом особенностей предусмотренных ПП №336 </a:t>
            </a:r>
            <a:endParaRPr lang="ru-RU" sz="1800" b="1" dirty="0">
              <a:solidFill>
                <a:srgbClr val="C00000"/>
              </a:solidFill>
              <a:latin typeface="Arial" panose="020B0604020202020204" pitchFamily="34" charset="0"/>
              <a:cs typeface="Arial" panose="020B0604020202020204" pitchFamily="34" charset="0"/>
            </a:endParaRPr>
          </a:p>
        </p:txBody>
      </p:sp>
      <p:sp>
        <p:nvSpPr>
          <p:cNvPr id="7" name="Прямоугольник 6"/>
          <p:cNvSpPr/>
          <p:nvPr/>
        </p:nvSpPr>
        <p:spPr>
          <a:xfrm>
            <a:off x="204537" y="1027018"/>
            <a:ext cx="5089358" cy="3139321"/>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r>
              <a:rPr lang="ru-RU" b="1" dirty="0" smtClean="0">
                <a:solidFill>
                  <a:schemeClr val="tx1"/>
                </a:solidFill>
                <a:latin typeface="Arial" panose="020B0604020202020204" pitchFamily="34" charset="0"/>
                <a:cs typeface="Arial" panose="020B0604020202020204" pitchFamily="34" charset="0"/>
              </a:rPr>
              <a:t>Пункт 2 части 1 статьи 57 Федерального закона от 31.07.2020 №</a:t>
            </a:r>
            <a:r>
              <a:rPr lang="en-US" b="1" dirty="0" smtClean="0">
                <a:solidFill>
                  <a:schemeClr val="tx1"/>
                </a:solidFill>
                <a:latin typeface="Arial" panose="020B0604020202020204" pitchFamily="34" charset="0"/>
                <a:cs typeface="Arial" panose="020B0604020202020204" pitchFamily="34" charset="0"/>
              </a:rPr>
              <a:t> </a:t>
            </a:r>
            <a:r>
              <a:rPr lang="en-US" b="1" dirty="0">
                <a:solidFill>
                  <a:schemeClr val="tx1"/>
                </a:solidFill>
                <a:latin typeface="Arial" panose="020B0604020202020204" pitchFamily="34" charset="0"/>
                <a:cs typeface="Arial" panose="020B0604020202020204" pitchFamily="34" charset="0"/>
              </a:rPr>
              <a:t>248-</a:t>
            </a:r>
            <a:r>
              <a:rPr lang="ru-RU" b="1" dirty="0" smtClean="0">
                <a:solidFill>
                  <a:schemeClr val="tx1"/>
                </a:solidFill>
                <a:latin typeface="Arial" panose="020B0604020202020204" pitchFamily="34" charset="0"/>
                <a:cs typeface="Arial" panose="020B0604020202020204" pitchFamily="34" charset="0"/>
              </a:rPr>
              <a:t>ФЗ «О </a:t>
            </a:r>
            <a:r>
              <a:rPr lang="ru-RU" b="1" dirty="0">
                <a:solidFill>
                  <a:schemeClr val="tx1"/>
                </a:solidFill>
                <a:latin typeface="Arial" panose="020B0604020202020204" pitchFamily="34" charset="0"/>
                <a:cs typeface="Arial" panose="020B0604020202020204" pitchFamily="34" charset="0"/>
              </a:rPr>
              <a:t>государственном контроле (надзоре) и муниципальном контроле в Российской </a:t>
            </a:r>
            <a:r>
              <a:rPr lang="ru-RU" b="1" dirty="0" smtClean="0">
                <a:solidFill>
                  <a:schemeClr val="tx1"/>
                </a:solidFill>
                <a:latin typeface="Arial" panose="020B0604020202020204" pitchFamily="34" charset="0"/>
                <a:cs typeface="Arial" panose="020B0604020202020204" pitchFamily="34" charset="0"/>
              </a:rPr>
              <a:t>Федерации»</a:t>
            </a:r>
            <a:endParaRPr lang="ru-RU" b="1" dirty="0">
              <a:solidFill>
                <a:schemeClr val="tx1"/>
              </a:solidFill>
              <a:latin typeface="Arial" panose="020B0604020202020204" pitchFamily="34" charset="0"/>
              <a:cs typeface="Arial" panose="020B0604020202020204" pitchFamily="34" charset="0"/>
            </a:endParaRPr>
          </a:p>
          <a:p>
            <a:r>
              <a:rPr lang="ru-RU" dirty="0">
                <a:solidFill>
                  <a:schemeClr val="tx1"/>
                </a:solidFill>
                <a:latin typeface="Arial" panose="020B0604020202020204" pitchFamily="34" charset="0"/>
                <a:cs typeface="Arial" panose="020B0604020202020204" pitchFamily="34" charset="0"/>
              </a:rPr>
              <a:t>Основанием для проведения </a:t>
            </a:r>
            <a:r>
              <a:rPr lang="ru-RU" dirty="0" smtClean="0">
                <a:solidFill>
                  <a:schemeClr val="tx1"/>
                </a:solidFill>
                <a:latin typeface="Arial" panose="020B0604020202020204" pitchFamily="34" charset="0"/>
                <a:cs typeface="Arial" panose="020B0604020202020204" pitchFamily="34" charset="0"/>
              </a:rPr>
              <a:t>плановых контрольных </a:t>
            </a:r>
            <a:r>
              <a:rPr lang="ru-RU" dirty="0">
                <a:solidFill>
                  <a:schemeClr val="tx1"/>
                </a:solidFill>
                <a:latin typeface="Arial" panose="020B0604020202020204" pitchFamily="34" charset="0"/>
                <a:cs typeface="Arial" panose="020B0604020202020204" pitchFamily="34" charset="0"/>
              </a:rPr>
              <a:t>(надзорных) </a:t>
            </a:r>
            <a:r>
              <a:rPr lang="ru-RU" dirty="0" smtClean="0">
                <a:solidFill>
                  <a:schemeClr val="tx1"/>
                </a:solidFill>
                <a:latin typeface="Arial" panose="020B0604020202020204" pitchFamily="34" charset="0"/>
                <a:cs typeface="Arial" panose="020B0604020202020204" pitchFamily="34" charset="0"/>
              </a:rPr>
              <a:t>мероприятий является наступление </a:t>
            </a:r>
            <a:r>
              <a:rPr lang="ru-RU" dirty="0">
                <a:solidFill>
                  <a:schemeClr val="tx1"/>
                </a:solidFill>
                <a:latin typeface="Arial" panose="020B0604020202020204" pitchFamily="34" charset="0"/>
                <a:cs typeface="Arial" panose="020B0604020202020204" pitchFamily="34" charset="0"/>
              </a:rPr>
              <a:t>сроков проведения контрольных (надзорных) мероприятий, включенных в план проведения контрольных (надзорных) </a:t>
            </a:r>
            <a:r>
              <a:rPr lang="ru-RU" dirty="0" smtClean="0">
                <a:solidFill>
                  <a:schemeClr val="tx1"/>
                </a:solidFill>
                <a:latin typeface="Arial" panose="020B0604020202020204" pitchFamily="34" charset="0"/>
                <a:cs typeface="Arial" panose="020B0604020202020204" pitchFamily="34" charset="0"/>
              </a:rPr>
              <a:t>мероприятий</a:t>
            </a:r>
            <a:endParaRPr lang="ru-RU" dirty="0">
              <a:solidFill>
                <a:schemeClr val="tx1"/>
              </a:solidFill>
              <a:latin typeface="Arial" panose="020B0604020202020204" pitchFamily="34" charset="0"/>
              <a:cs typeface="Arial" panose="020B0604020202020204" pitchFamily="34" charset="0"/>
            </a:endParaRPr>
          </a:p>
        </p:txBody>
      </p:sp>
      <p:pic>
        <p:nvPicPr>
          <p:cNvPr id="8" name="Рисунок 7"/>
          <p:cNvPicPr>
            <a:picLocks noChangeAspect="1"/>
          </p:cNvPicPr>
          <p:nvPr/>
        </p:nvPicPr>
        <p:blipFill>
          <a:blip r:embed="rId2"/>
          <a:stretch>
            <a:fillRect/>
          </a:stretch>
        </p:blipFill>
        <p:spPr>
          <a:xfrm>
            <a:off x="5028720" y="925264"/>
            <a:ext cx="530350" cy="647369"/>
          </a:xfrm>
          <a:prstGeom prst="rect">
            <a:avLst/>
          </a:prstGeom>
        </p:spPr>
      </p:pic>
      <p:sp>
        <p:nvSpPr>
          <p:cNvPr id="10" name="Прямоугольник 9"/>
          <p:cNvSpPr/>
          <p:nvPr/>
        </p:nvSpPr>
        <p:spPr>
          <a:xfrm>
            <a:off x="5631834" y="1027018"/>
            <a:ext cx="6207272" cy="3139321"/>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r>
              <a:rPr lang="ru-RU" b="1" dirty="0" smtClean="0">
                <a:solidFill>
                  <a:schemeClr val="tx1"/>
                </a:solidFill>
                <a:latin typeface="Arial" panose="020B0604020202020204" pitchFamily="34" charset="0"/>
                <a:cs typeface="Arial" panose="020B0604020202020204" pitchFamily="34" charset="0"/>
              </a:rPr>
              <a:t>Пункт </a:t>
            </a:r>
            <a:r>
              <a:rPr lang="ru-RU" b="1" dirty="0">
                <a:solidFill>
                  <a:schemeClr val="tx1"/>
                </a:solidFill>
                <a:latin typeface="Arial" panose="020B0604020202020204" pitchFamily="34" charset="0"/>
                <a:cs typeface="Arial" panose="020B0604020202020204" pitchFamily="34" charset="0"/>
              </a:rPr>
              <a:t>п.11(3) </a:t>
            </a:r>
            <a:r>
              <a:rPr lang="ru-RU" b="1" dirty="0" smtClean="0">
                <a:solidFill>
                  <a:schemeClr val="tx1"/>
                </a:solidFill>
                <a:latin typeface="Arial" panose="020B0604020202020204" pitchFamily="34" charset="0"/>
                <a:cs typeface="Arial" panose="020B0604020202020204" pitchFamily="34" charset="0"/>
              </a:rPr>
              <a:t>Постановления Правительства РФ от 10.03.2022 № 336 «Об особенностях организации и осуществления государственного контроля (надзора), муниципального контроля»</a:t>
            </a:r>
            <a:r>
              <a:rPr lang="ru-RU" b="1" dirty="0" smtClean="0">
                <a:solidFill>
                  <a:schemeClr val="tx1"/>
                </a:solidFill>
              </a:rPr>
              <a:t> </a:t>
            </a:r>
          </a:p>
          <a:p>
            <a:r>
              <a:rPr lang="ru-RU" dirty="0">
                <a:solidFill>
                  <a:schemeClr val="tx1"/>
                </a:solidFill>
              </a:rPr>
              <a:t>до 2030 года в планы проведения плановых контрольных (надзорных) мероприятий, планы проведения плановых проверок при осуществлении видов государственного контроля (надзора), </a:t>
            </a:r>
            <a:r>
              <a:rPr lang="ru-RU" dirty="0" smtClean="0">
                <a:solidFill>
                  <a:schemeClr val="tx1"/>
                </a:solidFill>
              </a:rPr>
              <a:t>включаются </a:t>
            </a:r>
            <a:r>
              <a:rPr lang="ru-RU" dirty="0">
                <a:solidFill>
                  <a:schemeClr val="tx1"/>
                </a:solidFill>
              </a:rPr>
              <a:t>плановые контрольные (надзорные) мероприятия, плановые проверки только в отношении объектов контроля, отнесенных к категориям </a:t>
            </a:r>
            <a:r>
              <a:rPr lang="ru-RU" b="1" dirty="0">
                <a:solidFill>
                  <a:srgbClr val="C00000"/>
                </a:solidFill>
              </a:rPr>
              <a:t>чрезвычайно высокого и высокого риска.</a:t>
            </a:r>
          </a:p>
        </p:txBody>
      </p:sp>
      <p:pic>
        <p:nvPicPr>
          <p:cNvPr id="9" name="Рисунок 8"/>
          <p:cNvPicPr>
            <a:picLocks noChangeAspect="1"/>
          </p:cNvPicPr>
          <p:nvPr/>
        </p:nvPicPr>
        <p:blipFill>
          <a:blip r:embed="rId2"/>
          <a:stretch>
            <a:fillRect/>
          </a:stretch>
        </p:blipFill>
        <p:spPr>
          <a:xfrm>
            <a:off x="11573931" y="909989"/>
            <a:ext cx="530350" cy="647369"/>
          </a:xfrm>
          <a:prstGeom prst="rect">
            <a:avLst/>
          </a:prstGeom>
        </p:spPr>
      </p:pic>
      <p:pic>
        <p:nvPicPr>
          <p:cNvPr id="12" name="Picture 16" descr="MCj0411320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34071" y="3675989"/>
            <a:ext cx="505035" cy="420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Прямоугольник 13"/>
          <p:cNvSpPr/>
          <p:nvPr/>
        </p:nvSpPr>
        <p:spPr>
          <a:xfrm>
            <a:off x="2266507" y="4579234"/>
            <a:ext cx="6730653" cy="1815882"/>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pPr algn="ctr"/>
            <a:r>
              <a:rPr lang="ru-RU" sz="1600" b="1" dirty="0" smtClean="0">
                <a:solidFill>
                  <a:srgbClr val="355265"/>
                </a:solidFill>
              </a:rPr>
              <a:t>       </a:t>
            </a:r>
            <a:r>
              <a:rPr lang="ru-RU" sz="1600" b="1" dirty="0" smtClean="0">
                <a:solidFill>
                  <a:schemeClr val="tx1"/>
                </a:solidFill>
              </a:rPr>
              <a:t>Пункт п.11(4) </a:t>
            </a:r>
            <a:r>
              <a:rPr lang="ru-RU" sz="1600" b="1" dirty="0">
                <a:solidFill>
                  <a:schemeClr val="tx1"/>
                </a:solidFill>
              </a:rPr>
              <a:t>Постановления Правительства РФ от 10.03.2022 № 336</a:t>
            </a:r>
            <a:endParaRPr lang="ru-RU" sz="300" b="1" strike="sngStrike" dirty="0" smtClean="0">
              <a:solidFill>
                <a:schemeClr val="tx1"/>
              </a:solidFill>
            </a:endParaRPr>
          </a:p>
          <a:p>
            <a:r>
              <a:rPr lang="ru-RU" sz="1600" dirty="0">
                <a:solidFill>
                  <a:schemeClr val="tx1"/>
                </a:solidFill>
              </a:rPr>
              <a:t>В планы проведения плановых контрольных (надзорных) мероприятий до 2030 года не включаются плановые контрольные (надзорные) мероприятия в отношении государственных и муниципальных учреждений дошкольного и начального общего образования, основного общего и среднего общего образования, объекты контроля которых отнесены к категориям чрезвычайно высокого и высокого риска</a:t>
            </a:r>
          </a:p>
        </p:txBody>
      </p:sp>
      <p:pic>
        <p:nvPicPr>
          <p:cNvPr id="11" name="Рисунок 10"/>
          <p:cNvPicPr>
            <a:picLocks noChangeAspect="1"/>
          </p:cNvPicPr>
          <p:nvPr/>
        </p:nvPicPr>
        <p:blipFill>
          <a:blip r:embed="rId2"/>
          <a:stretch>
            <a:fillRect/>
          </a:stretch>
        </p:blipFill>
        <p:spPr>
          <a:xfrm>
            <a:off x="8841930" y="4255550"/>
            <a:ext cx="530350" cy="647369"/>
          </a:xfrm>
          <a:prstGeom prst="rect">
            <a:avLst/>
          </a:prstGeom>
        </p:spPr>
      </p:pic>
    </p:spTree>
    <p:extLst>
      <p:ext uri="{BB962C8B-B14F-4D97-AF65-F5344CB8AC3E}">
        <p14:creationId xmlns:p14="http://schemas.microsoft.com/office/powerpoint/2010/main" val="1824139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332509" y="232006"/>
            <a:ext cx="11597793" cy="6463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
        <p:nvSpPr>
          <p:cNvPr id="13" name="Скругленный прямоугольник 12"/>
          <p:cNvSpPr/>
          <p:nvPr/>
        </p:nvSpPr>
        <p:spPr>
          <a:xfrm>
            <a:off x="801584" y="4879285"/>
            <a:ext cx="10782794" cy="9233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a:off x="6790112" y="3567499"/>
            <a:ext cx="5024452" cy="70666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6" name="Скругленный прямоугольник 5"/>
          <p:cNvSpPr/>
          <p:nvPr/>
        </p:nvSpPr>
        <p:spPr>
          <a:xfrm>
            <a:off x="475013" y="3567499"/>
            <a:ext cx="4073236" cy="646331"/>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4" name="Скругленный прямоугольник 3"/>
          <p:cNvSpPr/>
          <p:nvPr/>
        </p:nvSpPr>
        <p:spPr>
          <a:xfrm>
            <a:off x="475013" y="988966"/>
            <a:ext cx="11455289" cy="1754326"/>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2" name="Прямоугольник 1"/>
          <p:cNvSpPr/>
          <p:nvPr/>
        </p:nvSpPr>
        <p:spPr>
          <a:xfrm>
            <a:off x="2101932" y="232006"/>
            <a:ext cx="7849590" cy="707886"/>
          </a:xfrm>
          <a:prstGeom prst="rect">
            <a:avLst/>
          </a:prstGeom>
        </p:spPr>
        <p:txBody>
          <a:bodyPr wrap="square">
            <a:spAutoFit/>
          </a:bodyPr>
          <a:lstStyle/>
          <a:p>
            <a:pPr algn="ctr"/>
            <a:r>
              <a:rPr lang="ru-RU" sz="2000" b="1" dirty="0">
                <a:solidFill>
                  <a:srgbClr val="C00000"/>
                </a:solidFill>
              </a:rPr>
              <a:t>Периодичность проведения </a:t>
            </a:r>
            <a:r>
              <a:rPr lang="ru-RU" sz="2000" b="1" dirty="0" smtClean="0">
                <a:solidFill>
                  <a:srgbClr val="C00000"/>
                </a:solidFill>
              </a:rPr>
              <a:t>плановых контрольных </a:t>
            </a:r>
            <a:r>
              <a:rPr lang="ru-RU" sz="2000" b="1" dirty="0">
                <a:solidFill>
                  <a:srgbClr val="C00000"/>
                </a:solidFill>
              </a:rPr>
              <a:t>(</a:t>
            </a:r>
            <a:r>
              <a:rPr lang="ru-RU" sz="2000" b="1" dirty="0" smtClean="0">
                <a:solidFill>
                  <a:srgbClr val="C00000"/>
                </a:solidFill>
              </a:rPr>
              <a:t>надзорных) мероприятий </a:t>
            </a:r>
            <a:r>
              <a:rPr lang="ru-RU" sz="2000" b="1" dirty="0">
                <a:solidFill>
                  <a:srgbClr val="C00000"/>
                </a:solidFill>
              </a:rPr>
              <a:t>в отношении объектов контроля </a:t>
            </a:r>
          </a:p>
        </p:txBody>
      </p:sp>
      <p:sp>
        <p:nvSpPr>
          <p:cNvPr id="3" name="Прямоугольник 2"/>
          <p:cNvSpPr/>
          <p:nvPr/>
        </p:nvSpPr>
        <p:spPr>
          <a:xfrm>
            <a:off x="593765" y="988966"/>
            <a:ext cx="11317185" cy="1754326"/>
          </a:xfrm>
          <a:prstGeom prst="rect">
            <a:avLst/>
          </a:prstGeom>
        </p:spPr>
        <p:txBody>
          <a:bodyPr wrap="square">
            <a:spAutoFit/>
          </a:bodyPr>
          <a:lstStyle/>
          <a:p>
            <a:r>
              <a:rPr lang="ru-RU" b="1" dirty="0"/>
              <a:t>В соответствии с п. 37 Положения о Федеральном государственном санитарно-эпидемиологическом надзоре плановые контрольные (надзорные) мероприятия в отношении объектов контроля (результаты деятельности контролируемых лиц, в том числе продукция (товары), подлежащая государственному контролю (надзору) на таможенной границе и таможенной территории Евразийского экономического союза по Единому перечню продукции (товаров)), проводятся в зависимости от присвоенной категории риска со следующей периодичностью:</a:t>
            </a:r>
          </a:p>
        </p:txBody>
      </p:sp>
      <p:sp>
        <p:nvSpPr>
          <p:cNvPr id="5" name="Прямоугольник 4"/>
          <p:cNvSpPr/>
          <p:nvPr/>
        </p:nvSpPr>
        <p:spPr>
          <a:xfrm>
            <a:off x="475013" y="3567499"/>
            <a:ext cx="4334308" cy="646331"/>
          </a:xfrm>
          <a:prstGeom prst="rect">
            <a:avLst/>
          </a:prstGeom>
        </p:spPr>
        <p:txBody>
          <a:bodyPr wrap="square">
            <a:spAutoFit/>
          </a:bodyPr>
          <a:lstStyle/>
          <a:p>
            <a:pPr algn="ctr"/>
            <a:r>
              <a:rPr lang="ru-RU" b="1" dirty="0"/>
              <a:t>для категории чрезвычайно высокого риска - один раз в год</a:t>
            </a:r>
          </a:p>
        </p:txBody>
      </p:sp>
      <p:sp>
        <p:nvSpPr>
          <p:cNvPr id="7" name="Прямоугольник 6"/>
          <p:cNvSpPr/>
          <p:nvPr/>
        </p:nvSpPr>
        <p:spPr>
          <a:xfrm>
            <a:off x="6790112" y="3705998"/>
            <a:ext cx="5140190" cy="369332"/>
          </a:xfrm>
          <a:prstGeom prst="rect">
            <a:avLst/>
          </a:prstGeom>
        </p:spPr>
        <p:txBody>
          <a:bodyPr wrap="none">
            <a:spAutoFit/>
          </a:bodyPr>
          <a:lstStyle/>
          <a:p>
            <a:r>
              <a:rPr lang="ru-RU" b="1" dirty="0"/>
              <a:t>для категории </a:t>
            </a:r>
            <a:r>
              <a:rPr lang="ru-RU" b="1" dirty="0" smtClean="0"/>
              <a:t>высокого </a:t>
            </a:r>
            <a:r>
              <a:rPr lang="ru-RU" b="1" dirty="0"/>
              <a:t>риска - один раз в 2 года</a:t>
            </a:r>
          </a:p>
        </p:txBody>
      </p:sp>
      <p:sp>
        <p:nvSpPr>
          <p:cNvPr id="10" name="Стрелка вниз 9"/>
          <p:cNvSpPr/>
          <p:nvPr/>
        </p:nvSpPr>
        <p:spPr>
          <a:xfrm>
            <a:off x="1983179" y="2838203"/>
            <a:ext cx="748146" cy="641267"/>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низ 10"/>
          <p:cNvSpPr/>
          <p:nvPr/>
        </p:nvSpPr>
        <p:spPr>
          <a:xfrm>
            <a:off x="8965870" y="2838203"/>
            <a:ext cx="688769" cy="641267"/>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p:cNvSpPr/>
          <p:nvPr/>
        </p:nvSpPr>
        <p:spPr>
          <a:xfrm>
            <a:off x="801584" y="4879285"/>
            <a:ext cx="10782794" cy="92333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r>
              <a:rPr lang="ru-RU" b="1" dirty="0" smtClean="0">
                <a:solidFill>
                  <a:schemeClr val="tx1"/>
                </a:solidFill>
              </a:rPr>
              <a:t>Согласно п</a:t>
            </a:r>
            <a:r>
              <a:rPr lang="ru-RU" b="1" dirty="0">
                <a:solidFill>
                  <a:schemeClr val="tx1"/>
                </a:solidFill>
              </a:rPr>
              <a:t>. 21 </a:t>
            </a:r>
            <a:r>
              <a:rPr lang="ru-RU" b="1" dirty="0" smtClean="0">
                <a:solidFill>
                  <a:schemeClr val="tx1"/>
                </a:solidFill>
              </a:rPr>
              <a:t>Положения </a:t>
            </a:r>
            <a:r>
              <a:rPr lang="ru-RU" b="1" dirty="0">
                <a:solidFill>
                  <a:schemeClr val="tx1"/>
                </a:solidFill>
              </a:rPr>
              <a:t>о Федеральном государственном контроле (надзоре) в области защиты прав потребителей </a:t>
            </a:r>
            <a:r>
              <a:rPr lang="ru-RU" b="1" dirty="0">
                <a:solidFill>
                  <a:srgbClr val="FF0000"/>
                </a:solidFill>
              </a:rPr>
              <a:t>не предусмотрено </a:t>
            </a:r>
            <a:r>
              <a:rPr lang="ru-RU" b="1" dirty="0">
                <a:solidFill>
                  <a:schemeClr val="tx1"/>
                </a:solidFill>
              </a:rPr>
              <a:t>проведение плановых контрольных (надзорных) мероприятий в рамках государственного контроля (надзора) в области защиты прав потребителей</a:t>
            </a:r>
          </a:p>
        </p:txBody>
      </p:sp>
      <p:pic>
        <p:nvPicPr>
          <p:cNvPr id="14" name="Picture 16" descr="MCj0411320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5319" y="5101517"/>
            <a:ext cx="556265" cy="463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1257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25631" y="581891"/>
            <a:ext cx="11709070" cy="7243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
        <p:nvSpPr>
          <p:cNvPr id="12" name="Скругленный прямоугольник 11"/>
          <p:cNvSpPr/>
          <p:nvPr/>
        </p:nvSpPr>
        <p:spPr>
          <a:xfrm>
            <a:off x="320633" y="4690753"/>
            <a:ext cx="11364686" cy="53439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11" name="Скругленный прямоугольник 10"/>
          <p:cNvSpPr/>
          <p:nvPr/>
        </p:nvSpPr>
        <p:spPr>
          <a:xfrm>
            <a:off x="320634" y="3990109"/>
            <a:ext cx="11364685" cy="498764"/>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9" name="Скругленный прямоугольник 8"/>
          <p:cNvSpPr/>
          <p:nvPr/>
        </p:nvSpPr>
        <p:spPr>
          <a:xfrm>
            <a:off x="362196" y="3230089"/>
            <a:ext cx="11364686" cy="570016"/>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320634" y="2291938"/>
            <a:ext cx="11364686" cy="795646"/>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7" name="Скругленный прямоугольник 6"/>
          <p:cNvSpPr/>
          <p:nvPr/>
        </p:nvSpPr>
        <p:spPr>
          <a:xfrm>
            <a:off x="320634" y="1413164"/>
            <a:ext cx="11364685" cy="700644"/>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p:txBody>
          <a:bodyPr>
            <a:normAutofit/>
          </a:bodyPr>
          <a:lstStyle/>
          <a:p>
            <a:pPr algn="ctr"/>
            <a:r>
              <a:rPr lang="ru-RU" sz="1800" b="1" dirty="0">
                <a:solidFill>
                  <a:srgbClr val="C00000"/>
                </a:solidFill>
              </a:rPr>
              <a:t>Основания для проведения </a:t>
            </a:r>
            <a:r>
              <a:rPr lang="ru-RU" sz="1800" b="1" u="sng" dirty="0">
                <a:solidFill>
                  <a:srgbClr val="C00000"/>
                </a:solidFill>
              </a:rPr>
              <a:t>внеплановых</a:t>
            </a:r>
            <a:r>
              <a:rPr lang="ru-RU" sz="1800" b="1" dirty="0">
                <a:solidFill>
                  <a:srgbClr val="C00000"/>
                </a:solidFill>
              </a:rPr>
              <a:t> </a:t>
            </a:r>
            <a:r>
              <a:rPr lang="ru-RU" sz="1800" b="1" dirty="0" smtClean="0">
                <a:solidFill>
                  <a:srgbClr val="C00000"/>
                </a:solidFill>
              </a:rPr>
              <a:t>КНМ</a:t>
            </a:r>
            <a:endParaRPr lang="ru-RU" sz="1800" b="1" dirty="0">
              <a:solidFill>
                <a:srgbClr val="C00000"/>
              </a:solidFill>
            </a:endParaRPr>
          </a:p>
        </p:txBody>
      </p:sp>
      <p:sp>
        <p:nvSpPr>
          <p:cNvPr id="3" name="Объект 2"/>
          <p:cNvSpPr>
            <a:spLocks noGrp="1"/>
          </p:cNvSpPr>
          <p:nvPr>
            <p:ph idx="1"/>
          </p:nvPr>
        </p:nvSpPr>
        <p:spPr>
          <a:xfrm>
            <a:off x="237507" y="1567543"/>
            <a:ext cx="11590316" cy="510639"/>
          </a:xfrm>
        </p:spPr>
        <p:txBody>
          <a:bodyPr>
            <a:noAutofit/>
          </a:bodyPr>
          <a:lstStyle/>
          <a:p>
            <a:pPr marL="0" indent="0" algn="ctr">
              <a:buNone/>
            </a:pPr>
            <a:r>
              <a:rPr lang="ru-RU" sz="1600" b="1" dirty="0"/>
              <a:t>В соответствии с ч. 1 ст. 57 Федерального закона от 31.07.2020 №248-ФЗ основанием для проведения контрольных (надзорных) мероприятий, может быть:</a:t>
            </a:r>
          </a:p>
        </p:txBody>
      </p:sp>
      <p:sp>
        <p:nvSpPr>
          <p:cNvPr id="5" name="Прямоугольник 4"/>
          <p:cNvSpPr/>
          <p:nvPr/>
        </p:nvSpPr>
        <p:spPr>
          <a:xfrm>
            <a:off x="320633" y="2206831"/>
            <a:ext cx="11447813" cy="3293209"/>
          </a:xfrm>
          <a:prstGeom prst="rect">
            <a:avLst/>
          </a:prstGeom>
        </p:spPr>
        <p:txBody>
          <a:bodyPr wrap="square">
            <a:spAutoFit/>
          </a:bodyPr>
          <a:lstStyle/>
          <a:p>
            <a:r>
              <a:rPr lang="ru-RU" sz="1600" b="1" dirty="0"/>
              <a:t>1) наличие у контрольного (надзорного) органа сведений о причинении вреда (ущерба) или об угрозе причинения вреда (ущерба) охраняемым законом ценностям либо выявление соответствия объекта контроля параметрам, утвержденным индикаторами риска нарушения обязательных требований, или отклонения объекта контроля от таких параметров;</a:t>
            </a:r>
          </a:p>
          <a:p>
            <a:endParaRPr lang="ru-RU" sz="1600" b="1" dirty="0" smtClean="0">
              <a:solidFill>
                <a:schemeClr val="bg1"/>
              </a:solidFill>
            </a:endParaRPr>
          </a:p>
          <a:p>
            <a:r>
              <a:rPr lang="ru-RU" sz="1600" b="1" dirty="0" smtClean="0"/>
              <a:t>2</a:t>
            </a:r>
            <a:r>
              <a:rPr lang="ru-RU" sz="1600" b="1" dirty="0"/>
              <a:t>) поручение Президента Российской Федерации, поручение Правительства Российской Федерации о проведении контрольных (надзорных) мероприятий в отношении конкретных контролируемых лиц;</a:t>
            </a:r>
          </a:p>
          <a:p>
            <a:endParaRPr lang="ru-RU" sz="1600" b="1" dirty="0" smtClean="0">
              <a:solidFill>
                <a:schemeClr val="bg1"/>
              </a:solidFill>
            </a:endParaRPr>
          </a:p>
          <a:p>
            <a:r>
              <a:rPr lang="ru-RU" sz="1600" b="1" dirty="0" smtClean="0"/>
              <a:t>3</a:t>
            </a:r>
            <a:r>
              <a:rPr lang="ru-RU" sz="1600" b="1" dirty="0"/>
              <a:t>) требование прокурора о проведении контрольного (надзорного) мероприятия в рамках надзора за исполнением законов, соблюдением прав и свобод человека и гражданина по поступившим в органы прокуратуры материалам и обращениям;</a:t>
            </a:r>
          </a:p>
          <a:p>
            <a:endParaRPr lang="ru-RU" sz="1600" b="1" dirty="0" smtClean="0">
              <a:solidFill>
                <a:schemeClr val="bg1"/>
              </a:solidFill>
            </a:endParaRPr>
          </a:p>
          <a:p>
            <a:r>
              <a:rPr lang="ru-RU" sz="1600" b="1" dirty="0" smtClean="0"/>
              <a:t>4</a:t>
            </a:r>
            <a:r>
              <a:rPr lang="ru-RU" sz="1600" b="1" dirty="0"/>
              <a:t>) истечение срока исполнения решения контрольного (надзорного) органа об устранении выявленного нарушения обязательных требований;</a:t>
            </a:r>
          </a:p>
          <a:p>
            <a:endParaRPr lang="ru-RU" sz="1600" b="1" dirty="0" smtClean="0">
              <a:solidFill>
                <a:schemeClr val="bg1"/>
              </a:solidFill>
            </a:endParaRPr>
          </a:p>
        </p:txBody>
      </p:sp>
    </p:spTree>
    <p:extLst>
      <p:ext uri="{BB962C8B-B14F-4D97-AF65-F5344CB8AC3E}">
        <p14:creationId xmlns:p14="http://schemas.microsoft.com/office/powerpoint/2010/main" val="3854913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Прямоугольник 30"/>
          <p:cNvSpPr/>
          <p:nvPr/>
        </p:nvSpPr>
        <p:spPr>
          <a:xfrm>
            <a:off x="237506" y="213319"/>
            <a:ext cx="11721532" cy="73583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
        <p:nvSpPr>
          <p:cNvPr id="21" name="Скругленный прямоугольник 20"/>
          <p:cNvSpPr/>
          <p:nvPr/>
        </p:nvSpPr>
        <p:spPr>
          <a:xfrm>
            <a:off x="7518260" y="1427267"/>
            <a:ext cx="3999685" cy="338554"/>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22" name="Скругленный прямоугольник 21"/>
          <p:cNvSpPr/>
          <p:nvPr/>
        </p:nvSpPr>
        <p:spPr>
          <a:xfrm>
            <a:off x="7231545" y="2183563"/>
            <a:ext cx="4573117" cy="1256844"/>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23" name="Скругленный прямоугольник 22"/>
          <p:cNvSpPr/>
          <p:nvPr/>
        </p:nvSpPr>
        <p:spPr>
          <a:xfrm>
            <a:off x="7219077" y="3806693"/>
            <a:ext cx="4585583" cy="132344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20" name="Скругленный прямоугольник 19"/>
          <p:cNvSpPr/>
          <p:nvPr/>
        </p:nvSpPr>
        <p:spPr>
          <a:xfrm>
            <a:off x="1329911" y="4453245"/>
            <a:ext cx="4536499" cy="1015885"/>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ru-RU" sz="1600" b="1" dirty="0" smtClean="0">
                <a:solidFill>
                  <a:schemeClr val="tx1"/>
                </a:solidFill>
              </a:rPr>
              <a:t>По </a:t>
            </a:r>
            <a:r>
              <a:rPr lang="ru-RU" sz="1600" b="1" dirty="0">
                <a:solidFill>
                  <a:schemeClr val="tx1"/>
                </a:solidFill>
              </a:rPr>
              <a:t>истечении срока исполнения предписания об устранении выявленного нарушения обязательных требований, выданных после 1 марта 2023 г.</a:t>
            </a:r>
          </a:p>
        </p:txBody>
      </p:sp>
      <p:sp>
        <p:nvSpPr>
          <p:cNvPr id="19" name="Скругленный прямоугольник 18"/>
          <p:cNvSpPr/>
          <p:nvPr/>
        </p:nvSpPr>
        <p:spPr>
          <a:xfrm>
            <a:off x="979715" y="3641638"/>
            <a:ext cx="5522026" cy="584775"/>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18" name="Скругленный прямоугольник 17"/>
          <p:cNvSpPr/>
          <p:nvPr/>
        </p:nvSpPr>
        <p:spPr>
          <a:xfrm>
            <a:off x="1353788" y="2273376"/>
            <a:ext cx="4417620" cy="1077218"/>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17" name="Скругленный прямоугольник 16"/>
          <p:cNvSpPr/>
          <p:nvPr/>
        </p:nvSpPr>
        <p:spPr>
          <a:xfrm>
            <a:off x="1626920" y="1411282"/>
            <a:ext cx="3586348" cy="584775"/>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2" name="Прямоугольник 1"/>
          <p:cNvSpPr/>
          <p:nvPr/>
        </p:nvSpPr>
        <p:spPr>
          <a:xfrm>
            <a:off x="3261756" y="303258"/>
            <a:ext cx="6096000" cy="646331"/>
          </a:xfrm>
          <a:prstGeom prst="rect">
            <a:avLst/>
          </a:prstGeom>
        </p:spPr>
        <p:txBody>
          <a:bodyPr>
            <a:spAutoFit/>
          </a:bodyPr>
          <a:lstStyle/>
          <a:p>
            <a:pPr algn="ctr"/>
            <a:r>
              <a:rPr lang="ru-RU" b="1" dirty="0">
                <a:solidFill>
                  <a:srgbClr val="C00000"/>
                </a:solidFill>
              </a:rPr>
              <a:t>Основания проведения внеплановых контрольных мероприятий по ПП №336 </a:t>
            </a:r>
          </a:p>
        </p:txBody>
      </p:sp>
      <p:sp>
        <p:nvSpPr>
          <p:cNvPr id="4" name="Прямоугольник 3"/>
          <p:cNvSpPr/>
          <p:nvPr/>
        </p:nvSpPr>
        <p:spPr>
          <a:xfrm>
            <a:off x="1436788" y="1411035"/>
            <a:ext cx="4156365" cy="584775"/>
          </a:xfrm>
          <a:prstGeom prst="rect">
            <a:avLst/>
          </a:prstGeom>
        </p:spPr>
        <p:txBody>
          <a:bodyPr wrap="square">
            <a:spAutoFit/>
          </a:bodyPr>
          <a:lstStyle/>
          <a:p>
            <a:pPr algn="ctr"/>
            <a:r>
              <a:rPr lang="ru-RU" sz="1600" b="1" dirty="0" smtClean="0"/>
              <a:t>При </a:t>
            </a:r>
            <a:r>
              <a:rPr lang="ru-RU" sz="1600" b="1" dirty="0"/>
              <a:t>условии согласования с органами прокуратуры</a:t>
            </a:r>
          </a:p>
        </p:txBody>
      </p:sp>
      <p:sp>
        <p:nvSpPr>
          <p:cNvPr id="5" name="Прямоугольник 4"/>
          <p:cNvSpPr/>
          <p:nvPr/>
        </p:nvSpPr>
        <p:spPr>
          <a:xfrm>
            <a:off x="7512027" y="1427267"/>
            <a:ext cx="3999685" cy="338554"/>
          </a:xfrm>
          <a:prstGeom prst="rect">
            <a:avLst/>
          </a:prstGeom>
        </p:spPr>
        <p:txBody>
          <a:bodyPr wrap="none">
            <a:spAutoFit/>
          </a:bodyPr>
          <a:lstStyle/>
          <a:p>
            <a:pPr algn="ctr"/>
            <a:r>
              <a:rPr lang="ru-RU" sz="1600" b="1" dirty="0"/>
              <a:t>Б</a:t>
            </a:r>
            <a:r>
              <a:rPr lang="ru-RU" sz="1600" b="1" dirty="0" smtClean="0"/>
              <a:t>ез </a:t>
            </a:r>
            <a:r>
              <a:rPr lang="ru-RU" sz="1600" b="1" dirty="0"/>
              <a:t>согласования с органами прокуратуры</a:t>
            </a:r>
          </a:p>
        </p:txBody>
      </p:sp>
      <p:sp>
        <p:nvSpPr>
          <p:cNvPr id="6" name="Прямоугольник 5"/>
          <p:cNvSpPr/>
          <p:nvPr/>
        </p:nvSpPr>
        <p:spPr>
          <a:xfrm>
            <a:off x="1353786" y="2273376"/>
            <a:ext cx="4322367" cy="1077218"/>
          </a:xfrm>
          <a:prstGeom prst="rect">
            <a:avLst/>
          </a:prstGeom>
        </p:spPr>
        <p:txBody>
          <a:bodyPr wrap="square">
            <a:spAutoFit/>
          </a:bodyPr>
          <a:lstStyle/>
          <a:p>
            <a:pPr algn="ctr"/>
            <a:r>
              <a:rPr lang="ru-RU" sz="1600" b="1" dirty="0" smtClean="0"/>
              <a:t>При </a:t>
            </a:r>
            <a:r>
              <a:rPr lang="ru-RU" sz="1600" b="1" dirty="0"/>
              <a:t>непосредственной угрозе причинения вреда жизни и тяжкого вреда здоровью граждан, по фактам причинения вреда жизни и тяжкого вреда здоровью граждан</a:t>
            </a:r>
          </a:p>
        </p:txBody>
      </p:sp>
      <p:sp>
        <p:nvSpPr>
          <p:cNvPr id="7" name="Прямоугольник 6"/>
          <p:cNvSpPr/>
          <p:nvPr/>
        </p:nvSpPr>
        <p:spPr>
          <a:xfrm>
            <a:off x="510890" y="3641638"/>
            <a:ext cx="6412674" cy="584775"/>
          </a:xfrm>
          <a:prstGeom prst="rect">
            <a:avLst/>
          </a:prstGeom>
        </p:spPr>
        <p:txBody>
          <a:bodyPr wrap="square">
            <a:spAutoFit/>
          </a:bodyPr>
          <a:lstStyle/>
          <a:p>
            <a:pPr algn="ctr"/>
            <a:r>
              <a:rPr lang="ru-RU" sz="1600" b="1" dirty="0" smtClean="0"/>
              <a:t>При </a:t>
            </a:r>
            <a:r>
              <a:rPr lang="ru-RU" sz="1600" b="1" dirty="0"/>
              <a:t>выявлении индикаторов риска нарушения обязательных требований</a:t>
            </a:r>
          </a:p>
        </p:txBody>
      </p:sp>
      <p:sp>
        <p:nvSpPr>
          <p:cNvPr id="9" name="Прямоугольник 8"/>
          <p:cNvSpPr/>
          <p:nvPr/>
        </p:nvSpPr>
        <p:spPr>
          <a:xfrm>
            <a:off x="7231545" y="2150265"/>
            <a:ext cx="4727493" cy="1323439"/>
          </a:xfrm>
          <a:prstGeom prst="rect">
            <a:avLst/>
          </a:prstGeom>
        </p:spPr>
        <p:txBody>
          <a:bodyPr wrap="square">
            <a:spAutoFit/>
          </a:bodyPr>
          <a:lstStyle/>
          <a:p>
            <a:pPr algn="ctr"/>
            <a:r>
              <a:rPr lang="ru-RU" sz="1600" b="1" dirty="0" smtClean="0"/>
              <a:t>По </a:t>
            </a:r>
            <a:r>
              <a:rPr lang="ru-RU" sz="1600" b="1" dirty="0"/>
              <a:t>поручению Президента Российской Федерации, Председателя Правительства Российской Федерации, Заместителя Председателя Правительства Российской Федерации</a:t>
            </a:r>
          </a:p>
        </p:txBody>
      </p:sp>
      <p:sp>
        <p:nvSpPr>
          <p:cNvPr id="10" name="Прямоугольник 9"/>
          <p:cNvSpPr/>
          <p:nvPr/>
        </p:nvSpPr>
        <p:spPr>
          <a:xfrm>
            <a:off x="7231545" y="3791526"/>
            <a:ext cx="4489400" cy="1323439"/>
          </a:xfrm>
          <a:prstGeom prst="rect">
            <a:avLst/>
          </a:prstGeom>
        </p:spPr>
        <p:txBody>
          <a:bodyPr wrap="square">
            <a:spAutoFit/>
          </a:bodyPr>
          <a:lstStyle/>
          <a:p>
            <a:pPr algn="ctr"/>
            <a:r>
              <a:rPr lang="ru-RU" sz="1600" b="1" dirty="0" smtClean="0"/>
              <a:t>По </a:t>
            </a:r>
            <a:r>
              <a:rPr lang="ru-RU" sz="1600" b="1" dirty="0"/>
              <a:t>требованию прокурора в рамках надзора за исполнением законов, соблюдением прав и свобод человека и гражданина по поступившим в органы прокуратуры материалам и обращениям</a:t>
            </a:r>
          </a:p>
        </p:txBody>
      </p:sp>
      <p:cxnSp>
        <p:nvCxnSpPr>
          <p:cNvPr id="12" name="Прямая со стрелкой 11"/>
          <p:cNvCxnSpPr>
            <a:endCxn id="17" idx="0"/>
          </p:cNvCxnSpPr>
          <p:nvPr/>
        </p:nvCxnSpPr>
        <p:spPr>
          <a:xfrm>
            <a:off x="3420094" y="949589"/>
            <a:ext cx="0" cy="461693"/>
          </a:xfrm>
          <a:prstGeom prst="straightConnector1">
            <a:avLst/>
          </a:prstGeom>
          <a:ln w="38100">
            <a:solidFill>
              <a:srgbClr val="00B050"/>
            </a:solidFill>
            <a:tailEnd type="arrow"/>
          </a:ln>
        </p:spPr>
        <p:style>
          <a:lnRef idx="3">
            <a:schemeClr val="accent2"/>
          </a:lnRef>
          <a:fillRef idx="0">
            <a:schemeClr val="accent2"/>
          </a:fillRef>
          <a:effectRef idx="2">
            <a:schemeClr val="accent2"/>
          </a:effectRef>
          <a:fontRef idx="minor">
            <a:schemeClr val="tx1"/>
          </a:fontRef>
        </p:style>
      </p:cxnSp>
      <p:cxnSp>
        <p:nvCxnSpPr>
          <p:cNvPr id="14" name="Прямая со стрелкой 13"/>
          <p:cNvCxnSpPr/>
          <p:nvPr/>
        </p:nvCxnSpPr>
        <p:spPr>
          <a:xfrm>
            <a:off x="9369631" y="949589"/>
            <a:ext cx="0" cy="490427"/>
          </a:xfrm>
          <a:prstGeom prst="straightConnector1">
            <a:avLst/>
          </a:prstGeom>
          <a:ln w="38100">
            <a:solidFill>
              <a:srgbClr val="00B050"/>
            </a:solidFill>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121648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1543</TotalTime>
  <Words>1327</Words>
  <Application>Microsoft Office PowerPoint</Application>
  <PresentationFormat>Произвольный</PresentationFormat>
  <Paragraphs>84</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«Порядок проведения контрольных (надзорных) мероприятий, установленных Федеральным законом от 31.07.2020 № 248 с учетом постановления Правительства РФ от 10.03.2022 № 336»</vt:lpstr>
      <vt:lpstr>Нормативные правовые акты и информационно-методические документы (письма) по вопросу  особенностей организации и осуществления государственного контроля (надзора)</vt:lpstr>
      <vt:lpstr>Категорий риска причинения вреда (ущерба)</vt:lpstr>
      <vt:lpstr>Презентация PowerPoint</vt:lpstr>
      <vt:lpstr>Презентация PowerPoint</vt:lpstr>
      <vt:lpstr>Основания для проведения плановых КНМ с учетом особенностей предусмотренных ПП №336 </vt:lpstr>
      <vt:lpstr>Презентация PowerPoint</vt:lpstr>
      <vt:lpstr>Основания для проведения внеплановых КНМ</vt:lpstr>
      <vt:lpstr>Презентация PowerPoint</vt:lpstr>
      <vt:lpstr>Презентация PowerPoint</vt:lpstr>
      <vt:lpstr>Презентация PowerPoint</vt:lpstr>
      <vt:lpstr>Спасибо за внимание!!!</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организации и осуществления государственного контроля (надзора) в 2022 году с учетом изменений законодательства» </dc:title>
  <dc:creator>Виктор А. Кошелев</dc:creator>
  <cp:lastModifiedBy>Дмитрий А. Ковалёв</cp:lastModifiedBy>
  <cp:revision>96</cp:revision>
  <dcterms:created xsi:type="dcterms:W3CDTF">2022-04-12T05:33:41Z</dcterms:created>
  <dcterms:modified xsi:type="dcterms:W3CDTF">2023-05-30T02:51:39Z</dcterms:modified>
</cp:coreProperties>
</file>