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6" r:id="rId3"/>
    <p:sldId id="313" r:id="rId4"/>
    <p:sldId id="302" r:id="rId5"/>
    <p:sldId id="301" r:id="rId6"/>
    <p:sldId id="312" r:id="rId7"/>
    <p:sldId id="314" r:id="rId8"/>
    <p:sldId id="300" r:id="rId9"/>
    <p:sldId id="295" r:id="rId10"/>
    <p:sldId id="311" r:id="rId11"/>
  </p:sldIdLst>
  <p:sldSz cx="9144000" cy="5143500" type="screen16x9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ED5338"/>
    <a:srgbClr val="C59368"/>
    <a:srgbClr val="F7F4EE"/>
    <a:srgbClr val="1D70B6"/>
    <a:srgbClr val="0952A1"/>
    <a:srgbClr val="E90212"/>
    <a:srgbClr val="2FA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3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1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5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8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60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9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0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71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8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4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5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0F49D-F1BE-4E9A-B88A-AA81508EDA1A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82F8-55FC-40EF-A352-24765D85CA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5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6.gif"/><Relationship Id="rId7" Type="http://schemas.openxmlformats.org/officeDocument/2006/relationships/image" Target="../media/image1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51" b="25075"/>
          <a:stretch/>
        </p:blipFill>
        <p:spPr>
          <a:xfrm>
            <a:off x="0" y="339502"/>
            <a:ext cx="9144000" cy="15841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1640" y="2283718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МЕРЫ ПОДДЕРЖКИ ПРЕДПРИНИМАТЕЛЕЙ И САМОЗАНЯТЫХ В ЦЕНТРЕ «МОЙ БИЗНЕС» ЗАБАЙКАЛЬСКОГО КРАЯ В </a:t>
            </a:r>
            <a:r>
              <a:rPr lang="ru-RU" sz="24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2023</a:t>
            </a:r>
            <a:r>
              <a:rPr lang="ru-RU" sz="2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 ГОДУ</a:t>
            </a:r>
            <a:endParaRPr lang="ru-RU" sz="24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75656" y="3853378"/>
            <a:ext cx="2016224" cy="86524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3853378"/>
            <a:ext cx="2016224" cy="86524"/>
          </a:xfrm>
          <a:prstGeom prst="rect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652120" y="3853378"/>
            <a:ext cx="2016224" cy="86524"/>
          </a:xfrm>
          <a:prstGeom prst="rect">
            <a:avLst/>
          </a:prstGeom>
          <a:solidFill>
            <a:srgbClr val="C59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836" y="319038"/>
            <a:ext cx="2926327" cy="81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094" y="1322493"/>
            <a:ext cx="1762554" cy="17625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63" y="1322493"/>
            <a:ext cx="1755505" cy="17555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653" y="1328595"/>
            <a:ext cx="1755505" cy="1755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2300" y="3291829"/>
            <a:ext cx="270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ГОРЯЧАЯ ЛИНИЯ</a:t>
            </a:r>
          </a:p>
          <a:p>
            <a:r>
              <a:rPr lang="ru-RU" sz="2800" b="1" dirty="0" smtClean="0">
                <a:solidFill>
                  <a:srgbClr val="C59368"/>
                </a:solidFill>
                <a:latin typeface="Circe" panose="020B0502020203020203" pitchFamily="34" charset="-52"/>
              </a:rPr>
              <a:t>8-800-100-1022</a:t>
            </a:r>
            <a:endParaRPr lang="ru-RU" sz="2800" b="1" dirty="0">
              <a:solidFill>
                <a:srgbClr val="C59368"/>
              </a:solidFill>
              <a:latin typeface="Circe" panose="020B0502020203020203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1389" y="3353385"/>
            <a:ext cx="3086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ЦЕНТР «МОЙ БИЗНЕС»</a:t>
            </a:r>
          </a:p>
          <a:p>
            <a:r>
              <a:rPr lang="ru-RU" sz="20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Чита, ул. Бабушкина, 52</a:t>
            </a:r>
            <a:endParaRPr lang="ru-RU" sz="2000" dirty="0">
              <a:solidFill>
                <a:srgbClr val="C59368"/>
              </a:solidFill>
              <a:latin typeface="Circe" panose="020B0502020203020203" pitchFamily="34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7094" y="4061271"/>
            <a:ext cx="1742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Мойбизнес75.рф</a:t>
            </a:r>
            <a:endParaRPr lang="ru-RU" sz="16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336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4" y="339502"/>
            <a:ext cx="1889008" cy="52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19875" y="370929"/>
            <a:ext cx="571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СТРУКТУРА ЦЕНТРА «МОЙ БИЗНЕС»</a:t>
            </a:r>
            <a:endParaRPr lang="ru-RU" sz="2400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1150" y="3291830"/>
            <a:ext cx="4320480" cy="369332"/>
          </a:xfrm>
          <a:prstGeom prst="rect">
            <a:avLst/>
          </a:prstGeom>
          <a:solidFill>
            <a:srgbClr val="ED5338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Финансовая поддержка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69244"/>
              </p:ext>
            </p:extLst>
          </p:nvPr>
        </p:nvGraphicFramePr>
        <p:xfrm>
          <a:off x="2820318" y="3651870"/>
          <a:ext cx="4320480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20480"/>
              </a:tblGrid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Фонд поддержки малого предпринимательства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Гарантийный фонд Забайкальского края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Забайкальская лизинговая компания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Забайкальский микрофинансовый центр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11150" y="1131590"/>
            <a:ext cx="4320480" cy="369332"/>
          </a:xfrm>
          <a:prstGeom prst="rect">
            <a:avLst/>
          </a:prstGeom>
          <a:solidFill>
            <a:srgbClr val="ED5338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Нефинансовая поддержка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08225"/>
              </p:ext>
            </p:extLst>
          </p:nvPr>
        </p:nvGraphicFramePr>
        <p:xfrm>
          <a:off x="2813742" y="1500922"/>
          <a:ext cx="4315296" cy="1645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15296"/>
              </a:tblGrid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Центр поддержки предпринимательства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Центр инноваций социальной сферы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Центр поддержки экспорта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Центр оказания услуг (МФЦ для бизнеса)</a:t>
                      </a:r>
                      <a:endParaRPr lang="ru-RU" sz="1200" dirty="0"/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Туристский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информационный центр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Региональный центр инжиниринга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6221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5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13698" y="3867894"/>
            <a:ext cx="4043220" cy="76546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5936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8330" y="1064513"/>
            <a:ext cx="425013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КОНСУЛЬТАЦИИ</a:t>
            </a:r>
          </a:p>
          <a:p>
            <a:r>
              <a:rPr lang="ru-RU" sz="1100" dirty="0" smtClean="0">
                <a:latin typeface="Circe" panose="020B0502020203020203" pitchFamily="34" charset="-52"/>
              </a:rPr>
              <a:t>По вопросам ведения бизнеса</a:t>
            </a:r>
          </a:p>
          <a:p>
            <a:endParaRPr lang="ru-RU" sz="1100" dirty="0">
              <a:latin typeface="Circe" panose="020B0502020203020203" pitchFamily="34" charset="-52"/>
            </a:endParaRPr>
          </a:p>
          <a:p>
            <a:r>
              <a:rPr lang="ru-RU" sz="14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ФИНАНСОВАЯ ПОДДЕРЖКА</a:t>
            </a:r>
            <a:endParaRPr lang="ru-RU" sz="1400" dirty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100" dirty="0" smtClean="0">
                <a:latin typeface="Circe" panose="020B0502020203020203" pitchFamily="34" charset="-52"/>
              </a:rPr>
              <a:t>Льготные займы, лизинг, поручительство</a:t>
            </a:r>
            <a:endParaRPr lang="ru-RU" sz="1100" dirty="0">
              <a:latin typeface="Circe" panose="020B0502020203020203" pitchFamily="34" charset="-52"/>
            </a:endParaRPr>
          </a:p>
          <a:p>
            <a:endParaRPr lang="ru-RU" sz="1400" dirty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4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ОБУЧЕНИЕ</a:t>
            </a:r>
            <a:endParaRPr lang="ru-RU" sz="1400" dirty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100" dirty="0" smtClean="0">
                <a:latin typeface="Circe" panose="020B0502020203020203" pitchFamily="34" charset="-52"/>
              </a:rPr>
              <a:t>Тренинги, акселерационные программы, семинары, мастер-классы, форумы</a:t>
            </a:r>
          </a:p>
          <a:p>
            <a:endParaRPr lang="ru-RU" sz="1100" dirty="0" smtClean="0">
              <a:latin typeface="Circe" panose="020B0502020203020203" pitchFamily="34" charset="-52"/>
            </a:endParaRPr>
          </a:p>
          <a:p>
            <a:r>
              <a:rPr lang="ru-RU" sz="14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ЭКСПОРТ</a:t>
            </a:r>
            <a:endParaRPr lang="ru-RU" sz="1400" dirty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100" dirty="0" smtClean="0">
                <a:latin typeface="Circe" panose="020B0502020203020203" pitchFamily="34" charset="-52"/>
              </a:rPr>
              <a:t>Выход на зарубежный рынок, бизнес-миссии, поиск партнеров</a:t>
            </a:r>
            <a:endParaRPr lang="ru-RU" sz="1100" dirty="0">
              <a:latin typeface="Circe" panose="020B0502020203020203" pitchFamily="34" charset="-52"/>
            </a:endParaRPr>
          </a:p>
          <a:p>
            <a:endParaRPr lang="ru-RU" sz="1400" b="1" dirty="0" smtClean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4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КОМПЛЕКСНЫЕ УСЛУГИ</a:t>
            </a:r>
            <a:endParaRPr lang="ru-RU" sz="1400" b="1" dirty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100" dirty="0" smtClean="0">
                <a:latin typeface="Circe" panose="020B0502020203020203" pitchFamily="34" charset="-52"/>
              </a:rPr>
              <a:t>Разработка брендбука, написание бизнес-плана и др.</a:t>
            </a:r>
            <a:endParaRPr lang="ru-RU" sz="1100" dirty="0">
              <a:latin typeface="Circe" panose="020B0502020203020203" pitchFamily="34" charset="-52"/>
            </a:endParaRPr>
          </a:p>
          <a:p>
            <a:endParaRPr lang="ru-RU" sz="1400" b="1" dirty="0" smtClean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r>
              <a:rPr lang="ru-RU" sz="1400" dirty="0">
                <a:solidFill>
                  <a:srgbClr val="C59368"/>
                </a:solidFill>
                <a:latin typeface="Circe" panose="020B0502020203020203" pitchFamily="34" charset="-52"/>
              </a:rPr>
              <a:t>РАЗВИТИЕ СОЦИАЛЬНОГО </a:t>
            </a:r>
            <a:r>
              <a:rPr lang="ru-RU" sz="14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ПРЕДПРИНИМАТЕЛЬСТВА</a:t>
            </a:r>
            <a:endParaRPr lang="ru-RU" sz="1400" dirty="0">
              <a:solidFill>
                <a:srgbClr val="C59368"/>
              </a:solidFill>
              <a:latin typeface="Circe" panose="020B0502020203020203" pitchFamily="34" charset="-52"/>
            </a:endParaRPr>
          </a:p>
        </p:txBody>
      </p:sp>
      <p:pic>
        <p:nvPicPr>
          <p:cNvPr id="20" name="Picture 5" descr="C:\Бумагин\Элементы для дизайна\Логотип\Без имени-1 бел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42" y="4058480"/>
            <a:ext cx="1244731" cy="3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4" y="339502"/>
            <a:ext cx="1889008" cy="52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19875" y="370929"/>
            <a:ext cx="5248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НАПРАВЛЕНИЯ ДЕЯТЕЛЬНОСТИ</a:t>
            </a:r>
            <a:endParaRPr lang="ru-RU" sz="2400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98" y="1077795"/>
            <a:ext cx="4043220" cy="269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2212536" cy="5143500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6" y="184007"/>
            <a:ext cx="1782884" cy="49496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5" y="3258313"/>
            <a:ext cx="1186061" cy="118606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7504" y="227936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ГОСУДАРСТВЕННАЯ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ПОДДЕРЖКА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БИЗНЕСА</a:t>
            </a:r>
          </a:p>
        </p:txBody>
      </p:sp>
      <p:pic>
        <p:nvPicPr>
          <p:cNvPr id="1026" name="Picture 2" descr="C:\Users\Admin\AppData\Local\Temp\Rar$DIa0.349\59953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392" y="1916612"/>
            <a:ext cx="1934731" cy="193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19875" y="370929"/>
            <a:ext cx="3626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ГРАНТЫ НА РАЗВИТИЕ</a:t>
            </a:r>
            <a:endParaRPr lang="ru-RU" sz="2400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1059582"/>
            <a:ext cx="642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Субъекты МСП со статусом «Социальное предприятие» и молодые предприниматели до 25 лет включительно могут получить гранты до 500 тысяч рублей на реализацию бизнес-проектов.</a:t>
            </a:r>
            <a:endParaRPr lang="ru-RU" sz="16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9734" y="2279362"/>
            <a:ext cx="37464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59368"/>
                </a:solidFill>
                <a:latin typeface="Circe" panose="020B0502020203020203" pitchFamily="34" charset="-52"/>
              </a:rPr>
              <a:t>ГРАНТЫ МОЖНО РАСХОДОВАТЬ:</a:t>
            </a:r>
            <a:endParaRPr lang="ru-RU" sz="1600" b="1" dirty="0">
              <a:solidFill>
                <a:srgbClr val="C59368"/>
              </a:solidFill>
              <a:latin typeface="Circe" panose="020B0502020203020203" pitchFamily="34" charset="-52"/>
            </a:endParaRPr>
          </a:p>
          <a:p>
            <a:endParaRPr lang="ru-RU" sz="1600" dirty="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r>
              <a:rPr lang="ru-RU" sz="1400" dirty="0">
                <a:solidFill>
                  <a:srgbClr val="562212"/>
                </a:solidFill>
                <a:latin typeface="Circe" panose="020B0502020203020203" pitchFamily="34" charset="-52"/>
              </a:rPr>
              <a:t> </a:t>
            </a:r>
            <a:r>
              <a:rPr lang="ru-RU" sz="1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     на </a:t>
            </a:r>
            <a:r>
              <a:rPr lang="ru-RU" sz="1400" dirty="0">
                <a:solidFill>
                  <a:srgbClr val="562212"/>
                </a:solidFill>
                <a:latin typeface="Circe" panose="020B0502020203020203" pitchFamily="34" charset="-52"/>
              </a:rPr>
              <a:t>основные средства, кроме земельных участков, зданий, сооружений, автомобилей; </a:t>
            </a:r>
            <a:endParaRPr lang="ru-RU" sz="1400" dirty="0" smtClean="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endParaRPr lang="ru-RU" sz="1400" dirty="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r>
              <a:rPr lang="ru-RU" sz="1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      оплату </a:t>
            </a:r>
            <a:r>
              <a:rPr lang="ru-RU" sz="1400" dirty="0">
                <a:solidFill>
                  <a:srgbClr val="562212"/>
                </a:solidFill>
                <a:latin typeface="Circe" panose="020B0502020203020203" pitchFamily="34" charset="-52"/>
              </a:rPr>
              <a:t>работ, услуг, включая аренду и коммунальные платежи; </a:t>
            </a:r>
            <a:endParaRPr lang="ru-RU" sz="1400" dirty="0" smtClean="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endParaRPr lang="ru-RU" sz="1400" dirty="0">
              <a:solidFill>
                <a:srgbClr val="562212"/>
              </a:solidFill>
              <a:latin typeface="Circe" panose="020B0502020203020203" pitchFamily="34" charset="-52"/>
            </a:endParaRPr>
          </a:p>
          <a:p>
            <a:r>
              <a:rPr lang="ru-RU" sz="1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      программное </a:t>
            </a:r>
            <a:r>
              <a:rPr lang="ru-RU" sz="1400" dirty="0">
                <a:solidFill>
                  <a:srgbClr val="562212"/>
                </a:solidFill>
                <a:latin typeface="Circe" panose="020B0502020203020203" pitchFamily="34" charset="-52"/>
              </a:rPr>
              <a:t>обеспечение и неисключительные права. </a:t>
            </a:r>
            <a:endParaRPr lang="ru-RU" sz="1600" dirty="0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16605"/>
            <a:ext cx="201421" cy="201421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10" y="3665733"/>
            <a:ext cx="201421" cy="20142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10" y="4303686"/>
            <a:ext cx="201421" cy="201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2240" y="3918965"/>
            <a:ext cx="1934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СОФИНАНСИРОВАНИЕ ОТ СУБЪЕКТА МСП НЕ МЕНЕЕ 25% ОТ СТОИМОСТИ ПРОЕКТА</a:t>
            </a:r>
            <a:endParaRPr lang="ru-RU" sz="1100" dirty="0">
              <a:solidFill>
                <a:srgbClr val="C59368"/>
              </a:solidFill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403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2212536" cy="5143500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6" y="184007"/>
            <a:ext cx="1782884" cy="49496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5" y="3258313"/>
            <a:ext cx="1186061" cy="118606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7504" y="227936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ГОСУДАРСТВЕННАЯ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ПОДДЕРЖКА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БИЗНЕСА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83" y="1022559"/>
            <a:ext cx="277956" cy="2779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17302" y="98757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КОНСУЛЬТАЦИИ ЭКСПЕРТОВ</a:t>
            </a:r>
          </a:p>
          <a:p>
            <a:r>
              <a:rPr lang="ru-RU" sz="10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Финансовые, юридические, маркетинговые</a:t>
            </a:r>
            <a:endParaRPr lang="ru-RU" sz="1000" b="1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19875" y="370929"/>
            <a:ext cx="5085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МЕРЫ ПОДДЕРЖКИ В 2023 ГОДУ</a:t>
            </a:r>
            <a:endParaRPr lang="ru-RU" sz="2400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29" y="1020936"/>
            <a:ext cx="277956" cy="27795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084168" y="987574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ДЛЯ СМСП, ФЛ И САМОЗАНЯТЫХ</a:t>
            </a:r>
          </a:p>
          <a:p>
            <a:r>
              <a:rPr lang="ru-RU" sz="10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Разработка бизнес-планов, технико-экономических обоснований</a:t>
            </a:r>
            <a:endParaRPr lang="ru-RU" sz="1000" b="1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2170460"/>
            <a:ext cx="199355" cy="19935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872950" y="1878092"/>
            <a:ext cx="1912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ДЛЯ СУБЪЕКТОВ МСП</a:t>
            </a:r>
            <a:endParaRPr lang="ru-RU" sz="1100" b="1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97167" y="1563638"/>
            <a:ext cx="3114600" cy="257621"/>
          </a:xfrm>
          <a:prstGeom prst="rect">
            <a:avLst/>
          </a:prstGeom>
          <a:solidFill>
            <a:srgbClr val="C59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irce" panose="020B0502020203020203" pitchFamily="34" charset="-52"/>
              </a:rPr>
              <a:t>КОМПЛЕКСНЫЕ УСЛУГИ</a:t>
            </a:r>
            <a:endParaRPr lang="ru-RU" sz="1400" dirty="0">
              <a:latin typeface="Circe" panose="020B0502020203020203" pitchFamily="34" charset="-5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1878092"/>
            <a:ext cx="16160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ДЛЯ САМОЗАНЯТЫХ</a:t>
            </a:r>
            <a:endParaRPr lang="ru-RU" sz="1100" b="1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27139" y="213970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Продвижение (контекстная </a:t>
            </a:r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и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таргетированная реклама </a:t>
            </a:r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/SMM-продвижение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27139" y="249045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Наружная реклама, реклама в СМИ. Разработка макета, изготовление полиграфии</a:t>
            </a:r>
            <a:endParaRPr lang="ru-RU" sz="9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27139" y="2844974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Сертификация продукции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827139" y="307580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Разработка фирменного и индивидуального стиля (нейминг, дизайн упаковки,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логотип)</a:t>
            </a:r>
            <a:endParaRPr lang="ru-RU" sz="9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26260" y="3493046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Разработка и дизайн упаковки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26260" y="3795886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Регистрация товарного знака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826260" y="408391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Изготовление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рекламного аудио </a:t>
            </a:r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или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видеоролика</a:t>
            </a:r>
            <a:endParaRPr lang="ru-RU" sz="9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11150" y="4443958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Размещение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на </a:t>
            </a:r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ТВ или радио</a:t>
            </a: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2" y="2497129"/>
            <a:ext cx="199355" cy="199355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05" y="2832112"/>
            <a:ext cx="199355" cy="199355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04" y="3152291"/>
            <a:ext cx="199355" cy="199355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04" y="3477968"/>
            <a:ext cx="199355" cy="199355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04" y="3798147"/>
            <a:ext cx="199355" cy="199355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03" y="4126305"/>
            <a:ext cx="199355" cy="199355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45" y="4461980"/>
            <a:ext cx="199355" cy="199355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02" y="4770627"/>
            <a:ext cx="199355" cy="199355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2811150" y="472269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Автоматизация бизнес-процессов на базе продуктов компании 1С/СБИС/Контур</a:t>
            </a: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044" y="2168395"/>
            <a:ext cx="199355" cy="199355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6317400" y="2137637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Консультация бухгалтера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17400" y="2488385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Консультация юриста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17400" y="27157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Наружная реклама, реклама в СМИ. Разработка макета, изготовление полиграфии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17400" y="307374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Разработка макетов и/или изготовление рекламно-полиграфической продукции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316521" y="34358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Разработка фирменного и индивидуального стиля (нейминг, дизайн упаковки, логотип)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316521" y="3793821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Изготовление фотоматериалов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316521" y="4081853"/>
            <a:ext cx="2736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Изготовление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видеоматериалов</a:t>
            </a:r>
            <a:endParaRPr lang="ru-RU" sz="9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01411" y="437195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Продвижение (контекстная и таргетированная реклама /SMM-продвижение</a:t>
            </a: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043" y="2495064"/>
            <a:ext cx="199355" cy="199355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66" y="2830047"/>
            <a:ext cx="199355" cy="199355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65" y="3150226"/>
            <a:ext cx="199355" cy="199355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65" y="3475903"/>
            <a:ext cx="199355" cy="199355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65" y="3796082"/>
            <a:ext cx="199355" cy="199355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64" y="4124240"/>
            <a:ext cx="199355" cy="199355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506" y="4459915"/>
            <a:ext cx="199355" cy="199355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63" y="4768562"/>
            <a:ext cx="199355" cy="199355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6301411" y="4731990"/>
            <a:ext cx="259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562212"/>
                </a:solidFill>
                <a:latin typeface="Circe" panose="020B0502020203020203" pitchFamily="34" charset="-52"/>
              </a:rPr>
              <a:t>Размещение на электронных торговых </a:t>
            </a:r>
            <a:r>
              <a:rPr lang="ru-RU" sz="9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площадках</a:t>
            </a:r>
            <a:endParaRPr lang="ru-RU" sz="9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039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2212536" cy="5143500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6" y="184007"/>
            <a:ext cx="1782884" cy="49496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5" y="3258313"/>
            <a:ext cx="1186061" cy="118606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7504" y="227936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ГОСУДАРСТВЕННАЯ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ПОДДЕРЖКА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БИЗНЕСА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9875" y="370929"/>
            <a:ext cx="4485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УСЛУГИ МФЦ ДЛЯ БИЗНЕСА</a:t>
            </a:r>
            <a:endParaRPr lang="ru-RU" sz="2400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26346" y="1197332"/>
            <a:ext cx="5105742" cy="304665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Государственная регистрация юридического лица, открытие ИП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26346" y="1545951"/>
            <a:ext cx="5105742" cy="304665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Выдача справки из УФНС по уплате налогов, сборов, пеней, штрафов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17342" y="1899419"/>
            <a:ext cx="5105742" cy="304665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Запрос на предоставление сведений из ЕГРН (выписка из ЕГРН)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17342" y="2253329"/>
            <a:ext cx="5105742" cy="304665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Государственная регистрация ипотеки, погашение ипотеки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17342" y="2601506"/>
            <a:ext cx="5105742" cy="304665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Государственная регистрация прав на недвижимое имущество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062" y="3282898"/>
            <a:ext cx="402183" cy="40218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213110" y="3258313"/>
            <a:ext cx="561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Открытие расчётного счёта в одном из семи банков на ваш выбор (Сбербанк, ПСБ, Тинькофф, ВТБ, Банк «ФК Открытие», Альфа-Банк, Райффайзен банк).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062" y="3903098"/>
            <a:ext cx="402183" cy="40218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213110" y="3960400"/>
            <a:ext cx="5611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Подключение онлайн-кассы, торгового эквайринга, интернет-эквайринга.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062" y="4523298"/>
            <a:ext cx="402183" cy="40218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213110" y="4493556"/>
            <a:ext cx="561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Оформление договоров аренды, регистрации права собственности, лицензии на продажу алкоголя.</a:t>
            </a:r>
            <a:endParaRPr lang="ru-RU" sz="12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881" y="1017604"/>
            <a:ext cx="1018033" cy="188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8483" y="4047914"/>
            <a:ext cx="7220913" cy="756084"/>
          </a:xfrm>
          <a:prstGeom prst="rect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622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1275605"/>
            <a:ext cx="3059832" cy="2619081"/>
          </a:xfrm>
          <a:prstGeom prst="rect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994665" y="1478310"/>
            <a:ext cx="27905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irce" panose="020B0502020203020203" pitchFamily="34" charset="-52"/>
              </a:rPr>
              <a:t>ОСНОВНЫЕ УСЛОВИЯ:</a:t>
            </a:r>
          </a:p>
          <a:p>
            <a:endParaRPr lang="ru-RU" dirty="0">
              <a:solidFill>
                <a:schemeClr val="bg1"/>
              </a:solidFill>
              <a:latin typeface="Circe" panose="020B0502020203020203" pitchFamily="34" charset="-52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МАКСИМАЛЬНАЯ СУММА </a:t>
            </a: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ДЛЯ СМСП</a:t>
            </a: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ДО 5 МЛН </a:t>
            </a: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РУБЛЕЙ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bg1"/>
                </a:solidFill>
                <a:latin typeface="Circe" panose="020B0502020203020203" pitchFamily="34" charset="-52"/>
              </a:rPr>
              <a:t>МАКСИМАЛЬНАЯ СУММА ДЛЯ </a:t>
            </a: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САМОЗАНЯТЫХ  </a:t>
            </a:r>
            <a:r>
              <a:rPr lang="ru-RU" sz="1200" dirty="0">
                <a:solidFill>
                  <a:schemeClr val="bg1"/>
                </a:solidFill>
                <a:latin typeface="Circe" panose="020B0502020203020203" pitchFamily="34" charset="-52"/>
              </a:rPr>
              <a:t>ДО </a:t>
            </a: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500 ТЫС РУБЛЕЙ</a:t>
            </a:r>
            <a:endParaRPr lang="ru-RU" sz="1200" dirty="0">
              <a:solidFill>
                <a:schemeClr val="bg1"/>
              </a:solidFill>
              <a:latin typeface="Circe" panose="020B0502020203020203" pitchFamily="34" charset="-52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СРОК ЗАЙМА ДО 36 МЕСЯЦЕВ</a:t>
            </a: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bg1"/>
              </a:solidFill>
              <a:latin typeface="Circe" panose="020B0502020203020203" pitchFamily="34" charset="-52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latin typeface="Circe" panose="020B0502020203020203" pitchFamily="34" charset="-52"/>
              </a:rPr>
              <a:t>ПРОЦЕНТНАЯ СТАВКА ОТ 3,75 % ДО 9,38 % ГОДОВЫХ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1484" y="4195123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latin typeface="Circe" panose="020B0502020203020203" pitchFamily="34" charset="-52"/>
              </a:rPr>
              <a:t>ЗАЙМЫ НА РАЗВИТИЕ БИЗНЕСА МОГУТ ПОЛУЧИТЬ КАК СМСП, ТАК И САМОЗАНЯТЫЕ</a:t>
            </a:r>
            <a:endParaRPr lang="ru-RU" sz="1100" dirty="0">
              <a:solidFill>
                <a:schemeClr val="bg1"/>
              </a:solidFill>
              <a:latin typeface="Circe" panose="020B0502020203020203" pitchFamily="34" charset="-52"/>
            </a:endParaRPr>
          </a:p>
        </p:txBody>
      </p:sp>
      <p:pic>
        <p:nvPicPr>
          <p:cNvPr id="2053" name="Picture 5" descr="C:\Бумагин\Элементы для дизайна\Логотип\Без имени-1 бел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582" y="4244034"/>
            <a:ext cx="1244731" cy="3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37305" y="4047914"/>
            <a:ext cx="222728" cy="75608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83" y="1275605"/>
            <a:ext cx="3948821" cy="263090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4" y="339502"/>
            <a:ext cx="1889008" cy="52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19875" y="370929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562212"/>
                </a:solidFill>
                <a:latin typeface="Circe" panose="020B0502020203020203" pitchFamily="34" charset="-52"/>
              </a:rPr>
              <a:t>ЛЬГОТНЫЕ ЗАЙМЫ</a:t>
            </a:r>
          </a:p>
        </p:txBody>
      </p:sp>
    </p:spTree>
    <p:extLst>
      <p:ext uri="{BB962C8B-B14F-4D97-AF65-F5344CB8AC3E}">
        <p14:creationId xmlns:p14="http://schemas.microsoft.com/office/powerpoint/2010/main" val="19414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2212536" cy="5143500"/>
          </a:xfrm>
          <a:prstGeom prst="rect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6" y="184007"/>
            <a:ext cx="1782884" cy="49496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5" y="3258313"/>
            <a:ext cx="1186061" cy="118606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7504" y="227936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ГОСУДАРСТВЕННАЯ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ПОДДЕРЖКА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БИЗНЕСА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0975" y="1050871"/>
            <a:ext cx="532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ОСНОВНЫЕ ПРОГРАММЫ МИКРОКРЕДИТОВАНИЯ</a:t>
            </a:r>
          </a:p>
          <a:p>
            <a:pPr algn="ctr"/>
            <a:r>
              <a:rPr lang="ru-RU" sz="1600" dirty="0" smtClean="0">
                <a:solidFill>
                  <a:srgbClr val="C59368"/>
                </a:solidFill>
                <a:latin typeface="Circe" panose="020B0502020203020203" pitchFamily="34" charset="-52"/>
              </a:rPr>
              <a:t>ДЛЯ СУБЪЕКТОВ МСП ЗАБАЙКАЛЬСКОГО КРАЯ</a:t>
            </a:r>
            <a:endParaRPr lang="ru-RU" sz="1600" dirty="0">
              <a:solidFill>
                <a:srgbClr val="C59368"/>
              </a:solidFill>
              <a:latin typeface="Circe" panose="020B0502020203020203" pitchFamily="34" charset="-52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9875" y="370929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ЛЬГОТНЫЕ ЗАЙМЫ</a:t>
            </a:r>
            <a:endParaRPr lang="ru-RU" sz="24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041" y="1770763"/>
            <a:ext cx="1747912" cy="8739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07" y="1770763"/>
            <a:ext cx="1747912" cy="8739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773" y="1770763"/>
            <a:ext cx="1751208" cy="8756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295" y="3503476"/>
            <a:ext cx="1742164" cy="8710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07" y="3500603"/>
            <a:ext cx="1747912" cy="8739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519" y="3500603"/>
            <a:ext cx="1747912" cy="87395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953613" y="2673538"/>
            <a:ext cx="154172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5,63 %</a:t>
            </a:r>
            <a:endParaRPr lang="ru-RU" sz="3200" b="1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8628" y="2679287"/>
            <a:ext cx="14504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3,75 %</a:t>
            </a:r>
            <a:endParaRPr lang="ru-RU" sz="3200" b="1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21164" y="2673537"/>
            <a:ext cx="14504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3,75 %</a:t>
            </a:r>
            <a:endParaRPr lang="ru-RU" sz="3200" b="1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53613" y="4435246"/>
            <a:ext cx="154172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5,63 %</a:t>
            </a:r>
            <a:endParaRPr lang="ru-RU" sz="3200" b="1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08628" y="4435245"/>
            <a:ext cx="14504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3,75 %</a:t>
            </a:r>
            <a:endParaRPr lang="ru-RU" sz="3200" b="1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69515" y="4435245"/>
            <a:ext cx="154172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5338"/>
                </a:solidFill>
                <a:latin typeface="Circe" panose="020B0502020203020203" pitchFamily="34" charset="-52"/>
              </a:rPr>
              <a:t>5,63 %</a:t>
            </a:r>
            <a:endParaRPr lang="ru-RU" sz="3200" b="1" dirty="0">
              <a:solidFill>
                <a:srgbClr val="ED5338"/>
              </a:solidFill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518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3203848" y="1078029"/>
            <a:ext cx="4968552" cy="948809"/>
          </a:xfrm>
          <a:prstGeom prst="rect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Circe" panose="020B0502020203020203" pitchFamily="34" charset="-52"/>
              </a:rPr>
              <a:t>ЧТО ДЕЛАТЬ, ЕСЛИ ПРИ ОФОРМЛЕНИИ КРЕДИТА В БАНКЕ НЕ ХВАТАЕТ ЗАЛОГА</a:t>
            </a:r>
            <a:r>
              <a:rPr lang="ru-RU" dirty="0" smtClean="0">
                <a:solidFill>
                  <a:schemeClr val="bg1"/>
                </a:solidFill>
                <a:latin typeface="Circe" panose="020B0502020203020203" pitchFamily="34" charset="-52"/>
              </a:rPr>
              <a:t>?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0"/>
            <a:ext cx="2212536" cy="5143500"/>
          </a:xfrm>
          <a:prstGeom prst="rect">
            <a:avLst/>
          </a:prstGeom>
          <a:solidFill>
            <a:srgbClr val="562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6" y="184007"/>
            <a:ext cx="1782884" cy="49496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5" y="3258313"/>
            <a:ext cx="1186061" cy="118606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7504" y="227936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ГОСУДАРСТВЕННАЯ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ПОДДЕРЖКА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j-lt"/>
              </a:rPr>
              <a:t>БИЗНЕСА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35796" y="2240676"/>
            <a:ext cx="590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Вы можете оформить поручительство Гарантийного фонда</a:t>
            </a:r>
            <a:r>
              <a:rPr lang="ru-RU" sz="1600" dirty="0">
                <a:solidFill>
                  <a:srgbClr val="562212"/>
                </a:solidFill>
                <a:latin typeface="Circe" panose="020B0502020203020203" pitchFamily="34" charset="-52"/>
              </a:rPr>
              <a:t> </a:t>
            </a:r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Забайкальского края, которое покроет </a:t>
            </a:r>
            <a:r>
              <a:rPr lang="ru-RU" sz="16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70%</a:t>
            </a:r>
            <a:r>
              <a:rPr lang="ru-RU" sz="1600" dirty="0" smtClean="0">
                <a:latin typeface="Circe" panose="020B0502020203020203" pitchFamily="34" charset="-52"/>
              </a:rPr>
              <a:t> </a:t>
            </a:r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от суммы вашего кредита или займа. </a:t>
            </a:r>
            <a:endParaRPr lang="ru-RU" sz="16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3174594"/>
            <a:ext cx="345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Сумма поручительства</a:t>
            </a:r>
          </a:p>
          <a:p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до </a:t>
            </a:r>
            <a:r>
              <a:rPr lang="ru-RU" sz="16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25 000 000 </a:t>
            </a:r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рублей. Срок поручительства до </a:t>
            </a:r>
            <a:r>
              <a:rPr lang="ru-RU" sz="16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184</a:t>
            </a:r>
            <a:r>
              <a:rPr lang="ru-RU" sz="1600" dirty="0" smtClean="0">
                <a:latin typeface="Circe" panose="020B0502020203020203" pitchFamily="34" charset="-52"/>
              </a:rPr>
              <a:t> </a:t>
            </a:r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месяцев.</a:t>
            </a:r>
            <a:endParaRPr lang="ru-RU" sz="1600" dirty="0" smtClean="0">
              <a:latin typeface="Circe" panose="020B0502020203020203" pitchFamily="34" charset="-52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3276467"/>
            <a:ext cx="402183" cy="40218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2" y="4167773"/>
            <a:ext cx="402183" cy="402183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6ECB0B55-440E-4270-872B-E946489FCA45}"/>
              </a:ext>
            </a:extLst>
          </p:cNvPr>
          <p:cNvSpPr/>
          <p:nvPr/>
        </p:nvSpPr>
        <p:spPr>
          <a:xfrm>
            <a:off x="2811150" y="809734"/>
            <a:ext cx="6332850" cy="45719"/>
          </a:xfrm>
          <a:prstGeom prst="rect">
            <a:avLst/>
          </a:prstGeom>
          <a:solidFill>
            <a:srgbClr val="F7F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F7F4E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9875" y="370929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ПОРУЧИТЕЛЬСТВО</a:t>
            </a:r>
            <a:endParaRPr lang="ru-RU" sz="24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9992" y="4147215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Размер вознаграждения</a:t>
            </a:r>
          </a:p>
          <a:p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от</a:t>
            </a:r>
            <a:r>
              <a:rPr lang="ru-RU" sz="16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 0,5 %</a:t>
            </a:r>
            <a:r>
              <a:rPr lang="ru-RU" sz="1600" dirty="0" smtClean="0">
                <a:latin typeface="Circe" panose="020B0502020203020203" pitchFamily="34" charset="-52"/>
              </a:rPr>
              <a:t> </a:t>
            </a:r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до</a:t>
            </a:r>
            <a:r>
              <a:rPr lang="ru-RU" sz="1600" dirty="0" smtClean="0">
                <a:latin typeface="Circe" panose="020B0502020203020203" pitchFamily="34" charset="-52"/>
              </a:rPr>
              <a:t> </a:t>
            </a:r>
            <a:r>
              <a:rPr lang="ru-RU" sz="1600" dirty="0" smtClean="0">
                <a:solidFill>
                  <a:srgbClr val="ED5338"/>
                </a:solidFill>
                <a:latin typeface="Circe" panose="020B0502020203020203" pitchFamily="34" charset="-52"/>
              </a:rPr>
              <a:t>1,5 % </a:t>
            </a:r>
            <a:r>
              <a:rPr lang="ru-RU" sz="1600" dirty="0" smtClean="0">
                <a:solidFill>
                  <a:srgbClr val="562212"/>
                </a:solidFill>
                <a:latin typeface="Circe" panose="020B0502020203020203" pitchFamily="34" charset="-52"/>
              </a:rPr>
              <a:t>годовых.</a:t>
            </a:r>
            <a:endParaRPr lang="ru-RU" sz="1600" dirty="0">
              <a:solidFill>
                <a:srgbClr val="562212"/>
              </a:solidFill>
              <a:latin typeface="Circe" panose="020B05020202030202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43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588</Words>
  <Application>Microsoft Office PowerPoint</Application>
  <PresentationFormat>Экран (16:9)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Circe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582</cp:revision>
  <cp:lastPrinted>2021-02-17T02:44:38Z</cp:lastPrinted>
  <dcterms:created xsi:type="dcterms:W3CDTF">2021-02-11T06:01:23Z</dcterms:created>
  <dcterms:modified xsi:type="dcterms:W3CDTF">2023-05-19T01:49:09Z</dcterms:modified>
</cp:coreProperties>
</file>