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318" r:id="rId2"/>
    <p:sldId id="324" r:id="rId3"/>
    <p:sldId id="320" r:id="rId4"/>
    <p:sldId id="325" r:id="rId5"/>
    <p:sldId id="323" r:id="rId6"/>
    <p:sldId id="263" r:id="rId7"/>
    <p:sldId id="322" r:id="rId8"/>
  </p:sldIdLst>
  <p:sldSz cx="12192000" cy="6858000"/>
  <p:notesSz cx="6808788" cy="9940925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294">
          <p15:clr>
            <a:srgbClr val="A4A3A4"/>
          </p15:clr>
        </p15:guide>
        <p15:guide id="4" pos="43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276" y="30"/>
      </p:cViewPr>
      <p:guideLst>
        <p:guide orient="horz" pos="2160"/>
        <p:guide orient="horz" pos="3294"/>
        <p:guide pos="2880"/>
        <p:guide pos="43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9348"/>
          </a:xfrm>
          <a:prstGeom prst="rect">
            <a:avLst/>
          </a:prstGeom>
        </p:spPr>
        <p:txBody>
          <a:bodyPr vert="horz" lIns="80388" tIns="40194" rIns="80388" bIns="40194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541" y="0"/>
            <a:ext cx="2950475" cy="499348"/>
          </a:xfrm>
          <a:prstGeom prst="rect">
            <a:avLst/>
          </a:prstGeom>
        </p:spPr>
        <p:txBody>
          <a:bodyPr vert="horz" lIns="80388" tIns="40194" rIns="80388" bIns="40194" rtlCol="0"/>
          <a:lstStyle>
            <a:lvl1pPr algn="r">
              <a:defRPr sz="1100"/>
            </a:lvl1pPr>
          </a:lstStyle>
          <a:p>
            <a:fld id="{231C9259-5A8C-4CAD-B1FA-FE26FDA49102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388" tIns="40194" rIns="80388" bIns="4019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84073"/>
            <a:ext cx="5447030" cy="3914238"/>
          </a:xfrm>
          <a:prstGeom prst="rect">
            <a:avLst/>
          </a:prstGeom>
        </p:spPr>
        <p:txBody>
          <a:bodyPr vert="horz" lIns="80388" tIns="40194" rIns="80388" bIns="4019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1580"/>
            <a:ext cx="2950475" cy="499346"/>
          </a:xfrm>
          <a:prstGeom prst="rect">
            <a:avLst/>
          </a:prstGeom>
        </p:spPr>
        <p:txBody>
          <a:bodyPr vert="horz" lIns="80388" tIns="40194" rIns="80388" bIns="40194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541" y="9441580"/>
            <a:ext cx="2950475" cy="499346"/>
          </a:xfrm>
          <a:prstGeom prst="rect">
            <a:avLst/>
          </a:prstGeom>
        </p:spPr>
        <p:txBody>
          <a:bodyPr vert="horz" lIns="80388" tIns="40194" rIns="80388" bIns="40194" rtlCol="0" anchor="b"/>
          <a:lstStyle>
            <a:lvl1pPr algn="r">
              <a:defRPr sz="1100"/>
            </a:lvl1pPr>
          </a:lstStyle>
          <a:p>
            <a:fld id="{176E173F-D925-4480-BDC4-E51C048BFD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062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20421f4961e_0_1924:notes"/>
          <p:cNvSpPr txBox="1">
            <a:spLocks noGrp="1"/>
          </p:cNvSpPr>
          <p:nvPr>
            <p:ph type="body" idx="1"/>
          </p:nvPr>
        </p:nvSpPr>
        <p:spPr>
          <a:xfrm>
            <a:off x="214480" y="10121021"/>
            <a:ext cx="1715786" cy="8281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4565" tIns="37262" rIns="74565" bIns="37262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268" name="Google Shape;268;g20421f4961e_0_19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232400" y="2630488"/>
            <a:ext cx="12611100" cy="70945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20421f4961e_0_1924:notes"/>
          <p:cNvSpPr txBox="1">
            <a:spLocks noGrp="1"/>
          </p:cNvSpPr>
          <p:nvPr>
            <p:ph type="body" idx="1"/>
          </p:nvPr>
        </p:nvSpPr>
        <p:spPr>
          <a:xfrm>
            <a:off x="214480" y="10121021"/>
            <a:ext cx="1715786" cy="8281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4565" tIns="37262" rIns="74565" bIns="37262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268" name="Google Shape;268;g20421f4961e_0_19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232400" y="2630488"/>
            <a:ext cx="12611100" cy="70945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20421f4961e_0_1924:notes"/>
          <p:cNvSpPr txBox="1">
            <a:spLocks noGrp="1"/>
          </p:cNvSpPr>
          <p:nvPr>
            <p:ph type="body" idx="1"/>
          </p:nvPr>
        </p:nvSpPr>
        <p:spPr>
          <a:xfrm>
            <a:off x="214480" y="10121021"/>
            <a:ext cx="1715786" cy="8281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4565" tIns="37262" rIns="74565" bIns="37262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268" name="Google Shape;268;g20421f4961e_0_19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232400" y="2630488"/>
            <a:ext cx="12611100" cy="70945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35561F-45FB-4CFE-B520-194D995451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48614D8-A582-469E-8F0F-C8D8494E8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35561F-45FB-4CFE-B520-194D995451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614D8-A582-469E-8F0F-C8D8494E8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35561F-45FB-4CFE-B520-194D995451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614D8-A582-469E-8F0F-C8D8494E8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D35561F-45FB-4CFE-B520-194D99545110}" type="datetimeFigureOut">
              <a:rPr lang="ru-RU"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48614D8-A582-469E-8F0F-C8D8494E83B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D35561F-45FB-4CFE-B520-194D99545110}" type="datetimeFigureOut">
              <a:rPr lang="ru-RU"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48614D8-A582-469E-8F0F-C8D8494E83B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1_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D35561F-45FB-4CFE-B520-194D99545110}" type="datetimeFigureOut">
              <a:rPr lang="ru-RU"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48614D8-A582-469E-8F0F-C8D8494E83B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D35561F-45FB-4CFE-B520-194D99545110}" type="datetimeFigureOut">
              <a:rPr lang="ru-RU"/>
              <a:t>03.06.2024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48614D8-A582-469E-8F0F-C8D8494E83B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D35561F-45FB-4CFE-B520-194D99545110}" type="datetimeFigureOut">
              <a:rPr lang="ru-RU"/>
              <a:t>03.06.2024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48614D8-A582-469E-8F0F-C8D8494E83B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D35561F-45FB-4CFE-B520-194D99545110}" type="datetimeFigureOut">
              <a:rPr lang="ru-RU"/>
              <a:t>03.06.2024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48614D8-A582-469E-8F0F-C8D8494E83B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D35561F-45FB-4CFE-B520-194D99545110}" type="datetimeFigureOut">
              <a:rPr lang="ru-RU"/>
              <a:t>03.06.2024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48614D8-A582-469E-8F0F-C8D8494E83B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D35561F-45FB-4CFE-B520-194D99545110}" type="datetimeFigureOut">
              <a:rPr lang="ru-RU"/>
              <a:t>03.06.2024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48614D8-A582-469E-8F0F-C8D8494E83B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35561F-45FB-4CFE-B520-194D995451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614D8-A582-469E-8F0F-C8D8494E8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D35561F-45FB-4CFE-B520-194D99545110}" type="datetimeFigureOut">
              <a:rPr lang="ru-RU"/>
              <a:t>03.06.2024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48614D8-A582-469E-8F0F-C8D8494E83B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D35561F-45FB-4CFE-B520-194D99545110}" type="datetimeFigureOut">
              <a:rPr lang="ru-RU"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48614D8-A582-469E-8F0F-C8D8494E83B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D35561F-45FB-4CFE-B520-194D99545110}" type="datetimeFigureOut">
              <a:rPr lang="ru-RU"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48614D8-A582-469E-8F0F-C8D8494E83B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35561F-45FB-4CFE-B520-194D995451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8614D8-A582-469E-8F0F-C8D8494E83B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35561F-45FB-4CFE-B520-194D995451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614D8-A582-469E-8F0F-C8D8494E8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35561F-45FB-4CFE-B520-194D995451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614D8-A582-469E-8F0F-C8D8494E8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35561F-45FB-4CFE-B520-194D995451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614D8-A582-469E-8F0F-C8D8494E8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35561F-45FB-4CFE-B520-194D995451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614D8-A582-469E-8F0F-C8D8494E8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35561F-45FB-4CFE-B520-194D995451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614D8-A582-469E-8F0F-C8D8494E83B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35561F-45FB-4CFE-B520-194D995451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48614D8-A582-469E-8F0F-C8D8494E83B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D35561F-45FB-4CFE-B520-194D995451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48614D8-A582-469E-8F0F-C8D8494E83B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05975" y="4293096"/>
            <a:ext cx="11650665" cy="22638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Google Shape;273;p6">
            <a:extLst>
              <a:ext uri="{FF2B5EF4-FFF2-40B4-BE49-F238E27FC236}">
                <a16:creationId xmlns="" xmlns:a16="http://schemas.microsoft.com/office/drawing/2014/main" id="{43849A93-BB54-494A-8807-CAE8023E1CAC}"/>
              </a:ext>
            </a:extLst>
          </p:cNvPr>
          <p:cNvSpPr txBox="1"/>
          <p:nvPr/>
        </p:nvSpPr>
        <p:spPr bwMode="auto">
          <a:xfrm>
            <a:off x="200026" y="116632"/>
            <a:ext cx="9208342" cy="568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lnSpc>
                <a:spcPct val="154185"/>
              </a:lnSpc>
              <a:defRPr/>
            </a:pPr>
            <a:r>
              <a:rPr lang="ru-RU" sz="2400" b="1" dirty="0" smtClean="0">
                <a:solidFill>
                  <a:srgbClr val="231F20"/>
                </a:solidFill>
                <a:latin typeface="Arial"/>
                <a:ea typeface="Open Sans ExtraBold"/>
                <a:cs typeface="Arial"/>
              </a:rPr>
              <a:t>ПРОГРАММА ОБРАБАТЫВАЮЩАЯ ПРОМЫШЛЕННОСТЬ</a:t>
            </a:r>
            <a:endParaRPr sz="2400" b="1" dirty="0">
              <a:solidFill>
                <a:srgbClr val="231F20"/>
              </a:solidFill>
              <a:latin typeface="Arial"/>
              <a:ea typeface="Open Sans ExtraBold"/>
              <a:cs typeface="Arial"/>
            </a:endParaRPr>
          </a:p>
        </p:txBody>
      </p:sp>
      <p:graphicFrame>
        <p:nvGraphicFramePr>
          <p:cNvPr id="46" name="Таблица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533671"/>
              </p:ext>
            </p:extLst>
          </p:nvPr>
        </p:nvGraphicFramePr>
        <p:xfrm>
          <a:off x="263352" y="1052437"/>
          <a:ext cx="11449271" cy="1325568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23093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093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899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16224"/>
                <a:gridCol w="3024335"/>
              </a:tblGrid>
              <a:tr h="47798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СУММА</a:t>
                      </a:r>
                      <a:r>
                        <a:rPr lang="ru-RU" sz="1600" b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ЗАЙМА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36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ПРОЦЕНТНЫЕ СТАВКИ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36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СРОК ЗАЙМА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36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БЮДЖЕТ</a:t>
                      </a:r>
                      <a:r>
                        <a:rPr lang="ru-RU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ПРОЕКТА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36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СОФИНАНСИРОВАНИЕ СО</a:t>
                      </a:r>
                      <a:r>
                        <a:rPr lang="ru-RU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СТОРОНЫ ЗАЯВИТЕЛЯ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364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644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от</a:t>
                      </a:r>
                      <a:r>
                        <a:rPr lang="ru-RU" sz="14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5 до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100 млн. руб.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%-5%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лет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6,25 млн. руб.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20%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" name="Picture 4"/>
          <p:cNvPicPr>
            <a:picLocks noChangeAspect="1"/>
          </p:cNvPicPr>
          <p:nvPr/>
        </p:nvPicPr>
        <p:blipFill>
          <a:blip r:embed="rId2"/>
          <a:srcRect l="14975" t="24941" r="14468" b="27974"/>
          <a:stretch/>
        </p:blipFill>
        <p:spPr bwMode="auto">
          <a:xfrm>
            <a:off x="9642782" y="84667"/>
            <a:ext cx="2437781" cy="663941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="" xmlns:a16="http://schemas.microsoft.com/office/drawing/2014/main" id="{570C637D-41E1-4651-A595-97AE1BC3325E}"/>
              </a:ext>
            </a:extLst>
          </p:cNvPr>
          <p:cNvCxnSpPr>
            <a:cxnSpLocks/>
          </p:cNvCxnSpPr>
          <p:nvPr/>
        </p:nvCxnSpPr>
        <p:spPr bwMode="auto">
          <a:xfrm>
            <a:off x="0" y="673923"/>
            <a:ext cx="710411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397023" y="4771890"/>
            <a:ext cx="6106522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Производителям текстильных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изделий;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Производителям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одежды;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Производителям кожи и изделий из кожи;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Производителям бумаги и бумажных изделий;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Производителям химических веществ и химических продуктов;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Производителям лекарственных средств и материалов, применяемых в медицинских целях;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Производителям резиновых и пластмассовых изделий;</a:t>
            </a:r>
          </a:p>
          <a:p>
            <a:pPr fontAlgn="base"/>
            <a:endParaRPr lang="ru-RU" sz="11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75917" y="4447854"/>
            <a:ext cx="6096000" cy="19543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Производителям прочей неметаллической минеральной продукции;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Производителям металлургическое;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Производителям готовых металлических изделий, кроме машин и оборудования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Производителям компьютеров, электронных и оптических изделий;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Производителям электрического оборудования 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Производителям машин и оборудования, не включенных в другие группировки;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Производителям автотранспортных средств, прицепов и полуприцепов;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Производителям прочих транспортных средств и оборудования;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Производителям мебели;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Производителям прочих готовых изделий;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Ремонт и монтаж машин и оборудования.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4965" y="2822158"/>
            <a:ext cx="766945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buFontTx/>
              <a:buChar char="-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разработка нового продукта/технологии,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РИД, инжиниринг - 100%,</a:t>
            </a:r>
          </a:p>
          <a:p>
            <a:pPr marL="285750" indent="-285750" fontAlgn="base">
              <a:buFontTx/>
              <a:buChar char="-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ромышленное оборудование - 100%,</a:t>
            </a:r>
          </a:p>
          <a:p>
            <a:pPr marL="285750" indent="-285750" fontAlgn="base">
              <a:buFontTx/>
              <a:buChar char="-"/>
            </a:pP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допоборудование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электро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водо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газотепло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 - 30%,</a:t>
            </a:r>
          </a:p>
          <a:p>
            <a:pPr marL="285750" indent="-285750" fontAlgn="base">
              <a:buFontTx/>
              <a:buChar char="-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Спецтехника - 30%,</a:t>
            </a:r>
          </a:p>
          <a:p>
            <a:pPr marL="285750" indent="-285750" fontAlgn="base">
              <a:buFontTx/>
              <a:buChar char="-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строительно-монтажные работы - 25%,</a:t>
            </a:r>
          </a:p>
          <a:p>
            <a:pPr marL="285750" indent="-285750" fontAlgn="base">
              <a:buFontTx/>
              <a:buChar char="-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ырье для запуска пробной партии продукции -15%.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32088" y="2483604"/>
            <a:ext cx="38876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1600" b="1" dirty="0">
                <a:latin typeface="Arial" pitchFamily="34" charset="0"/>
                <a:cs typeface="Arial" pitchFamily="34" charset="0"/>
              </a:rPr>
              <a:t>НА КАКИЕ ЦЕЛИ ВЫДАЕТСЯ ЗАЙМ?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4880" y="4433397"/>
            <a:ext cx="4032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КОМУ ПОДОЙДЕТ ПРОГРАММА?</a:t>
            </a:r>
          </a:p>
        </p:txBody>
      </p:sp>
      <p:sp useBgFill="1">
        <p:nvSpPr>
          <p:cNvPr id="15" name="Скругленный прямоугольник 14"/>
          <p:cNvSpPr/>
          <p:nvPr/>
        </p:nvSpPr>
        <p:spPr>
          <a:xfrm>
            <a:off x="7608168" y="2483604"/>
            <a:ext cx="4032448" cy="1642249"/>
          </a:xfrm>
          <a:prstGeom prst="roundRect">
            <a:avLst/>
          </a:prstGeom>
          <a:ln>
            <a:solidFill>
              <a:srgbClr val="FFC000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Обеспечение!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залог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недвижимости или транспорта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 smtClean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банковская гарантия;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оручительство юридических лиц.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оручительство гарантийного фонда Забайкальского края.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01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20421f4961e_0_1924"/>
          <p:cNvSpPr txBox="1"/>
          <p:nvPr/>
        </p:nvSpPr>
        <p:spPr>
          <a:xfrm>
            <a:off x="900754" y="1772816"/>
            <a:ext cx="3077400" cy="7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Разработка бизнес-планов и финансово-экономических моделей</a:t>
            </a:r>
            <a:endParaRPr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3" name="Google Shape;273;g20421f4961e_0_1924"/>
          <p:cNvSpPr txBox="1"/>
          <p:nvPr/>
        </p:nvSpPr>
        <p:spPr>
          <a:xfrm>
            <a:off x="872600" y="2625822"/>
            <a:ext cx="3182800" cy="7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Помощь в регистрации товарного знака, изобретений, </a:t>
            </a:r>
            <a:r>
              <a:rPr lang="en-US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патентовани</a:t>
            </a:r>
            <a:r>
              <a:rPr lang="ru-RU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и.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4" name="Google Shape;274;g20421f4961e_0_1924"/>
          <p:cNvSpPr txBox="1"/>
          <p:nvPr/>
        </p:nvSpPr>
        <p:spPr>
          <a:xfrm>
            <a:off x="900754" y="3524154"/>
            <a:ext cx="3182801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Все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виды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аудитов (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управленческий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финансовый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технический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энергетический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экологический</a:t>
            </a:r>
            <a:r>
              <a:rPr lang="ru-RU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и др</a:t>
            </a:r>
            <a:r>
              <a:rPr lang="ru-RU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)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5" name="Google Shape;275;g20421f4961e_0_1924"/>
          <p:cNvSpPr txBox="1"/>
          <p:nvPr/>
        </p:nvSpPr>
        <p:spPr>
          <a:xfrm>
            <a:off x="857653" y="4756659"/>
            <a:ext cx="3077400" cy="7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Маркетинговые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услуги (бренд-бук, исследования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рынка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продукта</a:t>
            </a:r>
            <a:r>
              <a:rPr lang="ru-RU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, разработка сайтов)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" name="Google Shape;276;g20421f4961e_0_1924"/>
          <p:cNvSpPr txBox="1"/>
          <p:nvPr/>
        </p:nvSpPr>
        <p:spPr>
          <a:xfrm>
            <a:off x="4653600" y="1852716"/>
            <a:ext cx="31828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Сертификация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лабораторные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исс</a:t>
            </a:r>
            <a:r>
              <a:rPr lang="ru-RU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пытания</a:t>
            </a:r>
            <a:r>
              <a:rPr lang="ru-RU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товаров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7" name="Google Shape;277;g20421f4961e_0_1924"/>
          <p:cNvSpPr txBox="1"/>
          <p:nvPr/>
        </p:nvSpPr>
        <p:spPr>
          <a:xfrm>
            <a:off x="4653600" y="2625822"/>
            <a:ext cx="3028400" cy="7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Научно-исследовательские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опытно-конструкторские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работы</a:t>
            </a:r>
            <a:r>
              <a:rPr lang="ru-RU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8" name="Google Shape;278;g20421f4961e_0_1924"/>
          <p:cNvSpPr txBox="1"/>
          <p:nvPr/>
        </p:nvSpPr>
        <p:spPr>
          <a:xfrm>
            <a:off x="4643782" y="3621205"/>
            <a:ext cx="30774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Разработка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программ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модернизации</a:t>
            </a:r>
            <a:r>
              <a:rPr lang="ru-RU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(программы расстановки оборудования)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9" name="Google Shape;279;g20421f4961e_0_1924"/>
          <p:cNvSpPr txBox="1"/>
          <p:nvPr/>
        </p:nvSpPr>
        <p:spPr>
          <a:xfrm>
            <a:off x="4622968" y="4452132"/>
            <a:ext cx="31828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Разработка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технологии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производства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продукции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0" name="Google Shape;280;g20421f4961e_0_1924"/>
          <p:cNvSpPr txBox="1"/>
          <p:nvPr/>
        </p:nvSpPr>
        <p:spPr>
          <a:xfrm>
            <a:off x="8864461" y="1649616"/>
            <a:ext cx="30284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Разработка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проектно-конструкторской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документации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на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изготовление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оборудования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1" name="Google Shape;281;g20421f4961e_0_1924"/>
          <p:cNvSpPr/>
          <p:nvPr/>
        </p:nvSpPr>
        <p:spPr>
          <a:xfrm>
            <a:off x="108201" y="568252"/>
            <a:ext cx="8796121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rtl="0">
              <a:buClr>
                <a:srgbClr val="000000"/>
              </a:buClr>
              <a:buSzPts val="3200"/>
            </a:pPr>
            <a:r>
              <a:rPr lang="ru-RU" sz="2400" b="1" dirty="0" smtClean="0">
                <a:solidFill>
                  <a:srgbClr val="0C0C0C"/>
                </a:solidFill>
                <a:latin typeface="Arial" pitchFamily="34" charset="0"/>
                <a:cs typeface="Arial" pitchFamily="34" charset="0"/>
              </a:rPr>
              <a:t>УСЛУГИ </a:t>
            </a:r>
            <a:r>
              <a:rPr lang="en-US" sz="2400" b="1" dirty="0" smtClean="0">
                <a:solidFill>
                  <a:srgbClr val="0C0C0C"/>
                </a:solidFill>
                <a:latin typeface="Arial" pitchFamily="34" charset="0"/>
                <a:cs typeface="Arial" pitchFamily="34" charset="0"/>
              </a:rPr>
              <a:t>РЕГИОНАЛЬ</a:t>
            </a:r>
            <a:r>
              <a:rPr lang="ru-RU" sz="2400" b="1" dirty="0" smtClean="0">
                <a:solidFill>
                  <a:srgbClr val="0C0C0C"/>
                </a:solidFill>
                <a:latin typeface="Arial" pitchFamily="34" charset="0"/>
                <a:cs typeface="Arial" pitchFamily="34" charset="0"/>
              </a:rPr>
              <a:t>НОГО</a:t>
            </a:r>
            <a:r>
              <a:rPr lang="en-US" sz="2400" b="1" dirty="0" smtClean="0">
                <a:solidFill>
                  <a:srgbClr val="0C0C0C"/>
                </a:solidFill>
                <a:latin typeface="Arial" pitchFamily="34" charset="0"/>
                <a:cs typeface="Arial" pitchFamily="34" charset="0"/>
              </a:rPr>
              <a:t> ЦЕНТР</a:t>
            </a:r>
            <a:r>
              <a:rPr lang="ru-RU" sz="2400" b="1" dirty="0" smtClean="0">
                <a:solidFill>
                  <a:srgbClr val="0C0C0C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b="1" dirty="0" smtClean="0">
                <a:solidFill>
                  <a:srgbClr val="0C0C0C"/>
                </a:solidFill>
                <a:latin typeface="Arial" pitchFamily="34" charset="0"/>
                <a:cs typeface="Arial" pitchFamily="34" charset="0"/>
              </a:rPr>
              <a:t> ИНЖИНИРИНГА</a:t>
            </a:r>
            <a:r>
              <a:rPr lang="ru-RU" sz="2400" b="1" dirty="0" smtClean="0">
                <a:solidFill>
                  <a:srgbClr val="0C0C0C"/>
                </a:solidFill>
                <a:latin typeface="Arial" pitchFamily="34" charset="0"/>
                <a:cs typeface="Arial" pitchFamily="34" charset="0"/>
              </a:rPr>
              <a:t> ДЛЯ ОБРАБАТЫВАЮЩЕЙ ПРОМЫШЛЕННОСТИ</a:t>
            </a:r>
            <a:endParaRPr sz="2400" dirty="0">
              <a:solidFill>
                <a:srgbClr val="0C0C0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4" name="Google Shape;284;g20421f4961e_0_1924"/>
          <p:cNvSpPr/>
          <p:nvPr/>
        </p:nvSpPr>
        <p:spPr>
          <a:xfrm>
            <a:off x="336507" y="1908030"/>
            <a:ext cx="413000" cy="406200"/>
          </a:xfrm>
          <a:prstGeom prst="rect">
            <a:avLst/>
          </a:prstGeom>
          <a:solidFill>
            <a:srgbClr val="BE1E2D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</a:t>
            </a:r>
            <a:endParaRPr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5" name="Google Shape;285;g20421f4961e_0_1924"/>
          <p:cNvSpPr/>
          <p:nvPr/>
        </p:nvSpPr>
        <p:spPr>
          <a:xfrm>
            <a:off x="336507" y="2760452"/>
            <a:ext cx="413000" cy="406200"/>
          </a:xfrm>
          <a:prstGeom prst="rect">
            <a:avLst/>
          </a:prstGeom>
          <a:solidFill>
            <a:srgbClr val="CC4B57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</a:t>
            </a:r>
            <a:endParaRPr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6" name="Google Shape;286;g20421f4961e_0_1924"/>
          <p:cNvSpPr/>
          <p:nvPr/>
        </p:nvSpPr>
        <p:spPr>
          <a:xfrm>
            <a:off x="336507" y="3701148"/>
            <a:ext cx="413000" cy="40620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3</a:t>
            </a:r>
            <a:endParaRPr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7" name="Google Shape;287;g20421f4961e_0_1924"/>
          <p:cNvSpPr/>
          <p:nvPr/>
        </p:nvSpPr>
        <p:spPr>
          <a:xfrm>
            <a:off x="336507" y="4944732"/>
            <a:ext cx="413000" cy="4062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4</a:t>
            </a:r>
            <a:endParaRPr sz="1600" b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8" name="Google Shape;288;g20421f4961e_0_1924"/>
          <p:cNvSpPr/>
          <p:nvPr/>
        </p:nvSpPr>
        <p:spPr>
          <a:xfrm>
            <a:off x="4083555" y="1886371"/>
            <a:ext cx="413000" cy="4062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5</a:t>
            </a:r>
            <a:endParaRPr sz="1600" b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9" name="Google Shape;289;g20421f4961e_0_1924"/>
          <p:cNvSpPr/>
          <p:nvPr/>
        </p:nvSpPr>
        <p:spPr>
          <a:xfrm>
            <a:off x="4093261" y="2747995"/>
            <a:ext cx="413000" cy="406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6</a:t>
            </a:r>
            <a:endParaRPr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0" name="Google Shape;290;g20421f4961e_0_1924"/>
          <p:cNvSpPr/>
          <p:nvPr/>
        </p:nvSpPr>
        <p:spPr>
          <a:xfrm>
            <a:off x="4093261" y="3664405"/>
            <a:ext cx="413000" cy="4062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7</a:t>
            </a:r>
            <a:endParaRPr sz="1600" b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1" name="Google Shape;291;g20421f4961e_0_1924"/>
          <p:cNvSpPr/>
          <p:nvPr/>
        </p:nvSpPr>
        <p:spPr>
          <a:xfrm>
            <a:off x="4083555" y="4495332"/>
            <a:ext cx="413000" cy="40620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8</a:t>
            </a:r>
            <a:endParaRPr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2" name="Google Shape;292;g20421f4961e_0_1924"/>
          <p:cNvSpPr/>
          <p:nvPr/>
        </p:nvSpPr>
        <p:spPr>
          <a:xfrm>
            <a:off x="4093261" y="5292359"/>
            <a:ext cx="413000" cy="406200"/>
          </a:xfrm>
          <a:prstGeom prst="rect">
            <a:avLst/>
          </a:prstGeom>
          <a:solidFill>
            <a:srgbClr val="3D85C6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9</a:t>
            </a:r>
            <a:endParaRPr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4"/>
          <p:cNvPicPr>
            <a:picLocks noChangeAspect="1"/>
          </p:cNvPicPr>
          <p:nvPr/>
        </p:nvPicPr>
        <p:blipFill>
          <a:blip r:embed="rId3"/>
          <a:srcRect l="14975" t="24941" r="14468" b="27974"/>
          <a:stretch/>
        </p:blipFill>
        <p:spPr bwMode="auto">
          <a:xfrm>
            <a:off x="9552384" y="84666"/>
            <a:ext cx="2437781" cy="663941"/>
          </a:xfrm>
          <a:prstGeom prst="rect">
            <a:avLst/>
          </a:prstGeom>
        </p:spPr>
      </p:pic>
      <p:cxnSp>
        <p:nvCxnSpPr>
          <p:cNvPr id="27" name="Прямая соединительная линия 26">
            <a:extLst>
              <a:ext uri="{FF2B5EF4-FFF2-40B4-BE49-F238E27FC236}">
                <a16:creationId xmlns="" xmlns:a16="http://schemas.microsoft.com/office/drawing/2014/main" id="{570C637D-41E1-4651-A595-97AE1BC3325E}"/>
              </a:ext>
            </a:extLst>
          </p:cNvPr>
          <p:cNvCxnSpPr>
            <a:cxnSpLocks/>
          </p:cNvCxnSpPr>
          <p:nvPr/>
        </p:nvCxnSpPr>
        <p:spPr bwMode="auto">
          <a:xfrm>
            <a:off x="123537" y="1310660"/>
            <a:ext cx="65280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Google Shape;292;g20421f4961e_0_1924"/>
          <p:cNvSpPr/>
          <p:nvPr/>
        </p:nvSpPr>
        <p:spPr>
          <a:xfrm>
            <a:off x="8328248" y="1941757"/>
            <a:ext cx="413000" cy="406200"/>
          </a:xfrm>
          <a:prstGeom prst="rect">
            <a:avLst/>
          </a:prstGeom>
          <a:solidFill>
            <a:srgbClr val="3D85C6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ru-RU" sz="16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11</a:t>
            </a:r>
            <a:endParaRPr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Google Shape;280;g20421f4961e_0_1924"/>
          <p:cNvSpPr txBox="1"/>
          <p:nvPr/>
        </p:nvSpPr>
        <p:spPr>
          <a:xfrm>
            <a:off x="4616183" y="4985604"/>
            <a:ext cx="30284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ru-RU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Цифровизация</a:t>
            </a:r>
            <a:r>
              <a:rPr lang="ru-RU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процесса производства.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805769" y="4578813"/>
            <a:ext cx="3906856" cy="15442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Софинансирование</a:t>
            </a: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со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стороны</a:t>
            </a:r>
          </a:p>
          <a:p>
            <a:pPr rtl="0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субъекта МСП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378660" y="4741341"/>
            <a:ext cx="1333965" cy="115025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10%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13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32088" y="4523829"/>
            <a:ext cx="11584606" cy="20968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Производителям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пищевых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продуктов,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Производителям безалкогольных напитков,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Производителям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минеральных вод и прочих питьевых вод в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бутылках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Google Shape;273;p6">
            <a:extLst>
              <a:ext uri="{FF2B5EF4-FFF2-40B4-BE49-F238E27FC236}">
                <a16:creationId xmlns="" xmlns:a16="http://schemas.microsoft.com/office/drawing/2014/main" id="{43849A93-BB54-494A-8807-CAE8023E1CAC}"/>
              </a:ext>
            </a:extLst>
          </p:cNvPr>
          <p:cNvSpPr txBox="1"/>
          <p:nvPr/>
        </p:nvSpPr>
        <p:spPr bwMode="auto">
          <a:xfrm>
            <a:off x="200026" y="116632"/>
            <a:ext cx="9208342" cy="568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lnSpc>
                <a:spcPct val="154185"/>
              </a:lnSpc>
              <a:defRPr/>
            </a:pPr>
            <a:r>
              <a:rPr lang="ru-RU" sz="2400" b="1" dirty="0" smtClean="0">
                <a:solidFill>
                  <a:srgbClr val="231F20"/>
                </a:solidFill>
                <a:latin typeface="Arial"/>
                <a:ea typeface="Open Sans ExtraBold"/>
                <a:cs typeface="Arial"/>
              </a:rPr>
              <a:t>ПРОГРАММА ПИЩЕВАЯ ПРОМЫШЛЕННОСТЬ</a:t>
            </a:r>
            <a:endParaRPr sz="2400" b="1" dirty="0">
              <a:solidFill>
                <a:srgbClr val="231F20"/>
              </a:solidFill>
              <a:latin typeface="Arial"/>
              <a:ea typeface="Open Sans ExtraBold"/>
              <a:cs typeface="Arial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603166"/>
              </p:ext>
            </p:extLst>
          </p:nvPr>
        </p:nvGraphicFramePr>
        <p:xfrm>
          <a:off x="263352" y="1052437"/>
          <a:ext cx="11449271" cy="1309167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23093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093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899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16224"/>
                <a:gridCol w="3024335"/>
              </a:tblGrid>
              <a:tr h="56639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СУММА</a:t>
                      </a:r>
                      <a:r>
                        <a:rPr lang="ru-RU" sz="1600" b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ЗАЙМА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36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ПРОЦЕНТНЫЕ СТАВКИ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36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СРОК ЗАЙМА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36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БЮДЖЕТ</a:t>
                      </a:r>
                      <a:r>
                        <a:rPr lang="ru-RU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ПРОЕКТА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36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СОФИНАНСИРОВАНИЕ СО</a:t>
                      </a:r>
                      <a:r>
                        <a:rPr lang="ru-RU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СТОРОНЫ ЗАЯВИТЕЛЯ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364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004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от</a:t>
                      </a:r>
                      <a:r>
                        <a:rPr lang="ru-RU" sz="14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5 до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 млн. руб.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%- 5%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лет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6,25 млн. руб.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20%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570C637D-41E1-4651-A595-97AE1BC3325E}"/>
              </a:ext>
            </a:extLst>
          </p:cNvPr>
          <p:cNvCxnSpPr>
            <a:cxnSpLocks/>
          </p:cNvCxnSpPr>
          <p:nvPr/>
        </p:nvCxnSpPr>
        <p:spPr bwMode="auto">
          <a:xfrm>
            <a:off x="0" y="673923"/>
            <a:ext cx="710411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200025" y="2831606"/>
            <a:ext cx="766945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buFontTx/>
              <a:buChar char="-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На разработку нового продукта/технологии,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РИД, инжиниринг-100%;</a:t>
            </a:r>
          </a:p>
          <a:p>
            <a:pPr marL="285750" indent="-285750" fontAlgn="base">
              <a:buFontTx/>
              <a:buChar char="-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На приобретение промышленного оборудования - 100%;</a:t>
            </a:r>
          </a:p>
          <a:p>
            <a:pPr marL="285750" indent="-285750" fontAlgn="base">
              <a:buFontTx/>
              <a:buChar char="-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 приобретение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допоборудования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электро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водо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газотепло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 - 30% от суммы займа;</a:t>
            </a:r>
          </a:p>
          <a:p>
            <a:pPr marL="285750" indent="-285750" fontAlgn="base">
              <a:buFontTx/>
              <a:buChar char="-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 приобретение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спецтехники-30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% от суммы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займа;</a:t>
            </a:r>
          </a:p>
          <a:p>
            <a:pPr marL="285750" indent="-285750" fontAlgn="base">
              <a:buFontTx/>
              <a:buChar char="-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На строительно-монтажные работы-20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% от суммы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займа;</a:t>
            </a:r>
          </a:p>
          <a:p>
            <a:pPr marL="285750" indent="-285750" fontAlgn="base">
              <a:buFontTx/>
              <a:buChar char="-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На сырье для запуска пробной партии продукции - 15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% от суммы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займа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9" name="Picture 4"/>
          <p:cNvPicPr>
            <a:picLocks noChangeAspect="1"/>
          </p:cNvPicPr>
          <p:nvPr/>
        </p:nvPicPr>
        <p:blipFill>
          <a:blip r:embed="rId2"/>
          <a:srcRect l="14975" t="24941" r="14468" b="27974"/>
          <a:stretch/>
        </p:blipFill>
        <p:spPr bwMode="auto">
          <a:xfrm>
            <a:off x="9414301" y="108977"/>
            <a:ext cx="2437781" cy="663941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32088" y="2483604"/>
            <a:ext cx="38876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1600" b="1" dirty="0">
                <a:latin typeface="Arial" pitchFamily="34" charset="0"/>
                <a:cs typeface="Arial" pitchFamily="34" charset="0"/>
              </a:rPr>
              <a:t>НА КАКИЕ ЦЕЛИ ВЫДАЕТСЯ ЗАЙМ?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5360" y="4653136"/>
            <a:ext cx="4032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КОМУ ПОДОЙДЕТ ПРОГРАММА?</a:t>
            </a:r>
          </a:p>
        </p:txBody>
      </p:sp>
      <p:sp useBgFill="1">
        <p:nvSpPr>
          <p:cNvPr id="11" name="Скругленный прямоугольник 10"/>
          <p:cNvSpPr/>
          <p:nvPr/>
        </p:nvSpPr>
        <p:spPr>
          <a:xfrm>
            <a:off x="8616280" y="2415933"/>
            <a:ext cx="3024336" cy="2079444"/>
          </a:xfrm>
          <a:prstGeom prst="roundRect">
            <a:avLst/>
          </a:prstGeom>
          <a:ln>
            <a:solidFill>
              <a:srgbClr val="FFC000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Обеспечение!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залог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недвижимости или транспорта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 smtClean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банковская гарантия;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оручительство юридических лиц.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оручительство гарантийного фонда Забайкальского края.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8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20421f4961e_0_1924"/>
          <p:cNvSpPr txBox="1"/>
          <p:nvPr/>
        </p:nvSpPr>
        <p:spPr>
          <a:xfrm>
            <a:off x="900754" y="1772816"/>
            <a:ext cx="3077400" cy="7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Разработка бизнес-планов и финансово-экономических моделей</a:t>
            </a:r>
            <a:endParaRPr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3" name="Google Shape;273;g20421f4961e_0_1924"/>
          <p:cNvSpPr txBox="1"/>
          <p:nvPr/>
        </p:nvSpPr>
        <p:spPr>
          <a:xfrm>
            <a:off x="872600" y="2625822"/>
            <a:ext cx="3182800" cy="7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Помощь в регистрации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товарного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знака</a:t>
            </a:r>
            <a:r>
              <a:rPr lang="en-US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технологии</a:t>
            </a:r>
            <a:r>
              <a:rPr lang="en-US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патентовани</a:t>
            </a:r>
            <a:r>
              <a:rPr lang="ru-RU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и.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4" name="Google Shape;274;g20421f4961e_0_1924"/>
          <p:cNvSpPr txBox="1"/>
          <p:nvPr/>
        </p:nvSpPr>
        <p:spPr>
          <a:xfrm>
            <a:off x="900754" y="3524154"/>
            <a:ext cx="3182801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Все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виды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аудитов (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управленческий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финансовый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технический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энергетический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экологический</a:t>
            </a:r>
            <a:r>
              <a:rPr lang="ru-RU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и др</a:t>
            </a:r>
            <a:r>
              <a:rPr lang="ru-RU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)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5" name="Google Shape;275;g20421f4961e_0_1924"/>
          <p:cNvSpPr txBox="1"/>
          <p:nvPr/>
        </p:nvSpPr>
        <p:spPr>
          <a:xfrm>
            <a:off x="857653" y="4756659"/>
            <a:ext cx="3077400" cy="7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Маркетинговые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услуги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разработка упаковки,</a:t>
            </a:r>
            <a:r>
              <a:rPr lang="en-US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бренд-бук</a:t>
            </a:r>
            <a:r>
              <a:rPr lang="ru-RU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а,</a:t>
            </a:r>
            <a:r>
              <a:rPr lang="en-US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исследования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рынка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продукта</a:t>
            </a:r>
            <a:r>
              <a:rPr lang="ru-RU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, разработка сайтов)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" name="Google Shape;276;g20421f4961e_0_1924"/>
          <p:cNvSpPr txBox="1"/>
          <p:nvPr/>
        </p:nvSpPr>
        <p:spPr>
          <a:xfrm>
            <a:off x="4653600" y="1852716"/>
            <a:ext cx="31828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Сертификация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лабораторные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исс</a:t>
            </a:r>
            <a:r>
              <a:rPr lang="ru-RU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ледования</a:t>
            </a:r>
            <a:r>
              <a:rPr lang="ru-RU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продукции.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8" name="Google Shape;278;g20421f4961e_0_1924"/>
          <p:cNvSpPr txBox="1"/>
          <p:nvPr/>
        </p:nvSpPr>
        <p:spPr>
          <a:xfrm>
            <a:off x="4653600" y="2717252"/>
            <a:ext cx="30774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Разработка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программ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модернизации</a:t>
            </a:r>
            <a:r>
              <a:rPr lang="ru-RU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(программы ХАССП, поиск оборудования)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9" name="Google Shape;279;g20421f4961e_0_1924"/>
          <p:cNvSpPr txBox="1"/>
          <p:nvPr/>
        </p:nvSpPr>
        <p:spPr>
          <a:xfrm>
            <a:off x="4664876" y="3578005"/>
            <a:ext cx="31828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Разработка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технологии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производства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продукции</a:t>
            </a:r>
            <a:r>
              <a:rPr lang="ru-RU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(приглашенный технолог)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1" name="Google Shape;281;g20421f4961e_0_1924"/>
          <p:cNvSpPr/>
          <p:nvPr/>
        </p:nvSpPr>
        <p:spPr>
          <a:xfrm>
            <a:off x="108201" y="568252"/>
            <a:ext cx="8796121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rtl="0">
              <a:buClr>
                <a:srgbClr val="000000"/>
              </a:buClr>
              <a:buSzPts val="3200"/>
            </a:pPr>
            <a:r>
              <a:rPr lang="ru-RU" sz="2400" b="1" dirty="0" smtClean="0">
                <a:solidFill>
                  <a:srgbClr val="0C0C0C"/>
                </a:solidFill>
                <a:latin typeface="Arial" pitchFamily="34" charset="0"/>
                <a:cs typeface="Arial" pitchFamily="34" charset="0"/>
              </a:rPr>
              <a:t>УСЛУГИ </a:t>
            </a:r>
            <a:r>
              <a:rPr lang="en-US" sz="2400" b="1" dirty="0" smtClean="0">
                <a:solidFill>
                  <a:srgbClr val="0C0C0C"/>
                </a:solidFill>
                <a:latin typeface="Arial" pitchFamily="34" charset="0"/>
                <a:cs typeface="Arial" pitchFamily="34" charset="0"/>
              </a:rPr>
              <a:t>РЕГИОНАЛЬ</a:t>
            </a:r>
            <a:r>
              <a:rPr lang="ru-RU" sz="2400" b="1" dirty="0" smtClean="0">
                <a:solidFill>
                  <a:srgbClr val="0C0C0C"/>
                </a:solidFill>
                <a:latin typeface="Arial" pitchFamily="34" charset="0"/>
                <a:cs typeface="Arial" pitchFamily="34" charset="0"/>
              </a:rPr>
              <a:t>НОГО</a:t>
            </a:r>
            <a:r>
              <a:rPr lang="en-US" sz="2400" b="1" dirty="0" smtClean="0">
                <a:solidFill>
                  <a:srgbClr val="0C0C0C"/>
                </a:solidFill>
                <a:latin typeface="Arial" pitchFamily="34" charset="0"/>
                <a:cs typeface="Arial" pitchFamily="34" charset="0"/>
              </a:rPr>
              <a:t> ЦЕНТР</a:t>
            </a:r>
            <a:r>
              <a:rPr lang="ru-RU" sz="2400" b="1" dirty="0" smtClean="0">
                <a:solidFill>
                  <a:srgbClr val="0C0C0C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b="1" dirty="0" smtClean="0">
                <a:solidFill>
                  <a:srgbClr val="0C0C0C"/>
                </a:solidFill>
                <a:latin typeface="Arial" pitchFamily="34" charset="0"/>
                <a:cs typeface="Arial" pitchFamily="34" charset="0"/>
              </a:rPr>
              <a:t> ИНЖИНИРИНГА</a:t>
            </a:r>
            <a:r>
              <a:rPr lang="ru-RU" sz="2400" b="1" dirty="0" smtClean="0">
                <a:solidFill>
                  <a:srgbClr val="0C0C0C"/>
                </a:solidFill>
                <a:latin typeface="Arial" pitchFamily="34" charset="0"/>
                <a:cs typeface="Arial" pitchFamily="34" charset="0"/>
              </a:rPr>
              <a:t> ДЛЯ ПИЩЕВОЙ ПРОМЫШЛЕННОСТИ</a:t>
            </a:r>
            <a:endParaRPr sz="2400" dirty="0">
              <a:solidFill>
                <a:srgbClr val="0C0C0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4" name="Google Shape;284;g20421f4961e_0_1924"/>
          <p:cNvSpPr/>
          <p:nvPr/>
        </p:nvSpPr>
        <p:spPr>
          <a:xfrm>
            <a:off x="336507" y="1908030"/>
            <a:ext cx="413000" cy="406200"/>
          </a:xfrm>
          <a:prstGeom prst="rect">
            <a:avLst/>
          </a:prstGeom>
          <a:solidFill>
            <a:srgbClr val="BE1E2D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</a:t>
            </a:r>
            <a:endParaRPr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5" name="Google Shape;285;g20421f4961e_0_1924"/>
          <p:cNvSpPr/>
          <p:nvPr/>
        </p:nvSpPr>
        <p:spPr>
          <a:xfrm>
            <a:off x="336507" y="2760452"/>
            <a:ext cx="413000" cy="406200"/>
          </a:xfrm>
          <a:prstGeom prst="rect">
            <a:avLst/>
          </a:prstGeom>
          <a:solidFill>
            <a:srgbClr val="CC4B57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</a:t>
            </a:r>
            <a:endParaRPr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6" name="Google Shape;286;g20421f4961e_0_1924"/>
          <p:cNvSpPr/>
          <p:nvPr/>
        </p:nvSpPr>
        <p:spPr>
          <a:xfrm>
            <a:off x="336507" y="3701148"/>
            <a:ext cx="413000" cy="40620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3</a:t>
            </a:r>
            <a:endParaRPr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7" name="Google Shape;287;g20421f4961e_0_1924"/>
          <p:cNvSpPr/>
          <p:nvPr/>
        </p:nvSpPr>
        <p:spPr>
          <a:xfrm>
            <a:off x="336507" y="4944732"/>
            <a:ext cx="413000" cy="4062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4</a:t>
            </a:r>
            <a:endParaRPr sz="1600" b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8" name="Google Shape;288;g20421f4961e_0_1924"/>
          <p:cNvSpPr/>
          <p:nvPr/>
        </p:nvSpPr>
        <p:spPr>
          <a:xfrm>
            <a:off x="4083555" y="1886371"/>
            <a:ext cx="413000" cy="4062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5</a:t>
            </a:r>
            <a:endParaRPr sz="1600" b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9" name="Google Shape;289;g20421f4961e_0_1924"/>
          <p:cNvSpPr/>
          <p:nvPr/>
        </p:nvSpPr>
        <p:spPr>
          <a:xfrm>
            <a:off x="4093261" y="2747995"/>
            <a:ext cx="413000" cy="406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6</a:t>
            </a:r>
            <a:endParaRPr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0" name="Google Shape;290;g20421f4961e_0_1924"/>
          <p:cNvSpPr/>
          <p:nvPr/>
        </p:nvSpPr>
        <p:spPr>
          <a:xfrm>
            <a:off x="4093261" y="3664405"/>
            <a:ext cx="413000" cy="4062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7</a:t>
            </a:r>
            <a:endParaRPr sz="1600" b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1" name="Google Shape;291;g20421f4961e_0_1924"/>
          <p:cNvSpPr/>
          <p:nvPr/>
        </p:nvSpPr>
        <p:spPr>
          <a:xfrm>
            <a:off x="4083555" y="4495332"/>
            <a:ext cx="413000" cy="40620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8</a:t>
            </a:r>
            <a:endParaRPr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4"/>
          <p:cNvPicPr>
            <a:picLocks noChangeAspect="1"/>
          </p:cNvPicPr>
          <p:nvPr/>
        </p:nvPicPr>
        <p:blipFill>
          <a:blip r:embed="rId3"/>
          <a:srcRect l="14975" t="24941" r="14468" b="27974"/>
          <a:stretch/>
        </p:blipFill>
        <p:spPr bwMode="auto">
          <a:xfrm>
            <a:off x="9480376" y="107411"/>
            <a:ext cx="2437781" cy="663941"/>
          </a:xfrm>
          <a:prstGeom prst="rect">
            <a:avLst/>
          </a:prstGeom>
        </p:spPr>
      </p:pic>
      <p:cxnSp>
        <p:nvCxnSpPr>
          <p:cNvPr id="27" name="Прямая соединительная линия 26">
            <a:extLst>
              <a:ext uri="{FF2B5EF4-FFF2-40B4-BE49-F238E27FC236}">
                <a16:creationId xmlns="" xmlns:a16="http://schemas.microsoft.com/office/drawing/2014/main" id="{570C637D-41E1-4651-A595-97AE1BC3325E}"/>
              </a:ext>
            </a:extLst>
          </p:cNvPr>
          <p:cNvCxnSpPr>
            <a:cxnSpLocks/>
          </p:cNvCxnSpPr>
          <p:nvPr/>
        </p:nvCxnSpPr>
        <p:spPr bwMode="auto">
          <a:xfrm>
            <a:off x="123537" y="1310660"/>
            <a:ext cx="65280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Google Shape;280;g20421f4961e_0_1924"/>
          <p:cNvSpPr txBox="1"/>
          <p:nvPr/>
        </p:nvSpPr>
        <p:spPr>
          <a:xfrm>
            <a:off x="4616183" y="4205832"/>
            <a:ext cx="30284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ru-RU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Цифровизация</a:t>
            </a:r>
            <a:r>
              <a:rPr lang="ru-RU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процесса производства.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896200" y="3266860"/>
            <a:ext cx="3834847" cy="15442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Софинансирование</a:t>
            </a: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со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стороны</a:t>
            </a:r>
          </a:p>
          <a:p>
            <a:pPr rtl="0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субъекта МСП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344472" y="3499144"/>
            <a:ext cx="1333965" cy="115025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10%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04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85399" y="4671964"/>
            <a:ext cx="11584606" cy="19675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Предприятиям осуществляющим деятельность по обработке древесины и производящих изделия из дерева и пробки, кроме мебели,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Производителям изделий из соломки и материалов для плетения.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Google Shape;273;p6">
            <a:extLst>
              <a:ext uri="{FF2B5EF4-FFF2-40B4-BE49-F238E27FC236}">
                <a16:creationId xmlns="" xmlns:a16="http://schemas.microsoft.com/office/drawing/2014/main" id="{43849A93-BB54-494A-8807-CAE8023E1CAC}"/>
              </a:ext>
            </a:extLst>
          </p:cNvPr>
          <p:cNvSpPr txBox="1"/>
          <p:nvPr/>
        </p:nvSpPr>
        <p:spPr bwMode="auto">
          <a:xfrm>
            <a:off x="200026" y="116632"/>
            <a:ext cx="9208342" cy="568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lnSpc>
                <a:spcPct val="154185"/>
              </a:lnSpc>
              <a:defRPr/>
            </a:pPr>
            <a:r>
              <a:rPr lang="ru-RU" sz="2400" b="1" dirty="0" smtClean="0">
                <a:solidFill>
                  <a:srgbClr val="231F20"/>
                </a:solidFill>
                <a:latin typeface="Arial"/>
                <a:ea typeface="Open Sans ExtraBold"/>
                <a:cs typeface="Arial"/>
              </a:rPr>
              <a:t>ПРОГРАММА ЛЕСНАЯ ПРОМЫШЛЕННОСТЬ</a:t>
            </a:r>
            <a:endParaRPr sz="2400" b="1" dirty="0">
              <a:solidFill>
                <a:srgbClr val="231F20"/>
              </a:solidFill>
              <a:latin typeface="Arial"/>
              <a:ea typeface="Open Sans ExtraBold"/>
              <a:cs typeface="Arial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728530"/>
              </p:ext>
            </p:extLst>
          </p:nvPr>
        </p:nvGraphicFramePr>
        <p:xfrm>
          <a:off x="263352" y="1052437"/>
          <a:ext cx="11449271" cy="1325568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23093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093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899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16224"/>
                <a:gridCol w="3024335"/>
              </a:tblGrid>
              <a:tr h="47798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СУММА</a:t>
                      </a:r>
                      <a:r>
                        <a:rPr lang="ru-RU" sz="1600" b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ЗАЙМА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36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ПРОЦЕНТНЫЕ СТАВКИ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36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СРОК ЗАЙМА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36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БЮДЖЕТ</a:t>
                      </a:r>
                      <a:r>
                        <a:rPr lang="ru-RU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ПРОЕКТА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36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СОФИНАНСИРОВАНИЕ СО</a:t>
                      </a:r>
                      <a:r>
                        <a:rPr lang="ru-RU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СТОРОНЫ ЗАЯВИТЕЛЯ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364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644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от</a:t>
                      </a:r>
                      <a:r>
                        <a:rPr lang="ru-RU" sz="16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5 до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 млн. руб.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%- 5%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лет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6,25 млн. руб.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570C637D-41E1-4651-A595-97AE1BC3325E}"/>
              </a:ext>
            </a:extLst>
          </p:cNvPr>
          <p:cNvCxnSpPr>
            <a:cxnSpLocks/>
          </p:cNvCxnSpPr>
          <p:nvPr/>
        </p:nvCxnSpPr>
        <p:spPr bwMode="auto">
          <a:xfrm>
            <a:off x="0" y="673923"/>
            <a:ext cx="710411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/>
          <p:cNvPicPr>
            <a:picLocks noChangeAspect="1"/>
          </p:cNvPicPr>
          <p:nvPr/>
        </p:nvPicPr>
        <p:blipFill>
          <a:blip r:embed="rId2"/>
          <a:srcRect l="14975" t="24941" r="14468" b="27974"/>
          <a:stretch/>
        </p:blipFill>
        <p:spPr bwMode="auto">
          <a:xfrm>
            <a:off x="9442910" y="68134"/>
            <a:ext cx="2437781" cy="66394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7368" y="4904159"/>
            <a:ext cx="4032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КОМУ ПОДОЙДЕТ ПРОГРАММА?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32088" y="2483604"/>
            <a:ext cx="38876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1600" b="1" dirty="0">
                <a:latin typeface="Arial" pitchFamily="34" charset="0"/>
                <a:cs typeface="Arial" pitchFamily="34" charset="0"/>
              </a:rPr>
              <a:t>НА КАКИЕ ЦЕЛИ ВЫДАЕТСЯ ЗАЙМ?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84965" y="2822158"/>
            <a:ext cx="766945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buFontTx/>
              <a:buChar char="-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разработка нового продукта/технологии,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РИД- 10% от суммы займа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 fontAlgn="base">
              <a:buFontTx/>
              <a:buChar char="-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инжиниринг - 10% от суммы займа,</a:t>
            </a:r>
          </a:p>
          <a:p>
            <a:pPr marL="285750" indent="-285750" fontAlgn="base">
              <a:buFontTx/>
              <a:buChar char="-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ромышленное оборудование (по перечню)- 100%,</a:t>
            </a:r>
          </a:p>
          <a:p>
            <a:pPr marL="285750" indent="-285750" fontAlgn="base">
              <a:buFontTx/>
              <a:buChar char="-"/>
            </a:pP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допоборудование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электро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водо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газотепло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 - 30%,</a:t>
            </a:r>
          </a:p>
          <a:p>
            <a:pPr marL="285750" indent="-285750" fontAlgn="base">
              <a:buFontTx/>
              <a:buChar char="-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пецтехника -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marL="285750" indent="-285750" fontAlgn="base">
              <a:buFontTx/>
              <a:buChar char="-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опытно-конструкторские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работы, промышленный дизайн-100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%,</a:t>
            </a:r>
          </a:p>
          <a:p>
            <a:pPr marL="285750" indent="-285750" fontAlgn="base">
              <a:buFontTx/>
              <a:buChar char="-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сырье для запуска пробной партии продукции -15%.</a:t>
            </a:r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8616280" y="2490663"/>
            <a:ext cx="3024336" cy="2079444"/>
          </a:xfrm>
          <a:prstGeom prst="roundRect">
            <a:avLst/>
          </a:prstGeom>
          <a:ln>
            <a:solidFill>
              <a:srgbClr val="FFC000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Обеспечение!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залог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недвижимости или транспорта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 smtClean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банковская гарантия;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оручительство юридических лиц.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оручительство гарантийного фонда Забайкальского края.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02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20421f4961e_0_1924"/>
          <p:cNvSpPr txBox="1"/>
          <p:nvPr/>
        </p:nvSpPr>
        <p:spPr>
          <a:xfrm>
            <a:off x="900754" y="1772816"/>
            <a:ext cx="3077400" cy="7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Разработка бизнес-планов и финансово-экономических моделей</a:t>
            </a:r>
            <a:endParaRPr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3" name="Google Shape;273;g20421f4961e_0_1924"/>
          <p:cNvSpPr txBox="1"/>
          <p:nvPr/>
        </p:nvSpPr>
        <p:spPr>
          <a:xfrm>
            <a:off x="872600" y="2625822"/>
            <a:ext cx="3182800" cy="7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Помощь в регистрации товарного знака, изобретений, </a:t>
            </a:r>
            <a:r>
              <a:rPr lang="en-US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патентовани</a:t>
            </a:r>
            <a:r>
              <a:rPr lang="ru-RU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и.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4" name="Google Shape;274;g20421f4961e_0_1924"/>
          <p:cNvSpPr txBox="1"/>
          <p:nvPr/>
        </p:nvSpPr>
        <p:spPr>
          <a:xfrm>
            <a:off x="900754" y="3524154"/>
            <a:ext cx="3182801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Все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виды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аудитов (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управленческий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финансовый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технический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энергетический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экологический</a:t>
            </a:r>
            <a:r>
              <a:rPr lang="ru-RU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и др</a:t>
            </a:r>
            <a:r>
              <a:rPr lang="ru-RU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)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5" name="Google Shape;275;g20421f4961e_0_1924"/>
          <p:cNvSpPr txBox="1"/>
          <p:nvPr/>
        </p:nvSpPr>
        <p:spPr>
          <a:xfrm>
            <a:off x="857653" y="4756659"/>
            <a:ext cx="3077400" cy="7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Маркетинговые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услуги (бренд-бук, исследования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рынка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продукта</a:t>
            </a:r>
            <a:r>
              <a:rPr lang="ru-RU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, разработка сайтов)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" name="Google Shape;276;g20421f4961e_0_1924"/>
          <p:cNvSpPr txBox="1"/>
          <p:nvPr/>
        </p:nvSpPr>
        <p:spPr>
          <a:xfrm>
            <a:off x="4653600" y="1852716"/>
            <a:ext cx="31828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Сертификация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лабораторные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исс</a:t>
            </a:r>
            <a:r>
              <a:rPr lang="ru-RU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пытания</a:t>
            </a:r>
            <a:r>
              <a:rPr lang="ru-RU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товаров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7" name="Google Shape;277;g20421f4961e_0_1924"/>
          <p:cNvSpPr txBox="1"/>
          <p:nvPr/>
        </p:nvSpPr>
        <p:spPr>
          <a:xfrm>
            <a:off x="4653600" y="2625822"/>
            <a:ext cx="3028400" cy="7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Научно-исследовательские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опытно-конструкторские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работы</a:t>
            </a:r>
            <a:r>
              <a:rPr lang="ru-RU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8" name="Google Shape;278;g20421f4961e_0_1924"/>
          <p:cNvSpPr txBox="1"/>
          <p:nvPr/>
        </p:nvSpPr>
        <p:spPr>
          <a:xfrm>
            <a:off x="4643782" y="3621205"/>
            <a:ext cx="30774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Разработка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программ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модернизации</a:t>
            </a:r>
            <a:r>
              <a:rPr lang="ru-RU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(программы расстановки оборудования)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9" name="Google Shape;279;g20421f4961e_0_1924"/>
          <p:cNvSpPr txBox="1"/>
          <p:nvPr/>
        </p:nvSpPr>
        <p:spPr>
          <a:xfrm>
            <a:off x="4622968" y="4452132"/>
            <a:ext cx="31828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Разработка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технологии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производства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продукции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0" name="Google Shape;280;g20421f4961e_0_1924"/>
          <p:cNvSpPr txBox="1"/>
          <p:nvPr/>
        </p:nvSpPr>
        <p:spPr>
          <a:xfrm>
            <a:off x="8864461" y="1649616"/>
            <a:ext cx="30284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Разработка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проектно-конструкторской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документации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на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изготовление</a:t>
            </a:r>
            <a:r>
              <a:rPr lang="en-US" sz="16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оборудования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1" name="Google Shape;281;g20421f4961e_0_1924"/>
          <p:cNvSpPr/>
          <p:nvPr/>
        </p:nvSpPr>
        <p:spPr>
          <a:xfrm>
            <a:off x="108201" y="568252"/>
            <a:ext cx="8796121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rtl="0">
              <a:buClr>
                <a:srgbClr val="000000"/>
              </a:buClr>
              <a:buSzPts val="3200"/>
            </a:pPr>
            <a:r>
              <a:rPr lang="ru-RU" sz="2400" b="1" dirty="0" smtClean="0">
                <a:solidFill>
                  <a:srgbClr val="0C0C0C"/>
                </a:solidFill>
                <a:latin typeface="Arial" pitchFamily="34" charset="0"/>
                <a:cs typeface="Arial" pitchFamily="34" charset="0"/>
              </a:rPr>
              <a:t>УСЛУГИ </a:t>
            </a:r>
            <a:r>
              <a:rPr lang="en-US" sz="2400" b="1" dirty="0" smtClean="0">
                <a:solidFill>
                  <a:srgbClr val="0C0C0C"/>
                </a:solidFill>
                <a:latin typeface="Arial" pitchFamily="34" charset="0"/>
                <a:cs typeface="Arial" pitchFamily="34" charset="0"/>
              </a:rPr>
              <a:t>РЕГИОНАЛЬ</a:t>
            </a:r>
            <a:r>
              <a:rPr lang="ru-RU" sz="2400" b="1" dirty="0" smtClean="0">
                <a:solidFill>
                  <a:srgbClr val="0C0C0C"/>
                </a:solidFill>
                <a:latin typeface="Arial" pitchFamily="34" charset="0"/>
                <a:cs typeface="Arial" pitchFamily="34" charset="0"/>
              </a:rPr>
              <a:t>НОГО</a:t>
            </a:r>
            <a:r>
              <a:rPr lang="en-US" sz="2400" b="1" dirty="0" smtClean="0">
                <a:solidFill>
                  <a:srgbClr val="0C0C0C"/>
                </a:solidFill>
                <a:latin typeface="Arial" pitchFamily="34" charset="0"/>
                <a:cs typeface="Arial" pitchFamily="34" charset="0"/>
              </a:rPr>
              <a:t> ЦЕНТР</a:t>
            </a:r>
            <a:r>
              <a:rPr lang="ru-RU" sz="2400" b="1" dirty="0" smtClean="0">
                <a:solidFill>
                  <a:srgbClr val="0C0C0C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400" b="1" dirty="0" smtClean="0">
                <a:solidFill>
                  <a:srgbClr val="0C0C0C"/>
                </a:solidFill>
                <a:latin typeface="Arial" pitchFamily="34" charset="0"/>
                <a:cs typeface="Arial" pitchFamily="34" charset="0"/>
              </a:rPr>
              <a:t> ИНЖИНИРИНГА</a:t>
            </a:r>
            <a:r>
              <a:rPr lang="ru-RU" sz="2400" b="1" dirty="0" smtClean="0">
                <a:solidFill>
                  <a:srgbClr val="0C0C0C"/>
                </a:solidFill>
                <a:latin typeface="Arial" pitchFamily="34" charset="0"/>
                <a:cs typeface="Arial" pitchFamily="34" charset="0"/>
              </a:rPr>
              <a:t> ДЛЯ ЛЕСНОЙ ПРОМЫШЛЕННОСТИ</a:t>
            </a:r>
            <a:endParaRPr sz="2400" dirty="0">
              <a:solidFill>
                <a:srgbClr val="0C0C0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4" name="Google Shape;284;g20421f4961e_0_1924"/>
          <p:cNvSpPr/>
          <p:nvPr/>
        </p:nvSpPr>
        <p:spPr>
          <a:xfrm>
            <a:off x="336507" y="1908030"/>
            <a:ext cx="413000" cy="406200"/>
          </a:xfrm>
          <a:prstGeom prst="rect">
            <a:avLst/>
          </a:prstGeom>
          <a:solidFill>
            <a:srgbClr val="BE1E2D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</a:t>
            </a:r>
            <a:endParaRPr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5" name="Google Shape;285;g20421f4961e_0_1924"/>
          <p:cNvSpPr/>
          <p:nvPr/>
        </p:nvSpPr>
        <p:spPr>
          <a:xfrm>
            <a:off x="336507" y="2760452"/>
            <a:ext cx="413000" cy="406200"/>
          </a:xfrm>
          <a:prstGeom prst="rect">
            <a:avLst/>
          </a:prstGeom>
          <a:solidFill>
            <a:srgbClr val="CC4B57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</a:t>
            </a:r>
            <a:endParaRPr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6" name="Google Shape;286;g20421f4961e_0_1924"/>
          <p:cNvSpPr/>
          <p:nvPr/>
        </p:nvSpPr>
        <p:spPr>
          <a:xfrm>
            <a:off x="336507" y="3701148"/>
            <a:ext cx="413000" cy="40620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3</a:t>
            </a:r>
            <a:endParaRPr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7" name="Google Shape;287;g20421f4961e_0_1924"/>
          <p:cNvSpPr/>
          <p:nvPr/>
        </p:nvSpPr>
        <p:spPr>
          <a:xfrm>
            <a:off x="336507" y="4944732"/>
            <a:ext cx="413000" cy="4062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4</a:t>
            </a:r>
            <a:endParaRPr sz="1600" b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8" name="Google Shape;288;g20421f4961e_0_1924"/>
          <p:cNvSpPr/>
          <p:nvPr/>
        </p:nvSpPr>
        <p:spPr>
          <a:xfrm>
            <a:off x="4083555" y="1886371"/>
            <a:ext cx="413000" cy="4062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5</a:t>
            </a:r>
            <a:endParaRPr sz="1600" b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9" name="Google Shape;289;g20421f4961e_0_1924"/>
          <p:cNvSpPr/>
          <p:nvPr/>
        </p:nvSpPr>
        <p:spPr>
          <a:xfrm>
            <a:off x="4093261" y="2747995"/>
            <a:ext cx="413000" cy="406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6</a:t>
            </a:r>
            <a:endParaRPr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0" name="Google Shape;290;g20421f4961e_0_1924"/>
          <p:cNvSpPr/>
          <p:nvPr/>
        </p:nvSpPr>
        <p:spPr>
          <a:xfrm>
            <a:off x="4093261" y="3664405"/>
            <a:ext cx="413000" cy="4062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7</a:t>
            </a:r>
            <a:endParaRPr sz="1600" b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1" name="Google Shape;291;g20421f4961e_0_1924"/>
          <p:cNvSpPr/>
          <p:nvPr/>
        </p:nvSpPr>
        <p:spPr>
          <a:xfrm>
            <a:off x="4083555" y="4495332"/>
            <a:ext cx="413000" cy="40620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8</a:t>
            </a:r>
            <a:endParaRPr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2" name="Google Shape;292;g20421f4961e_0_1924"/>
          <p:cNvSpPr/>
          <p:nvPr/>
        </p:nvSpPr>
        <p:spPr>
          <a:xfrm>
            <a:off x="4093261" y="5292359"/>
            <a:ext cx="413000" cy="406200"/>
          </a:xfrm>
          <a:prstGeom prst="rect">
            <a:avLst/>
          </a:prstGeom>
          <a:solidFill>
            <a:srgbClr val="3D85C6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en-US" sz="1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9</a:t>
            </a:r>
            <a:endParaRPr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4"/>
          <p:cNvPicPr>
            <a:picLocks noChangeAspect="1"/>
          </p:cNvPicPr>
          <p:nvPr/>
        </p:nvPicPr>
        <p:blipFill>
          <a:blip r:embed="rId3"/>
          <a:srcRect l="14975" t="24941" r="14468" b="27974"/>
          <a:stretch/>
        </p:blipFill>
        <p:spPr bwMode="auto">
          <a:xfrm>
            <a:off x="9476797" y="84667"/>
            <a:ext cx="2437781" cy="663941"/>
          </a:xfrm>
          <a:prstGeom prst="rect">
            <a:avLst/>
          </a:prstGeom>
        </p:spPr>
      </p:pic>
      <p:cxnSp>
        <p:nvCxnSpPr>
          <p:cNvPr id="27" name="Прямая соединительная линия 26">
            <a:extLst>
              <a:ext uri="{FF2B5EF4-FFF2-40B4-BE49-F238E27FC236}">
                <a16:creationId xmlns="" xmlns:a16="http://schemas.microsoft.com/office/drawing/2014/main" id="{570C637D-41E1-4651-A595-97AE1BC3325E}"/>
              </a:ext>
            </a:extLst>
          </p:cNvPr>
          <p:cNvCxnSpPr>
            <a:cxnSpLocks/>
          </p:cNvCxnSpPr>
          <p:nvPr/>
        </p:nvCxnSpPr>
        <p:spPr bwMode="auto">
          <a:xfrm>
            <a:off x="123537" y="1310660"/>
            <a:ext cx="65280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Google Shape;292;g20421f4961e_0_1924"/>
          <p:cNvSpPr/>
          <p:nvPr/>
        </p:nvSpPr>
        <p:spPr>
          <a:xfrm>
            <a:off x="8328248" y="1941757"/>
            <a:ext cx="413000" cy="406200"/>
          </a:xfrm>
          <a:prstGeom prst="rect">
            <a:avLst/>
          </a:prstGeom>
          <a:solidFill>
            <a:srgbClr val="3D85C6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 rtl="0"/>
            <a:r>
              <a:rPr lang="ru-RU" sz="16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11</a:t>
            </a:r>
            <a:endParaRPr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Google Shape;280;g20421f4961e_0_1924"/>
          <p:cNvSpPr txBox="1"/>
          <p:nvPr/>
        </p:nvSpPr>
        <p:spPr>
          <a:xfrm>
            <a:off x="4616183" y="4985604"/>
            <a:ext cx="30284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rtl="0">
              <a:buClr>
                <a:srgbClr val="000000"/>
              </a:buClr>
              <a:buSzPts val="2400"/>
            </a:pPr>
            <a:r>
              <a:rPr lang="ru-RU" sz="16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Цифровизация</a:t>
            </a:r>
            <a:r>
              <a:rPr lang="ru-RU" sz="1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процесса производства.</a:t>
            </a:r>
            <a:endParaRPr sz="1600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805769" y="4578813"/>
            <a:ext cx="3906856" cy="15442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Софинансирование</a:t>
            </a: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со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стороны</a:t>
            </a:r>
          </a:p>
          <a:p>
            <a:pPr rtl="0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субъекта МСП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378660" y="4741341"/>
            <a:ext cx="1333965" cy="115025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10%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33518" y="4293096"/>
            <a:ext cx="11531249" cy="23042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ru-RU" sz="1100" b="1" i="0" dirty="0">
              <a:solidFill>
                <a:srgbClr val="000000"/>
              </a:solidFill>
              <a:effectLst/>
              <a:latin typeface="inherit"/>
            </a:endParaRPr>
          </a:p>
        </p:txBody>
      </p:sp>
      <p:sp>
        <p:nvSpPr>
          <p:cNvPr id="3" name="Google Shape;273;p6">
            <a:extLst>
              <a:ext uri="{FF2B5EF4-FFF2-40B4-BE49-F238E27FC236}">
                <a16:creationId xmlns="" xmlns:a16="http://schemas.microsoft.com/office/drawing/2014/main" id="{43849A93-BB54-494A-8807-CAE8023E1CAC}"/>
              </a:ext>
            </a:extLst>
          </p:cNvPr>
          <p:cNvSpPr txBox="1"/>
          <p:nvPr/>
        </p:nvSpPr>
        <p:spPr bwMode="auto">
          <a:xfrm>
            <a:off x="200026" y="116632"/>
            <a:ext cx="9208342" cy="568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lnSpc>
                <a:spcPct val="154185"/>
              </a:lnSpc>
              <a:defRPr/>
            </a:pPr>
            <a:r>
              <a:rPr lang="ru-RU" sz="2400" b="1" dirty="0" smtClean="0">
                <a:solidFill>
                  <a:srgbClr val="231F20"/>
                </a:solidFill>
                <a:latin typeface="Arial"/>
                <a:ea typeface="Open Sans ExtraBold"/>
                <a:cs typeface="Arial"/>
              </a:rPr>
              <a:t>ЛИЗИНГОВЫЕ ПРОЕКТЫ</a:t>
            </a:r>
            <a:endParaRPr sz="2400" b="1" dirty="0">
              <a:solidFill>
                <a:srgbClr val="231F20"/>
              </a:solidFill>
              <a:latin typeface="Arial"/>
              <a:ea typeface="Open Sans ExtraBold"/>
              <a:cs typeface="Arial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685579"/>
              </p:ext>
            </p:extLst>
          </p:nvPr>
        </p:nvGraphicFramePr>
        <p:xfrm>
          <a:off x="263352" y="1052437"/>
          <a:ext cx="11501416" cy="2087568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28157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157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823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687476"/>
              </a:tblGrid>
              <a:tr h="47798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СУММА</a:t>
                      </a:r>
                      <a:r>
                        <a:rPr lang="ru-RU" sz="1600" b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ЗАЙМА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36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ПРОЦЕНТНЫЕ СТАВКИ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36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СРОК ЗАЙМА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36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СОФИНАНСИРОВАНИЕ СО</a:t>
                      </a:r>
                      <a:r>
                        <a:rPr lang="ru-RU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СТОРОНЫ ЗАЯВИТЕЛЯ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364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644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от</a:t>
                      </a:r>
                      <a:r>
                        <a:rPr lang="ru-RU" sz="14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5 до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 млн. руб.- на оборудование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от 3% до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лет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55%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644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от 5 до 10 млн. руб. - на спецтехнику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от 5% до 8%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 5 лет</a:t>
                      </a:r>
                    </a:p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73%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570C637D-41E1-4651-A595-97AE1BC3325E}"/>
              </a:ext>
            </a:extLst>
          </p:cNvPr>
          <p:cNvCxnSpPr>
            <a:cxnSpLocks/>
          </p:cNvCxnSpPr>
          <p:nvPr/>
        </p:nvCxnSpPr>
        <p:spPr bwMode="auto">
          <a:xfrm>
            <a:off x="0" y="673923"/>
            <a:ext cx="710411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268222" y="3429000"/>
            <a:ext cx="114965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Заем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предоставляется для финансирования от 10 % до 90 % (включительно) от обязательного для Заявителя </a:t>
            </a:r>
            <a:r>
              <a:rPr lang="ru-RU" sz="1400" u="sng" dirty="0">
                <a:latin typeface="Arial" panose="020B0604020202020204" pitchFamily="34" charset="0"/>
                <a:cs typeface="Arial" panose="020B0604020202020204" pitchFamily="34" charset="0"/>
              </a:rPr>
              <a:t>платежа первоначального взноса (аванса)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который составляет не менее 10 % и не более 50 % от стоимости промышленного оборудования, 30 % от стоимости транспортных средств (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спецтехники).</a:t>
            </a:r>
            <a:endParaRPr lang="ru-RU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4"/>
          <p:cNvPicPr>
            <a:picLocks noChangeAspect="1"/>
          </p:cNvPicPr>
          <p:nvPr/>
        </p:nvPicPr>
        <p:blipFill>
          <a:blip r:embed="rId2"/>
          <a:srcRect l="14975" t="24941" r="14468" b="27974"/>
          <a:stretch/>
        </p:blipFill>
        <p:spPr bwMode="auto">
          <a:xfrm>
            <a:off x="9408367" y="116632"/>
            <a:ext cx="2437781" cy="66394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35360" y="4313660"/>
            <a:ext cx="4032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1600" b="1" dirty="0">
                <a:latin typeface="Arial" pitchFamily="34" charset="0"/>
                <a:cs typeface="Arial" pitchFamily="34" charset="0"/>
              </a:rPr>
              <a:t>НА КАКИЕ ЦЕЛИ ВЫДАЕТСЯ ЗАЙМ?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5350" y="4442916"/>
            <a:ext cx="560824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endParaRPr lang="ru-RU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Обрабатывающим производствам;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Производителям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пищевых продуктов;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Производителям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безалкогольных напитков; Производителям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минеральных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вод и прочих питьевых вод в бутылках;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Производителям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текстильных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изделий;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Производителям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одежды;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Производителям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кожи и изделий из кожи;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ru-RU" b="1" dirty="0">
              <a:solidFill>
                <a:srgbClr val="000000"/>
              </a:solidFill>
              <a:latin typeface="inheri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81646" y="4562500"/>
            <a:ext cx="56082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Производителям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изделий из дерева и пробки, кроме мебели, производство изделий из соломки и материалов для плетения;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Производителям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бумаги и бумажных изделий;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Производителям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химических веществ и химических продуктов;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Производителям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лекарственных средств и материалов, применяемых в медицинских целях;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Производителям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резиновых и пластмассовых изделий;</a:t>
            </a:r>
          </a:p>
          <a:p>
            <a:pPr fontAlgn="base"/>
            <a:endParaRPr lang="ru-RU" b="1" dirty="0">
              <a:solidFill>
                <a:srgbClr val="000000"/>
              </a:solidFill>
              <a:latin typeface="inheri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68222" y="3140968"/>
            <a:ext cx="3041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УСЛОВИЯ ПРОГРАММЫ: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81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7952</TotalTime>
  <Words>1040</Words>
  <Application>Microsoft Office PowerPoint</Application>
  <DocSecurity>0</DocSecurity>
  <PresentationFormat>Произвольный</PresentationFormat>
  <Paragraphs>195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Главная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Bloshenko</cp:lastModifiedBy>
  <cp:revision>148</cp:revision>
  <cp:lastPrinted>2024-05-17T06:33:04Z</cp:lastPrinted>
  <dcterms:created xsi:type="dcterms:W3CDTF">2023-03-01T06:44:15Z</dcterms:created>
  <dcterms:modified xsi:type="dcterms:W3CDTF">2024-06-03T06:48:16Z</dcterms:modified>
  <dc:identifier/>
  <dc:language/>
  <cp:version/>
</cp:coreProperties>
</file>