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diagrams/layout5.xml" ContentType="application/vnd.openxmlformats-officedocument.drawingml.diagram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diagrams/data5.xml" ContentType="application/vnd.openxmlformats-officedocument.drawingml.diagramData+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 id="2147483689" r:id="rId2"/>
    <p:sldMasterId id="2147483701" r:id="rId3"/>
    <p:sldMasterId id="2147483713" r:id="rId4"/>
    <p:sldMasterId id="2147483742" r:id="rId5"/>
    <p:sldMasterId id="2147483766" r:id="rId6"/>
    <p:sldMasterId id="2147483778" r:id="rId7"/>
    <p:sldMasterId id="2147483790" r:id="rId8"/>
    <p:sldMasterId id="2147483802" r:id="rId9"/>
    <p:sldMasterId id="2147483814" r:id="rId10"/>
    <p:sldMasterId id="2147483826" r:id="rId11"/>
    <p:sldMasterId id="2147483850" r:id="rId12"/>
    <p:sldMasterId id="2147483862" r:id="rId13"/>
    <p:sldMasterId id="2147483874" r:id="rId14"/>
    <p:sldMasterId id="2147483886" r:id="rId15"/>
    <p:sldMasterId id="2147483898" r:id="rId16"/>
    <p:sldMasterId id="2147483910" r:id="rId17"/>
    <p:sldMasterId id="2147483922" r:id="rId18"/>
    <p:sldMasterId id="2147483934" r:id="rId19"/>
    <p:sldMasterId id="2147483946" r:id="rId20"/>
    <p:sldMasterId id="2147483970" r:id="rId21"/>
    <p:sldMasterId id="2147483982" r:id="rId22"/>
    <p:sldMasterId id="2147483994" r:id="rId23"/>
    <p:sldMasterId id="2147484018" r:id="rId24"/>
  </p:sldMasterIdLst>
  <p:notesMasterIdLst>
    <p:notesMasterId r:id="rId78"/>
  </p:notesMasterIdLst>
  <p:sldIdLst>
    <p:sldId id="257" r:id="rId25"/>
    <p:sldId id="258" r:id="rId26"/>
    <p:sldId id="259" r:id="rId27"/>
    <p:sldId id="260" r:id="rId28"/>
    <p:sldId id="261" r:id="rId29"/>
    <p:sldId id="262"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4" r:id="rId60"/>
    <p:sldId id="293"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1"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6" d="100"/>
          <a:sy n="116" d="100"/>
        </p:scale>
        <p:origin x="-27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Лист1!$B$1</c:f>
              <c:strCache>
                <c:ptCount val="1"/>
                <c:pt idx="0">
                  <c:v>Столбец1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6BB-4C13-B0E3-19EDA4D8B77C}"/>
              </c:ext>
            </c:extLst>
          </c:dPt>
          <c:dPt>
            <c:idx val="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06BB-4C13-B0E3-19EDA4D8B77C}"/>
              </c:ext>
            </c:extLst>
          </c:dPt>
          <c:dPt>
            <c:idx val="2"/>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06BB-4C13-B0E3-19EDA4D8B77C}"/>
              </c:ext>
            </c:extLst>
          </c:dPt>
          <c:dPt>
            <c:idx val="3"/>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6BB-4C13-B0E3-19EDA4D8B77C}"/>
              </c:ext>
            </c:extLst>
          </c:dPt>
          <c:dPt>
            <c:idx val="4"/>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6BB-4C13-B0E3-19EDA4D8B77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Лист1!$A$2:$A$6</c:f>
              <c:strCache>
                <c:ptCount val="5"/>
                <c:pt idx="0">
                  <c:v>Дошкольное образование</c:v>
                </c:pt>
                <c:pt idx="1">
                  <c:v>Общее образование</c:v>
                </c:pt>
                <c:pt idx="2">
                  <c:v>Дополнительное образование</c:v>
                </c:pt>
                <c:pt idx="3">
                  <c:v>Молодежная политика</c:v>
                </c:pt>
                <c:pt idx="4">
                  <c:v>Другие вопросы</c:v>
                </c:pt>
              </c:strCache>
            </c:strRef>
          </c:cat>
          <c:val>
            <c:numRef>
              <c:f>Лист1!$B$2:$B$6</c:f>
              <c:numCache>
                <c:formatCode>General</c:formatCode>
                <c:ptCount val="5"/>
                <c:pt idx="0">
                  <c:v>244397</c:v>
                </c:pt>
                <c:pt idx="1">
                  <c:v>533267.19999999949</c:v>
                </c:pt>
                <c:pt idx="2">
                  <c:v>43386</c:v>
                </c:pt>
                <c:pt idx="3">
                  <c:v>783</c:v>
                </c:pt>
                <c:pt idx="4">
                  <c:v>18375</c:v>
                </c:pt>
              </c:numCache>
            </c:numRef>
          </c:val>
          <c:extLst xmlns:c16r2="http://schemas.microsoft.com/office/drawing/2015/06/chart">
            <c:ext xmlns:c16="http://schemas.microsoft.com/office/drawing/2014/chart" uri="{C3380CC4-5D6E-409C-BE32-E72D297353CC}">
              <c16:uniqueId val="{00000000-84D8-4EA3-A54D-E61843C3F1FC}"/>
            </c:ext>
          </c:extLst>
        </c:ser>
        <c:firstSliceAng val="0"/>
      </c:pie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plotVisOnly val="1"/>
    <c:dispBlanksAs val="zero"/>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5FF76-72DD-4E64-9CC6-F7FF7F74DC3A}" type="doc">
      <dgm:prSet loTypeId="urn:microsoft.com/office/officeart/2005/8/layout/hProcess9" loCatId="process" qsTypeId="urn:microsoft.com/office/officeart/2005/8/quickstyle/3d5" qsCatId="3D" csTypeId="urn:microsoft.com/office/officeart/2005/8/colors/colorful1#5" csCatId="colorful" phldr="1"/>
      <dgm:spPr/>
    </dgm:pt>
    <dgm:pt modelId="{DADFB958-50F2-4480-B319-5BD54CCCEF27}">
      <dgm:prSet phldrT="[Текст]" custT="1"/>
      <dgm:spPr/>
      <dgm:t>
        <a:bodyPr/>
        <a:lstStyle/>
        <a:p>
          <a:r>
            <a:rPr lang="ru-RU" sz="2000" b="1" dirty="0" smtClean="0">
              <a:solidFill>
                <a:schemeClr val="tx1">
                  <a:lumMod val="95000"/>
                  <a:lumOff val="5000"/>
                </a:schemeClr>
              </a:solidFill>
              <a:latin typeface="Times New Roman" pitchFamily="18" charset="0"/>
              <a:cs typeface="Times New Roman" pitchFamily="18" charset="0"/>
            </a:rPr>
            <a:t>Составление проекта бюджета</a:t>
          </a:r>
          <a:endParaRPr lang="ru-RU" sz="2000" b="1" dirty="0">
            <a:solidFill>
              <a:schemeClr val="tx1">
                <a:lumMod val="95000"/>
                <a:lumOff val="5000"/>
              </a:schemeClr>
            </a:solidFill>
            <a:latin typeface="Times New Roman" pitchFamily="18" charset="0"/>
            <a:cs typeface="Times New Roman" pitchFamily="18" charset="0"/>
          </a:endParaRPr>
        </a:p>
      </dgm:t>
    </dgm:pt>
    <dgm:pt modelId="{AC3E217F-82B2-4AA1-BDF5-869B40EBFF02}" type="parTrans" cxnId="{96A9B6E7-6544-484D-BF07-CACEFF4531AD}">
      <dgm:prSet/>
      <dgm:spPr/>
      <dgm:t>
        <a:bodyPr/>
        <a:lstStyle/>
        <a:p>
          <a:endParaRPr lang="ru-RU"/>
        </a:p>
      </dgm:t>
    </dgm:pt>
    <dgm:pt modelId="{4213A557-BFD4-4577-8B63-7E90941D6E0D}" type="sibTrans" cxnId="{96A9B6E7-6544-484D-BF07-CACEFF4531AD}">
      <dgm:prSet/>
      <dgm:spPr/>
      <dgm:t>
        <a:bodyPr/>
        <a:lstStyle/>
        <a:p>
          <a:endParaRPr lang="ru-RU"/>
        </a:p>
      </dgm:t>
    </dgm:pt>
    <dgm:pt modelId="{F00BF207-16E9-4E77-B7AD-50A7874A1DE0}">
      <dgm:prSet phldrT="[Текст]" custT="1"/>
      <dgm:spPr/>
      <dgm:t>
        <a:bodyPr/>
        <a:lstStyle/>
        <a:p>
          <a:r>
            <a:rPr lang="ru-RU" sz="2000" b="1" i="0" dirty="0" smtClean="0">
              <a:solidFill>
                <a:schemeClr val="tx1">
                  <a:lumMod val="95000"/>
                  <a:lumOff val="5000"/>
                </a:schemeClr>
              </a:solidFill>
              <a:latin typeface="Times New Roman" pitchFamily="18" charset="0"/>
              <a:cs typeface="Times New Roman" pitchFamily="18" charset="0"/>
            </a:rPr>
            <a:t>Рассмотрение проекта бюджета</a:t>
          </a:r>
          <a:endParaRPr lang="ru-RU" sz="2000" b="1" i="0" dirty="0">
            <a:solidFill>
              <a:schemeClr val="tx1">
                <a:lumMod val="95000"/>
                <a:lumOff val="5000"/>
              </a:schemeClr>
            </a:solidFill>
            <a:latin typeface="Times New Roman" pitchFamily="18" charset="0"/>
            <a:cs typeface="Times New Roman" pitchFamily="18" charset="0"/>
          </a:endParaRPr>
        </a:p>
      </dgm:t>
    </dgm:pt>
    <dgm:pt modelId="{B64B90BD-178F-4E1D-9612-F7F50BECF845}" type="parTrans" cxnId="{4AB8DA58-6721-4AB4-B934-237594DD0E8D}">
      <dgm:prSet/>
      <dgm:spPr/>
      <dgm:t>
        <a:bodyPr/>
        <a:lstStyle/>
        <a:p>
          <a:endParaRPr lang="ru-RU"/>
        </a:p>
      </dgm:t>
    </dgm:pt>
    <dgm:pt modelId="{29656950-052C-464D-B73A-7D800F79DDE6}" type="sibTrans" cxnId="{4AB8DA58-6721-4AB4-B934-237594DD0E8D}">
      <dgm:prSet/>
      <dgm:spPr/>
      <dgm:t>
        <a:bodyPr/>
        <a:lstStyle/>
        <a:p>
          <a:endParaRPr lang="ru-RU"/>
        </a:p>
      </dgm:t>
    </dgm:pt>
    <dgm:pt modelId="{BFBBFF30-E165-4C10-81A8-4C5CAC79B888}">
      <dgm:prSet phldrT="[Текст]" custT="1"/>
      <dgm:spPr/>
      <dgm:t>
        <a:bodyPr/>
        <a:lstStyle/>
        <a:p>
          <a:r>
            <a:rPr lang="ru-RU" sz="2000" b="1" dirty="0" smtClean="0">
              <a:solidFill>
                <a:schemeClr val="tx1">
                  <a:lumMod val="95000"/>
                  <a:lumOff val="5000"/>
                </a:schemeClr>
              </a:solidFill>
              <a:latin typeface="Times New Roman" pitchFamily="18" charset="0"/>
              <a:cs typeface="Times New Roman" pitchFamily="18" charset="0"/>
            </a:rPr>
            <a:t>Утверждение бюджета</a:t>
          </a:r>
          <a:endParaRPr lang="ru-RU" sz="2000" b="1" dirty="0">
            <a:solidFill>
              <a:schemeClr val="tx1">
                <a:lumMod val="95000"/>
                <a:lumOff val="5000"/>
              </a:schemeClr>
            </a:solidFill>
            <a:latin typeface="Times New Roman" pitchFamily="18" charset="0"/>
            <a:cs typeface="Times New Roman" pitchFamily="18" charset="0"/>
          </a:endParaRPr>
        </a:p>
      </dgm:t>
    </dgm:pt>
    <dgm:pt modelId="{512AF84D-31CD-4FC2-9863-D5A4C204CF69}" type="parTrans" cxnId="{B639B52B-AFCA-45B1-B824-D44D2C5DCCFB}">
      <dgm:prSet/>
      <dgm:spPr/>
      <dgm:t>
        <a:bodyPr/>
        <a:lstStyle/>
        <a:p>
          <a:endParaRPr lang="ru-RU"/>
        </a:p>
      </dgm:t>
    </dgm:pt>
    <dgm:pt modelId="{6B38981D-73D3-40A4-8911-346B26EA2605}" type="sibTrans" cxnId="{B639B52B-AFCA-45B1-B824-D44D2C5DCCFB}">
      <dgm:prSet/>
      <dgm:spPr/>
      <dgm:t>
        <a:bodyPr/>
        <a:lstStyle/>
        <a:p>
          <a:endParaRPr lang="ru-RU"/>
        </a:p>
      </dgm:t>
    </dgm:pt>
    <dgm:pt modelId="{6FA6C91B-08F1-4930-9FE6-FC95C5424D2E}">
      <dgm:prSet phldrT="[Текст]" custT="1"/>
      <dgm:spPr/>
      <dgm:t>
        <a:bodyPr/>
        <a:lstStyle/>
        <a:p>
          <a:r>
            <a:rPr lang="ru-RU" sz="2000" b="1" dirty="0" smtClean="0">
              <a:solidFill>
                <a:schemeClr val="tx1">
                  <a:lumMod val="95000"/>
                  <a:lumOff val="5000"/>
                </a:schemeClr>
              </a:solidFill>
              <a:latin typeface="Times New Roman" pitchFamily="18" charset="0"/>
              <a:cs typeface="Times New Roman" pitchFamily="18" charset="0"/>
            </a:rPr>
            <a:t>Исполнение бюджета</a:t>
          </a:r>
          <a:endParaRPr lang="ru-RU" sz="2000" b="1" dirty="0">
            <a:solidFill>
              <a:schemeClr val="tx1">
                <a:lumMod val="95000"/>
                <a:lumOff val="5000"/>
              </a:schemeClr>
            </a:solidFill>
            <a:latin typeface="Times New Roman" pitchFamily="18" charset="0"/>
            <a:cs typeface="Times New Roman" pitchFamily="18" charset="0"/>
          </a:endParaRPr>
        </a:p>
      </dgm:t>
    </dgm:pt>
    <dgm:pt modelId="{7FEB31DB-F189-40FF-9470-3311A6AE4F2A}" type="parTrans" cxnId="{DB19CC6D-2265-4476-B6B3-ECCE9905860D}">
      <dgm:prSet/>
      <dgm:spPr/>
      <dgm:t>
        <a:bodyPr/>
        <a:lstStyle/>
        <a:p>
          <a:endParaRPr lang="ru-RU"/>
        </a:p>
      </dgm:t>
    </dgm:pt>
    <dgm:pt modelId="{9D0D49C2-4087-4AC4-8291-A47AB9D0A677}" type="sibTrans" cxnId="{DB19CC6D-2265-4476-B6B3-ECCE9905860D}">
      <dgm:prSet/>
      <dgm:spPr/>
      <dgm:t>
        <a:bodyPr/>
        <a:lstStyle/>
        <a:p>
          <a:endParaRPr lang="ru-RU"/>
        </a:p>
      </dgm:t>
    </dgm:pt>
    <dgm:pt modelId="{378F1479-1BFE-4829-8812-CC2BA190FCD8}">
      <dgm:prSet phldrT="[Текст]" custT="1"/>
      <dgm:spPr/>
      <dgm:t>
        <a:bodyPr/>
        <a:lstStyle/>
        <a:p>
          <a:r>
            <a:rPr lang="ru-RU" sz="1800" b="1" dirty="0" smtClean="0">
              <a:solidFill>
                <a:schemeClr val="tx1">
                  <a:lumMod val="95000"/>
                  <a:lumOff val="5000"/>
                </a:schemeClr>
              </a:solidFill>
              <a:latin typeface="Times New Roman" pitchFamily="18" charset="0"/>
              <a:cs typeface="Times New Roman" pitchFamily="18" charset="0"/>
            </a:rPr>
            <a:t>Составление отчета об исполнении бюджета</a:t>
          </a:r>
        </a:p>
      </dgm:t>
    </dgm:pt>
    <dgm:pt modelId="{7A77B097-8A67-4031-A8AD-B6F4173670FC}" type="parTrans" cxnId="{6B02FE2D-4DDA-4272-915E-39CCE876F98A}">
      <dgm:prSet/>
      <dgm:spPr/>
      <dgm:t>
        <a:bodyPr/>
        <a:lstStyle/>
        <a:p>
          <a:endParaRPr lang="ru-RU"/>
        </a:p>
      </dgm:t>
    </dgm:pt>
    <dgm:pt modelId="{A9DD26FE-2148-4BE1-BB06-C0864E9E55C9}" type="sibTrans" cxnId="{6B02FE2D-4DDA-4272-915E-39CCE876F98A}">
      <dgm:prSet/>
      <dgm:spPr/>
      <dgm:t>
        <a:bodyPr/>
        <a:lstStyle/>
        <a:p>
          <a:endParaRPr lang="ru-RU"/>
        </a:p>
      </dgm:t>
    </dgm:pt>
    <dgm:pt modelId="{085E4482-7416-4DFC-8CF4-74874FB29C25}">
      <dgm:prSet phldrT="[Текст]" custT="1"/>
      <dgm:spPr/>
      <dgm:t>
        <a:bodyPr/>
        <a:lstStyle/>
        <a:p>
          <a:r>
            <a:rPr lang="ru-RU" sz="1800" b="1" dirty="0" smtClean="0">
              <a:solidFill>
                <a:schemeClr val="tx1">
                  <a:lumMod val="95000"/>
                  <a:lumOff val="5000"/>
                </a:schemeClr>
              </a:solidFill>
              <a:latin typeface="Times New Roman" pitchFamily="18" charset="0"/>
              <a:cs typeface="Times New Roman" pitchFamily="18" charset="0"/>
            </a:rPr>
            <a:t>Утверждение отчета об исполнении бюджета</a:t>
          </a:r>
        </a:p>
      </dgm:t>
    </dgm:pt>
    <dgm:pt modelId="{208B03E2-7134-4FC3-A801-67659CF46CF9}" type="parTrans" cxnId="{649D4C46-D4A8-487D-8EEF-F45661AB363A}">
      <dgm:prSet/>
      <dgm:spPr/>
      <dgm:t>
        <a:bodyPr/>
        <a:lstStyle/>
        <a:p>
          <a:endParaRPr lang="ru-RU"/>
        </a:p>
      </dgm:t>
    </dgm:pt>
    <dgm:pt modelId="{FA9219A7-AEEB-496D-AA65-77FBE988AC13}" type="sibTrans" cxnId="{649D4C46-D4A8-487D-8EEF-F45661AB363A}">
      <dgm:prSet/>
      <dgm:spPr/>
      <dgm:t>
        <a:bodyPr/>
        <a:lstStyle/>
        <a:p>
          <a:endParaRPr lang="ru-RU"/>
        </a:p>
      </dgm:t>
    </dgm:pt>
    <dgm:pt modelId="{4076FAC5-0BFD-451D-A44E-8E6B641A88A5}" type="pres">
      <dgm:prSet presAssocID="{4835FF76-72DD-4E64-9CC6-F7FF7F74DC3A}" presName="CompostProcess" presStyleCnt="0">
        <dgm:presLayoutVars>
          <dgm:dir/>
          <dgm:resizeHandles val="exact"/>
        </dgm:presLayoutVars>
      </dgm:prSet>
      <dgm:spPr/>
    </dgm:pt>
    <dgm:pt modelId="{928E4F05-F319-42D3-B5DE-A8CA75BEAE2B}" type="pres">
      <dgm:prSet presAssocID="{4835FF76-72DD-4E64-9CC6-F7FF7F74DC3A}" presName="arrow" presStyleLbl="bgShp" presStyleIdx="0" presStyleCnt="1" custLinFactNeighborX="3125" custLinFactNeighborY="-1617"/>
      <dgm:spPr>
        <a:prstGeom prst="rightArrow">
          <a:avLst/>
        </a:prstGeom>
      </dgm:spPr>
    </dgm:pt>
    <dgm:pt modelId="{F88237AB-028A-4B23-A01F-C751D354CB2E}" type="pres">
      <dgm:prSet presAssocID="{4835FF76-72DD-4E64-9CC6-F7FF7F74DC3A}" presName="linearProcess" presStyleCnt="0"/>
      <dgm:spPr/>
    </dgm:pt>
    <dgm:pt modelId="{80DD9DD9-EBC9-47AA-AA25-AB4541607EC2}" type="pres">
      <dgm:prSet presAssocID="{DADFB958-50F2-4480-B319-5BD54CCCEF27}" presName="textNode" presStyleLbl="node1" presStyleIdx="0" presStyleCnt="6" custScaleX="109974">
        <dgm:presLayoutVars>
          <dgm:bulletEnabled val="1"/>
        </dgm:presLayoutVars>
      </dgm:prSet>
      <dgm:spPr/>
      <dgm:t>
        <a:bodyPr/>
        <a:lstStyle/>
        <a:p>
          <a:endParaRPr lang="ru-RU"/>
        </a:p>
      </dgm:t>
    </dgm:pt>
    <dgm:pt modelId="{9B5C6D72-DEF8-4FE8-8904-B2CBB7ED6D90}" type="pres">
      <dgm:prSet presAssocID="{4213A557-BFD4-4577-8B63-7E90941D6E0D}" presName="sibTrans" presStyleCnt="0"/>
      <dgm:spPr/>
    </dgm:pt>
    <dgm:pt modelId="{72949E7D-EB3F-4F2E-94F1-8FF7861A5561}" type="pres">
      <dgm:prSet presAssocID="{F00BF207-16E9-4E77-B7AD-50A7874A1DE0}" presName="textNode" presStyleLbl="node1" presStyleIdx="1" presStyleCnt="6" custScaleX="110598" custLinFactNeighborX="-17342" custLinFactNeighborY="-1471">
        <dgm:presLayoutVars>
          <dgm:bulletEnabled val="1"/>
        </dgm:presLayoutVars>
      </dgm:prSet>
      <dgm:spPr/>
      <dgm:t>
        <a:bodyPr/>
        <a:lstStyle/>
        <a:p>
          <a:endParaRPr lang="ru-RU"/>
        </a:p>
      </dgm:t>
    </dgm:pt>
    <dgm:pt modelId="{5046C3AE-D964-4A7C-9A01-952E6A7C20AE}" type="pres">
      <dgm:prSet presAssocID="{29656950-052C-464D-B73A-7D800F79DDE6}" presName="sibTrans" presStyleCnt="0"/>
      <dgm:spPr/>
    </dgm:pt>
    <dgm:pt modelId="{CBBCEBC2-97DF-4A1D-B57D-37234E4B592A}" type="pres">
      <dgm:prSet presAssocID="{BFBBFF30-E165-4C10-81A8-4C5CAC79B888}" presName="textNode" presStyleLbl="node1" presStyleIdx="2" presStyleCnt="6" custLinFactNeighborX="46980" custLinFactNeighborY="0">
        <dgm:presLayoutVars>
          <dgm:bulletEnabled val="1"/>
        </dgm:presLayoutVars>
      </dgm:prSet>
      <dgm:spPr/>
      <dgm:t>
        <a:bodyPr/>
        <a:lstStyle/>
        <a:p>
          <a:endParaRPr lang="ru-RU"/>
        </a:p>
      </dgm:t>
    </dgm:pt>
    <dgm:pt modelId="{163C51F9-31A4-4E98-AACB-DABDBDEA2952}" type="pres">
      <dgm:prSet presAssocID="{6B38981D-73D3-40A4-8911-346B26EA2605}" presName="sibTrans" presStyleCnt="0"/>
      <dgm:spPr/>
    </dgm:pt>
    <dgm:pt modelId="{CC2D6F3A-D070-422B-9B4B-4FA477E77F26}" type="pres">
      <dgm:prSet presAssocID="{6FA6C91B-08F1-4930-9FE6-FC95C5424D2E}" presName="textNode" presStyleLbl="node1" presStyleIdx="3" presStyleCnt="6" custLinFactNeighborX="84311" custLinFactNeighborY="0">
        <dgm:presLayoutVars>
          <dgm:bulletEnabled val="1"/>
        </dgm:presLayoutVars>
      </dgm:prSet>
      <dgm:spPr/>
      <dgm:t>
        <a:bodyPr/>
        <a:lstStyle/>
        <a:p>
          <a:endParaRPr lang="ru-RU"/>
        </a:p>
      </dgm:t>
    </dgm:pt>
    <dgm:pt modelId="{521E8109-4175-423F-86C7-98E893BF61CF}" type="pres">
      <dgm:prSet presAssocID="{9D0D49C2-4087-4AC4-8291-A47AB9D0A677}" presName="sibTrans" presStyleCnt="0"/>
      <dgm:spPr/>
    </dgm:pt>
    <dgm:pt modelId="{5D95624E-F7C1-4C6A-B1CC-EA3A2F33692F}" type="pres">
      <dgm:prSet presAssocID="{378F1479-1BFE-4829-8812-CC2BA190FCD8}" presName="textNode" presStyleLbl="node1" presStyleIdx="4" presStyleCnt="6">
        <dgm:presLayoutVars>
          <dgm:bulletEnabled val="1"/>
        </dgm:presLayoutVars>
      </dgm:prSet>
      <dgm:spPr/>
      <dgm:t>
        <a:bodyPr/>
        <a:lstStyle/>
        <a:p>
          <a:endParaRPr lang="ru-RU"/>
        </a:p>
      </dgm:t>
    </dgm:pt>
    <dgm:pt modelId="{53CA0D6E-721A-4378-9A9B-E683B6B7F973}" type="pres">
      <dgm:prSet presAssocID="{A9DD26FE-2148-4BE1-BB06-C0864E9E55C9}" presName="sibTrans" presStyleCnt="0"/>
      <dgm:spPr/>
    </dgm:pt>
    <dgm:pt modelId="{E8CD1716-DC1C-4551-8B92-0E9F4C6D1435}" type="pres">
      <dgm:prSet presAssocID="{085E4482-7416-4DFC-8CF4-74874FB29C25}" presName="textNode" presStyleLbl="node1" presStyleIdx="5" presStyleCnt="6">
        <dgm:presLayoutVars>
          <dgm:bulletEnabled val="1"/>
        </dgm:presLayoutVars>
      </dgm:prSet>
      <dgm:spPr/>
      <dgm:t>
        <a:bodyPr/>
        <a:lstStyle/>
        <a:p>
          <a:endParaRPr lang="ru-RU"/>
        </a:p>
      </dgm:t>
    </dgm:pt>
  </dgm:ptLst>
  <dgm:cxnLst>
    <dgm:cxn modelId="{E452AB0F-2CCE-4159-9DE8-0E43CF9FD51D}" type="presOf" srcId="{4835FF76-72DD-4E64-9CC6-F7FF7F74DC3A}" destId="{4076FAC5-0BFD-451D-A44E-8E6B641A88A5}" srcOrd="0" destOrd="0" presId="urn:microsoft.com/office/officeart/2005/8/layout/hProcess9"/>
    <dgm:cxn modelId="{436939CC-6980-4865-917A-857DDEB9E0AE}" type="presOf" srcId="{F00BF207-16E9-4E77-B7AD-50A7874A1DE0}" destId="{72949E7D-EB3F-4F2E-94F1-8FF7861A5561}" srcOrd="0" destOrd="0" presId="urn:microsoft.com/office/officeart/2005/8/layout/hProcess9"/>
    <dgm:cxn modelId="{649D4C46-D4A8-487D-8EEF-F45661AB363A}" srcId="{4835FF76-72DD-4E64-9CC6-F7FF7F74DC3A}" destId="{085E4482-7416-4DFC-8CF4-74874FB29C25}" srcOrd="5" destOrd="0" parTransId="{208B03E2-7134-4FC3-A801-67659CF46CF9}" sibTransId="{FA9219A7-AEEB-496D-AA65-77FBE988AC13}"/>
    <dgm:cxn modelId="{B639B52B-AFCA-45B1-B824-D44D2C5DCCFB}" srcId="{4835FF76-72DD-4E64-9CC6-F7FF7F74DC3A}" destId="{BFBBFF30-E165-4C10-81A8-4C5CAC79B888}" srcOrd="2" destOrd="0" parTransId="{512AF84D-31CD-4FC2-9863-D5A4C204CF69}" sibTransId="{6B38981D-73D3-40A4-8911-346B26EA2605}"/>
    <dgm:cxn modelId="{468C59F0-C33D-4C69-9496-2924948C9C49}" type="presOf" srcId="{DADFB958-50F2-4480-B319-5BD54CCCEF27}" destId="{80DD9DD9-EBC9-47AA-AA25-AB4541607EC2}" srcOrd="0" destOrd="0" presId="urn:microsoft.com/office/officeart/2005/8/layout/hProcess9"/>
    <dgm:cxn modelId="{F8EB9CB3-DFE3-4E1C-A13C-D3CD6AA8A77B}" type="presOf" srcId="{085E4482-7416-4DFC-8CF4-74874FB29C25}" destId="{E8CD1716-DC1C-4551-8B92-0E9F4C6D1435}" srcOrd="0" destOrd="0" presId="urn:microsoft.com/office/officeart/2005/8/layout/hProcess9"/>
    <dgm:cxn modelId="{1DD592AD-669A-4D0F-8FF9-B1BA2BE7D77C}" type="presOf" srcId="{6FA6C91B-08F1-4930-9FE6-FC95C5424D2E}" destId="{CC2D6F3A-D070-422B-9B4B-4FA477E77F26}" srcOrd="0" destOrd="0" presId="urn:microsoft.com/office/officeart/2005/8/layout/hProcess9"/>
    <dgm:cxn modelId="{6B02FE2D-4DDA-4272-915E-39CCE876F98A}" srcId="{4835FF76-72DD-4E64-9CC6-F7FF7F74DC3A}" destId="{378F1479-1BFE-4829-8812-CC2BA190FCD8}" srcOrd="4" destOrd="0" parTransId="{7A77B097-8A67-4031-A8AD-B6F4173670FC}" sibTransId="{A9DD26FE-2148-4BE1-BB06-C0864E9E55C9}"/>
    <dgm:cxn modelId="{96A9B6E7-6544-484D-BF07-CACEFF4531AD}" srcId="{4835FF76-72DD-4E64-9CC6-F7FF7F74DC3A}" destId="{DADFB958-50F2-4480-B319-5BD54CCCEF27}" srcOrd="0" destOrd="0" parTransId="{AC3E217F-82B2-4AA1-BDF5-869B40EBFF02}" sibTransId="{4213A557-BFD4-4577-8B63-7E90941D6E0D}"/>
    <dgm:cxn modelId="{DB19CC6D-2265-4476-B6B3-ECCE9905860D}" srcId="{4835FF76-72DD-4E64-9CC6-F7FF7F74DC3A}" destId="{6FA6C91B-08F1-4930-9FE6-FC95C5424D2E}" srcOrd="3" destOrd="0" parTransId="{7FEB31DB-F189-40FF-9470-3311A6AE4F2A}" sibTransId="{9D0D49C2-4087-4AC4-8291-A47AB9D0A677}"/>
    <dgm:cxn modelId="{91154A2A-D553-46FC-80A2-39352E692CA2}" type="presOf" srcId="{378F1479-1BFE-4829-8812-CC2BA190FCD8}" destId="{5D95624E-F7C1-4C6A-B1CC-EA3A2F33692F}" srcOrd="0" destOrd="0" presId="urn:microsoft.com/office/officeart/2005/8/layout/hProcess9"/>
    <dgm:cxn modelId="{4CAE8C70-2C11-4BCB-B732-61C4B6908651}" type="presOf" srcId="{BFBBFF30-E165-4C10-81A8-4C5CAC79B888}" destId="{CBBCEBC2-97DF-4A1D-B57D-37234E4B592A}" srcOrd="0" destOrd="0" presId="urn:microsoft.com/office/officeart/2005/8/layout/hProcess9"/>
    <dgm:cxn modelId="{4AB8DA58-6721-4AB4-B934-237594DD0E8D}" srcId="{4835FF76-72DD-4E64-9CC6-F7FF7F74DC3A}" destId="{F00BF207-16E9-4E77-B7AD-50A7874A1DE0}" srcOrd="1" destOrd="0" parTransId="{B64B90BD-178F-4E1D-9612-F7F50BECF845}" sibTransId="{29656950-052C-464D-B73A-7D800F79DDE6}"/>
    <dgm:cxn modelId="{C578732B-1FE6-4E20-989E-9822F3465217}" type="presParOf" srcId="{4076FAC5-0BFD-451D-A44E-8E6B641A88A5}" destId="{928E4F05-F319-42D3-B5DE-A8CA75BEAE2B}" srcOrd="0" destOrd="0" presId="urn:microsoft.com/office/officeart/2005/8/layout/hProcess9"/>
    <dgm:cxn modelId="{CBDDD985-FB61-4E81-81F2-42D877A16F7D}" type="presParOf" srcId="{4076FAC5-0BFD-451D-A44E-8E6B641A88A5}" destId="{F88237AB-028A-4B23-A01F-C751D354CB2E}" srcOrd="1" destOrd="0" presId="urn:microsoft.com/office/officeart/2005/8/layout/hProcess9"/>
    <dgm:cxn modelId="{E88C1AFC-4EF3-4786-B118-B26ECFA60519}" type="presParOf" srcId="{F88237AB-028A-4B23-A01F-C751D354CB2E}" destId="{80DD9DD9-EBC9-47AA-AA25-AB4541607EC2}" srcOrd="0" destOrd="0" presId="urn:microsoft.com/office/officeart/2005/8/layout/hProcess9"/>
    <dgm:cxn modelId="{CFE93A6A-0CDE-4BD6-930A-C3A0FCDAC995}" type="presParOf" srcId="{F88237AB-028A-4B23-A01F-C751D354CB2E}" destId="{9B5C6D72-DEF8-4FE8-8904-B2CBB7ED6D90}" srcOrd="1" destOrd="0" presId="urn:microsoft.com/office/officeart/2005/8/layout/hProcess9"/>
    <dgm:cxn modelId="{B3BC139D-0FD7-45C9-81E8-1B5BE9B43522}" type="presParOf" srcId="{F88237AB-028A-4B23-A01F-C751D354CB2E}" destId="{72949E7D-EB3F-4F2E-94F1-8FF7861A5561}" srcOrd="2" destOrd="0" presId="urn:microsoft.com/office/officeart/2005/8/layout/hProcess9"/>
    <dgm:cxn modelId="{C71A3D6D-82CE-49AA-B8E9-B5657FA8E86D}" type="presParOf" srcId="{F88237AB-028A-4B23-A01F-C751D354CB2E}" destId="{5046C3AE-D964-4A7C-9A01-952E6A7C20AE}" srcOrd="3" destOrd="0" presId="urn:microsoft.com/office/officeart/2005/8/layout/hProcess9"/>
    <dgm:cxn modelId="{049B8C40-773D-41CF-8A12-34E0FAD5EBB9}" type="presParOf" srcId="{F88237AB-028A-4B23-A01F-C751D354CB2E}" destId="{CBBCEBC2-97DF-4A1D-B57D-37234E4B592A}" srcOrd="4" destOrd="0" presId="urn:microsoft.com/office/officeart/2005/8/layout/hProcess9"/>
    <dgm:cxn modelId="{9926F720-6AB0-4766-8EEB-CC8D2206CFE9}" type="presParOf" srcId="{F88237AB-028A-4B23-A01F-C751D354CB2E}" destId="{163C51F9-31A4-4E98-AACB-DABDBDEA2952}" srcOrd="5" destOrd="0" presId="urn:microsoft.com/office/officeart/2005/8/layout/hProcess9"/>
    <dgm:cxn modelId="{99A57FFC-0CB1-4082-BDF4-708832ACC4E2}" type="presParOf" srcId="{F88237AB-028A-4B23-A01F-C751D354CB2E}" destId="{CC2D6F3A-D070-422B-9B4B-4FA477E77F26}" srcOrd="6" destOrd="0" presId="urn:microsoft.com/office/officeart/2005/8/layout/hProcess9"/>
    <dgm:cxn modelId="{4548A7D5-C278-4DE1-846D-8D2BB19E1739}" type="presParOf" srcId="{F88237AB-028A-4B23-A01F-C751D354CB2E}" destId="{521E8109-4175-423F-86C7-98E893BF61CF}" srcOrd="7" destOrd="0" presId="urn:microsoft.com/office/officeart/2005/8/layout/hProcess9"/>
    <dgm:cxn modelId="{28AD7331-120B-477C-808D-241ECFC8AF3F}" type="presParOf" srcId="{F88237AB-028A-4B23-A01F-C751D354CB2E}" destId="{5D95624E-F7C1-4C6A-B1CC-EA3A2F33692F}" srcOrd="8" destOrd="0" presId="urn:microsoft.com/office/officeart/2005/8/layout/hProcess9"/>
    <dgm:cxn modelId="{7451E268-9265-4CF4-B830-5B548ABEAEE5}" type="presParOf" srcId="{F88237AB-028A-4B23-A01F-C751D354CB2E}" destId="{53CA0D6E-721A-4378-9A9B-E683B6B7F973}" srcOrd="9" destOrd="0" presId="urn:microsoft.com/office/officeart/2005/8/layout/hProcess9"/>
    <dgm:cxn modelId="{EACE8D60-78EE-4684-924C-D8F41CA31C2E}" type="presParOf" srcId="{F88237AB-028A-4B23-A01F-C751D354CB2E}" destId="{E8CD1716-DC1C-4551-8B92-0E9F4C6D1435}" srcOrd="10" destOrd="0" presId="urn:microsoft.com/office/officeart/2005/8/layout/hProcess9"/>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B73DA-3CCB-417B-B20B-D5B02A049E24}" type="doc">
      <dgm:prSet loTypeId="urn:microsoft.com/office/officeart/2005/8/layout/default#1" loCatId="list" qsTypeId="urn:microsoft.com/office/officeart/2005/8/quickstyle/3d1" qsCatId="3D" csTypeId="urn:microsoft.com/office/officeart/2005/8/colors/accent5_4" csCatId="accent5" phldr="1"/>
      <dgm:spPr/>
      <dgm:t>
        <a:bodyPr/>
        <a:lstStyle/>
        <a:p>
          <a:endParaRPr lang="ru-RU"/>
        </a:p>
      </dgm:t>
    </dgm:pt>
    <dgm:pt modelId="{E9141864-6347-4994-9D85-EBB9660EC8F5}">
      <dgm:prSet phldrT="[Текст]" custT="1"/>
      <dgm:spPr>
        <a:solidFill>
          <a:srgbClr val="FFC000"/>
        </a:solidFill>
      </dgm:spPr>
      <dgm:t>
        <a:bodyPr/>
        <a:lstStyle/>
        <a:p>
          <a:r>
            <a:rPr lang="ru-RU" sz="1650" b="1" dirty="0" smtClean="0">
              <a:solidFill>
                <a:schemeClr val="tx1"/>
              </a:solidFill>
              <a:latin typeface="Times New Roman" pitchFamily="18" charset="0"/>
              <a:cs typeface="Times New Roman" pitchFamily="18" charset="0"/>
            </a:rPr>
            <a:t>Обеспечение сбалансированности и устойчивости бюджетной системы муниципального округа</a:t>
          </a:r>
          <a:endParaRPr lang="ru-RU" sz="1650" b="1" dirty="0">
            <a:solidFill>
              <a:schemeClr val="tx1"/>
            </a:solidFill>
            <a:latin typeface="Times New Roman" pitchFamily="18" charset="0"/>
            <a:cs typeface="Times New Roman" pitchFamily="18" charset="0"/>
          </a:endParaRPr>
        </a:p>
      </dgm:t>
    </dgm:pt>
    <dgm:pt modelId="{5713DD01-3EE9-40D5-852D-E311149D7EA4}" type="parTrans" cxnId="{5A879874-3CBD-4154-B30C-CD68CBEE6082}">
      <dgm:prSet/>
      <dgm:spPr/>
      <dgm:t>
        <a:bodyPr/>
        <a:lstStyle/>
        <a:p>
          <a:endParaRPr lang="ru-RU"/>
        </a:p>
      </dgm:t>
    </dgm:pt>
    <dgm:pt modelId="{73FCC12F-8A5D-4048-A953-C5A52B824863}" type="sibTrans" cxnId="{5A879874-3CBD-4154-B30C-CD68CBEE6082}">
      <dgm:prSet/>
      <dgm:spPr/>
      <dgm:t>
        <a:bodyPr/>
        <a:lstStyle/>
        <a:p>
          <a:endParaRPr lang="ru-RU"/>
        </a:p>
      </dgm:t>
    </dgm:pt>
    <dgm:pt modelId="{DBF477F4-9604-4138-AEC9-785234025426}">
      <dgm:prSet phldrT="[Текст]" custT="1"/>
      <dgm:spPr/>
      <dgm:t>
        <a:bodyPr/>
        <a:lstStyle/>
        <a:p>
          <a:r>
            <a:rPr lang="ru-RU" sz="1650" b="1" dirty="0" smtClean="0">
              <a:solidFill>
                <a:schemeClr val="tx1"/>
              </a:solidFill>
              <a:latin typeface="Times New Roman" pitchFamily="18" charset="0"/>
              <a:cs typeface="Times New Roman" pitchFamily="18" charset="0"/>
            </a:rPr>
            <a:t>Проведение политики сдерживания роста бюджетных расходов при безусловном исполнении действующих расходных обязательств</a:t>
          </a:r>
          <a:endParaRPr lang="ru-RU" sz="1650" b="1" dirty="0">
            <a:solidFill>
              <a:schemeClr val="tx1"/>
            </a:solidFill>
            <a:latin typeface="Times New Roman" pitchFamily="18" charset="0"/>
            <a:cs typeface="Times New Roman" pitchFamily="18" charset="0"/>
          </a:endParaRPr>
        </a:p>
      </dgm:t>
    </dgm:pt>
    <dgm:pt modelId="{B86080AA-EDF0-45B3-BDB5-1D029DF1E8FC}" type="parTrans" cxnId="{43803388-432D-4BEB-B659-C0971E8265F8}">
      <dgm:prSet/>
      <dgm:spPr/>
      <dgm:t>
        <a:bodyPr/>
        <a:lstStyle/>
        <a:p>
          <a:endParaRPr lang="ru-RU"/>
        </a:p>
      </dgm:t>
    </dgm:pt>
    <dgm:pt modelId="{A56BAA0A-2ABB-41CA-A7A8-67349EE798EE}" type="sibTrans" cxnId="{43803388-432D-4BEB-B659-C0971E8265F8}">
      <dgm:prSet/>
      <dgm:spPr/>
      <dgm:t>
        <a:bodyPr/>
        <a:lstStyle/>
        <a:p>
          <a:endParaRPr lang="ru-RU"/>
        </a:p>
      </dgm:t>
    </dgm:pt>
    <dgm:pt modelId="{C452E6E4-4FBC-449D-8051-4CA6C021AED0}">
      <dgm:prSet phldrT="[Текст]" custT="1"/>
      <dgm:spPr>
        <a:solidFill>
          <a:srgbClr val="FFFF99"/>
        </a:solidFill>
      </dgm:spPr>
      <dgm:t>
        <a:bodyPr/>
        <a:lstStyle/>
        <a:p>
          <a:r>
            <a:rPr lang="ru-RU" sz="1650" b="1" dirty="0" smtClean="0">
              <a:solidFill>
                <a:schemeClr val="tx1"/>
              </a:solidFill>
              <a:latin typeface="Times New Roman" pitchFamily="18" charset="0"/>
              <a:cs typeface="Times New Roman" pitchFamily="18" charset="0"/>
            </a:rPr>
            <a:t>Решение социальных проблем, повышение качества предоставляемых муниципальных услуг</a:t>
          </a:r>
          <a:endParaRPr lang="ru-RU" sz="1650" b="1" dirty="0">
            <a:solidFill>
              <a:schemeClr val="tx1"/>
            </a:solidFill>
            <a:latin typeface="Times New Roman" pitchFamily="18" charset="0"/>
            <a:cs typeface="Times New Roman" pitchFamily="18" charset="0"/>
          </a:endParaRPr>
        </a:p>
      </dgm:t>
    </dgm:pt>
    <dgm:pt modelId="{330F5E56-0AFC-4361-A055-4D01E0FD3EBA}" type="parTrans" cxnId="{03547F8A-EF25-48E9-92BC-526ADF4630D9}">
      <dgm:prSet/>
      <dgm:spPr/>
      <dgm:t>
        <a:bodyPr/>
        <a:lstStyle/>
        <a:p>
          <a:endParaRPr lang="ru-RU"/>
        </a:p>
      </dgm:t>
    </dgm:pt>
    <dgm:pt modelId="{3174418B-7E62-4B3B-91E8-2EDFA703AABD}" type="sibTrans" cxnId="{03547F8A-EF25-48E9-92BC-526ADF4630D9}">
      <dgm:prSet/>
      <dgm:spPr/>
      <dgm:t>
        <a:bodyPr/>
        <a:lstStyle/>
        <a:p>
          <a:endParaRPr lang="ru-RU"/>
        </a:p>
      </dgm:t>
    </dgm:pt>
    <dgm:pt modelId="{705A4C84-A9EE-48DD-8599-9664CDB5B94F}">
      <dgm:prSet phldrT="[Текст]" custT="1"/>
      <dgm:spPr>
        <a:solidFill>
          <a:srgbClr val="8FA8D1"/>
        </a:solidFill>
      </dgm:spPr>
      <dgm:t>
        <a:bodyPr/>
        <a:lstStyle/>
        <a:p>
          <a:r>
            <a:rPr lang="ru-RU" sz="1650" b="1" dirty="0" smtClean="0">
              <a:solidFill>
                <a:schemeClr val="tx1"/>
              </a:solidFill>
              <a:latin typeface="Times New Roman" pitchFamily="18" charset="0"/>
              <a:cs typeface="Times New Roman" pitchFamily="18" charset="0"/>
            </a:rPr>
            <a:t>Повышение эффективности расходования бюджетных средств, сокращение неэффективных расходов,</a:t>
          </a:r>
          <a:endParaRPr lang="ru-RU" sz="1650" b="1" dirty="0">
            <a:solidFill>
              <a:schemeClr val="tx1"/>
            </a:solidFill>
            <a:latin typeface="Times New Roman" pitchFamily="18" charset="0"/>
            <a:cs typeface="Times New Roman" pitchFamily="18" charset="0"/>
          </a:endParaRPr>
        </a:p>
      </dgm:t>
    </dgm:pt>
    <dgm:pt modelId="{DEDD60DC-30A0-47AD-9C42-B42DFBA551CE}" type="parTrans" cxnId="{3AE91E45-F99A-48A2-B2C9-F7DC8732B61E}">
      <dgm:prSet/>
      <dgm:spPr/>
      <dgm:t>
        <a:bodyPr/>
        <a:lstStyle/>
        <a:p>
          <a:endParaRPr lang="ru-RU"/>
        </a:p>
      </dgm:t>
    </dgm:pt>
    <dgm:pt modelId="{4CFB2757-539F-4A5E-81FF-E3045F388138}" type="sibTrans" cxnId="{3AE91E45-F99A-48A2-B2C9-F7DC8732B61E}">
      <dgm:prSet/>
      <dgm:spPr/>
      <dgm:t>
        <a:bodyPr/>
        <a:lstStyle/>
        <a:p>
          <a:endParaRPr lang="ru-RU"/>
        </a:p>
      </dgm:t>
    </dgm:pt>
    <dgm:pt modelId="{079CE18E-AD77-4337-9ABF-64AEE4D77073}">
      <dgm:prSet phldrT="[Текст]" custT="1"/>
      <dgm:spPr>
        <a:solidFill>
          <a:srgbClr val="E37992"/>
        </a:solidFill>
      </dgm:spPr>
      <dgm:t>
        <a:bodyPr/>
        <a:lstStyle/>
        <a:p>
          <a:r>
            <a:rPr lang="ru-RU" sz="1650" b="1" dirty="0" smtClean="0">
              <a:solidFill>
                <a:schemeClr val="tx1"/>
              </a:solidFill>
              <a:latin typeface="Times New Roman" pitchFamily="18" charset="0"/>
              <a:cs typeface="Times New Roman" pitchFamily="18" charset="0"/>
            </a:rPr>
            <a:t>Создание условий для исполнения органами местного самоуправления закрепленных за ними полномочий</a:t>
          </a:r>
          <a:endParaRPr lang="ru-RU" sz="1650" b="1" dirty="0">
            <a:solidFill>
              <a:schemeClr val="tx1"/>
            </a:solidFill>
            <a:latin typeface="Times New Roman" pitchFamily="18" charset="0"/>
            <a:cs typeface="Times New Roman" pitchFamily="18" charset="0"/>
          </a:endParaRPr>
        </a:p>
      </dgm:t>
    </dgm:pt>
    <dgm:pt modelId="{0A879B18-1292-4FDF-B543-AEF10E96D8EF}" type="parTrans" cxnId="{291D7F87-9067-436D-B701-E6AF9C410AB7}">
      <dgm:prSet/>
      <dgm:spPr/>
      <dgm:t>
        <a:bodyPr/>
        <a:lstStyle/>
        <a:p>
          <a:endParaRPr lang="ru-RU"/>
        </a:p>
      </dgm:t>
    </dgm:pt>
    <dgm:pt modelId="{ADF1985C-F66A-425C-983A-B891B3D09DBB}" type="sibTrans" cxnId="{291D7F87-9067-436D-B701-E6AF9C410AB7}">
      <dgm:prSet/>
      <dgm:spPr/>
      <dgm:t>
        <a:bodyPr/>
        <a:lstStyle/>
        <a:p>
          <a:endParaRPr lang="ru-RU"/>
        </a:p>
      </dgm:t>
    </dgm:pt>
    <dgm:pt modelId="{59FC686E-71B9-41DA-9ABE-D0126811468A}">
      <dgm:prSet phldrT="[Текст]" custT="1"/>
      <dgm:spPr/>
      <dgm:t>
        <a:bodyPr/>
        <a:lstStyle/>
        <a:p>
          <a:r>
            <a:rPr lang="ru-RU" sz="1650" b="1" dirty="0" smtClean="0">
              <a:solidFill>
                <a:schemeClr val="tx1"/>
              </a:solidFill>
              <a:latin typeface="Times New Roman" pitchFamily="18" charset="0"/>
              <a:cs typeface="Times New Roman" pitchFamily="18" charset="0"/>
            </a:rPr>
            <a:t>Создание стимулов для улучшения качества управления муниципальными финансами</a:t>
          </a:r>
          <a:endParaRPr lang="ru-RU" sz="1650" b="1" dirty="0">
            <a:solidFill>
              <a:schemeClr val="tx1"/>
            </a:solidFill>
            <a:latin typeface="Times New Roman" pitchFamily="18" charset="0"/>
            <a:cs typeface="Times New Roman" pitchFamily="18" charset="0"/>
          </a:endParaRPr>
        </a:p>
      </dgm:t>
    </dgm:pt>
    <dgm:pt modelId="{16F57017-C3E5-41A8-A6A1-F3EBF4890987}" type="parTrans" cxnId="{FBD3637F-8716-44A0-911A-A01D300FB36C}">
      <dgm:prSet/>
      <dgm:spPr/>
      <dgm:t>
        <a:bodyPr/>
        <a:lstStyle/>
        <a:p>
          <a:endParaRPr lang="ru-RU"/>
        </a:p>
      </dgm:t>
    </dgm:pt>
    <dgm:pt modelId="{76A219D0-A402-401B-903D-8D25B2AA8E92}" type="sibTrans" cxnId="{FBD3637F-8716-44A0-911A-A01D300FB36C}">
      <dgm:prSet/>
      <dgm:spPr/>
      <dgm:t>
        <a:bodyPr/>
        <a:lstStyle/>
        <a:p>
          <a:endParaRPr lang="ru-RU"/>
        </a:p>
      </dgm:t>
    </dgm:pt>
    <dgm:pt modelId="{C72E5D2B-10BA-4138-9932-FC60FF058719}">
      <dgm:prSet phldrT="[Текст]" custT="1"/>
      <dgm:spPr>
        <a:solidFill>
          <a:srgbClr val="00B0F0"/>
        </a:solidFill>
      </dgm:spPr>
      <dgm:t>
        <a:bodyPr/>
        <a:lstStyle/>
        <a:p>
          <a:r>
            <a:rPr lang="ru-RU" sz="1600" b="1" dirty="0" smtClean="0">
              <a:solidFill>
                <a:schemeClr val="tx1"/>
              </a:solidFill>
              <a:latin typeface="Times New Roman" pitchFamily="18" charset="0"/>
              <a:cs typeface="Times New Roman" pitchFamily="18" charset="0"/>
            </a:rPr>
            <a:t>Укрепление системы финансового контроля, повышение его роли в управлении бюджетным процессом, оценка эффективности направления и использования бюджетных средств </a:t>
          </a:r>
          <a:endParaRPr lang="ru-RU" sz="1600" b="1" dirty="0">
            <a:solidFill>
              <a:schemeClr val="tx1"/>
            </a:solidFill>
            <a:latin typeface="Times New Roman" pitchFamily="18" charset="0"/>
            <a:cs typeface="Times New Roman" pitchFamily="18" charset="0"/>
          </a:endParaRPr>
        </a:p>
      </dgm:t>
    </dgm:pt>
    <dgm:pt modelId="{B227E493-FE5E-40BF-96B7-08C850645B7E}" type="parTrans" cxnId="{8D556F30-FDCA-4A1C-85CD-F84FA32948BB}">
      <dgm:prSet/>
      <dgm:spPr/>
      <dgm:t>
        <a:bodyPr/>
        <a:lstStyle/>
        <a:p>
          <a:endParaRPr lang="ru-RU"/>
        </a:p>
      </dgm:t>
    </dgm:pt>
    <dgm:pt modelId="{5B12A298-953C-44B0-92E2-9127024F9493}" type="sibTrans" cxnId="{8D556F30-FDCA-4A1C-85CD-F84FA32948BB}">
      <dgm:prSet/>
      <dgm:spPr/>
      <dgm:t>
        <a:bodyPr/>
        <a:lstStyle/>
        <a:p>
          <a:endParaRPr lang="ru-RU"/>
        </a:p>
      </dgm:t>
    </dgm:pt>
    <dgm:pt modelId="{9DF57D59-CE59-4D70-9FB7-3BCFC81BA98A}">
      <dgm:prSet phldrT="[Текст]" custT="1"/>
      <dgm:spPr>
        <a:solidFill>
          <a:srgbClr val="FF9966"/>
        </a:solidFill>
      </dgm:spPr>
      <dgm:t>
        <a:bodyPr/>
        <a:lstStyle/>
        <a:p>
          <a:r>
            <a:rPr lang="ru-RU" sz="1650" b="1" dirty="0" smtClean="0">
              <a:solidFill>
                <a:schemeClr val="tx1"/>
              </a:solidFill>
              <a:latin typeface="Times New Roman" pitchFamily="18" charset="0"/>
              <a:cs typeface="Times New Roman" pitchFamily="18" charset="0"/>
            </a:rPr>
            <a:t>Повышение прозрачности и открытости бюджетного процесса</a:t>
          </a:r>
          <a:endParaRPr lang="ru-RU" sz="1650" b="1" dirty="0">
            <a:solidFill>
              <a:schemeClr val="tx1"/>
            </a:solidFill>
            <a:latin typeface="Times New Roman" pitchFamily="18" charset="0"/>
            <a:cs typeface="Times New Roman" pitchFamily="18" charset="0"/>
          </a:endParaRPr>
        </a:p>
      </dgm:t>
    </dgm:pt>
    <dgm:pt modelId="{C7BEA250-A057-42CB-B598-0FB9FAB88399}" type="parTrans" cxnId="{25FF122A-3C30-44A6-84D0-3026DDBD0918}">
      <dgm:prSet/>
      <dgm:spPr/>
      <dgm:t>
        <a:bodyPr/>
        <a:lstStyle/>
        <a:p>
          <a:endParaRPr lang="ru-RU"/>
        </a:p>
      </dgm:t>
    </dgm:pt>
    <dgm:pt modelId="{94FB08CE-9F9D-4CC7-9BBF-258B85438A30}" type="sibTrans" cxnId="{25FF122A-3C30-44A6-84D0-3026DDBD0918}">
      <dgm:prSet/>
      <dgm:spPr/>
      <dgm:t>
        <a:bodyPr/>
        <a:lstStyle/>
        <a:p>
          <a:endParaRPr lang="ru-RU"/>
        </a:p>
      </dgm:t>
    </dgm:pt>
    <dgm:pt modelId="{6D66F70D-D59C-46E2-908E-C1D16ABA7DE5}">
      <dgm:prSet phldrT="[Текст]">
        <dgm:style>
          <a:lnRef idx="3">
            <a:schemeClr val="lt1"/>
          </a:lnRef>
          <a:fillRef idx="1">
            <a:schemeClr val="accent4"/>
          </a:fillRef>
          <a:effectRef idx="1">
            <a:schemeClr val="accent4"/>
          </a:effectRef>
          <a:fontRef idx="minor">
            <a:schemeClr val="lt1"/>
          </a:fontRef>
        </dgm:style>
      </dgm:prSet>
      <dgm:spPr/>
      <dgm:t>
        <a:bodyPr/>
        <a:lstStyle/>
        <a:p>
          <a:r>
            <a:rPr lang="ru-RU" b="1" dirty="0" smtClean="0">
              <a:solidFill>
                <a:schemeClr val="tx1"/>
              </a:solidFill>
              <a:latin typeface="Times New Roman" pitchFamily="18" charset="0"/>
              <a:cs typeface="Times New Roman" pitchFamily="18" charset="0"/>
            </a:rPr>
            <a:t>Определение четких приоритетов использования бюджетных средств с учетом текущей экономической ситуации</a:t>
          </a:r>
          <a:endParaRPr lang="ru-RU" b="1" dirty="0">
            <a:solidFill>
              <a:schemeClr val="tx1"/>
            </a:solidFill>
            <a:latin typeface="Times New Roman" pitchFamily="18" charset="0"/>
            <a:cs typeface="Times New Roman" pitchFamily="18" charset="0"/>
          </a:endParaRPr>
        </a:p>
      </dgm:t>
    </dgm:pt>
    <dgm:pt modelId="{2A454BBC-F6A7-4927-BB4F-BEBB9E59E773}" type="parTrans" cxnId="{51AD74EC-944F-41E4-827F-90C18C5305DD}">
      <dgm:prSet/>
      <dgm:spPr/>
      <dgm:t>
        <a:bodyPr/>
        <a:lstStyle/>
        <a:p>
          <a:endParaRPr lang="ru-RU"/>
        </a:p>
      </dgm:t>
    </dgm:pt>
    <dgm:pt modelId="{9E7B955C-79A7-412A-9C18-F3A0041F0E6C}" type="sibTrans" cxnId="{51AD74EC-944F-41E4-827F-90C18C5305DD}">
      <dgm:prSet/>
      <dgm:spPr/>
      <dgm:t>
        <a:bodyPr/>
        <a:lstStyle/>
        <a:p>
          <a:endParaRPr lang="ru-RU"/>
        </a:p>
      </dgm:t>
    </dgm:pt>
    <dgm:pt modelId="{C7C5AB80-E04E-41F4-93AF-A25A92B5618A}" type="pres">
      <dgm:prSet presAssocID="{C2CB73DA-3CCB-417B-B20B-D5B02A049E24}" presName="diagram" presStyleCnt="0">
        <dgm:presLayoutVars>
          <dgm:dir/>
          <dgm:resizeHandles val="exact"/>
        </dgm:presLayoutVars>
      </dgm:prSet>
      <dgm:spPr/>
      <dgm:t>
        <a:bodyPr/>
        <a:lstStyle/>
        <a:p>
          <a:endParaRPr lang="ru-RU"/>
        </a:p>
      </dgm:t>
    </dgm:pt>
    <dgm:pt modelId="{1B10F77F-B5CA-45BB-9545-C9A23CDB4912}" type="pres">
      <dgm:prSet presAssocID="{E9141864-6347-4994-9D85-EBB9660EC8F5}" presName="node" presStyleLbl="node1" presStyleIdx="0" presStyleCnt="9">
        <dgm:presLayoutVars>
          <dgm:bulletEnabled val="1"/>
        </dgm:presLayoutVars>
      </dgm:prSet>
      <dgm:spPr/>
      <dgm:t>
        <a:bodyPr/>
        <a:lstStyle/>
        <a:p>
          <a:endParaRPr lang="ru-RU"/>
        </a:p>
      </dgm:t>
    </dgm:pt>
    <dgm:pt modelId="{C4155AFF-B851-4310-BC9E-B362BC4B982F}" type="pres">
      <dgm:prSet presAssocID="{73FCC12F-8A5D-4048-A953-C5A52B824863}" presName="sibTrans" presStyleCnt="0"/>
      <dgm:spPr/>
      <dgm:t>
        <a:bodyPr/>
        <a:lstStyle/>
        <a:p>
          <a:endParaRPr lang="ru-RU"/>
        </a:p>
      </dgm:t>
    </dgm:pt>
    <dgm:pt modelId="{FB7FA39D-4AFF-4942-85A9-8A7252FDDB35}" type="pres">
      <dgm:prSet presAssocID="{DBF477F4-9604-4138-AEC9-785234025426}" presName="node" presStyleLbl="node1" presStyleIdx="1" presStyleCnt="9">
        <dgm:presLayoutVars>
          <dgm:bulletEnabled val="1"/>
        </dgm:presLayoutVars>
      </dgm:prSet>
      <dgm:spPr/>
      <dgm:t>
        <a:bodyPr/>
        <a:lstStyle/>
        <a:p>
          <a:endParaRPr lang="ru-RU"/>
        </a:p>
      </dgm:t>
    </dgm:pt>
    <dgm:pt modelId="{EA010438-9812-4A1C-85AE-07E2E20FECA1}" type="pres">
      <dgm:prSet presAssocID="{A56BAA0A-2ABB-41CA-A7A8-67349EE798EE}" presName="sibTrans" presStyleCnt="0"/>
      <dgm:spPr/>
      <dgm:t>
        <a:bodyPr/>
        <a:lstStyle/>
        <a:p>
          <a:endParaRPr lang="ru-RU"/>
        </a:p>
      </dgm:t>
    </dgm:pt>
    <dgm:pt modelId="{32586264-E7F8-4EDF-AED9-75940C751DB3}" type="pres">
      <dgm:prSet presAssocID="{C452E6E4-4FBC-449D-8051-4CA6C021AED0}" presName="node" presStyleLbl="node1" presStyleIdx="2" presStyleCnt="9">
        <dgm:presLayoutVars>
          <dgm:bulletEnabled val="1"/>
        </dgm:presLayoutVars>
      </dgm:prSet>
      <dgm:spPr/>
      <dgm:t>
        <a:bodyPr/>
        <a:lstStyle/>
        <a:p>
          <a:endParaRPr lang="ru-RU"/>
        </a:p>
      </dgm:t>
    </dgm:pt>
    <dgm:pt modelId="{20D9EBB3-592C-4B04-B1C1-9C916BD240D9}" type="pres">
      <dgm:prSet presAssocID="{3174418B-7E62-4B3B-91E8-2EDFA703AABD}" presName="sibTrans" presStyleCnt="0"/>
      <dgm:spPr/>
      <dgm:t>
        <a:bodyPr/>
        <a:lstStyle/>
        <a:p>
          <a:endParaRPr lang="ru-RU"/>
        </a:p>
      </dgm:t>
    </dgm:pt>
    <dgm:pt modelId="{69148D0A-F391-49E3-83E6-5BC51B3B0AF5}" type="pres">
      <dgm:prSet presAssocID="{705A4C84-A9EE-48DD-8599-9664CDB5B94F}" presName="node" presStyleLbl="node1" presStyleIdx="3" presStyleCnt="9">
        <dgm:presLayoutVars>
          <dgm:bulletEnabled val="1"/>
        </dgm:presLayoutVars>
      </dgm:prSet>
      <dgm:spPr/>
      <dgm:t>
        <a:bodyPr/>
        <a:lstStyle/>
        <a:p>
          <a:endParaRPr lang="ru-RU"/>
        </a:p>
      </dgm:t>
    </dgm:pt>
    <dgm:pt modelId="{6A346ECB-6183-4DE0-9C6E-0E582CDC7119}" type="pres">
      <dgm:prSet presAssocID="{4CFB2757-539F-4A5E-81FF-E3045F388138}" presName="sibTrans" presStyleCnt="0"/>
      <dgm:spPr/>
      <dgm:t>
        <a:bodyPr/>
        <a:lstStyle/>
        <a:p>
          <a:endParaRPr lang="ru-RU"/>
        </a:p>
      </dgm:t>
    </dgm:pt>
    <dgm:pt modelId="{F9D2C1B3-8E30-4BAF-B414-DA2C01201190}" type="pres">
      <dgm:prSet presAssocID="{079CE18E-AD77-4337-9ABF-64AEE4D77073}" presName="node" presStyleLbl="node1" presStyleIdx="4" presStyleCnt="9">
        <dgm:presLayoutVars>
          <dgm:bulletEnabled val="1"/>
        </dgm:presLayoutVars>
      </dgm:prSet>
      <dgm:spPr/>
      <dgm:t>
        <a:bodyPr/>
        <a:lstStyle/>
        <a:p>
          <a:endParaRPr lang="ru-RU"/>
        </a:p>
      </dgm:t>
    </dgm:pt>
    <dgm:pt modelId="{A8405D1E-98BD-4347-9291-58CC78284E10}" type="pres">
      <dgm:prSet presAssocID="{ADF1985C-F66A-425C-983A-B891B3D09DBB}" presName="sibTrans" presStyleCnt="0"/>
      <dgm:spPr/>
      <dgm:t>
        <a:bodyPr/>
        <a:lstStyle/>
        <a:p>
          <a:endParaRPr lang="ru-RU"/>
        </a:p>
      </dgm:t>
    </dgm:pt>
    <dgm:pt modelId="{D1F9AE4F-E8A2-4305-A0C2-B9EFFF547A51}" type="pres">
      <dgm:prSet presAssocID="{59FC686E-71B9-41DA-9ABE-D0126811468A}" presName="node" presStyleLbl="node1" presStyleIdx="5" presStyleCnt="9">
        <dgm:presLayoutVars>
          <dgm:bulletEnabled val="1"/>
        </dgm:presLayoutVars>
      </dgm:prSet>
      <dgm:spPr/>
      <dgm:t>
        <a:bodyPr/>
        <a:lstStyle/>
        <a:p>
          <a:endParaRPr lang="ru-RU"/>
        </a:p>
      </dgm:t>
    </dgm:pt>
    <dgm:pt modelId="{DDCF5333-3EB5-4706-89DF-A00FA6C2140F}" type="pres">
      <dgm:prSet presAssocID="{76A219D0-A402-401B-903D-8D25B2AA8E92}" presName="sibTrans" presStyleCnt="0"/>
      <dgm:spPr/>
      <dgm:t>
        <a:bodyPr/>
        <a:lstStyle/>
        <a:p>
          <a:endParaRPr lang="ru-RU"/>
        </a:p>
      </dgm:t>
    </dgm:pt>
    <dgm:pt modelId="{A51467B9-D175-4112-9BF7-167F55AEE1FC}" type="pres">
      <dgm:prSet presAssocID="{C72E5D2B-10BA-4138-9932-FC60FF058719}" presName="node" presStyleLbl="node1" presStyleIdx="6" presStyleCnt="9" custScaleX="109709">
        <dgm:presLayoutVars>
          <dgm:bulletEnabled val="1"/>
        </dgm:presLayoutVars>
      </dgm:prSet>
      <dgm:spPr/>
      <dgm:t>
        <a:bodyPr/>
        <a:lstStyle/>
        <a:p>
          <a:endParaRPr lang="ru-RU"/>
        </a:p>
      </dgm:t>
    </dgm:pt>
    <dgm:pt modelId="{8E9F5832-F594-4C17-BD0E-1B49F30A18AB}" type="pres">
      <dgm:prSet presAssocID="{5B12A298-953C-44B0-92E2-9127024F9493}" presName="sibTrans" presStyleCnt="0"/>
      <dgm:spPr/>
      <dgm:t>
        <a:bodyPr/>
        <a:lstStyle/>
        <a:p>
          <a:endParaRPr lang="ru-RU"/>
        </a:p>
      </dgm:t>
    </dgm:pt>
    <dgm:pt modelId="{BE25005B-6267-4476-B0ED-0B812B39730F}" type="pres">
      <dgm:prSet presAssocID="{9DF57D59-CE59-4D70-9FB7-3BCFC81BA98A}" presName="node" presStyleLbl="node1" presStyleIdx="7" presStyleCnt="9">
        <dgm:presLayoutVars>
          <dgm:bulletEnabled val="1"/>
        </dgm:presLayoutVars>
      </dgm:prSet>
      <dgm:spPr/>
      <dgm:t>
        <a:bodyPr/>
        <a:lstStyle/>
        <a:p>
          <a:endParaRPr lang="ru-RU"/>
        </a:p>
      </dgm:t>
    </dgm:pt>
    <dgm:pt modelId="{ADDAE43B-297C-4B3D-A3EA-7E0EB704A863}" type="pres">
      <dgm:prSet presAssocID="{94FB08CE-9F9D-4CC7-9BBF-258B85438A30}" presName="sibTrans" presStyleCnt="0"/>
      <dgm:spPr/>
      <dgm:t>
        <a:bodyPr/>
        <a:lstStyle/>
        <a:p>
          <a:endParaRPr lang="ru-RU"/>
        </a:p>
      </dgm:t>
    </dgm:pt>
    <dgm:pt modelId="{75842883-4996-4054-9F54-809B935935D6}" type="pres">
      <dgm:prSet presAssocID="{6D66F70D-D59C-46E2-908E-C1D16ABA7DE5}" presName="node" presStyleLbl="node1" presStyleIdx="8" presStyleCnt="9">
        <dgm:presLayoutVars>
          <dgm:bulletEnabled val="1"/>
        </dgm:presLayoutVars>
      </dgm:prSet>
      <dgm:spPr/>
      <dgm:t>
        <a:bodyPr/>
        <a:lstStyle/>
        <a:p>
          <a:endParaRPr lang="ru-RU"/>
        </a:p>
      </dgm:t>
    </dgm:pt>
  </dgm:ptLst>
  <dgm:cxnLst>
    <dgm:cxn modelId="{291D7F87-9067-436D-B701-E6AF9C410AB7}" srcId="{C2CB73DA-3CCB-417B-B20B-D5B02A049E24}" destId="{079CE18E-AD77-4337-9ABF-64AEE4D77073}" srcOrd="4" destOrd="0" parTransId="{0A879B18-1292-4FDF-B543-AEF10E96D8EF}" sibTransId="{ADF1985C-F66A-425C-983A-B891B3D09DBB}"/>
    <dgm:cxn modelId="{43803388-432D-4BEB-B659-C0971E8265F8}" srcId="{C2CB73DA-3CCB-417B-B20B-D5B02A049E24}" destId="{DBF477F4-9604-4138-AEC9-785234025426}" srcOrd="1" destOrd="0" parTransId="{B86080AA-EDF0-45B3-BDB5-1D029DF1E8FC}" sibTransId="{A56BAA0A-2ABB-41CA-A7A8-67349EE798EE}"/>
    <dgm:cxn modelId="{F400C7DB-DD82-4616-9389-2F0321899A33}" type="presOf" srcId="{E9141864-6347-4994-9D85-EBB9660EC8F5}" destId="{1B10F77F-B5CA-45BB-9545-C9A23CDB4912}" srcOrd="0" destOrd="0" presId="urn:microsoft.com/office/officeart/2005/8/layout/default#1"/>
    <dgm:cxn modelId="{BC408131-7C81-4BE5-BB70-86BE2E55FA69}" type="presOf" srcId="{DBF477F4-9604-4138-AEC9-785234025426}" destId="{FB7FA39D-4AFF-4942-85A9-8A7252FDDB35}" srcOrd="0" destOrd="0" presId="urn:microsoft.com/office/officeart/2005/8/layout/default#1"/>
    <dgm:cxn modelId="{5A879874-3CBD-4154-B30C-CD68CBEE6082}" srcId="{C2CB73DA-3CCB-417B-B20B-D5B02A049E24}" destId="{E9141864-6347-4994-9D85-EBB9660EC8F5}" srcOrd="0" destOrd="0" parTransId="{5713DD01-3EE9-40D5-852D-E311149D7EA4}" sibTransId="{73FCC12F-8A5D-4048-A953-C5A52B824863}"/>
    <dgm:cxn modelId="{BC355A4A-2C8D-4A87-AB71-C2FDE4840215}" type="presOf" srcId="{C452E6E4-4FBC-449D-8051-4CA6C021AED0}" destId="{32586264-E7F8-4EDF-AED9-75940C751DB3}" srcOrd="0" destOrd="0" presId="urn:microsoft.com/office/officeart/2005/8/layout/default#1"/>
    <dgm:cxn modelId="{03547F8A-EF25-48E9-92BC-526ADF4630D9}" srcId="{C2CB73DA-3CCB-417B-B20B-D5B02A049E24}" destId="{C452E6E4-4FBC-449D-8051-4CA6C021AED0}" srcOrd="2" destOrd="0" parTransId="{330F5E56-0AFC-4361-A055-4D01E0FD3EBA}" sibTransId="{3174418B-7E62-4B3B-91E8-2EDFA703AABD}"/>
    <dgm:cxn modelId="{F7849BB2-5406-4F10-A5C7-3EE57ACD7F03}" type="presOf" srcId="{C72E5D2B-10BA-4138-9932-FC60FF058719}" destId="{A51467B9-D175-4112-9BF7-167F55AEE1FC}" srcOrd="0" destOrd="0" presId="urn:microsoft.com/office/officeart/2005/8/layout/default#1"/>
    <dgm:cxn modelId="{8F65A71A-6CD5-40E5-9E09-2B53001608CF}" type="presOf" srcId="{6D66F70D-D59C-46E2-908E-C1D16ABA7DE5}" destId="{75842883-4996-4054-9F54-809B935935D6}" srcOrd="0" destOrd="0" presId="urn:microsoft.com/office/officeart/2005/8/layout/default#1"/>
    <dgm:cxn modelId="{1B7D1D01-7098-42AA-8502-9D662B5B61D7}" type="presOf" srcId="{9DF57D59-CE59-4D70-9FB7-3BCFC81BA98A}" destId="{BE25005B-6267-4476-B0ED-0B812B39730F}" srcOrd="0" destOrd="0" presId="urn:microsoft.com/office/officeart/2005/8/layout/default#1"/>
    <dgm:cxn modelId="{8D556F30-FDCA-4A1C-85CD-F84FA32948BB}" srcId="{C2CB73DA-3CCB-417B-B20B-D5B02A049E24}" destId="{C72E5D2B-10BA-4138-9932-FC60FF058719}" srcOrd="6" destOrd="0" parTransId="{B227E493-FE5E-40BF-96B7-08C850645B7E}" sibTransId="{5B12A298-953C-44B0-92E2-9127024F9493}"/>
    <dgm:cxn modelId="{51AD74EC-944F-41E4-827F-90C18C5305DD}" srcId="{C2CB73DA-3CCB-417B-B20B-D5B02A049E24}" destId="{6D66F70D-D59C-46E2-908E-C1D16ABA7DE5}" srcOrd="8" destOrd="0" parTransId="{2A454BBC-F6A7-4927-BB4F-BEBB9E59E773}" sibTransId="{9E7B955C-79A7-412A-9C18-F3A0041F0E6C}"/>
    <dgm:cxn modelId="{EEB30B16-7DDD-4AA3-A5CA-2408F8E61AE6}" type="presOf" srcId="{705A4C84-A9EE-48DD-8599-9664CDB5B94F}" destId="{69148D0A-F391-49E3-83E6-5BC51B3B0AF5}" srcOrd="0" destOrd="0" presId="urn:microsoft.com/office/officeart/2005/8/layout/default#1"/>
    <dgm:cxn modelId="{25FF122A-3C30-44A6-84D0-3026DDBD0918}" srcId="{C2CB73DA-3CCB-417B-B20B-D5B02A049E24}" destId="{9DF57D59-CE59-4D70-9FB7-3BCFC81BA98A}" srcOrd="7" destOrd="0" parTransId="{C7BEA250-A057-42CB-B598-0FB9FAB88399}" sibTransId="{94FB08CE-9F9D-4CC7-9BBF-258B85438A30}"/>
    <dgm:cxn modelId="{89B59301-8CD0-4BE7-935F-43BDE895178E}" type="presOf" srcId="{079CE18E-AD77-4337-9ABF-64AEE4D77073}" destId="{F9D2C1B3-8E30-4BAF-B414-DA2C01201190}" srcOrd="0" destOrd="0" presId="urn:microsoft.com/office/officeart/2005/8/layout/default#1"/>
    <dgm:cxn modelId="{FBD3637F-8716-44A0-911A-A01D300FB36C}" srcId="{C2CB73DA-3CCB-417B-B20B-D5B02A049E24}" destId="{59FC686E-71B9-41DA-9ABE-D0126811468A}" srcOrd="5" destOrd="0" parTransId="{16F57017-C3E5-41A8-A6A1-F3EBF4890987}" sibTransId="{76A219D0-A402-401B-903D-8D25B2AA8E92}"/>
    <dgm:cxn modelId="{1D017475-A8F5-4B5D-9167-63D41F79B0E0}" type="presOf" srcId="{59FC686E-71B9-41DA-9ABE-D0126811468A}" destId="{D1F9AE4F-E8A2-4305-A0C2-B9EFFF547A51}" srcOrd="0" destOrd="0" presId="urn:microsoft.com/office/officeart/2005/8/layout/default#1"/>
    <dgm:cxn modelId="{3AE91E45-F99A-48A2-B2C9-F7DC8732B61E}" srcId="{C2CB73DA-3CCB-417B-B20B-D5B02A049E24}" destId="{705A4C84-A9EE-48DD-8599-9664CDB5B94F}" srcOrd="3" destOrd="0" parTransId="{DEDD60DC-30A0-47AD-9C42-B42DFBA551CE}" sibTransId="{4CFB2757-539F-4A5E-81FF-E3045F388138}"/>
    <dgm:cxn modelId="{56B626AC-5C99-4BB4-B807-ECA882A10A7B}" type="presOf" srcId="{C2CB73DA-3CCB-417B-B20B-D5B02A049E24}" destId="{C7C5AB80-E04E-41F4-93AF-A25A92B5618A}" srcOrd="0" destOrd="0" presId="urn:microsoft.com/office/officeart/2005/8/layout/default#1"/>
    <dgm:cxn modelId="{53C63700-DBD2-48CD-BD8F-B27D985B38FB}" type="presParOf" srcId="{C7C5AB80-E04E-41F4-93AF-A25A92B5618A}" destId="{1B10F77F-B5CA-45BB-9545-C9A23CDB4912}" srcOrd="0" destOrd="0" presId="urn:microsoft.com/office/officeart/2005/8/layout/default#1"/>
    <dgm:cxn modelId="{C336AE1E-B00B-41C8-A05F-95B3A9E8B6FA}" type="presParOf" srcId="{C7C5AB80-E04E-41F4-93AF-A25A92B5618A}" destId="{C4155AFF-B851-4310-BC9E-B362BC4B982F}" srcOrd="1" destOrd="0" presId="urn:microsoft.com/office/officeart/2005/8/layout/default#1"/>
    <dgm:cxn modelId="{2D87A935-0CBA-4A8C-BE26-1C38F561BED1}" type="presParOf" srcId="{C7C5AB80-E04E-41F4-93AF-A25A92B5618A}" destId="{FB7FA39D-4AFF-4942-85A9-8A7252FDDB35}" srcOrd="2" destOrd="0" presId="urn:microsoft.com/office/officeart/2005/8/layout/default#1"/>
    <dgm:cxn modelId="{68CFDCA7-3BD6-46E5-A345-9511585805A0}" type="presParOf" srcId="{C7C5AB80-E04E-41F4-93AF-A25A92B5618A}" destId="{EA010438-9812-4A1C-85AE-07E2E20FECA1}" srcOrd="3" destOrd="0" presId="urn:microsoft.com/office/officeart/2005/8/layout/default#1"/>
    <dgm:cxn modelId="{4D4E482F-DCDE-402C-86B8-6C06E24FB6BB}" type="presParOf" srcId="{C7C5AB80-E04E-41F4-93AF-A25A92B5618A}" destId="{32586264-E7F8-4EDF-AED9-75940C751DB3}" srcOrd="4" destOrd="0" presId="urn:microsoft.com/office/officeart/2005/8/layout/default#1"/>
    <dgm:cxn modelId="{304BBB9D-66E0-4C2C-AA41-C5568344B97B}" type="presParOf" srcId="{C7C5AB80-E04E-41F4-93AF-A25A92B5618A}" destId="{20D9EBB3-592C-4B04-B1C1-9C916BD240D9}" srcOrd="5" destOrd="0" presId="urn:microsoft.com/office/officeart/2005/8/layout/default#1"/>
    <dgm:cxn modelId="{8F52D4C5-B16F-481F-A6A1-3FD79D46A0E5}" type="presParOf" srcId="{C7C5AB80-E04E-41F4-93AF-A25A92B5618A}" destId="{69148D0A-F391-49E3-83E6-5BC51B3B0AF5}" srcOrd="6" destOrd="0" presId="urn:microsoft.com/office/officeart/2005/8/layout/default#1"/>
    <dgm:cxn modelId="{263859F3-B2FF-45A0-B4D6-894BBB09F1D6}" type="presParOf" srcId="{C7C5AB80-E04E-41F4-93AF-A25A92B5618A}" destId="{6A346ECB-6183-4DE0-9C6E-0E582CDC7119}" srcOrd="7" destOrd="0" presId="urn:microsoft.com/office/officeart/2005/8/layout/default#1"/>
    <dgm:cxn modelId="{66237F55-E243-4970-B52B-8E577900BD47}" type="presParOf" srcId="{C7C5AB80-E04E-41F4-93AF-A25A92B5618A}" destId="{F9D2C1B3-8E30-4BAF-B414-DA2C01201190}" srcOrd="8" destOrd="0" presId="urn:microsoft.com/office/officeart/2005/8/layout/default#1"/>
    <dgm:cxn modelId="{673CB369-52BA-4F6D-B70F-E898C04358F9}" type="presParOf" srcId="{C7C5AB80-E04E-41F4-93AF-A25A92B5618A}" destId="{A8405D1E-98BD-4347-9291-58CC78284E10}" srcOrd="9" destOrd="0" presId="urn:microsoft.com/office/officeart/2005/8/layout/default#1"/>
    <dgm:cxn modelId="{B11BD961-CE68-4663-AFC5-DB220F37D8F3}" type="presParOf" srcId="{C7C5AB80-E04E-41F4-93AF-A25A92B5618A}" destId="{D1F9AE4F-E8A2-4305-A0C2-B9EFFF547A51}" srcOrd="10" destOrd="0" presId="urn:microsoft.com/office/officeart/2005/8/layout/default#1"/>
    <dgm:cxn modelId="{9E0B6275-4D5D-4708-907F-E53452AD31F9}" type="presParOf" srcId="{C7C5AB80-E04E-41F4-93AF-A25A92B5618A}" destId="{DDCF5333-3EB5-4706-89DF-A00FA6C2140F}" srcOrd="11" destOrd="0" presId="urn:microsoft.com/office/officeart/2005/8/layout/default#1"/>
    <dgm:cxn modelId="{CE105A68-BCA9-4673-9C98-5E945658B4CC}" type="presParOf" srcId="{C7C5AB80-E04E-41F4-93AF-A25A92B5618A}" destId="{A51467B9-D175-4112-9BF7-167F55AEE1FC}" srcOrd="12" destOrd="0" presId="urn:microsoft.com/office/officeart/2005/8/layout/default#1"/>
    <dgm:cxn modelId="{2607AB6E-4932-41B3-80A9-964A5EA5B8A2}" type="presParOf" srcId="{C7C5AB80-E04E-41F4-93AF-A25A92B5618A}" destId="{8E9F5832-F594-4C17-BD0E-1B49F30A18AB}" srcOrd="13" destOrd="0" presId="urn:microsoft.com/office/officeart/2005/8/layout/default#1"/>
    <dgm:cxn modelId="{93F01D90-547D-4CB8-953D-EC3A4CA00218}" type="presParOf" srcId="{C7C5AB80-E04E-41F4-93AF-A25A92B5618A}" destId="{BE25005B-6267-4476-B0ED-0B812B39730F}" srcOrd="14" destOrd="0" presId="urn:microsoft.com/office/officeart/2005/8/layout/default#1"/>
    <dgm:cxn modelId="{AE4FADAF-3F0F-400D-AAC4-5FB3872BC01D}" type="presParOf" srcId="{C7C5AB80-E04E-41F4-93AF-A25A92B5618A}" destId="{ADDAE43B-297C-4B3D-A3EA-7E0EB704A863}" srcOrd="15" destOrd="0" presId="urn:microsoft.com/office/officeart/2005/8/layout/default#1"/>
    <dgm:cxn modelId="{4BAE706D-9D8C-40F2-812B-8AB28E2839EE}" type="presParOf" srcId="{C7C5AB80-E04E-41F4-93AF-A25A92B5618A}" destId="{75842883-4996-4054-9F54-809B935935D6}" srcOrd="16" destOrd="0" presId="urn:microsoft.com/office/officeart/2005/8/layout/default#1"/>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297ED9-C5BC-45F9-9DE8-CC84AF8D9A8A}" type="doc">
      <dgm:prSet loTypeId="urn:microsoft.com/office/officeart/2005/8/layout/default#2" loCatId="list" qsTypeId="urn:microsoft.com/office/officeart/2005/8/quickstyle/3d2#1" qsCatId="3D" csTypeId="urn:microsoft.com/office/officeart/2005/8/colors/colorful1#3" csCatId="colorful" phldr="1"/>
      <dgm:spPr/>
      <dgm:t>
        <a:bodyPr/>
        <a:lstStyle/>
        <a:p>
          <a:endParaRPr lang="ru-RU"/>
        </a:p>
      </dgm:t>
    </dgm:pt>
    <dgm:pt modelId="{B95F79D6-B432-4577-B8C4-F36C3512399B}">
      <dgm:prSet phldrT="[Текст]" custT="1">
        <dgm:style>
          <a:lnRef idx="1">
            <a:schemeClr val="accent2"/>
          </a:lnRef>
          <a:fillRef idx="3">
            <a:schemeClr val="accent2"/>
          </a:fillRef>
          <a:effectRef idx="2">
            <a:schemeClr val="accent2"/>
          </a:effectRef>
          <a:fontRef idx="minor">
            <a:schemeClr val="lt1"/>
          </a:fontRef>
        </dgm:style>
      </dgm:prSet>
      <dgm:spPr>
        <a:solidFill>
          <a:srgbClr val="92D050"/>
        </a:solidFill>
      </dgm:spPr>
      <dgm:t>
        <a:bodyPr/>
        <a:lstStyle/>
        <a:p>
          <a:r>
            <a:rPr lang="ru-RU" sz="1800" b="1" dirty="0" smtClean="0">
              <a:solidFill>
                <a:schemeClr val="tx1"/>
              </a:solidFill>
              <a:latin typeface="Times New Roman" pitchFamily="18" charset="0"/>
              <a:cs typeface="Times New Roman" pitchFamily="18" charset="0"/>
            </a:rPr>
            <a:t>Разработка и реализация мер, направленных на укрепление собственной налоговой базы бюджета муниципального округа</a:t>
          </a:r>
          <a:endParaRPr lang="ru-RU" sz="1800" b="1" dirty="0">
            <a:solidFill>
              <a:schemeClr val="tx1"/>
            </a:solidFill>
            <a:latin typeface="Times New Roman" pitchFamily="18" charset="0"/>
            <a:cs typeface="Times New Roman" pitchFamily="18" charset="0"/>
          </a:endParaRPr>
        </a:p>
      </dgm:t>
    </dgm:pt>
    <dgm:pt modelId="{7C589514-AEB7-44C5-B9AC-56B317447130}" type="parTrans" cxnId="{75AF6FF5-38BC-453A-B4E5-D9CE9BEFA98C}">
      <dgm:prSet/>
      <dgm:spPr/>
      <dgm:t>
        <a:bodyPr/>
        <a:lstStyle/>
        <a:p>
          <a:endParaRPr lang="ru-RU"/>
        </a:p>
      </dgm:t>
    </dgm:pt>
    <dgm:pt modelId="{32034E3C-7AA4-403B-8FC2-55B1824843C4}" type="sibTrans" cxnId="{75AF6FF5-38BC-453A-B4E5-D9CE9BEFA98C}">
      <dgm:prSet/>
      <dgm:spPr/>
      <dgm:t>
        <a:bodyPr/>
        <a:lstStyle/>
        <a:p>
          <a:endParaRPr lang="ru-RU"/>
        </a:p>
      </dgm:t>
    </dgm:pt>
    <dgm:pt modelId="{B1395674-7B49-4D25-AFB7-5BBED3F4DDA4}">
      <dgm:prSet phldrT="[Текст]" custT="1"/>
      <dgm:spPr>
        <a:solidFill>
          <a:srgbClr val="FFC000"/>
        </a:solidFill>
      </dgm:spPr>
      <dgm:t>
        <a:bodyPr/>
        <a:lstStyle/>
        <a:p>
          <a:r>
            <a:rPr lang="ru-RU" sz="1800" b="1" dirty="0" smtClean="0">
              <a:solidFill>
                <a:schemeClr val="tx1"/>
              </a:solidFill>
              <a:latin typeface="Times New Roman" pitchFamily="18" charset="0"/>
              <a:cs typeface="Times New Roman" pitchFamily="18" charset="0"/>
            </a:rPr>
            <a:t>Оптимизация работы по собираемости налогов и взаимодействию с налоговыми органами</a:t>
          </a:r>
          <a:endParaRPr lang="ru-RU" sz="1800" b="1" dirty="0">
            <a:solidFill>
              <a:schemeClr val="tx1"/>
            </a:solidFill>
            <a:latin typeface="Times New Roman" pitchFamily="18" charset="0"/>
            <a:cs typeface="Times New Roman" pitchFamily="18" charset="0"/>
          </a:endParaRPr>
        </a:p>
      </dgm:t>
    </dgm:pt>
    <dgm:pt modelId="{30F3A5A3-C1E3-4216-8380-F2E3BEA6CC56}" type="parTrans" cxnId="{6D8A954A-8203-47F8-9018-FD8753AC26E3}">
      <dgm:prSet/>
      <dgm:spPr/>
      <dgm:t>
        <a:bodyPr/>
        <a:lstStyle/>
        <a:p>
          <a:endParaRPr lang="ru-RU"/>
        </a:p>
      </dgm:t>
    </dgm:pt>
    <dgm:pt modelId="{C15F3C58-57FC-45EF-A200-3D5C7FBD0E5B}" type="sibTrans" cxnId="{6D8A954A-8203-47F8-9018-FD8753AC26E3}">
      <dgm:prSet/>
      <dgm:spPr/>
      <dgm:t>
        <a:bodyPr/>
        <a:lstStyle/>
        <a:p>
          <a:endParaRPr lang="ru-RU"/>
        </a:p>
      </dgm:t>
    </dgm:pt>
    <dgm:pt modelId="{4231E290-85FF-44A8-B5FB-8CE2B7B87C71}">
      <dgm:prSet phldrT="[Текст]" custT="1"/>
      <dgm:spPr/>
      <dgm:t>
        <a:bodyPr/>
        <a:lstStyle/>
        <a:p>
          <a:r>
            <a:rPr lang="ru-RU" sz="2000" b="1" dirty="0" smtClean="0">
              <a:solidFill>
                <a:schemeClr val="tx1"/>
              </a:solidFill>
              <a:latin typeface="Times New Roman" pitchFamily="18" charset="0"/>
              <a:cs typeface="Times New Roman" pitchFamily="18" charset="0"/>
            </a:rPr>
            <a:t>Проведение работы по снижению недоимки по налогам и сборам</a:t>
          </a:r>
          <a:endParaRPr lang="ru-RU" sz="2000" b="1" dirty="0">
            <a:solidFill>
              <a:schemeClr val="tx1"/>
            </a:solidFill>
            <a:latin typeface="Times New Roman" pitchFamily="18" charset="0"/>
            <a:cs typeface="Times New Roman" pitchFamily="18" charset="0"/>
          </a:endParaRPr>
        </a:p>
      </dgm:t>
    </dgm:pt>
    <dgm:pt modelId="{1C575D12-34C1-41F9-9CFC-9E646B172E5A}" type="parTrans" cxnId="{C9A4F376-2FE3-4A8D-BAE3-7217A15DE6C0}">
      <dgm:prSet/>
      <dgm:spPr/>
      <dgm:t>
        <a:bodyPr/>
        <a:lstStyle/>
        <a:p>
          <a:endParaRPr lang="ru-RU"/>
        </a:p>
      </dgm:t>
    </dgm:pt>
    <dgm:pt modelId="{C7E4F509-5513-4DC9-9EA2-B44BBD08FA67}" type="sibTrans" cxnId="{C9A4F376-2FE3-4A8D-BAE3-7217A15DE6C0}">
      <dgm:prSet/>
      <dgm:spPr/>
      <dgm:t>
        <a:bodyPr/>
        <a:lstStyle/>
        <a:p>
          <a:endParaRPr lang="ru-RU"/>
        </a:p>
      </dgm:t>
    </dgm:pt>
    <dgm:pt modelId="{58FD5BB6-9DEA-4BFF-BFA6-015C3EA280C3}">
      <dgm:prSet phldrT="[Текст]" custT="1"/>
      <dgm:spPr>
        <a:solidFill>
          <a:srgbClr val="D7A1C8"/>
        </a:solidFill>
      </dgm:spPr>
      <dgm:t>
        <a:bodyPr/>
        <a:lstStyle/>
        <a:p>
          <a:r>
            <a:rPr lang="ru-RU" sz="2000" b="1" dirty="0" smtClean="0">
              <a:solidFill>
                <a:schemeClr val="tx1"/>
              </a:solidFill>
              <a:latin typeface="Times New Roman" pitchFamily="18" charset="0"/>
              <a:cs typeface="Times New Roman" pitchFamily="18" charset="0"/>
            </a:rPr>
            <a:t>Активизация работы по легализации заработной плат</a:t>
          </a:r>
          <a:r>
            <a:rPr lang="ru-RU" sz="2000" b="1" dirty="0" smtClean="0">
              <a:solidFill>
                <a:srgbClr val="002060"/>
              </a:solidFill>
              <a:latin typeface="Times New Roman" pitchFamily="18" charset="0"/>
              <a:cs typeface="Times New Roman" pitchFamily="18" charset="0"/>
            </a:rPr>
            <a:t>ы</a:t>
          </a:r>
          <a:endParaRPr lang="ru-RU" sz="2000" b="1" dirty="0">
            <a:solidFill>
              <a:srgbClr val="002060"/>
            </a:solidFill>
            <a:latin typeface="Times New Roman" pitchFamily="18" charset="0"/>
            <a:cs typeface="Times New Roman" pitchFamily="18" charset="0"/>
          </a:endParaRPr>
        </a:p>
      </dgm:t>
    </dgm:pt>
    <dgm:pt modelId="{3E335BAF-4778-41E1-AEF6-F677A652CD94}" type="parTrans" cxnId="{C43EFF92-D38E-400F-9D49-C5C2D41B5414}">
      <dgm:prSet/>
      <dgm:spPr/>
      <dgm:t>
        <a:bodyPr/>
        <a:lstStyle/>
        <a:p>
          <a:endParaRPr lang="ru-RU"/>
        </a:p>
      </dgm:t>
    </dgm:pt>
    <dgm:pt modelId="{866B08FD-DF50-4B52-A066-EDC150D06724}" type="sibTrans" cxnId="{C43EFF92-D38E-400F-9D49-C5C2D41B5414}">
      <dgm:prSet/>
      <dgm:spPr/>
      <dgm:t>
        <a:bodyPr/>
        <a:lstStyle/>
        <a:p>
          <a:endParaRPr lang="ru-RU"/>
        </a:p>
      </dgm:t>
    </dgm:pt>
    <dgm:pt modelId="{7EFEC84E-ABEC-49DB-8DD5-CC29798E9040}">
      <dgm:prSet phldrT="[Текст]" custT="1"/>
      <dgm:spPr>
        <a:solidFill>
          <a:srgbClr val="FF0066"/>
        </a:solidFill>
      </dgm:spPr>
      <dgm:t>
        <a:bodyPr/>
        <a:lstStyle/>
        <a:p>
          <a:r>
            <a:rPr lang="ru-RU" sz="1800" b="1" dirty="0" smtClean="0">
              <a:solidFill>
                <a:schemeClr val="tx1"/>
              </a:solidFill>
              <a:latin typeface="Times New Roman" pitchFamily="18" charset="0"/>
              <a:cs typeface="Times New Roman" pitchFamily="18" charset="0"/>
            </a:rPr>
            <a:t>Увеличение доходов за счет повышения эффективности управления  муниципальной собственностью</a:t>
          </a:r>
          <a:endParaRPr lang="ru-RU" sz="1800" b="1" dirty="0">
            <a:solidFill>
              <a:schemeClr val="tx1"/>
            </a:solidFill>
            <a:latin typeface="Times New Roman" pitchFamily="18" charset="0"/>
            <a:cs typeface="Times New Roman" pitchFamily="18" charset="0"/>
          </a:endParaRPr>
        </a:p>
      </dgm:t>
    </dgm:pt>
    <dgm:pt modelId="{482E43D7-2B30-47BA-9927-B751D02554EA}" type="parTrans" cxnId="{9DB8B20A-387C-47D9-8921-6173DC460E4F}">
      <dgm:prSet/>
      <dgm:spPr/>
      <dgm:t>
        <a:bodyPr/>
        <a:lstStyle/>
        <a:p>
          <a:endParaRPr lang="ru-RU"/>
        </a:p>
      </dgm:t>
    </dgm:pt>
    <dgm:pt modelId="{549BA308-6240-4AC7-909E-727ADFE4792A}" type="sibTrans" cxnId="{9DB8B20A-387C-47D9-8921-6173DC460E4F}">
      <dgm:prSet/>
      <dgm:spPr/>
      <dgm:t>
        <a:bodyPr/>
        <a:lstStyle/>
        <a:p>
          <a:endParaRPr lang="ru-RU"/>
        </a:p>
      </dgm:t>
    </dgm:pt>
    <dgm:pt modelId="{8E5D8BA5-99B0-45C9-B77E-019F793CBD43}">
      <dgm:prSet phldrT="[Текст]" custT="1"/>
      <dgm:spPr/>
      <dgm:t>
        <a:bodyPr/>
        <a:lstStyle/>
        <a:p>
          <a:r>
            <a:rPr lang="ru-RU" sz="2400" b="1" dirty="0" smtClean="0">
              <a:solidFill>
                <a:schemeClr val="tx1"/>
              </a:solidFill>
              <a:latin typeface="Times New Roman" pitchFamily="18" charset="0"/>
              <a:cs typeface="Times New Roman" pitchFamily="18" charset="0"/>
            </a:rPr>
            <a:t>Поиск новых источников пополнения бюджета</a:t>
          </a:r>
          <a:endParaRPr lang="ru-RU" sz="2400" b="1" dirty="0">
            <a:solidFill>
              <a:schemeClr val="tx1"/>
            </a:solidFill>
            <a:latin typeface="Times New Roman" pitchFamily="18" charset="0"/>
            <a:cs typeface="Times New Roman" pitchFamily="18" charset="0"/>
          </a:endParaRPr>
        </a:p>
      </dgm:t>
    </dgm:pt>
    <dgm:pt modelId="{5DD58EFD-C9A1-457A-BF12-A98DD8454A7E}" type="parTrans" cxnId="{BD323D85-BCC3-46B9-A77F-B6B21DDD1831}">
      <dgm:prSet/>
      <dgm:spPr/>
      <dgm:t>
        <a:bodyPr/>
        <a:lstStyle/>
        <a:p>
          <a:endParaRPr lang="ru-RU"/>
        </a:p>
      </dgm:t>
    </dgm:pt>
    <dgm:pt modelId="{F9B2F6CC-09D9-489D-B51F-FB1BCC193D83}" type="sibTrans" cxnId="{BD323D85-BCC3-46B9-A77F-B6B21DDD1831}">
      <dgm:prSet/>
      <dgm:spPr/>
      <dgm:t>
        <a:bodyPr/>
        <a:lstStyle/>
        <a:p>
          <a:endParaRPr lang="ru-RU"/>
        </a:p>
      </dgm:t>
    </dgm:pt>
    <dgm:pt modelId="{632C8467-C85C-4BA8-B8F2-DDF195F438A4}" type="pres">
      <dgm:prSet presAssocID="{82297ED9-C5BC-45F9-9DE8-CC84AF8D9A8A}" presName="diagram" presStyleCnt="0">
        <dgm:presLayoutVars>
          <dgm:dir/>
          <dgm:resizeHandles val="exact"/>
        </dgm:presLayoutVars>
      </dgm:prSet>
      <dgm:spPr/>
      <dgm:t>
        <a:bodyPr/>
        <a:lstStyle/>
        <a:p>
          <a:endParaRPr lang="ru-RU"/>
        </a:p>
      </dgm:t>
    </dgm:pt>
    <dgm:pt modelId="{78ADAF9D-A153-4603-B94A-9A8F657B4CD5}" type="pres">
      <dgm:prSet presAssocID="{B95F79D6-B432-4577-B8C4-F36C3512399B}" presName="node" presStyleLbl="node1" presStyleIdx="0" presStyleCnt="6" custScaleY="145768">
        <dgm:presLayoutVars>
          <dgm:bulletEnabled val="1"/>
        </dgm:presLayoutVars>
      </dgm:prSet>
      <dgm:spPr/>
      <dgm:t>
        <a:bodyPr/>
        <a:lstStyle/>
        <a:p>
          <a:endParaRPr lang="ru-RU"/>
        </a:p>
      </dgm:t>
    </dgm:pt>
    <dgm:pt modelId="{5761CF16-11AA-4479-BEDC-1AADF5FDE3D7}" type="pres">
      <dgm:prSet presAssocID="{32034E3C-7AA4-403B-8FC2-55B1824843C4}" presName="sibTrans" presStyleCnt="0"/>
      <dgm:spPr/>
    </dgm:pt>
    <dgm:pt modelId="{234DAA17-EB4E-46CC-A1A0-0C7CD8C4DA3E}" type="pres">
      <dgm:prSet presAssocID="{B1395674-7B49-4D25-AFB7-5BBED3F4DDA4}" presName="node" presStyleLbl="node1" presStyleIdx="1" presStyleCnt="6" custScaleY="145768">
        <dgm:presLayoutVars>
          <dgm:bulletEnabled val="1"/>
        </dgm:presLayoutVars>
      </dgm:prSet>
      <dgm:spPr/>
      <dgm:t>
        <a:bodyPr/>
        <a:lstStyle/>
        <a:p>
          <a:endParaRPr lang="ru-RU"/>
        </a:p>
      </dgm:t>
    </dgm:pt>
    <dgm:pt modelId="{CAEE15FC-BF5C-4511-B5AD-58C64CAC7675}" type="pres">
      <dgm:prSet presAssocID="{C15F3C58-57FC-45EF-A200-3D5C7FBD0E5B}" presName="sibTrans" presStyleCnt="0"/>
      <dgm:spPr/>
    </dgm:pt>
    <dgm:pt modelId="{10DCD63A-B2BF-42BE-853C-D5968E5D7EB9}" type="pres">
      <dgm:prSet presAssocID="{4231E290-85FF-44A8-B5FB-8CE2B7B87C71}" presName="node" presStyleLbl="node1" presStyleIdx="2" presStyleCnt="6" custScaleY="145768">
        <dgm:presLayoutVars>
          <dgm:bulletEnabled val="1"/>
        </dgm:presLayoutVars>
      </dgm:prSet>
      <dgm:spPr/>
      <dgm:t>
        <a:bodyPr/>
        <a:lstStyle/>
        <a:p>
          <a:endParaRPr lang="ru-RU"/>
        </a:p>
      </dgm:t>
    </dgm:pt>
    <dgm:pt modelId="{3C8EA682-C2D7-4FAC-B732-91BB97A4FCBD}" type="pres">
      <dgm:prSet presAssocID="{C7E4F509-5513-4DC9-9EA2-B44BBD08FA67}" presName="sibTrans" presStyleCnt="0"/>
      <dgm:spPr/>
    </dgm:pt>
    <dgm:pt modelId="{605427CC-27A6-4C5A-AB93-8D6E476B8833}" type="pres">
      <dgm:prSet presAssocID="{58FD5BB6-9DEA-4BFF-BFA6-015C3EA280C3}" presName="node" presStyleLbl="node1" presStyleIdx="3" presStyleCnt="6" custScaleY="142328" custLinFactNeighborX="-188" custLinFactNeighborY="-150">
        <dgm:presLayoutVars>
          <dgm:bulletEnabled val="1"/>
        </dgm:presLayoutVars>
      </dgm:prSet>
      <dgm:spPr/>
      <dgm:t>
        <a:bodyPr/>
        <a:lstStyle/>
        <a:p>
          <a:endParaRPr lang="ru-RU"/>
        </a:p>
      </dgm:t>
    </dgm:pt>
    <dgm:pt modelId="{06711822-F91E-48CA-BE26-53D1DDB7409A}" type="pres">
      <dgm:prSet presAssocID="{866B08FD-DF50-4B52-A066-EDC150D06724}" presName="sibTrans" presStyleCnt="0"/>
      <dgm:spPr/>
    </dgm:pt>
    <dgm:pt modelId="{A1764287-4069-4530-AED3-4511D28E7486}" type="pres">
      <dgm:prSet presAssocID="{7EFEC84E-ABEC-49DB-8DD5-CC29798E9040}" presName="node" presStyleLbl="node1" presStyleIdx="4" presStyleCnt="6" custScaleY="142328">
        <dgm:presLayoutVars>
          <dgm:bulletEnabled val="1"/>
        </dgm:presLayoutVars>
      </dgm:prSet>
      <dgm:spPr/>
      <dgm:t>
        <a:bodyPr/>
        <a:lstStyle/>
        <a:p>
          <a:endParaRPr lang="ru-RU"/>
        </a:p>
      </dgm:t>
    </dgm:pt>
    <dgm:pt modelId="{64C1F7D6-6FC7-4787-B4F6-8C5D5989A78C}" type="pres">
      <dgm:prSet presAssocID="{549BA308-6240-4AC7-909E-727ADFE4792A}" presName="sibTrans" presStyleCnt="0"/>
      <dgm:spPr/>
    </dgm:pt>
    <dgm:pt modelId="{E8635C3D-E15A-4846-932E-40FD75E13582}" type="pres">
      <dgm:prSet presAssocID="{8E5D8BA5-99B0-45C9-B77E-019F793CBD43}" presName="node" presStyleLbl="node1" presStyleIdx="5" presStyleCnt="6" custScaleY="145504" custLinFactNeighborX="-1588" custLinFactNeighborY="-1588">
        <dgm:presLayoutVars>
          <dgm:bulletEnabled val="1"/>
        </dgm:presLayoutVars>
      </dgm:prSet>
      <dgm:spPr/>
      <dgm:t>
        <a:bodyPr/>
        <a:lstStyle/>
        <a:p>
          <a:endParaRPr lang="ru-RU"/>
        </a:p>
      </dgm:t>
    </dgm:pt>
  </dgm:ptLst>
  <dgm:cxnLst>
    <dgm:cxn modelId="{1164EBAA-A449-4D7F-A724-636D066057FF}" type="presOf" srcId="{4231E290-85FF-44A8-B5FB-8CE2B7B87C71}" destId="{10DCD63A-B2BF-42BE-853C-D5968E5D7EB9}" srcOrd="0" destOrd="0" presId="urn:microsoft.com/office/officeart/2005/8/layout/default#2"/>
    <dgm:cxn modelId="{180004F0-44D5-4055-8252-9687FD224D81}" type="presOf" srcId="{B95F79D6-B432-4577-B8C4-F36C3512399B}" destId="{78ADAF9D-A153-4603-B94A-9A8F657B4CD5}" srcOrd="0" destOrd="0" presId="urn:microsoft.com/office/officeart/2005/8/layout/default#2"/>
    <dgm:cxn modelId="{D88CAB9A-4569-4A09-B4B0-7FDFE2B762D2}" type="presOf" srcId="{7EFEC84E-ABEC-49DB-8DD5-CC29798E9040}" destId="{A1764287-4069-4530-AED3-4511D28E7486}" srcOrd="0" destOrd="0" presId="urn:microsoft.com/office/officeart/2005/8/layout/default#2"/>
    <dgm:cxn modelId="{745C6DF6-3D01-4201-B810-8AEF22637FC6}" type="presOf" srcId="{82297ED9-C5BC-45F9-9DE8-CC84AF8D9A8A}" destId="{632C8467-C85C-4BA8-B8F2-DDF195F438A4}" srcOrd="0" destOrd="0" presId="urn:microsoft.com/office/officeart/2005/8/layout/default#2"/>
    <dgm:cxn modelId="{6D8A954A-8203-47F8-9018-FD8753AC26E3}" srcId="{82297ED9-C5BC-45F9-9DE8-CC84AF8D9A8A}" destId="{B1395674-7B49-4D25-AFB7-5BBED3F4DDA4}" srcOrd="1" destOrd="0" parTransId="{30F3A5A3-C1E3-4216-8380-F2E3BEA6CC56}" sibTransId="{C15F3C58-57FC-45EF-A200-3D5C7FBD0E5B}"/>
    <dgm:cxn modelId="{C43EFF92-D38E-400F-9D49-C5C2D41B5414}" srcId="{82297ED9-C5BC-45F9-9DE8-CC84AF8D9A8A}" destId="{58FD5BB6-9DEA-4BFF-BFA6-015C3EA280C3}" srcOrd="3" destOrd="0" parTransId="{3E335BAF-4778-41E1-AEF6-F677A652CD94}" sibTransId="{866B08FD-DF50-4B52-A066-EDC150D06724}"/>
    <dgm:cxn modelId="{9F46A13C-D455-4666-A787-8C0C818DC943}" type="presOf" srcId="{58FD5BB6-9DEA-4BFF-BFA6-015C3EA280C3}" destId="{605427CC-27A6-4C5A-AB93-8D6E476B8833}" srcOrd="0" destOrd="0" presId="urn:microsoft.com/office/officeart/2005/8/layout/default#2"/>
    <dgm:cxn modelId="{6C35CF1A-F00E-4D50-8B9D-AE4EE1150C66}" type="presOf" srcId="{8E5D8BA5-99B0-45C9-B77E-019F793CBD43}" destId="{E8635C3D-E15A-4846-932E-40FD75E13582}" srcOrd="0" destOrd="0" presId="urn:microsoft.com/office/officeart/2005/8/layout/default#2"/>
    <dgm:cxn modelId="{75AF6FF5-38BC-453A-B4E5-D9CE9BEFA98C}" srcId="{82297ED9-C5BC-45F9-9DE8-CC84AF8D9A8A}" destId="{B95F79D6-B432-4577-B8C4-F36C3512399B}" srcOrd="0" destOrd="0" parTransId="{7C589514-AEB7-44C5-B9AC-56B317447130}" sibTransId="{32034E3C-7AA4-403B-8FC2-55B1824843C4}"/>
    <dgm:cxn modelId="{C9A4F376-2FE3-4A8D-BAE3-7217A15DE6C0}" srcId="{82297ED9-C5BC-45F9-9DE8-CC84AF8D9A8A}" destId="{4231E290-85FF-44A8-B5FB-8CE2B7B87C71}" srcOrd="2" destOrd="0" parTransId="{1C575D12-34C1-41F9-9CFC-9E646B172E5A}" sibTransId="{C7E4F509-5513-4DC9-9EA2-B44BBD08FA67}"/>
    <dgm:cxn modelId="{9DB8B20A-387C-47D9-8921-6173DC460E4F}" srcId="{82297ED9-C5BC-45F9-9DE8-CC84AF8D9A8A}" destId="{7EFEC84E-ABEC-49DB-8DD5-CC29798E9040}" srcOrd="4" destOrd="0" parTransId="{482E43D7-2B30-47BA-9927-B751D02554EA}" sibTransId="{549BA308-6240-4AC7-909E-727ADFE4792A}"/>
    <dgm:cxn modelId="{BD323D85-BCC3-46B9-A77F-B6B21DDD1831}" srcId="{82297ED9-C5BC-45F9-9DE8-CC84AF8D9A8A}" destId="{8E5D8BA5-99B0-45C9-B77E-019F793CBD43}" srcOrd="5" destOrd="0" parTransId="{5DD58EFD-C9A1-457A-BF12-A98DD8454A7E}" sibTransId="{F9B2F6CC-09D9-489D-B51F-FB1BCC193D83}"/>
    <dgm:cxn modelId="{F05150FE-D95C-4624-8AED-7CF1F2842113}" type="presOf" srcId="{B1395674-7B49-4D25-AFB7-5BBED3F4DDA4}" destId="{234DAA17-EB4E-46CC-A1A0-0C7CD8C4DA3E}" srcOrd="0" destOrd="0" presId="urn:microsoft.com/office/officeart/2005/8/layout/default#2"/>
    <dgm:cxn modelId="{D84EFF7E-0FB3-4E7F-AC7E-77BD1FBC75A5}" type="presParOf" srcId="{632C8467-C85C-4BA8-B8F2-DDF195F438A4}" destId="{78ADAF9D-A153-4603-B94A-9A8F657B4CD5}" srcOrd="0" destOrd="0" presId="urn:microsoft.com/office/officeart/2005/8/layout/default#2"/>
    <dgm:cxn modelId="{5B82E74B-C491-4D00-9285-37ED6D0B76B5}" type="presParOf" srcId="{632C8467-C85C-4BA8-B8F2-DDF195F438A4}" destId="{5761CF16-11AA-4479-BEDC-1AADF5FDE3D7}" srcOrd="1" destOrd="0" presId="urn:microsoft.com/office/officeart/2005/8/layout/default#2"/>
    <dgm:cxn modelId="{D8F4095F-2FEF-4104-B099-699AE3976400}" type="presParOf" srcId="{632C8467-C85C-4BA8-B8F2-DDF195F438A4}" destId="{234DAA17-EB4E-46CC-A1A0-0C7CD8C4DA3E}" srcOrd="2" destOrd="0" presId="urn:microsoft.com/office/officeart/2005/8/layout/default#2"/>
    <dgm:cxn modelId="{3DA204F6-4CAE-4BEC-AE22-DC716407314B}" type="presParOf" srcId="{632C8467-C85C-4BA8-B8F2-DDF195F438A4}" destId="{CAEE15FC-BF5C-4511-B5AD-58C64CAC7675}" srcOrd="3" destOrd="0" presId="urn:microsoft.com/office/officeart/2005/8/layout/default#2"/>
    <dgm:cxn modelId="{4B172EC4-C130-47C3-BF83-C82B39F7D61B}" type="presParOf" srcId="{632C8467-C85C-4BA8-B8F2-DDF195F438A4}" destId="{10DCD63A-B2BF-42BE-853C-D5968E5D7EB9}" srcOrd="4" destOrd="0" presId="urn:microsoft.com/office/officeart/2005/8/layout/default#2"/>
    <dgm:cxn modelId="{E462AF95-3F44-4169-BB67-AC19ADDBCAB9}" type="presParOf" srcId="{632C8467-C85C-4BA8-B8F2-DDF195F438A4}" destId="{3C8EA682-C2D7-4FAC-B732-91BB97A4FCBD}" srcOrd="5" destOrd="0" presId="urn:microsoft.com/office/officeart/2005/8/layout/default#2"/>
    <dgm:cxn modelId="{AEF13540-FDAA-44BC-B876-93F1BF7D2A6C}" type="presParOf" srcId="{632C8467-C85C-4BA8-B8F2-DDF195F438A4}" destId="{605427CC-27A6-4C5A-AB93-8D6E476B8833}" srcOrd="6" destOrd="0" presId="urn:microsoft.com/office/officeart/2005/8/layout/default#2"/>
    <dgm:cxn modelId="{41F064F6-F447-42F4-983E-8C4764561E18}" type="presParOf" srcId="{632C8467-C85C-4BA8-B8F2-DDF195F438A4}" destId="{06711822-F91E-48CA-BE26-53D1DDB7409A}" srcOrd="7" destOrd="0" presId="urn:microsoft.com/office/officeart/2005/8/layout/default#2"/>
    <dgm:cxn modelId="{5C6BE6EC-934C-4FBE-A8ED-4109AAC9ACC8}" type="presParOf" srcId="{632C8467-C85C-4BA8-B8F2-DDF195F438A4}" destId="{A1764287-4069-4530-AED3-4511D28E7486}" srcOrd="8" destOrd="0" presId="urn:microsoft.com/office/officeart/2005/8/layout/default#2"/>
    <dgm:cxn modelId="{562A669F-3C0A-4254-B9C7-FCA29B6D8018}" type="presParOf" srcId="{632C8467-C85C-4BA8-B8F2-DDF195F438A4}" destId="{64C1F7D6-6FC7-4787-B4F6-8C5D5989A78C}" srcOrd="9" destOrd="0" presId="urn:microsoft.com/office/officeart/2005/8/layout/default#2"/>
    <dgm:cxn modelId="{D2613B78-B60D-4651-9214-EB18FC799F47}" type="presParOf" srcId="{632C8467-C85C-4BA8-B8F2-DDF195F438A4}" destId="{E8635C3D-E15A-4846-932E-40FD75E13582}" srcOrd="10" destOrd="0" presId="urn:microsoft.com/office/officeart/2005/8/layout/default#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5266BF-1F5D-4E49-9925-3AF5FA7C87A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272615AE-313F-40BB-8467-0F7BFB624E67}">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ru-RU" sz="2800" b="1" dirty="0" smtClean="0">
              <a:latin typeface="Times New Roman" pitchFamily="18" charset="0"/>
              <a:cs typeface="Times New Roman" pitchFamily="18" charset="0"/>
            </a:rPr>
            <a:t>Год</a:t>
          </a:r>
          <a:endParaRPr lang="ru-RU" sz="2800" b="1" dirty="0">
            <a:latin typeface="Times New Roman" pitchFamily="18" charset="0"/>
            <a:cs typeface="Times New Roman" pitchFamily="18" charset="0"/>
          </a:endParaRPr>
        </a:p>
      </dgm:t>
    </dgm:pt>
    <dgm:pt modelId="{30A60C6A-2B27-4947-90ED-8741DE3DA50D}" type="parTrans" cxnId="{D8E35BE2-B97D-4C9F-AD53-C363DBA1A9E1}">
      <dgm:prSet/>
      <dgm:spPr/>
      <dgm:t>
        <a:bodyPr/>
        <a:lstStyle/>
        <a:p>
          <a:endParaRPr lang="ru-RU"/>
        </a:p>
      </dgm:t>
    </dgm:pt>
    <dgm:pt modelId="{F466CCC9-782B-4374-9C5A-334022D5DFEE}" type="sibTrans" cxnId="{D8E35BE2-B97D-4C9F-AD53-C363DBA1A9E1}">
      <dgm:prSet/>
      <dgm:spPr/>
      <dgm:t>
        <a:bodyPr/>
        <a:lstStyle/>
        <a:p>
          <a:endParaRPr lang="ru-RU"/>
        </a:p>
      </dgm:t>
    </dgm:pt>
    <dgm:pt modelId="{9EF44AC3-FFCA-4AC9-B4D5-F20708B80C63}">
      <dgm:prSet phldrT="[Текст]"/>
      <dgm:spPr>
        <a:solidFill>
          <a:srgbClr val="FFC000"/>
        </a:solidFill>
      </dgm:spPr>
      <dgm:t>
        <a:bodyPr/>
        <a:lstStyle/>
        <a:p>
          <a:r>
            <a:rPr lang="ru-RU" b="1" dirty="0" smtClean="0">
              <a:solidFill>
                <a:schemeClr val="tx1"/>
              </a:solidFill>
              <a:latin typeface="Times New Roman" pitchFamily="18" charset="0"/>
              <a:cs typeface="Times New Roman" pitchFamily="18" charset="0"/>
            </a:rPr>
            <a:t>Факт 2023</a:t>
          </a:r>
          <a:endParaRPr lang="ru-RU" b="1" dirty="0">
            <a:solidFill>
              <a:schemeClr val="tx1"/>
            </a:solidFill>
            <a:latin typeface="Times New Roman" pitchFamily="18" charset="0"/>
            <a:cs typeface="Times New Roman" pitchFamily="18" charset="0"/>
          </a:endParaRPr>
        </a:p>
      </dgm:t>
    </dgm:pt>
    <dgm:pt modelId="{8605B1E2-3D13-40BF-ADC7-CC60A52B08AF}" type="parTrans" cxnId="{E8770CB8-DF9D-4A60-BC83-291EECD51554}">
      <dgm:prSet/>
      <dgm:spPr/>
      <dgm:t>
        <a:bodyPr/>
        <a:lstStyle/>
        <a:p>
          <a:endParaRPr lang="ru-RU"/>
        </a:p>
      </dgm:t>
    </dgm:pt>
    <dgm:pt modelId="{EDC8FD38-6482-4082-83FB-D4B6F8B82FAA}" type="sibTrans" cxnId="{E8770CB8-DF9D-4A60-BC83-291EECD51554}">
      <dgm:prSet/>
      <dgm:spPr/>
      <dgm:t>
        <a:bodyPr/>
        <a:lstStyle/>
        <a:p>
          <a:endParaRPr lang="ru-RU"/>
        </a:p>
      </dgm:t>
    </dgm:pt>
    <dgm:pt modelId="{F41C1718-9487-4B2C-A9F2-56D39B889577}">
      <dgm:prSet phldrT="[Текст]"/>
      <dgm:spPr>
        <a:solidFill>
          <a:schemeClr val="accent2">
            <a:lumMod val="40000"/>
            <a:lumOff val="60000"/>
          </a:schemeClr>
        </a:solidFill>
      </dgm:spPr>
      <dgm:t>
        <a:bodyPr/>
        <a:lstStyle/>
        <a:p>
          <a:r>
            <a:rPr lang="ru-RU" b="1" dirty="0" smtClean="0">
              <a:solidFill>
                <a:schemeClr val="tx1"/>
              </a:solidFill>
              <a:latin typeface="Times New Roman" pitchFamily="18" charset="0"/>
              <a:cs typeface="Times New Roman" pitchFamily="18" charset="0"/>
            </a:rPr>
            <a:t>Прогноз 2025</a:t>
          </a:r>
          <a:endParaRPr lang="ru-RU" b="1" dirty="0">
            <a:solidFill>
              <a:schemeClr val="tx1"/>
            </a:solidFill>
          </a:endParaRPr>
        </a:p>
      </dgm:t>
    </dgm:pt>
    <dgm:pt modelId="{8CD917CE-797A-4BA0-9BE8-5E1D112361F0}" type="parTrans" cxnId="{5183CA2E-F148-4D57-A780-583341D580FD}">
      <dgm:prSet/>
      <dgm:spPr/>
      <dgm:t>
        <a:bodyPr/>
        <a:lstStyle/>
        <a:p>
          <a:endParaRPr lang="ru-RU"/>
        </a:p>
      </dgm:t>
    </dgm:pt>
    <dgm:pt modelId="{F3CE0F6B-896E-459A-9D5B-5045701FD451}" type="sibTrans" cxnId="{5183CA2E-F148-4D57-A780-583341D580FD}">
      <dgm:prSet/>
      <dgm:spPr/>
      <dgm:t>
        <a:bodyPr/>
        <a:lstStyle/>
        <a:p>
          <a:endParaRPr lang="ru-RU"/>
        </a:p>
      </dgm:t>
    </dgm:pt>
    <dgm:pt modelId="{482B8FFA-6806-48B9-9201-00F72C1EFA0F}">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ru-RU" sz="2800" b="1" dirty="0" smtClean="0">
              <a:latin typeface="Times New Roman" pitchFamily="18" charset="0"/>
              <a:cs typeface="Times New Roman" pitchFamily="18" charset="0"/>
            </a:rPr>
            <a:t>Доходы</a:t>
          </a:r>
          <a:endParaRPr lang="ru-RU" sz="2800" b="1" dirty="0">
            <a:latin typeface="Times New Roman" pitchFamily="18" charset="0"/>
            <a:cs typeface="Times New Roman" pitchFamily="18" charset="0"/>
          </a:endParaRPr>
        </a:p>
      </dgm:t>
    </dgm:pt>
    <dgm:pt modelId="{5C304848-9EED-41C8-989D-6BA3D902C637}" type="parTrans" cxnId="{112435FA-4B41-461B-8126-F04D8D3318AE}">
      <dgm:prSet/>
      <dgm:spPr/>
      <dgm:t>
        <a:bodyPr/>
        <a:lstStyle/>
        <a:p>
          <a:endParaRPr lang="ru-RU"/>
        </a:p>
      </dgm:t>
    </dgm:pt>
    <dgm:pt modelId="{EF977004-9BFF-40C0-9F5C-FF75B9357F80}" type="sibTrans" cxnId="{112435FA-4B41-461B-8126-F04D8D3318AE}">
      <dgm:prSet/>
      <dgm:spPr/>
      <dgm:t>
        <a:bodyPr/>
        <a:lstStyle/>
        <a:p>
          <a:endParaRPr lang="ru-RU"/>
        </a:p>
      </dgm:t>
    </dgm:pt>
    <dgm:pt modelId="{F9B50FB7-536C-4F4F-8E83-83C01B28B2BC}">
      <dgm:prSet phldrT="[Текст]"/>
      <dgm:spPr>
        <a:solidFill>
          <a:srgbClr val="FFC000"/>
        </a:solidFill>
      </dgm:spPr>
      <dgm:t>
        <a:bodyPr/>
        <a:lstStyle/>
        <a:p>
          <a:r>
            <a:rPr lang="ru-RU" b="1" dirty="0" smtClean="0">
              <a:solidFill>
                <a:schemeClr val="tx1"/>
              </a:solidFill>
              <a:latin typeface="Times New Roman" pitchFamily="18" charset="0"/>
              <a:cs typeface="Times New Roman" pitchFamily="18" charset="0"/>
            </a:rPr>
            <a:t>1750902,6</a:t>
          </a:r>
          <a:endParaRPr lang="ru-RU" b="1" dirty="0">
            <a:solidFill>
              <a:schemeClr val="tx1"/>
            </a:solidFill>
            <a:latin typeface="Times New Roman" pitchFamily="18" charset="0"/>
            <a:cs typeface="Times New Roman" pitchFamily="18" charset="0"/>
          </a:endParaRPr>
        </a:p>
      </dgm:t>
    </dgm:pt>
    <dgm:pt modelId="{CDC14824-FCA6-400B-A8A8-322BB5B7CF26}" type="parTrans" cxnId="{59F08BA2-7963-4650-A9FD-AFF6815E24FE}">
      <dgm:prSet/>
      <dgm:spPr/>
      <dgm:t>
        <a:bodyPr/>
        <a:lstStyle/>
        <a:p>
          <a:endParaRPr lang="ru-RU"/>
        </a:p>
      </dgm:t>
    </dgm:pt>
    <dgm:pt modelId="{E190ABC0-927B-43F6-A339-EDB4C049FB2E}" type="sibTrans" cxnId="{59F08BA2-7963-4650-A9FD-AFF6815E24FE}">
      <dgm:prSet/>
      <dgm:spPr/>
      <dgm:t>
        <a:bodyPr/>
        <a:lstStyle/>
        <a:p>
          <a:endParaRPr lang="ru-RU"/>
        </a:p>
      </dgm:t>
    </dgm:pt>
    <dgm:pt modelId="{6ACD9517-DA8A-40F3-8A74-499C1D468ADF}">
      <dgm:prSet phldrT="[Текст]"/>
      <dgm:spPr>
        <a:solidFill>
          <a:srgbClr val="00B0F0"/>
        </a:solidFill>
      </dgm:spPr>
      <dgm:t>
        <a:bodyPr/>
        <a:lstStyle/>
        <a:p>
          <a:r>
            <a:rPr lang="ru-RU" b="1" dirty="0" smtClean="0">
              <a:solidFill>
                <a:schemeClr val="tx1"/>
              </a:solidFill>
              <a:latin typeface="Times New Roman" pitchFamily="18" charset="0"/>
              <a:cs typeface="Times New Roman" pitchFamily="18" charset="0"/>
            </a:rPr>
            <a:t>1699785,7</a:t>
          </a:r>
          <a:endParaRPr lang="ru-RU" b="1" dirty="0">
            <a:solidFill>
              <a:schemeClr val="tx1"/>
            </a:solidFill>
            <a:latin typeface="Times New Roman" pitchFamily="18" charset="0"/>
            <a:cs typeface="Times New Roman" pitchFamily="18" charset="0"/>
          </a:endParaRPr>
        </a:p>
      </dgm:t>
    </dgm:pt>
    <dgm:pt modelId="{4B70A8B6-A5B1-442C-9FAA-D0FE38708794}" type="parTrans" cxnId="{A0F1F4B9-F915-4290-9133-FA0AFAAFE409}">
      <dgm:prSet/>
      <dgm:spPr/>
      <dgm:t>
        <a:bodyPr/>
        <a:lstStyle/>
        <a:p>
          <a:endParaRPr lang="ru-RU"/>
        </a:p>
      </dgm:t>
    </dgm:pt>
    <dgm:pt modelId="{9C9CDD40-52FE-4CEA-B5FE-5175691A84CB}" type="sibTrans" cxnId="{A0F1F4B9-F915-4290-9133-FA0AFAAFE409}">
      <dgm:prSet/>
      <dgm:spPr/>
      <dgm:t>
        <a:bodyPr/>
        <a:lstStyle/>
        <a:p>
          <a:endParaRPr lang="ru-RU"/>
        </a:p>
      </dgm:t>
    </dgm:pt>
    <dgm:pt modelId="{6E07FBB6-070F-46DF-8CCE-F712EB1197E3}">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ru-RU" sz="2800" b="1" dirty="0" smtClean="0">
              <a:latin typeface="Times New Roman" pitchFamily="18" charset="0"/>
              <a:cs typeface="Times New Roman" pitchFamily="18" charset="0"/>
            </a:rPr>
            <a:t>Дефицит (</a:t>
          </a:r>
          <a:r>
            <a:rPr lang="ru-RU" sz="2800" b="1" dirty="0" err="1" smtClean="0">
              <a:latin typeface="Times New Roman" pitchFamily="18" charset="0"/>
              <a:cs typeface="Times New Roman" pitchFamily="18" charset="0"/>
            </a:rPr>
            <a:t>Профицит</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dgm:t>
    </dgm:pt>
    <dgm:pt modelId="{A130FC55-B044-4EE0-8EF9-6DC20157F9F1}" type="parTrans" cxnId="{18A1B747-9CEC-4038-93CD-FE712F94E731}">
      <dgm:prSet/>
      <dgm:spPr/>
      <dgm:t>
        <a:bodyPr/>
        <a:lstStyle/>
        <a:p>
          <a:endParaRPr lang="ru-RU"/>
        </a:p>
      </dgm:t>
    </dgm:pt>
    <dgm:pt modelId="{8A460866-F3FC-4196-BF86-336CE51F6EBF}" type="sibTrans" cxnId="{18A1B747-9CEC-4038-93CD-FE712F94E731}">
      <dgm:prSet/>
      <dgm:spPr/>
      <dgm:t>
        <a:bodyPr/>
        <a:lstStyle/>
        <a:p>
          <a:endParaRPr lang="ru-RU"/>
        </a:p>
      </dgm:t>
    </dgm:pt>
    <dgm:pt modelId="{53AEC3C6-B8B9-400E-B6A1-2582B32BC621}">
      <dgm:prSet phldrT="[Текст]"/>
      <dgm:spPr>
        <a:solidFill>
          <a:srgbClr val="FFC000"/>
        </a:solidFill>
      </dgm:spPr>
      <dgm:t>
        <a:bodyPr/>
        <a:lstStyle/>
        <a:p>
          <a:r>
            <a:rPr lang="ru-RU" b="1" dirty="0" smtClean="0">
              <a:solidFill>
                <a:schemeClr val="tx1"/>
              </a:solidFill>
              <a:latin typeface="Times New Roman" pitchFamily="18" charset="0"/>
              <a:cs typeface="Times New Roman" pitchFamily="18" charset="0"/>
            </a:rPr>
            <a:t>+74050,7</a:t>
          </a:r>
          <a:endParaRPr lang="ru-RU" b="1" dirty="0">
            <a:solidFill>
              <a:schemeClr val="tx1"/>
            </a:solidFill>
            <a:latin typeface="Times New Roman" pitchFamily="18" charset="0"/>
            <a:cs typeface="Times New Roman" pitchFamily="18" charset="0"/>
          </a:endParaRPr>
        </a:p>
      </dgm:t>
    </dgm:pt>
    <dgm:pt modelId="{1ED42570-4571-4D0B-8766-A839E5C78AE5}" type="parTrans" cxnId="{0D1B459C-382E-4DB9-8FFF-E0E8E17DAE8C}">
      <dgm:prSet/>
      <dgm:spPr/>
      <dgm:t>
        <a:bodyPr/>
        <a:lstStyle/>
        <a:p>
          <a:endParaRPr lang="ru-RU"/>
        </a:p>
      </dgm:t>
    </dgm:pt>
    <dgm:pt modelId="{B01BD371-61B4-4A99-870D-6D62773D8598}" type="sibTrans" cxnId="{0D1B459C-382E-4DB9-8FFF-E0E8E17DAE8C}">
      <dgm:prSet/>
      <dgm:spPr/>
      <dgm:t>
        <a:bodyPr/>
        <a:lstStyle/>
        <a:p>
          <a:endParaRPr lang="ru-RU"/>
        </a:p>
      </dgm:t>
    </dgm:pt>
    <dgm:pt modelId="{734B706C-E683-4FF8-940A-1862313959EB}">
      <dgm:prSet phldrT="[Текст]"/>
      <dgm:spPr>
        <a:solidFill>
          <a:srgbClr val="00B0F0"/>
        </a:solidFill>
      </dgm:spPr>
      <dgm:t>
        <a:bodyPr/>
        <a:lstStyle/>
        <a:p>
          <a:r>
            <a:rPr lang="ru-RU" b="1" dirty="0" smtClean="0">
              <a:solidFill>
                <a:schemeClr val="tx1"/>
              </a:solidFill>
              <a:latin typeface="Times New Roman" pitchFamily="18" charset="0"/>
              <a:cs typeface="Times New Roman" pitchFamily="18" charset="0"/>
            </a:rPr>
            <a:t>+50252,4</a:t>
          </a:r>
          <a:endParaRPr lang="ru-RU" b="1" dirty="0">
            <a:solidFill>
              <a:schemeClr val="tx1"/>
            </a:solidFill>
            <a:latin typeface="Times New Roman" pitchFamily="18" charset="0"/>
            <a:cs typeface="Times New Roman" pitchFamily="18" charset="0"/>
          </a:endParaRPr>
        </a:p>
      </dgm:t>
    </dgm:pt>
    <dgm:pt modelId="{F200160C-08DE-448D-A88E-855EF4E74DE9}" type="parTrans" cxnId="{141C76B3-970D-4497-A3B3-4E21A2AEC7AB}">
      <dgm:prSet/>
      <dgm:spPr/>
      <dgm:t>
        <a:bodyPr/>
        <a:lstStyle/>
        <a:p>
          <a:endParaRPr lang="ru-RU"/>
        </a:p>
      </dgm:t>
    </dgm:pt>
    <dgm:pt modelId="{932CD689-4BF5-46B7-8EC6-CC3CD227F8C8}" type="sibTrans" cxnId="{141C76B3-970D-4497-A3B3-4E21A2AEC7AB}">
      <dgm:prSet/>
      <dgm:spPr/>
      <dgm:t>
        <a:bodyPr/>
        <a:lstStyle/>
        <a:p>
          <a:endParaRPr lang="ru-RU"/>
        </a:p>
      </dgm:t>
    </dgm:pt>
    <dgm:pt modelId="{11A6C825-57BF-4C45-A407-A5D32BEAA230}">
      <dgm:prSet/>
      <dgm:spPr>
        <a:solidFill>
          <a:srgbClr val="00B0F0"/>
        </a:solidFill>
      </dgm:spPr>
      <dgm:t>
        <a:bodyPr/>
        <a:lstStyle/>
        <a:p>
          <a:r>
            <a:rPr lang="ru-RU" b="1" dirty="0" smtClean="0">
              <a:solidFill>
                <a:schemeClr val="tx1"/>
              </a:solidFill>
              <a:latin typeface="Times New Roman" pitchFamily="18" charset="0"/>
              <a:cs typeface="Times New Roman" pitchFamily="18" charset="0"/>
            </a:rPr>
            <a:t>Оценка 2024</a:t>
          </a:r>
          <a:endParaRPr lang="ru-RU" b="1" dirty="0">
            <a:solidFill>
              <a:schemeClr val="tx1"/>
            </a:solidFill>
            <a:latin typeface="Times New Roman" pitchFamily="18" charset="0"/>
            <a:cs typeface="Times New Roman" pitchFamily="18" charset="0"/>
          </a:endParaRPr>
        </a:p>
      </dgm:t>
    </dgm:pt>
    <dgm:pt modelId="{6E08A94E-E230-4FF7-BA69-C9C49E461F01}" type="parTrans" cxnId="{4E23A97A-7006-43B2-9626-A9315EB728CF}">
      <dgm:prSet/>
      <dgm:spPr/>
      <dgm:t>
        <a:bodyPr/>
        <a:lstStyle/>
        <a:p>
          <a:endParaRPr lang="ru-RU"/>
        </a:p>
      </dgm:t>
    </dgm:pt>
    <dgm:pt modelId="{AF253266-329F-426A-90FB-7E4727BEC0B8}" type="sibTrans" cxnId="{4E23A97A-7006-43B2-9626-A9315EB728CF}">
      <dgm:prSet/>
      <dgm:spPr/>
      <dgm:t>
        <a:bodyPr/>
        <a:lstStyle/>
        <a:p>
          <a:endParaRPr lang="ru-RU"/>
        </a:p>
      </dgm:t>
    </dgm:pt>
    <dgm:pt modelId="{282D72A7-329C-40BE-B423-45FEADD92715}">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ru-RU" sz="2800" b="1" dirty="0" smtClean="0">
              <a:latin typeface="Times New Roman" pitchFamily="18" charset="0"/>
              <a:cs typeface="Times New Roman" pitchFamily="18" charset="0"/>
            </a:rPr>
            <a:t>Расходы</a:t>
          </a:r>
          <a:endParaRPr lang="ru-RU" sz="2800" b="1" dirty="0">
            <a:latin typeface="Times New Roman" pitchFamily="18" charset="0"/>
            <a:cs typeface="Times New Roman" pitchFamily="18" charset="0"/>
          </a:endParaRPr>
        </a:p>
      </dgm:t>
    </dgm:pt>
    <dgm:pt modelId="{FA6131ED-9387-47CB-B32F-F9BD62AC59B6}" type="parTrans" cxnId="{852A0DEF-EFC2-4E3A-ABAA-233698833356}">
      <dgm:prSet/>
      <dgm:spPr/>
      <dgm:t>
        <a:bodyPr/>
        <a:lstStyle/>
        <a:p>
          <a:endParaRPr lang="ru-RU"/>
        </a:p>
      </dgm:t>
    </dgm:pt>
    <dgm:pt modelId="{D74C1187-B7E8-4ADB-A9FA-90C0B3427282}" type="sibTrans" cxnId="{852A0DEF-EFC2-4E3A-ABAA-233698833356}">
      <dgm:prSet/>
      <dgm:spPr/>
      <dgm:t>
        <a:bodyPr/>
        <a:lstStyle/>
        <a:p>
          <a:endParaRPr lang="ru-RU"/>
        </a:p>
      </dgm:t>
    </dgm:pt>
    <dgm:pt modelId="{9C7DBAC8-3570-4E60-9190-1BCF112AB289}">
      <dgm:prSet/>
      <dgm:spPr>
        <a:solidFill>
          <a:srgbClr val="FFFF00"/>
        </a:solidFill>
      </dgm:spPr>
      <dgm:t>
        <a:bodyPr/>
        <a:lstStyle/>
        <a:p>
          <a:r>
            <a:rPr lang="ru-RU" b="1" dirty="0" smtClean="0">
              <a:solidFill>
                <a:schemeClr val="tx1"/>
              </a:solidFill>
              <a:latin typeface="Times New Roman" pitchFamily="18" charset="0"/>
              <a:cs typeface="Times New Roman" pitchFamily="18" charset="0"/>
            </a:rPr>
            <a:t>Прогноз 2026</a:t>
          </a:r>
          <a:endParaRPr lang="ru-RU" b="1" dirty="0">
            <a:solidFill>
              <a:schemeClr val="tx1"/>
            </a:solidFill>
            <a:latin typeface="Times New Roman" pitchFamily="18" charset="0"/>
            <a:cs typeface="Times New Roman" pitchFamily="18" charset="0"/>
          </a:endParaRPr>
        </a:p>
      </dgm:t>
    </dgm:pt>
    <dgm:pt modelId="{44B0A052-14F0-4F54-B81C-87B22155A67B}" type="parTrans" cxnId="{8268CE38-7FBA-4A57-91C5-EADFA514CCF2}">
      <dgm:prSet/>
      <dgm:spPr/>
      <dgm:t>
        <a:bodyPr/>
        <a:lstStyle/>
        <a:p>
          <a:endParaRPr lang="ru-RU"/>
        </a:p>
      </dgm:t>
    </dgm:pt>
    <dgm:pt modelId="{3C19C16E-444D-4DF1-B335-461D0E39CEEE}" type="sibTrans" cxnId="{8268CE38-7FBA-4A57-91C5-EADFA514CCF2}">
      <dgm:prSet/>
      <dgm:spPr/>
      <dgm:t>
        <a:bodyPr/>
        <a:lstStyle/>
        <a:p>
          <a:endParaRPr lang="ru-RU"/>
        </a:p>
      </dgm:t>
    </dgm:pt>
    <dgm:pt modelId="{9F20C54E-543D-421A-8E1B-29C7BBA95772}">
      <dgm:prSet/>
      <dgm:spPr>
        <a:solidFill>
          <a:schemeClr val="accent3">
            <a:lumMod val="60000"/>
            <a:lumOff val="40000"/>
          </a:schemeClr>
        </a:solidFill>
      </dgm:spPr>
      <dgm:t>
        <a:bodyPr/>
        <a:lstStyle/>
        <a:p>
          <a:r>
            <a:rPr lang="ru-RU" b="1" dirty="0" smtClean="0">
              <a:solidFill>
                <a:schemeClr val="tx1"/>
              </a:solidFill>
              <a:latin typeface="Times New Roman" pitchFamily="18" charset="0"/>
              <a:cs typeface="Times New Roman" pitchFamily="18" charset="0"/>
            </a:rPr>
            <a:t>Прогноз 2027</a:t>
          </a:r>
          <a:endParaRPr lang="ru-RU" b="1" dirty="0">
            <a:solidFill>
              <a:schemeClr val="tx1"/>
            </a:solidFill>
            <a:latin typeface="Times New Roman" pitchFamily="18" charset="0"/>
            <a:cs typeface="Times New Roman" pitchFamily="18" charset="0"/>
          </a:endParaRPr>
        </a:p>
      </dgm:t>
    </dgm:pt>
    <dgm:pt modelId="{45F7E44F-08DF-4A57-BB2E-7A42D9614E30}" type="parTrans" cxnId="{18C52B3F-22BC-448A-BD01-E9A049E86376}">
      <dgm:prSet/>
      <dgm:spPr/>
      <dgm:t>
        <a:bodyPr/>
        <a:lstStyle/>
        <a:p>
          <a:endParaRPr lang="ru-RU"/>
        </a:p>
      </dgm:t>
    </dgm:pt>
    <dgm:pt modelId="{61CE0BA3-3402-4821-83D9-732206F81DB9}" type="sibTrans" cxnId="{18C52B3F-22BC-448A-BD01-E9A049E86376}">
      <dgm:prSet/>
      <dgm:spPr/>
      <dgm:t>
        <a:bodyPr/>
        <a:lstStyle/>
        <a:p>
          <a:endParaRPr lang="ru-RU"/>
        </a:p>
      </dgm:t>
    </dgm:pt>
    <dgm:pt modelId="{30EC25DA-FC25-4486-A017-8487A7233A0A}">
      <dgm:prSet/>
      <dgm:spPr>
        <a:solidFill>
          <a:schemeClr val="accent2">
            <a:lumMod val="40000"/>
            <a:lumOff val="60000"/>
          </a:schemeClr>
        </a:solidFill>
      </dgm:spPr>
      <dgm:t>
        <a:bodyPr/>
        <a:lstStyle/>
        <a:p>
          <a:r>
            <a:rPr lang="ru-RU" b="1" dirty="0" smtClean="0">
              <a:solidFill>
                <a:schemeClr val="tx1"/>
              </a:solidFill>
              <a:latin typeface="Times New Roman" pitchFamily="18" charset="0"/>
              <a:cs typeface="Times New Roman" pitchFamily="18" charset="0"/>
            </a:rPr>
            <a:t>1566571,5</a:t>
          </a:r>
          <a:endParaRPr lang="ru-RU" b="1" dirty="0">
            <a:solidFill>
              <a:schemeClr val="tx1"/>
            </a:solidFill>
            <a:latin typeface="Times New Roman" pitchFamily="18" charset="0"/>
            <a:cs typeface="Times New Roman" pitchFamily="18" charset="0"/>
          </a:endParaRPr>
        </a:p>
      </dgm:t>
    </dgm:pt>
    <dgm:pt modelId="{A973D844-5BCE-4F98-99AF-C7225BC95728}" type="parTrans" cxnId="{544D4278-6B04-4161-9845-9F612B4CAC01}">
      <dgm:prSet/>
      <dgm:spPr/>
      <dgm:t>
        <a:bodyPr/>
        <a:lstStyle/>
        <a:p>
          <a:endParaRPr lang="ru-RU"/>
        </a:p>
      </dgm:t>
    </dgm:pt>
    <dgm:pt modelId="{DC37CF2C-FE24-41AD-90DF-4AAEEA1B87E2}" type="sibTrans" cxnId="{544D4278-6B04-4161-9845-9F612B4CAC01}">
      <dgm:prSet/>
      <dgm:spPr/>
      <dgm:t>
        <a:bodyPr/>
        <a:lstStyle/>
        <a:p>
          <a:endParaRPr lang="ru-RU"/>
        </a:p>
      </dgm:t>
    </dgm:pt>
    <dgm:pt modelId="{C1D4A2B0-4A45-4AC6-ADEA-05E8DAAD0941}">
      <dgm:prSet/>
      <dgm:spPr>
        <a:solidFill>
          <a:srgbClr val="FFFF00"/>
        </a:solidFill>
      </dgm:spPr>
      <dgm:t>
        <a:bodyPr/>
        <a:lstStyle/>
        <a:p>
          <a:r>
            <a:rPr lang="ru-RU" b="1" dirty="0" smtClean="0">
              <a:solidFill>
                <a:schemeClr val="tx1"/>
              </a:solidFill>
              <a:latin typeface="Times New Roman" pitchFamily="18" charset="0"/>
              <a:cs typeface="Times New Roman" pitchFamily="18" charset="0"/>
            </a:rPr>
            <a:t>1627014,1</a:t>
          </a:r>
          <a:endParaRPr lang="ru-RU" b="1" dirty="0">
            <a:solidFill>
              <a:schemeClr val="tx1"/>
            </a:solidFill>
            <a:latin typeface="Times New Roman" pitchFamily="18" charset="0"/>
            <a:cs typeface="Times New Roman" pitchFamily="18" charset="0"/>
          </a:endParaRPr>
        </a:p>
      </dgm:t>
    </dgm:pt>
    <dgm:pt modelId="{96D04B6F-E2DF-44A5-97B1-CE9107EC18A2}" type="parTrans" cxnId="{32C8F848-887C-4A0F-807E-22F5C6729DB6}">
      <dgm:prSet/>
      <dgm:spPr/>
      <dgm:t>
        <a:bodyPr/>
        <a:lstStyle/>
        <a:p>
          <a:endParaRPr lang="ru-RU"/>
        </a:p>
      </dgm:t>
    </dgm:pt>
    <dgm:pt modelId="{A1D069E4-DCC6-4D6A-9D86-F9A3001ECDF6}" type="sibTrans" cxnId="{32C8F848-887C-4A0F-807E-22F5C6729DB6}">
      <dgm:prSet/>
      <dgm:spPr/>
      <dgm:t>
        <a:bodyPr/>
        <a:lstStyle/>
        <a:p>
          <a:endParaRPr lang="ru-RU"/>
        </a:p>
      </dgm:t>
    </dgm:pt>
    <dgm:pt modelId="{6061FF35-C7D0-4458-9C48-3869B6273676}">
      <dgm:prSet/>
      <dgm:spPr>
        <a:solidFill>
          <a:schemeClr val="accent3">
            <a:lumMod val="60000"/>
            <a:lumOff val="40000"/>
          </a:schemeClr>
        </a:solidFill>
      </dgm:spPr>
      <dgm:t>
        <a:bodyPr/>
        <a:lstStyle/>
        <a:p>
          <a:r>
            <a:rPr lang="ru-RU" b="1" dirty="0" smtClean="0">
              <a:solidFill>
                <a:schemeClr val="tx1"/>
              </a:solidFill>
              <a:latin typeface="Times New Roman" pitchFamily="18" charset="0"/>
              <a:cs typeface="Times New Roman" pitchFamily="18" charset="0"/>
            </a:rPr>
            <a:t>1702101,6</a:t>
          </a:r>
          <a:endParaRPr lang="ru-RU" b="1" dirty="0">
            <a:solidFill>
              <a:schemeClr val="tx1"/>
            </a:solidFill>
            <a:latin typeface="Times New Roman" pitchFamily="18" charset="0"/>
            <a:cs typeface="Times New Roman" pitchFamily="18" charset="0"/>
          </a:endParaRPr>
        </a:p>
      </dgm:t>
    </dgm:pt>
    <dgm:pt modelId="{37087A42-1153-4EE0-91A0-BA9E7AC25026}" type="parTrans" cxnId="{565648C3-C4AD-4678-A16F-8E25066D63B4}">
      <dgm:prSet/>
      <dgm:spPr/>
      <dgm:t>
        <a:bodyPr/>
        <a:lstStyle/>
        <a:p>
          <a:endParaRPr lang="ru-RU"/>
        </a:p>
      </dgm:t>
    </dgm:pt>
    <dgm:pt modelId="{7C563111-3DE7-42DF-AA8B-30B3B45F8961}" type="sibTrans" cxnId="{565648C3-C4AD-4678-A16F-8E25066D63B4}">
      <dgm:prSet/>
      <dgm:spPr/>
      <dgm:t>
        <a:bodyPr/>
        <a:lstStyle/>
        <a:p>
          <a:endParaRPr lang="ru-RU"/>
        </a:p>
      </dgm:t>
    </dgm:pt>
    <dgm:pt modelId="{60F40B50-0C43-4876-8161-43C83CD3C91C}">
      <dgm:prSet/>
      <dgm:spPr>
        <a:solidFill>
          <a:srgbClr val="FFC000"/>
        </a:solidFill>
      </dgm:spPr>
      <dgm:t>
        <a:bodyPr/>
        <a:lstStyle/>
        <a:p>
          <a:r>
            <a:rPr lang="ru-RU" b="1" dirty="0" smtClean="0">
              <a:solidFill>
                <a:schemeClr val="tx1"/>
              </a:solidFill>
              <a:latin typeface="Times New Roman" pitchFamily="18" charset="0"/>
              <a:cs typeface="Times New Roman" pitchFamily="18" charset="0"/>
            </a:rPr>
            <a:t>1676851,9</a:t>
          </a:r>
          <a:endParaRPr lang="ru-RU" b="1" dirty="0">
            <a:solidFill>
              <a:schemeClr val="tx1"/>
            </a:solidFill>
            <a:latin typeface="Times New Roman" pitchFamily="18" charset="0"/>
            <a:cs typeface="Times New Roman" pitchFamily="18" charset="0"/>
          </a:endParaRPr>
        </a:p>
      </dgm:t>
    </dgm:pt>
    <dgm:pt modelId="{F4E841EB-75F9-4397-89AC-0811780829B0}" type="parTrans" cxnId="{CABC3A52-5C53-4854-8846-789C0A1A6097}">
      <dgm:prSet/>
      <dgm:spPr/>
      <dgm:t>
        <a:bodyPr/>
        <a:lstStyle/>
        <a:p>
          <a:endParaRPr lang="ru-RU"/>
        </a:p>
      </dgm:t>
    </dgm:pt>
    <dgm:pt modelId="{2EB90B0F-0A2C-4577-ABDD-2928506AFFE5}" type="sibTrans" cxnId="{CABC3A52-5C53-4854-8846-789C0A1A6097}">
      <dgm:prSet/>
      <dgm:spPr/>
      <dgm:t>
        <a:bodyPr/>
        <a:lstStyle/>
        <a:p>
          <a:endParaRPr lang="ru-RU"/>
        </a:p>
      </dgm:t>
    </dgm:pt>
    <dgm:pt modelId="{844B4661-E4B9-4B40-A3FA-1E5471E544BD}">
      <dgm:prSet/>
      <dgm:spPr>
        <a:solidFill>
          <a:srgbClr val="00B0F0"/>
        </a:solidFill>
      </dgm:spPr>
      <dgm:t>
        <a:bodyPr/>
        <a:lstStyle/>
        <a:p>
          <a:r>
            <a:rPr lang="ru-RU" b="1" dirty="0" smtClean="0">
              <a:solidFill>
                <a:schemeClr val="tx1"/>
              </a:solidFill>
              <a:latin typeface="Times New Roman" pitchFamily="18" charset="0"/>
              <a:cs typeface="Times New Roman" pitchFamily="18" charset="0"/>
            </a:rPr>
            <a:t>1649533,3</a:t>
          </a:r>
          <a:endParaRPr lang="ru-RU" b="1" dirty="0">
            <a:solidFill>
              <a:schemeClr val="tx1"/>
            </a:solidFill>
            <a:latin typeface="Times New Roman" pitchFamily="18" charset="0"/>
            <a:cs typeface="Times New Roman" pitchFamily="18" charset="0"/>
          </a:endParaRPr>
        </a:p>
      </dgm:t>
    </dgm:pt>
    <dgm:pt modelId="{BF45E347-043B-4C77-B629-A2673C34C5B2}" type="parTrans" cxnId="{A55C8F12-BEBE-450C-AA61-4D273E58A630}">
      <dgm:prSet/>
      <dgm:spPr/>
      <dgm:t>
        <a:bodyPr/>
        <a:lstStyle/>
        <a:p>
          <a:endParaRPr lang="ru-RU"/>
        </a:p>
      </dgm:t>
    </dgm:pt>
    <dgm:pt modelId="{6C86EE96-B4AD-46A6-B86A-DCB9DE1EF84A}" type="sibTrans" cxnId="{A55C8F12-BEBE-450C-AA61-4D273E58A630}">
      <dgm:prSet/>
      <dgm:spPr/>
      <dgm:t>
        <a:bodyPr/>
        <a:lstStyle/>
        <a:p>
          <a:endParaRPr lang="ru-RU"/>
        </a:p>
      </dgm:t>
    </dgm:pt>
    <dgm:pt modelId="{DF842748-B67C-437A-AA9D-20C59DAD9E94}">
      <dgm:prSet/>
      <dgm:spPr>
        <a:solidFill>
          <a:schemeClr val="accent2">
            <a:lumMod val="40000"/>
            <a:lumOff val="60000"/>
          </a:schemeClr>
        </a:solidFill>
      </dgm:spPr>
      <dgm:t>
        <a:bodyPr/>
        <a:lstStyle/>
        <a:p>
          <a:r>
            <a:rPr lang="ru-RU" b="1" dirty="0" smtClean="0">
              <a:solidFill>
                <a:schemeClr val="tx1"/>
              </a:solidFill>
              <a:latin typeface="Times New Roman" pitchFamily="18" charset="0"/>
              <a:cs typeface="Times New Roman" pitchFamily="18" charset="0"/>
            </a:rPr>
            <a:t>1566571,5</a:t>
          </a:r>
          <a:endParaRPr lang="ru-RU" b="1" dirty="0">
            <a:solidFill>
              <a:schemeClr val="tx1"/>
            </a:solidFill>
            <a:latin typeface="Times New Roman" pitchFamily="18" charset="0"/>
            <a:cs typeface="Times New Roman" pitchFamily="18" charset="0"/>
          </a:endParaRPr>
        </a:p>
      </dgm:t>
    </dgm:pt>
    <dgm:pt modelId="{520C245A-A872-4204-A550-75A9E2BF8873}" type="parTrans" cxnId="{4E150BF5-3976-4881-B8F3-12F20F482A3F}">
      <dgm:prSet/>
      <dgm:spPr/>
      <dgm:t>
        <a:bodyPr/>
        <a:lstStyle/>
        <a:p>
          <a:endParaRPr lang="ru-RU"/>
        </a:p>
      </dgm:t>
    </dgm:pt>
    <dgm:pt modelId="{5F387EC3-7E65-469E-98C6-6809786330CC}" type="sibTrans" cxnId="{4E150BF5-3976-4881-B8F3-12F20F482A3F}">
      <dgm:prSet/>
      <dgm:spPr/>
      <dgm:t>
        <a:bodyPr/>
        <a:lstStyle/>
        <a:p>
          <a:endParaRPr lang="ru-RU"/>
        </a:p>
      </dgm:t>
    </dgm:pt>
    <dgm:pt modelId="{0FC42E96-6758-4102-8802-AB350C3CEB1E}">
      <dgm:prSet/>
      <dgm:spPr>
        <a:solidFill>
          <a:srgbClr val="FFFF00"/>
        </a:solidFill>
      </dgm:spPr>
      <dgm:t>
        <a:bodyPr/>
        <a:lstStyle/>
        <a:p>
          <a:r>
            <a:rPr lang="ru-RU" b="1" dirty="0" smtClean="0">
              <a:solidFill>
                <a:schemeClr val="tx1"/>
              </a:solidFill>
              <a:latin typeface="Times New Roman" pitchFamily="18" charset="0"/>
              <a:cs typeface="Times New Roman" pitchFamily="18" charset="0"/>
            </a:rPr>
            <a:t>1627014,1</a:t>
          </a:r>
          <a:endParaRPr lang="ru-RU" b="1" dirty="0">
            <a:solidFill>
              <a:schemeClr val="tx1"/>
            </a:solidFill>
            <a:latin typeface="Times New Roman" pitchFamily="18" charset="0"/>
            <a:cs typeface="Times New Roman" pitchFamily="18" charset="0"/>
          </a:endParaRPr>
        </a:p>
      </dgm:t>
    </dgm:pt>
    <dgm:pt modelId="{A30C145C-627E-4B6A-B79C-35AB6933CC4F}" type="parTrans" cxnId="{E94D10B4-32B2-4615-812B-B10D5E818238}">
      <dgm:prSet/>
      <dgm:spPr/>
      <dgm:t>
        <a:bodyPr/>
        <a:lstStyle/>
        <a:p>
          <a:endParaRPr lang="ru-RU"/>
        </a:p>
      </dgm:t>
    </dgm:pt>
    <dgm:pt modelId="{DE83DFA9-87E3-44E1-B26F-417D4377947A}" type="sibTrans" cxnId="{E94D10B4-32B2-4615-812B-B10D5E818238}">
      <dgm:prSet/>
      <dgm:spPr/>
      <dgm:t>
        <a:bodyPr/>
        <a:lstStyle/>
        <a:p>
          <a:endParaRPr lang="ru-RU"/>
        </a:p>
      </dgm:t>
    </dgm:pt>
    <dgm:pt modelId="{AE52EC46-7511-48AD-9E67-B28DD5631741}">
      <dgm:prSet/>
      <dgm:spPr>
        <a:solidFill>
          <a:schemeClr val="accent3">
            <a:lumMod val="60000"/>
            <a:lumOff val="40000"/>
          </a:schemeClr>
        </a:solidFill>
      </dgm:spPr>
      <dgm:t>
        <a:bodyPr/>
        <a:lstStyle/>
        <a:p>
          <a:r>
            <a:rPr lang="ru-RU" b="1" dirty="0" smtClean="0">
              <a:solidFill>
                <a:schemeClr val="tx1"/>
              </a:solidFill>
              <a:latin typeface="Times New Roman" pitchFamily="18" charset="0"/>
              <a:cs typeface="Times New Roman" pitchFamily="18" charset="0"/>
            </a:rPr>
            <a:t>1702101,6</a:t>
          </a:r>
          <a:endParaRPr lang="ru-RU" b="1" dirty="0">
            <a:solidFill>
              <a:schemeClr val="tx1"/>
            </a:solidFill>
            <a:latin typeface="Times New Roman" pitchFamily="18" charset="0"/>
            <a:cs typeface="Times New Roman" pitchFamily="18" charset="0"/>
          </a:endParaRPr>
        </a:p>
      </dgm:t>
    </dgm:pt>
    <dgm:pt modelId="{0323986E-00CF-4BFA-8AD2-5DB8BC9E7488}" type="parTrans" cxnId="{D8D5CFBD-CA7B-4458-B79B-2F2DF6D066C9}">
      <dgm:prSet/>
      <dgm:spPr/>
      <dgm:t>
        <a:bodyPr/>
        <a:lstStyle/>
        <a:p>
          <a:endParaRPr lang="ru-RU"/>
        </a:p>
      </dgm:t>
    </dgm:pt>
    <dgm:pt modelId="{6B17D0E3-E3D0-4634-9F9A-76640634F5F7}" type="sibTrans" cxnId="{D8D5CFBD-CA7B-4458-B79B-2F2DF6D066C9}">
      <dgm:prSet/>
      <dgm:spPr/>
      <dgm:t>
        <a:bodyPr/>
        <a:lstStyle/>
        <a:p>
          <a:endParaRPr lang="ru-RU"/>
        </a:p>
      </dgm:t>
    </dgm:pt>
    <dgm:pt modelId="{D8CDBE8F-4561-4639-94A0-85A20947FC0D}">
      <dgm:prSet/>
      <dgm:spPr>
        <a:solidFill>
          <a:schemeClr val="accent2">
            <a:lumMod val="40000"/>
            <a:lumOff val="60000"/>
          </a:schemeClr>
        </a:solidFill>
      </dgm:spPr>
      <dgm:t>
        <a:bodyPr/>
        <a:lstStyle/>
        <a:p>
          <a:r>
            <a:rPr lang="ru-RU" b="1" dirty="0" smtClean="0">
              <a:solidFill>
                <a:schemeClr val="tx1"/>
              </a:solidFill>
              <a:latin typeface="Times New Roman" pitchFamily="18" charset="0"/>
              <a:cs typeface="Times New Roman" pitchFamily="18" charset="0"/>
            </a:rPr>
            <a:t>0,0</a:t>
          </a:r>
          <a:endParaRPr lang="ru-RU" b="1" dirty="0">
            <a:solidFill>
              <a:schemeClr val="tx1"/>
            </a:solidFill>
            <a:latin typeface="Times New Roman" pitchFamily="18" charset="0"/>
            <a:cs typeface="Times New Roman" pitchFamily="18" charset="0"/>
          </a:endParaRPr>
        </a:p>
      </dgm:t>
    </dgm:pt>
    <dgm:pt modelId="{91A1BDF7-BB8F-48DC-90E7-F209610411A9}" type="parTrans" cxnId="{24DB4644-F0A6-425A-ABA3-B88FE3AB9CC7}">
      <dgm:prSet/>
      <dgm:spPr/>
      <dgm:t>
        <a:bodyPr/>
        <a:lstStyle/>
        <a:p>
          <a:endParaRPr lang="ru-RU"/>
        </a:p>
      </dgm:t>
    </dgm:pt>
    <dgm:pt modelId="{3CDE548D-0A41-4F3A-998D-43354E2B948E}" type="sibTrans" cxnId="{24DB4644-F0A6-425A-ABA3-B88FE3AB9CC7}">
      <dgm:prSet/>
      <dgm:spPr/>
      <dgm:t>
        <a:bodyPr/>
        <a:lstStyle/>
        <a:p>
          <a:endParaRPr lang="ru-RU"/>
        </a:p>
      </dgm:t>
    </dgm:pt>
    <dgm:pt modelId="{3C6F1F30-F3A0-4E30-A468-8866AAF9ADD2}">
      <dgm:prSet/>
      <dgm:spPr>
        <a:solidFill>
          <a:srgbClr val="FFFF00"/>
        </a:solidFill>
      </dgm:spPr>
      <dgm:t>
        <a:bodyPr/>
        <a:lstStyle/>
        <a:p>
          <a:r>
            <a:rPr lang="ru-RU" b="1" dirty="0" smtClean="0">
              <a:solidFill>
                <a:schemeClr val="tx1"/>
              </a:solidFill>
              <a:latin typeface="Times New Roman" pitchFamily="18" charset="0"/>
              <a:cs typeface="Times New Roman" pitchFamily="18" charset="0"/>
            </a:rPr>
            <a:t>0,0</a:t>
          </a:r>
          <a:endParaRPr lang="ru-RU" b="1" dirty="0">
            <a:solidFill>
              <a:schemeClr val="tx1"/>
            </a:solidFill>
            <a:latin typeface="Times New Roman" pitchFamily="18" charset="0"/>
            <a:cs typeface="Times New Roman" pitchFamily="18" charset="0"/>
          </a:endParaRPr>
        </a:p>
      </dgm:t>
    </dgm:pt>
    <dgm:pt modelId="{5DFF1481-3E56-450C-8D04-477406D960B7}" type="parTrans" cxnId="{A1CF7A50-0E79-4075-BF63-DE7BCF87DA00}">
      <dgm:prSet/>
      <dgm:spPr/>
      <dgm:t>
        <a:bodyPr/>
        <a:lstStyle/>
        <a:p>
          <a:endParaRPr lang="ru-RU"/>
        </a:p>
      </dgm:t>
    </dgm:pt>
    <dgm:pt modelId="{BBA9D72B-093C-4A1E-99D4-349E8F8544D6}" type="sibTrans" cxnId="{A1CF7A50-0E79-4075-BF63-DE7BCF87DA00}">
      <dgm:prSet/>
      <dgm:spPr/>
      <dgm:t>
        <a:bodyPr/>
        <a:lstStyle/>
        <a:p>
          <a:endParaRPr lang="ru-RU"/>
        </a:p>
      </dgm:t>
    </dgm:pt>
    <dgm:pt modelId="{7D208191-C3B9-47C5-B577-E57CFB158C1E}">
      <dgm:prSet/>
      <dgm:spPr>
        <a:solidFill>
          <a:schemeClr val="accent3">
            <a:lumMod val="60000"/>
            <a:lumOff val="40000"/>
          </a:schemeClr>
        </a:solidFill>
      </dgm:spPr>
      <dgm:t>
        <a:bodyPr/>
        <a:lstStyle/>
        <a:p>
          <a:r>
            <a:rPr lang="ru-RU" b="1" dirty="0" smtClean="0">
              <a:solidFill>
                <a:schemeClr val="tx1"/>
              </a:solidFill>
              <a:latin typeface="Times New Roman" pitchFamily="18" charset="0"/>
              <a:cs typeface="Times New Roman" pitchFamily="18" charset="0"/>
            </a:rPr>
            <a:t>0,0</a:t>
          </a:r>
          <a:endParaRPr lang="ru-RU" b="1" dirty="0">
            <a:solidFill>
              <a:schemeClr val="tx1"/>
            </a:solidFill>
            <a:latin typeface="Times New Roman" pitchFamily="18" charset="0"/>
            <a:cs typeface="Times New Roman" pitchFamily="18" charset="0"/>
          </a:endParaRPr>
        </a:p>
      </dgm:t>
    </dgm:pt>
    <dgm:pt modelId="{99BB6C3D-5BA6-4C63-8B51-DF9EEAFA16BE}" type="parTrans" cxnId="{9BB1A775-EEDE-4111-8666-E1944A374642}">
      <dgm:prSet/>
      <dgm:spPr/>
      <dgm:t>
        <a:bodyPr/>
        <a:lstStyle/>
        <a:p>
          <a:endParaRPr lang="ru-RU"/>
        </a:p>
      </dgm:t>
    </dgm:pt>
    <dgm:pt modelId="{CC4F61ED-264E-42D5-9313-B6305DE9CD1E}" type="sibTrans" cxnId="{9BB1A775-EEDE-4111-8666-E1944A374642}">
      <dgm:prSet/>
      <dgm:spPr/>
      <dgm:t>
        <a:bodyPr/>
        <a:lstStyle/>
        <a:p>
          <a:endParaRPr lang="ru-RU"/>
        </a:p>
      </dgm:t>
    </dgm:pt>
    <dgm:pt modelId="{63239C09-DD76-4E8A-B48F-8F930600ECC0}" type="pres">
      <dgm:prSet presAssocID="{7B5266BF-1F5D-4E49-9925-3AF5FA7C87A4}" presName="theList" presStyleCnt="0">
        <dgm:presLayoutVars>
          <dgm:dir/>
          <dgm:animLvl val="lvl"/>
          <dgm:resizeHandles val="exact"/>
        </dgm:presLayoutVars>
      </dgm:prSet>
      <dgm:spPr/>
      <dgm:t>
        <a:bodyPr/>
        <a:lstStyle/>
        <a:p>
          <a:endParaRPr lang="ru-RU"/>
        </a:p>
      </dgm:t>
    </dgm:pt>
    <dgm:pt modelId="{7A1D3AF8-5DF7-498D-B48A-534AAE10B93D}" type="pres">
      <dgm:prSet presAssocID="{272615AE-313F-40BB-8467-0F7BFB624E67}" presName="compNode" presStyleCnt="0"/>
      <dgm:spPr/>
    </dgm:pt>
    <dgm:pt modelId="{9FBA7336-314E-40E2-9B31-C05FF9C9F544}" type="pres">
      <dgm:prSet presAssocID="{272615AE-313F-40BB-8467-0F7BFB624E67}" presName="aNode" presStyleLbl="bgShp" presStyleIdx="0" presStyleCnt="4"/>
      <dgm:spPr/>
      <dgm:t>
        <a:bodyPr/>
        <a:lstStyle/>
        <a:p>
          <a:endParaRPr lang="ru-RU"/>
        </a:p>
      </dgm:t>
    </dgm:pt>
    <dgm:pt modelId="{2025B1E3-0B56-40D4-A589-8F6BB236CE36}" type="pres">
      <dgm:prSet presAssocID="{272615AE-313F-40BB-8467-0F7BFB624E67}" presName="textNode" presStyleLbl="bgShp" presStyleIdx="0" presStyleCnt="4"/>
      <dgm:spPr/>
      <dgm:t>
        <a:bodyPr/>
        <a:lstStyle/>
        <a:p>
          <a:endParaRPr lang="ru-RU"/>
        </a:p>
      </dgm:t>
    </dgm:pt>
    <dgm:pt modelId="{D53B6527-101D-4C71-8B42-1A81FD483551}" type="pres">
      <dgm:prSet presAssocID="{272615AE-313F-40BB-8467-0F7BFB624E67}" presName="compChildNode" presStyleCnt="0"/>
      <dgm:spPr/>
    </dgm:pt>
    <dgm:pt modelId="{6B7CFD4E-C69B-4498-9A81-43E5EED0305C}" type="pres">
      <dgm:prSet presAssocID="{272615AE-313F-40BB-8467-0F7BFB624E67}" presName="theInnerList" presStyleCnt="0"/>
      <dgm:spPr/>
    </dgm:pt>
    <dgm:pt modelId="{05DC882F-A740-4D22-8D11-EF9514B44635}" type="pres">
      <dgm:prSet presAssocID="{9EF44AC3-FFCA-4AC9-B4D5-F20708B80C63}" presName="childNode" presStyleLbl="node1" presStyleIdx="0" presStyleCnt="20" custLinFactNeighborX="3883" custLinFactNeighborY="52448">
        <dgm:presLayoutVars>
          <dgm:bulletEnabled val="1"/>
        </dgm:presLayoutVars>
      </dgm:prSet>
      <dgm:spPr/>
      <dgm:t>
        <a:bodyPr/>
        <a:lstStyle/>
        <a:p>
          <a:endParaRPr lang="ru-RU"/>
        </a:p>
      </dgm:t>
    </dgm:pt>
    <dgm:pt modelId="{018EE12B-A373-4795-AA03-AD656F61B817}" type="pres">
      <dgm:prSet presAssocID="{9EF44AC3-FFCA-4AC9-B4D5-F20708B80C63}" presName="aSpace2" presStyleCnt="0"/>
      <dgm:spPr/>
    </dgm:pt>
    <dgm:pt modelId="{49089DAC-12AC-4175-A8E1-E2981A863CFB}" type="pres">
      <dgm:prSet presAssocID="{11A6C825-57BF-4C45-A407-A5D32BEAA230}" presName="childNode" presStyleLbl="node1" presStyleIdx="1" presStyleCnt="20">
        <dgm:presLayoutVars>
          <dgm:bulletEnabled val="1"/>
        </dgm:presLayoutVars>
      </dgm:prSet>
      <dgm:spPr/>
      <dgm:t>
        <a:bodyPr/>
        <a:lstStyle/>
        <a:p>
          <a:endParaRPr lang="ru-RU"/>
        </a:p>
      </dgm:t>
    </dgm:pt>
    <dgm:pt modelId="{B2116A95-34D7-4290-8E47-33AEF5922D60}" type="pres">
      <dgm:prSet presAssocID="{11A6C825-57BF-4C45-A407-A5D32BEAA230}" presName="aSpace2" presStyleCnt="0"/>
      <dgm:spPr/>
    </dgm:pt>
    <dgm:pt modelId="{7655FC22-F436-4C41-9159-7ED269EA33D0}" type="pres">
      <dgm:prSet presAssocID="{F41C1718-9487-4B2C-A9F2-56D39B889577}" presName="childNode" presStyleLbl="node1" presStyleIdx="2" presStyleCnt="20">
        <dgm:presLayoutVars>
          <dgm:bulletEnabled val="1"/>
        </dgm:presLayoutVars>
      </dgm:prSet>
      <dgm:spPr/>
      <dgm:t>
        <a:bodyPr/>
        <a:lstStyle/>
        <a:p>
          <a:endParaRPr lang="ru-RU"/>
        </a:p>
      </dgm:t>
    </dgm:pt>
    <dgm:pt modelId="{3B366766-098F-490A-8DF9-0C36C09C6C6C}" type="pres">
      <dgm:prSet presAssocID="{F41C1718-9487-4B2C-A9F2-56D39B889577}" presName="aSpace2" presStyleCnt="0"/>
      <dgm:spPr/>
    </dgm:pt>
    <dgm:pt modelId="{9FA0F116-9B69-408C-89D8-1ED31D6148D5}" type="pres">
      <dgm:prSet presAssocID="{9C7DBAC8-3570-4E60-9190-1BCF112AB289}" presName="childNode" presStyleLbl="node1" presStyleIdx="3" presStyleCnt="20">
        <dgm:presLayoutVars>
          <dgm:bulletEnabled val="1"/>
        </dgm:presLayoutVars>
      </dgm:prSet>
      <dgm:spPr/>
      <dgm:t>
        <a:bodyPr/>
        <a:lstStyle/>
        <a:p>
          <a:endParaRPr lang="ru-RU"/>
        </a:p>
      </dgm:t>
    </dgm:pt>
    <dgm:pt modelId="{5A1150EE-F843-4509-A493-CEF4C33D4F06}" type="pres">
      <dgm:prSet presAssocID="{9C7DBAC8-3570-4E60-9190-1BCF112AB289}" presName="aSpace2" presStyleCnt="0"/>
      <dgm:spPr/>
    </dgm:pt>
    <dgm:pt modelId="{DA20C2AB-F584-4F53-9425-8DCD8BD00D73}" type="pres">
      <dgm:prSet presAssocID="{9F20C54E-543D-421A-8E1B-29C7BBA95772}" presName="childNode" presStyleLbl="node1" presStyleIdx="4" presStyleCnt="20">
        <dgm:presLayoutVars>
          <dgm:bulletEnabled val="1"/>
        </dgm:presLayoutVars>
      </dgm:prSet>
      <dgm:spPr/>
      <dgm:t>
        <a:bodyPr/>
        <a:lstStyle/>
        <a:p>
          <a:endParaRPr lang="ru-RU"/>
        </a:p>
      </dgm:t>
    </dgm:pt>
    <dgm:pt modelId="{59315AD3-87D3-4495-B361-6C1CBB808D4C}" type="pres">
      <dgm:prSet presAssocID="{272615AE-313F-40BB-8467-0F7BFB624E67}" presName="aSpace" presStyleCnt="0"/>
      <dgm:spPr/>
    </dgm:pt>
    <dgm:pt modelId="{57DF4B80-34A8-4FD6-BE5A-6134C766737F}" type="pres">
      <dgm:prSet presAssocID="{482B8FFA-6806-48B9-9201-00F72C1EFA0F}" presName="compNode" presStyleCnt="0"/>
      <dgm:spPr/>
    </dgm:pt>
    <dgm:pt modelId="{E9BD0A72-DF1F-4CD6-947E-A1F1AC63B603}" type="pres">
      <dgm:prSet presAssocID="{482B8FFA-6806-48B9-9201-00F72C1EFA0F}" presName="aNode" presStyleLbl="bgShp" presStyleIdx="1" presStyleCnt="4"/>
      <dgm:spPr/>
      <dgm:t>
        <a:bodyPr/>
        <a:lstStyle/>
        <a:p>
          <a:endParaRPr lang="ru-RU"/>
        </a:p>
      </dgm:t>
    </dgm:pt>
    <dgm:pt modelId="{C93D68EB-F41C-4E14-AB9D-86B2806A7FB3}" type="pres">
      <dgm:prSet presAssocID="{482B8FFA-6806-48B9-9201-00F72C1EFA0F}" presName="textNode" presStyleLbl="bgShp" presStyleIdx="1" presStyleCnt="4"/>
      <dgm:spPr/>
      <dgm:t>
        <a:bodyPr/>
        <a:lstStyle/>
        <a:p>
          <a:endParaRPr lang="ru-RU"/>
        </a:p>
      </dgm:t>
    </dgm:pt>
    <dgm:pt modelId="{1FBC6F17-62BA-4FB1-8CCC-08F3550D7E70}" type="pres">
      <dgm:prSet presAssocID="{482B8FFA-6806-48B9-9201-00F72C1EFA0F}" presName="compChildNode" presStyleCnt="0"/>
      <dgm:spPr/>
    </dgm:pt>
    <dgm:pt modelId="{3CE872C9-F5F4-4096-A7B0-BF5D99E34454}" type="pres">
      <dgm:prSet presAssocID="{482B8FFA-6806-48B9-9201-00F72C1EFA0F}" presName="theInnerList" presStyleCnt="0"/>
      <dgm:spPr/>
    </dgm:pt>
    <dgm:pt modelId="{4A29BCEB-7AE8-477B-95E5-4791A0456F45}" type="pres">
      <dgm:prSet presAssocID="{F9B50FB7-536C-4F4F-8E83-83C01B28B2BC}" presName="childNode" presStyleLbl="node1" presStyleIdx="5" presStyleCnt="20">
        <dgm:presLayoutVars>
          <dgm:bulletEnabled val="1"/>
        </dgm:presLayoutVars>
      </dgm:prSet>
      <dgm:spPr/>
      <dgm:t>
        <a:bodyPr/>
        <a:lstStyle/>
        <a:p>
          <a:endParaRPr lang="ru-RU"/>
        </a:p>
      </dgm:t>
    </dgm:pt>
    <dgm:pt modelId="{AFC67435-523F-4A14-8575-CB20E1436384}" type="pres">
      <dgm:prSet presAssocID="{F9B50FB7-536C-4F4F-8E83-83C01B28B2BC}" presName="aSpace2" presStyleCnt="0"/>
      <dgm:spPr/>
    </dgm:pt>
    <dgm:pt modelId="{807AE8C6-FF7A-4257-9FE6-4AC68B46873C}" type="pres">
      <dgm:prSet presAssocID="{6ACD9517-DA8A-40F3-8A74-499C1D468ADF}" presName="childNode" presStyleLbl="node1" presStyleIdx="6" presStyleCnt="20" custLinFactNeighborX="1604" custLinFactNeighborY="38224">
        <dgm:presLayoutVars>
          <dgm:bulletEnabled val="1"/>
        </dgm:presLayoutVars>
      </dgm:prSet>
      <dgm:spPr/>
      <dgm:t>
        <a:bodyPr/>
        <a:lstStyle/>
        <a:p>
          <a:endParaRPr lang="ru-RU"/>
        </a:p>
      </dgm:t>
    </dgm:pt>
    <dgm:pt modelId="{E77BFCC5-53AB-40AA-A2D1-50D8FE9C387A}" type="pres">
      <dgm:prSet presAssocID="{6ACD9517-DA8A-40F3-8A74-499C1D468ADF}" presName="aSpace2" presStyleCnt="0"/>
      <dgm:spPr/>
    </dgm:pt>
    <dgm:pt modelId="{7B221D83-044E-404D-9933-447B2DA77C24}" type="pres">
      <dgm:prSet presAssocID="{30EC25DA-FC25-4486-A017-8487A7233A0A}" presName="childNode" presStyleLbl="node1" presStyleIdx="7" presStyleCnt="20">
        <dgm:presLayoutVars>
          <dgm:bulletEnabled val="1"/>
        </dgm:presLayoutVars>
      </dgm:prSet>
      <dgm:spPr/>
      <dgm:t>
        <a:bodyPr/>
        <a:lstStyle/>
        <a:p>
          <a:endParaRPr lang="ru-RU"/>
        </a:p>
      </dgm:t>
    </dgm:pt>
    <dgm:pt modelId="{E4E7F0FF-ED3A-4FC4-AD25-254614415931}" type="pres">
      <dgm:prSet presAssocID="{30EC25DA-FC25-4486-A017-8487A7233A0A}" presName="aSpace2" presStyleCnt="0"/>
      <dgm:spPr/>
    </dgm:pt>
    <dgm:pt modelId="{B4082DA8-A877-44E3-A31D-55E819E5ACD0}" type="pres">
      <dgm:prSet presAssocID="{C1D4A2B0-4A45-4AC6-ADEA-05E8DAAD0941}" presName="childNode" presStyleLbl="node1" presStyleIdx="8" presStyleCnt="20" custLinFactNeighborX="-2524" custLinFactNeighborY="-57112">
        <dgm:presLayoutVars>
          <dgm:bulletEnabled val="1"/>
        </dgm:presLayoutVars>
      </dgm:prSet>
      <dgm:spPr/>
      <dgm:t>
        <a:bodyPr/>
        <a:lstStyle/>
        <a:p>
          <a:endParaRPr lang="ru-RU"/>
        </a:p>
      </dgm:t>
    </dgm:pt>
    <dgm:pt modelId="{3FAF27E6-596D-499D-A001-F264DF3D7423}" type="pres">
      <dgm:prSet presAssocID="{C1D4A2B0-4A45-4AC6-ADEA-05E8DAAD0941}" presName="aSpace2" presStyleCnt="0"/>
      <dgm:spPr/>
    </dgm:pt>
    <dgm:pt modelId="{8E60FD2F-CE35-49AC-9D19-29048ED5D4A9}" type="pres">
      <dgm:prSet presAssocID="{6061FF35-C7D0-4458-9C48-3869B6273676}" presName="childNode" presStyleLbl="node1" presStyleIdx="9" presStyleCnt="20">
        <dgm:presLayoutVars>
          <dgm:bulletEnabled val="1"/>
        </dgm:presLayoutVars>
      </dgm:prSet>
      <dgm:spPr/>
      <dgm:t>
        <a:bodyPr/>
        <a:lstStyle/>
        <a:p>
          <a:endParaRPr lang="ru-RU"/>
        </a:p>
      </dgm:t>
    </dgm:pt>
    <dgm:pt modelId="{A5D9DA49-4731-4D0F-839C-BD2694925416}" type="pres">
      <dgm:prSet presAssocID="{482B8FFA-6806-48B9-9201-00F72C1EFA0F}" presName="aSpace" presStyleCnt="0"/>
      <dgm:spPr/>
    </dgm:pt>
    <dgm:pt modelId="{1FAEEC99-96AD-40A8-832A-C576F1CE8915}" type="pres">
      <dgm:prSet presAssocID="{282D72A7-329C-40BE-B423-45FEADD92715}" presName="compNode" presStyleCnt="0"/>
      <dgm:spPr/>
    </dgm:pt>
    <dgm:pt modelId="{004AEB65-0817-4E14-9773-537A013A30E0}" type="pres">
      <dgm:prSet presAssocID="{282D72A7-329C-40BE-B423-45FEADD92715}" presName="aNode" presStyleLbl="bgShp" presStyleIdx="2" presStyleCnt="4"/>
      <dgm:spPr/>
      <dgm:t>
        <a:bodyPr/>
        <a:lstStyle/>
        <a:p>
          <a:endParaRPr lang="ru-RU"/>
        </a:p>
      </dgm:t>
    </dgm:pt>
    <dgm:pt modelId="{F443274D-0ECD-4E28-9EBF-B4E27079EC5F}" type="pres">
      <dgm:prSet presAssocID="{282D72A7-329C-40BE-B423-45FEADD92715}" presName="textNode" presStyleLbl="bgShp" presStyleIdx="2" presStyleCnt="4"/>
      <dgm:spPr/>
      <dgm:t>
        <a:bodyPr/>
        <a:lstStyle/>
        <a:p>
          <a:endParaRPr lang="ru-RU"/>
        </a:p>
      </dgm:t>
    </dgm:pt>
    <dgm:pt modelId="{F0F4E0DC-3185-44EA-9A57-9DEC933F2963}" type="pres">
      <dgm:prSet presAssocID="{282D72A7-329C-40BE-B423-45FEADD92715}" presName="compChildNode" presStyleCnt="0"/>
      <dgm:spPr/>
    </dgm:pt>
    <dgm:pt modelId="{D60BFD50-BF08-4BC3-B809-09465A1E1A40}" type="pres">
      <dgm:prSet presAssocID="{282D72A7-329C-40BE-B423-45FEADD92715}" presName="theInnerList" presStyleCnt="0"/>
      <dgm:spPr/>
    </dgm:pt>
    <dgm:pt modelId="{AA1B7322-530F-4383-81E2-78EED00FE530}" type="pres">
      <dgm:prSet presAssocID="{60F40B50-0C43-4876-8161-43C83CD3C91C}" presName="childNode" presStyleLbl="node1" presStyleIdx="10" presStyleCnt="20">
        <dgm:presLayoutVars>
          <dgm:bulletEnabled val="1"/>
        </dgm:presLayoutVars>
      </dgm:prSet>
      <dgm:spPr/>
      <dgm:t>
        <a:bodyPr/>
        <a:lstStyle/>
        <a:p>
          <a:endParaRPr lang="ru-RU"/>
        </a:p>
      </dgm:t>
    </dgm:pt>
    <dgm:pt modelId="{3480022B-A90B-4D75-9C31-586AEDAECADB}" type="pres">
      <dgm:prSet presAssocID="{60F40B50-0C43-4876-8161-43C83CD3C91C}" presName="aSpace2" presStyleCnt="0"/>
      <dgm:spPr/>
    </dgm:pt>
    <dgm:pt modelId="{E98D6C98-A2C8-454D-8469-7286FF113406}" type="pres">
      <dgm:prSet presAssocID="{844B4661-E4B9-4B40-A3FA-1E5471E544BD}" presName="childNode" presStyleLbl="node1" presStyleIdx="11" presStyleCnt="20">
        <dgm:presLayoutVars>
          <dgm:bulletEnabled val="1"/>
        </dgm:presLayoutVars>
      </dgm:prSet>
      <dgm:spPr/>
      <dgm:t>
        <a:bodyPr/>
        <a:lstStyle/>
        <a:p>
          <a:endParaRPr lang="ru-RU"/>
        </a:p>
      </dgm:t>
    </dgm:pt>
    <dgm:pt modelId="{57A050D8-1FE4-41DB-B902-BFEF72206E6C}" type="pres">
      <dgm:prSet presAssocID="{844B4661-E4B9-4B40-A3FA-1E5471E544BD}" presName="aSpace2" presStyleCnt="0"/>
      <dgm:spPr/>
    </dgm:pt>
    <dgm:pt modelId="{38A657E5-66BE-4CBF-AF38-FF8873CBDEFB}" type="pres">
      <dgm:prSet presAssocID="{DF842748-B67C-437A-AA9D-20C59DAD9E94}" presName="childNode" presStyleLbl="node1" presStyleIdx="12" presStyleCnt="20">
        <dgm:presLayoutVars>
          <dgm:bulletEnabled val="1"/>
        </dgm:presLayoutVars>
      </dgm:prSet>
      <dgm:spPr/>
      <dgm:t>
        <a:bodyPr/>
        <a:lstStyle/>
        <a:p>
          <a:endParaRPr lang="ru-RU"/>
        </a:p>
      </dgm:t>
    </dgm:pt>
    <dgm:pt modelId="{EC453A06-4D96-44D3-81C8-BE79390B7C5D}" type="pres">
      <dgm:prSet presAssocID="{DF842748-B67C-437A-AA9D-20C59DAD9E94}" presName="aSpace2" presStyleCnt="0"/>
      <dgm:spPr/>
    </dgm:pt>
    <dgm:pt modelId="{9E537044-3DE4-4DB1-89CB-E143E4600BAD}" type="pres">
      <dgm:prSet presAssocID="{0FC42E96-6758-4102-8802-AB350C3CEB1E}" presName="childNode" presStyleLbl="node1" presStyleIdx="13" presStyleCnt="20">
        <dgm:presLayoutVars>
          <dgm:bulletEnabled val="1"/>
        </dgm:presLayoutVars>
      </dgm:prSet>
      <dgm:spPr/>
      <dgm:t>
        <a:bodyPr/>
        <a:lstStyle/>
        <a:p>
          <a:endParaRPr lang="ru-RU"/>
        </a:p>
      </dgm:t>
    </dgm:pt>
    <dgm:pt modelId="{C3B71AC8-B60C-44BC-95DD-9E203574E600}" type="pres">
      <dgm:prSet presAssocID="{0FC42E96-6758-4102-8802-AB350C3CEB1E}" presName="aSpace2" presStyleCnt="0"/>
      <dgm:spPr/>
    </dgm:pt>
    <dgm:pt modelId="{4E9BE43E-BCD9-42C2-AF25-5AC7F3E7FA30}" type="pres">
      <dgm:prSet presAssocID="{AE52EC46-7511-48AD-9E67-B28DD5631741}" presName="childNode" presStyleLbl="node1" presStyleIdx="14" presStyleCnt="20">
        <dgm:presLayoutVars>
          <dgm:bulletEnabled val="1"/>
        </dgm:presLayoutVars>
      </dgm:prSet>
      <dgm:spPr/>
      <dgm:t>
        <a:bodyPr/>
        <a:lstStyle/>
        <a:p>
          <a:endParaRPr lang="ru-RU"/>
        </a:p>
      </dgm:t>
    </dgm:pt>
    <dgm:pt modelId="{09288CF5-5FBD-440D-A1D1-54512420C666}" type="pres">
      <dgm:prSet presAssocID="{282D72A7-329C-40BE-B423-45FEADD92715}" presName="aSpace" presStyleCnt="0"/>
      <dgm:spPr/>
    </dgm:pt>
    <dgm:pt modelId="{3E0BF5EA-E1F6-475A-A231-20C1C66FBAE3}" type="pres">
      <dgm:prSet presAssocID="{6E07FBB6-070F-46DF-8CCE-F712EB1197E3}" presName="compNode" presStyleCnt="0"/>
      <dgm:spPr/>
    </dgm:pt>
    <dgm:pt modelId="{79792D94-8E1C-4A2B-9B11-90C558999C9B}" type="pres">
      <dgm:prSet presAssocID="{6E07FBB6-070F-46DF-8CCE-F712EB1197E3}" presName="aNode" presStyleLbl="bgShp" presStyleIdx="3" presStyleCnt="4"/>
      <dgm:spPr/>
      <dgm:t>
        <a:bodyPr/>
        <a:lstStyle/>
        <a:p>
          <a:endParaRPr lang="ru-RU"/>
        </a:p>
      </dgm:t>
    </dgm:pt>
    <dgm:pt modelId="{C773E7D1-C62E-404F-9532-6FCEF0FC2A80}" type="pres">
      <dgm:prSet presAssocID="{6E07FBB6-070F-46DF-8CCE-F712EB1197E3}" presName="textNode" presStyleLbl="bgShp" presStyleIdx="3" presStyleCnt="4"/>
      <dgm:spPr/>
      <dgm:t>
        <a:bodyPr/>
        <a:lstStyle/>
        <a:p>
          <a:endParaRPr lang="ru-RU"/>
        </a:p>
      </dgm:t>
    </dgm:pt>
    <dgm:pt modelId="{AD433739-C382-4F3F-BE6C-40E3019A2AF3}" type="pres">
      <dgm:prSet presAssocID="{6E07FBB6-070F-46DF-8CCE-F712EB1197E3}" presName="compChildNode" presStyleCnt="0"/>
      <dgm:spPr/>
    </dgm:pt>
    <dgm:pt modelId="{D610135E-84DC-4703-A240-76140BFE755D}" type="pres">
      <dgm:prSet presAssocID="{6E07FBB6-070F-46DF-8CCE-F712EB1197E3}" presName="theInnerList" presStyleCnt="0"/>
      <dgm:spPr/>
    </dgm:pt>
    <dgm:pt modelId="{7142B8A5-3735-492D-9A97-07F53DCA19A9}" type="pres">
      <dgm:prSet presAssocID="{53AEC3C6-B8B9-400E-B6A1-2582B32BC621}" presName="childNode" presStyleLbl="node1" presStyleIdx="15" presStyleCnt="20" custLinFactNeighborX="-2955" custLinFactNeighborY="-14441">
        <dgm:presLayoutVars>
          <dgm:bulletEnabled val="1"/>
        </dgm:presLayoutVars>
      </dgm:prSet>
      <dgm:spPr/>
      <dgm:t>
        <a:bodyPr/>
        <a:lstStyle/>
        <a:p>
          <a:endParaRPr lang="ru-RU"/>
        </a:p>
      </dgm:t>
    </dgm:pt>
    <dgm:pt modelId="{3D80155B-2EDF-4AFF-BB9E-B25059CC80B9}" type="pres">
      <dgm:prSet presAssocID="{53AEC3C6-B8B9-400E-B6A1-2582B32BC621}" presName="aSpace2" presStyleCnt="0"/>
      <dgm:spPr/>
    </dgm:pt>
    <dgm:pt modelId="{EAA04961-C5A0-4C42-8C1D-8B919299C902}" type="pres">
      <dgm:prSet presAssocID="{734B706C-E683-4FF8-940A-1862313959EB}" presName="childNode" presStyleLbl="node1" presStyleIdx="16" presStyleCnt="20">
        <dgm:presLayoutVars>
          <dgm:bulletEnabled val="1"/>
        </dgm:presLayoutVars>
      </dgm:prSet>
      <dgm:spPr/>
      <dgm:t>
        <a:bodyPr/>
        <a:lstStyle/>
        <a:p>
          <a:endParaRPr lang="ru-RU"/>
        </a:p>
      </dgm:t>
    </dgm:pt>
    <dgm:pt modelId="{F0537CA3-A951-486C-8D1A-E01C66C2A7B5}" type="pres">
      <dgm:prSet presAssocID="{734B706C-E683-4FF8-940A-1862313959EB}" presName="aSpace2" presStyleCnt="0"/>
      <dgm:spPr/>
    </dgm:pt>
    <dgm:pt modelId="{B26DE593-3429-48D6-AD64-EADF76076F06}" type="pres">
      <dgm:prSet presAssocID="{D8CDBE8F-4561-4639-94A0-85A20947FC0D}" presName="childNode" presStyleLbl="node1" presStyleIdx="17" presStyleCnt="20">
        <dgm:presLayoutVars>
          <dgm:bulletEnabled val="1"/>
        </dgm:presLayoutVars>
      </dgm:prSet>
      <dgm:spPr/>
      <dgm:t>
        <a:bodyPr/>
        <a:lstStyle/>
        <a:p>
          <a:endParaRPr lang="ru-RU"/>
        </a:p>
      </dgm:t>
    </dgm:pt>
    <dgm:pt modelId="{4027BE16-090F-4289-8CDF-2A5C1D0DFBBB}" type="pres">
      <dgm:prSet presAssocID="{D8CDBE8F-4561-4639-94A0-85A20947FC0D}" presName="aSpace2" presStyleCnt="0"/>
      <dgm:spPr/>
    </dgm:pt>
    <dgm:pt modelId="{4ECB85B7-667C-4E4D-BB00-122F6D35FD34}" type="pres">
      <dgm:prSet presAssocID="{3C6F1F30-F3A0-4E30-A468-8866AAF9ADD2}" presName="childNode" presStyleLbl="node1" presStyleIdx="18" presStyleCnt="20">
        <dgm:presLayoutVars>
          <dgm:bulletEnabled val="1"/>
        </dgm:presLayoutVars>
      </dgm:prSet>
      <dgm:spPr/>
      <dgm:t>
        <a:bodyPr/>
        <a:lstStyle/>
        <a:p>
          <a:endParaRPr lang="ru-RU"/>
        </a:p>
      </dgm:t>
    </dgm:pt>
    <dgm:pt modelId="{C58DA314-CB6A-45B9-8431-C8ECC97BCDBD}" type="pres">
      <dgm:prSet presAssocID="{3C6F1F30-F3A0-4E30-A468-8866AAF9ADD2}" presName="aSpace2" presStyleCnt="0"/>
      <dgm:spPr/>
    </dgm:pt>
    <dgm:pt modelId="{7B59C9B7-A00D-4DB5-B238-2DA827C1F20A}" type="pres">
      <dgm:prSet presAssocID="{7D208191-C3B9-47C5-B577-E57CFB158C1E}" presName="childNode" presStyleLbl="node1" presStyleIdx="19" presStyleCnt="20">
        <dgm:presLayoutVars>
          <dgm:bulletEnabled val="1"/>
        </dgm:presLayoutVars>
      </dgm:prSet>
      <dgm:spPr/>
      <dgm:t>
        <a:bodyPr/>
        <a:lstStyle/>
        <a:p>
          <a:endParaRPr lang="ru-RU"/>
        </a:p>
      </dgm:t>
    </dgm:pt>
  </dgm:ptLst>
  <dgm:cxnLst>
    <dgm:cxn modelId="{0D1B459C-382E-4DB9-8FFF-E0E8E17DAE8C}" srcId="{6E07FBB6-070F-46DF-8CCE-F712EB1197E3}" destId="{53AEC3C6-B8B9-400E-B6A1-2582B32BC621}" srcOrd="0" destOrd="0" parTransId="{1ED42570-4571-4D0B-8766-A839E5C78AE5}" sibTransId="{B01BD371-61B4-4A99-870D-6D62773D8598}"/>
    <dgm:cxn modelId="{6484D14D-13FA-415C-9FD8-57568036BD7C}" type="presOf" srcId="{53AEC3C6-B8B9-400E-B6A1-2582B32BC621}" destId="{7142B8A5-3735-492D-9A97-07F53DCA19A9}" srcOrd="0" destOrd="0" presId="urn:microsoft.com/office/officeart/2005/8/layout/lProcess2"/>
    <dgm:cxn modelId="{18C52B3F-22BC-448A-BD01-E9A049E86376}" srcId="{272615AE-313F-40BB-8467-0F7BFB624E67}" destId="{9F20C54E-543D-421A-8E1B-29C7BBA95772}" srcOrd="4" destOrd="0" parTransId="{45F7E44F-08DF-4A57-BB2E-7A42D9614E30}" sibTransId="{61CE0BA3-3402-4821-83D9-732206F81DB9}"/>
    <dgm:cxn modelId="{2EBBC211-6146-4738-ACC4-3AA77707744A}" type="presOf" srcId="{7D208191-C3B9-47C5-B577-E57CFB158C1E}" destId="{7B59C9B7-A00D-4DB5-B238-2DA827C1F20A}" srcOrd="0" destOrd="0" presId="urn:microsoft.com/office/officeart/2005/8/layout/lProcess2"/>
    <dgm:cxn modelId="{0BC0EBD9-046E-45E9-99D2-228A270FE1ED}" type="presOf" srcId="{734B706C-E683-4FF8-940A-1862313959EB}" destId="{EAA04961-C5A0-4C42-8C1D-8B919299C902}" srcOrd="0" destOrd="0" presId="urn:microsoft.com/office/officeart/2005/8/layout/lProcess2"/>
    <dgm:cxn modelId="{15795C3D-A3CC-4168-A184-6D51F0F3E5F6}" type="presOf" srcId="{844B4661-E4B9-4B40-A3FA-1E5471E544BD}" destId="{E98D6C98-A2C8-454D-8469-7286FF113406}" srcOrd="0" destOrd="0" presId="urn:microsoft.com/office/officeart/2005/8/layout/lProcess2"/>
    <dgm:cxn modelId="{64FB3806-EEF3-484B-9876-EDECB727E619}" type="presOf" srcId="{3C6F1F30-F3A0-4E30-A468-8866AAF9ADD2}" destId="{4ECB85B7-667C-4E4D-BB00-122F6D35FD34}" srcOrd="0" destOrd="0" presId="urn:microsoft.com/office/officeart/2005/8/layout/lProcess2"/>
    <dgm:cxn modelId="{1B9C4FEE-BA19-49BC-961B-5F9577BCEBBE}" type="presOf" srcId="{482B8FFA-6806-48B9-9201-00F72C1EFA0F}" destId="{E9BD0A72-DF1F-4CD6-947E-A1F1AC63B603}" srcOrd="0" destOrd="0" presId="urn:microsoft.com/office/officeart/2005/8/layout/lProcess2"/>
    <dgm:cxn modelId="{EF60856C-E4B6-4996-BCCC-B7E5256C1A59}" type="presOf" srcId="{D8CDBE8F-4561-4639-94A0-85A20947FC0D}" destId="{B26DE593-3429-48D6-AD64-EADF76076F06}" srcOrd="0" destOrd="0" presId="urn:microsoft.com/office/officeart/2005/8/layout/lProcess2"/>
    <dgm:cxn modelId="{538B2D5B-205A-4E67-A7D5-6F6D90BA3C3A}" type="presOf" srcId="{AE52EC46-7511-48AD-9E67-B28DD5631741}" destId="{4E9BE43E-BCD9-42C2-AF25-5AC7F3E7FA30}" srcOrd="0" destOrd="0" presId="urn:microsoft.com/office/officeart/2005/8/layout/lProcess2"/>
    <dgm:cxn modelId="{E94D10B4-32B2-4615-812B-B10D5E818238}" srcId="{282D72A7-329C-40BE-B423-45FEADD92715}" destId="{0FC42E96-6758-4102-8802-AB350C3CEB1E}" srcOrd="3" destOrd="0" parTransId="{A30C145C-627E-4B6A-B79C-35AB6933CC4F}" sibTransId="{DE83DFA9-87E3-44E1-B26F-417D4377947A}"/>
    <dgm:cxn modelId="{2ED65E96-92B5-48CF-9002-0A9FABE2E9F3}" type="presOf" srcId="{0FC42E96-6758-4102-8802-AB350C3CEB1E}" destId="{9E537044-3DE4-4DB1-89CB-E143E4600BAD}" srcOrd="0" destOrd="0" presId="urn:microsoft.com/office/officeart/2005/8/layout/lProcess2"/>
    <dgm:cxn modelId="{F38BB621-2EAB-4517-B1C0-8FDF190882C8}" type="presOf" srcId="{DF842748-B67C-437A-AA9D-20C59DAD9E94}" destId="{38A657E5-66BE-4CBF-AF38-FF8873CBDEFB}" srcOrd="0" destOrd="0" presId="urn:microsoft.com/office/officeart/2005/8/layout/lProcess2"/>
    <dgm:cxn modelId="{507A8343-413D-409A-8AAB-C972043BF11B}" type="presOf" srcId="{6061FF35-C7D0-4458-9C48-3869B6273676}" destId="{8E60FD2F-CE35-49AC-9D19-29048ED5D4A9}" srcOrd="0" destOrd="0" presId="urn:microsoft.com/office/officeart/2005/8/layout/lProcess2"/>
    <dgm:cxn modelId="{565648C3-C4AD-4678-A16F-8E25066D63B4}" srcId="{482B8FFA-6806-48B9-9201-00F72C1EFA0F}" destId="{6061FF35-C7D0-4458-9C48-3869B6273676}" srcOrd="4" destOrd="0" parTransId="{37087A42-1153-4EE0-91A0-BA9E7AC25026}" sibTransId="{7C563111-3DE7-42DF-AA8B-30B3B45F8961}"/>
    <dgm:cxn modelId="{A07051F3-67C4-49D7-ADE4-56EAA628D20C}" type="presOf" srcId="{9EF44AC3-FFCA-4AC9-B4D5-F20708B80C63}" destId="{05DC882F-A740-4D22-8D11-EF9514B44635}" srcOrd="0" destOrd="0" presId="urn:microsoft.com/office/officeart/2005/8/layout/lProcess2"/>
    <dgm:cxn modelId="{1532DA54-7D4A-4CF0-9F8B-1B59C4C95D5F}" type="presOf" srcId="{272615AE-313F-40BB-8467-0F7BFB624E67}" destId="{9FBA7336-314E-40E2-9B31-C05FF9C9F544}" srcOrd="0" destOrd="0" presId="urn:microsoft.com/office/officeart/2005/8/layout/lProcess2"/>
    <dgm:cxn modelId="{5920674E-943C-44B3-B9FB-6A60D94B7199}" type="presOf" srcId="{6E07FBB6-070F-46DF-8CCE-F712EB1197E3}" destId="{79792D94-8E1C-4A2B-9B11-90C558999C9B}" srcOrd="0" destOrd="0" presId="urn:microsoft.com/office/officeart/2005/8/layout/lProcess2"/>
    <dgm:cxn modelId="{59F08BA2-7963-4650-A9FD-AFF6815E24FE}" srcId="{482B8FFA-6806-48B9-9201-00F72C1EFA0F}" destId="{F9B50FB7-536C-4F4F-8E83-83C01B28B2BC}" srcOrd="0" destOrd="0" parTransId="{CDC14824-FCA6-400B-A8A8-322BB5B7CF26}" sibTransId="{E190ABC0-927B-43F6-A339-EDB4C049FB2E}"/>
    <dgm:cxn modelId="{8F319300-E4B6-41A7-911E-4C07E57D6F76}" type="presOf" srcId="{482B8FFA-6806-48B9-9201-00F72C1EFA0F}" destId="{C93D68EB-F41C-4E14-AB9D-86B2806A7FB3}" srcOrd="1" destOrd="0" presId="urn:microsoft.com/office/officeart/2005/8/layout/lProcess2"/>
    <dgm:cxn modelId="{24DB4644-F0A6-425A-ABA3-B88FE3AB9CC7}" srcId="{6E07FBB6-070F-46DF-8CCE-F712EB1197E3}" destId="{D8CDBE8F-4561-4639-94A0-85A20947FC0D}" srcOrd="2" destOrd="0" parTransId="{91A1BDF7-BB8F-48DC-90E7-F209610411A9}" sibTransId="{3CDE548D-0A41-4F3A-998D-43354E2B948E}"/>
    <dgm:cxn modelId="{D8D5CFBD-CA7B-4458-B79B-2F2DF6D066C9}" srcId="{282D72A7-329C-40BE-B423-45FEADD92715}" destId="{AE52EC46-7511-48AD-9E67-B28DD5631741}" srcOrd="4" destOrd="0" parTransId="{0323986E-00CF-4BFA-8AD2-5DB8BC9E7488}" sibTransId="{6B17D0E3-E3D0-4634-9F9A-76640634F5F7}"/>
    <dgm:cxn modelId="{8268CE38-7FBA-4A57-91C5-EADFA514CCF2}" srcId="{272615AE-313F-40BB-8467-0F7BFB624E67}" destId="{9C7DBAC8-3570-4E60-9190-1BCF112AB289}" srcOrd="3" destOrd="0" parTransId="{44B0A052-14F0-4F54-B81C-87B22155A67B}" sibTransId="{3C19C16E-444D-4DF1-B335-461D0E39CEEE}"/>
    <dgm:cxn modelId="{9BB1A775-EEDE-4111-8666-E1944A374642}" srcId="{6E07FBB6-070F-46DF-8CCE-F712EB1197E3}" destId="{7D208191-C3B9-47C5-B577-E57CFB158C1E}" srcOrd="4" destOrd="0" parTransId="{99BB6C3D-5BA6-4C63-8B51-DF9EEAFA16BE}" sibTransId="{CC4F61ED-264E-42D5-9313-B6305DE9CD1E}"/>
    <dgm:cxn modelId="{A0F1F4B9-F915-4290-9133-FA0AFAAFE409}" srcId="{482B8FFA-6806-48B9-9201-00F72C1EFA0F}" destId="{6ACD9517-DA8A-40F3-8A74-499C1D468ADF}" srcOrd="1" destOrd="0" parTransId="{4B70A8B6-A5B1-442C-9FAA-D0FE38708794}" sibTransId="{9C9CDD40-52FE-4CEA-B5FE-5175691A84CB}"/>
    <dgm:cxn modelId="{D46AD28C-1226-4D02-9F69-9990388BA04E}" type="presOf" srcId="{7B5266BF-1F5D-4E49-9925-3AF5FA7C87A4}" destId="{63239C09-DD76-4E8A-B48F-8F930600ECC0}" srcOrd="0" destOrd="0" presId="urn:microsoft.com/office/officeart/2005/8/layout/lProcess2"/>
    <dgm:cxn modelId="{852A0DEF-EFC2-4E3A-ABAA-233698833356}" srcId="{7B5266BF-1F5D-4E49-9925-3AF5FA7C87A4}" destId="{282D72A7-329C-40BE-B423-45FEADD92715}" srcOrd="2" destOrd="0" parTransId="{FA6131ED-9387-47CB-B32F-F9BD62AC59B6}" sibTransId="{D74C1187-B7E8-4ADB-A9FA-90C0B3427282}"/>
    <dgm:cxn modelId="{A1CF7A50-0E79-4075-BF63-DE7BCF87DA00}" srcId="{6E07FBB6-070F-46DF-8CCE-F712EB1197E3}" destId="{3C6F1F30-F3A0-4E30-A468-8866AAF9ADD2}" srcOrd="3" destOrd="0" parTransId="{5DFF1481-3E56-450C-8D04-477406D960B7}" sibTransId="{BBA9D72B-093C-4A1E-99D4-349E8F8544D6}"/>
    <dgm:cxn modelId="{C8323FE9-EF5D-461A-9DFB-4AAA49D5196A}" type="presOf" srcId="{6E07FBB6-070F-46DF-8CCE-F712EB1197E3}" destId="{C773E7D1-C62E-404F-9532-6FCEF0FC2A80}" srcOrd="1" destOrd="0" presId="urn:microsoft.com/office/officeart/2005/8/layout/lProcess2"/>
    <dgm:cxn modelId="{6650CF94-FDBA-4E32-8700-F4E2CB16DF1E}" type="presOf" srcId="{60F40B50-0C43-4876-8161-43C83CD3C91C}" destId="{AA1B7322-530F-4383-81E2-78EED00FE530}" srcOrd="0" destOrd="0" presId="urn:microsoft.com/office/officeart/2005/8/layout/lProcess2"/>
    <dgm:cxn modelId="{4E23A97A-7006-43B2-9626-A9315EB728CF}" srcId="{272615AE-313F-40BB-8467-0F7BFB624E67}" destId="{11A6C825-57BF-4C45-A407-A5D32BEAA230}" srcOrd="1" destOrd="0" parTransId="{6E08A94E-E230-4FF7-BA69-C9C49E461F01}" sibTransId="{AF253266-329F-426A-90FB-7E4727BEC0B8}"/>
    <dgm:cxn modelId="{18A1B747-9CEC-4038-93CD-FE712F94E731}" srcId="{7B5266BF-1F5D-4E49-9925-3AF5FA7C87A4}" destId="{6E07FBB6-070F-46DF-8CCE-F712EB1197E3}" srcOrd="3" destOrd="0" parTransId="{A130FC55-B044-4EE0-8EF9-6DC20157F9F1}" sibTransId="{8A460866-F3FC-4196-BF86-336CE51F6EBF}"/>
    <dgm:cxn modelId="{112435FA-4B41-461B-8126-F04D8D3318AE}" srcId="{7B5266BF-1F5D-4E49-9925-3AF5FA7C87A4}" destId="{482B8FFA-6806-48B9-9201-00F72C1EFA0F}" srcOrd="1" destOrd="0" parTransId="{5C304848-9EED-41C8-989D-6BA3D902C637}" sibTransId="{EF977004-9BFF-40C0-9F5C-FF75B9357F80}"/>
    <dgm:cxn modelId="{0436F03C-BC85-4C53-8421-96A7D50F9E67}" type="presOf" srcId="{11A6C825-57BF-4C45-A407-A5D32BEAA230}" destId="{49089DAC-12AC-4175-A8E1-E2981A863CFB}" srcOrd="0" destOrd="0" presId="urn:microsoft.com/office/officeart/2005/8/layout/lProcess2"/>
    <dgm:cxn modelId="{E8770CB8-DF9D-4A60-BC83-291EECD51554}" srcId="{272615AE-313F-40BB-8467-0F7BFB624E67}" destId="{9EF44AC3-FFCA-4AC9-B4D5-F20708B80C63}" srcOrd="0" destOrd="0" parTransId="{8605B1E2-3D13-40BF-ADC7-CC60A52B08AF}" sibTransId="{EDC8FD38-6482-4082-83FB-D4B6F8B82FAA}"/>
    <dgm:cxn modelId="{6F10D39A-1660-430C-88ED-5D89FF8F3B08}" type="presOf" srcId="{30EC25DA-FC25-4486-A017-8487A7233A0A}" destId="{7B221D83-044E-404D-9933-447B2DA77C24}" srcOrd="0" destOrd="0" presId="urn:microsoft.com/office/officeart/2005/8/layout/lProcess2"/>
    <dgm:cxn modelId="{5183CA2E-F148-4D57-A780-583341D580FD}" srcId="{272615AE-313F-40BB-8467-0F7BFB624E67}" destId="{F41C1718-9487-4B2C-A9F2-56D39B889577}" srcOrd="2" destOrd="0" parTransId="{8CD917CE-797A-4BA0-9BE8-5E1D112361F0}" sibTransId="{F3CE0F6B-896E-459A-9D5B-5045701FD451}"/>
    <dgm:cxn modelId="{66054303-013B-4353-8196-032BAEAD3E16}" type="presOf" srcId="{9C7DBAC8-3570-4E60-9190-1BCF112AB289}" destId="{9FA0F116-9B69-408C-89D8-1ED31D6148D5}" srcOrd="0" destOrd="0" presId="urn:microsoft.com/office/officeart/2005/8/layout/lProcess2"/>
    <dgm:cxn modelId="{0F4E00B2-F97E-431E-9852-890DB2144DCF}" type="presOf" srcId="{9F20C54E-543D-421A-8E1B-29C7BBA95772}" destId="{DA20C2AB-F584-4F53-9425-8DCD8BD00D73}" srcOrd="0" destOrd="0" presId="urn:microsoft.com/office/officeart/2005/8/layout/lProcess2"/>
    <dgm:cxn modelId="{DA386080-FED3-4632-8E89-76E122C81203}" type="presOf" srcId="{F9B50FB7-536C-4F4F-8E83-83C01B28B2BC}" destId="{4A29BCEB-7AE8-477B-95E5-4791A0456F45}" srcOrd="0" destOrd="0" presId="urn:microsoft.com/office/officeart/2005/8/layout/lProcess2"/>
    <dgm:cxn modelId="{6B9C7F0A-A9CB-49A1-899A-6F6977C12B43}" type="presOf" srcId="{272615AE-313F-40BB-8467-0F7BFB624E67}" destId="{2025B1E3-0B56-40D4-A589-8F6BB236CE36}" srcOrd="1" destOrd="0" presId="urn:microsoft.com/office/officeart/2005/8/layout/lProcess2"/>
    <dgm:cxn modelId="{32C8F848-887C-4A0F-807E-22F5C6729DB6}" srcId="{482B8FFA-6806-48B9-9201-00F72C1EFA0F}" destId="{C1D4A2B0-4A45-4AC6-ADEA-05E8DAAD0941}" srcOrd="3" destOrd="0" parTransId="{96D04B6F-E2DF-44A5-97B1-CE9107EC18A2}" sibTransId="{A1D069E4-DCC6-4D6A-9D86-F9A3001ECDF6}"/>
    <dgm:cxn modelId="{141C76B3-970D-4497-A3B3-4E21A2AEC7AB}" srcId="{6E07FBB6-070F-46DF-8CCE-F712EB1197E3}" destId="{734B706C-E683-4FF8-940A-1862313959EB}" srcOrd="1" destOrd="0" parTransId="{F200160C-08DE-448D-A88E-855EF4E74DE9}" sibTransId="{932CD689-4BF5-46B7-8EC6-CC3CD227F8C8}"/>
    <dgm:cxn modelId="{A71D4855-E0DF-448F-9966-C0550FFBFE16}" type="presOf" srcId="{F41C1718-9487-4B2C-A9F2-56D39B889577}" destId="{7655FC22-F436-4C41-9159-7ED269EA33D0}" srcOrd="0" destOrd="0" presId="urn:microsoft.com/office/officeart/2005/8/layout/lProcess2"/>
    <dgm:cxn modelId="{D6F77DB9-5F10-45F1-8051-C586F1ADDEF4}" type="presOf" srcId="{6ACD9517-DA8A-40F3-8A74-499C1D468ADF}" destId="{807AE8C6-FF7A-4257-9FE6-4AC68B46873C}" srcOrd="0" destOrd="0" presId="urn:microsoft.com/office/officeart/2005/8/layout/lProcess2"/>
    <dgm:cxn modelId="{A55C8F12-BEBE-450C-AA61-4D273E58A630}" srcId="{282D72A7-329C-40BE-B423-45FEADD92715}" destId="{844B4661-E4B9-4B40-A3FA-1E5471E544BD}" srcOrd="1" destOrd="0" parTransId="{BF45E347-043B-4C77-B629-A2673C34C5B2}" sibTransId="{6C86EE96-B4AD-46A6-B86A-DCB9DE1EF84A}"/>
    <dgm:cxn modelId="{4E150BF5-3976-4881-B8F3-12F20F482A3F}" srcId="{282D72A7-329C-40BE-B423-45FEADD92715}" destId="{DF842748-B67C-437A-AA9D-20C59DAD9E94}" srcOrd="2" destOrd="0" parTransId="{520C245A-A872-4204-A550-75A9E2BF8873}" sibTransId="{5F387EC3-7E65-469E-98C6-6809786330CC}"/>
    <dgm:cxn modelId="{D7CD2C43-D5DC-4EFA-9688-538F2104E9DB}" type="presOf" srcId="{282D72A7-329C-40BE-B423-45FEADD92715}" destId="{004AEB65-0817-4E14-9773-537A013A30E0}" srcOrd="0" destOrd="0" presId="urn:microsoft.com/office/officeart/2005/8/layout/lProcess2"/>
    <dgm:cxn modelId="{51022C96-B41E-432A-BF8A-D3B9ECDA18DD}" type="presOf" srcId="{282D72A7-329C-40BE-B423-45FEADD92715}" destId="{F443274D-0ECD-4E28-9EBF-B4E27079EC5F}" srcOrd="1" destOrd="0" presId="urn:microsoft.com/office/officeart/2005/8/layout/lProcess2"/>
    <dgm:cxn modelId="{CABC3A52-5C53-4854-8846-789C0A1A6097}" srcId="{282D72A7-329C-40BE-B423-45FEADD92715}" destId="{60F40B50-0C43-4876-8161-43C83CD3C91C}" srcOrd="0" destOrd="0" parTransId="{F4E841EB-75F9-4397-89AC-0811780829B0}" sibTransId="{2EB90B0F-0A2C-4577-ABDD-2928506AFFE5}"/>
    <dgm:cxn modelId="{D8E35BE2-B97D-4C9F-AD53-C363DBA1A9E1}" srcId="{7B5266BF-1F5D-4E49-9925-3AF5FA7C87A4}" destId="{272615AE-313F-40BB-8467-0F7BFB624E67}" srcOrd="0" destOrd="0" parTransId="{30A60C6A-2B27-4947-90ED-8741DE3DA50D}" sibTransId="{F466CCC9-782B-4374-9C5A-334022D5DFEE}"/>
    <dgm:cxn modelId="{544D4278-6B04-4161-9845-9F612B4CAC01}" srcId="{482B8FFA-6806-48B9-9201-00F72C1EFA0F}" destId="{30EC25DA-FC25-4486-A017-8487A7233A0A}" srcOrd="2" destOrd="0" parTransId="{A973D844-5BCE-4F98-99AF-C7225BC95728}" sibTransId="{DC37CF2C-FE24-41AD-90DF-4AAEEA1B87E2}"/>
    <dgm:cxn modelId="{AE635DC3-4C4B-4040-8B79-028A38F1E8C6}" type="presOf" srcId="{C1D4A2B0-4A45-4AC6-ADEA-05E8DAAD0941}" destId="{B4082DA8-A877-44E3-A31D-55E819E5ACD0}" srcOrd="0" destOrd="0" presId="urn:microsoft.com/office/officeart/2005/8/layout/lProcess2"/>
    <dgm:cxn modelId="{D2593DE6-551E-4C42-A83F-EE861BF7C5B3}" type="presParOf" srcId="{63239C09-DD76-4E8A-B48F-8F930600ECC0}" destId="{7A1D3AF8-5DF7-498D-B48A-534AAE10B93D}" srcOrd="0" destOrd="0" presId="urn:microsoft.com/office/officeart/2005/8/layout/lProcess2"/>
    <dgm:cxn modelId="{3C71373F-6B9B-438B-9B41-0B4F8AE99279}" type="presParOf" srcId="{7A1D3AF8-5DF7-498D-B48A-534AAE10B93D}" destId="{9FBA7336-314E-40E2-9B31-C05FF9C9F544}" srcOrd="0" destOrd="0" presId="urn:microsoft.com/office/officeart/2005/8/layout/lProcess2"/>
    <dgm:cxn modelId="{CD1B6883-4D98-4D04-9BB6-3B32F928EA21}" type="presParOf" srcId="{7A1D3AF8-5DF7-498D-B48A-534AAE10B93D}" destId="{2025B1E3-0B56-40D4-A589-8F6BB236CE36}" srcOrd="1" destOrd="0" presId="urn:microsoft.com/office/officeart/2005/8/layout/lProcess2"/>
    <dgm:cxn modelId="{0C03B7DA-B6AA-49DD-80B5-BC94B214D904}" type="presParOf" srcId="{7A1D3AF8-5DF7-498D-B48A-534AAE10B93D}" destId="{D53B6527-101D-4C71-8B42-1A81FD483551}" srcOrd="2" destOrd="0" presId="urn:microsoft.com/office/officeart/2005/8/layout/lProcess2"/>
    <dgm:cxn modelId="{7EAA70A4-3C1A-4D3C-86DB-C2ADAF018E77}" type="presParOf" srcId="{D53B6527-101D-4C71-8B42-1A81FD483551}" destId="{6B7CFD4E-C69B-4498-9A81-43E5EED0305C}" srcOrd="0" destOrd="0" presId="urn:microsoft.com/office/officeart/2005/8/layout/lProcess2"/>
    <dgm:cxn modelId="{DF4749C5-D6AD-4A9D-A8E0-DDDA3BDACA47}" type="presParOf" srcId="{6B7CFD4E-C69B-4498-9A81-43E5EED0305C}" destId="{05DC882F-A740-4D22-8D11-EF9514B44635}" srcOrd="0" destOrd="0" presId="urn:microsoft.com/office/officeart/2005/8/layout/lProcess2"/>
    <dgm:cxn modelId="{928ADD89-49C5-4AC3-AF70-CC5602A2F5F6}" type="presParOf" srcId="{6B7CFD4E-C69B-4498-9A81-43E5EED0305C}" destId="{018EE12B-A373-4795-AA03-AD656F61B817}" srcOrd="1" destOrd="0" presId="urn:microsoft.com/office/officeart/2005/8/layout/lProcess2"/>
    <dgm:cxn modelId="{65F84E2B-5ED0-49B3-9913-D87D8966B3BC}" type="presParOf" srcId="{6B7CFD4E-C69B-4498-9A81-43E5EED0305C}" destId="{49089DAC-12AC-4175-A8E1-E2981A863CFB}" srcOrd="2" destOrd="0" presId="urn:microsoft.com/office/officeart/2005/8/layout/lProcess2"/>
    <dgm:cxn modelId="{73DE7DEA-2E57-4DCD-B8CA-10A43AF1D7CB}" type="presParOf" srcId="{6B7CFD4E-C69B-4498-9A81-43E5EED0305C}" destId="{B2116A95-34D7-4290-8E47-33AEF5922D60}" srcOrd="3" destOrd="0" presId="urn:microsoft.com/office/officeart/2005/8/layout/lProcess2"/>
    <dgm:cxn modelId="{4E0AA7C1-55DF-4C43-9326-28C9768658C1}" type="presParOf" srcId="{6B7CFD4E-C69B-4498-9A81-43E5EED0305C}" destId="{7655FC22-F436-4C41-9159-7ED269EA33D0}" srcOrd="4" destOrd="0" presId="urn:microsoft.com/office/officeart/2005/8/layout/lProcess2"/>
    <dgm:cxn modelId="{65B0A24E-A5FF-4020-A264-7387456FFA1A}" type="presParOf" srcId="{6B7CFD4E-C69B-4498-9A81-43E5EED0305C}" destId="{3B366766-098F-490A-8DF9-0C36C09C6C6C}" srcOrd="5" destOrd="0" presId="urn:microsoft.com/office/officeart/2005/8/layout/lProcess2"/>
    <dgm:cxn modelId="{D8B42B01-479A-4971-89D7-E8FC7A826510}" type="presParOf" srcId="{6B7CFD4E-C69B-4498-9A81-43E5EED0305C}" destId="{9FA0F116-9B69-408C-89D8-1ED31D6148D5}" srcOrd="6" destOrd="0" presId="urn:microsoft.com/office/officeart/2005/8/layout/lProcess2"/>
    <dgm:cxn modelId="{120DE83F-F7C2-47B2-A6ED-87A0B314544B}" type="presParOf" srcId="{6B7CFD4E-C69B-4498-9A81-43E5EED0305C}" destId="{5A1150EE-F843-4509-A493-CEF4C33D4F06}" srcOrd="7" destOrd="0" presId="urn:microsoft.com/office/officeart/2005/8/layout/lProcess2"/>
    <dgm:cxn modelId="{5FE774CF-CD50-4554-9315-0EE3B9A00FA9}" type="presParOf" srcId="{6B7CFD4E-C69B-4498-9A81-43E5EED0305C}" destId="{DA20C2AB-F584-4F53-9425-8DCD8BD00D73}" srcOrd="8" destOrd="0" presId="urn:microsoft.com/office/officeart/2005/8/layout/lProcess2"/>
    <dgm:cxn modelId="{B09ADD1C-F9B4-4ED8-9C5C-2C6FE747CA46}" type="presParOf" srcId="{63239C09-DD76-4E8A-B48F-8F930600ECC0}" destId="{59315AD3-87D3-4495-B361-6C1CBB808D4C}" srcOrd="1" destOrd="0" presId="urn:microsoft.com/office/officeart/2005/8/layout/lProcess2"/>
    <dgm:cxn modelId="{AF88DE8D-1F39-42F9-A211-30286BC65434}" type="presParOf" srcId="{63239C09-DD76-4E8A-B48F-8F930600ECC0}" destId="{57DF4B80-34A8-4FD6-BE5A-6134C766737F}" srcOrd="2" destOrd="0" presId="urn:microsoft.com/office/officeart/2005/8/layout/lProcess2"/>
    <dgm:cxn modelId="{7448B586-C5FA-4950-AC71-BECC497484A4}" type="presParOf" srcId="{57DF4B80-34A8-4FD6-BE5A-6134C766737F}" destId="{E9BD0A72-DF1F-4CD6-947E-A1F1AC63B603}" srcOrd="0" destOrd="0" presId="urn:microsoft.com/office/officeart/2005/8/layout/lProcess2"/>
    <dgm:cxn modelId="{CB435934-FAD5-41A0-8654-7F7B6D3101B8}" type="presParOf" srcId="{57DF4B80-34A8-4FD6-BE5A-6134C766737F}" destId="{C93D68EB-F41C-4E14-AB9D-86B2806A7FB3}" srcOrd="1" destOrd="0" presId="urn:microsoft.com/office/officeart/2005/8/layout/lProcess2"/>
    <dgm:cxn modelId="{A627BB8F-1F10-4558-9B7D-F212B4A26F7E}" type="presParOf" srcId="{57DF4B80-34A8-4FD6-BE5A-6134C766737F}" destId="{1FBC6F17-62BA-4FB1-8CCC-08F3550D7E70}" srcOrd="2" destOrd="0" presId="urn:microsoft.com/office/officeart/2005/8/layout/lProcess2"/>
    <dgm:cxn modelId="{472C63B3-F61B-4D30-94AA-18A4AECF32D8}" type="presParOf" srcId="{1FBC6F17-62BA-4FB1-8CCC-08F3550D7E70}" destId="{3CE872C9-F5F4-4096-A7B0-BF5D99E34454}" srcOrd="0" destOrd="0" presId="urn:microsoft.com/office/officeart/2005/8/layout/lProcess2"/>
    <dgm:cxn modelId="{36D164A9-CFDC-4FD5-8D6B-BAC27D81E462}" type="presParOf" srcId="{3CE872C9-F5F4-4096-A7B0-BF5D99E34454}" destId="{4A29BCEB-7AE8-477B-95E5-4791A0456F45}" srcOrd="0" destOrd="0" presId="urn:microsoft.com/office/officeart/2005/8/layout/lProcess2"/>
    <dgm:cxn modelId="{6AB88143-8FD4-4B60-9B1E-86961249F86C}" type="presParOf" srcId="{3CE872C9-F5F4-4096-A7B0-BF5D99E34454}" destId="{AFC67435-523F-4A14-8575-CB20E1436384}" srcOrd="1" destOrd="0" presId="urn:microsoft.com/office/officeart/2005/8/layout/lProcess2"/>
    <dgm:cxn modelId="{16BF8B47-0B6F-466C-BBCD-B8B59E6425AC}" type="presParOf" srcId="{3CE872C9-F5F4-4096-A7B0-BF5D99E34454}" destId="{807AE8C6-FF7A-4257-9FE6-4AC68B46873C}" srcOrd="2" destOrd="0" presId="urn:microsoft.com/office/officeart/2005/8/layout/lProcess2"/>
    <dgm:cxn modelId="{5144835A-FB7B-4216-AD25-5B3DADF9523F}" type="presParOf" srcId="{3CE872C9-F5F4-4096-A7B0-BF5D99E34454}" destId="{E77BFCC5-53AB-40AA-A2D1-50D8FE9C387A}" srcOrd="3" destOrd="0" presId="urn:microsoft.com/office/officeart/2005/8/layout/lProcess2"/>
    <dgm:cxn modelId="{59671169-C0D7-4903-A2EA-F59C37A9A4FF}" type="presParOf" srcId="{3CE872C9-F5F4-4096-A7B0-BF5D99E34454}" destId="{7B221D83-044E-404D-9933-447B2DA77C24}" srcOrd="4" destOrd="0" presId="urn:microsoft.com/office/officeart/2005/8/layout/lProcess2"/>
    <dgm:cxn modelId="{A8F7CA34-BCD4-4C3B-9D8F-E3B3BF72E74C}" type="presParOf" srcId="{3CE872C9-F5F4-4096-A7B0-BF5D99E34454}" destId="{E4E7F0FF-ED3A-4FC4-AD25-254614415931}" srcOrd="5" destOrd="0" presId="urn:microsoft.com/office/officeart/2005/8/layout/lProcess2"/>
    <dgm:cxn modelId="{F7EA6848-5836-445D-8D77-BA54DF019416}" type="presParOf" srcId="{3CE872C9-F5F4-4096-A7B0-BF5D99E34454}" destId="{B4082DA8-A877-44E3-A31D-55E819E5ACD0}" srcOrd="6" destOrd="0" presId="urn:microsoft.com/office/officeart/2005/8/layout/lProcess2"/>
    <dgm:cxn modelId="{554A17EB-F165-41C4-823F-8D86859CD6A1}" type="presParOf" srcId="{3CE872C9-F5F4-4096-A7B0-BF5D99E34454}" destId="{3FAF27E6-596D-499D-A001-F264DF3D7423}" srcOrd="7" destOrd="0" presId="urn:microsoft.com/office/officeart/2005/8/layout/lProcess2"/>
    <dgm:cxn modelId="{A01E9C64-C913-4EF8-BAF8-279F641B3F51}" type="presParOf" srcId="{3CE872C9-F5F4-4096-A7B0-BF5D99E34454}" destId="{8E60FD2F-CE35-49AC-9D19-29048ED5D4A9}" srcOrd="8" destOrd="0" presId="urn:microsoft.com/office/officeart/2005/8/layout/lProcess2"/>
    <dgm:cxn modelId="{4C193CE2-3EF0-4E8A-944E-6162272072A9}" type="presParOf" srcId="{63239C09-DD76-4E8A-B48F-8F930600ECC0}" destId="{A5D9DA49-4731-4D0F-839C-BD2694925416}" srcOrd="3" destOrd="0" presId="urn:microsoft.com/office/officeart/2005/8/layout/lProcess2"/>
    <dgm:cxn modelId="{B9F7A71D-57F1-4824-AE58-86B5E3AD6841}" type="presParOf" srcId="{63239C09-DD76-4E8A-B48F-8F930600ECC0}" destId="{1FAEEC99-96AD-40A8-832A-C576F1CE8915}" srcOrd="4" destOrd="0" presId="urn:microsoft.com/office/officeart/2005/8/layout/lProcess2"/>
    <dgm:cxn modelId="{76FD6991-4784-4DDF-B678-0882D55D4F51}" type="presParOf" srcId="{1FAEEC99-96AD-40A8-832A-C576F1CE8915}" destId="{004AEB65-0817-4E14-9773-537A013A30E0}" srcOrd="0" destOrd="0" presId="urn:microsoft.com/office/officeart/2005/8/layout/lProcess2"/>
    <dgm:cxn modelId="{27615DB5-ECD5-4E80-8B8F-52AFBE9B85AC}" type="presParOf" srcId="{1FAEEC99-96AD-40A8-832A-C576F1CE8915}" destId="{F443274D-0ECD-4E28-9EBF-B4E27079EC5F}" srcOrd="1" destOrd="0" presId="urn:microsoft.com/office/officeart/2005/8/layout/lProcess2"/>
    <dgm:cxn modelId="{49987B52-8745-49C3-AA2F-38D4A45BFD0E}" type="presParOf" srcId="{1FAEEC99-96AD-40A8-832A-C576F1CE8915}" destId="{F0F4E0DC-3185-44EA-9A57-9DEC933F2963}" srcOrd="2" destOrd="0" presId="urn:microsoft.com/office/officeart/2005/8/layout/lProcess2"/>
    <dgm:cxn modelId="{2533E0D6-802D-4485-93E8-F68825AFE229}" type="presParOf" srcId="{F0F4E0DC-3185-44EA-9A57-9DEC933F2963}" destId="{D60BFD50-BF08-4BC3-B809-09465A1E1A40}" srcOrd="0" destOrd="0" presId="urn:microsoft.com/office/officeart/2005/8/layout/lProcess2"/>
    <dgm:cxn modelId="{B76A124B-358A-47B0-BD93-362B50AC47D2}" type="presParOf" srcId="{D60BFD50-BF08-4BC3-B809-09465A1E1A40}" destId="{AA1B7322-530F-4383-81E2-78EED00FE530}" srcOrd="0" destOrd="0" presId="urn:microsoft.com/office/officeart/2005/8/layout/lProcess2"/>
    <dgm:cxn modelId="{367A3206-E0E7-4AD5-ADF0-A9DF1D826F4C}" type="presParOf" srcId="{D60BFD50-BF08-4BC3-B809-09465A1E1A40}" destId="{3480022B-A90B-4D75-9C31-586AEDAECADB}" srcOrd="1" destOrd="0" presId="urn:microsoft.com/office/officeart/2005/8/layout/lProcess2"/>
    <dgm:cxn modelId="{B4808FBB-97DD-4B77-AA30-5D633C3FE7EB}" type="presParOf" srcId="{D60BFD50-BF08-4BC3-B809-09465A1E1A40}" destId="{E98D6C98-A2C8-454D-8469-7286FF113406}" srcOrd="2" destOrd="0" presId="urn:microsoft.com/office/officeart/2005/8/layout/lProcess2"/>
    <dgm:cxn modelId="{0A6DA75F-E5BA-464C-B293-1AFFF3604501}" type="presParOf" srcId="{D60BFD50-BF08-4BC3-B809-09465A1E1A40}" destId="{57A050D8-1FE4-41DB-B902-BFEF72206E6C}" srcOrd="3" destOrd="0" presId="urn:microsoft.com/office/officeart/2005/8/layout/lProcess2"/>
    <dgm:cxn modelId="{47B21A3C-2E44-4F12-B1F4-F6D6C5CB4B4F}" type="presParOf" srcId="{D60BFD50-BF08-4BC3-B809-09465A1E1A40}" destId="{38A657E5-66BE-4CBF-AF38-FF8873CBDEFB}" srcOrd="4" destOrd="0" presId="urn:microsoft.com/office/officeart/2005/8/layout/lProcess2"/>
    <dgm:cxn modelId="{411CDA16-87A0-4FFC-95B6-01D3A4BA9827}" type="presParOf" srcId="{D60BFD50-BF08-4BC3-B809-09465A1E1A40}" destId="{EC453A06-4D96-44D3-81C8-BE79390B7C5D}" srcOrd="5" destOrd="0" presId="urn:microsoft.com/office/officeart/2005/8/layout/lProcess2"/>
    <dgm:cxn modelId="{243AC398-A034-4BCE-9559-94B4092CC341}" type="presParOf" srcId="{D60BFD50-BF08-4BC3-B809-09465A1E1A40}" destId="{9E537044-3DE4-4DB1-89CB-E143E4600BAD}" srcOrd="6" destOrd="0" presId="urn:microsoft.com/office/officeart/2005/8/layout/lProcess2"/>
    <dgm:cxn modelId="{CA8107E4-332B-49E4-898E-ED70A7BE347F}" type="presParOf" srcId="{D60BFD50-BF08-4BC3-B809-09465A1E1A40}" destId="{C3B71AC8-B60C-44BC-95DD-9E203574E600}" srcOrd="7" destOrd="0" presId="urn:microsoft.com/office/officeart/2005/8/layout/lProcess2"/>
    <dgm:cxn modelId="{E314CC8A-058A-4E4F-9411-205FF19ED3F1}" type="presParOf" srcId="{D60BFD50-BF08-4BC3-B809-09465A1E1A40}" destId="{4E9BE43E-BCD9-42C2-AF25-5AC7F3E7FA30}" srcOrd="8" destOrd="0" presId="urn:microsoft.com/office/officeart/2005/8/layout/lProcess2"/>
    <dgm:cxn modelId="{A4F1BD2B-C9E4-47A2-AF21-CD8A4AEA28E4}" type="presParOf" srcId="{63239C09-DD76-4E8A-B48F-8F930600ECC0}" destId="{09288CF5-5FBD-440D-A1D1-54512420C666}" srcOrd="5" destOrd="0" presId="urn:microsoft.com/office/officeart/2005/8/layout/lProcess2"/>
    <dgm:cxn modelId="{B9D76F18-DAAE-4129-8508-B3BE5A426558}" type="presParOf" srcId="{63239C09-DD76-4E8A-B48F-8F930600ECC0}" destId="{3E0BF5EA-E1F6-475A-A231-20C1C66FBAE3}" srcOrd="6" destOrd="0" presId="urn:microsoft.com/office/officeart/2005/8/layout/lProcess2"/>
    <dgm:cxn modelId="{349899BF-56F1-4BCB-BAB2-BDB5E3A428D2}" type="presParOf" srcId="{3E0BF5EA-E1F6-475A-A231-20C1C66FBAE3}" destId="{79792D94-8E1C-4A2B-9B11-90C558999C9B}" srcOrd="0" destOrd="0" presId="urn:microsoft.com/office/officeart/2005/8/layout/lProcess2"/>
    <dgm:cxn modelId="{8B409037-4B3B-4986-9E2E-F315D378A0EC}" type="presParOf" srcId="{3E0BF5EA-E1F6-475A-A231-20C1C66FBAE3}" destId="{C773E7D1-C62E-404F-9532-6FCEF0FC2A80}" srcOrd="1" destOrd="0" presId="urn:microsoft.com/office/officeart/2005/8/layout/lProcess2"/>
    <dgm:cxn modelId="{93342B21-DA4D-4A6A-B429-5C1C0817D4A4}" type="presParOf" srcId="{3E0BF5EA-E1F6-475A-A231-20C1C66FBAE3}" destId="{AD433739-C382-4F3F-BE6C-40E3019A2AF3}" srcOrd="2" destOrd="0" presId="urn:microsoft.com/office/officeart/2005/8/layout/lProcess2"/>
    <dgm:cxn modelId="{55557073-3985-498F-A5FB-BCC950151AF2}" type="presParOf" srcId="{AD433739-C382-4F3F-BE6C-40E3019A2AF3}" destId="{D610135E-84DC-4703-A240-76140BFE755D}" srcOrd="0" destOrd="0" presId="urn:microsoft.com/office/officeart/2005/8/layout/lProcess2"/>
    <dgm:cxn modelId="{8DF859ED-B08F-4016-B088-9E38EEDEB477}" type="presParOf" srcId="{D610135E-84DC-4703-A240-76140BFE755D}" destId="{7142B8A5-3735-492D-9A97-07F53DCA19A9}" srcOrd="0" destOrd="0" presId="urn:microsoft.com/office/officeart/2005/8/layout/lProcess2"/>
    <dgm:cxn modelId="{5F09C936-CE6C-4D9E-9944-511DF432EE06}" type="presParOf" srcId="{D610135E-84DC-4703-A240-76140BFE755D}" destId="{3D80155B-2EDF-4AFF-BB9E-B25059CC80B9}" srcOrd="1" destOrd="0" presId="urn:microsoft.com/office/officeart/2005/8/layout/lProcess2"/>
    <dgm:cxn modelId="{EB94B159-8204-490E-B686-517940D9BB55}" type="presParOf" srcId="{D610135E-84DC-4703-A240-76140BFE755D}" destId="{EAA04961-C5A0-4C42-8C1D-8B919299C902}" srcOrd="2" destOrd="0" presId="urn:microsoft.com/office/officeart/2005/8/layout/lProcess2"/>
    <dgm:cxn modelId="{DE78FB5A-B10C-4A47-98B3-7B056F6974AE}" type="presParOf" srcId="{D610135E-84DC-4703-A240-76140BFE755D}" destId="{F0537CA3-A951-486C-8D1A-E01C66C2A7B5}" srcOrd="3" destOrd="0" presId="urn:microsoft.com/office/officeart/2005/8/layout/lProcess2"/>
    <dgm:cxn modelId="{62894AEF-B446-4A78-889E-10FD1E3E486D}" type="presParOf" srcId="{D610135E-84DC-4703-A240-76140BFE755D}" destId="{B26DE593-3429-48D6-AD64-EADF76076F06}" srcOrd="4" destOrd="0" presId="urn:microsoft.com/office/officeart/2005/8/layout/lProcess2"/>
    <dgm:cxn modelId="{C53974CA-7DD2-40C8-9570-B73EA4FAD240}" type="presParOf" srcId="{D610135E-84DC-4703-A240-76140BFE755D}" destId="{4027BE16-090F-4289-8CDF-2A5C1D0DFBBB}" srcOrd="5" destOrd="0" presId="urn:microsoft.com/office/officeart/2005/8/layout/lProcess2"/>
    <dgm:cxn modelId="{EFD1FCF1-F266-473B-A66E-7DD7734F910A}" type="presParOf" srcId="{D610135E-84DC-4703-A240-76140BFE755D}" destId="{4ECB85B7-667C-4E4D-BB00-122F6D35FD34}" srcOrd="6" destOrd="0" presId="urn:microsoft.com/office/officeart/2005/8/layout/lProcess2"/>
    <dgm:cxn modelId="{8D3DFD36-FA2D-4A53-8F25-CECABD4A7C36}" type="presParOf" srcId="{D610135E-84DC-4703-A240-76140BFE755D}" destId="{C58DA314-CB6A-45B9-8431-C8ECC97BCDBD}" srcOrd="7" destOrd="0" presId="urn:microsoft.com/office/officeart/2005/8/layout/lProcess2"/>
    <dgm:cxn modelId="{CF7E579B-579F-4C68-B837-8298A27FC262}" type="presParOf" srcId="{D610135E-84DC-4703-A240-76140BFE755D}" destId="{7B59C9B7-A00D-4DB5-B238-2DA827C1F20A}" srcOrd="8"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48E6F-E286-4D17-AC6D-00B976323507}"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ru-RU"/>
        </a:p>
      </dgm:t>
    </dgm:pt>
    <dgm:pt modelId="{069BDB09-DE92-4A2B-A2AA-3C544FCE18F6}">
      <dgm:prSet phldrT="[Текст]"/>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ru-RU" b="1" u="sng" dirty="0" smtClean="0">
              <a:solidFill>
                <a:schemeClr val="tx1"/>
              </a:solidFill>
              <a:latin typeface="Times New Roman" pitchFamily="18" charset="0"/>
              <a:cs typeface="Times New Roman" pitchFamily="18" charset="0"/>
            </a:rPr>
            <a:t>Доходы бюджета</a:t>
          </a:r>
          <a:endParaRPr lang="ru-RU" b="1" u="sng" dirty="0">
            <a:solidFill>
              <a:schemeClr val="tx1"/>
            </a:solidFill>
            <a:latin typeface="Times New Roman" pitchFamily="18" charset="0"/>
            <a:cs typeface="Times New Roman" pitchFamily="18" charset="0"/>
          </a:endParaRPr>
        </a:p>
      </dgm:t>
    </dgm:pt>
    <dgm:pt modelId="{F3CB44D3-8489-4FA5-AF1A-6F2FE316E637}" type="parTrans" cxnId="{588E884B-76AA-4253-AFCE-93015A61D230}">
      <dgm:prSet/>
      <dgm:spPr/>
      <dgm:t>
        <a:bodyPr/>
        <a:lstStyle/>
        <a:p>
          <a:endParaRPr lang="ru-RU"/>
        </a:p>
      </dgm:t>
    </dgm:pt>
    <dgm:pt modelId="{E0388A4C-8727-49AE-BABA-2B111F9F90DE}" type="sibTrans" cxnId="{588E884B-76AA-4253-AFCE-93015A61D230}">
      <dgm:prSet/>
      <dgm:spPr/>
      <dgm:t>
        <a:bodyPr/>
        <a:lstStyle/>
        <a:p>
          <a:endParaRPr lang="ru-RU"/>
        </a:p>
      </dgm:t>
    </dgm:pt>
    <dgm:pt modelId="{E77439CB-B616-4BA4-B7CD-11C3D13EC94D}">
      <dgm:prSet phldrT="[Текст]"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endParaRPr lang="ru-RU" sz="1600" b="1" dirty="0" smtClean="0">
            <a:latin typeface="Times New Roman" pitchFamily="18" charset="0"/>
            <a:cs typeface="Times New Roman" pitchFamily="18" charset="0"/>
          </a:endParaRPr>
        </a:p>
        <a:p>
          <a:endParaRPr lang="ru-RU" sz="2000" b="1" dirty="0" smtClean="0">
            <a:solidFill>
              <a:srgbClr val="C00000"/>
            </a:solidFill>
            <a:latin typeface="Times New Roman" pitchFamily="18" charset="0"/>
            <a:cs typeface="Times New Roman" pitchFamily="18" charset="0"/>
          </a:endParaRPr>
        </a:p>
        <a:p>
          <a:endParaRPr lang="ru-RU" sz="2000" b="1" dirty="0" smtClean="0">
            <a:solidFill>
              <a:srgbClr val="C00000"/>
            </a:solidFill>
            <a:latin typeface="Times New Roman" pitchFamily="18" charset="0"/>
            <a:cs typeface="Times New Roman" pitchFamily="18" charset="0"/>
          </a:endParaRPr>
        </a:p>
        <a:p>
          <a:endParaRPr lang="ru-RU" sz="2000" b="1" dirty="0" smtClean="0">
            <a:solidFill>
              <a:srgbClr val="C00000"/>
            </a:solidFill>
            <a:latin typeface="Times New Roman" pitchFamily="18" charset="0"/>
            <a:cs typeface="Times New Roman" pitchFamily="18" charset="0"/>
          </a:endParaRPr>
        </a:p>
        <a:p>
          <a:r>
            <a:rPr lang="ru-RU" sz="2400" b="1" u="sng" dirty="0" smtClean="0">
              <a:solidFill>
                <a:schemeClr val="tx1"/>
              </a:solidFill>
              <a:latin typeface="Times New Roman" pitchFamily="18" charset="0"/>
              <a:cs typeface="Times New Roman" pitchFamily="18" charset="0"/>
            </a:rPr>
            <a:t>Неналоговые доходы -</a:t>
          </a:r>
        </a:p>
        <a:p>
          <a:r>
            <a:rPr lang="ru-RU" sz="1800" b="1" dirty="0" smtClean="0">
              <a:solidFill>
                <a:schemeClr val="tx1"/>
              </a:solidFill>
              <a:latin typeface="Times New Roman" pitchFamily="18" charset="0"/>
              <a:cs typeface="Times New Roman" pitchFamily="18" charset="0"/>
            </a:rPr>
            <a:t>Платежи, установленные законодательством РФ:</a:t>
          </a:r>
        </a:p>
        <a:p>
          <a:r>
            <a:rPr lang="ru-RU" sz="1800" b="1" dirty="0" smtClean="0">
              <a:solidFill>
                <a:schemeClr val="tx1"/>
              </a:solidFill>
              <a:latin typeface="Times New Roman" pitchFamily="18" charset="0"/>
              <a:cs typeface="Times New Roman" pitchFamily="18" charset="0"/>
            </a:rPr>
            <a:t>-арендная плата за землю;</a:t>
          </a:r>
        </a:p>
        <a:p>
          <a:r>
            <a:rPr lang="ru-RU" sz="1800" b="1" dirty="0" smtClean="0">
              <a:solidFill>
                <a:schemeClr val="tx1"/>
              </a:solidFill>
              <a:latin typeface="Times New Roman" pitchFamily="18" charset="0"/>
              <a:cs typeface="Times New Roman" pitchFamily="18" charset="0"/>
            </a:rPr>
            <a:t>-доходы от использования, реализации  муниципального  имущества;</a:t>
          </a:r>
        </a:p>
        <a:p>
          <a:r>
            <a:rPr lang="ru-RU" sz="1800" b="1" dirty="0" smtClean="0">
              <a:solidFill>
                <a:schemeClr val="tx1"/>
              </a:solidFill>
              <a:latin typeface="Times New Roman" pitchFamily="18" charset="0"/>
              <a:cs typeface="Times New Roman" pitchFamily="18" charset="0"/>
            </a:rPr>
            <a:t>-штрафы за нарушение законодательства;</a:t>
          </a:r>
        </a:p>
        <a:p>
          <a:r>
            <a:rPr lang="ru-RU" sz="1800" b="1" dirty="0" smtClean="0">
              <a:solidFill>
                <a:schemeClr val="tx1"/>
              </a:solidFill>
              <a:latin typeface="Times New Roman" pitchFamily="18" charset="0"/>
              <a:cs typeface="Times New Roman" pitchFamily="18" charset="0"/>
            </a:rPr>
            <a:t>-прочие неналоговые доходы</a:t>
          </a:r>
        </a:p>
        <a:p>
          <a:endParaRPr lang="ru-RU" sz="1600" dirty="0" smtClean="0">
            <a:solidFill>
              <a:schemeClr val="tx1"/>
            </a:solidFill>
            <a:latin typeface="Times New Roman" pitchFamily="18" charset="0"/>
            <a:cs typeface="Times New Roman" pitchFamily="18" charset="0"/>
          </a:endParaRPr>
        </a:p>
        <a:p>
          <a:endParaRPr lang="ru-RU" sz="1600" dirty="0">
            <a:latin typeface="Times New Roman" pitchFamily="18" charset="0"/>
            <a:cs typeface="Times New Roman" pitchFamily="18" charset="0"/>
          </a:endParaRPr>
        </a:p>
      </dgm:t>
    </dgm:pt>
    <dgm:pt modelId="{3A04DC42-1BC2-48FE-B560-0E558F134ACE}" type="parTrans" cxnId="{FD0F8099-9CE0-47DE-8F03-3088A86113E9}">
      <dgm:prSet/>
      <dgm:spPr>
        <a:pattFill prst="trellis">
          <a:fgClr>
            <a:srgbClr val="FF0000"/>
          </a:fgClr>
          <a:bgClr>
            <a:schemeClr val="bg1"/>
          </a:bgClr>
        </a:pattFill>
      </dgm:spPr>
      <dgm:t>
        <a:bodyPr/>
        <a:lstStyle/>
        <a:p>
          <a:endParaRPr lang="ru-RU"/>
        </a:p>
      </dgm:t>
    </dgm:pt>
    <dgm:pt modelId="{AA91ACFA-0231-4FBC-8B03-25668C553080}" type="sibTrans" cxnId="{FD0F8099-9CE0-47DE-8F03-3088A86113E9}">
      <dgm:prSet/>
      <dgm:spPr/>
      <dgm:t>
        <a:bodyPr/>
        <a:lstStyle/>
        <a:p>
          <a:endParaRPr lang="ru-RU"/>
        </a:p>
      </dgm:t>
    </dgm:pt>
    <dgm:pt modelId="{C39C41F6-20B7-4AFD-8792-20EFC34364AA}">
      <dgm:prSet phldrT="[Текст]"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ru-RU" sz="2400" b="1" u="sng" dirty="0" smtClean="0">
              <a:solidFill>
                <a:schemeClr val="tx1"/>
              </a:solidFill>
              <a:latin typeface="Times New Roman" pitchFamily="18" charset="0"/>
              <a:cs typeface="Times New Roman" pitchFamily="18" charset="0"/>
            </a:rPr>
            <a:t>Налоговые доходы </a:t>
          </a:r>
        </a:p>
        <a:p>
          <a:pPr algn="ctr"/>
          <a:r>
            <a:rPr kumimoji="0" lang="ru-RU" sz="1800" b="1" i="0" u="none" strike="noStrike" cap="none" normalizeH="0" baseline="0" dirty="0" smtClean="0">
              <a:ln/>
              <a:solidFill>
                <a:schemeClr val="tx1"/>
              </a:solidFill>
              <a:effectLst/>
              <a:latin typeface="Times New Roman" pitchFamily="18" charset="0"/>
              <a:ea typeface="Calibri" pitchFamily="34" charset="0"/>
              <a:cs typeface="Times New Roman" pitchFamily="18" charset="0"/>
            </a:rPr>
            <a:t>Поступления от уплаты налогов, установленных Налоговым Кодексом РФ:</a:t>
          </a:r>
          <a:endParaRPr kumimoji="0" lang="ru-RU" sz="1800" b="1" i="0" u="none" strike="noStrike" cap="none" normalizeH="0" baseline="0" dirty="0" smtClean="0">
            <a:ln/>
            <a:solidFill>
              <a:schemeClr val="tx1"/>
            </a:solidFill>
            <a:effectLst/>
            <a:latin typeface="Times New Roman" pitchFamily="18" charset="0"/>
            <a:cs typeface="Times New Roman" pitchFamily="18" charset="0"/>
          </a:endParaRPr>
        </a:p>
        <a:p>
          <a:pPr algn="l" rtl="0"/>
          <a:r>
            <a:rPr kumimoji="0" lang="ru-RU" sz="1800" b="1" i="0" u="none" strike="noStrike" cap="none" normalizeH="0" baseline="0" dirty="0" smtClean="0">
              <a:ln/>
              <a:solidFill>
                <a:schemeClr val="tx1"/>
              </a:solidFill>
              <a:effectLst/>
              <a:latin typeface="Times New Roman" pitchFamily="18" charset="0"/>
              <a:ea typeface="Calibri" pitchFamily="34" charset="0"/>
              <a:cs typeface="Times New Roman" pitchFamily="18" charset="0"/>
            </a:rPr>
            <a:t>-налог на доходы  физических лиц;                                                                                   -акцизы;                                                                                                                                  -налоги на совокупный доход;                                                                                            -налог на добычу полезных ископаемых;  </a:t>
          </a:r>
        </a:p>
        <a:p>
          <a:pPr algn="l" rtl="0"/>
          <a:r>
            <a:rPr kumimoji="0" lang="en-US" sz="1800" b="1" i="0" u="none" strike="noStrike" cap="none" normalizeH="0" baseline="0" dirty="0" smtClean="0">
              <a:ln/>
              <a:solidFill>
                <a:schemeClr val="tx1"/>
              </a:solidFill>
              <a:effectLst/>
              <a:latin typeface="Times New Roman" pitchFamily="18" charset="0"/>
              <a:ea typeface="Calibri" pitchFamily="34" charset="0"/>
              <a:cs typeface="Times New Roman" pitchFamily="18" charset="0"/>
            </a:rPr>
            <a:t>-</a:t>
          </a:r>
          <a:r>
            <a:rPr kumimoji="0" lang="ru-RU" sz="1800" b="1" i="0" u="none" strike="noStrike" cap="none" normalizeH="0" baseline="0" dirty="0" smtClean="0">
              <a:ln/>
              <a:solidFill>
                <a:schemeClr val="tx1"/>
              </a:solidFill>
              <a:effectLst/>
              <a:latin typeface="Times New Roman" pitchFamily="18" charset="0"/>
              <a:ea typeface="Calibri" pitchFamily="34" charset="0"/>
              <a:cs typeface="Times New Roman" pitchFamily="18" charset="0"/>
            </a:rPr>
            <a:t>налоги на имущество;                                                                                                        </a:t>
          </a:r>
          <a:r>
            <a:rPr kumimoji="0" lang="ru-RU" sz="1800" b="1" i="0" u="none" strike="noStrike" cap="none" normalizeH="0" baseline="0" dirty="0" smtClean="0">
              <a:ln/>
              <a:solidFill>
                <a:schemeClr val="tx1"/>
              </a:solidFill>
              <a:effectLst/>
              <a:latin typeface="Times New Roman" pitchFamily="18" charset="0"/>
              <a:cs typeface="Times New Roman" pitchFamily="18" charset="0"/>
            </a:rPr>
            <a:t>- прочие налоговые доходы</a:t>
          </a:r>
          <a:endParaRPr lang="ru-RU" sz="1800" dirty="0" smtClean="0">
            <a:solidFill>
              <a:schemeClr val="tx1"/>
            </a:solidFill>
            <a:latin typeface="Times New Roman" pitchFamily="18" charset="0"/>
            <a:cs typeface="Times New Roman" pitchFamily="18" charset="0"/>
          </a:endParaRPr>
        </a:p>
        <a:p>
          <a:pPr algn="ctr"/>
          <a:endParaRPr lang="ru-RU" sz="800" dirty="0">
            <a:latin typeface="Times New Roman" pitchFamily="18" charset="0"/>
            <a:cs typeface="Times New Roman" pitchFamily="18" charset="0"/>
          </a:endParaRPr>
        </a:p>
      </dgm:t>
    </dgm:pt>
    <dgm:pt modelId="{ECD10267-4714-4189-BCED-A819FE5E38C1}" type="parTrans" cxnId="{E29AB869-9FCE-4514-9569-7BF1D7B97A60}">
      <dgm:prSet/>
      <dgm:spPr>
        <a:pattFill prst="trellis">
          <a:fgClr>
            <a:srgbClr val="FF0000"/>
          </a:fgClr>
          <a:bgClr>
            <a:schemeClr val="bg1"/>
          </a:bgClr>
        </a:pattFill>
      </dgm:spPr>
      <dgm:t>
        <a:bodyPr/>
        <a:lstStyle/>
        <a:p>
          <a:endParaRPr lang="ru-RU"/>
        </a:p>
      </dgm:t>
    </dgm:pt>
    <dgm:pt modelId="{43FBEF3A-F8B2-4905-9D88-229B45739DF1}" type="sibTrans" cxnId="{E29AB869-9FCE-4514-9569-7BF1D7B97A60}">
      <dgm:prSet/>
      <dgm:spPr/>
      <dgm:t>
        <a:bodyPr/>
        <a:lstStyle/>
        <a:p>
          <a:endParaRPr lang="ru-RU"/>
        </a:p>
      </dgm:t>
    </dgm:pt>
    <dgm:pt modelId="{AB3B4341-FB27-48A5-8291-37384EB6EB17}">
      <dgm:prSet phldrT="[Текст]"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ru-RU" sz="2400" b="1" u="sng" dirty="0" smtClean="0">
              <a:solidFill>
                <a:schemeClr val="tx1"/>
              </a:solidFill>
              <a:latin typeface="Times New Roman" pitchFamily="18" charset="0"/>
              <a:cs typeface="Times New Roman" pitchFamily="18" charset="0"/>
            </a:rPr>
            <a:t>Безвозмездные поступления </a:t>
          </a:r>
        </a:p>
        <a:p>
          <a:r>
            <a:rPr lang="ru-RU" sz="1800" b="1" dirty="0" smtClean="0">
              <a:solidFill>
                <a:schemeClr val="tx1"/>
              </a:solidFill>
              <a:latin typeface="Times New Roman" pitchFamily="18" charset="0"/>
              <a:cs typeface="Times New Roman" pitchFamily="18" charset="0"/>
            </a:rPr>
            <a:t>- Дотации</a:t>
          </a:r>
        </a:p>
        <a:p>
          <a:r>
            <a:rPr lang="ru-RU" sz="1800" b="1" dirty="0" smtClean="0">
              <a:solidFill>
                <a:schemeClr val="tx1"/>
              </a:solidFill>
              <a:latin typeface="Times New Roman" pitchFamily="18" charset="0"/>
              <a:cs typeface="Times New Roman" pitchFamily="18" charset="0"/>
            </a:rPr>
            <a:t>-Субсидии</a:t>
          </a:r>
        </a:p>
        <a:p>
          <a:r>
            <a:rPr lang="ru-RU" sz="1800" b="1" dirty="0" smtClean="0">
              <a:solidFill>
                <a:schemeClr val="tx1"/>
              </a:solidFill>
              <a:latin typeface="Times New Roman" pitchFamily="18" charset="0"/>
              <a:cs typeface="Times New Roman" pitchFamily="18" charset="0"/>
            </a:rPr>
            <a:t>-Субвенции</a:t>
          </a:r>
        </a:p>
        <a:p>
          <a:r>
            <a:rPr lang="ru-RU" sz="1800" b="1" dirty="0" smtClean="0">
              <a:solidFill>
                <a:schemeClr val="tx1"/>
              </a:solidFill>
              <a:latin typeface="Times New Roman" pitchFamily="18" charset="0"/>
              <a:cs typeface="Times New Roman" pitchFamily="18" charset="0"/>
            </a:rPr>
            <a:t>-Иные межбюджетные трансферты</a:t>
          </a:r>
          <a:endParaRPr lang="ru-RU" sz="1800" b="1" dirty="0">
            <a:solidFill>
              <a:schemeClr val="tx1"/>
            </a:solidFill>
            <a:latin typeface="Times New Roman" pitchFamily="18" charset="0"/>
            <a:cs typeface="Times New Roman" pitchFamily="18" charset="0"/>
          </a:endParaRPr>
        </a:p>
      </dgm:t>
    </dgm:pt>
    <dgm:pt modelId="{8A6D2E3B-3F2C-489F-A967-3634F3A66AFF}" type="parTrans" cxnId="{CCE0ADD7-929F-49DD-B21B-FAAB6E776D34}">
      <dgm:prSet/>
      <dgm:spPr>
        <a:pattFill prst="trellis">
          <a:fgClr>
            <a:srgbClr val="FF0000"/>
          </a:fgClr>
          <a:bgClr>
            <a:schemeClr val="bg1"/>
          </a:bgClr>
        </a:pattFill>
      </dgm:spPr>
      <dgm:t>
        <a:bodyPr/>
        <a:lstStyle/>
        <a:p>
          <a:endParaRPr lang="ru-RU"/>
        </a:p>
      </dgm:t>
    </dgm:pt>
    <dgm:pt modelId="{432A54A3-310F-4B6A-B1F4-522F8CD3ECE1}" type="sibTrans" cxnId="{CCE0ADD7-929F-49DD-B21B-FAAB6E776D34}">
      <dgm:prSet/>
      <dgm:spPr/>
      <dgm:t>
        <a:bodyPr/>
        <a:lstStyle/>
        <a:p>
          <a:endParaRPr lang="ru-RU"/>
        </a:p>
      </dgm:t>
    </dgm:pt>
    <dgm:pt modelId="{70C4C6C4-DA6C-476A-8682-C6942E7E76B4}" type="pres">
      <dgm:prSet presAssocID="{E2A48E6F-E286-4D17-AC6D-00B976323507}" presName="cycle" presStyleCnt="0">
        <dgm:presLayoutVars>
          <dgm:chMax val="1"/>
          <dgm:dir/>
          <dgm:animLvl val="ctr"/>
          <dgm:resizeHandles val="exact"/>
        </dgm:presLayoutVars>
      </dgm:prSet>
      <dgm:spPr/>
      <dgm:t>
        <a:bodyPr/>
        <a:lstStyle/>
        <a:p>
          <a:endParaRPr lang="ru-RU"/>
        </a:p>
      </dgm:t>
    </dgm:pt>
    <dgm:pt modelId="{FC9D6AE2-8226-4BCF-B810-27D8B35DA1A1}" type="pres">
      <dgm:prSet presAssocID="{069BDB09-DE92-4A2B-A2AA-3C544FCE18F6}" presName="centerShape" presStyleLbl="node0" presStyleIdx="0" presStyleCnt="1" custScaleX="90234" custScaleY="59848" custLinFactNeighborX="2716" custLinFactNeighborY="4051"/>
      <dgm:spPr/>
      <dgm:t>
        <a:bodyPr/>
        <a:lstStyle/>
        <a:p>
          <a:endParaRPr lang="ru-RU"/>
        </a:p>
      </dgm:t>
    </dgm:pt>
    <dgm:pt modelId="{42482525-B314-43DA-9749-DD5DE1130EB6}" type="pres">
      <dgm:prSet presAssocID="{3A04DC42-1BC2-48FE-B560-0E558F134ACE}" presName="parTrans" presStyleLbl="bgSibTrans2D1" presStyleIdx="0" presStyleCnt="3" custAng="358907" custScaleY="66044" custLinFactNeighborX="12634" custLinFactNeighborY="-35206"/>
      <dgm:spPr/>
      <dgm:t>
        <a:bodyPr/>
        <a:lstStyle/>
        <a:p>
          <a:endParaRPr lang="ru-RU"/>
        </a:p>
      </dgm:t>
    </dgm:pt>
    <dgm:pt modelId="{2E3E4007-EAE9-4C0B-8AF6-635082FD3AFA}" type="pres">
      <dgm:prSet presAssocID="{E77439CB-B616-4BA4-B7CD-11C3D13EC94D}" presName="node" presStyleLbl="node1" presStyleIdx="0" presStyleCnt="3" custScaleX="109649" custScaleY="177977" custRadScaleRad="115084" custRadScaleInc="-32050">
        <dgm:presLayoutVars>
          <dgm:bulletEnabled val="1"/>
        </dgm:presLayoutVars>
      </dgm:prSet>
      <dgm:spPr/>
      <dgm:t>
        <a:bodyPr/>
        <a:lstStyle/>
        <a:p>
          <a:endParaRPr lang="ru-RU"/>
        </a:p>
      </dgm:t>
    </dgm:pt>
    <dgm:pt modelId="{6D1A4C20-4574-4E45-B9D7-0D2C2BE1558D}" type="pres">
      <dgm:prSet presAssocID="{ECD10267-4714-4189-BCED-A819FE5E38C1}" presName="parTrans" presStyleLbl="bgSibTrans2D1" presStyleIdx="1" presStyleCnt="3" custAng="68100" custScaleX="63475" custScaleY="102705" custLinFactY="6044" custLinFactNeighborX="760" custLinFactNeighborY="100000"/>
      <dgm:spPr/>
      <dgm:t>
        <a:bodyPr/>
        <a:lstStyle/>
        <a:p>
          <a:endParaRPr lang="ru-RU"/>
        </a:p>
      </dgm:t>
    </dgm:pt>
    <dgm:pt modelId="{9346D7E9-99D5-4570-B119-07CC30845340}" type="pres">
      <dgm:prSet presAssocID="{C39C41F6-20B7-4AFD-8792-20EFC34364AA}" presName="node" presStyleLbl="node1" presStyleIdx="1" presStyleCnt="3" custScaleX="307690" custScaleY="104002" custRadScaleRad="109915" custRadScaleInc="2689">
        <dgm:presLayoutVars>
          <dgm:bulletEnabled val="1"/>
        </dgm:presLayoutVars>
      </dgm:prSet>
      <dgm:spPr/>
      <dgm:t>
        <a:bodyPr/>
        <a:lstStyle/>
        <a:p>
          <a:endParaRPr lang="ru-RU"/>
        </a:p>
      </dgm:t>
    </dgm:pt>
    <dgm:pt modelId="{9C1AB7B7-799C-49A7-9A5E-B44CBFDFC756}" type="pres">
      <dgm:prSet presAssocID="{8A6D2E3B-3F2C-489F-A967-3634F3A66AFF}" presName="parTrans" presStyleLbl="bgSibTrans2D1" presStyleIdx="2" presStyleCnt="3" custScaleY="73168" custLinFactNeighborX="-12729" custLinFactNeighborY="-27470"/>
      <dgm:spPr/>
      <dgm:t>
        <a:bodyPr/>
        <a:lstStyle/>
        <a:p>
          <a:endParaRPr lang="ru-RU"/>
        </a:p>
      </dgm:t>
    </dgm:pt>
    <dgm:pt modelId="{22A61783-0CE7-4721-8348-2D12851710C7}" type="pres">
      <dgm:prSet presAssocID="{AB3B4341-FB27-48A5-8291-37384EB6EB17}" presName="node" presStyleLbl="node1" presStyleIdx="2" presStyleCnt="3" custScaleX="77109" custScaleY="163269" custRadScaleRad="118652" custRadScaleInc="33594">
        <dgm:presLayoutVars>
          <dgm:bulletEnabled val="1"/>
        </dgm:presLayoutVars>
      </dgm:prSet>
      <dgm:spPr/>
      <dgm:t>
        <a:bodyPr/>
        <a:lstStyle/>
        <a:p>
          <a:endParaRPr lang="ru-RU"/>
        </a:p>
      </dgm:t>
    </dgm:pt>
  </dgm:ptLst>
  <dgm:cxnLst>
    <dgm:cxn modelId="{CCE0ADD7-929F-49DD-B21B-FAAB6E776D34}" srcId="{069BDB09-DE92-4A2B-A2AA-3C544FCE18F6}" destId="{AB3B4341-FB27-48A5-8291-37384EB6EB17}" srcOrd="2" destOrd="0" parTransId="{8A6D2E3B-3F2C-489F-A967-3634F3A66AFF}" sibTransId="{432A54A3-310F-4B6A-B1F4-522F8CD3ECE1}"/>
    <dgm:cxn modelId="{E29AB869-9FCE-4514-9569-7BF1D7B97A60}" srcId="{069BDB09-DE92-4A2B-A2AA-3C544FCE18F6}" destId="{C39C41F6-20B7-4AFD-8792-20EFC34364AA}" srcOrd="1" destOrd="0" parTransId="{ECD10267-4714-4189-BCED-A819FE5E38C1}" sibTransId="{43FBEF3A-F8B2-4905-9D88-229B45739DF1}"/>
    <dgm:cxn modelId="{C443CE5D-E253-489E-8E92-C63C171D813A}" type="presOf" srcId="{069BDB09-DE92-4A2B-A2AA-3C544FCE18F6}" destId="{FC9D6AE2-8226-4BCF-B810-27D8B35DA1A1}" srcOrd="0" destOrd="0" presId="urn:microsoft.com/office/officeart/2005/8/layout/radial4"/>
    <dgm:cxn modelId="{FD0F8099-9CE0-47DE-8F03-3088A86113E9}" srcId="{069BDB09-DE92-4A2B-A2AA-3C544FCE18F6}" destId="{E77439CB-B616-4BA4-B7CD-11C3D13EC94D}" srcOrd="0" destOrd="0" parTransId="{3A04DC42-1BC2-48FE-B560-0E558F134ACE}" sibTransId="{AA91ACFA-0231-4FBC-8B03-25668C553080}"/>
    <dgm:cxn modelId="{8F779329-8A79-4C83-9529-D60BAF75D792}" type="presOf" srcId="{8A6D2E3B-3F2C-489F-A967-3634F3A66AFF}" destId="{9C1AB7B7-799C-49A7-9A5E-B44CBFDFC756}" srcOrd="0" destOrd="0" presId="urn:microsoft.com/office/officeart/2005/8/layout/radial4"/>
    <dgm:cxn modelId="{AAC61F07-3314-4C69-9223-AE993FCEC3E3}" type="presOf" srcId="{E77439CB-B616-4BA4-B7CD-11C3D13EC94D}" destId="{2E3E4007-EAE9-4C0B-8AF6-635082FD3AFA}" srcOrd="0" destOrd="0" presId="urn:microsoft.com/office/officeart/2005/8/layout/radial4"/>
    <dgm:cxn modelId="{07161D9D-E3E8-4F4A-A933-174D8C7E2E25}" type="presOf" srcId="{3A04DC42-1BC2-48FE-B560-0E558F134ACE}" destId="{42482525-B314-43DA-9749-DD5DE1130EB6}" srcOrd="0" destOrd="0" presId="urn:microsoft.com/office/officeart/2005/8/layout/radial4"/>
    <dgm:cxn modelId="{DBF0F01A-5EE7-4F4E-849D-14E42F676F25}" type="presOf" srcId="{C39C41F6-20B7-4AFD-8792-20EFC34364AA}" destId="{9346D7E9-99D5-4570-B119-07CC30845340}" srcOrd="0" destOrd="0" presId="urn:microsoft.com/office/officeart/2005/8/layout/radial4"/>
    <dgm:cxn modelId="{B1D40B3B-A57F-40C4-86CA-EC50D90E7CC0}" type="presOf" srcId="{AB3B4341-FB27-48A5-8291-37384EB6EB17}" destId="{22A61783-0CE7-4721-8348-2D12851710C7}" srcOrd="0" destOrd="0" presId="urn:microsoft.com/office/officeart/2005/8/layout/radial4"/>
    <dgm:cxn modelId="{39CE2A9C-4075-481D-95BD-A23221389E26}" type="presOf" srcId="{E2A48E6F-E286-4D17-AC6D-00B976323507}" destId="{70C4C6C4-DA6C-476A-8682-C6942E7E76B4}" srcOrd="0" destOrd="0" presId="urn:microsoft.com/office/officeart/2005/8/layout/radial4"/>
    <dgm:cxn modelId="{588E884B-76AA-4253-AFCE-93015A61D230}" srcId="{E2A48E6F-E286-4D17-AC6D-00B976323507}" destId="{069BDB09-DE92-4A2B-A2AA-3C544FCE18F6}" srcOrd="0" destOrd="0" parTransId="{F3CB44D3-8489-4FA5-AF1A-6F2FE316E637}" sibTransId="{E0388A4C-8727-49AE-BABA-2B111F9F90DE}"/>
    <dgm:cxn modelId="{6CC9BAEB-2C50-46D1-BE1D-30C67EE36C98}" type="presOf" srcId="{ECD10267-4714-4189-BCED-A819FE5E38C1}" destId="{6D1A4C20-4574-4E45-B9D7-0D2C2BE1558D}" srcOrd="0" destOrd="0" presId="urn:microsoft.com/office/officeart/2005/8/layout/radial4"/>
    <dgm:cxn modelId="{98AE3952-9FED-4634-A48A-1145D928FAED}" type="presParOf" srcId="{70C4C6C4-DA6C-476A-8682-C6942E7E76B4}" destId="{FC9D6AE2-8226-4BCF-B810-27D8B35DA1A1}" srcOrd="0" destOrd="0" presId="urn:microsoft.com/office/officeart/2005/8/layout/radial4"/>
    <dgm:cxn modelId="{2EB55156-ECF8-4EA7-9101-CC2CED3477DE}" type="presParOf" srcId="{70C4C6C4-DA6C-476A-8682-C6942E7E76B4}" destId="{42482525-B314-43DA-9749-DD5DE1130EB6}" srcOrd="1" destOrd="0" presId="urn:microsoft.com/office/officeart/2005/8/layout/radial4"/>
    <dgm:cxn modelId="{B6D8B387-A772-46D4-8EDF-8125CDB51ADE}" type="presParOf" srcId="{70C4C6C4-DA6C-476A-8682-C6942E7E76B4}" destId="{2E3E4007-EAE9-4C0B-8AF6-635082FD3AFA}" srcOrd="2" destOrd="0" presId="urn:microsoft.com/office/officeart/2005/8/layout/radial4"/>
    <dgm:cxn modelId="{285D7B51-F3BF-4B91-AF31-94C5B56B33A1}" type="presParOf" srcId="{70C4C6C4-DA6C-476A-8682-C6942E7E76B4}" destId="{6D1A4C20-4574-4E45-B9D7-0D2C2BE1558D}" srcOrd="3" destOrd="0" presId="urn:microsoft.com/office/officeart/2005/8/layout/radial4"/>
    <dgm:cxn modelId="{592C00C6-7A77-45CA-81DD-A0D36F1F31C5}" type="presParOf" srcId="{70C4C6C4-DA6C-476A-8682-C6942E7E76B4}" destId="{9346D7E9-99D5-4570-B119-07CC30845340}" srcOrd="4" destOrd="0" presId="urn:microsoft.com/office/officeart/2005/8/layout/radial4"/>
    <dgm:cxn modelId="{7ADCAA34-B797-4BB0-A9C1-7350879CBEB1}" type="presParOf" srcId="{70C4C6C4-DA6C-476A-8682-C6942E7E76B4}" destId="{9C1AB7B7-799C-49A7-9A5E-B44CBFDFC756}" srcOrd="5" destOrd="0" presId="urn:microsoft.com/office/officeart/2005/8/layout/radial4"/>
    <dgm:cxn modelId="{AD997421-693A-47DF-B51A-E0271F561B26}" type="presParOf" srcId="{70C4C6C4-DA6C-476A-8682-C6942E7E76B4}" destId="{22A61783-0CE7-4721-8348-2D12851710C7}" srcOrd="6" destOrd="0" presId="urn:microsoft.com/office/officeart/2005/8/layout/radial4"/>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8E4F05-F319-42D3-B5DE-A8CA75BEAE2B}">
      <dsp:nvSpPr>
        <dsp:cNvPr id="0" name=""/>
        <dsp:cNvSpPr/>
      </dsp:nvSpPr>
      <dsp:spPr>
        <a:xfrm>
          <a:off x="1209716" y="0"/>
          <a:ext cx="10124395" cy="4572000"/>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0DD9DD9-EBC9-47AA-AA25-AB4541607EC2}">
      <dsp:nvSpPr>
        <dsp:cNvPr id="0" name=""/>
        <dsp:cNvSpPr/>
      </dsp:nvSpPr>
      <dsp:spPr>
        <a:xfrm>
          <a:off x="5080" y="1371599"/>
          <a:ext cx="1859324" cy="182880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Составление проекта бюджета</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5080" y="1371599"/>
        <a:ext cx="1859324" cy="1828800"/>
      </dsp:txXfrm>
    </dsp:sp>
    <dsp:sp modelId="{72949E7D-EB3F-4F2E-94F1-8FF7861A5561}">
      <dsp:nvSpPr>
        <dsp:cNvPr id="0" name=""/>
        <dsp:cNvSpPr/>
      </dsp:nvSpPr>
      <dsp:spPr>
        <a:xfrm>
          <a:off x="2097321" y="1344698"/>
          <a:ext cx="1869874" cy="182880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0" kern="1200" dirty="0" smtClean="0">
              <a:solidFill>
                <a:schemeClr val="tx1">
                  <a:lumMod val="95000"/>
                  <a:lumOff val="5000"/>
                </a:schemeClr>
              </a:solidFill>
              <a:latin typeface="Times New Roman" pitchFamily="18" charset="0"/>
              <a:cs typeface="Times New Roman" pitchFamily="18" charset="0"/>
            </a:rPr>
            <a:t>Рассмотрение проекта бюджета</a:t>
          </a:r>
          <a:endParaRPr lang="ru-RU" sz="2000" b="1" i="0" kern="1200" dirty="0">
            <a:solidFill>
              <a:schemeClr val="tx1">
                <a:lumMod val="95000"/>
                <a:lumOff val="5000"/>
              </a:schemeClr>
            </a:solidFill>
            <a:latin typeface="Times New Roman" pitchFamily="18" charset="0"/>
            <a:cs typeface="Times New Roman" pitchFamily="18" charset="0"/>
          </a:endParaRPr>
        </a:p>
      </dsp:txBody>
      <dsp:txXfrm>
        <a:off x="2097321" y="1344698"/>
        <a:ext cx="1869874" cy="1828800"/>
      </dsp:txXfrm>
    </dsp:sp>
    <dsp:sp modelId="{CBBCEBC2-97DF-4A1D-B57D-37234E4B592A}">
      <dsp:nvSpPr>
        <dsp:cNvPr id="0" name=""/>
        <dsp:cNvSpPr/>
      </dsp:nvSpPr>
      <dsp:spPr>
        <a:xfrm>
          <a:off x="4430227" y="1371599"/>
          <a:ext cx="1690695" cy="182880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Утверждение бюджета</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4430227" y="1371599"/>
        <a:ext cx="1690695" cy="1828800"/>
      </dsp:txXfrm>
    </dsp:sp>
    <dsp:sp modelId="{CC2D6F3A-D070-422B-9B4B-4FA477E77F26}">
      <dsp:nvSpPr>
        <dsp:cNvPr id="0" name=""/>
        <dsp:cNvSpPr/>
      </dsp:nvSpPr>
      <dsp:spPr>
        <a:xfrm>
          <a:off x="6507896" y="1371599"/>
          <a:ext cx="1690695" cy="182880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Исполнение бюджета</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6507896" y="1371599"/>
        <a:ext cx="1690695" cy="1828800"/>
      </dsp:txXfrm>
    </dsp:sp>
    <dsp:sp modelId="{5D95624E-F7C1-4C6A-B1CC-EA3A2F33692F}">
      <dsp:nvSpPr>
        <dsp:cNvPr id="0" name=""/>
        <dsp:cNvSpPr/>
      </dsp:nvSpPr>
      <dsp:spPr>
        <a:xfrm>
          <a:off x="8242800" y="1371599"/>
          <a:ext cx="1690695" cy="18288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lumMod val="95000"/>
                  <a:lumOff val="5000"/>
                </a:schemeClr>
              </a:solidFill>
              <a:latin typeface="Times New Roman" pitchFamily="18" charset="0"/>
              <a:cs typeface="Times New Roman" pitchFamily="18" charset="0"/>
            </a:rPr>
            <a:t>Составление отчета об исполнении бюджета</a:t>
          </a:r>
        </a:p>
      </dsp:txBody>
      <dsp:txXfrm>
        <a:off x="8242800" y="1371599"/>
        <a:ext cx="1690695" cy="1828800"/>
      </dsp:txXfrm>
    </dsp:sp>
    <dsp:sp modelId="{E8CD1716-DC1C-4551-8B92-0E9F4C6D1435}">
      <dsp:nvSpPr>
        <dsp:cNvPr id="0" name=""/>
        <dsp:cNvSpPr/>
      </dsp:nvSpPr>
      <dsp:spPr>
        <a:xfrm>
          <a:off x="10215278" y="1371599"/>
          <a:ext cx="1690695" cy="182880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lumMod val="95000"/>
                  <a:lumOff val="5000"/>
                </a:schemeClr>
              </a:solidFill>
              <a:latin typeface="Times New Roman" pitchFamily="18" charset="0"/>
              <a:cs typeface="Times New Roman" pitchFamily="18" charset="0"/>
            </a:rPr>
            <a:t>Утверждение отчета об исполнении бюджета</a:t>
          </a:r>
        </a:p>
      </dsp:txBody>
      <dsp:txXfrm>
        <a:off x="10215278" y="1371599"/>
        <a:ext cx="1690695" cy="182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10F77F-B5CA-45BB-9545-C9A23CDB4912}">
      <dsp:nvSpPr>
        <dsp:cNvPr id="0" name=""/>
        <dsp:cNvSpPr/>
      </dsp:nvSpPr>
      <dsp:spPr>
        <a:xfrm>
          <a:off x="1075212" y="3971"/>
          <a:ext cx="3067862" cy="1840717"/>
        </a:xfrm>
        <a:prstGeom prst="rect">
          <a:avLst/>
        </a:prstGeom>
        <a:solidFill>
          <a:srgbClr val="FFC000"/>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Обеспечение сбалансированности и устойчивости бюджетной системы муниципального округа</a:t>
          </a:r>
          <a:endParaRPr lang="ru-RU" sz="1650" b="1" kern="1200" dirty="0">
            <a:solidFill>
              <a:schemeClr val="tx1"/>
            </a:solidFill>
            <a:latin typeface="Times New Roman" pitchFamily="18" charset="0"/>
            <a:cs typeface="Times New Roman" pitchFamily="18" charset="0"/>
          </a:endParaRPr>
        </a:p>
      </dsp:txBody>
      <dsp:txXfrm>
        <a:off x="1075212" y="3971"/>
        <a:ext cx="3067862" cy="1840717"/>
      </dsp:txXfrm>
    </dsp:sp>
    <dsp:sp modelId="{FB7FA39D-4AFF-4942-85A9-8A7252FDDB35}">
      <dsp:nvSpPr>
        <dsp:cNvPr id="0" name=""/>
        <dsp:cNvSpPr/>
      </dsp:nvSpPr>
      <dsp:spPr>
        <a:xfrm>
          <a:off x="4449862" y="3971"/>
          <a:ext cx="3067862" cy="1840717"/>
        </a:xfrm>
        <a:prstGeom prst="rect">
          <a:avLst/>
        </a:prstGeom>
        <a:solidFill>
          <a:schemeClr val="accent5">
            <a:shade val="50000"/>
            <a:hueOff val="50173"/>
            <a:satOff val="1129"/>
            <a:lumOff val="8738"/>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Проведение политики сдерживания роста бюджетных расходов при безусловном исполнении действующих расходных обязательств</a:t>
          </a:r>
          <a:endParaRPr lang="ru-RU" sz="1650" b="1" kern="1200" dirty="0">
            <a:solidFill>
              <a:schemeClr val="tx1"/>
            </a:solidFill>
            <a:latin typeface="Times New Roman" pitchFamily="18" charset="0"/>
            <a:cs typeface="Times New Roman" pitchFamily="18" charset="0"/>
          </a:endParaRPr>
        </a:p>
      </dsp:txBody>
      <dsp:txXfrm>
        <a:off x="4449862" y="3971"/>
        <a:ext cx="3067862" cy="1840717"/>
      </dsp:txXfrm>
    </dsp:sp>
    <dsp:sp modelId="{32586264-E7F8-4EDF-AED9-75940C751DB3}">
      <dsp:nvSpPr>
        <dsp:cNvPr id="0" name=""/>
        <dsp:cNvSpPr/>
      </dsp:nvSpPr>
      <dsp:spPr>
        <a:xfrm>
          <a:off x="7824511" y="3971"/>
          <a:ext cx="3067862" cy="1840717"/>
        </a:xfrm>
        <a:prstGeom prst="rect">
          <a:avLst/>
        </a:prstGeom>
        <a:solidFill>
          <a:srgbClr val="FFFF99"/>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Решение социальных проблем, повышение качества предоставляемых муниципальных услуг</a:t>
          </a:r>
          <a:endParaRPr lang="ru-RU" sz="1650" b="1" kern="1200" dirty="0">
            <a:solidFill>
              <a:schemeClr val="tx1"/>
            </a:solidFill>
            <a:latin typeface="Times New Roman" pitchFamily="18" charset="0"/>
            <a:cs typeface="Times New Roman" pitchFamily="18" charset="0"/>
          </a:endParaRPr>
        </a:p>
      </dsp:txBody>
      <dsp:txXfrm>
        <a:off x="7824511" y="3971"/>
        <a:ext cx="3067862" cy="1840717"/>
      </dsp:txXfrm>
    </dsp:sp>
    <dsp:sp modelId="{69148D0A-F391-49E3-83E6-5BC51B3B0AF5}">
      <dsp:nvSpPr>
        <dsp:cNvPr id="0" name=""/>
        <dsp:cNvSpPr/>
      </dsp:nvSpPr>
      <dsp:spPr>
        <a:xfrm>
          <a:off x="1075212" y="2151475"/>
          <a:ext cx="3067862" cy="1840717"/>
        </a:xfrm>
        <a:prstGeom prst="rect">
          <a:avLst/>
        </a:prstGeom>
        <a:solidFill>
          <a:srgbClr val="8FA8D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Повышение эффективности расходования бюджетных средств, сокращение неэффективных расходов,</a:t>
          </a:r>
          <a:endParaRPr lang="ru-RU" sz="1650" b="1" kern="1200" dirty="0">
            <a:solidFill>
              <a:schemeClr val="tx1"/>
            </a:solidFill>
            <a:latin typeface="Times New Roman" pitchFamily="18" charset="0"/>
            <a:cs typeface="Times New Roman" pitchFamily="18" charset="0"/>
          </a:endParaRPr>
        </a:p>
      </dsp:txBody>
      <dsp:txXfrm>
        <a:off x="1075212" y="2151475"/>
        <a:ext cx="3067862" cy="1840717"/>
      </dsp:txXfrm>
    </dsp:sp>
    <dsp:sp modelId="{F9D2C1B3-8E30-4BAF-B414-DA2C01201190}">
      <dsp:nvSpPr>
        <dsp:cNvPr id="0" name=""/>
        <dsp:cNvSpPr/>
      </dsp:nvSpPr>
      <dsp:spPr>
        <a:xfrm>
          <a:off x="4449862" y="2151475"/>
          <a:ext cx="3067862" cy="1840717"/>
        </a:xfrm>
        <a:prstGeom prst="rect">
          <a:avLst/>
        </a:prstGeom>
        <a:solidFill>
          <a:srgbClr val="E37992"/>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Создание условий для исполнения органами местного самоуправления закрепленных за ними полномочий</a:t>
          </a:r>
          <a:endParaRPr lang="ru-RU" sz="1650" b="1" kern="1200" dirty="0">
            <a:solidFill>
              <a:schemeClr val="tx1"/>
            </a:solidFill>
            <a:latin typeface="Times New Roman" pitchFamily="18" charset="0"/>
            <a:cs typeface="Times New Roman" pitchFamily="18" charset="0"/>
          </a:endParaRPr>
        </a:p>
      </dsp:txBody>
      <dsp:txXfrm>
        <a:off x="4449862" y="2151475"/>
        <a:ext cx="3067862" cy="1840717"/>
      </dsp:txXfrm>
    </dsp:sp>
    <dsp:sp modelId="{D1F9AE4F-E8A2-4305-A0C2-B9EFFF547A51}">
      <dsp:nvSpPr>
        <dsp:cNvPr id="0" name=""/>
        <dsp:cNvSpPr/>
      </dsp:nvSpPr>
      <dsp:spPr>
        <a:xfrm>
          <a:off x="7824511" y="2151475"/>
          <a:ext cx="3067862" cy="1840717"/>
        </a:xfrm>
        <a:prstGeom prst="rect">
          <a:avLst/>
        </a:prstGeom>
        <a:solidFill>
          <a:schemeClr val="accent5">
            <a:shade val="50000"/>
            <a:hueOff val="200693"/>
            <a:satOff val="4517"/>
            <a:lumOff val="34952"/>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Создание стимулов для улучшения качества управления муниципальными финансами</a:t>
          </a:r>
          <a:endParaRPr lang="ru-RU" sz="1650" b="1" kern="1200" dirty="0">
            <a:solidFill>
              <a:schemeClr val="tx1"/>
            </a:solidFill>
            <a:latin typeface="Times New Roman" pitchFamily="18" charset="0"/>
            <a:cs typeface="Times New Roman" pitchFamily="18" charset="0"/>
          </a:endParaRPr>
        </a:p>
      </dsp:txBody>
      <dsp:txXfrm>
        <a:off x="7824511" y="2151475"/>
        <a:ext cx="3067862" cy="1840717"/>
      </dsp:txXfrm>
    </dsp:sp>
    <dsp:sp modelId="{A51467B9-D175-4112-9BF7-167F55AEE1FC}">
      <dsp:nvSpPr>
        <dsp:cNvPr id="0" name=""/>
        <dsp:cNvSpPr/>
      </dsp:nvSpPr>
      <dsp:spPr>
        <a:xfrm>
          <a:off x="926283" y="4298979"/>
          <a:ext cx="3365721" cy="1840717"/>
        </a:xfrm>
        <a:prstGeom prst="rect">
          <a:avLst/>
        </a:prstGeom>
        <a:solidFill>
          <a:srgbClr val="00B0F0"/>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Укрепление системы финансового контроля, повышение его роли в управлении бюджетным процессом, оценка эффективности направления и использования бюджетных средств </a:t>
          </a:r>
          <a:endParaRPr lang="ru-RU" sz="1600" b="1" kern="1200" dirty="0">
            <a:solidFill>
              <a:schemeClr val="tx1"/>
            </a:solidFill>
            <a:latin typeface="Times New Roman" pitchFamily="18" charset="0"/>
            <a:cs typeface="Times New Roman" pitchFamily="18" charset="0"/>
          </a:endParaRPr>
        </a:p>
      </dsp:txBody>
      <dsp:txXfrm>
        <a:off x="926283" y="4298979"/>
        <a:ext cx="3365721" cy="1840717"/>
      </dsp:txXfrm>
    </dsp:sp>
    <dsp:sp modelId="{BE25005B-6267-4476-B0ED-0B812B39730F}">
      <dsp:nvSpPr>
        <dsp:cNvPr id="0" name=""/>
        <dsp:cNvSpPr/>
      </dsp:nvSpPr>
      <dsp:spPr>
        <a:xfrm>
          <a:off x="4598791" y="4298979"/>
          <a:ext cx="3067862" cy="1840717"/>
        </a:xfrm>
        <a:prstGeom prst="rect">
          <a:avLst/>
        </a:prstGeom>
        <a:solidFill>
          <a:srgbClr val="FF9966"/>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ru-RU" sz="1650" b="1" kern="1200" dirty="0" smtClean="0">
              <a:solidFill>
                <a:schemeClr val="tx1"/>
              </a:solidFill>
              <a:latin typeface="Times New Roman" pitchFamily="18" charset="0"/>
              <a:cs typeface="Times New Roman" pitchFamily="18" charset="0"/>
            </a:rPr>
            <a:t>Повышение прозрачности и открытости бюджетного процесса</a:t>
          </a:r>
          <a:endParaRPr lang="ru-RU" sz="1650" b="1" kern="1200" dirty="0">
            <a:solidFill>
              <a:schemeClr val="tx1"/>
            </a:solidFill>
            <a:latin typeface="Times New Roman" pitchFamily="18" charset="0"/>
            <a:cs typeface="Times New Roman" pitchFamily="18" charset="0"/>
          </a:endParaRPr>
        </a:p>
      </dsp:txBody>
      <dsp:txXfrm>
        <a:off x="4598791" y="4298979"/>
        <a:ext cx="3067862" cy="1840717"/>
      </dsp:txXfrm>
    </dsp:sp>
    <dsp:sp modelId="{75842883-4996-4054-9F54-809B935935D6}">
      <dsp:nvSpPr>
        <dsp:cNvPr id="0" name=""/>
        <dsp:cNvSpPr/>
      </dsp:nvSpPr>
      <dsp:spPr>
        <a:xfrm>
          <a:off x="7973440" y="4298979"/>
          <a:ext cx="3067862" cy="1840717"/>
        </a:xfrm>
        <a:prstGeom prst="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Определение четких приоритетов использования бюджетных средств с учетом текущей экономической ситуации</a:t>
          </a:r>
          <a:endParaRPr lang="ru-RU" sz="2000" b="1" kern="1200" dirty="0">
            <a:solidFill>
              <a:schemeClr val="tx1"/>
            </a:solidFill>
            <a:latin typeface="Times New Roman" pitchFamily="18" charset="0"/>
            <a:cs typeface="Times New Roman" pitchFamily="18" charset="0"/>
          </a:endParaRPr>
        </a:p>
      </dsp:txBody>
      <dsp:txXfrm>
        <a:off x="7973440" y="4298979"/>
        <a:ext cx="3067862" cy="18407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ADAF9D-A153-4603-B94A-9A8F657B4CD5}">
      <dsp:nvSpPr>
        <dsp:cNvPr id="0" name=""/>
        <dsp:cNvSpPr/>
      </dsp:nvSpPr>
      <dsp:spPr>
        <a:xfrm>
          <a:off x="575299" y="3879"/>
          <a:ext cx="3352047" cy="2931727"/>
        </a:xfrm>
        <a:prstGeom prst="rect">
          <a:avLst/>
        </a:prstGeom>
        <a:solidFill>
          <a:srgbClr val="92D050"/>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Разработка и реализация мер, направленных на укрепление собственной налоговой базы бюджета муниципального округа</a:t>
          </a:r>
          <a:endParaRPr lang="ru-RU" sz="1800" b="1" kern="1200" dirty="0">
            <a:solidFill>
              <a:schemeClr val="tx1"/>
            </a:solidFill>
            <a:latin typeface="Times New Roman" pitchFamily="18" charset="0"/>
            <a:cs typeface="Times New Roman" pitchFamily="18" charset="0"/>
          </a:endParaRPr>
        </a:p>
      </dsp:txBody>
      <dsp:txXfrm>
        <a:off x="575299" y="3879"/>
        <a:ext cx="3352047" cy="2931727"/>
      </dsp:txXfrm>
    </dsp:sp>
    <dsp:sp modelId="{234DAA17-EB4E-46CC-A1A0-0C7CD8C4DA3E}">
      <dsp:nvSpPr>
        <dsp:cNvPr id="0" name=""/>
        <dsp:cNvSpPr/>
      </dsp:nvSpPr>
      <dsp:spPr>
        <a:xfrm>
          <a:off x="4262551" y="3879"/>
          <a:ext cx="3352047" cy="2931727"/>
        </a:xfrm>
        <a:prstGeom prst="rect">
          <a:avLst/>
        </a:prstGeom>
        <a:solidFill>
          <a:srgbClr val="FFC00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Оптимизация работы по собираемости налогов и взаимодействию с налоговыми органами</a:t>
          </a:r>
          <a:endParaRPr lang="ru-RU" sz="1800" b="1" kern="1200" dirty="0">
            <a:solidFill>
              <a:schemeClr val="tx1"/>
            </a:solidFill>
            <a:latin typeface="Times New Roman" pitchFamily="18" charset="0"/>
            <a:cs typeface="Times New Roman" pitchFamily="18" charset="0"/>
          </a:endParaRPr>
        </a:p>
      </dsp:txBody>
      <dsp:txXfrm>
        <a:off x="4262551" y="3879"/>
        <a:ext cx="3352047" cy="2931727"/>
      </dsp:txXfrm>
    </dsp:sp>
    <dsp:sp modelId="{10DCD63A-B2BF-42BE-853C-D5968E5D7EB9}">
      <dsp:nvSpPr>
        <dsp:cNvPr id="0" name=""/>
        <dsp:cNvSpPr/>
      </dsp:nvSpPr>
      <dsp:spPr>
        <a:xfrm>
          <a:off x="7949803" y="3879"/>
          <a:ext cx="3352047" cy="2931727"/>
        </a:xfrm>
        <a:prstGeom prst="rect">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Проведение работы по снижению недоимки по налогам и сборам</a:t>
          </a:r>
          <a:endParaRPr lang="ru-RU" sz="2000" b="1" kern="1200" dirty="0">
            <a:solidFill>
              <a:schemeClr val="tx1"/>
            </a:solidFill>
            <a:latin typeface="Times New Roman" pitchFamily="18" charset="0"/>
            <a:cs typeface="Times New Roman" pitchFamily="18" charset="0"/>
          </a:endParaRPr>
        </a:p>
      </dsp:txBody>
      <dsp:txXfrm>
        <a:off x="7949803" y="3879"/>
        <a:ext cx="3352047" cy="2931727"/>
      </dsp:txXfrm>
    </dsp:sp>
    <dsp:sp modelId="{605427CC-27A6-4C5A-AB93-8D6E476B8833}">
      <dsp:nvSpPr>
        <dsp:cNvPr id="0" name=""/>
        <dsp:cNvSpPr/>
      </dsp:nvSpPr>
      <dsp:spPr>
        <a:xfrm>
          <a:off x="568997" y="3299733"/>
          <a:ext cx="3352047" cy="2862541"/>
        </a:xfrm>
        <a:prstGeom prst="rect">
          <a:avLst/>
        </a:prstGeom>
        <a:solidFill>
          <a:srgbClr val="D7A1C8"/>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Активизация работы по легализации заработной плат</a:t>
          </a:r>
          <a:r>
            <a:rPr lang="ru-RU" sz="2000" b="1" kern="1200" dirty="0" smtClean="0">
              <a:solidFill>
                <a:srgbClr val="002060"/>
              </a:solidFill>
              <a:latin typeface="Times New Roman" pitchFamily="18" charset="0"/>
              <a:cs typeface="Times New Roman" pitchFamily="18" charset="0"/>
            </a:rPr>
            <a:t>ы</a:t>
          </a:r>
          <a:endParaRPr lang="ru-RU" sz="2000" b="1" kern="1200" dirty="0">
            <a:solidFill>
              <a:srgbClr val="002060"/>
            </a:solidFill>
            <a:latin typeface="Times New Roman" pitchFamily="18" charset="0"/>
            <a:cs typeface="Times New Roman" pitchFamily="18" charset="0"/>
          </a:endParaRPr>
        </a:p>
      </dsp:txBody>
      <dsp:txXfrm>
        <a:off x="568997" y="3299733"/>
        <a:ext cx="3352047" cy="2862541"/>
      </dsp:txXfrm>
    </dsp:sp>
    <dsp:sp modelId="{A1764287-4069-4530-AED3-4511D28E7486}">
      <dsp:nvSpPr>
        <dsp:cNvPr id="0" name=""/>
        <dsp:cNvSpPr/>
      </dsp:nvSpPr>
      <dsp:spPr>
        <a:xfrm>
          <a:off x="4262551" y="3302750"/>
          <a:ext cx="3352047" cy="2862541"/>
        </a:xfrm>
        <a:prstGeom prst="rect">
          <a:avLst/>
        </a:prstGeom>
        <a:solidFill>
          <a:srgbClr val="FF0066"/>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Увеличение доходов за счет повышения эффективности управления  муниципальной собственностью</a:t>
          </a:r>
          <a:endParaRPr lang="ru-RU" sz="1800" b="1" kern="1200" dirty="0">
            <a:solidFill>
              <a:schemeClr val="tx1"/>
            </a:solidFill>
            <a:latin typeface="Times New Roman" pitchFamily="18" charset="0"/>
            <a:cs typeface="Times New Roman" pitchFamily="18" charset="0"/>
          </a:endParaRPr>
        </a:p>
      </dsp:txBody>
      <dsp:txXfrm>
        <a:off x="4262551" y="3302750"/>
        <a:ext cx="3352047" cy="2862541"/>
      </dsp:txXfrm>
    </dsp:sp>
    <dsp:sp modelId="{E8635C3D-E15A-4846-932E-40FD75E13582}">
      <dsp:nvSpPr>
        <dsp:cNvPr id="0" name=""/>
        <dsp:cNvSpPr/>
      </dsp:nvSpPr>
      <dsp:spPr>
        <a:xfrm>
          <a:off x="7896573" y="3238873"/>
          <a:ext cx="3352047" cy="2926417"/>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Поиск новых источников пополнения бюджета</a:t>
          </a:r>
          <a:endParaRPr lang="ru-RU" sz="2400" b="1" kern="1200" dirty="0">
            <a:solidFill>
              <a:schemeClr val="tx1"/>
            </a:solidFill>
            <a:latin typeface="Times New Roman" pitchFamily="18" charset="0"/>
            <a:cs typeface="Times New Roman" pitchFamily="18" charset="0"/>
          </a:endParaRPr>
        </a:p>
      </dsp:txBody>
      <dsp:txXfrm>
        <a:off x="7896573" y="3238873"/>
        <a:ext cx="3352047" cy="292641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BA7336-314E-40E2-9B31-C05FF9C9F544}">
      <dsp:nvSpPr>
        <dsp:cNvPr id="0" name=""/>
        <dsp:cNvSpPr/>
      </dsp:nvSpPr>
      <dsp:spPr>
        <a:xfrm>
          <a:off x="2939" y="0"/>
          <a:ext cx="2884289" cy="6094325"/>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Год</a:t>
          </a:r>
          <a:endParaRPr lang="ru-RU" sz="2800" b="1" kern="1200" dirty="0">
            <a:latin typeface="Times New Roman" pitchFamily="18" charset="0"/>
            <a:cs typeface="Times New Roman" pitchFamily="18" charset="0"/>
          </a:endParaRPr>
        </a:p>
      </dsp:txBody>
      <dsp:txXfrm>
        <a:off x="2939" y="0"/>
        <a:ext cx="2884289" cy="1828297"/>
      </dsp:txXfrm>
    </dsp:sp>
    <dsp:sp modelId="{05DC882F-A740-4D22-8D11-EF9514B44635}">
      <dsp:nvSpPr>
        <dsp:cNvPr id="0" name=""/>
        <dsp:cNvSpPr/>
      </dsp:nvSpPr>
      <dsp:spPr>
        <a:xfrm>
          <a:off x="380965" y="1886338"/>
          <a:ext cx="2307431" cy="70502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Факт 2023</a:t>
          </a:r>
          <a:endParaRPr lang="ru-RU" sz="2700" b="1" kern="1200" dirty="0">
            <a:solidFill>
              <a:schemeClr val="tx1"/>
            </a:solidFill>
            <a:latin typeface="Times New Roman" pitchFamily="18" charset="0"/>
            <a:cs typeface="Times New Roman" pitchFamily="18" charset="0"/>
          </a:endParaRPr>
        </a:p>
      </dsp:txBody>
      <dsp:txXfrm>
        <a:off x="380965" y="1886338"/>
        <a:ext cx="2307431" cy="705028"/>
      </dsp:txXfrm>
    </dsp:sp>
    <dsp:sp modelId="{49089DAC-12AC-4175-A8E1-E2981A863CFB}">
      <dsp:nvSpPr>
        <dsp:cNvPr id="0" name=""/>
        <dsp:cNvSpPr/>
      </dsp:nvSpPr>
      <dsp:spPr>
        <a:xfrm>
          <a:off x="291368" y="2642944"/>
          <a:ext cx="2307431" cy="70502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Оценка 2024</a:t>
          </a:r>
          <a:endParaRPr lang="ru-RU" sz="2700" b="1" kern="1200" dirty="0">
            <a:solidFill>
              <a:schemeClr val="tx1"/>
            </a:solidFill>
            <a:latin typeface="Times New Roman" pitchFamily="18" charset="0"/>
            <a:cs typeface="Times New Roman" pitchFamily="18" charset="0"/>
          </a:endParaRPr>
        </a:p>
      </dsp:txBody>
      <dsp:txXfrm>
        <a:off x="291368" y="2642944"/>
        <a:ext cx="2307431" cy="705028"/>
      </dsp:txXfrm>
    </dsp:sp>
    <dsp:sp modelId="{7655FC22-F436-4C41-9159-7ED269EA33D0}">
      <dsp:nvSpPr>
        <dsp:cNvPr id="0" name=""/>
        <dsp:cNvSpPr/>
      </dsp:nvSpPr>
      <dsp:spPr>
        <a:xfrm>
          <a:off x="291368" y="3456438"/>
          <a:ext cx="2307431" cy="70502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Прогноз 2025</a:t>
          </a:r>
          <a:endParaRPr lang="ru-RU" sz="2700" b="1" kern="1200" dirty="0">
            <a:solidFill>
              <a:schemeClr val="tx1"/>
            </a:solidFill>
          </a:endParaRPr>
        </a:p>
      </dsp:txBody>
      <dsp:txXfrm>
        <a:off x="291368" y="3456438"/>
        <a:ext cx="2307431" cy="705028"/>
      </dsp:txXfrm>
    </dsp:sp>
    <dsp:sp modelId="{9FA0F116-9B69-408C-89D8-1ED31D6148D5}">
      <dsp:nvSpPr>
        <dsp:cNvPr id="0" name=""/>
        <dsp:cNvSpPr/>
      </dsp:nvSpPr>
      <dsp:spPr>
        <a:xfrm>
          <a:off x="291368" y="4269933"/>
          <a:ext cx="2307431" cy="705028"/>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Прогноз 2026</a:t>
          </a:r>
          <a:endParaRPr lang="ru-RU" sz="2700" b="1" kern="1200" dirty="0">
            <a:solidFill>
              <a:schemeClr val="tx1"/>
            </a:solidFill>
            <a:latin typeface="Times New Roman" pitchFamily="18" charset="0"/>
            <a:cs typeface="Times New Roman" pitchFamily="18" charset="0"/>
          </a:endParaRPr>
        </a:p>
      </dsp:txBody>
      <dsp:txXfrm>
        <a:off x="291368" y="4269933"/>
        <a:ext cx="2307431" cy="705028"/>
      </dsp:txXfrm>
    </dsp:sp>
    <dsp:sp modelId="{DA20C2AB-F584-4F53-9425-8DCD8BD00D73}">
      <dsp:nvSpPr>
        <dsp:cNvPr id="0" name=""/>
        <dsp:cNvSpPr/>
      </dsp:nvSpPr>
      <dsp:spPr>
        <a:xfrm>
          <a:off x="291368" y="5083427"/>
          <a:ext cx="2307431" cy="705028"/>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Прогноз 2027</a:t>
          </a:r>
          <a:endParaRPr lang="ru-RU" sz="2700" b="1" kern="1200" dirty="0">
            <a:solidFill>
              <a:schemeClr val="tx1"/>
            </a:solidFill>
            <a:latin typeface="Times New Roman" pitchFamily="18" charset="0"/>
            <a:cs typeface="Times New Roman" pitchFamily="18" charset="0"/>
          </a:endParaRPr>
        </a:p>
      </dsp:txBody>
      <dsp:txXfrm>
        <a:off x="291368" y="5083427"/>
        <a:ext cx="2307431" cy="705028"/>
      </dsp:txXfrm>
    </dsp:sp>
    <dsp:sp modelId="{E9BD0A72-DF1F-4CD6-947E-A1F1AC63B603}">
      <dsp:nvSpPr>
        <dsp:cNvPr id="0" name=""/>
        <dsp:cNvSpPr/>
      </dsp:nvSpPr>
      <dsp:spPr>
        <a:xfrm>
          <a:off x="3103550" y="0"/>
          <a:ext cx="2884289" cy="6094325"/>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Доходы</a:t>
          </a:r>
          <a:endParaRPr lang="ru-RU" sz="2800" b="1" kern="1200" dirty="0">
            <a:latin typeface="Times New Roman" pitchFamily="18" charset="0"/>
            <a:cs typeface="Times New Roman" pitchFamily="18" charset="0"/>
          </a:endParaRPr>
        </a:p>
      </dsp:txBody>
      <dsp:txXfrm>
        <a:off x="3103550" y="0"/>
        <a:ext cx="2884289" cy="1828297"/>
      </dsp:txXfrm>
    </dsp:sp>
    <dsp:sp modelId="{4A29BCEB-7AE8-477B-95E5-4791A0456F45}">
      <dsp:nvSpPr>
        <dsp:cNvPr id="0" name=""/>
        <dsp:cNvSpPr/>
      </dsp:nvSpPr>
      <dsp:spPr>
        <a:xfrm>
          <a:off x="3391979" y="1829450"/>
          <a:ext cx="2307431" cy="70502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1750902,6</a:t>
          </a:r>
          <a:endParaRPr lang="ru-RU" sz="2700" b="1" kern="1200" dirty="0">
            <a:solidFill>
              <a:schemeClr val="tx1"/>
            </a:solidFill>
            <a:latin typeface="Times New Roman" pitchFamily="18" charset="0"/>
            <a:cs typeface="Times New Roman" pitchFamily="18" charset="0"/>
          </a:endParaRPr>
        </a:p>
      </dsp:txBody>
      <dsp:txXfrm>
        <a:off x="3391979" y="1829450"/>
        <a:ext cx="2307431" cy="705028"/>
      </dsp:txXfrm>
    </dsp:sp>
    <dsp:sp modelId="{807AE8C6-FF7A-4257-9FE6-4AC68B46873C}">
      <dsp:nvSpPr>
        <dsp:cNvPr id="0" name=""/>
        <dsp:cNvSpPr/>
      </dsp:nvSpPr>
      <dsp:spPr>
        <a:xfrm>
          <a:off x="3428990" y="2684404"/>
          <a:ext cx="2307431" cy="70502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1699785,7</a:t>
          </a:r>
          <a:endParaRPr lang="ru-RU" sz="2700" b="1" kern="1200" dirty="0">
            <a:solidFill>
              <a:schemeClr val="tx1"/>
            </a:solidFill>
            <a:latin typeface="Times New Roman" pitchFamily="18" charset="0"/>
            <a:cs typeface="Times New Roman" pitchFamily="18" charset="0"/>
          </a:endParaRPr>
        </a:p>
      </dsp:txBody>
      <dsp:txXfrm>
        <a:off x="3428990" y="2684404"/>
        <a:ext cx="2307431" cy="705028"/>
      </dsp:txXfrm>
    </dsp:sp>
    <dsp:sp modelId="{7B221D83-044E-404D-9933-447B2DA77C24}">
      <dsp:nvSpPr>
        <dsp:cNvPr id="0" name=""/>
        <dsp:cNvSpPr/>
      </dsp:nvSpPr>
      <dsp:spPr>
        <a:xfrm>
          <a:off x="3391979" y="3456438"/>
          <a:ext cx="2307431" cy="70502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1566571,5</a:t>
          </a:r>
          <a:endParaRPr lang="ru-RU" sz="2700" b="1" kern="1200" dirty="0">
            <a:solidFill>
              <a:schemeClr val="tx1"/>
            </a:solidFill>
            <a:latin typeface="Times New Roman" pitchFamily="18" charset="0"/>
            <a:cs typeface="Times New Roman" pitchFamily="18" charset="0"/>
          </a:endParaRPr>
        </a:p>
      </dsp:txBody>
      <dsp:txXfrm>
        <a:off x="3391979" y="3456438"/>
        <a:ext cx="2307431" cy="705028"/>
      </dsp:txXfrm>
    </dsp:sp>
    <dsp:sp modelId="{B4082DA8-A877-44E3-A31D-55E819E5ACD0}">
      <dsp:nvSpPr>
        <dsp:cNvPr id="0" name=""/>
        <dsp:cNvSpPr/>
      </dsp:nvSpPr>
      <dsp:spPr>
        <a:xfrm>
          <a:off x="3333739" y="4207986"/>
          <a:ext cx="2307431" cy="705028"/>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1627014,1</a:t>
          </a:r>
          <a:endParaRPr lang="ru-RU" sz="2700" b="1" kern="1200" dirty="0">
            <a:solidFill>
              <a:schemeClr val="tx1"/>
            </a:solidFill>
            <a:latin typeface="Times New Roman" pitchFamily="18" charset="0"/>
            <a:cs typeface="Times New Roman" pitchFamily="18" charset="0"/>
          </a:endParaRPr>
        </a:p>
      </dsp:txBody>
      <dsp:txXfrm>
        <a:off x="3333739" y="4207986"/>
        <a:ext cx="2307431" cy="705028"/>
      </dsp:txXfrm>
    </dsp:sp>
    <dsp:sp modelId="{8E60FD2F-CE35-49AC-9D19-29048ED5D4A9}">
      <dsp:nvSpPr>
        <dsp:cNvPr id="0" name=""/>
        <dsp:cNvSpPr/>
      </dsp:nvSpPr>
      <dsp:spPr>
        <a:xfrm>
          <a:off x="3391979" y="5083427"/>
          <a:ext cx="2307431" cy="705028"/>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1702101,6</a:t>
          </a:r>
          <a:endParaRPr lang="ru-RU" sz="2700" b="1" kern="1200" dirty="0">
            <a:solidFill>
              <a:schemeClr val="tx1"/>
            </a:solidFill>
            <a:latin typeface="Times New Roman" pitchFamily="18" charset="0"/>
            <a:cs typeface="Times New Roman" pitchFamily="18" charset="0"/>
          </a:endParaRPr>
        </a:p>
      </dsp:txBody>
      <dsp:txXfrm>
        <a:off x="3391979" y="5083427"/>
        <a:ext cx="2307431" cy="705028"/>
      </dsp:txXfrm>
    </dsp:sp>
    <dsp:sp modelId="{004AEB65-0817-4E14-9773-537A013A30E0}">
      <dsp:nvSpPr>
        <dsp:cNvPr id="0" name=""/>
        <dsp:cNvSpPr/>
      </dsp:nvSpPr>
      <dsp:spPr>
        <a:xfrm>
          <a:off x="6204160" y="0"/>
          <a:ext cx="2884289" cy="6094325"/>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Расходы</a:t>
          </a:r>
          <a:endParaRPr lang="ru-RU" sz="2800" b="1" kern="1200" dirty="0">
            <a:latin typeface="Times New Roman" pitchFamily="18" charset="0"/>
            <a:cs typeface="Times New Roman" pitchFamily="18" charset="0"/>
          </a:endParaRPr>
        </a:p>
      </dsp:txBody>
      <dsp:txXfrm>
        <a:off x="6204160" y="0"/>
        <a:ext cx="2884289" cy="1828297"/>
      </dsp:txXfrm>
    </dsp:sp>
    <dsp:sp modelId="{AA1B7322-530F-4383-81E2-78EED00FE530}">
      <dsp:nvSpPr>
        <dsp:cNvPr id="0" name=""/>
        <dsp:cNvSpPr/>
      </dsp:nvSpPr>
      <dsp:spPr>
        <a:xfrm>
          <a:off x="6492589" y="1829450"/>
          <a:ext cx="2307431" cy="70502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1676851,9</a:t>
          </a:r>
          <a:endParaRPr lang="ru-RU" sz="2700" b="1" kern="1200" dirty="0">
            <a:solidFill>
              <a:schemeClr val="tx1"/>
            </a:solidFill>
            <a:latin typeface="Times New Roman" pitchFamily="18" charset="0"/>
            <a:cs typeface="Times New Roman" pitchFamily="18" charset="0"/>
          </a:endParaRPr>
        </a:p>
      </dsp:txBody>
      <dsp:txXfrm>
        <a:off x="6492589" y="1829450"/>
        <a:ext cx="2307431" cy="705028"/>
      </dsp:txXfrm>
    </dsp:sp>
    <dsp:sp modelId="{E98D6C98-A2C8-454D-8469-7286FF113406}">
      <dsp:nvSpPr>
        <dsp:cNvPr id="0" name=""/>
        <dsp:cNvSpPr/>
      </dsp:nvSpPr>
      <dsp:spPr>
        <a:xfrm>
          <a:off x="6492589" y="2642944"/>
          <a:ext cx="2307431" cy="70502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1649533,3</a:t>
          </a:r>
          <a:endParaRPr lang="ru-RU" sz="2700" b="1" kern="1200" dirty="0">
            <a:solidFill>
              <a:schemeClr val="tx1"/>
            </a:solidFill>
            <a:latin typeface="Times New Roman" pitchFamily="18" charset="0"/>
            <a:cs typeface="Times New Roman" pitchFamily="18" charset="0"/>
          </a:endParaRPr>
        </a:p>
      </dsp:txBody>
      <dsp:txXfrm>
        <a:off x="6492589" y="2642944"/>
        <a:ext cx="2307431" cy="705028"/>
      </dsp:txXfrm>
    </dsp:sp>
    <dsp:sp modelId="{38A657E5-66BE-4CBF-AF38-FF8873CBDEFB}">
      <dsp:nvSpPr>
        <dsp:cNvPr id="0" name=""/>
        <dsp:cNvSpPr/>
      </dsp:nvSpPr>
      <dsp:spPr>
        <a:xfrm>
          <a:off x="6492589" y="3456438"/>
          <a:ext cx="2307431" cy="70502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1566571,5</a:t>
          </a:r>
          <a:endParaRPr lang="ru-RU" sz="2700" b="1" kern="1200" dirty="0">
            <a:solidFill>
              <a:schemeClr val="tx1"/>
            </a:solidFill>
            <a:latin typeface="Times New Roman" pitchFamily="18" charset="0"/>
            <a:cs typeface="Times New Roman" pitchFamily="18" charset="0"/>
          </a:endParaRPr>
        </a:p>
      </dsp:txBody>
      <dsp:txXfrm>
        <a:off x="6492589" y="3456438"/>
        <a:ext cx="2307431" cy="705028"/>
      </dsp:txXfrm>
    </dsp:sp>
    <dsp:sp modelId="{9E537044-3DE4-4DB1-89CB-E143E4600BAD}">
      <dsp:nvSpPr>
        <dsp:cNvPr id="0" name=""/>
        <dsp:cNvSpPr/>
      </dsp:nvSpPr>
      <dsp:spPr>
        <a:xfrm>
          <a:off x="6492589" y="4269933"/>
          <a:ext cx="2307431" cy="705028"/>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1627014,1</a:t>
          </a:r>
          <a:endParaRPr lang="ru-RU" sz="2700" b="1" kern="1200" dirty="0">
            <a:solidFill>
              <a:schemeClr val="tx1"/>
            </a:solidFill>
            <a:latin typeface="Times New Roman" pitchFamily="18" charset="0"/>
            <a:cs typeface="Times New Roman" pitchFamily="18" charset="0"/>
          </a:endParaRPr>
        </a:p>
      </dsp:txBody>
      <dsp:txXfrm>
        <a:off x="6492589" y="4269933"/>
        <a:ext cx="2307431" cy="705028"/>
      </dsp:txXfrm>
    </dsp:sp>
    <dsp:sp modelId="{4E9BE43E-BCD9-42C2-AF25-5AC7F3E7FA30}">
      <dsp:nvSpPr>
        <dsp:cNvPr id="0" name=""/>
        <dsp:cNvSpPr/>
      </dsp:nvSpPr>
      <dsp:spPr>
        <a:xfrm>
          <a:off x="6492589" y="5083427"/>
          <a:ext cx="2307431" cy="705028"/>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1702101,6</a:t>
          </a:r>
          <a:endParaRPr lang="ru-RU" sz="2700" b="1" kern="1200" dirty="0">
            <a:solidFill>
              <a:schemeClr val="tx1"/>
            </a:solidFill>
            <a:latin typeface="Times New Roman" pitchFamily="18" charset="0"/>
            <a:cs typeface="Times New Roman" pitchFamily="18" charset="0"/>
          </a:endParaRPr>
        </a:p>
      </dsp:txBody>
      <dsp:txXfrm>
        <a:off x="6492589" y="5083427"/>
        <a:ext cx="2307431" cy="705028"/>
      </dsp:txXfrm>
    </dsp:sp>
    <dsp:sp modelId="{79792D94-8E1C-4A2B-9B11-90C558999C9B}">
      <dsp:nvSpPr>
        <dsp:cNvPr id="0" name=""/>
        <dsp:cNvSpPr/>
      </dsp:nvSpPr>
      <dsp:spPr>
        <a:xfrm>
          <a:off x="9304771" y="0"/>
          <a:ext cx="2884289" cy="6094325"/>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Дефицит (</a:t>
          </a:r>
          <a:r>
            <a:rPr lang="ru-RU" sz="2800" b="1" kern="1200" dirty="0" err="1" smtClean="0">
              <a:latin typeface="Times New Roman" pitchFamily="18" charset="0"/>
              <a:cs typeface="Times New Roman" pitchFamily="18" charset="0"/>
            </a:rPr>
            <a:t>Профицит</a:t>
          </a:r>
          <a:r>
            <a:rPr lang="ru-RU" sz="2800" b="1" kern="1200" dirty="0" smtClean="0">
              <a:latin typeface="Times New Roman" pitchFamily="18" charset="0"/>
              <a:cs typeface="Times New Roman" pitchFamily="18" charset="0"/>
            </a:rPr>
            <a:t>)</a:t>
          </a:r>
          <a:endParaRPr lang="ru-RU" sz="2800" b="1" kern="1200" dirty="0">
            <a:latin typeface="Times New Roman" pitchFamily="18" charset="0"/>
            <a:cs typeface="Times New Roman" pitchFamily="18" charset="0"/>
          </a:endParaRPr>
        </a:p>
      </dsp:txBody>
      <dsp:txXfrm>
        <a:off x="9304771" y="0"/>
        <a:ext cx="2884289" cy="1828297"/>
      </dsp:txXfrm>
    </dsp:sp>
    <dsp:sp modelId="{7142B8A5-3735-492D-9A97-07F53DCA19A9}">
      <dsp:nvSpPr>
        <dsp:cNvPr id="0" name=""/>
        <dsp:cNvSpPr/>
      </dsp:nvSpPr>
      <dsp:spPr>
        <a:xfrm>
          <a:off x="9525015" y="1813787"/>
          <a:ext cx="2307431" cy="70502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+74050,7</a:t>
          </a:r>
          <a:endParaRPr lang="ru-RU" sz="2700" b="1" kern="1200" dirty="0">
            <a:solidFill>
              <a:schemeClr val="tx1"/>
            </a:solidFill>
            <a:latin typeface="Times New Roman" pitchFamily="18" charset="0"/>
            <a:cs typeface="Times New Roman" pitchFamily="18" charset="0"/>
          </a:endParaRPr>
        </a:p>
      </dsp:txBody>
      <dsp:txXfrm>
        <a:off x="9525015" y="1813787"/>
        <a:ext cx="2307431" cy="705028"/>
      </dsp:txXfrm>
    </dsp:sp>
    <dsp:sp modelId="{EAA04961-C5A0-4C42-8C1D-8B919299C902}">
      <dsp:nvSpPr>
        <dsp:cNvPr id="0" name=""/>
        <dsp:cNvSpPr/>
      </dsp:nvSpPr>
      <dsp:spPr>
        <a:xfrm>
          <a:off x="9593200" y="2642944"/>
          <a:ext cx="2307431" cy="70502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+50252,4</a:t>
          </a:r>
          <a:endParaRPr lang="ru-RU" sz="2700" b="1" kern="1200" dirty="0">
            <a:solidFill>
              <a:schemeClr val="tx1"/>
            </a:solidFill>
            <a:latin typeface="Times New Roman" pitchFamily="18" charset="0"/>
            <a:cs typeface="Times New Roman" pitchFamily="18" charset="0"/>
          </a:endParaRPr>
        </a:p>
      </dsp:txBody>
      <dsp:txXfrm>
        <a:off x="9593200" y="2642944"/>
        <a:ext cx="2307431" cy="705028"/>
      </dsp:txXfrm>
    </dsp:sp>
    <dsp:sp modelId="{B26DE593-3429-48D6-AD64-EADF76076F06}">
      <dsp:nvSpPr>
        <dsp:cNvPr id="0" name=""/>
        <dsp:cNvSpPr/>
      </dsp:nvSpPr>
      <dsp:spPr>
        <a:xfrm>
          <a:off x="9593200" y="3456438"/>
          <a:ext cx="2307431" cy="70502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0,0</a:t>
          </a:r>
          <a:endParaRPr lang="ru-RU" sz="2700" b="1" kern="1200" dirty="0">
            <a:solidFill>
              <a:schemeClr val="tx1"/>
            </a:solidFill>
            <a:latin typeface="Times New Roman" pitchFamily="18" charset="0"/>
            <a:cs typeface="Times New Roman" pitchFamily="18" charset="0"/>
          </a:endParaRPr>
        </a:p>
      </dsp:txBody>
      <dsp:txXfrm>
        <a:off x="9593200" y="3456438"/>
        <a:ext cx="2307431" cy="705028"/>
      </dsp:txXfrm>
    </dsp:sp>
    <dsp:sp modelId="{4ECB85B7-667C-4E4D-BB00-122F6D35FD34}">
      <dsp:nvSpPr>
        <dsp:cNvPr id="0" name=""/>
        <dsp:cNvSpPr/>
      </dsp:nvSpPr>
      <dsp:spPr>
        <a:xfrm>
          <a:off x="9593200" y="4269933"/>
          <a:ext cx="2307431" cy="705028"/>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0,0</a:t>
          </a:r>
          <a:endParaRPr lang="ru-RU" sz="2700" b="1" kern="1200" dirty="0">
            <a:solidFill>
              <a:schemeClr val="tx1"/>
            </a:solidFill>
            <a:latin typeface="Times New Roman" pitchFamily="18" charset="0"/>
            <a:cs typeface="Times New Roman" pitchFamily="18" charset="0"/>
          </a:endParaRPr>
        </a:p>
      </dsp:txBody>
      <dsp:txXfrm>
        <a:off x="9593200" y="4269933"/>
        <a:ext cx="2307431" cy="705028"/>
      </dsp:txXfrm>
    </dsp:sp>
    <dsp:sp modelId="{7B59C9B7-A00D-4DB5-B238-2DA827C1F20A}">
      <dsp:nvSpPr>
        <dsp:cNvPr id="0" name=""/>
        <dsp:cNvSpPr/>
      </dsp:nvSpPr>
      <dsp:spPr>
        <a:xfrm>
          <a:off x="9593200" y="5083427"/>
          <a:ext cx="2307431" cy="705028"/>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ru-RU" sz="2700" b="1" kern="1200" dirty="0" smtClean="0">
              <a:solidFill>
                <a:schemeClr val="tx1"/>
              </a:solidFill>
              <a:latin typeface="Times New Roman" pitchFamily="18" charset="0"/>
              <a:cs typeface="Times New Roman" pitchFamily="18" charset="0"/>
            </a:rPr>
            <a:t>0,0</a:t>
          </a:r>
          <a:endParaRPr lang="ru-RU" sz="2700" b="1" kern="1200" dirty="0">
            <a:solidFill>
              <a:schemeClr val="tx1"/>
            </a:solidFill>
            <a:latin typeface="Times New Roman" pitchFamily="18" charset="0"/>
            <a:cs typeface="Times New Roman" pitchFamily="18" charset="0"/>
          </a:endParaRPr>
        </a:p>
      </dsp:txBody>
      <dsp:txXfrm>
        <a:off x="9593200" y="5083427"/>
        <a:ext cx="2307431" cy="7050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9D6AE2-8226-4BCF-B810-27D8B35DA1A1}">
      <dsp:nvSpPr>
        <dsp:cNvPr id="0" name=""/>
        <dsp:cNvSpPr/>
      </dsp:nvSpPr>
      <dsp:spPr>
        <a:xfrm>
          <a:off x="4952528" y="4985342"/>
          <a:ext cx="2823441" cy="1872656"/>
        </a:xfrm>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ru-RU" sz="3900" b="1" u="sng" kern="1200" dirty="0" smtClean="0">
              <a:solidFill>
                <a:schemeClr val="tx1"/>
              </a:solidFill>
              <a:latin typeface="Times New Roman" pitchFamily="18" charset="0"/>
              <a:cs typeface="Times New Roman" pitchFamily="18" charset="0"/>
            </a:rPr>
            <a:t>Доходы бюджета</a:t>
          </a:r>
          <a:endParaRPr lang="ru-RU" sz="3900" b="1" u="sng" kern="1200" dirty="0">
            <a:solidFill>
              <a:schemeClr val="tx1"/>
            </a:solidFill>
            <a:latin typeface="Times New Roman" pitchFamily="18" charset="0"/>
            <a:cs typeface="Times New Roman" pitchFamily="18" charset="0"/>
          </a:endParaRPr>
        </a:p>
      </dsp:txBody>
      <dsp:txXfrm>
        <a:off x="4952528" y="4985342"/>
        <a:ext cx="2823441" cy="1872656"/>
      </dsp:txXfrm>
    </dsp:sp>
    <dsp:sp modelId="{42482525-B314-43DA-9749-DD5DE1130EB6}">
      <dsp:nvSpPr>
        <dsp:cNvPr id="0" name=""/>
        <dsp:cNvSpPr/>
      </dsp:nvSpPr>
      <dsp:spPr>
        <a:xfrm rot="12262732">
          <a:off x="1978252" y="4284256"/>
          <a:ext cx="3458368" cy="588961"/>
        </a:xfrm>
        <a:prstGeom prst="leftArrow">
          <a:avLst>
            <a:gd name="adj1" fmla="val 60000"/>
            <a:gd name="adj2" fmla="val 50000"/>
          </a:avLst>
        </a:prstGeom>
        <a:pattFill prst="trellis">
          <a:fgClr>
            <a:srgbClr val="FF0000"/>
          </a:fgClr>
          <a:bgClr>
            <a:schemeClr val="bg1"/>
          </a:bgClr>
        </a:patt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3E4007-EAE9-4C0B-8AF6-635082FD3AFA}">
      <dsp:nvSpPr>
        <dsp:cNvPr id="0" name=""/>
        <dsp:cNvSpPr/>
      </dsp:nvSpPr>
      <dsp:spPr>
        <a:xfrm>
          <a:off x="0" y="2230765"/>
          <a:ext cx="3259393" cy="4232393"/>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endParaRPr lang="ru-RU" sz="1600" b="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2000" b="1" kern="1200" dirty="0" smtClean="0">
            <a:solidFill>
              <a:srgbClr val="C00000"/>
            </a:solidFill>
            <a:latin typeface="Times New Roman" pitchFamily="18" charset="0"/>
            <a:cs typeface="Times New Roman" pitchFamily="18" charset="0"/>
          </a:endParaRPr>
        </a:p>
        <a:p>
          <a:pPr lvl="0" algn="ctr" defTabSz="711200">
            <a:lnSpc>
              <a:spcPct val="90000"/>
            </a:lnSpc>
            <a:spcBef>
              <a:spcPct val="0"/>
            </a:spcBef>
            <a:spcAft>
              <a:spcPct val="35000"/>
            </a:spcAft>
          </a:pPr>
          <a:endParaRPr lang="ru-RU" sz="2000" b="1" kern="1200" dirty="0" smtClean="0">
            <a:solidFill>
              <a:srgbClr val="C00000"/>
            </a:solidFill>
            <a:latin typeface="Times New Roman" pitchFamily="18" charset="0"/>
            <a:cs typeface="Times New Roman" pitchFamily="18" charset="0"/>
          </a:endParaRPr>
        </a:p>
        <a:p>
          <a:pPr lvl="0" algn="ctr" defTabSz="711200">
            <a:lnSpc>
              <a:spcPct val="90000"/>
            </a:lnSpc>
            <a:spcBef>
              <a:spcPct val="0"/>
            </a:spcBef>
            <a:spcAft>
              <a:spcPct val="35000"/>
            </a:spcAft>
          </a:pPr>
          <a:endParaRPr lang="ru-RU" sz="2000" b="1" kern="1200" dirty="0" smtClean="0">
            <a:solidFill>
              <a:srgbClr val="C00000"/>
            </a:solidFill>
            <a:latin typeface="Times New Roman" pitchFamily="18" charset="0"/>
            <a:cs typeface="Times New Roman" pitchFamily="18" charset="0"/>
          </a:endParaRPr>
        </a:p>
        <a:p>
          <a:pPr lvl="0" algn="ctr" defTabSz="711200">
            <a:lnSpc>
              <a:spcPct val="90000"/>
            </a:lnSpc>
            <a:spcBef>
              <a:spcPct val="0"/>
            </a:spcBef>
            <a:spcAft>
              <a:spcPct val="35000"/>
            </a:spcAft>
          </a:pPr>
          <a:r>
            <a:rPr lang="ru-RU" sz="2400" b="1" u="sng" kern="1200" dirty="0" smtClean="0">
              <a:solidFill>
                <a:schemeClr val="tx1"/>
              </a:solidFill>
              <a:latin typeface="Times New Roman" pitchFamily="18" charset="0"/>
              <a:cs typeface="Times New Roman" pitchFamily="18" charset="0"/>
            </a:rPr>
            <a:t>Неналоговые доходы -</a:t>
          </a:r>
        </a:p>
        <a:p>
          <a:pPr lvl="0" algn="ctr" defTabSz="7112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Платежи, установленные законодательством РФ:</a:t>
          </a:r>
        </a:p>
        <a:p>
          <a:pPr lvl="0" algn="ctr" defTabSz="7112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-арендная плата за землю;</a:t>
          </a:r>
        </a:p>
        <a:p>
          <a:pPr lvl="0" algn="ctr" defTabSz="7112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-доходы от использования, реализации  муниципального  имущества;</a:t>
          </a:r>
        </a:p>
        <a:p>
          <a:pPr lvl="0" algn="ctr" defTabSz="7112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-штрафы за нарушение законодательства;</a:t>
          </a:r>
        </a:p>
        <a:p>
          <a:pPr lvl="0" algn="ctr" defTabSz="7112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-прочие неналоговые доходы</a:t>
          </a:r>
        </a:p>
        <a:p>
          <a:pPr lvl="0" algn="ctr" defTabSz="711200">
            <a:lnSpc>
              <a:spcPct val="90000"/>
            </a:lnSpc>
            <a:spcBef>
              <a:spcPct val="0"/>
            </a:spcBef>
            <a:spcAft>
              <a:spcPct val="35000"/>
            </a:spcAft>
          </a:pPr>
          <a:endParaRPr lang="ru-RU" sz="1600" kern="1200" dirty="0" smtClean="0">
            <a:solidFill>
              <a:schemeClr val="tx1"/>
            </a:solidFill>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0" y="2230765"/>
        <a:ext cx="3259393" cy="4232393"/>
      </dsp:txXfrm>
    </dsp:sp>
    <dsp:sp modelId="{6D1A4C20-4574-4E45-B9D7-0D2C2BE1558D}">
      <dsp:nvSpPr>
        <dsp:cNvPr id="0" name=""/>
        <dsp:cNvSpPr/>
      </dsp:nvSpPr>
      <dsp:spPr>
        <a:xfrm rot="16197777">
          <a:off x="5206988" y="3495651"/>
          <a:ext cx="2249155" cy="915893"/>
        </a:xfrm>
        <a:prstGeom prst="leftArrow">
          <a:avLst>
            <a:gd name="adj1" fmla="val 60000"/>
            <a:gd name="adj2" fmla="val 50000"/>
          </a:avLst>
        </a:prstGeom>
        <a:pattFill prst="trellis">
          <a:fgClr>
            <a:srgbClr val="FF0000"/>
          </a:fgClr>
          <a:bgClr>
            <a:schemeClr val="bg1"/>
          </a:bgClr>
        </a:patt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46D7E9-99D5-4570-B119-07CC30845340}">
      <dsp:nvSpPr>
        <dsp:cNvPr id="0" name=""/>
        <dsp:cNvSpPr/>
      </dsp:nvSpPr>
      <dsp:spPr>
        <a:xfrm>
          <a:off x="1695246" y="0"/>
          <a:ext cx="9146301" cy="2473225"/>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u="sng" kern="1200" dirty="0" smtClean="0">
              <a:solidFill>
                <a:schemeClr val="tx1"/>
              </a:solidFill>
              <a:latin typeface="Times New Roman" pitchFamily="18" charset="0"/>
              <a:cs typeface="Times New Roman" pitchFamily="18" charset="0"/>
            </a:rPr>
            <a:t>Налоговые доходы </a:t>
          </a:r>
        </a:p>
        <a:p>
          <a:pPr lvl="0" algn="ctr" defTabSz="1066800">
            <a:lnSpc>
              <a:spcPct val="90000"/>
            </a:lnSpc>
            <a:spcBef>
              <a:spcPct val="0"/>
            </a:spcBef>
            <a:spcAft>
              <a:spcPct val="35000"/>
            </a:spcAft>
          </a:pPr>
          <a:r>
            <a:rPr kumimoji="0" lang="ru-RU" sz="1800" b="1" i="0" u="none" strike="noStrike" kern="1200" cap="none" normalizeH="0" baseline="0" dirty="0" smtClean="0">
              <a:ln/>
              <a:solidFill>
                <a:schemeClr val="tx1"/>
              </a:solidFill>
              <a:effectLst/>
              <a:latin typeface="Times New Roman" pitchFamily="18" charset="0"/>
              <a:ea typeface="Calibri" pitchFamily="34" charset="0"/>
              <a:cs typeface="Times New Roman" pitchFamily="18" charset="0"/>
            </a:rPr>
            <a:t>Поступления от уплаты налогов, установленных Налоговым Кодексом РФ:</a:t>
          </a:r>
          <a:endParaRPr kumimoji="0" lang="ru-RU" sz="1800" b="1" i="0" u="none" strike="noStrike" kern="1200" cap="none" normalizeH="0" baseline="0" dirty="0" smtClean="0">
            <a:ln/>
            <a:solidFill>
              <a:schemeClr val="tx1"/>
            </a:solidFill>
            <a:effectLst/>
            <a:latin typeface="Times New Roman" pitchFamily="18" charset="0"/>
            <a:cs typeface="Times New Roman" pitchFamily="18" charset="0"/>
          </a:endParaRPr>
        </a:p>
        <a:p>
          <a:pPr lvl="0" algn="l" defTabSz="1066800" rtl="0">
            <a:lnSpc>
              <a:spcPct val="90000"/>
            </a:lnSpc>
            <a:spcBef>
              <a:spcPct val="0"/>
            </a:spcBef>
            <a:spcAft>
              <a:spcPct val="35000"/>
            </a:spcAft>
          </a:pPr>
          <a:r>
            <a:rPr kumimoji="0" lang="ru-RU" sz="1800" b="1" i="0" u="none" strike="noStrike" kern="1200" cap="none" normalizeH="0" baseline="0" dirty="0" smtClean="0">
              <a:ln/>
              <a:solidFill>
                <a:schemeClr val="tx1"/>
              </a:solidFill>
              <a:effectLst/>
              <a:latin typeface="Times New Roman" pitchFamily="18" charset="0"/>
              <a:ea typeface="Calibri" pitchFamily="34" charset="0"/>
              <a:cs typeface="Times New Roman" pitchFamily="18" charset="0"/>
            </a:rPr>
            <a:t>-налог на доходы  физических лиц;                                                                                   -акцизы;                                                                                                                                  -налоги на совокупный доход;                                                                                            -налог на добычу полезных ископаемых;  </a:t>
          </a:r>
        </a:p>
        <a:p>
          <a:pPr lvl="0" algn="l" defTabSz="1066800" rtl="0">
            <a:lnSpc>
              <a:spcPct val="90000"/>
            </a:lnSpc>
            <a:spcBef>
              <a:spcPct val="0"/>
            </a:spcBef>
            <a:spcAft>
              <a:spcPct val="35000"/>
            </a:spcAft>
          </a:pPr>
          <a:r>
            <a:rPr kumimoji="0" lang="en-US" sz="1800" b="1" i="0" u="none" strike="noStrike" kern="1200" cap="none" normalizeH="0" baseline="0" dirty="0" smtClean="0">
              <a:ln/>
              <a:solidFill>
                <a:schemeClr val="tx1"/>
              </a:solidFill>
              <a:effectLst/>
              <a:latin typeface="Times New Roman" pitchFamily="18" charset="0"/>
              <a:ea typeface="Calibri" pitchFamily="34" charset="0"/>
              <a:cs typeface="Times New Roman" pitchFamily="18" charset="0"/>
            </a:rPr>
            <a:t>-</a:t>
          </a:r>
          <a:r>
            <a:rPr kumimoji="0" lang="ru-RU" sz="1800" b="1" i="0" u="none" strike="noStrike" kern="1200" cap="none" normalizeH="0" baseline="0" dirty="0" smtClean="0">
              <a:ln/>
              <a:solidFill>
                <a:schemeClr val="tx1"/>
              </a:solidFill>
              <a:effectLst/>
              <a:latin typeface="Times New Roman" pitchFamily="18" charset="0"/>
              <a:ea typeface="Calibri" pitchFamily="34" charset="0"/>
              <a:cs typeface="Times New Roman" pitchFamily="18" charset="0"/>
            </a:rPr>
            <a:t>налоги на имущество;                                                                                                        </a:t>
          </a:r>
          <a:r>
            <a:rPr kumimoji="0" lang="ru-RU" sz="1800" b="1" i="0" u="none" strike="noStrike" kern="1200" cap="none" normalizeH="0" baseline="0" dirty="0" smtClean="0">
              <a:ln/>
              <a:solidFill>
                <a:schemeClr val="tx1"/>
              </a:solidFill>
              <a:effectLst/>
              <a:latin typeface="Times New Roman" pitchFamily="18" charset="0"/>
              <a:cs typeface="Times New Roman" pitchFamily="18" charset="0"/>
            </a:rPr>
            <a:t>- прочие налоговые доходы</a:t>
          </a:r>
          <a:endParaRPr lang="ru-RU" sz="1800"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endParaRPr lang="ru-RU" sz="800" kern="1200" dirty="0">
            <a:latin typeface="Times New Roman" pitchFamily="18" charset="0"/>
            <a:cs typeface="Times New Roman" pitchFamily="18" charset="0"/>
          </a:endParaRPr>
        </a:p>
      </dsp:txBody>
      <dsp:txXfrm>
        <a:off x="1695246" y="0"/>
        <a:ext cx="9146301" cy="2473225"/>
      </dsp:txXfrm>
    </dsp:sp>
    <dsp:sp modelId="{9C1AB7B7-799C-49A7-9A5E-B44CBFDFC756}">
      <dsp:nvSpPr>
        <dsp:cNvPr id="0" name=""/>
        <dsp:cNvSpPr/>
      </dsp:nvSpPr>
      <dsp:spPr>
        <a:xfrm rot="20432966">
          <a:off x="7295640" y="4330922"/>
          <a:ext cx="3117532" cy="652491"/>
        </a:xfrm>
        <a:prstGeom prst="leftArrow">
          <a:avLst>
            <a:gd name="adj1" fmla="val 60000"/>
            <a:gd name="adj2" fmla="val 50000"/>
          </a:avLst>
        </a:prstGeom>
        <a:pattFill prst="trellis">
          <a:fgClr>
            <a:srgbClr val="FF0000"/>
          </a:fgClr>
          <a:bgClr>
            <a:schemeClr val="bg1"/>
          </a:bgClr>
        </a:patt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A61783-0CE7-4721-8348-2D12851710C7}">
      <dsp:nvSpPr>
        <dsp:cNvPr id="0" name=""/>
        <dsp:cNvSpPr/>
      </dsp:nvSpPr>
      <dsp:spPr>
        <a:xfrm>
          <a:off x="9574983" y="2441764"/>
          <a:ext cx="2292119" cy="3882628"/>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u="sng" kern="1200" dirty="0" smtClean="0">
              <a:solidFill>
                <a:schemeClr val="tx1"/>
              </a:solidFill>
              <a:latin typeface="Times New Roman" pitchFamily="18" charset="0"/>
              <a:cs typeface="Times New Roman" pitchFamily="18" charset="0"/>
            </a:rPr>
            <a:t>Безвозмездные поступления </a:t>
          </a:r>
        </a:p>
        <a:p>
          <a:pPr lvl="0" algn="ctr" defTabSz="10668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 Дотации</a:t>
          </a:r>
        </a:p>
        <a:p>
          <a:pPr lvl="0" algn="ctr" defTabSz="10668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-Субсидии</a:t>
          </a:r>
        </a:p>
        <a:p>
          <a:pPr lvl="0" algn="ctr" defTabSz="10668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-Субвенции</a:t>
          </a:r>
        </a:p>
        <a:p>
          <a:pPr lvl="0" algn="ctr" defTabSz="10668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-Иные межбюджетные трансферты</a:t>
          </a:r>
          <a:endParaRPr lang="ru-RU" sz="1800" b="1" kern="1200" dirty="0">
            <a:solidFill>
              <a:schemeClr val="tx1"/>
            </a:solidFill>
            <a:latin typeface="Times New Roman" pitchFamily="18" charset="0"/>
            <a:cs typeface="Times New Roman" pitchFamily="18" charset="0"/>
          </a:endParaRPr>
        </a:p>
      </dsp:txBody>
      <dsp:txXfrm>
        <a:off x="9574983" y="2441764"/>
        <a:ext cx="2292119" cy="38826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BBAB0-7AC1-44A4-ACAD-E48E3C6C8335}" type="datetimeFigureOut">
              <a:rPr lang="ru-RU" smtClean="0"/>
              <a:pPr/>
              <a:t>26.12.2024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6E458-2477-4E4A-A5F6-CD50AD2BFED0}" type="slidenum">
              <a:rPr lang="ru-RU" smtClean="0"/>
              <a:pPr/>
              <a:t>‹#›</a:t>
            </a:fld>
            <a:endParaRPr lang="ru-RU"/>
          </a:p>
        </p:txBody>
      </p:sp>
    </p:spTree>
    <p:extLst>
      <p:ext uri="{BB962C8B-B14F-4D97-AF65-F5344CB8AC3E}">
        <p14:creationId xmlns="" xmlns:p14="http://schemas.microsoft.com/office/powerpoint/2010/main" val="343130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861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514A46-434A-49CA-8524-DC2676EFAC5A}"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24055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44703852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25398026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890579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25279882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5781117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71807336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10774737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2248103"/>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782496765"/>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259046318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284743271"/>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3772338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13120681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66470820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93985128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5123577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80753052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9821162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3270726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26334006"/>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22709313"/>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43948089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60909912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09839298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0569962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402642263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400">
              <a:defRPr/>
            </a:pPr>
            <a:fld id="{760EF91D-9D7A-4E14-B896-E1F2291B1D9D}"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92841788"/>
      </p:ext>
    </p:extLst>
  </p:cSld>
  <p:clrMapOvr>
    <a:masterClrMapping/>
  </p:clrMapOvr>
  <p:transition spd="slow">
    <p:wip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550594956"/>
      </p:ext>
    </p:extLst>
  </p:cSld>
  <p:clrMapOvr>
    <a:masterClrMapping/>
  </p:clrMapOvr>
  <p:transition spd="slow">
    <p:wip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400">
              <a:defRPr/>
            </a:pPr>
            <a:fld id="{CFD96FF7-734A-483C-AB6B-5CE67809E0B7}"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753488315"/>
      </p:ext>
    </p:extLst>
  </p:cSld>
  <p:clrMapOvr>
    <a:masterClrMapping/>
  </p:clrMapOvr>
  <p:transition spd="slow">
    <p:wip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400">
              <a:defRPr/>
            </a:pPr>
            <a:fld id="{E3552443-6301-4F54-8917-F05B0001A3C7}"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405404288"/>
      </p:ext>
    </p:extLst>
  </p:cSld>
  <p:clrMapOvr>
    <a:masterClrMapping/>
  </p:clrMapOvr>
  <p:transition spd="slow">
    <p:wip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400">
              <a:defRPr/>
            </a:pPr>
            <a:fld id="{19F750F2-6B25-47AC-B980-30D7F28A3F87}" type="datetimeFigureOut">
              <a:rPr lang="ru-RU" smtClean="0"/>
              <a:pPr defTabSz="914400">
                <a:defRPr/>
              </a:pPr>
              <a:t>26.12.2024</a:t>
            </a:fld>
            <a:endParaRPr lang="ru-RU"/>
          </a:p>
        </p:txBody>
      </p:sp>
      <p:sp>
        <p:nvSpPr>
          <p:cNvPr id="8" name="Нижний колонтитул 7"/>
          <p:cNvSpPr>
            <a:spLocks noGrp="1"/>
          </p:cNvSpPr>
          <p:nvPr>
            <p:ph type="ftr" sz="quarter" idx="11"/>
          </p:nvPr>
        </p:nvSpPr>
        <p:spPr/>
        <p:txBody>
          <a:bodyPr/>
          <a:lstStyle/>
          <a:p>
            <a:pPr defTabSz="914400">
              <a:defRPr/>
            </a:pPr>
            <a:endParaRPr lang="ru-RU"/>
          </a:p>
        </p:txBody>
      </p:sp>
      <p:sp>
        <p:nvSpPr>
          <p:cNvPr id="9" name="Номер слайда 8"/>
          <p:cNvSpPr>
            <a:spLocks noGrp="1"/>
          </p:cNvSpPr>
          <p:nvPr>
            <p:ph type="sldNum" sz="quarter" idx="12"/>
          </p:nvPr>
        </p:nvSpPr>
        <p:spPr/>
        <p:txBody>
          <a:body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373826968"/>
      </p:ext>
    </p:extLst>
  </p:cSld>
  <p:clrMapOvr>
    <a:masterClrMapping/>
  </p:clrMapOvr>
  <p:transition spd="slow">
    <p:wip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p>
            <a:pPr defTabSz="914400">
              <a:defRPr/>
            </a:pPr>
            <a:endParaRPr lang="ru-RU"/>
          </a:p>
        </p:txBody>
      </p:sp>
      <p:sp>
        <p:nvSpPr>
          <p:cNvPr id="5" name="Номер слайда 4"/>
          <p:cNvSpPr>
            <a:spLocks noGrp="1"/>
          </p:cNvSpPr>
          <p:nvPr>
            <p:ph type="sldNum" sz="quarter" idx="12"/>
          </p:nvPr>
        </p:nvSpPr>
        <p:spPr/>
        <p:txBody>
          <a:body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23364432"/>
      </p:ext>
    </p:extLst>
  </p:cSld>
  <p:clrMapOvr>
    <a:masterClrMapping/>
  </p:clrMapOvr>
  <p:transition spd="slow">
    <p:wip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400">
              <a:defRPr/>
            </a:pPr>
            <a:fld id="{D7F67012-8CE5-459A-82BB-D5B4AAC0A91A}" type="datetimeFigureOut">
              <a:rPr lang="ru-RU" smtClean="0"/>
              <a:pPr defTabSz="914400">
                <a:defRPr/>
              </a:pPr>
              <a:t>26.12.2024</a:t>
            </a:fld>
            <a:endParaRPr lang="ru-RU"/>
          </a:p>
        </p:txBody>
      </p:sp>
      <p:sp>
        <p:nvSpPr>
          <p:cNvPr id="3" name="Нижний колонтитул 2"/>
          <p:cNvSpPr>
            <a:spLocks noGrp="1"/>
          </p:cNvSpPr>
          <p:nvPr>
            <p:ph type="ftr" sz="quarter" idx="11"/>
          </p:nvPr>
        </p:nvSpPr>
        <p:spPr/>
        <p:txBody>
          <a:bodyPr/>
          <a:lstStyle/>
          <a:p>
            <a:pPr defTabSz="914400">
              <a:defRPr/>
            </a:pPr>
            <a:endParaRPr lang="ru-RU"/>
          </a:p>
        </p:txBody>
      </p:sp>
      <p:sp>
        <p:nvSpPr>
          <p:cNvPr id="4" name="Номер слайда 3"/>
          <p:cNvSpPr>
            <a:spLocks noGrp="1"/>
          </p:cNvSpPr>
          <p:nvPr>
            <p:ph type="sldNum" sz="quarter" idx="12"/>
          </p:nvPr>
        </p:nvSpPr>
        <p:spPr/>
        <p:txBody>
          <a:body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12479449"/>
      </p:ext>
    </p:extLst>
  </p:cSld>
  <p:clrMapOvr>
    <a:masterClrMapping/>
  </p:clrMapOvr>
  <p:transition spd="slow">
    <p:wip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4F385907-5852-457E-B746-23D013BC37EF}"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226984652"/>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90250944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F8E5E5C0-3C22-407E-B710-524F785A0413}"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54624544"/>
      </p:ext>
    </p:extLst>
  </p:cSld>
  <p:clrMapOvr>
    <a:masterClrMapping/>
  </p:clrMapOvr>
  <p:transition spd="slow">
    <p:wip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55287654"/>
      </p:ext>
    </p:extLst>
  </p:cSld>
  <p:clrMapOvr>
    <a:masterClrMapping/>
  </p:clrMapOvr>
  <p:transition spd="slow">
    <p:wip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C6FB2B9B-65F1-499A-8D4E-91A1D730BBD5}"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767263405"/>
      </p:ext>
    </p:extLst>
  </p:cSld>
  <p:clrMapOvr>
    <a:masterClrMapping/>
  </p:clrMapOvr>
  <p:transition spd="slow">
    <p:wip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35441673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95709263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2547838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00658286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0765654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04082071"/>
      </p:ext>
    </p:extLst>
  </p:cSld>
  <p:clrMapOvr>
    <a:masterClrMapping/>
  </p:clrMapOvr>
  <p:transition spd="slow">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21740186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2187302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00283835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434862452"/>
      </p:ext>
    </p:extLst>
  </p:cSld>
  <p:clrMapOvr>
    <a:masterClrMapping/>
  </p:clrMapOvr>
  <p:transitio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1530176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232143355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55588613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8290051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67115978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5960476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85267035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17226459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15898401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555546915"/>
      </p:ext>
    </p:extLst>
  </p:cSld>
  <p:clrMapOvr>
    <a:masterClrMapping/>
  </p:clrMapOvr>
  <p:transitio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87854136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260322036"/>
      </p:ext>
    </p:extLst>
  </p:cSld>
  <p:clrMapOvr>
    <a:masterClrMapping/>
  </p:clrMapOvr>
  <p:transitio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6152892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07317493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72892800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48940905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27479629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3028559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6186471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67588215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51262570"/>
      </p:ext>
    </p:extLst>
  </p:cSld>
  <p:clrMapOvr>
    <a:masterClrMapping/>
  </p:clrMapOvr>
  <p:transitio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912628934"/>
      </p:ext>
    </p:extLst>
  </p:cSld>
  <p:clrMapOvr>
    <a:masterClrMapping/>
  </p:clrMapOvr>
  <p:transitio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52678577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91923701"/>
      </p:ext>
    </p:extLst>
  </p:cSld>
  <p:clrMapOvr>
    <a:masterClrMapping/>
  </p:clrMapOvr>
  <p:transitio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2933001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371955483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1936285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9592714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9508386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3510694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85406395"/>
      </p:ext>
    </p:extLst>
  </p:cSld>
  <p:clrMapOvr>
    <a:masterClrMapping/>
  </p:clrMapOvr>
  <p:transition spd="slow">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41036601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21644281"/>
      </p:ext>
    </p:extLst>
  </p:cSld>
  <p:clrMapOvr>
    <a:masterClrMapping/>
  </p:clrMapOvr>
  <p:transition spd="slow">
    <p:wip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15147361"/>
      </p:ext>
    </p:extLst>
  </p:cSld>
  <p:clrMapOvr>
    <a:masterClrMapping/>
  </p:clrMapOvr>
  <p:transition spd="slow">
    <p:wip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8680353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86788025"/>
      </p:ext>
    </p:extLst>
  </p:cSld>
  <p:clrMapOvr>
    <a:masterClrMapping/>
  </p:clrMapOvr>
  <p:transition spd="slow">
    <p:wip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6344799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81949990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2768842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3177880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905461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81254764"/>
      </p:ext>
    </p:extLst>
  </p:cSld>
  <p:clrMapOvr>
    <a:masterClrMapping/>
  </p:clrMapOvr>
  <p:transitio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8566309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05999560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701737892"/>
      </p:ext>
    </p:extLst>
  </p:cSld>
  <p:clrMapOvr>
    <a:masterClrMapping/>
  </p:clrMapOvr>
  <p:transition spd="slow">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93061391"/>
      </p:ext>
    </p:extLst>
  </p:cSld>
  <p:clrMapOvr>
    <a:masterClrMapping/>
  </p:clrMapOvr>
  <p:transition spd="slow">
    <p:wip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5968784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287827831"/>
      </p:ext>
    </p:extLst>
  </p:cSld>
  <p:clrMapOvr>
    <a:masterClrMapping/>
  </p:clrMapOvr>
  <p:transitio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8040638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73806357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2450247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9047216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77073397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916821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04814059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13797665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863081742"/>
      </p:ext>
    </p:extLst>
  </p:cSld>
  <p:clrMapOvr>
    <a:masterClrMapping/>
  </p:clrMapOvr>
  <p:transition spd="slow">
    <p:wip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37244474"/>
      </p:ext>
    </p:extLst>
  </p:cSld>
  <p:clrMapOvr>
    <a:masterClrMapping/>
  </p:clrMapOvr>
  <p:transition spd="slow">
    <p:wip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209394079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559688391"/>
      </p:ext>
    </p:extLst>
  </p:cSld>
  <p:clrMapOvr>
    <a:masterClrMapping/>
  </p:clrMapOvr>
  <p:transition spd="slow">
    <p:wip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4926350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07774464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3511713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4784865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808498828"/>
      </p:ext>
    </p:extLst>
  </p:cSld>
  <p:clrMapOvr>
    <a:masterClrMapping/>
  </p:clrMapOvr>
  <p:transition spd="slow">
    <p:wip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0184945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9727777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81524434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14167193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80353087"/>
      </p:ext>
    </p:extLst>
  </p:cSld>
  <p:clrMapOvr>
    <a:masterClrMapping/>
  </p:clrMapOvr>
  <p:transition spd="slow">
    <p:wip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98339271"/>
      </p:ext>
    </p:extLst>
  </p:cSld>
  <p:clrMapOvr>
    <a:masterClrMapping/>
  </p:clrMapOvr>
  <p:transition spd="slow">
    <p:wip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5286117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2269638075"/>
      </p:ext>
    </p:extLst>
  </p:cSld>
  <p:clrMapOvr>
    <a:masterClrMapping/>
  </p:clrMapOvr>
  <p:transition spd="slow">
    <p:wip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89860545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323806020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75956214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7372809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260187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39680570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6244577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5563521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25874324"/>
      </p:ext>
    </p:extLst>
  </p:cSld>
  <p:clrMapOvr>
    <a:masterClrMapping/>
  </p:clrMapOvr>
  <p:transition spd="slow">
    <p:wip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62902525"/>
      </p:ext>
    </p:extLst>
  </p:cSld>
  <p:clrMapOvr>
    <a:masterClrMapping/>
  </p:clrMapOvr>
  <p:transition spd="slow">
    <p:wip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72357781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4142093659"/>
      </p:ext>
    </p:extLst>
  </p:cSld>
  <p:clrMapOvr>
    <a:masterClrMapping/>
  </p:clrMapOvr>
  <p:transition spd="slow">
    <p:wip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0532436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202040184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240559177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400">
              <a:defRPr/>
            </a:pPr>
            <a:fld id="{760EF91D-9D7A-4E14-B896-E1F2291B1D9D}"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752268769"/>
      </p:ext>
    </p:extLst>
  </p:cSld>
  <p:clrMapOvr>
    <a:masterClrMapping/>
  </p:clrMapOvr>
  <p:transition spd="slow">
    <p:wip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22644078"/>
      </p:ext>
    </p:extLst>
  </p:cSld>
  <p:clrMapOvr>
    <a:masterClrMapping/>
  </p:clrMapOvr>
  <p:transition spd="slow">
    <p:wip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400">
              <a:defRPr/>
            </a:pPr>
            <a:fld id="{CFD96FF7-734A-483C-AB6B-5CE67809E0B7}"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770916920"/>
      </p:ext>
    </p:extLst>
  </p:cSld>
  <p:clrMapOvr>
    <a:masterClrMapping/>
  </p:clrMapOvr>
  <p:transition spd="slow">
    <p:wip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400">
              <a:defRPr/>
            </a:pPr>
            <a:fld id="{E3552443-6301-4F54-8917-F05B0001A3C7}"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049553173"/>
      </p:ext>
    </p:extLst>
  </p:cSld>
  <p:clrMapOvr>
    <a:masterClrMapping/>
  </p:clrMapOvr>
  <p:transition spd="slow">
    <p:wip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400">
              <a:defRPr/>
            </a:pPr>
            <a:fld id="{19F750F2-6B25-47AC-B980-30D7F28A3F87}" type="datetimeFigureOut">
              <a:rPr lang="ru-RU" smtClean="0"/>
              <a:pPr defTabSz="914400">
                <a:defRPr/>
              </a:pPr>
              <a:t>26.12.2024</a:t>
            </a:fld>
            <a:endParaRPr lang="ru-RU"/>
          </a:p>
        </p:txBody>
      </p:sp>
      <p:sp>
        <p:nvSpPr>
          <p:cNvPr id="8" name="Нижний колонтитул 7"/>
          <p:cNvSpPr>
            <a:spLocks noGrp="1"/>
          </p:cNvSpPr>
          <p:nvPr>
            <p:ph type="ftr" sz="quarter" idx="11"/>
          </p:nvPr>
        </p:nvSpPr>
        <p:spPr/>
        <p:txBody>
          <a:bodyPr/>
          <a:lstStyle/>
          <a:p>
            <a:pPr defTabSz="914400">
              <a:defRPr/>
            </a:pPr>
            <a:endParaRPr lang="ru-RU"/>
          </a:p>
        </p:txBody>
      </p:sp>
      <p:sp>
        <p:nvSpPr>
          <p:cNvPr id="9" name="Номер слайда 8"/>
          <p:cNvSpPr>
            <a:spLocks noGrp="1"/>
          </p:cNvSpPr>
          <p:nvPr>
            <p:ph type="sldNum" sz="quarter" idx="12"/>
          </p:nvPr>
        </p:nvSpPr>
        <p:spPr/>
        <p:txBody>
          <a:body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251695710"/>
      </p:ext>
    </p:extLst>
  </p:cSld>
  <p:clrMapOvr>
    <a:masterClrMapping/>
  </p:clrMapOvr>
  <p:transition spd="slow">
    <p:wip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p>
            <a:pPr defTabSz="914400">
              <a:defRPr/>
            </a:pPr>
            <a:endParaRPr lang="ru-RU"/>
          </a:p>
        </p:txBody>
      </p:sp>
      <p:sp>
        <p:nvSpPr>
          <p:cNvPr id="5" name="Номер слайда 4"/>
          <p:cNvSpPr>
            <a:spLocks noGrp="1"/>
          </p:cNvSpPr>
          <p:nvPr>
            <p:ph type="sldNum" sz="quarter" idx="12"/>
          </p:nvPr>
        </p:nvSpPr>
        <p:spPr/>
        <p:txBody>
          <a:body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4313778"/>
      </p:ext>
    </p:extLst>
  </p:cSld>
  <p:clrMapOvr>
    <a:masterClrMapping/>
  </p:clrMapOvr>
  <p:transition spd="slow">
    <p:wip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400">
              <a:defRPr/>
            </a:pPr>
            <a:fld id="{D7F67012-8CE5-459A-82BB-D5B4AAC0A91A}" type="datetimeFigureOut">
              <a:rPr lang="ru-RU" smtClean="0"/>
              <a:pPr defTabSz="914400">
                <a:defRPr/>
              </a:pPr>
              <a:t>26.12.2024</a:t>
            </a:fld>
            <a:endParaRPr lang="ru-RU"/>
          </a:p>
        </p:txBody>
      </p:sp>
      <p:sp>
        <p:nvSpPr>
          <p:cNvPr id="3" name="Нижний колонтитул 2"/>
          <p:cNvSpPr>
            <a:spLocks noGrp="1"/>
          </p:cNvSpPr>
          <p:nvPr>
            <p:ph type="ftr" sz="quarter" idx="11"/>
          </p:nvPr>
        </p:nvSpPr>
        <p:spPr/>
        <p:txBody>
          <a:bodyPr/>
          <a:lstStyle/>
          <a:p>
            <a:pPr defTabSz="914400">
              <a:defRPr/>
            </a:pPr>
            <a:endParaRPr lang="ru-RU"/>
          </a:p>
        </p:txBody>
      </p:sp>
      <p:sp>
        <p:nvSpPr>
          <p:cNvPr id="4" name="Номер слайда 3"/>
          <p:cNvSpPr>
            <a:spLocks noGrp="1"/>
          </p:cNvSpPr>
          <p:nvPr>
            <p:ph type="sldNum" sz="quarter" idx="12"/>
          </p:nvPr>
        </p:nvSpPr>
        <p:spPr/>
        <p:txBody>
          <a:body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41243142"/>
      </p:ext>
    </p:extLst>
  </p:cSld>
  <p:clrMapOvr>
    <a:masterClrMapping/>
  </p:clrMapOvr>
  <p:transition spd="slow">
    <p:wip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4F385907-5852-457E-B746-23D013BC37EF}"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63497216"/>
      </p:ext>
    </p:extLst>
  </p:cSld>
  <p:clrMapOvr>
    <a:masterClrMapping/>
  </p:clrMapOvr>
  <p:transition spd="slow">
    <p:wip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F8E5E5C0-3C22-407E-B710-524F785A0413}"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868337567"/>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6963983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241740201"/>
      </p:ext>
    </p:extLst>
  </p:cSld>
  <p:clrMapOvr>
    <a:masterClrMapping/>
  </p:clrMapOvr>
  <p:transition spd="slow">
    <p:wip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C6FB2B9B-65F1-499A-8D4E-91A1D730BBD5}"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314383988"/>
      </p:ext>
    </p:extLst>
  </p:cSld>
  <p:clrMapOvr>
    <a:masterClrMapping/>
  </p:clrMapOvr>
  <p:transition spd="slow">
    <p:wip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498853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7050935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1483316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1129454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5523955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146568993"/>
      </p:ext>
    </p:extLst>
  </p:cSld>
  <p:clrMapOvr>
    <a:masterClrMapping/>
  </p:clrMapOvr>
  <p:transition spd="slow">
    <p:wip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90665677"/>
      </p:ext>
    </p:extLst>
  </p:cSld>
  <p:clrMapOvr>
    <a:masterClrMapping/>
  </p:clrMapOvr>
  <p:transition spd="slow">
    <p:wip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417431147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35841175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552028520"/>
      </p:ext>
    </p:extLst>
  </p:cSld>
  <p:clrMapOvr>
    <a:masterClrMapping/>
  </p:clrMapOvr>
  <p:transition spd="slow">
    <p:wip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0081572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275453382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defTabSz="914400">
              <a:defRPr/>
            </a:pPr>
            <a:fld id="{74F45525-4ACA-48BC-A47A-EF328AD11D05}"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5EE0A97C-B8D2-4096-9544-8FECA00DA56D}"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01216906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defTabSz="914400">
              <a:defRPr/>
            </a:pPr>
            <a:fld id="{9A8961F4-6853-4DEB-8651-F393983DD2B7}"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9E4F9EC7-9AE2-4049-8122-0A765C423FA1}"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2863333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defTabSz="914400">
              <a:defRPr/>
            </a:pPr>
            <a:fld id="{7E7BA7F4-F8B2-4D43-AF7B-318953CA70C0}"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B252ED3-71D9-4A6D-AF7D-0EF14226B51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905944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defTabSz="914400">
              <a:defRPr/>
            </a:pPr>
            <a:fld id="{CF2A929A-4916-4D60-910B-1031F43B84AF}"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AF165375-6809-4A38-8DB2-6BE41F1FD3B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667269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defTabSz="914400">
              <a:defRPr/>
            </a:pPr>
            <a:fld id="{5EF37EFE-494A-475E-8862-2B9BA1E4133D}"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58BC1B97-7E4A-4E00-A410-5BC42C22D860}"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904418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defTabSz="914400">
              <a:defRPr/>
            </a:pPr>
            <a:fld id="{A0D238EE-4F35-4351-B6A1-37387B864689}"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EF97A015-4DD9-4388-8A18-753CB1C1FB90}"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06030340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defTabSz="914400">
              <a:defRPr/>
            </a:pPr>
            <a:fld id="{5E7F3D8E-B45F-4828-9761-E66DE9A55D98}"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7823B2-3107-4689-A006-718F6963B83F}"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8102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3624435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defTabSz="914400">
              <a:defRPr/>
            </a:pPr>
            <a:fld id="{82B3E1DF-97E7-45A6-B766-0B356D2D2892}"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2984C5B6-9D30-4EB8-B023-19ACEE04093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6403550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defTabSz="914400">
              <a:defRPr/>
            </a:pPr>
            <a:fld id="{E96F4140-B2D4-4637-8A99-84A484240BCF}"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F7AA97A9-9A9D-4548-A5CE-00750EAE992F}"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2585216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defTabSz="914400">
              <a:defRPr/>
            </a:pPr>
            <a:fld id="{68CF14E7-50BB-459E-819E-872A11787904}"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A7D78AD9-754F-4DA9-98BC-D702076C36D6}"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6394097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defTabSz="914400">
              <a:defRPr/>
            </a:pPr>
            <a:fld id="{4996AA63-A0DE-4A27-9498-6F15160878A0}"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AE0506F1-6ECB-49D9-A1CB-1658F39D344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546911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21106772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9789172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87539370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52840440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3320405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98891981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1639028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998898269"/>
      </p:ext>
    </p:extLst>
  </p:cSld>
  <p:clrMapOvr>
    <a:masterClrMapping/>
  </p:clrMapOvr>
  <p:transition spd="slow">
    <p:wip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00059910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802591038"/>
      </p:ext>
    </p:extLst>
  </p:cSld>
  <p:clrMapOvr>
    <a:masterClrMapping/>
  </p:clrMapOvr>
  <p:transition spd="slow">
    <p:wip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9305566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255332616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7776759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133712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73753523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11314654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298207929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93534546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77618600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404022062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9380443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53078158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65138573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40132959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84017145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08328130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5456367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46240119"/>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88788945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512342921"/>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17125614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8471372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400">
              <a:defRPr/>
            </a:pPr>
            <a:fld id="{760EF91D-9D7A-4E14-B896-E1F2291B1D9D}"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352252134"/>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993546018"/>
      </p:ext>
    </p:extLst>
  </p:cSld>
  <p:clrMapOvr>
    <a:masterClrMapping/>
  </p:clrMapOvr>
  <p:transition spd="slow">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400">
              <a:defRPr/>
            </a:pPr>
            <a:fld id="{CFD96FF7-734A-483C-AB6B-5CE67809E0B7}"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602739337"/>
      </p:ext>
    </p:extLst>
  </p:cSld>
  <p:clrMapOvr>
    <a:masterClrMapping/>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400">
              <a:defRPr/>
            </a:pPr>
            <a:fld id="{E3552443-6301-4F54-8917-F05B0001A3C7}"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22233954"/>
      </p:ext>
    </p:extLst>
  </p:cSld>
  <p:clrMapOvr>
    <a:masterClrMapping/>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400">
              <a:defRPr/>
            </a:pPr>
            <a:fld id="{19F750F2-6B25-47AC-B980-30D7F28A3F87}" type="datetimeFigureOut">
              <a:rPr lang="ru-RU" smtClean="0"/>
              <a:pPr defTabSz="914400">
                <a:defRPr/>
              </a:pPr>
              <a:t>26.12.2024</a:t>
            </a:fld>
            <a:endParaRPr lang="ru-RU"/>
          </a:p>
        </p:txBody>
      </p:sp>
      <p:sp>
        <p:nvSpPr>
          <p:cNvPr id="8" name="Нижний колонтитул 7"/>
          <p:cNvSpPr>
            <a:spLocks noGrp="1"/>
          </p:cNvSpPr>
          <p:nvPr>
            <p:ph type="ftr" sz="quarter" idx="11"/>
          </p:nvPr>
        </p:nvSpPr>
        <p:spPr/>
        <p:txBody>
          <a:bodyPr/>
          <a:lstStyle/>
          <a:p>
            <a:pPr defTabSz="914400">
              <a:defRPr/>
            </a:pPr>
            <a:endParaRPr lang="ru-RU"/>
          </a:p>
        </p:txBody>
      </p:sp>
      <p:sp>
        <p:nvSpPr>
          <p:cNvPr id="9" name="Номер слайда 8"/>
          <p:cNvSpPr>
            <a:spLocks noGrp="1"/>
          </p:cNvSpPr>
          <p:nvPr>
            <p:ph type="sldNum" sz="quarter" idx="12"/>
          </p:nvPr>
        </p:nvSpPr>
        <p:spPr/>
        <p:txBody>
          <a:body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334956823"/>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56332648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p>
            <a:pPr defTabSz="914400">
              <a:defRPr/>
            </a:pPr>
            <a:endParaRPr lang="ru-RU"/>
          </a:p>
        </p:txBody>
      </p:sp>
      <p:sp>
        <p:nvSpPr>
          <p:cNvPr id="5" name="Номер слайда 4"/>
          <p:cNvSpPr>
            <a:spLocks noGrp="1"/>
          </p:cNvSpPr>
          <p:nvPr>
            <p:ph type="sldNum" sz="quarter" idx="12"/>
          </p:nvPr>
        </p:nvSpPr>
        <p:spPr/>
        <p:txBody>
          <a:body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9575130"/>
      </p:ext>
    </p:extLst>
  </p:cSld>
  <p:clrMapOvr>
    <a:masterClrMapping/>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400">
              <a:defRPr/>
            </a:pPr>
            <a:fld id="{D7F67012-8CE5-459A-82BB-D5B4AAC0A91A}" type="datetimeFigureOut">
              <a:rPr lang="ru-RU" smtClean="0"/>
              <a:pPr defTabSz="914400">
                <a:defRPr/>
              </a:pPr>
              <a:t>26.12.2024</a:t>
            </a:fld>
            <a:endParaRPr lang="ru-RU"/>
          </a:p>
        </p:txBody>
      </p:sp>
      <p:sp>
        <p:nvSpPr>
          <p:cNvPr id="3" name="Нижний колонтитул 2"/>
          <p:cNvSpPr>
            <a:spLocks noGrp="1"/>
          </p:cNvSpPr>
          <p:nvPr>
            <p:ph type="ftr" sz="quarter" idx="11"/>
          </p:nvPr>
        </p:nvSpPr>
        <p:spPr/>
        <p:txBody>
          <a:bodyPr/>
          <a:lstStyle/>
          <a:p>
            <a:pPr defTabSz="914400">
              <a:defRPr/>
            </a:pPr>
            <a:endParaRPr lang="ru-RU"/>
          </a:p>
        </p:txBody>
      </p:sp>
      <p:sp>
        <p:nvSpPr>
          <p:cNvPr id="4" name="Номер слайда 3"/>
          <p:cNvSpPr>
            <a:spLocks noGrp="1"/>
          </p:cNvSpPr>
          <p:nvPr>
            <p:ph type="sldNum" sz="quarter" idx="12"/>
          </p:nvPr>
        </p:nvSpPr>
        <p:spPr/>
        <p:txBody>
          <a:body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54661210"/>
      </p:ext>
    </p:extLst>
  </p:cSld>
  <p:clrMapOvr>
    <a:masterClrMapping/>
  </p:clrMapOvr>
  <p:transition spd="slow">
    <p:wip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4F385907-5852-457E-B746-23D013BC37EF}"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066989464"/>
      </p:ext>
    </p:extLst>
  </p:cSld>
  <p:clrMapOvr>
    <a:masterClrMapping/>
  </p:clrMapOvr>
  <p:transition spd="slow">
    <p:wip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F8E5E5C0-3C22-407E-B710-524F785A0413}"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66348428"/>
      </p:ext>
    </p:extLst>
  </p:cSld>
  <p:clrMapOvr>
    <a:masterClrMapping/>
  </p:clrMapOvr>
  <p:transition spd="slow">
    <p:wip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0100213"/>
      </p:ext>
    </p:extLst>
  </p:cSld>
  <p:clrMapOvr>
    <a:masterClrMapping/>
  </p:clrMapOvr>
  <p:transition spd="slow">
    <p:wip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C6FB2B9B-65F1-499A-8D4E-91A1D730BBD5}"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822505704"/>
      </p:ext>
    </p:extLst>
  </p:cSld>
  <p:clrMapOvr>
    <a:masterClrMapping/>
  </p:clrMapOvr>
  <p:transition spd="slow">
    <p:wip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400">
              <a:defRPr/>
            </a:pPr>
            <a:fld id="{760EF91D-9D7A-4E14-B896-E1F2291B1D9D}"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28086705"/>
      </p:ext>
    </p:extLst>
  </p:cSld>
  <p:clrMapOvr>
    <a:masterClrMapping/>
  </p:clrMapOvr>
  <p:transition spd="slow">
    <p:wip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22982730"/>
      </p:ext>
    </p:extLst>
  </p:cSld>
  <p:clrMapOvr>
    <a:masterClrMapping/>
  </p:clrMapOvr>
  <p:transition spd="slow">
    <p:wip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400">
              <a:defRPr/>
            </a:pPr>
            <a:fld id="{CFD96FF7-734A-483C-AB6B-5CE67809E0B7}"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935480657"/>
      </p:ext>
    </p:extLst>
  </p:cSld>
  <p:clrMapOvr>
    <a:masterClrMapping/>
  </p:clrMapOvr>
  <p:transition spd="slow">
    <p:wip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400">
              <a:defRPr/>
            </a:pPr>
            <a:fld id="{E3552443-6301-4F54-8917-F05B0001A3C7}"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24357845"/>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230582116"/>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400">
              <a:defRPr/>
            </a:pPr>
            <a:fld id="{19F750F2-6B25-47AC-B980-30D7F28A3F87}" type="datetimeFigureOut">
              <a:rPr lang="ru-RU" smtClean="0"/>
              <a:pPr defTabSz="914400">
                <a:defRPr/>
              </a:pPr>
              <a:t>26.12.2024</a:t>
            </a:fld>
            <a:endParaRPr lang="ru-RU"/>
          </a:p>
        </p:txBody>
      </p:sp>
      <p:sp>
        <p:nvSpPr>
          <p:cNvPr id="8" name="Нижний колонтитул 7"/>
          <p:cNvSpPr>
            <a:spLocks noGrp="1"/>
          </p:cNvSpPr>
          <p:nvPr>
            <p:ph type="ftr" sz="quarter" idx="11"/>
          </p:nvPr>
        </p:nvSpPr>
        <p:spPr/>
        <p:txBody>
          <a:bodyPr/>
          <a:lstStyle/>
          <a:p>
            <a:pPr defTabSz="914400">
              <a:defRPr/>
            </a:pPr>
            <a:endParaRPr lang="ru-RU"/>
          </a:p>
        </p:txBody>
      </p:sp>
      <p:sp>
        <p:nvSpPr>
          <p:cNvPr id="9" name="Номер слайда 8"/>
          <p:cNvSpPr>
            <a:spLocks noGrp="1"/>
          </p:cNvSpPr>
          <p:nvPr>
            <p:ph type="sldNum" sz="quarter" idx="12"/>
          </p:nvPr>
        </p:nvSpPr>
        <p:spPr/>
        <p:txBody>
          <a:body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658347752"/>
      </p:ext>
    </p:extLst>
  </p:cSld>
  <p:clrMapOvr>
    <a:masterClrMapping/>
  </p:clrMapOvr>
  <p:transition spd="slow">
    <p:wip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p>
            <a:pPr defTabSz="914400">
              <a:defRPr/>
            </a:pPr>
            <a:endParaRPr lang="ru-RU"/>
          </a:p>
        </p:txBody>
      </p:sp>
      <p:sp>
        <p:nvSpPr>
          <p:cNvPr id="5" name="Номер слайда 4"/>
          <p:cNvSpPr>
            <a:spLocks noGrp="1"/>
          </p:cNvSpPr>
          <p:nvPr>
            <p:ph type="sldNum" sz="quarter" idx="12"/>
          </p:nvPr>
        </p:nvSpPr>
        <p:spPr/>
        <p:txBody>
          <a:body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42721020"/>
      </p:ext>
    </p:extLst>
  </p:cSld>
  <p:clrMapOvr>
    <a:masterClrMapping/>
  </p:clrMapOvr>
  <p:transition spd="slow">
    <p:wip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400">
              <a:defRPr/>
            </a:pPr>
            <a:fld id="{D7F67012-8CE5-459A-82BB-D5B4AAC0A91A}" type="datetimeFigureOut">
              <a:rPr lang="ru-RU" smtClean="0"/>
              <a:pPr defTabSz="914400">
                <a:defRPr/>
              </a:pPr>
              <a:t>26.12.2024</a:t>
            </a:fld>
            <a:endParaRPr lang="ru-RU"/>
          </a:p>
        </p:txBody>
      </p:sp>
      <p:sp>
        <p:nvSpPr>
          <p:cNvPr id="3" name="Нижний колонтитул 2"/>
          <p:cNvSpPr>
            <a:spLocks noGrp="1"/>
          </p:cNvSpPr>
          <p:nvPr>
            <p:ph type="ftr" sz="quarter" idx="11"/>
          </p:nvPr>
        </p:nvSpPr>
        <p:spPr/>
        <p:txBody>
          <a:bodyPr/>
          <a:lstStyle/>
          <a:p>
            <a:pPr defTabSz="914400">
              <a:defRPr/>
            </a:pPr>
            <a:endParaRPr lang="ru-RU"/>
          </a:p>
        </p:txBody>
      </p:sp>
      <p:sp>
        <p:nvSpPr>
          <p:cNvPr id="4" name="Номер слайда 3"/>
          <p:cNvSpPr>
            <a:spLocks noGrp="1"/>
          </p:cNvSpPr>
          <p:nvPr>
            <p:ph type="sldNum" sz="quarter" idx="12"/>
          </p:nvPr>
        </p:nvSpPr>
        <p:spPr/>
        <p:txBody>
          <a:body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06168202"/>
      </p:ext>
    </p:extLst>
  </p:cSld>
  <p:clrMapOvr>
    <a:masterClrMapping/>
  </p:clrMapOvr>
  <p:transition spd="slow">
    <p:wip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4F385907-5852-457E-B746-23D013BC37EF}"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512630726"/>
      </p:ext>
    </p:extLst>
  </p:cSld>
  <p:clrMapOvr>
    <a:masterClrMapping/>
  </p:clrMapOvr>
  <p:transition spd="slow">
    <p:wip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defRPr/>
            </a:pPr>
            <a:fld id="{F8E5E5C0-3C22-407E-B710-524F785A0413}" type="datetimeFigureOut">
              <a:rPr lang="ru-RU" smtClean="0"/>
              <a:pPr defTabSz="914400">
                <a:defRPr/>
              </a:pPr>
              <a:t>26.12.2024</a:t>
            </a:fld>
            <a:endParaRPr lang="ru-RU"/>
          </a:p>
        </p:txBody>
      </p:sp>
      <p:sp>
        <p:nvSpPr>
          <p:cNvPr id="6" name="Нижний колонтитул 5"/>
          <p:cNvSpPr>
            <a:spLocks noGrp="1"/>
          </p:cNvSpPr>
          <p:nvPr>
            <p:ph type="ftr" sz="quarter" idx="11"/>
          </p:nvPr>
        </p:nvSpPr>
        <p:spPr/>
        <p:txBody>
          <a:bodyPr/>
          <a:lstStyle/>
          <a:p>
            <a:pPr defTabSz="914400">
              <a:defRPr/>
            </a:pPr>
            <a:endParaRPr lang="ru-RU"/>
          </a:p>
        </p:txBody>
      </p:sp>
      <p:sp>
        <p:nvSpPr>
          <p:cNvPr id="7" name="Номер слайда 6"/>
          <p:cNvSpPr>
            <a:spLocks noGrp="1"/>
          </p:cNvSpPr>
          <p:nvPr>
            <p:ph type="sldNum" sz="quarter" idx="12"/>
          </p:nvPr>
        </p:nvSpPr>
        <p:spPr/>
        <p:txBody>
          <a:body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99070861"/>
      </p:ext>
    </p:extLst>
  </p:cSld>
  <p:clrMapOvr>
    <a:masterClrMapping/>
  </p:clrMapOvr>
  <p:transition spd="slow">
    <p:wip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986562947"/>
      </p:ext>
    </p:extLst>
  </p:cSld>
  <p:clrMapOvr>
    <a:masterClrMapping/>
  </p:clrMapOvr>
  <p:transition spd="slow">
    <p:wip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defRPr/>
            </a:pPr>
            <a:fld id="{C6FB2B9B-65F1-499A-8D4E-91A1D730BBD5}"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p>
            <a:pPr defTabSz="914400">
              <a:defRPr/>
            </a:pPr>
            <a:endParaRPr lang="ru-RU"/>
          </a:p>
        </p:txBody>
      </p:sp>
      <p:sp>
        <p:nvSpPr>
          <p:cNvPr id="6" name="Номер слайда 5"/>
          <p:cNvSpPr>
            <a:spLocks noGrp="1"/>
          </p:cNvSpPr>
          <p:nvPr>
            <p:ph type="sldNum" sz="quarter" idx="12"/>
          </p:nvPr>
        </p:nvSpPr>
        <p:spPr/>
        <p:txBody>
          <a:body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23536664"/>
      </p:ext>
    </p:extLst>
  </p:cSld>
  <p:clrMapOvr>
    <a:masterClrMapping/>
  </p:clrMapOvr>
  <p:transition spd="slow">
    <p:wip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6860409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19897936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70348112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49025157"/>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96221848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39227623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689953107"/>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30893880"/>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308034519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311480301"/>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7832887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237130168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403912812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5244179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411780964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3253937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47911266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54395518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08217306"/>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560798098"/>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293494694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1127225356"/>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24082112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19862508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ая соединительная линия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defTabSz="914400">
              <a:defRPr/>
            </a:pPr>
            <a:fld id="{760EF91D-9D7A-4E14-B896-E1F2291B1D9D}" type="datetimeFigureOut">
              <a:rPr lang="ru-RU" smtClean="0"/>
              <a:pPr defTabSz="914400">
                <a:defRPr/>
              </a:pPr>
              <a:t>26.12.2024</a:t>
            </a:fld>
            <a:endParaRPr lang="ru-RU"/>
          </a:p>
        </p:txBody>
      </p:sp>
      <p:sp>
        <p:nvSpPr>
          <p:cNvPr id="16" name="Нижний колонтитул 16"/>
          <p:cNvSpPr>
            <a:spLocks noGrp="1"/>
          </p:cNvSpPr>
          <p:nvPr>
            <p:ph type="ftr" sz="quarter" idx="11"/>
          </p:nvPr>
        </p:nvSpPr>
        <p:spPr/>
        <p:txBody>
          <a:bodyPr/>
          <a:lstStyle>
            <a:lvl1pPr>
              <a:defRPr/>
            </a:lvl1pPr>
          </a:lstStyle>
          <a:p>
            <a:pPr defTabSz="914400">
              <a:defRPr/>
            </a:pPr>
            <a:endParaRPr lang="ru-RU"/>
          </a:p>
        </p:txBody>
      </p:sp>
      <p:sp>
        <p:nvSpPr>
          <p:cNvPr id="17" name="Номер слайда 28"/>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2CCA5E38-C8CC-467C-942D-CF4DA63B3B7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58616236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2001667455"/>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402336" y="1527048"/>
            <a:ext cx="1133856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0AC1071-03AC-456E-A8E1-551F1F9FDAF8}"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a:xfrm>
            <a:off x="5816600" y="1027114"/>
            <a:ext cx="609600" cy="441325"/>
          </a:xfrm>
        </p:spPr>
        <p:txBody>
          <a:bodyPr/>
          <a:lstStyle>
            <a:lvl1pPr>
              <a:defRPr/>
            </a:lvl1pPr>
          </a:lstStyle>
          <a:p>
            <a:pPr defTabSz="914400" fontAlgn="base">
              <a:spcBef>
                <a:spcPct val="0"/>
              </a:spcBef>
              <a:spcAft>
                <a:spcPct val="0"/>
              </a:spcAft>
            </a:pPr>
            <a:fld id="{5BCAEB98-7E37-4623-A2BB-C3C52771977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41667173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defTabSz="914400">
              <a:defRPr/>
            </a:pPr>
            <a:endParaRPr lang="ru-RU"/>
          </a:p>
        </p:txBody>
      </p:sp>
      <p:sp>
        <p:nvSpPr>
          <p:cNvPr id="16" name="Дата 3"/>
          <p:cNvSpPr>
            <a:spLocks noGrp="1"/>
          </p:cNvSpPr>
          <p:nvPr>
            <p:ph type="dt" sz="half" idx="11"/>
          </p:nvPr>
        </p:nvSpPr>
        <p:spPr/>
        <p:txBody>
          <a:bodyPr/>
          <a:lstStyle>
            <a:lvl1pPr>
              <a:defRPr/>
            </a:lvl1pPr>
          </a:lstStyle>
          <a:p>
            <a:pPr defTabSz="914400">
              <a:defRPr/>
            </a:pPr>
            <a:fld id="{CFD96FF7-734A-483C-AB6B-5CE67809E0B7}" type="datetimeFigureOut">
              <a:rPr lang="ru-RU" smtClean="0"/>
              <a:pPr defTabSz="914400">
                <a:defRPr/>
              </a:pPr>
              <a:t>26.12.2024</a:t>
            </a:fld>
            <a:endParaRPr lang="ru-RU"/>
          </a:p>
        </p:txBody>
      </p:sp>
      <p:sp>
        <p:nvSpPr>
          <p:cNvPr id="17" name="Номер слайда 5"/>
          <p:cNvSpPr>
            <a:spLocks noGrp="1"/>
          </p:cNvSpPr>
          <p:nvPr>
            <p:ph type="sldNum" sz="quarter" idx="12"/>
          </p:nvPr>
        </p:nvSpPr>
        <p:spPr>
          <a:xfrm>
            <a:off x="5791200" y="2198689"/>
            <a:ext cx="609600" cy="441325"/>
          </a:xfrm>
        </p:spPr>
        <p:txBody>
          <a:bodyPr/>
          <a:lstStyle>
            <a:lvl1pPr>
              <a:defRPr/>
            </a:lvl1pPr>
          </a:lstStyle>
          <a:p>
            <a:pPr defTabSz="914400" fontAlgn="base">
              <a:spcBef>
                <a:spcPct val="0"/>
              </a:spcBef>
              <a:spcAft>
                <a:spcPct val="0"/>
              </a:spcAft>
            </a:pPr>
            <a:fld id="{A24BF186-0CD4-4DA8-87CF-B55C7E1ABCD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06314487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2336" y="228600"/>
            <a:ext cx="113792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7721601" y="6410326"/>
            <a:ext cx="4059767" cy="365125"/>
          </a:xfrm>
        </p:spPr>
        <p:txBody>
          <a:bodyPr/>
          <a:lstStyle>
            <a:lvl1pPr>
              <a:defRPr/>
            </a:lvl1pPr>
          </a:lstStyle>
          <a:p>
            <a:pPr defTabSz="914400">
              <a:defRPr/>
            </a:pPr>
            <a:fld id="{E3552443-6301-4F54-8917-F05B0001A3C7}" type="datetimeFigureOut">
              <a:rPr lang="ru-RU" smtClean="0"/>
              <a:pPr defTabSz="914400">
                <a:defRPr/>
              </a:pPr>
              <a:t>26.12.2024</a:t>
            </a:fld>
            <a:endParaRPr lang="ru-RU"/>
          </a:p>
        </p:txBody>
      </p:sp>
      <p:sp>
        <p:nvSpPr>
          <p:cNvPr id="7" name="Нижний колонтитул 5"/>
          <p:cNvSpPr>
            <a:spLocks noGrp="1"/>
          </p:cNvSpPr>
          <p:nvPr>
            <p:ph type="ftr" sz="quarter" idx="11"/>
          </p:nvPr>
        </p:nvSpPr>
        <p:spPr/>
        <p:txBody>
          <a:bodyPr/>
          <a:lstStyle>
            <a:lvl1pPr>
              <a:defRPr/>
            </a:lvl1pPr>
          </a:lstStyle>
          <a:p>
            <a:pPr defTabSz="914400">
              <a:defRPr/>
            </a:pPr>
            <a:endParaRPr lang="ru-RU"/>
          </a:p>
        </p:txBody>
      </p:sp>
      <p:sp>
        <p:nvSpPr>
          <p:cNvPr id="8" name="Номер слайда 6"/>
          <p:cNvSpPr>
            <a:spLocks noGrp="1"/>
          </p:cNvSpPr>
          <p:nvPr>
            <p:ph type="sldNum" sz="quarter" idx="12"/>
          </p:nvPr>
        </p:nvSpPr>
        <p:spPr/>
        <p:txBody>
          <a:bodyPr/>
          <a:lstStyle>
            <a:lvl1pPr>
              <a:defRPr/>
            </a:lvl1pPr>
          </a:lstStyle>
          <a:p>
            <a:pPr defTabSz="914400" fontAlgn="base">
              <a:spcBef>
                <a:spcPct val="0"/>
              </a:spcBef>
              <a:spcAft>
                <a:spcPct val="0"/>
              </a:spcAft>
            </a:pPr>
            <a:fld id="{B472A998-234C-4758-B3A2-BDFB8E3A785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78767411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Прямоугольник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Прямоугольник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Прямая соединительная линия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Прямоугольник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Овал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Овал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402336" y="2471383"/>
            <a:ext cx="5388864"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6400800" y="2471383"/>
            <a:ext cx="53848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defTabSz="914400">
              <a:defRPr/>
            </a:pPr>
            <a:fld id="{19F750F2-6B25-47AC-B980-30D7F28A3F87}" type="datetimeFigureOut">
              <a:rPr lang="ru-RU" smtClean="0"/>
              <a:pPr defTabSz="914400">
                <a:defRPr/>
              </a:pPr>
              <a:t>26.12.2024</a:t>
            </a:fld>
            <a:endParaRPr lang="ru-RU"/>
          </a:p>
        </p:txBody>
      </p:sp>
      <p:sp>
        <p:nvSpPr>
          <p:cNvPr id="19" name="Нижний колонтитул 7"/>
          <p:cNvSpPr>
            <a:spLocks noGrp="1"/>
          </p:cNvSpPr>
          <p:nvPr>
            <p:ph type="ftr" sz="quarter" idx="11"/>
          </p:nvPr>
        </p:nvSpPr>
        <p:spPr>
          <a:xfrm>
            <a:off x="406400" y="6410326"/>
            <a:ext cx="4775200" cy="365125"/>
          </a:xfrm>
        </p:spPr>
        <p:txBody>
          <a:bodyPr/>
          <a:lstStyle>
            <a:lvl1pPr>
              <a:defRPr/>
            </a:lvl1pPr>
          </a:lstStyle>
          <a:p>
            <a:pPr defTabSz="914400">
              <a:defRPr/>
            </a:pPr>
            <a:endParaRPr lang="ru-RU"/>
          </a:p>
        </p:txBody>
      </p:sp>
      <p:sp>
        <p:nvSpPr>
          <p:cNvPr id="20" name="Номер слайда 8"/>
          <p:cNvSpPr>
            <a:spLocks noGrp="1"/>
          </p:cNvSpPr>
          <p:nvPr>
            <p:ph type="sldNum" sz="quarter" idx="12"/>
          </p:nvPr>
        </p:nvSpPr>
        <p:spPr>
          <a:xfrm>
            <a:off x="5791200" y="1042989"/>
            <a:ext cx="609600" cy="441325"/>
          </a:xfrm>
        </p:spPr>
        <p:txBody>
          <a:bodyPr/>
          <a:lstStyle>
            <a:lvl1pPr>
              <a:defRPr/>
            </a:lvl1pPr>
          </a:lstStyle>
          <a:p>
            <a:pPr defTabSz="914400" fontAlgn="base">
              <a:spcBef>
                <a:spcPct val="0"/>
              </a:spcBef>
              <a:spcAft>
                <a:spcPct val="0"/>
              </a:spcAft>
            </a:pPr>
            <a:fld id="{956EED6B-8C42-4EA9-93F0-EACE38E5183C}"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48113003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defTabSz="914400">
              <a:defRPr/>
            </a:pPr>
            <a:fld id="{4F2C1D10-82AC-407D-93D8-31293F88F6B5}" type="datetimeFigureOut">
              <a:rPr lang="ru-RU" smtClean="0"/>
              <a:pPr defTabSz="914400">
                <a:defRPr/>
              </a:pPr>
              <a:t>26.12.2024</a:t>
            </a:fld>
            <a:endParaRPr lang="ru-RU"/>
          </a:p>
        </p:txBody>
      </p:sp>
      <p:sp>
        <p:nvSpPr>
          <p:cNvPr id="4" name="Нижний колонтитул 3"/>
          <p:cNvSpPr>
            <a:spLocks noGrp="1"/>
          </p:cNvSpPr>
          <p:nvPr>
            <p:ph type="ftr" sz="quarter" idx="11"/>
          </p:nvPr>
        </p:nvSpPr>
        <p:spPr/>
        <p:txBody>
          <a:bodyPr/>
          <a:lstStyle>
            <a:lvl1pPr>
              <a:defRPr/>
            </a:lvl1pPr>
          </a:lstStyle>
          <a:p>
            <a:pPr defTabSz="914400">
              <a:defRPr/>
            </a:pPr>
            <a:endParaRPr lang="ru-RU"/>
          </a:p>
        </p:txBody>
      </p:sp>
      <p:sp>
        <p:nvSpPr>
          <p:cNvPr id="5" name="Номер слайда 4"/>
          <p:cNvSpPr>
            <a:spLocks noGrp="1"/>
          </p:cNvSpPr>
          <p:nvPr>
            <p:ph type="sldNum" sz="quarter" idx="12"/>
          </p:nvPr>
        </p:nvSpPr>
        <p:spPr>
          <a:xfrm>
            <a:off x="5791200" y="1036639"/>
            <a:ext cx="609600" cy="441325"/>
          </a:xfrm>
        </p:spPr>
        <p:txBody>
          <a:bodyPr/>
          <a:lstStyle>
            <a:lvl1pPr>
              <a:defRPr/>
            </a:lvl1pPr>
          </a:lstStyle>
          <a:p>
            <a:pPr defTabSz="914400" fontAlgn="base">
              <a:spcBef>
                <a:spcPct val="0"/>
              </a:spcBef>
              <a:spcAft>
                <a:spcPct val="0"/>
              </a:spcAft>
            </a:pPr>
            <a:fld id="{24F2E7A3-BDBD-4941-86D4-4BC515BEB7CA}"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276284725"/>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3" name="Прямоугольник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4" name="Прямоугольник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Дата 1"/>
          <p:cNvSpPr>
            <a:spLocks noGrp="1"/>
          </p:cNvSpPr>
          <p:nvPr>
            <p:ph type="dt" sz="half" idx="10"/>
          </p:nvPr>
        </p:nvSpPr>
        <p:spPr/>
        <p:txBody>
          <a:bodyPr/>
          <a:lstStyle>
            <a:lvl1pPr>
              <a:defRPr/>
            </a:lvl1pPr>
          </a:lstStyle>
          <a:p>
            <a:pPr defTabSz="914400">
              <a:defRPr/>
            </a:pPr>
            <a:fld id="{D7F67012-8CE5-459A-82BB-D5B4AAC0A91A}" type="datetimeFigureOut">
              <a:rPr lang="ru-RU" smtClean="0"/>
              <a:pPr defTabSz="914400">
                <a:defRPr/>
              </a:pPr>
              <a:t>26.12.2024</a:t>
            </a:fld>
            <a:endParaRPr lang="ru-RU"/>
          </a:p>
        </p:txBody>
      </p:sp>
      <p:sp>
        <p:nvSpPr>
          <p:cNvPr id="9" name="Нижний колонтитул 2"/>
          <p:cNvSpPr>
            <a:spLocks noGrp="1"/>
          </p:cNvSpPr>
          <p:nvPr>
            <p:ph type="ftr" sz="quarter" idx="11"/>
          </p:nvPr>
        </p:nvSpPr>
        <p:spPr/>
        <p:txBody>
          <a:bodyPr/>
          <a:lstStyle>
            <a:lvl1pPr>
              <a:defRPr/>
            </a:lvl1pPr>
          </a:lstStyle>
          <a:p>
            <a:pPr defTabSz="914400">
              <a:defRPr/>
            </a:pPr>
            <a:endParaRPr lang="ru-RU"/>
          </a:p>
        </p:txBody>
      </p:sp>
      <p:sp>
        <p:nvSpPr>
          <p:cNvPr id="10" name="Номер слайда 3"/>
          <p:cNvSpPr>
            <a:spLocks noGrp="1"/>
          </p:cNvSpPr>
          <p:nvPr>
            <p:ph type="sldNum" sz="quarter" idx="12"/>
          </p:nvPr>
        </p:nvSpPr>
        <p:spPr>
          <a:xfrm>
            <a:off x="5689600" y="6324601"/>
            <a:ext cx="812800" cy="441325"/>
          </a:xfrm>
        </p:spPr>
        <p:txBody>
          <a:bodyPr/>
          <a:lstStyle>
            <a:lvl1pPr>
              <a:defRPr>
                <a:solidFill>
                  <a:srgbClr val="FFFFFF"/>
                </a:solidFill>
              </a:defRPr>
            </a:lvl1pPr>
          </a:lstStyle>
          <a:p>
            <a:pPr defTabSz="914400" fontAlgn="base">
              <a:spcBef>
                <a:spcPct val="0"/>
              </a:spcBef>
              <a:spcAft>
                <a:spcPct val="0"/>
              </a:spcAft>
            </a:pPr>
            <a:fld id="{39EC42B0-AB48-4096-9E4B-7DB88511F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09816050"/>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Прямоугольник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Прямая соединительная линия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4165600" y="685800"/>
            <a:ext cx="75184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8B2281A9-B6DE-4473-BA91-313C1A1E1679}"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p:txBody>
          <a:bodyPr/>
          <a:lstStyle>
            <a:lvl1pPr>
              <a:defRPr/>
            </a:lvl1pPr>
          </a:lstStyle>
          <a:p>
            <a:pPr defTabSz="914400">
              <a:defRPr/>
            </a:pPr>
            <a:fld id="{4F385907-5852-457E-B746-23D013BC37EF}"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510617"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88923837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оугольник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Прямоугольник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Прямоугольник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Овал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Овал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Прямоугольник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828800" y="312739"/>
            <a:ext cx="609600" cy="441325"/>
          </a:xfrm>
        </p:spPr>
        <p:txBody>
          <a:bodyPr/>
          <a:lstStyle>
            <a:lvl1pPr>
              <a:defRPr/>
            </a:lvl1pPr>
          </a:lstStyle>
          <a:p>
            <a:pPr defTabSz="914400" fontAlgn="base">
              <a:spcBef>
                <a:spcPct val="0"/>
              </a:spcBef>
              <a:spcAft>
                <a:spcPct val="0"/>
              </a:spcAft>
            </a:pPr>
            <a:fld id="{5F5F2145-362E-42E7-BD69-EC9AD3C25BC2}"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7" name="Дата 4"/>
          <p:cNvSpPr>
            <a:spLocks noGrp="1"/>
          </p:cNvSpPr>
          <p:nvPr>
            <p:ph type="dt" sz="half" idx="11"/>
          </p:nvPr>
        </p:nvSpPr>
        <p:spPr>
          <a:xfrm>
            <a:off x="7717367" y="6405564"/>
            <a:ext cx="4059767" cy="365125"/>
          </a:xfrm>
        </p:spPr>
        <p:txBody>
          <a:bodyPr/>
          <a:lstStyle>
            <a:lvl1pPr>
              <a:defRPr/>
            </a:lvl1pPr>
          </a:lstStyle>
          <a:p>
            <a:pPr defTabSz="914400">
              <a:defRPr/>
            </a:pPr>
            <a:fld id="{F8E5E5C0-3C22-407E-B710-524F785A0413}" type="datetimeFigureOut">
              <a:rPr lang="ru-RU" smtClean="0"/>
              <a:pPr defTabSz="914400">
                <a:defRPr/>
              </a:pPr>
              <a:t>26.12.2024</a:t>
            </a:fld>
            <a:endParaRPr lang="ru-RU"/>
          </a:p>
        </p:txBody>
      </p:sp>
      <p:sp>
        <p:nvSpPr>
          <p:cNvPr id="18" name="Нижний колонтитул 5"/>
          <p:cNvSpPr>
            <a:spLocks noGrp="1"/>
          </p:cNvSpPr>
          <p:nvPr>
            <p:ph type="ftr" sz="quarter" idx="12"/>
          </p:nvPr>
        </p:nvSpPr>
        <p:spPr>
          <a:xfrm>
            <a:off x="402168" y="6410326"/>
            <a:ext cx="4779433" cy="366713"/>
          </a:xfrm>
        </p:spPr>
        <p:txBody>
          <a:bodyPr/>
          <a:lstStyle>
            <a:lvl1pPr>
              <a:defRPr/>
            </a:lvl1pPr>
          </a:lstStyle>
          <a:p>
            <a:pPr defTabSz="914400">
              <a:defRPr/>
            </a:pPr>
            <a:endParaRPr lang="ru-RU"/>
          </a:p>
        </p:txBody>
      </p:sp>
    </p:spTree>
    <p:extLst>
      <p:ext uri="{BB962C8B-B14F-4D97-AF65-F5344CB8AC3E}">
        <p14:creationId xmlns="" xmlns:p14="http://schemas.microsoft.com/office/powerpoint/2010/main" val="413746876"/>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defTabSz="914400">
              <a:defRPr/>
            </a:pPr>
            <a:fld id="{01014CA9-FED2-4ADC-9F56-DB507ACDAC6B}" type="datetimeFigureOut">
              <a:rPr lang="ru-RU" smtClean="0"/>
              <a:pPr defTabSz="914400">
                <a:defRPr/>
              </a:pPr>
              <a:t>26.12.2024</a:t>
            </a:fld>
            <a:endParaRPr lang="ru-RU"/>
          </a:p>
        </p:txBody>
      </p:sp>
      <p:sp>
        <p:nvSpPr>
          <p:cNvPr id="5" name="Нижний колонтитул 4"/>
          <p:cNvSpPr>
            <a:spLocks noGrp="1"/>
          </p:cNvSpPr>
          <p:nvPr>
            <p:ph type="ftr" sz="quarter" idx="11"/>
          </p:nvPr>
        </p:nvSpPr>
        <p:spPr/>
        <p:txBody>
          <a:bodyPr/>
          <a:lstStyle>
            <a:lvl1pPr>
              <a:defRPr/>
            </a:lvl1pPr>
          </a:lstStyle>
          <a:p>
            <a:pPr defTabSz="914400">
              <a:defRPr/>
            </a:pPr>
            <a:endParaRPr lang="ru-RU"/>
          </a:p>
        </p:txBody>
      </p:sp>
      <p:sp>
        <p:nvSpPr>
          <p:cNvPr id="6" name="Номер слайда 5"/>
          <p:cNvSpPr>
            <a:spLocks noGrp="1"/>
          </p:cNvSpPr>
          <p:nvPr>
            <p:ph type="sldNum" sz="quarter" idx="12"/>
          </p:nvPr>
        </p:nvSpPr>
        <p:spPr/>
        <p:txBody>
          <a:bodyPr/>
          <a:lstStyle>
            <a:lvl1pPr>
              <a:defRPr/>
            </a:lvl1pPr>
          </a:lstStyle>
          <a:p>
            <a:pPr defTabSz="914400" fontAlgn="base">
              <a:spcBef>
                <a:spcPct val="0"/>
              </a:spcBef>
              <a:spcAft>
                <a:spcPct val="0"/>
              </a:spcAft>
            </a:pPr>
            <a:fld id="{3410F1C1-F6B6-4EB2-9A90-C0E96FDDEE84}"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90970238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5" name="Прямоугольник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Прямоугольник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Прямоугольник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8" name="Прямоугольник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Овал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Овал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9220200" y="3009901"/>
            <a:ext cx="609600" cy="441325"/>
          </a:xfrm>
        </p:spPr>
        <p:txBody>
          <a:bodyPr/>
          <a:lstStyle>
            <a:lvl1pPr>
              <a:defRPr/>
            </a:lvl1pPr>
          </a:lstStyle>
          <a:p>
            <a:pPr defTabSz="914400" fontAlgn="base">
              <a:spcBef>
                <a:spcPct val="0"/>
              </a:spcBef>
              <a:spcAft>
                <a:spcPct val="0"/>
              </a:spcAft>
            </a:pPr>
            <a:fld id="{FE753F8C-C267-4CE2-B6E8-201795BF028E}"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4" name="Дата 3"/>
          <p:cNvSpPr>
            <a:spLocks noGrp="1"/>
          </p:cNvSpPr>
          <p:nvPr>
            <p:ph type="dt" sz="half" idx="11"/>
          </p:nvPr>
        </p:nvSpPr>
        <p:spPr/>
        <p:txBody>
          <a:bodyPr/>
          <a:lstStyle>
            <a:lvl1pPr>
              <a:defRPr/>
            </a:lvl1pPr>
          </a:lstStyle>
          <a:p>
            <a:pPr defTabSz="914400">
              <a:defRPr/>
            </a:pPr>
            <a:fld id="{C6FB2B9B-65F1-499A-8D4E-91A1D730BBD5}" type="datetimeFigureOut">
              <a:rPr lang="ru-RU" smtClean="0"/>
              <a:pPr defTabSz="914400">
                <a:defRPr/>
              </a:pPr>
              <a:t>26.12.2024</a:t>
            </a:fld>
            <a:endParaRPr lang="ru-RU"/>
          </a:p>
        </p:txBody>
      </p:sp>
      <p:sp>
        <p:nvSpPr>
          <p:cNvPr id="15" name="Нижний колонтитул 4"/>
          <p:cNvSpPr>
            <a:spLocks noGrp="1"/>
          </p:cNvSpPr>
          <p:nvPr>
            <p:ph type="ftr" sz="quarter" idx="12"/>
          </p:nvPr>
        </p:nvSpPr>
        <p:spPr/>
        <p:txBody>
          <a:bodyPr/>
          <a:lstStyle>
            <a:lvl1pPr>
              <a:defRPr/>
            </a:lvl1pPr>
          </a:lstStyle>
          <a:p>
            <a:pPr defTabSz="914400">
              <a:defRPr/>
            </a:pPr>
            <a:endParaRPr lang="ru-RU"/>
          </a:p>
        </p:txBody>
      </p:sp>
    </p:spTree>
    <p:extLst>
      <p:ext uri="{BB962C8B-B14F-4D97-AF65-F5344CB8AC3E}">
        <p14:creationId xmlns="" xmlns:p14="http://schemas.microsoft.com/office/powerpoint/2010/main" val="13333997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5626073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64582052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15230579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43546929-5AC9-4E8E-A8D5-59FD8975E7E3}" type="datetimeFigureOut">
              <a:rPr lang="ru-RU" smtClean="0"/>
              <a:pPr defTabSz="914400">
                <a:defRPr/>
              </a:pPr>
              <a:t>26.12.2024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04923588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412326723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66895498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25996383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25169679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79926793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88800528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397101185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8757476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66575065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43546929-5AC9-4E8E-A8D5-59FD8975E7E3}" type="datetimeFigureOut">
              <a:rPr lang="ru-RU" smtClean="0"/>
              <a:pPr defTabSz="914400">
                <a:defRPr/>
              </a:pPr>
              <a:t>26.12.2024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82862284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399083651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331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76475C13-0B8D-47B5-918E-CA5A35CAA7A3}" type="datetimeFigureOut">
              <a:rPr lang="ru-RU" smtClean="0">
                <a:solidFill>
                  <a:prstClr val="black">
                    <a:tint val="75000"/>
                  </a:prstClr>
                </a:solidFill>
              </a:rPr>
              <a:pPr defTabSz="914400">
                <a:defRPr/>
              </a:pPr>
              <a:t>26.12.2024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54E7B290-9577-45F6-A330-C4468E4A1ADB}"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365152192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51834449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3766122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0418641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43546929-5AC9-4E8E-A8D5-59FD8975E7E3}" type="datetimeFigureOut">
              <a:rPr lang="ru-RU" smtClean="0"/>
              <a:pPr defTabSz="914400">
                <a:defRPr/>
              </a:pPr>
              <a:t>26.12.2024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29294340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43546929-5AC9-4E8E-A8D5-59FD8975E7E3}" type="datetimeFigureOut">
              <a:rPr lang="ru-RU" smtClean="0"/>
              <a:pPr defTabSz="914400">
                <a:defRPr/>
              </a:pPr>
              <a:t>26.12.2024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Tree>
    <p:extLst>
      <p:ext uri="{BB962C8B-B14F-4D97-AF65-F5344CB8AC3E}">
        <p14:creationId xmlns="" xmlns:p14="http://schemas.microsoft.com/office/powerpoint/2010/main" val="16111589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2132103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67361725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6" name="Прямоугольник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Прямоугольник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Дата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defTabSz="914400">
              <a:defRPr/>
            </a:pPr>
            <a:fld id="{43546929-5AC9-4E8E-A8D5-59FD8975E7E3}" type="datetimeFigureOut">
              <a:rPr lang="ru-RU" smtClean="0"/>
              <a:pPr defTabSz="914400">
                <a:defRPr/>
              </a:pPr>
              <a:t>26.12.2024</a:t>
            </a:fld>
            <a:endParaRPr lang="ru-RU"/>
          </a:p>
        </p:txBody>
      </p:sp>
      <p:sp>
        <p:nvSpPr>
          <p:cNvPr id="3" name="Нижний колонтитул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defTabSz="914400">
              <a:defRPr/>
            </a:pPr>
            <a:endParaRPr lang="ru-RU"/>
          </a:p>
        </p:txBody>
      </p:sp>
      <p:sp>
        <p:nvSpPr>
          <p:cNvPr id="8" name="Прямоугольник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Прямая соединительная линия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Овал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Овал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Номер слайда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08B7BF"/>
                </a:solidFill>
                <a:latin typeface="Georgia" panose="02040502050405020303" pitchFamily="18" charset="0"/>
              </a:defRPr>
            </a:lvl1pPr>
          </a:lstStyle>
          <a:p>
            <a:pPr defTabSz="914400" fontAlgn="base">
              <a:spcBef>
                <a:spcPct val="0"/>
              </a:spcBef>
              <a:spcAft>
                <a:spcPct val="0"/>
              </a:spcAft>
            </a:pPr>
            <a:fld id="{C28B4886-1F71-42AD-AFAE-E208904480B8}" type="slidenum">
              <a:rPr lang="ru-RU" altLang="ru-RU" smtClean="0">
                <a:cs typeface="Arial" panose="020B0604020202020204" pitchFamily="34" charset="0"/>
              </a:rPr>
              <a:pPr defTabSz="914400" fontAlgn="base">
                <a:spcBef>
                  <a:spcPct val="0"/>
                </a:spcBef>
                <a:spcAft>
                  <a:spcPct val="0"/>
                </a:spcAft>
              </a:pPr>
              <a:t>‹#›</a:t>
            </a:fld>
            <a:endParaRPr lang="ru-RU" altLang="ru-RU" smtClean="0">
              <a:cs typeface="Arial" panose="020B0604020202020204" pitchFamily="34" charset="0"/>
            </a:endParaRPr>
          </a:p>
        </p:txBody>
      </p:sp>
      <p:sp>
        <p:nvSpPr>
          <p:cNvPr id="16398" name="Заголовок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6399" name="Текст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 xmlns:p14="http://schemas.microsoft.com/office/powerpoint/2010/main" val="116217504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spd="slow">
    <p:wipe/>
  </p:transition>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12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127.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127.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127.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5.xls"/><Relationship Id="rId2" Type="http://schemas.openxmlformats.org/officeDocument/2006/relationships/slideLayout" Target="../slideLayouts/slideLayout12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127.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127.xml"/><Relationship Id="rId1" Type="http://schemas.openxmlformats.org/officeDocument/2006/relationships/vmlDrawing" Target="../drawings/vmlDrawing7.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127.xml"/><Relationship Id="rId1" Type="http://schemas.openxmlformats.org/officeDocument/2006/relationships/vmlDrawing" Target="../drawings/vmlDrawing8.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127.xml"/><Relationship Id="rId1" Type="http://schemas.openxmlformats.org/officeDocument/2006/relationships/vmlDrawing" Target="../drawings/vmlDrawing9.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183.xml"/><Relationship Id="rId1" Type="http://schemas.openxmlformats.org/officeDocument/2006/relationships/vmlDrawing" Target="../drawings/vmlDrawing10.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Office_Excel_97-200311.xls"/><Relationship Id="rId2" Type="http://schemas.openxmlformats.org/officeDocument/2006/relationships/slideLayout" Target="../slideLayouts/slideLayout127.xml"/><Relationship Id="rId1" Type="http://schemas.openxmlformats.org/officeDocument/2006/relationships/vmlDrawing" Target="../drawings/vmlDrawing11.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Office_Excel_97-200312.xls"/><Relationship Id="rId2" Type="http://schemas.openxmlformats.org/officeDocument/2006/relationships/slideLayout" Target="../slideLayouts/slideLayout127.xml"/><Relationship Id="rId1" Type="http://schemas.openxmlformats.org/officeDocument/2006/relationships/vmlDrawing" Target="../drawings/vmlDrawing12.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5.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8.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_____Microsoft_Office_Excel_97-200313.xls"/><Relationship Id="rId2" Type="http://schemas.openxmlformats.org/officeDocument/2006/relationships/slideLayout" Target="../slideLayouts/slideLayout238.xml"/><Relationship Id="rId1" Type="http://schemas.openxmlformats.org/officeDocument/2006/relationships/vmlDrawing" Target="../drawings/vmlDrawing13.v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227.xml"/><Relationship Id="rId1" Type="http://schemas.openxmlformats.org/officeDocument/2006/relationships/vmlDrawing" Target="../drawings/vmlDrawing14.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93713"/>
            <a:ext cx="10813774" cy="3871912"/>
          </a:xfrm>
        </p:spPr>
        <p:txBody>
          <a:bodyPr>
            <a:noAutofit/>
          </a:bodyPr>
          <a:lstStyle/>
          <a:p>
            <a:pPr eaLnBrk="1" fontAlgn="auto" hangingPunct="1">
              <a:spcAft>
                <a:spcPts val="0"/>
              </a:spcAft>
              <a:defRPr/>
            </a:pPr>
            <a: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Комитет </a:t>
            </a:r>
            <a:r>
              <a:rPr lang="ru-RU"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по финансам администрации </a:t>
            </a:r>
            <a:r>
              <a:rPr lang="ru-RU" sz="2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Могочинского</a:t>
            </a:r>
            <a:r>
              <a:rPr lang="ru-RU"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муниципального округа</a:t>
            </a:r>
            <a:br>
              <a:rPr lang="ru-RU"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4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Проект Бюджета </a:t>
            </a:r>
            <a:r>
              <a:rPr lang="ru-RU" sz="48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Могочинского</a:t>
            </a:r>
            <a:r>
              <a:rPr lang="ru-RU" sz="4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муниципального округа   </a:t>
            </a:r>
            <a:r>
              <a:rPr lang="ru-RU"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4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2025 год и плановый период 2026 и 2027 годов</a:t>
            </a:r>
            <a:r>
              <a:rPr lang="ru-RU" sz="48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8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400" b="1" dirty="0">
                <a:solidFill>
                  <a:schemeClr val="accent1">
                    <a:lumMod val="50000"/>
                  </a:schemeClr>
                </a:solidFill>
                <a:effectLst>
                  <a:outerShdw blurRad="38100" dist="38100" dir="2700000" algn="tl">
                    <a:srgbClr val="000000">
                      <a:alpha val="43137"/>
                    </a:srgbClr>
                  </a:outerShdw>
                </a:effectLst>
                <a:latin typeface="Arial Black" pitchFamily="34" charset="0"/>
                <a:cs typeface="Times New Roman" pitchFamily="18" charset="0"/>
              </a:rPr>
              <a:t/>
            </a:r>
            <a:br>
              <a:rPr lang="ru-RU" sz="4400" b="1" dirty="0">
                <a:solidFill>
                  <a:schemeClr val="accent1">
                    <a:lumMod val="50000"/>
                  </a:schemeClr>
                </a:solidFill>
                <a:effectLst>
                  <a:outerShdw blurRad="38100" dist="38100" dir="2700000" algn="tl">
                    <a:srgbClr val="000000">
                      <a:alpha val="43137"/>
                    </a:srgbClr>
                  </a:outerShdw>
                </a:effectLst>
                <a:latin typeface="Arial Black" pitchFamily="34" charset="0"/>
                <a:cs typeface="Times New Roman" pitchFamily="18" charset="0"/>
              </a:rPr>
            </a:br>
            <a:endParaRPr lang="ru-RU" sz="4400" b="1" dirty="0">
              <a:solidFill>
                <a:schemeClr val="accent1">
                  <a:lumMod val="50000"/>
                </a:schemeClr>
              </a:solidFill>
              <a:effectLst>
                <a:outerShdw blurRad="38100" dist="38100" dir="2700000" algn="tl">
                  <a:srgbClr val="000000">
                    <a:alpha val="43137"/>
                  </a:srgbClr>
                </a:outerShdw>
              </a:effectLst>
              <a:latin typeface="Arial Black" pitchFamily="34" charset="0"/>
              <a:cs typeface="Times New Roman" pitchFamily="18" charset="0"/>
            </a:endParaRPr>
          </a:p>
        </p:txBody>
      </p:sp>
    </p:spTree>
    <p:extLst>
      <p:ext uri="{BB962C8B-B14F-4D97-AF65-F5344CB8AC3E}">
        <p14:creationId xmlns="" xmlns:p14="http://schemas.microsoft.com/office/powerpoint/2010/main" val="87834853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890" name="Заголовок 4"/>
          <p:cNvSpPr>
            <a:spLocks noGrp="1"/>
          </p:cNvSpPr>
          <p:nvPr>
            <p:ph type="title" idx="4294967295"/>
          </p:nvPr>
        </p:nvSpPr>
        <p:spPr>
          <a:xfrm>
            <a:off x="326004" y="0"/>
            <a:ext cx="11537342" cy="6858000"/>
          </a:xfrm>
        </p:spPr>
        <p:txBody>
          <a:bodyPr/>
          <a:lstStyle/>
          <a:p>
            <a:r>
              <a:rPr lang="ru-RU" altLang="ru-RU" sz="1800" b="1" i="1" u="sng" dirty="0">
                <a:solidFill>
                  <a:srgbClr val="7030A0"/>
                </a:solidFill>
                <a:latin typeface="Times New Roman" panose="02020603050405020304" pitchFamily="18" charset="0"/>
                <a:cs typeface="Times New Roman" panose="02020603050405020304" pitchFamily="18" charset="0"/>
              </a:rPr>
              <a:t/>
            </a:r>
            <a:br>
              <a:rPr lang="ru-RU" altLang="ru-RU" sz="1800" b="1" i="1" u="sng" dirty="0">
                <a:solidFill>
                  <a:srgbClr val="7030A0"/>
                </a:solidFill>
                <a:latin typeface="Times New Roman" panose="02020603050405020304" pitchFamily="18" charset="0"/>
                <a:cs typeface="Times New Roman" panose="02020603050405020304" pitchFamily="18" charset="0"/>
              </a:rPr>
            </a:br>
            <a:r>
              <a:rPr lang="ru-RU" altLang="ru-RU" sz="2400" b="1" u="sng" dirty="0">
                <a:solidFill>
                  <a:schemeClr val="tx1"/>
                </a:solidFill>
                <a:latin typeface="Times New Roman" panose="02020603050405020304" pitchFamily="18" charset="0"/>
                <a:cs typeface="Times New Roman" panose="02020603050405020304" pitchFamily="18" charset="0"/>
              </a:rPr>
              <a:t>Основные термины и </a:t>
            </a:r>
            <a:r>
              <a:rPr lang="ru-RU" altLang="ru-RU" sz="2400" b="1" u="sng" dirty="0" smtClean="0">
                <a:solidFill>
                  <a:schemeClr val="tx1"/>
                </a:solidFill>
                <a:latin typeface="Times New Roman" panose="02020603050405020304" pitchFamily="18" charset="0"/>
                <a:cs typeface="Times New Roman" panose="02020603050405020304" pitchFamily="18" charset="0"/>
              </a:rPr>
              <a:t>понятия</a:t>
            </a:r>
            <a:br>
              <a:rPr lang="ru-RU" altLang="ru-RU" sz="2400" b="1" u="sng" dirty="0" smtClean="0">
                <a:solidFill>
                  <a:schemeClr val="tx1"/>
                </a:solidFill>
                <a:latin typeface="Times New Roman" panose="02020603050405020304" pitchFamily="18" charset="0"/>
                <a:cs typeface="Times New Roman" panose="02020603050405020304" pitchFamily="18" charset="0"/>
              </a:rPr>
            </a:br>
            <a:r>
              <a:rPr lang="ru-RU" altLang="ru-RU" sz="2400" b="1" u="sng" dirty="0">
                <a:solidFill>
                  <a:schemeClr val="tx1"/>
                </a:solidFill>
                <a:latin typeface="Times New Roman" panose="02020603050405020304" pitchFamily="18" charset="0"/>
                <a:cs typeface="Times New Roman" panose="02020603050405020304" pitchFamily="18" charset="0"/>
              </a:rPr>
              <a:t/>
            </a:r>
            <a:br>
              <a:rPr lang="ru-RU" altLang="ru-RU" sz="2400" b="1" u="sng" dirty="0">
                <a:solidFill>
                  <a:schemeClr val="tx1"/>
                </a:solidFill>
                <a:latin typeface="Times New Roman" panose="02020603050405020304" pitchFamily="18" charset="0"/>
                <a:cs typeface="Times New Roman" panose="02020603050405020304" pitchFamily="18" charset="0"/>
              </a:rPr>
            </a:br>
            <a:r>
              <a:rPr lang="ru-RU" altLang="ru-RU" sz="1800" b="1" u="sng" dirty="0">
                <a:solidFill>
                  <a:schemeClr val="tx1"/>
                </a:solidFill>
                <a:latin typeface="Times New Roman" panose="02020603050405020304" pitchFamily="18" charset="0"/>
                <a:cs typeface="Times New Roman" panose="02020603050405020304" pitchFamily="18" charset="0"/>
              </a:rPr>
              <a:t/>
            </a:r>
            <a:br>
              <a:rPr lang="ru-RU" altLang="ru-RU" sz="1800" b="1" u="sng" dirty="0">
                <a:solidFill>
                  <a:schemeClr val="tx1"/>
                </a:solidFill>
                <a:latin typeface="Times New Roman" panose="02020603050405020304" pitchFamily="18" charset="0"/>
                <a:cs typeface="Times New Roman" panose="02020603050405020304" pitchFamily="18" charset="0"/>
              </a:rPr>
            </a:br>
            <a:r>
              <a:rPr lang="ru-RU" altLang="ru-RU" sz="1700" b="1" u="sng" dirty="0">
                <a:solidFill>
                  <a:schemeClr val="tx2"/>
                </a:solidFill>
                <a:latin typeface="Times New Roman" panose="02020603050405020304" pitchFamily="18" charset="0"/>
                <a:cs typeface="Times New Roman" panose="02020603050405020304" pitchFamily="18" charset="0"/>
              </a:rPr>
              <a:t>Расходные обязательства </a:t>
            </a:r>
            <a:r>
              <a:rPr lang="ru-RU" altLang="ru-RU" sz="1700" b="1" dirty="0">
                <a:solidFill>
                  <a:schemeClr val="tx1"/>
                </a:solidFill>
                <a:latin typeface="Times New Roman" panose="02020603050405020304" pitchFamily="18" charset="0"/>
                <a:cs typeface="Times New Roman" panose="02020603050405020304" pitchFamily="18" charset="0"/>
              </a:rPr>
              <a:t>‐ обусловленные законом, иным нормативным правовым актом, договором или соглашением обязанности публично‐правового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dirty="0">
                <a:solidFill>
                  <a:schemeClr val="tx1"/>
                </a:solidFill>
                <a:latin typeface="Times New Roman" panose="02020603050405020304" pitchFamily="18" charset="0"/>
                <a:cs typeface="Times New Roman" panose="02020603050405020304" pitchFamily="18" charset="0"/>
              </a:rPr>
              <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u="sng" dirty="0">
                <a:solidFill>
                  <a:schemeClr val="tx2"/>
                </a:solidFill>
                <a:latin typeface="Times New Roman" panose="02020603050405020304" pitchFamily="18" charset="0"/>
                <a:cs typeface="Times New Roman" panose="02020603050405020304" pitchFamily="18" charset="0"/>
              </a:rPr>
              <a:t>Бюджетные обязательства </a:t>
            </a:r>
            <a:r>
              <a:rPr lang="ru-RU" altLang="ru-RU" sz="1700" b="1" dirty="0">
                <a:solidFill>
                  <a:schemeClr val="tx1"/>
                </a:solidFill>
                <a:latin typeface="Times New Roman" panose="02020603050405020304" pitchFamily="18" charset="0"/>
                <a:cs typeface="Times New Roman" panose="02020603050405020304" pitchFamily="18" charset="0"/>
              </a:rPr>
              <a:t>‐ расходные обязательства, подлежащие исполнению в соответствующем финансовом году.</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dirty="0">
                <a:solidFill>
                  <a:schemeClr val="tx1"/>
                </a:solidFill>
                <a:latin typeface="Times New Roman" panose="02020603050405020304" pitchFamily="18" charset="0"/>
                <a:cs typeface="Times New Roman" panose="02020603050405020304" pitchFamily="18" charset="0"/>
              </a:rPr>
              <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dirty="0">
                <a:solidFill>
                  <a:srgbClr val="FF0000"/>
                </a:solidFill>
                <a:latin typeface="Times New Roman" panose="02020603050405020304" pitchFamily="18" charset="0"/>
                <a:cs typeface="Times New Roman" panose="02020603050405020304" pitchFamily="18" charset="0"/>
              </a:rPr>
              <a:t> </a:t>
            </a:r>
            <a:r>
              <a:rPr lang="ru-RU" altLang="ru-RU" sz="1700" b="1" u="sng" dirty="0">
                <a:solidFill>
                  <a:schemeClr val="tx2"/>
                </a:solidFill>
                <a:latin typeface="Times New Roman" panose="02020603050405020304" pitchFamily="18" charset="0"/>
                <a:cs typeface="Times New Roman" panose="02020603050405020304" pitchFamily="18" charset="0"/>
              </a:rPr>
              <a:t>Денежные обязательства </a:t>
            </a:r>
            <a:r>
              <a:rPr lang="ru-RU" altLang="ru-RU" sz="1700" b="1" dirty="0">
                <a:solidFill>
                  <a:schemeClr val="tx1"/>
                </a:solidFill>
                <a:latin typeface="Times New Roman" panose="02020603050405020304" pitchFamily="18" charset="0"/>
                <a:cs typeface="Times New Roman" panose="02020603050405020304" pitchFamily="18" charset="0"/>
              </a:rPr>
              <a:t>‐ 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a:t>
            </a:r>
            <a:r>
              <a:rPr lang="ru-RU" altLang="ru-RU" sz="1700" b="1" dirty="0" err="1">
                <a:solidFill>
                  <a:schemeClr val="tx1"/>
                </a:solidFill>
                <a:latin typeface="Times New Roman" panose="02020603050405020304" pitchFamily="18" charset="0"/>
                <a:cs typeface="Times New Roman" panose="02020603050405020304" pitchFamily="18" charset="0"/>
              </a:rPr>
              <a:t>гражданско</a:t>
            </a:r>
            <a:r>
              <a:rPr lang="ru-RU" altLang="ru-RU" sz="1700" b="1" dirty="0">
                <a:solidFill>
                  <a:schemeClr val="tx1"/>
                </a:solidFill>
                <a:latin typeface="Times New Roman" panose="02020603050405020304" pitchFamily="18" charset="0"/>
                <a:cs typeface="Times New Roman" panose="02020603050405020304" pitchFamily="18" charset="0"/>
              </a:rPr>
              <a:t> ‐ 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dirty="0">
                <a:solidFill>
                  <a:schemeClr val="tx1"/>
                </a:solidFill>
                <a:latin typeface="Times New Roman" panose="02020603050405020304" pitchFamily="18" charset="0"/>
                <a:cs typeface="Times New Roman" panose="02020603050405020304" pitchFamily="18" charset="0"/>
              </a:rPr>
              <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dirty="0">
                <a:solidFill>
                  <a:srgbClr val="7030A0"/>
                </a:solidFill>
                <a:latin typeface="Times New Roman" panose="02020603050405020304" pitchFamily="18" charset="0"/>
                <a:cs typeface="Times New Roman" panose="02020603050405020304" pitchFamily="18" charset="0"/>
              </a:rPr>
              <a:t> </a:t>
            </a:r>
            <a:r>
              <a:rPr lang="ru-RU" altLang="ru-RU" sz="1700" b="1" u="sng" dirty="0">
                <a:solidFill>
                  <a:schemeClr val="tx2"/>
                </a:solidFill>
                <a:latin typeface="Times New Roman" panose="02020603050405020304" pitchFamily="18" charset="0"/>
                <a:cs typeface="Times New Roman" panose="02020603050405020304" pitchFamily="18" charset="0"/>
              </a:rPr>
              <a:t>Бюджетная роспись </a:t>
            </a:r>
            <a:r>
              <a:rPr lang="ru-RU" altLang="ru-RU" sz="1700" b="1" dirty="0">
                <a:solidFill>
                  <a:schemeClr val="tx1"/>
                </a:solidFill>
                <a:latin typeface="Times New Roman" panose="02020603050405020304" pitchFamily="18" charset="0"/>
                <a:cs typeface="Times New Roman" panose="0202060305040502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dirty="0">
                <a:solidFill>
                  <a:schemeClr val="tx1"/>
                </a:solidFill>
                <a:latin typeface="Times New Roman" panose="02020603050405020304" pitchFamily="18" charset="0"/>
                <a:cs typeface="Times New Roman" panose="02020603050405020304" pitchFamily="18" charset="0"/>
              </a:rPr>
              <a:t/>
            </a:r>
            <a:br>
              <a:rPr lang="ru-RU" altLang="ru-RU" sz="1700" b="1" dirty="0">
                <a:solidFill>
                  <a:schemeClr val="tx1"/>
                </a:solidFill>
                <a:latin typeface="Times New Roman" panose="02020603050405020304" pitchFamily="18" charset="0"/>
                <a:cs typeface="Times New Roman" panose="02020603050405020304" pitchFamily="18" charset="0"/>
              </a:rPr>
            </a:br>
            <a:r>
              <a:rPr lang="ru-RU" altLang="ru-RU" sz="1700" b="1" dirty="0">
                <a:solidFill>
                  <a:srgbClr val="FF0000"/>
                </a:solidFill>
                <a:latin typeface="Times New Roman" panose="02020603050405020304" pitchFamily="18" charset="0"/>
                <a:cs typeface="Times New Roman" panose="02020603050405020304" pitchFamily="18" charset="0"/>
              </a:rPr>
              <a:t> </a:t>
            </a:r>
            <a:r>
              <a:rPr lang="ru-RU" altLang="ru-RU" sz="1700" b="1" u="sng" dirty="0">
                <a:solidFill>
                  <a:schemeClr val="tx2"/>
                </a:solidFill>
                <a:latin typeface="Times New Roman" panose="02020603050405020304" pitchFamily="18" charset="0"/>
                <a:cs typeface="Times New Roman" panose="02020603050405020304" pitchFamily="18" charset="0"/>
              </a:rPr>
              <a:t>Источники финансирования дефицита бюджет</a:t>
            </a:r>
            <a:r>
              <a:rPr lang="ru-RU" altLang="ru-RU" sz="1700" b="1" u="sng" dirty="0">
                <a:solidFill>
                  <a:schemeClr val="accent2">
                    <a:lumMod val="75000"/>
                  </a:schemeClr>
                </a:solidFill>
                <a:latin typeface="Times New Roman" panose="02020603050405020304" pitchFamily="18" charset="0"/>
                <a:cs typeface="Times New Roman" panose="02020603050405020304" pitchFamily="18" charset="0"/>
              </a:rPr>
              <a:t>а </a:t>
            </a:r>
            <a:r>
              <a:rPr lang="ru-RU" altLang="ru-RU" sz="1700" b="1" dirty="0">
                <a:solidFill>
                  <a:schemeClr val="tx1"/>
                </a:solidFill>
                <a:latin typeface="Times New Roman" panose="02020603050405020304" pitchFamily="18" charset="0"/>
                <a:cs typeface="Times New Roman" panose="02020603050405020304" pitchFamily="18" charset="0"/>
              </a:rPr>
              <a:t>‐ средства, привлекаемые в бюджет для покрытия дефицита (кредиты банков, кредиты от других уровней бюджетов, кредиты финансовых организаций, ценные бумаги, иные источники).</a:t>
            </a:r>
            <a:br>
              <a:rPr lang="ru-RU" altLang="ru-RU" sz="1700" b="1" dirty="0">
                <a:solidFill>
                  <a:schemeClr val="tx1"/>
                </a:solidFill>
                <a:latin typeface="Times New Roman" panose="02020603050405020304" pitchFamily="18" charset="0"/>
                <a:cs typeface="Times New Roman" panose="02020603050405020304" pitchFamily="18" charset="0"/>
              </a:rPr>
            </a:br>
            <a:endParaRPr lang="ru-RU" altLang="ru-RU" sz="17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5709661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Содержимое 4"/>
          <p:cNvGraphicFramePr>
            <a:graphicFrameLocks noGrp="1"/>
          </p:cNvGraphicFramePr>
          <p:nvPr>
            <p:ph sz="quarter" idx="4294967295"/>
            <p:extLst>
              <p:ext uri="{D42A27DB-BD31-4B8C-83A1-F6EECF244321}">
                <p14:modId xmlns="" xmlns:p14="http://schemas.microsoft.com/office/powerpoint/2010/main" val="2286015323"/>
              </p:ext>
            </p:extLst>
          </p:nvPr>
        </p:nvGraphicFramePr>
        <p:xfrm>
          <a:off x="0" y="2360613"/>
          <a:ext cx="1191105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461176" y="1"/>
            <a:ext cx="11449878" cy="142328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just" defTabSz="914400">
              <a:defRPr/>
            </a:pPr>
            <a:r>
              <a:rPr lang="ru-RU" sz="2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800" b="1" dirty="0">
                <a:solidFill>
                  <a:srgbClr val="DBF5F9">
                    <a:lumMod val="10000"/>
                  </a:srgbClr>
                </a:solidFill>
                <a:latin typeface="Times New Roman" pitchFamily="18" charset="0"/>
                <a:cs typeface="Times New Roman" pitchFamily="18" charset="0"/>
              </a:rPr>
              <a:t>- </a:t>
            </a:r>
            <a:r>
              <a:rPr lang="ru-RU" sz="2000" b="1" dirty="0">
                <a:solidFill>
                  <a:srgbClr val="DBF5F9">
                    <a:lumMod val="10000"/>
                  </a:srgbClr>
                </a:solidFill>
                <a:latin typeface="Times New Roman" pitchFamily="18" charset="0"/>
                <a:cs typeface="Times New Roman" pitchFamily="18" charset="0"/>
              </a:rPr>
              <a:t>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r>
              <a:rPr lang="ru-RU" sz="2000" b="1" i="1" dirty="0">
                <a:solidFill>
                  <a:srgbClr val="DBF5F9">
                    <a:lumMod val="10000"/>
                  </a:srgbClr>
                </a:solidFill>
                <a:latin typeface="Times New Roman" pitchFamily="18" charset="0"/>
                <a:cs typeface="Times New Roman" pitchFamily="18" charset="0"/>
              </a:rPr>
              <a:t/>
            </a:r>
            <a:br>
              <a:rPr lang="ru-RU" sz="2000" b="1" i="1" dirty="0">
                <a:solidFill>
                  <a:srgbClr val="DBF5F9">
                    <a:lumMod val="10000"/>
                  </a:srgbClr>
                </a:solidFill>
                <a:latin typeface="Times New Roman" pitchFamily="18" charset="0"/>
                <a:cs typeface="Times New Roman" pitchFamily="18" charset="0"/>
              </a:rPr>
            </a:br>
            <a:r>
              <a:rPr lang="ru-RU" sz="1800" b="1" i="1" dirty="0">
                <a:solidFill>
                  <a:srgbClr val="DBF5F9">
                    <a:lumMod val="10000"/>
                  </a:srgbClr>
                </a:solidFill>
                <a:latin typeface="Times New Roman" pitchFamily="18" charset="0"/>
                <a:cs typeface="Times New Roman" pitchFamily="18" charset="0"/>
              </a:rPr>
              <a:t/>
            </a:r>
            <a:br>
              <a:rPr lang="ru-RU" sz="1800" b="1" i="1" dirty="0">
                <a:solidFill>
                  <a:srgbClr val="DBF5F9">
                    <a:lumMod val="10000"/>
                  </a:srgbClr>
                </a:solidFill>
                <a:latin typeface="Times New Roman" pitchFamily="18" charset="0"/>
                <a:cs typeface="Times New Roman" pitchFamily="18" charset="0"/>
              </a:rPr>
            </a:br>
            <a:endParaRPr lang="ru-RU" sz="1800" b="1" i="1" dirty="0">
              <a:solidFill>
                <a:srgbClr val="DBF5F9">
                  <a:lumMod val="10000"/>
                </a:srgbClr>
              </a:solidFill>
              <a:latin typeface="Times New Roman" pitchFamily="18" charset="0"/>
              <a:cs typeface="Times New Roman" pitchFamily="18" charset="0"/>
            </a:endParaRPr>
          </a:p>
        </p:txBody>
      </p:sp>
      <p:sp>
        <p:nvSpPr>
          <p:cNvPr id="7" name="Прямоугольник 6"/>
          <p:cNvSpPr/>
          <p:nvPr/>
        </p:nvSpPr>
        <p:spPr>
          <a:xfrm>
            <a:off x="1666875" y="2490788"/>
            <a:ext cx="8858250" cy="461962"/>
          </a:xfrm>
          <a:prstGeom prst="rect">
            <a:avLst/>
          </a:prstGeom>
        </p:spPr>
        <p:txBody>
          <a:bodyPr>
            <a:spAutoFit/>
          </a:bodyPr>
          <a:lstStyle/>
          <a:p>
            <a:pPr algn="ctr" defTabSz="914400">
              <a:defRPr/>
            </a:pP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ЭТАПЫ БЮДЖЕТНОГО ПРОЦЕССА</a:t>
            </a:r>
          </a:p>
        </p:txBody>
      </p:sp>
    </p:spTree>
    <p:extLst>
      <p:ext uri="{BB962C8B-B14F-4D97-AF65-F5344CB8AC3E}">
        <p14:creationId xmlns="" xmlns:p14="http://schemas.microsoft.com/office/powerpoint/2010/main" val="94624949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41643" y="482769"/>
            <a:ext cx="11686233" cy="59400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lang="ru-RU" altLang="ru-RU" sz="2400" b="1" u="sng" dirty="0">
                <a:latin typeface="Times New Roman" panose="02020603050405020304" pitchFamily="18" charset="0"/>
                <a:cs typeface="Times New Roman" panose="02020603050405020304" pitchFamily="18" charset="0"/>
              </a:rPr>
              <a:t>Основные задачи бюджета </a:t>
            </a:r>
            <a:r>
              <a:rPr lang="ru-RU" altLang="ru-RU" sz="2400" b="1" u="sng" dirty="0" err="1">
                <a:latin typeface="Times New Roman" panose="02020603050405020304" pitchFamily="18" charset="0"/>
                <a:cs typeface="Times New Roman" panose="02020603050405020304" pitchFamily="18" charset="0"/>
              </a:rPr>
              <a:t>Могочинского</a:t>
            </a:r>
            <a:r>
              <a:rPr lang="ru-RU" altLang="ru-RU" sz="2400" b="1" u="sng" dirty="0">
                <a:latin typeface="Times New Roman" panose="02020603050405020304" pitchFamily="18" charset="0"/>
                <a:cs typeface="Times New Roman" panose="02020603050405020304" pitchFamily="18" charset="0"/>
              </a:rPr>
              <a:t> муниципального округа :</a:t>
            </a:r>
          </a:p>
          <a:p>
            <a:pPr algn="just" defTabSz="914400" eaLnBrk="1" fontAlgn="base" hangingPunct="1">
              <a:spcBef>
                <a:spcPct val="0"/>
              </a:spcBef>
              <a:spcAft>
                <a:spcPct val="0"/>
              </a:spcAft>
            </a:pPr>
            <a:endParaRPr lang="ru-RU" altLang="ru-RU" sz="1400" dirty="0">
              <a:solidFill>
                <a:srgbClr val="000000"/>
              </a:solidFill>
              <a:latin typeface="Times New Roman" panose="02020603050405020304" pitchFamily="18" charset="0"/>
              <a:cs typeface="Times New Roman" panose="02020603050405020304" pitchFamily="18" charset="0"/>
            </a:endParaRPr>
          </a:p>
          <a:p>
            <a:pPr algn="just" defTabSz="914400" fontAlgn="base">
              <a:spcBef>
                <a:spcPct val="0"/>
              </a:spcBef>
              <a:spcAft>
                <a:spcPct val="0"/>
              </a:spcAft>
            </a:pPr>
            <a:r>
              <a:rPr lang="ru-RU" altLang="ru-RU" sz="1600" b="1" dirty="0">
                <a:solidFill>
                  <a:srgbClr val="000000"/>
                </a:solidFill>
                <a:latin typeface="Times New Roman" panose="02020603050405020304" pitchFamily="18" charset="0"/>
                <a:cs typeface="Times New Roman" panose="02020603050405020304" pitchFamily="18" charset="0"/>
              </a:rPr>
              <a:t>- </a:t>
            </a:r>
            <a:r>
              <a:rPr lang="ru-RU" altLang="ru-RU" b="1" dirty="0">
                <a:solidFill>
                  <a:srgbClr val="000000"/>
                </a:solidFill>
                <a:latin typeface="Times New Roman" panose="02020603050405020304" pitchFamily="18" charset="0"/>
                <a:cs typeface="Times New Roman" panose="02020603050405020304" pitchFamily="18" charset="0"/>
              </a:rPr>
              <a:t>развитие налогового потенциала на территории муниципального округа;</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обеспечение сбалансированности и устойчивости бюджетной системы округа;</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проведение политики сдерживания роста бюджетных расходов при безусловном исполнении действующих расходных обязательств;</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повышение качества предоставляемых муниципальных услуг;</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повышение эффективности расходования бюджетных средств, сокращение неэффективных расходов;</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создание условий для исполнения органами местного самоуправления закрепленных за ними полномочий;</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создание стимулов для улучшения качества управления муниципальными финансами;</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укрепление системы финансового контроля, повышение его роли в управлении бюджетным процессом, </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оценка эффективности направления и использования бюджетных средств и анализа достигнутых результатов;</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повышение прозрачности и открытости бюджетного процесса, в том числе в рамках государственной интегрированной информационной системы управления общественными финансами «Электронный бюджет»;</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-принятие новых расходных обязательств осуществлять на основе тщательной оценки их эффективности и при наличии ресурсов для их гарантированного исполнения в пределах принятых бюджетных ограничений;</a:t>
            </a:r>
          </a:p>
          <a:p>
            <a:pPr algn="just" defTabSz="914400" fontAlgn="base">
              <a:spcBef>
                <a:spcPct val="0"/>
              </a:spcBef>
              <a:spcAft>
                <a:spcPct val="0"/>
              </a:spcAft>
            </a:pPr>
            <a:r>
              <a:rPr lang="ru-RU" altLang="ru-RU" b="1" dirty="0">
                <a:solidFill>
                  <a:srgbClr val="000000"/>
                </a:solidFill>
                <a:latin typeface="Times New Roman" panose="02020603050405020304" pitchFamily="18" charset="0"/>
                <a:cs typeface="Times New Roman" panose="02020603050405020304" pitchFamily="18" charset="0"/>
              </a:rPr>
              <a:t>- продолжение участия муниципального округа в федеральных и региональных программах, привлечение финансовых средств для развития территории муниципального округа, обеспечение </a:t>
            </a:r>
            <a:r>
              <a:rPr lang="ru-RU" altLang="ru-RU" b="1" dirty="0" err="1">
                <a:solidFill>
                  <a:srgbClr val="000000"/>
                </a:solidFill>
                <a:latin typeface="Times New Roman" panose="02020603050405020304" pitchFamily="18" charset="0"/>
                <a:cs typeface="Times New Roman" panose="02020603050405020304" pitchFamily="18" charset="0"/>
              </a:rPr>
              <a:t>софинансирования</a:t>
            </a:r>
            <a:r>
              <a:rPr lang="ru-RU" altLang="ru-RU" b="1" dirty="0">
                <a:solidFill>
                  <a:srgbClr val="000000"/>
                </a:solidFill>
                <a:latin typeface="Times New Roman" panose="02020603050405020304" pitchFamily="18" charset="0"/>
                <a:cs typeface="Times New Roman" panose="02020603050405020304" pitchFamily="18" charset="0"/>
              </a:rPr>
              <a:t> расходов из бюджетов других уровней.</a:t>
            </a:r>
            <a:endParaRPr lang="ru-RU" alt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17741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62" name="Заголовок 4"/>
          <p:cNvSpPr>
            <a:spLocks noGrp="1"/>
          </p:cNvSpPr>
          <p:nvPr>
            <p:ph type="title" idx="4294967295"/>
          </p:nvPr>
        </p:nvSpPr>
        <p:spPr>
          <a:xfrm>
            <a:off x="1524000" y="0"/>
            <a:ext cx="9144000" cy="9286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ru-RU" altLang="ru-RU" sz="3200" b="1" u="sng" dirty="0">
                <a:solidFill>
                  <a:schemeClr val="tx1"/>
                </a:solidFill>
                <a:latin typeface="Times New Roman" panose="02020603050405020304" pitchFamily="18" charset="0"/>
                <a:cs typeface="Times New Roman" panose="02020603050405020304" pitchFamily="18" charset="0"/>
              </a:rPr>
              <a:t>Основные направления бюджетной политики</a:t>
            </a:r>
            <a:r>
              <a:rPr lang="ru-RU" altLang="ru-RU" sz="2800" b="1" u="sng" dirty="0">
                <a:solidFill>
                  <a:schemeClr val="tx1"/>
                </a:solidFill>
                <a:latin typeface="Times New Roman" panose="02020603050405020304" pitchFamily="18" charset="0"/>
                <a:cs typeface="Times New Roman" panose="02020603050405020304" pitchFamily="18" charset="0"/>
              </a:rPr>
              <a:t/>
            </a:r>
            <a:br>
              <a:rPr lang="ru-RU" altLang="ru-RU" sz="2800" b="1" u="sng" dirty="0">
                <a:solidFill>
                  <a:schemeClr val="tx1"/>
                </a:solidFill>
                <a:latin typeface="Times New Roman" panose="02020603050405020304" pitchFamily="18" charset="0"/>
                <a:cs typeface="Times New Roman" panose="02020603050405020304" pitchFamily="18" charset="0"/>
              </a:rPr>
            </a:br>
            <a:endParaRPr lang="ru-RU" altLang="ru-RU"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Содержимое 4"/>
          <p:cNvGraphicFramePr>
            <a:graphicFrameLocks/>
          </p:cNvGraphicFramePr>
          <p:nvPr>
            <p:extLst>
              <p:ext uri="{D42A27DB-BD31-4B8C-83A1-F6EECF244321}">
                <p14:modId xmlns="" xmlns:p14="http://schemas.microsoft.com/office/powerpoint/2010/main" val="3322451869"/>
              </p:ext>
            </p:extLst>
          </p:nvPr>
        </p:nvGraphicFramePr>
        <p:xfrm>
          <a:off x="140677" y="571480"/>
          <a:ext cx="11967587"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4941770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3" name="Заголовок 4"/>
          <p:cNvSpPr>
            <a:spLocks noGrp="1"/>
          </p:cNvSpPr>
          <p:nvPr>
            <p:ph type="title" idx="4294967295"/>
          </p:nvPr>
        </p:nvSpPr>
        <p:spPr>
          <a:xfrm>
            <a:off x="1524000" y="0"/>
            <a:ext cx="9144000" cy="928688"/>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p>
            <a:pPr>
              <a:defRPr/>
            </a:pPr>
            <a:r>
              <a:rPr lang="ru-RU" sz="3200" b="1" u="sng" dirty="0">
                <a:solidFill>
                  <a:schemeClr val="tx1"/>
                </a:solidFill>
                <a:latin typeface="Times New Roman" pitchFamily="18" charset="0"/>
                <a:cs typeface="Times New Roman" pitchFamily="18" charset="0"/>
              </a:rPr>
              <a:t>Основные направления налоговой политики</a:t>
            </a:r>
            <a:r>
              <a:rPr lang="ru-RU" sz="3200" b="1" u="sng" dirty="0">
                <a:solidFill>
                  <a:schemeClr val="bg2">
                    <a:lumMod val="25000"/>
                  </a:schemeClr>
                </a:solidFill>
                <a:latin typeface="Times New Roman" pitchFamily="18" charset="0"/>
                <a:cs typeface="Times New Roman" pitchFamily="18" charset="0"/>
              </a:rPr>
              <a:t/>
            </a:r>
            <a:br>
              <a:rPr lang="ru-RU" sz="3200" b="1" u="sng" dirty="0">
                <a:solidFill>
                  <a:schemeClr val="bg2">
                    <a:lumMod val="25000"/>
                  </a:schemeClr>
                </a:solidFill>
                <a:latin typeface="Times New Roman" pitchFamily="18" charset="0"/>
                <a:cs typeface="Times New Roman" pitchFamily="18" charset="0"/>
              </a:rPr>
            </a:br>
            <a:endParaRPr lang="ru-RU" sz="3200" b="1" dirty="0">
              <a:solidFill>
                <a:schemeClr val="tx2">
                  <a:lumMod val="50000"/>
                </a:schemeClr>
              </a:solidFill>
              <a:latin typeface="Times New Roman" pitchFamily="18" charset="0"/>
              <a:cs typeface="Times New Roman" pitchFamily="18" charset="0"/>
            </a:endParaRPr>
          </a:p>
        </p:txBody>
      </p:sp>
      <p:graphicFrame>
        <p:nvGraphicFramePr>
          <p:cNvPr id="5" name="Содержимое 3"/>
          <p:cNvGraphicFramePr>
            <a:graphicFrameLocks/>
          </p:cNvGraphicFramePr>
          <p:nvPr>
            <p:extLst>
              <p:ext uri="{D42A27DB-BD31-4B8C-83A1-F6EECF244321}">
                <p14:modId xmlns="" xmlns:p14="http://schemas.microsoft.com/office/powerpoint/2010/main" val="1277795113"/>
              </p:ext>
            </p:extLst>
          </p:nvPr>
        </p:nvGraphicFramePr>
        <p:xfrm>
          <a:off x="140677" y="571479"/>
          <a:ext cx="11877151" cy="620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2059822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Заголовок 4"/>
          <p:cNvSpPr>
            <a:spLocks noGrp="1"/>
          </p:cNvSpPr>
          <p:nvPr>
            <p:ph type="title"/>
          </p:nvPr>
        </p:nvSpPr>
        <p:spPr>
          <a:xfrm>
            <a:off x="0" y="2"/>
            <a:ext cx="12078119" cy="76367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ru-RU" sz="3200" b="1" u="sng" dirty="0">
                <a:solidFill>
                  <a:schemeClr val="bg2">
                    <a:lumMod val="10000"/>
                  </a:schemeClr>
                </a:solidFill>
                <a:latin typeface="Times New Roman" pitchFamily="18" charset="0"/>
                <a:cs typeface="Times New Roman" pitchFamily="18" charset="0"/>
              </a:rPr>
              <a:t>Основные</a:t>
            </a:r>
            <a:r>
              <a:rPr lang="ru-RU" sz="2800" b="1" u="sng" dirty="0">
                <a:solidFill>
                  <a:schemeClr val="bg2">
                    <a:lumMod val="10000"/>
                  </a:schemeClr>
                </a:solidFill>
                <a:latin typeface="Times New Roman" pitchFamily="18" charset="0"/>
                <a:cs typeface="Times New Roman" pitchFamily="18" charset="0"/>
              </a:rPr>
              <a:t> параметры бюджета </a:t>
            </a:r>
            <a:r>
              <a:rPr lang="ru-RU" sz="2800" b="1" u="sng" dirty="0" err="1">
                <a:solidFill>
                  <a:schemeClr val="bg2">
                    <a:lumMod val="10000"/>
                  </a:schemeClr>
                </a:solidFill>
                <a:latin typeface="Times New Roman" pitchFamily="18" charset="0"/>
                <a:cs typeface="Times New Roman" pitchFamily="18" charset="0"/>
              </a:rPr>
              <a:t>Могочинского</a:t>
            </a:r>
            <a:r>
              <a:rPr lang="ru-RU" sz="2800" b="1" u="sng" dirty="0">
                <a:solidFill>
                  <a:schemeClr val="bg2">
                    <a:lumMod val="10000"/>
                  </a:schemeClr>
                </a:solidFill>
                <a:latin typeface="Times New Roman" pitchFamily="18" charset="0"/>
                <a:cs typeface="Times New Roman" pitchFamily="18" charset="0"/>
              </a:rPr>
              <a:t> муниципального округа</a:t>
            </a:r>
          </a:p>
        </p:txBody>
      </p:sp>
      <p:graphicFrame>
        <p:nvGraphicFramePr>
          <p:cNvPr id="17" name="Схема 16"/>
          <p:cNvGraphicFramePr/>
          <p:nvPr>
            <p:extLst>
              <p:ext uri="{D42A27DB-BD31-4B8C-83A1-F6EECF244321}">
                <p14:modId xmlns="" xmlns:p14="http://schemas.microsoft.com/office/powerpoint/2010/main" val="4051629339"/>
              </p:ext>
            </p:extLst>
          </p:nvPr>
        </p:nvGraphicFramePr>
        <p:xfrm>
          <a:off x="0" y="763675"/>
          <a:ext cx="12192000" cy="609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2026419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034" name="Заголовок 2"/>
          <p:cNvSpPr>
            <a:spLocks noGrp="1"/>
          </p:cNvSpPr>
          <p:nvPr>
            <p:ph type="title"/>
          </p:nvPr>
        </p:nvSpPr>
        <p:spPr>
          <a:xfrm>
            <a:off x="281354" y="228602"/>
            <a:ext cx="8330083" cy="3127548"/>
          </a:xfrm>
        </p:spPr>
        <p:txBody>
          <a:bodyPr/>
          <a:lstStyle/>
          <a:p>
            <a:r>
              <a:rPr lang="ru-RU" altLang="ru-RU" sz="5400" b="1" dirty="0">
                <a:solidFill>
                  <a:schemeClr val="tx1"/>
                </a:solidFill>
              </a:rPr>
              <a:t>ДОХОДЫ БЮДЖЕТА </a:t>
            </a:r>
            <a:r>
              <a:rPr lang="ru-RU" altLang="ru-RU" sz="5400" b="1" dirty="0" smtClean="0">
                <a:solidFill>
                  <a:schemeClr val="tx1"/>
                </a:solidFill>
              </a:rPr>
              <a:t>МУНИЦИПАЛЬНОГО  ОКРУГА</a:t>
            </a:r>
            <a:endParaRPr lang="ru-RU" altLang="ru-RU" sz="5400" b="1" dirty="0">
              <a:solidFill>
                <a:schemeClr val="tx1"/>
              </a:solidFill>
            </a:endParaRPr>
          </a:p>
        </p:txBody>
      </p:sp>
    </p:spTree>
    <p:extLst>
      <p:ext uri="{BB962C8B-B14F-4D97-AF65-F5344CB8AC3E}">
        <p14:creationId xmlns="" xmlns:p14="http://schemas.microsoft.com/office/powerpoint/2010/main" val="11903963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699" name="Заголовок 1"/>
          <p:cNvSpPr>
            <a:spLocks noGrp="1"/>
          </p:cNvSpPr>
          <p:nvPr>
            <p:ph type="title"/>
          </p:nvPr>
        </p:nvSpPr>
        <p:spPr>
          <a:xfrm>
            <a:off x="1703388" y="188914"/>
            <a:ext cx="8856662" cy="1311275"/>
          </a:xfrm>
        </p:spPr>
        <p:txBody>
          <a:bodyPr/>
          <a:lstStyle/>
          <a:p>
            <a:pPr eaLnBrk="1" hangingPunct="1">
              <a:defRPr/>
            </a:pPr>
            <a:endParaRPr lang="ru-RU" sz="2800" b="1" dirty="0">
              <a:solidFill>
                <a:schemeClr val="accent4">
                  <a:lumMod val="50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extLst>
              <p:ext uri="{D42A27DB-BD31-4B8C-83A1-F6EECF244321}">
                <p14:modId xmlns="" xmlns:p14="http://schemas.microsoft.com/office/powerpoint/2010/main" val="1461892397"/>
              </p:ext>
            </p:extLst>
          </p:nvPr>
        </p:nvGraphicFramePr>
        <p:xfrm>
          <a:off x="200967" y="1"/>
          <a:ext cx="1186710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9524701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877908" y="2543908"/>
            <a:ext cx="4314092" cy="4314092"/>
          </a:xfrm>
          <a:prstGeom prst="rect">
            <a:avLst/>
          </a:prstGeom>
          <a:effectLst>
            <a:softEdge rad="127000"/>
          </a:effectLst>
        </p:spPr>
      </p:pic>
      <p:sp>
        <p:nvSpPr>
          <p:cNvPr id="20483" name="Заголовок 4"/>
          <p:cNvSpPr>
            <a:spLocks noGrp="1"/>
          </p:cNvSpPr>
          <p:nvPr>
            <p:ph type="title" idx="4294967295"/>
          </p:nvPr>
        </p:nvSpPr>
        <p:spPr>
          <a:xfrm>
            <a:off x="120581" y="572756"/>
            <a:ext cx="10681397" cy="6526404"/>
          </a:xfrm>
        </p:spPr>
        <p:txBody>
          <a:bodyPr/>
          <a:lstStyle/>
          <a:p>
            <a:pPr algn="l">
              <a:defRPr/>
            </a:pP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
            </a:r>
            <a:br>
              <a:rPr lang="ru-RU" sz="1600" b="1" dirty="0" smtClean="0">
                <a:solidFill>
                  <a:srgbClr val="FF0000"/>
                </a:solidFill>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
            </a:r>
            <a:br>
              <a:rPr lang="ru-RU" sz="1600" b="1" dirty="0" smtClean="0">
                <a:solidFill>
                  <a:srgbClr val="FF0000"/>
                </a:solidFill>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2000" b="1" dirty="0" smtClean="0">
                <a:solidFill>
                  <a:schemeClr val="tx1"/>
                </a:solidFill>
                <a:latin typeface="Times New Roman" panose="02020603050405020304" pitchFamily="18" charset="0"/>
                <a:cs typeface="Times New Roman" pitchFamily="18" charset="0"/>
              </a:rPr>
              <a:t>Проект </a:t>
            </a:r>
            <a:r>
              <a:rPr lang="ru-RU" sz="2000" b="1" dirty="0">
                <a:solidFill>
                  <a:schemeClr val="tx1"/>
                </a:solidFill>
                <a:latin typeface="Times New Roman" panose="02020603050405020304" pitchFamily="18" charset="0"/>
                <a:cs typeface="Times New Roman" pitchFamily="18" charset="0"/>
              </a:rPr>
              <a:t>налоговых и неналоговых доходов бюджета муниципального округа на 2025 год и плановый период  2026 и 2027 годов  рассчитан  на основании показателей социально – экономического развития  </a:t>
            </a:r>
            <a:r>
              <a:rPr lang="ru-RU" sz="2000" b="1" dirty="0" smtClean="0">
                <a:solidFill>
                  <a:schemeClr val="tx1"/>
                </a:solidFill>
                <a:latin typeface="Times New Roman" panose="02020603050405020304" pitchFamily="18" charset="0"/>
                <a:cs typeface="Times New Roman" pitchFamily="18" charset="0"/>
              </a:rPr>
              <a:t>округа </a:t>
            </a:r>
            <a:r>
              <a:rPr lang="ru-RU" sz="2000" b="1" dirty="0">
                <a:solidFill>
                  <a:schemeClr val="tx1"/>
                </a:solidFill>
                <a:latin typeface="Times New Roman" panose="02020603050405020304" pitchFamily="18" charset="0"/>
                <a:cs typeface="Times New Roman" pitchFamily="18" charset="0"/>
              </a:rPr>
              <a:t>на 2025 год и плановый период 2026 и 2027 годов с применением нормативов отчислений от налогов и сборов, установленных Бюджетным кодексом Российской Федерации и Законом Забайкальского края от 20 декабря 2011 года № 608-ЗЗК «О межбюджетных отношениях в Забайкальском крае» (в ред. от 13.07.2023 № 2163-ЗЗК). В целях повышения объективности и обоснованности прогнозной оценки доходов, снижения рисков </a:t>
            </a:r>
            <a:r>
              <a:rPr lang="ru-RU" sz="2000" b="1" dirty="0" smtClean="0">
                <a:solidFill>
                  <a:schemeClr val="tx1"/>
                </a:solidFill>
                <a:latin typeface="Times New Roman" pitchFamily="18" charset="0"/>
                <a:cs typeface="Times New Roman" pitchFamily="18" charset="0"/>
              </a:rPr>
              <a:t>не </a:t>
            </a:r>
            <a:r>
              <a:rPr lang="ru-RU" sz="2000" b="1" dirty="0" err="1" smtClean="0">
                <a:solidFill>
                  <a:schemeClr val="tx1"/>
                </a:solidFill>
                <a:latin typeface="Times New Roman" pitchFamily="18" charset="0"/>
                <a:cs typeface="Times New Roman" pitchFamily="18" charset="0"/>
              </a:rPr>
              <a:t>допоступлений</a:t>
            </a:r>
            <a:r>
              <a:rPr lang="ru-RU" sz="2000" b="1" dirty="0" smtClean="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доходов использованы отчетные данные, отражающие реальную ситуацию с поступлением доходов в текущем году и предшествующие годы. В проекте бюджета округа на 2025 год и плановый период 2026 и 2027 годов мобилизованы все возможные к поступлению источники доходов</a:t>
            </a:r>
            <a:r>
              <a:rPr lang="ru-RU" sz="2000" b="1" dirty="0" smtClean="0">
                <a:solidFill>
                  <a:schemeClr val="tx1"/>
                </a:solidFill>
                <a:latin typeface="Times New Roman" pitchFamily="18" charset="0"/>
                <a:cs typeface="Times New Roman" pitchFamily="18" charset="0"/>
              </a:rPr>
              <a:t>.</a:t>
            </a:r>
            <a:br>
              <a:rPr lang="ru-RU" sz="2000" b="1" dirty="0" smtClean="0">
                <a:solidFill>
                  <a:schemeClr val="tx1"/>
                </a:solidFill>
                <a:latin typeface="Times New Roman" pitchFamily="18" charset="0"/>
                <a:cs typeface="Times New Roman"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itchFamily="18" charset="0"/>
                <a:cs typeface="Times New Roman" pitchFamily="18" charset="0"/>
              </a:rPr>
              <a:t>Общий </a:t>
            </a:r>
            <a:r>
              <a:rPr lang="ru-RU" sz="2000" b="1" dirty="0">
                <a:solidFill>
                  <a:schemeClr val="tx1"/>
                </a:solidFill>
                <a:latin typeface="Times New Roman" pitchFamily="18" charset="0"/>
                <a:cs typeface="Times New Roman" pitchFamily="18" charset="0"/>
              </a:rPr>
              <a:t>объем налоговых и неналоговых доходов бюджета </a:t>
            </a:r>
            <a:r>
              <a:rPr lang="ru-RU" sz="2000" b="1" dirty="0" err="1">
                <a:solidFill>
                  <a:schemeClr val="tx1"/>
                </a:solidFill>
                <a:latin typeface="Times New Roman" pitchFamily="18" charset="0"/>
                <a:cs typeface="Times New Roman" pitchFamily="18" charset="0"/>
              </a:rPr>
              <a:t>Могочинского</a:t>
            </a:r>
            <a:r>
              <a:rPr lang="ru-RU" sz="2000" b="1" dirty="0">
                <a:solidFill>
                  <a:schemeClr val="tx1"/>
                </a:solidFill>
                <a:latin typeface="Times New Roman" pitchFamily="18" charset="0"/>
                <a:cs typeface="Times New Roman" pitchFamily="18" charset="0"/>
              </a:rPr>
              <a:t> муниципального округа на  2025 год прогнозируется в объеме 989837 тыс. рублей, с ростом к показателю 2024 года на 31,8%.</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
            </a:r>
            <a:br>
              <a:rPr lang="ru-RU" sz="2000" b="1" dirty="0">
                <a:solidFill>
                  <a:schemeClr val="tx1"/>
                </a:solidFill>
                <a:latin typeface="Times New Roman" pitchFamily="18" charset="0"/>
                <a:cs typeface="Times New Roman" pitchFamily="18" charset="0"/>
              </a:rPr>
            </a:br>
            <a:r>
              <a:rPr lang="ru-RU" sz="2000" dirty="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itchFamily="18" charset="0"/>
                <a:cs typeface="Times New Roman" pitchFamily="18" charset="0"/>
              </a:rPr>
              <a:t>Прогнозируемый объем налоговых доходов составит 953022,0 тыс. рублей с ростом к показателю 2024 года на 33,8%, объем неналоговых доходов  прогнозируется в сумме 36815,0 тыс. рублей, со снижением  к показателю 2024 года на 1927,7 тыс. рублей или на 5,0%. За счет снижения платежей за использования имущества, по причине снижения кадастровой стоимости.</a:t>
            </a:r>
            <a:br>
              <a:rPr lang="ru-RU" sz="2000" b="1" dirty="0">
                <a:solidFill>
                  <a:schemeClr val="tx1"/>
                </a:solidFill>
                <a:latin typeface="Times New Roman" pitchFamily="18" charset="0"/>
                <a:cs typeface="Times New Roman" pitchFamily="18" charset="0"/>
              </a:rPr>
            </a:br>
            <a:r>
              <a:rPr lang="ru-RU" sz="2000" b="1" i="1" u="sng" dirty="0">
                <a:solidFill>
                  <a:schemeClr val="tx1"/>
                </a:solidFill>
                <a:latin typeface="Times New Roman" pitchFamily="18" charset="0"/>
                <a:cs typeface="Times New Roman" pitchFamily="18" charset="0"/>
              </a:rPr>
              <a:t/>
            </a:r>
            <a:br>
              <a:rPr lang="ru-RU" sz="2000" b="1" i="1" u="sng" dirty="0">
                <a:solidFill>
                  <a:schemeClr val="tx1"/>
                </a:solidFill>
                <a:latin typeface="Times New Roman" pitchFamily="18" charset="0"/>
                <a:cs typeface="Times New Roman" pitchFamily="18" charset="0"/>
              </a:rPr>
            </a:b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7553634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8" name="Заголовок 1"/>
          <p:cNvSpPr>
            <a:spLocks noGrp="1"/>
          </p:cNvSpPr>
          <p:nvPr>
            <p:ph type="title"/>
          </p:nvPr>
        </p:nvSpPr>
        <p:spPr>
          <a:xfrm>
            <a:off x="2011345" y="230189"/>
            <a:ext cx="8229600" cy="4397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defRPr/>
            </a:pPr>
            <a:r>
              <a:rPr lang="ru-RU" sz="2400" b="1" dirty="0">
                <a:solidFill>
                  <a:schemeClr val="bg2">
                    <a:lumMod val="10000"/>
                  </a:schemeClr>
                </a:solidFill>
                <a:latin typeface="Times New Roman" pitchFamily="18" charset="0"/>
                <a:cs typeface="Times New Roman" pitchFamily="18" charset="0"/>
              </a:rPr>
              <a:t>Доходы бюджета </a:t>
            </a:r>
            <a:r>
              <a:rPr lang="ru-RU" sz="2400" b="1" dirty="0" err="1">
                <a:solidFill>
                  <a:schemeClr val="bg2">
                    <a:lumMod val="10000"/>
                  </a:schemeClr>
                </a:solidFill>
                <a:latin typeface="Times New Roman" pitchFamily="18" charset="0"/>
                <a:cs typeface="Times New Roman" pitchFamily="18" charset="0"/>
              </a:rPr>
              <a:t>Могочинского</a:t>
            </a:r>
            <a:r>
              <a:rPr lang="ru-RU" sz="2400" b="1" dirty="0">
                <a:solidFill>
                  <a:schemeClr val="bg2">
                    <a:lumMod val="10000"/>
                  </a:schemeClr>
                </a:solidFill>
                <a:latin typeface="Times New Roman" pitchFamily="18" charset="0"/>
                <a:cs typeface="Times New Roman" pitchFamily="18" charset="0"/>
              </a:rPr>
              <a:t> муниципального округа</a:t>
            </a:r>
          </a:p>
        </p:txBody>
      </p:sp>
      <p:graphicFrame>
        <p:nvGraphicFramePr>
          <p:cNvPr id="1026" name="Диаграмма 2"/>
          <p:cNvGraphicFramePr>
            <a:graphicFrameLocks/>
          </p:cNvGraphicFramePr>
          <p:nvPr>
            <p:extLst>
              <p:ext uri="{D42A27DB-BD31-4B8C-83A1-F6EECF244321}">
                <p14:modId xmlns="" xmlns:p14="http://schemas.microsoft.com/office/powerpoint/2010/main" val="3842579300"/>
              </p:ext>
            </p:extLst>
          </p:nvPr>
        </p:nvGraphicFramePr>
        <p:xfrm>
          <a:off x="653143" y="669926"/>
          <a:ext cx="10912510" cy="6042025"/>
        </p:xfrm>
        <a:graphic>
          <a:graphicData uri="http://schemas.openxmlformats.org/presentationml/2006/ole">
            <p:oleObj spid="_x0000_s1046" name="Диаграмма" r:id="rId3" imgW="8696271" imgH="5981649" progId="Excel.Sheet.8">
              <p:embed/>
            </p:oleObj>
          </a:graphicData>
        </a:graphic>
      </p:graphicFrame>
    </p:spTree>
    <p:extLst>
      <p:ext uri="{BB962C8B-B14F-4D97-AF65-F5344CB8AC3E}">
        <p14:creationId xmlns="" xmlns:p14="http://schemas.microsoft.com/office/powerpoint/2010/main" val="373963230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ABEE"/>
            </a:gs>
            <a:gs pos="50000">
              <a:srgbClr val="BACBF2"/>
            </a:gs>
            <a:gs pos="100000">
              <a:srgbClr val="DEE5F8"/>
            </a:gs>
          </a:gsLst>
          <a:lin ang="5400000"/>
        </a:gradFill>
        <a:effectLst/>
      </p:bgPr>
    </p:bg>
    <p:spTree>
      <p:nvGrpSpPr>
        <p:cNvPr id="1" name=""/>
        <p:cNvGrpSpPr/>
        <p:nvPr/>
      </p:nvGrpSpPr>
      <p:grpSpPr>
        <a:xfrm>
          <a:off x="0" y="0"/>
          <a:ext cx="0" cy="0"/>
          <a:chOff x="0" y="0"/>
          <a:chExt cx="0" cy="0"/>
        </a:xfrm>
      </p:grpSpPr>
      <p:sp>
        <p:nvSpPr>
          <p:cNvPr id="29698" name="Заголовок 4"/>
          <p:cNvSpPr>
            <a:spLocks noGrp="1"/>
          </p:cNvSpPr>
          <p:nvPr>
            <p:ph type="title" idx="4294967295"/>
          </p:nvPr>
        </p:nvSpPr>
        <p:spPr>
          <a:xfrm>
            <a:off x="548640" y="254442"/>
            <a:ext cx="11290851" cy="4969565"/>
          </a:xfrm>
        </p:spPr>
        <p:txBody>
          <a:bodyPr/>
          <a:lstStyle/>
          <a:p>
            <a:r>
              <a:rPr lang="ru-RU" altLang="ru-RU" sz="2800" b="1" dirty="0">
                <a:solidFill>
                  <a:schemeClr val="tx1"/>
                </a:solidFill>
                <a:latin typeface="Times New Roman" panose="02020603050405020304" pitchFamily="18" charset="0"/>
                <a:cs typeface="Times New Roman" panose="02020603050405020304" pitchFamily="18" charset="0"/>
              </a:rPr>
              <a:t>На рассмотрение Вам представлен «Бюджет для граждан», целью которого является ознакомить всех желающих с основными положениями проекта бюджета </a:t>
            </a:r>
            <a:r>
              <a:rPr lang="ru-RU" altLang="ru-RU" sz="28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800" b="1" dirty="0">
                <a:solidFill>
                  <a:schemeClr val="tx1"/>
                </a:solidFill>
                <a:latin typeface="Times New Roman" panose="02020603050405020304" pitchFamily="18" charset="0"/>
                <a:cs typeface="Times New Roman" panose="02020603050405020304" pitchFamily="18" charset="0"/>
              </a:rPr>
              <a:t> муниципального округа  на 2025 год и плановый период 2026-2027 гг.</a:t>
            </a:r>
            <a:r>
              <a:rPr lang="ru-RU" altLang="ru-RU" sz="2800" b="1" i="1" dirty="0">
                <a:solidFill>
                  <a:schemeClr val="tx1"/>
                </a:solidFill>
              </a:rPr>
              <a:t/>
            </a:r>
            <a:br>
              <a:rPr lang="ru-RU" altLang="ru-RU" sz="2800" b="1" i="1" dirty="0">
                <a:solidFill>
                  <a:schemeClr val="tx1"/>
                </a:solidFill>
              </a:rPr>
            </a:br>
            <a:r>
              <a:rPr lang="ru-RU" altLang="ru-RU" sz="2800" b="1" dirty="0">
                <a:solidFill>
                  <a:schemeClr val="tx1"/>
                </a:solidFill>
                <a:latin typeface="Times New Roman" panose="02020603050405020304" pitchFamily="18" charset="0"/>
                <a:cs typeface="Times New Roman" panose="02020603050405020304" pitchFamily="18" charset="0"/>
              </a:rPr>
              <a:t> </a:t>
            </a:r>
            <a:r>
              <a:rPr lang="ru-RU" altLang="ru-RU" sz="2800" b="1" dirty="0" smtClean="0">
                <a:solidFill>
                  <a:schemeClr val="tx1"/>
                </a:solidFill>
                <a:latin typeface="Times New Roman" panose="02020603050405020304" pitchFamily="18" charset="0"/>
                <a:cs typeface="Times New Roman" panose="02020603050405020304" pitchFamily="18" charset="0"/>
              </a:rPr>
              <a:t>«Бюджет для граждан» </a:t>
            </a:r>
            <a:r>
              <a:rPr lang="ru-RU" altLang="ru-RU" sz="2800" b="1" dirty="0">
                <a:solidFill>
                  <a:schemeClr val="tx1"/>
                </a:solidFill>
                <a:latin typeface="Times New Roman" panose="02020603050405020304" pitchFamily="18" charset="0"/>
                <a:cs typeface="Times New Roman" panose="02020603050405020304" pitchFamily="18" charset="0"/>
              </a:rPr>
              <a:t>позволит в доступной форме разъяснить все тонкости сложных механизмов бюджетного процесса. Представленная информация направлена на повышение уровня участия граждан в бюджетном процессе </a:t>
            </a:r>
            <a:r>
              <a:rPr lang="ru-RU" altLang="ru-RU" sz="28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800" b="1" dirty="0">
                <a:solidFill>
                  <a:schemeClr val="tx1"/>
                </a:solidFill>
                <a:latin typeface="Times New Roman" panose="02020603050405020304" pitchFamily="18" charset="0"/>
                <a:cs typeface="Times New Roman" panose="02020603050405020304" pitchFamily="18" charset="0"/>
              </a:rPr>
              <a:t> </a:t>
            </a:r>
            <a:r>
              <a:rPr lang="ru-RU" altLang="ru-RU" sz="2800" b="1" dirty="0" smtClean="0">
                <a:solidFill>
                  <a:schemeClr val="tx1"/>
                </a:solidFill>
                <a:latin typeface="Times New Roman" panose="02020603050405020304" pitchFamily="18" charset="0"/>
                <a:cs typeface="Times New Roman" panose="02020603050405020304" pitchFamily="18" charset="0"/>
              </a:rPr>
              <a:t>округа</a:t>
            </a:r>
            <a:endParaRPr lang="ru-RU" altLang="ru-R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8622180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7106" name="Заголовок 4"/>
          <p:cNvSpPr>
            <a:spLocks noGrp="1"/>
          </p:cNvSpPr>
          <p:nvPr>
            <p:ph type="title" idx="4294967295"/>
          </p:nvPr>
        </p:nvSpPr>
        <p:spPr>
          <a:xfrm>
            <a:off x="231112" y="285751"/>
            <a:ext cx="11716378" cy="785813"/>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p>
            <a:r>
              <a:rPr lang="ru-RU" altLang="ru-RU" sz="3200" b="1" u="sng" dirty="0">
                <a:solidFill>
                  <a:schemeClr val="tx1"/>
                </a:solidFill>
                <a:latin typeface="Times New Roman" panose="02020603050405020304" pitchFamily="18" charset="0"/>
                <a:cs typeface="Times New Roman" panose="02020603050405020304" pitchFamily="18" charset="0"/>
              </a:rPr>
              <a:t>Параметры доходной части бюджета муниципального округа на 2025 год</a:t>
            </a:r>
          </a:p>
        </p:txBody>
      </p:sp>
      <p:graphicFrame>
        <p:nvGraphicFramePr>
          <p:cNvPr id="4" name="Содержимое 3"/>
          <p:cNvGraphicFramePr>
            <a:graphicFrameLocks/>
          </p:cNvGraphicFramePr>
          <p:nvPr>
            <p:extLst>
              <p:ext uri="{D42A27DB-BD31-4B8C-83A1-F6EECF244321}">
                <p14:modId xmlns="" xmlns:p14="http://schemas.microsoft.com/office/powerpoint/2010/main" val="975672790"/>
              </p:ext>
            </p:extLst>
          </p:nvPr>
        </p:nvGraphicFramePr>
        <p:xfrm>
          <a:off x="0" y="1214439"/>
          <a:ext cx="11947491" cy="5465763"/>
        </p:xfrm>
        <a:graphic>
          <a:graphicData uri="http://schemas.openxmlformats.org/drawingml/2006/table">
            <a:tbl>
              <a:tblPr firstRow="1" bandRow="1">
                <a:tableStyleId>{E8B1032C-EA38-4F05-BA0D-38AFFFC7BED3}</a:tableStyleId>
              </a:tblPr>
              <a:tblGrid>
                <a:gridCol w="3982497">
                  <a:extLst>
                    <a:ext uri="{9D8B030D-6E8A-4147-A177-3AD203B41FA5}">
                      <a16:colId xmlns="" xmlns:a16="http://schemas.microsoft.com/office/drawing/2014/main" val="20000"/>
                    </a:ext>
                  </a:extLst>
                </a:gridCol>
                <a:gridCol w="4065480">
                  <a:extLst>
                    <a:ext uri="{9D8B030D-6E8A-4147-A177-3AD203B41FA5}">
                      <a16:colId xmlns="" xmlns:a16="http://schemas.microsoft.com/office/drawing/2014/main" val="20001"/>
                    </a:ext>
                  </a:extLst>
                </a:gridCol>
                <a:gridCol w="3899514">
                  <a:extLst>
                    <a:ext uri="{9D8B030D-6E8A-4147-A177-3AD203B41FA5}">
                      <a16:colId xmlns="" xmlns:a16="http://schemas.microsoft.com/office/drawing/2014/main" val="20002"/>
                    </a:ext>
                  </a:extLst>
                </a:gridCol>
              </a:tblGrid>
              <a:tr h="944903">
                <a:tc>
                  <a:txBody>
                    <a:bodyPr/>
                    <a:lstStyle/>
                    <a:p>
                      <a:r>
                        <a:rPr lang="ru-RU" sz="2800" b="1" dirty="0" smtClean="0">
                          <a:latin typeface="Times New Roman" pitchFamily="18" charset="0"/>
                          <a:cs typeface="Times New Roman" pitchFamily="18" charset="0"/>
                        </a:rPr>
                        <a:t>Наименование показателей</a:t>
                      </a:r>
                      <a:endParaRPr lang="ru-RU" sz="2800" b="1" dirty="0">
                        <a:solidFill>
                          <a:schemeClr val="tx1"/>
                        </a:solidFill>
                        <a:latin typeface="Times New Roman" pitchFamily="18" charset="0"/>
                        <a:cs typeface="Times New Roman" pitchFamily="18" charset="0"/>
                      </a:endParaRPr>
                    </a:p>
                  </a:txBody>
                  <a:tcPr marT="45721" marB="45721"/>
                </a:tc>
                <a:tc gridSpan="2">
                  <a:txBody>
                    <a:bodyPr/>
                    <a:lstStyle/>
                    <a:p>
                      <a:pPr algn="ctr"/>
                      <a:r>
                        <a:rPr lang="ru-RU" sz="2800" b="1" dirty="0" smtClean="0">
                          <a:latin typeface="Times New Roman" pitchFamily="18" charset="0"/>
                          <a:cs typeface="Times New Roman" pitchFamily="18" charset="0"/>
                        </a:rPr>
                        <a:t>2025 год</a:t>
                      </a:r>
                      <a:endParaRPr lang="ru-RU" sz="2800" b="1" dirty="0">
                        <a:solidFill>
                          <a:schemeClr val="tx1"/>
                        </a:solidFill>
                        <a:latin typeface="Times New Roman" pitchFamily="18" charset="0"/>
                        <a:cs typeface="Times New Roman" pitchFamily="18" charset="0"/>
                      </a:endParaRPr>
                    </a:p>
                  </a:txBody>
                  <a:tcPr marT="45721" marB="45721"/>
                </a:tc>
                <a:tc hMerge="1">
                  <a:txBody>
                    <a:bodyPr/>
                    <a:lstStyle/>
                    <a:p>
                      <a:endParaRPr lang="ru-RU"/>
                    </a:p>
                  </a:txBody>
                  <a:tcPr/>
                </a:tc>
                <a:extLst>
                  <a:ext uri="{0D108BD9-81ED-4DB2-BD59-A6C34878D82A}">
                    <a16:rowId xmlns="" xmlns:a16="http://schemas.microsoft.com/office/drawing/2014/main" val="10000"/>
                  </a:ext>
                </a:extLst>
              </a:tr>
              <a:tr h="818717">
                <a:tc>
                  <a:txBody>
                    <a:bodyPr/>
                    <a:lstStyle/>
                    <a:p>
                      <a:endParaRPr lang="ru-RU" sz="2800" b="1" dirty="0">
                        <a:latin typeface="Times New Roman" pitchFamily="18" charset="0"/>
                        <a:cs typeface="Times New Roman" pitchFamily="18" charset="0"/>
                      </a:endParaRPr>
                    </a:p>
                  </a:txBody>
                  <a:tcPr marT="45721" marB="45721"/>
                </a:tc>
                <a:tc>
                  <a:txBody>
                    <a:bodyPr/>
                    <a:lstStyle/>
                    <a:p>
                      <a:r>
                        <a:rPr lang="ru-RU" sz="2800" b="1" dirty="0" smtClean="0">
                          <a:latin typeface="Times New Roman" pitchFamily="18" charset="0"/>
                          <a:cs typeface="Times New Roman" pitchFamily="18" charset="0"/>
                        </a:rPr>
                        <a:t>Тыс.рублей</a:t>
                      </a:r>
                      <a:endParaRPr lang="ru-RU" sz="2800" b="1" dirty="0">
                        <a:latin typeface="Times New Roman" pitchFamily="18" charset="0"/>
                        <a:cs typeface="Times New Roman" pitchFamily="18" charset="0"/>
                      </a:endParaRPr>
                    </a:p>
                  </a:txBody>
                  <a:tcPr marT="45721" marB="45721"/>
                </a:tc>
                <a:tc>
                  <a:txBody>
                    <a:bodyPr/>
                    <a:lstStyle/>
                    <a:p>
                      <a:r>
                        <a:rPr lang="ru-RU" sz="2800" b="1" dirty="0" smtClean="0">
                          <a:latin typeface="Times New Roman" pitchFamily="18" charset="0"/>
                          <a:cs typeface="Times New Roman" pitchFamily="18" charset="0"/>
                        </a:rPr>
                        <a:t>Доля,</a:t>
                      </a:r>
                      <a:r>
                        <a:rPr lang="ru-RU" sz="2800" b="1" baseline="0"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a:txBody>
                  <a:tcPr marT="45721" marB="45721"/>
                </a:tc>
                <a:extLst>
                  <a:ext uri="{0D108BD9-81ED-4DB2-BD59-A6C34878D82A}">
                    <a16:rowId xmlns="" xmlns:a16="http://schemas.microsoft.com/office/drawing/2014/main" val="10001"/>
                  </a:ext>
                </a:extLst>
              </a:tr>
              <a:tr h="961142">
                <a:tc>
                  <a:txBody>
                    <a:bodyPr/>
                    <a:lstStyle/>
                    <a:p>
                      <a:r>
                        <a:rPr lang="ru-RU" sz="2800" b="1" dirty="0" smtClean="0">
                          <a:solidFill>
                            <a:srgbClr val="C00000"/>
                          </a:solidFill>
                          <a:latin typeface="Times New Roman" pitchFamily="18" charset="0"/>
                          <a:cs typeface="Times New Roman" pitchFamily="18" charset="0"/>
                        </a:rPr>
                        <a:t>Налоговые доходы</a:t>
                      </a:r>
                      <a:endParaRPr lang="ru-RU" sz="2800" b="1" dirty="0">
                        <a:solidFill>
                          <a:srgbClr val="C00000"/>
                        </a:solidFill>
                        <a:latin typeface="Times New Roman" pitchFamily="18" charset="0"/>
                        <a:cs typeface="Times New Roman" pitchFamily="18" charset="0"/>
                      </a:endParaRPr>
                    </a:p>
                  </a:txBody>
                  <a:tcPr marT="45721" marB="45721"/>
                </a:tc>
                <a:tc>
                  <a:txBody>
                    <a:bodyPr/>
                    <a:lstStyle/>
                    <a:p>
                      <a:r>
                        <a:rPr kumimoji="0" lang="ru-RU" sz="2800" b="1" kern="1200" dirty="0" smtClean="0">
                          <a:solidFill>
                            <a:srgbClr val="C00000"/>
                          </a:solidFill>
                          <a:latin typeface="Times New Roman" pitchFamily="18" charset="0"/>
                          <a:ea typeface="+mn-ea"/>
                          <a:cs typeface="Times New Roman" pitchFamily="18" charset="0"/>
                        </a:rPr>
                        <a:t>953022,0</a:t>
                      </a:r>
                      <a:endParaRPr lang="ru-RU" sz="2800" b="1" dirty="0">
                        <a:solidFill>
                          <a:srgbClr val="C00000"/>
                        </a:solidFill>
                        <a:latin typeface="Times New Roman" pitchFamily="18" charset="0"/>
                        <a:cs typeface="Times New Roman" pitchFamily="18" charset="0"/>
                      </a:endParaRPr>
                    </a:p>
                  </a:txBody>
                  <a:tcPr marT="45721" marB="45721"/>
                </a:tc>
                <a:tc>
                  <a:txBody>
                    <a:bodyPr/>
                    <a:lstStyle/>
                    <a:p>
                      <a:r>
                        <a:rPr lang="ru-RU" sz="2800" b="1" dirty="0" smtClean="0">
                          <a:solidFill>
                            <a:srgbClr val="C00000"/>
                          </a:solidFill>
                          <a:latin typeface="Times New Roman" pitchFamily="18" charset="0"/>
                          <a:cs typeface="Times New Roman" pitchFamily="18" charset="0"/>
                        </a:rPr>
                        <a:t>60,8</a:t>
                      </a:r>
                      <a:endParaRPr lang="ru-RU" sz="2800" b="1" dirty="0">
                        <a:solidFill>
                          <a:srgbClr val="C00000"/>
                        </a:solidFill>
                        <a:latin typeface="Times New Roman" pitchFamily="18" charset="0"/>
                        <a:cs typeface="Times New Roman" pitchFamily="18" charset="0"/>
                      </a:endParaRPr>
                    </a:p>
                  </a:txBody>
                  <a:tcPr marT="45721" marB="45721"/>
                </a:tc>
                <a:extLst>
                  <a:ext uri="{0D108BD9-81ED-4DB2-BD59-A6C34878D82A}">
                    <a16:rowId xmlns="" xmlns:a16="http://schemas.microsoft.com/office/drawing/2014/main" val="10002"/>
                  </a:ext>
                </a:extLst>
              </a:tr>
              <a:tr h="961142">
                <a:tc>
                  <a:txBody>
                    <a:bodyPr/>
                    <a:lstStyle/>
                    <a:p>
                      <a:r>
                        <a:rPr lang="ru-RU" sz="2800" b="1" dirty="0" smtClean="0">
                          <a:solidFill>
                            <a:schemeClr val="accent3">
                              <a:lumMod val="50000"/>
                            </a:schemeClr>
                          </a:solidFill>
                          <a:latin typeface="Times New Roman" pitchFamily="18" charset="0"/>
                          <a:cs typeface="Times New Roman" pitchFamily="18" charset="0"/>
                        </a:rPr>
                        <a:t>Неналоговые доходы</a:t>
                      </a:r>
                    </a:p>
                  </a:txBody>
                  <a:tcPr marT="45721" marB="45721"/>
                </a:tc>
                <a:tc>
                  <a:txBody>
                    <a:bodyPr/>
                    <a:lstStyle/>
                    <a:p>
                      <a:r>
                        <a:rPr kumimoji="0" lang="ru-RU" sz="2800" b="1" kern="1200" dirty="0" smtClean="0">
                          <a:solidFill>
                            <a:schemeClr val="accent3">
                              <a:lumMod val="50000"/>
                            </a:schemeClr>
                          </a:solidFill>
                          <a:latin typeface="Times New Roman" pitchFamily="18" charset="0"/>
                          <a:ea typeface="+mn-ea"/>
                          <a:cs typeface="Times New Roman" pitchFamily="18" charset="0"/>
                        </a:rPr>
                        <a:t>36815,0</a:t>
                      </a:r>
                      <a:endParaRPr lang="ru-RU" sz="2800" b="1" dirty="0">
                        <a:solidFill>
                          <a:schemeClr val="accent3">
                            <a:lumMod val="50000"/>
                          </a:schemeClr>
                        </a:solidFill>
                        <a:latin typeface="Times New Roman" pitchFamily="18" charset="0"/>
                        <a:cs typeface="Times New Roman" pitchFamily="18" charset="0"/>
                      </a:endParaRPr>
                    </a:p>
                  </a:txBody>
                  <a:tcPr marT="45721" marB="45721"/>
                </a:tc>
                <a:tc>
                  <a:txBody>
                    <a:bodyPr/>
                    <a:lstStyle/>
                    <a:p>
                      <a:r>
                        <a:rPr lang="ru-RU" sz="2800" b="1" dirty="0" smtClean="0">
                          <a:solidFill>
                            <a:schemeClr val="accent3">
                              <a:lumMod val="50000"/>
                            </a:schemeClr>
                          </a:solidFill>
                          <a:latin typeface="Times New Roman" pitchFamily="18" charset="0"/>
                          <a:cs typeface="Times New Roman" pitchFamily="18" charset="0"/>
                        </a:rPr>
                        <a:t>2,4</a:t>
                      </a:r>
                      <a:endParaRPr lang="ru-RU" sz="2800" b="1" dirty="0">
                        <a:solidFill>
                          <a:schemeClr val="accent3">
                            <a:lumMod val="50000"/>
                          </a:schemeClr>
                        </a:solidFill>
                        <a:latin typeface="Times New Roman" pitchFamily="18" charset="0"/>
                        <a:cs typeface="Times New Roman" pitchFamily="18" charset="0"/>
                      </a:endParaRPr>
                    </a:p>
                  </a:txBody>
                  <a:tcPr marT="45721" marB="45721"/>
                </a:tc>
                <a:extLst>
                  <a:ext uri="{0D108BD9-81ED-4DB2-BD59-A6C34878D82A}">
                    <a16:rowId xmlns="" xmlns:a16="http://schemas.microsoft.com/office/drawing/2014/main" val="10003"/>
                  </a:ext>
                </a:extLst>
              </a:tr>
              <a:tr h="961142">
                <a:tc>
                  <a:txBody>
                    <a:bodyPr/>
                    <a:lstStyle/>
                    <a:p>
                      <a:r>
                        <a:rPr lang="ru-RU" sz="2800" b="1" dirty="0" smtClean="0">
                          <a:solidFill>
                            <a:srgbClr val="7030A0"/>
                          </a:solidFill>
                          <a:latin typeface="Times New Roman" pitchFamily="18" charset="0"/>
                          <a:cs typeface="Times New Roman" pitchFamily="18" charset="0"/>
                        </a:rPr>
                        <a:t>Безвозмездные поступления</a:t>
                      </a:r>
                      <a:endParaRPr lang="ru-RU" sz="2800" b="1" dirty="0">
                        <a:solidFill>
                          <a:srgbClr val="7030A0"/>
                        </a:solidFill>
                        <a:latin typeface="Times New Roman" pitchFamily="18" charset="0"/>
                        <a:cs typeface="Times New Roman" pitchFamily="18" charset="0"/>
                      </a:endParaRPr>
                    </a:p>
                  </a:txBody>
                  <a:tcPr marT="45721" marB="45721"/>
                </a:tc>
                <a:tc>
                  <a:txBody>
                    <a:bodyPr/>
                    <a:lstStyle/>
                    <a:p>
                      <a:r>
                        <a:rPr kumimoji="0" lang="ru-RU" sz="2800" b="1" kern="1200" dirty="0" smtClean="0">
                          <a:solidFill>
                            <a:srgbClr val="7030A0"/>
                          </a:solidFill>
                          <a:latin typeface="Times New Roman" pitchFamily="18" charset="0"/>
                          <a:ea typeface="+mn-ea"/>
                          <a:cs typeface="Times New Roman" pitchFamily="18" charset="0"/>
                        </a:rPr>
                        <a:t>576734,50</a:t>
                      </a:r>
                      <a:endParaRPr lang="ru-RU" sz="2800" b="1" dirty="0">
                        <a:solidFill>
                          <a:srgbClr val="7030A0"/>
                        </a:solidFill>
                        <a:latin typeface="Times New Roman" pitchFamily="18" charset="0"/>
                        <a:cs typeface="Times New Roman" pitchFamily="18" charset="0"/>
                      </a:endParaRPr>
                    </a:p>
                  </a:txBody>
                  <a:tcPr marT="45721" marB="45721"/>
                </a:tc>
                <a:tc>
                  <a:txBody>
                    <a:bodyPr/>
                    <a:lstStyle/>
                    <a:p>
                      <a:r>
                        <a:rPr lang="ru-RU" sz="2800" b="1" dirty="0" smtClean="0">
                          <a:solidFill>
                            <a:srgbClr val="7030A0"/>
                          </a:solidFill>
                          <a:latin typeface="Times New Roman" pitchFamily="18" charset="0"/>
                          <a:cs typeface="Times New Roman" pitchFamily="18" charset="0"/>
                        </a:rPr>
                        <a:t>36,8</a:t>
                      </a:r>
                      <a:endParaRPr lang="ru-RU" sz="2800" b="1" dirty="0">
                        <a:solidFill>
                          <a:srgbClr val="7030A0"/>
                        </a:solidFill>
                        <a:latin typeface="Times New Roman" pitchFamily="18" charset="0"/>
                        <a:cs typeface="Times New Roman" pitchFamily="18" charset="0"/>
                      </a:endParaRPr>
                    </a:p>
                  </a:txBody>
                  <a:tcPr marT="45721" marB="45721"/>
                </a:tc>
                <a:extLst>
                  <a:ext uri="{0D108BD9-81ED-4DB2-BD59-A6C34878D82A}">
                    <a16:rowId xmlns="" xmlns:a16="http://schemas.microsoft.com/office/drawing/2014/main" val="10004"/>
                  </a:ext>
                </a:extLst>
              </a:tr>
              <a:tr h="818717">
                <a:tc>
                  <a:txBody>
                    <a:bodyPr/>
                    <a:lstStyle/>
                    <a:p>
                      <a:r>
                        <a:rPr lang="ru-RU" sz="3200" b="1" i="1" dirty="0" smtClean="0">
                          <a:latin typeface="Times New Roman" pitchFamily="18" charset="0"/>
                          <a:cs typeface="Times New Roman" pitchFamily="18" charset="0"/>
                        </a:rPr>
                        <a:t>Всего доходов</a:t>
                      </a:r>
                      <a:endParaRPr lang="ru-RU" sz="3200" b="1" i="1" dirty="0">
                        <a:latin typeface="Times New Roman" pitchFamily="18" charset="0"/>
                        <a:cs typeface="Times New Roman" pitchFamily="18" charset="0"/>
                      </a:endParaRPr>
                    </a:p>
                  </a:txBody>
                  <a:tcPr marT="45721" marB="45721"/>
                </a:tc>
                <a:tc>
                  <a:txBody>
                    <a:bodyPr/>
                    <a:lstStyle/>
                    <a:p>
                      <a:r>
                        <a:rPr kumimoji="0" lang="ru-RU" sz="2800" b="1" kern="1200" dirty="0" smtClean="0">
                          <a:solidFill>
                            <a:schemeClr val="tx1"/>
                          </a:solidFill>
                          <a:latin typeface="Times New Roman" pitchFamily="18" charset="0"/>
                          <a:ea typeface="+mn-ea"/>
                          <a:cs typeface="Times New Roman" pitchFamily="18" charset="0"/>
                        </a:rPr>
                        <a:t>1566571,5</a:t>
                      </a:r>
                      <a:endParaRPr lang="ru-RU" sz="2800" b="1" i="1" dirty="0">
                        <a:latin typeface="Times New Roman" pitchFamily="18" charset="0"/>
                        <a:cs typeface="Times New Roman" pitchFamily="18" charset="0"/>
                      </a:endParaRPr>
                    </a:p>
                  </a:txBody>
                  <a:tcPr marT="45721" marB="45721"/>
                </a:tc>
                <a:tc>
                  <a:txBody>
                    <a:bodyPr/>
                    <a:lstStyle/>
                    <a:p>
                      <a:r>
                        <a:rPr lang="ru-RU" sz="3200" b="1" i="1" dirty="0" smtClean="0">
                          <a:latin typeface="Times New Roman" pitchFamily="18" charset="0"/>
                          <a:cs typeface="Times New Roman" pitchFamily="18" charset="0"/>
                        </a:rPr>
                        <a:t>100</a:t>
                      </a:r>
                      <a:endParaRPr lang="ru-RU" sz="3200" b="1" i="1" dirty="0">
                        <a:latin typeface="Times New Roman" pitchFamily="18" charset="0"/>
                        <a:cs typeface="Times New Roman" pitchFamily="18" charset="0"/>
                      </a:endParaRPr>
                    </a:p>
                  </a:txBody>
                  <a:tcPr marT="45721" marB="45721"/>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79910405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1" name="Заголовок 1"/>
          <p:cNvSpPr>
            <a:spLocks noGrp="1"/>
          </p:cNvSpPr>
          <p:nvPr>
            <p:ph type="title"/>
          </p:nvPr>
        </p:nvSpPr>
        <p:spPr>
          <a:xfrm>
            <a:off x="231113" y="274638"/>
            <a:ext cx="11696280" cy="582612"/>
          </a:xfrm>
        </p:spPr>
        <p:txBody>
          <a:bodyPr>
            <a:normAutofit/>
          </a:bodyPr>
          <a:lstStyle/>
          <a:p>
            <a:pPr algn="ctr"/>
            <a:r>
              <a:rPr lang="ru-RU" altLang="ru-RU" sz="1800" b="1" u="sng" dirty="0">
                <a:latin typeface="Times New Roman" panose="02020603050405020304" pitchFamily="18" charset="0"/>
                <a:cs typeface="Times New Roman" panose="02020603050405020304" pitchFamily="18" charset="0"/>
              </a:rPr>
              <a:t>Налоговые и неналоговые </a:t>
            </a:r>
            <a:r>
              <a:rPr lang="ru-RU" altLang="ru-RU" sz="2000" b="1" u="sng" dirty="0">
                <a:latin typeface="Times New Roman" panose="02020603050405020304" pitchFamily="18" charset="0"/>
                <a:cs typeface="Times New Roman" panose="02020603050405020304" pitchFamily="18" charset="0"/>
              </a:rPr>
              <a:t>доходы</a:t>
            </a:r>
            <a:r>
              <a:rPr lang="ru-RU" altLang="ru-RU" sz="1800" b="1" u="sng" dirty="0">
                <a:latin typeface="Times New Roman" panose="02020603050405020304" pitchFamily="18" charset="0"/>
                <a:cs typeface="Times New Roman" panose="02020603050405020304" pitchFamily="18" charset="0"/>
              </a:rPr>
              <a:t> бюджета </a:t>
            </a:r>
            <a:r>
              <a:rPr lang="ru-RU" altLang="ru-RU" sz="1800" b="1" u="sng" dirty="0" err="1">
                <a:latin typeface="Times New Roman" panose="02020603050405020304" pitchFamily="18" charset="0"/>
                <a:cs typeface="Times New Roman" panose="02020603050405020304" pitchFamily="18" charset="0"/>
              </a:rPr>
              <a:t>Могочинского</a:t>
            </a:r>
            <a:r>
              <a:rPr lang="ru-RU" altLang="ru-RU" sz="1800" b="1" u="sng" dirty="0">
                <a:latin typeface="Times New Roman" panose="02020603050405020304" pitchFamily="18" charset="0"/>
                <a:cs typeface="Times New Roman" panose="02020603050405020304" pitchFamily="18" charset="0"/>
              </a:rPr>
              <a:t> муниципального  округа</a:t>
            </a:r>
          </a:p>
        </p:txBody>
      </p:sp>
      <p:graphicFrame>
        <p:nvGraphicFramePr>
          <p:cNvPr id="2050" name="Диаграмма 2"/>
          <p:cNvGraphicFramePr>
            <a:graphicFrameLocks/>
          </p:cNvGraphicFramePr>
          <p:nvPr>
            <p:extLst>
              <p:ext uri="{D42A27DB-BD31-4B8C-83A1-F6EECF244321}">
                <p14:modId xmlns="" xmlns:p14="http://schemas.microsoft.com/office/powerpoint/2010/main" val="637895805"/>
              </p:ext>
            </p:extLst>
          </p:nvPr>
        </p:nvGraphicFramePr>
        <p:xfrm>
          <a:off x="341644" y="714376"/>
          <a:ext cx="11585749" cy="6048165"/>
        </p:xfrm>
        <a:graphic>
          <a:graphicData uri="http://schemas.openxmlformats.org/presentationml/2006/ole">
            <p:oleObj spid="_x0000_s2069" r:id="rId3" imgW="8358340" imgH="5572227" progId="Excel.Sheet.8">
              <p:embed/>
            </p:oleObj>
          </a:graphicData>
        </a:graphic>
      </p:graphicFrame>
    </p:spTree>
    <p:extLst>
      <p:ext uri="{BB962C8B-B14F-4D97-AF65-F5344CB8AC3E}">
        <p14:creationId xmlns="" xmlns:p14="http://schemas.microsoft.com/office/powerpoint/2010/main" val="318533437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5" name="Заголовок 1"/>
          <p:cNvSpPr>
            <a:spLocks noGrp="1"/>
          </p:cNvSpPr>
          <p:nvPr>
            <p:ph type="title"/>
          </p:nvPr>
        </p:nvSpPr>
        <p:spPr>
          <a:xfrm>
            <a:off x="120580" y="274639"/>
            <a:ext cx="11967587" cy="4397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eaLnBrk="1" hangingPunct="1"/>
            <a:r>
              <a:rPr lang="ru-RU" altLang="ru-RU" sz="2400" b="1" u="sng" dirty="0">
                <a:latin typeface="Times New Roman" panose="02020603050405020304" pitchFamily="18" charset="0"/>
                <a:cs typeface="Times New Roman" panose="02020603050405020304" pitchFamily="18" charset="0"/>
              </a:rPr>
              <a:t>Структура собственных доходов бюджета </a:t>
            </a:r>
            <a:r>
              <a:rPr lang="ru-RU" altLang="ru-RU" sz="2400" b="1" u="sng" dirty="0" err="1">
                <a:latin typeface="Times New Roman" panose="02020603050405020304" pitchFamily="18" charset="0"/>
                <a:cs typeface="Times New Roman" panose="02020603050405020304" pitchFamily="18" charset="0"/>
              </a:rPr>
              <a:t>Могочинского</a:t>
            </a:r>
            <a:r>
              <a:rPr lang="ru-RU" altLang="ru-RU" sz="2400" b="1" u="sng" dirty="0">
                <a:latin typeface="Times New Roman" panose="02020603050405020304" pitchFamily="18" charset="0"/>
                <a:cs typeface="Times New Roman" panose="02020603050405020304" pitchFamily="18" charset="0"/>
              </a:rPr>
              <a:t> муниципального округа на 2025 год</a:t>
            </a:r>
          </a:p>
        </p:txBody>
      </p:sp>
      <p:sp>
        <p:nvSpPr>
          <p:cNvPr id="3076"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ru-RU" altLang="ru-RU">
              <a:solidFill>
                <a:prstClr val="black"/>
              </a:solidFill>
              <a:latin typeface="Calibri" panose="020F0502020204030204" pitchFamily="34" charset="0"/>
            </a:endParaRPr>
          </a:p>
        </p:txBody>
      </p:sp>
      <p:graphicFrame>
        <p:nvGraphicFramePr>
          <p:cNvPr id="3074" name="Диаграмма 4"/>
          <p:cNvGraphicFramePr>
            <a:graphicFrameLocks/>
          </p:cNvGraphicFramePr>
          <p:nvPr>
            <p:extLst>
              <p:ext uri="{D42A27DB-BD31-4B8C-83A1-F6EECF244321}">
                <p14:modId xmlns="" xmlns:p14="http://schemas.microsoft.com/office/powerpoint/2010/main" val="3893046117"/>
              </p:ext>
            </p:extLst>
          </p:nvPr>
        </p:nvGraphicFramePr>
        <p:xfrm>
          <a:off x="120580" y="1022350"/>
          <a:ext cx="11967587" cy="5835650"/>
        </p:xfrm>
        <a:graphic>
          <a:graphicData uri="http://schemas.openxmlformats.org/presentationml/2006/ole">
            <p:oleObj spid="_x0000_s3092" name="Диаграмма" r:id="rId3" imgW="8848843" imgH="5429327" progId="Excel.Sheet.8">
              <p:embed/>
            </p:oleObj>
          </a:graphicData>
        </a:graphic>
      </p:graphicFrame>
    </p:spTree>
    <p:extLst>
      <p:ext uri="{BB962C8B-B14F-4D97-AF65-F5344CB8AC3E}">
        <p14:creationId xmlns="" xmlns:p14="http://schemas.microsoft.com/office/powerpoint/2010/main" val="374361250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1981200" y="1"/>
            <a:ext cx="8229600" cy="5000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000" b="1" u="sng" dirty="0">
                <a:solidFill>
                  <a:schemeClr val="tx1"/>
                </a:solidFill>
                <a:latin typeface="Times New Roman" panose="02020603050405020304" pitchFamily="18" charset="0"/>
                <a:cs typeface="Times New Roman" panose="02020603050405020304" pitchFamily="18" charset="0"/>
              </a:rPr>
              <a:t>НДФЛ</a:t>
            </a:r>
          </a:p>
        </p:txBody>
      </p:sp>
      <p:sp>
        <p:nvSpPr>
          <p:cNvPr id="4100" name="Rectangle 1"/>
          <p:cNvSpPr>
            <a:spLocks noChangeArrowheads="1"/>
          </p:cNvSpPr>
          <p:nvPr/>
        </p:nvSpPr>
        <p:spPr bwMode="auto">
          <a:xfrm>
            <a:off x="160774" y="524621"/>
            <a:ext cx="12031226"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indent="4508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При расчете налога использовался темп роста к 2024 году, на 2025 год – 12,1%, на 2026 год – 12,51 %, на 2027 год – 13,7%, также использованы данные о прогнозе  фонда заработной платы, представленные отделом планирования, прогнозирования  мониторинга АМР, и фактическое поступление налога в текущем году и ожидаемое исполнение за 2024 год.  </a:t>
            </a:r>
          </a:p>
          <a:p>
            <a:pPr algn="just"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Общая сумма доходов от налога на доходы физических лиц бюджета округа прогнозируется  в  2025 году  в сумме – 498630,5 тыс. рублей, в 2026 году – 558477,2  тыс. рублей, в  2027 году – 564434,3 тыс. рублей. </a:t>
            </a:r>
          </a:p>
          <a:p>
            <a:pPr algn="just" defTabSz="914400" fontAlgn="base">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Проектом Закона Забайкальского края «О бюджете Забайкальского края на 2025 год и плановый период 2026 и 2027 годов» установлен  дополнительный норматив отчислений от налога на доходы физических лиц в бюджет муниципального округа, заменяющий часть дотации на выравнивание бюджетной обеспеченности  муниципального округа в размере 2,6 % с увеличением на </a:t>
            </a:r>
            <a:r>
              <a:rPr lang="en-US" altLang="ru-RU" sz="1600" b="1" dirty="0">
                <a:solidFill>
                  <a:prstClr val="black"/>
                </a:solidFill>
                <a:latin typeface="Times New Roman" panose="02020603050405020304" pitchFamily="18" charset="0"/>
                <a:cs typeface="Times New Roman" panose="02020603050405020304" pitchFamily="18" charset="0"/>
              </a:rPr>
              <a:t>0</a:t>
            </a:r>
            <a:r>
              <a:rPr lang="ru-RU" altLang="ru-RU" sz="1600" b="1" dirty="0">
                <a:solidFill>
                  <a:prstClr val="black"/>
                </a:solidFill>
                <a:latin typeface="Times New Roman" panose="02020603050405020304" pitchFamily="18" charset="0"/>
                <a:cs typeface="Times New Roman" panose="02020603050405020304" pitchFamily="18" charset="0"/>
              </a:rPr>
              <a:t>,2% дополнительного норматива, установленного на 2024 год.</a:t>
            </a:r>
          </a:p>
        </p:txBody>
      </p:sp>
      <p:graphicFrame>
        <p:nvGraphicFramePr>
          <p:cNvPr id="4098" name="Диаграмма 3"/>
          <p:cNvGraphicFramePr>
            <a:graphicFrameLocks/>
          </p:cNvGraphicFramePr>
          <p:nvPr>
            <p:extLst>
              <p:ext uri="{D42A27DB-BD31-4B8C-83A1-F6EECF244321}">
                <p14:modId xmlns="" xmlns:p14="http://schemas.microsoft.com/office/powerpoint/2010/main" val="1520278308"/>
              </p:ext>
            </p:extLst>
          </p:nvPr>
        </p:nvGraphicFramePr>
        <p:xfrm>
          <a:off x="834013" y="2832945"/>
          <a:ext cx="10852220" cy="4025055"/>
        </p:xfrm>
        <a:graphic>
          <a:graphicData uri="http://schemas.openxmlformats.org/presentationml/2006/ole">
            <p:oleObj spid="_x0000_s4115" name="Диаграмма" r:id="rId3" imgW="9372686" imgH="3124072" progId="Excel.Sheet.8">
              <p:embed/>
            </p:oleObj>
          </a:graphicData>
        </a:graphic>
      </p:graphicFrame>
    </p:spTree>
    <p:extLst>
      <p:ext uri="{BB962C8B-B14F-4D97-AF65-F5344CB8AC3E}">
        <p14:creationId xmlns="" xmlns:p14="http://schemas.microsoft.com/office/powerpoint/2010/main" val="102700202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3" name="Заголовок 1"/>
          <p:cNvSpPr>
            <a:spLocks noGrp="1"/>
          </p:cNvSpPr>
          <p:nvPr>
            <p:ph type="title"/>
          </p:nvPr>
        </p:nvSpPr>
        <p:spPr>
          <a:xfrm>
            <a:off x="1981200" y="1"/>
            <a:ext cx="8229600" cy="5000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000" b="1" u="sng" dirty="0">
                <a:latin typeface="Times New Roman" panose="02020603050405020304" pitchFamily="18" charset="0"/>
                <a:cs typeface="Times New Roman" panose="02020603050405020304" pitchFamily="18" charset="0"/>
              </a:rPr>
              <a:t>Акцизы по подакцизным товарам</a:t>
            </a:r>
          </a:p>
        </p:txBody>
      </p:sp>
      <p:sp>
        <p:nvSpPr>
          <p:cNvPr id="5124" name="Rectangle 1"/>
          <p:cNvSpPr>
            <a:spLocks noChangeArrowheads="1"/>
          </p:cNvSpPr>
          <p:nvPr/>
        </p:nvSpPr>
        <p:spPr bwMode="auto">
          <a:xfrm>
            <a:off x="140677" y="449214"/>
            <a:ext cx="1176662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indent="4508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1" fontAlgn="base" hangingPunct="1">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Поступления по данному виду налогов определены, исходя из уточненного прогнозного плана поступлений от уплаты акцизов на нефтепродукты на 2024 Управления Федеральной налоговой службы, исходя из дифференцированных нормативов отчислений в размере 0,8108 для </a:t>
            </a:r>
            <a:r>
              <a:rPr lang="ru-RU" altLang="ru-RU"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b="1" dirty="0">
                <a:solidFill>
                  <a:prstClr val="black"/>
                </a:solidFill>
                <a:latin typeface="Times New Roman" panose="02020603050405020304" pitchFamily="18" charset="0"/>
                <a:cs typeface="Times New Roman" panose="02020603050405020304" pitchFamily="18" charset="0"/>
              </a:rPr>
              <a:t> муниципального округа, предусмотренных Проектом Закона Забайкальского края «О бюджете Забайкальского края на 2025 год и плановый период 2026 и 2027 годов» </a:t>
            </a:r>
          </a:p>
          <a:p>
            <a:pPr algn="just" defTabSz="914400" eaLnBrk="1" fontAlgn="base" hangingPunct="1">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Акцизы на автомобильный и прямогонный бензин, дизельное топливо, моторные масла для дизельных и (или) карбюраторных двигателей в 2025 году прогнозируются по нормативу 20,0 процентов от поступлений в консолидированный бюджет Забайкальского края в размере 39502,5 </a:t>
            </a:r>
            <a:r>
              <a:rPr lang="ru-RU" altLang="ru-RU" b="1" dirty="0" err="1">
                <a:solidFill>
                  <a:prstClr val="black"/>
                </a:solidFill>
                <a:latin typeface="Times New Roman" panose="02020603050405020304" pitchFamily="18" charset="0"/>
                <a:cs typeface="Times New Roman" panose="02020603050405020304" pitchFamily="18" charset="0"/>
              </a:rPr>
              <a:t>тыс.руб</a:t>
            </a:r>
            <a:r>
              <a:rPr lang="ru-RU" altLang="ru-RU" b="1" dirty="0">
                <a:solidFill>
                  <a:prstClr val="black"/>
                </a:solidFill>
                <a:latin typeface="Times New Roman" panose="02020603050405020304" pitchFamily="18" charset="0"/>
                <a:cs typeface="Times New Roman" panose="02020603050405020304" pitchFamily="18" charset="0"/>
              </a:rPr>
              <a:t>.</a:t>
            </a:r>
          </a:p>
        </p:txBody>
      </p:sp>
      <p:graphicFrame>
        <p:nvGraphicFramePr>
          <p:cNvPr id="5122" name="Диаграмма 3"/>
          <p:cNvGraphicFramePr>
            <a:graphicFrameLocks/>
          </p:cNvGraphicFramePr>
          <p:nvPr>
            <p:extLst>
              <p:ext uri="{D42A27DB-BD31-4B8C-83A1-F6EECF244321}">
                <p14:modId xmlns="" xmlns:p14="http://schemas.microsoft.com/office/powerpoint/2010/main" val="3971480032"/>
              </p:ext>
            </p:extLst>
          </p:nvPr>
        </p:nvGraphicFramePr>
        <p:xfrm>
          <a:off x="532563" y="2640014"/>
          <a:ext cx="11123525" cy="4217987"/>
        </p:xfrm>
        <a:graphic>
          <a:graphicData uri="http://schemas.openxmlformats.org/presentationml/2006/ole">
            <p:oleObj spid="_x0000_s5139" name="Диаграмма" r:id="rId3" imgW="9372686" imgH="3124072" progId="Excel.Sheet.8">
              <p:embed/>
            </p:oleObj>
          </a:graphicData>
        </a:graphic>
      </p:graphicFrame>
    </p:spTree>
    <p:extLst>
      <p:ext uri="{BB962C8B-B14F-4D97-AF65-F5344CB8AC3E}">
        <p14:creationId xmlns="" xmlns:p14="http://schemas.microsoft.com/office/powerpoint/2010/main" val="29026004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147" name="Заголовок 1"/>
          <p:cNvSpPr>
            <a:spLocks noGrp="1"/>
          </p:cNvSpPr>
          <p:nvPr>
            <p:ph type="title"/>
          </p:nvPr>
        </p:nvSpPr>
        <p:spPr>
          <a:xfrm>
            <a:off x="1981200" y="-70337"/>
            <a:ext cx="8229600" cy="49896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000" b="1" u="sng" dirty="0">
                <a:solidFill>
                  <a:schemeClr val="tx1"/>
                </a:solidFill>
                <a:latin typeface="Times New Roman" panose="02020603050405020304" pitchFamily="18" charset="0"/>
                <a:cs typeface="Times New Roman" panose="02020603050405020304" pitchFamily="18" charset="0"/>
              </a:rPr>
              <a:t>Налог на совокупный доход</a:t>
            </a:r>
          </a:p>
        </p:txBody>
      </p:sp>
      <p:sp>
        <p:nvSpPr>
          <p:cNvPr id="6148" name="Rectangle 1"/>
          <p:cNvSpPr>
            <a:spLocks noChangeArrowheads="1"/>
          </p:cNvSpPr>
          <p:nvPr/>
        </p:nvSpPr>
        <p:spPr bwMode="auto">
          <a:xfrm>
            <a:off x="130629" y="186909"/>
            <a:ext cx="11957538"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ru-RU" altLang="ru-RU" sz="1650" b="1" dirty="0">
                <a:solidFill>
                  <a:prstClr val="black"/>
                </a:solidFill>
                <a:latin typeface="Times New Roman" panose="02020603050405020304" pitchFamily="18" charset="0"/>
                <a:cs typeface="Times New Roman" panose="02020603050405020304" pitchFamily="18" charset="0"/>
              </a:rPr>
              <a:t>Налог, взимаемый в связи с применением упрощенной системы налогообложения</a:t>
            </a:r>
            <a:r>
              <a:rPr lang="ru-RU" altLang="ru-RU" sz="1650" dirty="0">
                <a:solidFill>
                  <a:prstClr val="black"/>
                </a:solidFill>
                <a:latin typeface="Times New Roman" panose="02020603050405020304" pitchFamily="18" charset="0"/>
                <a:cs typeface="Times New Roman" panose="02020603050405020304" pitchFamily="18" charset="0"/>
              </a:rPr>
              <a:t> на 2025 год в бюджет муниципального округа прогнозируется в сумме 21895,0 тыс. рублей с увеличением к показателям 2024 года на 27,3%,в связи с увеличением дифференцированного норматива на 2025 год, и установленного Проектом Закона Забайкальского края «О бюджете Забайкальского края на 2025 год и плановый период 2026 и 2027 годов» для </a:t>
            </a:r>
            <a:r>
              <a:rPr lang="ru-RU" altLang="ru-RU" sz="1650"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650" dirty="0">
                <a:solidFill>
                  <a:prstClr val="black"/>
                </a:solidFill>
                <a:latin typeface="Times New Roman" panose="02020603050405020304" pitchFamily="18" charset="0"/>
                <a:cs typeface="Times New Roman" panose="02020603050405020304" pitchFamily="18" charset="0"/>
              </a:rPr>
              <a:t> муниципального округа в размере </a:t>
            </a:r>
            <a:r>
              <a:rPr lang="en-US" altLang="ru-RU" sz="1650" dirty="0">
                <a:solidFill>
                  <a:prstClr val="black"/>
                </a:solidFill>
                <a:latin typeface="Times New Roman" panose="02020603050405020304" pitchFamily="18" charset="0"/>
                <a:cs typeface="Times New Roman" panose="02020603050405020304" pitchFamily="18" charset="0"/>
              </a:rPr>
              <a:t>0</a:t>
            </a:r>
            <a:r>
              <a:rPr lang="ru-RU" altLang="ru-RU" sz="1650" dirty="0">
                <a:solidFill>
                  <a:prstClr val="black"/>
                </a:solidFill>
                <a:latin typeface="Times New Roman" panose="02020603050405020304" pitchFamily="18" charset="0"/>
                <a:cs typeface="Times New Roman" panose="02020603050405020304" pitchFamily="18" charset="0"/>
              </a:rPr>
              <a:t>,</a:t>
            </a:r>
            <a:r>
              <a:rPr lang="en-US" altLang="ru-RU" sz="1650" dirty="0">
                <a:solidFill>
                  <a:prstClr val="black"/>
                </a:solidFill>
                <a:latin typeface="Times New Roman" panose="02020603050405020304" pitchFamily="18" charset="0"/>
                <a:cs typeface="Times New Roman" panose="02020603050405020304" pitchFamily="18" charset="0"/>
              </a:rPr>
              <a:t>2932</a:t>
            </a:r>
            <a:endParaRPr lang="ru-RU" altLang="ru-RU" sz="1650" dirty="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r>
              <a:rPr lang="ru-RU" altLang="ru-RU" sz="1650" dirty="0">
                <a:solidFill>
                  <a:prstClr val="black"/>
                </a:solidFill>
                <a:latin typeface="Times New Roman" panose="02020603050405020304" pitchFamily="18" charset="0"/>
                <a:cs typeface="Times New Roman" panose="02020603050405020304" pitchFamily="18" charset="0"/>
              </a:rPr>
              <a:t> </a:t>
            </a:r>
            <a:r>
              <a:rPr lang="ru-RU" altLang="ru-RU" sz="1650" b="1" dirty="0">
                <a:solidFill>
                  <a:prstClr val="black"/>
                </a:solidFill>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a:t>
            </a:r>
            <a:r>
              <a:rPr lang="ru-RU" altLang="ru-RU" sz="1650" dirty="0">
                <a:solidFill>
                  <a:prstClr val="black"/>
                </a:solidFill>
                <a:latin typeface="Times New Roman" panose="02020603050405020304" pitchFamily="18" charset="0"/>
                <a:cs typeface="Times New Roman" panose="02020603050405020304" pitchFamily="18" charset="0"/>
              </a:rPr>
              <a:t> рассчитан исходя из количества налогоплательщиков, состоящих на налоговом учете УФНС по Забайкальскому краю  (280) по налоговой ставке 6% , а также от ожидаемой оценки поступлений налога в 2024 году, данный налог прогнозируется в сумме 5524,6 тыс. рублей, с ростом к ожидаемому поступлению в 2024 году на 6,2%.</a:t>
            </a:r>
          </a:p>
          <a:p>
            <a:pPr defTabSz="914400" eaLnBrk="1" fontAlgn="base" hangingPunct="1">
              <a:spcBef>
                <a:spcPct val="0"/>
              </a:spcBef>
              <a:spcAft>
                <a:spcPct val="0"/>
              </a:spcAft>
            </a:pPr>
            <a:r>
              <a:rPr lang="ru-RU" altLang="ru-RU" sz="1650" b="1" dirty="0">
                <a:solidFill>
                  <a:prstClr val="black"/>
                </a:solidFill>
                <a:latin typeface="Times New Roman" panose="02020603050405020304" pitchFamily="18" charset="0"/>
                <a:cs typeface="Times New Roman" panose="02020603050405020304" pitchFamily="18" charset="0"/>
              </a:rPr>
              <a:t>Поступления налога на совокупный доход в бюджет  </a:t>
            </a:r>
            <a:r>
              <a:rPr lang="ru-RU" altLang="ru-RU" sz="165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650" b="1" dirty="0">
                <a:solidFill>
                  <a:prstClr val="black"/>
                </a:solidFill>
                <a:latin typeface="Times New Roman" panose="02020603050405020304" pitchFamily="18" charset="0"/>
                <a:cs typeface="Times New Roman" panose="02020603050405020304" pitchFamily="18" charset="0"/>
              </a:rPr>
              <a:t> муниципального округа  на </a:t>
            </a:r>
            <a:r>
              <a:rPr lang="ru-RU" altLang="ru-RU" sz="1650" dirty="0" err="1">
                <a:solidFill>
                  <a:prstClr val="black"/>
                </a:solidFill>
                <a:latin typeface="Times New Roman" panose="02020603050405020304" pitchFamily="18" charset="0"/>
                <a:cs typeface="Times New Roman" panose="02020603050405020304" pitchFamily="18" charset="0"/>
              </a:rPr>
              <a:t>на</a:t>
            </a:r>
            <a:r>
              <a:rPr lang="ru-RU" altLang="ru-RU" sz="1650" dirty="0">
                <a:solidFill>
                  <a:prstClr val="black"/>
                </a:solidFill>
                <a:latin typeface="Times New Roman" panose="02020603050405020304" pitchFamily="18" charset="0"/>
                <a:cs typeface="Times New Roman" panose="02020603050405020304" pitchFamily="18" charset="0"/>
              </a:rPr>
              <a:t> 2025 в сумме – 21895,0 </a:t>
            </a:r>
            <a:r>
              <a:rPr lang="ru-RU" altLang="ru-RU" sz="1650" dirty="0" err="1">
                <a:solidFill>
                  <a:prstClr val="black"/>
                </a:solidFill>
                <a:latin typeface="Times New Roman" panose="02020603050405020304" pitchFamily="18" charset="0"/>
                <a:cs typeface="Times New Roman" panose="02020603050405020304" pitchFamily="18" charset="0"/>
              </a:rPr>
              <a:t>тыс.рублей</a:t>
            </a:r>
            <a:r>
              <a:rPr lang="ru-RU" altLang="ru-RU" sz="1650" dirty="0">
                <a:solidFill>
                  <a:prstClr val="black"/>
                </a:solidFill>
                <a:latin typeface="Times New Roman" panose="02020603050405020304" pitchFamily="18" charset="0"/>
                <a:cs typeface="Times New Roman" panose="02020603050405020304" pitchFamily="18" charset="0"/>
              </a:rPr>
              <a:t>; на 2026 в сумме – 24161,9 тыс. рублей  на 2027 год – 26374,4 тыс. рублей.</a:t>
            </a:r>
          </a:p>
          <a:p>
            <a:pPr defTabSz="914400" eaLnBrk="1" fontAlgn="base" hangingPunct="1">
              <a:spcBef>
                <a:spcPct val="0"/>
              </a:spcBef>
              <a:spcAft>
                <a:spcPct val="0"/>
              </a:spcAft>
            </a:pPr>
            <a:endParaRPr lang="ru-RU" altLang="ru-RU" sz="165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146" name="Диаграмма 3"/>
          <p:cNvGraphicFramePr>
            <a:graphicFrameLocks/>
          </p:cNvGraphicFramePr>
          <p:nvPr>
            <p:extLst>
              <p:ext uri="{D42A27DB-BD31-4B8C-83A1-F6EECF244321}">
                <p14:modId xmlns="" xmlns:p14="http://schemas.microsoft.com/office/powerpoint/2010/main" val="1809508934"/>
              </p:ext>
            </p:extLst>
          </p:nvPr>
        </p:nvGraphicFramePr>
        <p:xfrm>
          <a:off x="1045029" y="3214689"/>
          <a:ext cx="10309608" cy="3643311"/>
        </p:xfrm>
        <a:graphic>
          <a:graphicData uri="http://schemas.openxmlformats.org/presentationml/2006/ole">
            <p:oleObj spid="_x0000_s6163" name="Диаграмма" r:id="rId3" imgW="9372686" imgH="3124072" progId="Excel.Sheet.8">
              <p:embed/>
            </p:oleObj>
          </a:graphicData>
        </a:graphic>
      </p:graphicFrame>
    </p:spTree>
    <p:extLst>
      <p:ext uri="{BB962C8B-B14F-4D97-AF65-F5344CB8AC3E}">
        <p14:creationId xmlns="" xmlns:p14="http://schemas.microsoft.com/office/powerpoint/2010/main" val="232074867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1" name="Заголовок 1"/>
          <p:cNvSpPr>
            <a:spLocks noGrp="1"/>
          </p:cNvSpPr>
          <p:nvPr>
            <p:ph type="title"/>
          </p:nvPr>
        </p:nvSpPr>
        <p:spPr>
          <a:xfrm>
            <a:off x="1981200" y="0"/>
            <a:ext cx="8229600" cy="3571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eaLnBrk="1" hangingPunct="1"/>
            <a:r>
              <a:rPr lang="ru-RU" altLang="ru-RU" sz="2000" b="1" u="sng" dirty="0">
                <a:latin typeface="Times New Roman" panose="02020603050405020304" pitchFamily="18" charset="0"/>
                <a:cs typeface="Times New Roman" panose="02020603050405020304" pitchFamily="18" charset="0"/>
              </a:rPr>
              <a:t>НДПИ</a:t>
            </a:r>
          </a:p>
        </p:txBody>
      </p:sp>
      <p:sp>
        <p:nvSpPr>
          <p:cNvPr id="7172" name="Rectangle 1"/>
          <p:cNvSpPr>
            <a:spLocks noChangeArrowheads="1"/>
          </p:cNvSpPr>
          <p:nvPr/>
        </p:nvSpPr>
        <p:spPr bwMode="auto">
          <a:xfrm>
            <a:off x="90435" y="323746"/>
            <a:ext cx="12101565" cy="3862596"/>
          </a:xfrm>
          <a:prstGeom prst="rect">
            <a:avLst/>
          </a:prstGeom>
          <a:gradFill rotWithShape="0">
            <a:gsLst>
              <a:gs pos="0">
                <a:srgbClr val="8488C4"/>
              </a:gs>
              <a:gs pos="53000">
                <a:srgbClr val="D4DEFF"/>
              </a:gs>
              <a:gs pos="83000">
                <a:srgbClr val="D4DEFF"/>
              </a:gs>
              <a:gs pos="100000">
                <a:srgbClr val="96AB94"/>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ru-RU" altLang="ru-RU" sz="1400" dirty="0">
                <a:solidFill>
                  <a:prstClr val="black"/>
                </a:solidFill>
                <a:latin typeface="Times New Roman" panose="02020603050405020304" pitchFamily="18" charset="0"/>
                <a:cs typeface="Times New Roman" panose="02020603050405020304" pitchFamily="18" charset="0"/>
              </a:rPr>
              <a:t>         </a:t>
            </a:r>
            <a:r>
              <a:rPr lang="ru-RU" altLang="ru-RU" sz="1650" b="1" dirty="0">
                <a:solidFill>
                  <a:prstClr val="black"/>
                </a:solidFill>
                <a:latin typeface="Times New Roman" panose="02020603050405020304" pitchFamily="18" charset="0"/>
                <a:cs typeface="Times New Roman" panose="02020603050405020304" pitchFamily="18" charset="0"/>
              </a:rPr>
              <a:t>Согласованное предложение по на 2025 год по  объему добычи  полезных ископаемых составил – 8128,7  кг прогнозируемая цена за единицу полезного ископаемого – 6700,0 рублей, с применением налоговой ставки 6%. Норматив отчислений налога на добычу полезных ископаемых в бюджет муниципального округа  установлен в размере 45 %. </a:t>
            </a:r>
          </a:p>
          <a:p>
            <a:pPr defTabSz="914400" eaLnBrk="1" fontAlgn="base" hangingPunct="1">
              <a:spcBef>
                <a:spcPct val="0"/>
              </a:spcBef>
              <a:spcAft>
                <a:spcPct val="0"/>
              </a:spcAft>
            </a:pPr>
            <a:r>
              <a:rPr lang="ru-RU" altLang="ru-RU" sz="1650" b="1" dirty="0">
                <a:solidFill>
                  <a:prstClr val="black"/>
                </a:solidFill>
                <a:latin typeface="Times New Roman" panose="02020603050405020304" pitchFamily="18" charset="0"/>
                <a:cs typeface="Times New Roman" panose="02020603050405020304" pitchFamily="18" charset="0"/>
              </a:rPr>
              <a:t>   При расчете суммы поступлений налога, из прогнозируемого плана добычи золота  вычитается  ряд участков (4682,9) кг: из них 1382,5 кг – от предприятий стоящих на учете в г. Чита и в других районах края, налог с добытого золота будет зачисляться по месту регистрации предприятия (ОАО «Прииск </a:t>
            </a:r>
            <a:r>
              <a:rPr lang="ru-RU" altLang="ru-RU" sz="1650" b="1" dirty="0" err="1">
                <a:solidFill>
                  <a:prstClr val="black"/>
                </a:solidFill>
                <a:latin typeface="Times New Roman" panose="02020603050405020304" pitchFamily="18" charset="0"/>
                <a:cs typeface="Times New Roman" panose="02020603050405020304" pitchFamily="18" charset="0"/>
              </a:rPr>
              <a:t>Усть</a:t>
            </a:r>
            <a:r>
              <a:rPr lang="ru-RU" altLang="ru-RU" sz="1650" b="1" dirty="0">
                <a:solidFill>
                  <a:prstClr val="black"/>
                </a:solidFill>
                <a:latin typeface="Times New Roman" panose="02020603050405020304" pitchFamily="18" charset="0"/>
                <a:cs typeface="Times New Roman" panose="02020603050405020304" pitchFamily="18" charset="0"/>
              </a:rPr>
              <a:t> – Кара»; ООО «</a:t>
            </a:r>
            <a:r>
              <a:rPr lang="ru-RU" altLang="ru-RU" sz="1650" b="1" dirty="0" err="1">
                <a:solidFill>
                  <a:prstClr val="black"/>
                </a:solidFill>
                <a:latin typeface="Times New Roman" panose="02020603050405020304" pitchFamily="18" charset="0"/>
                <a:cs typeface="Times New Roman" panose="02020603050405020304" pitchFamily="18" charset="0"/>
              </a:rPr>
              <a:t>Кулинское</a:t>
            </a:r>
            <a:r>
              <a:rPr lang="ru-RU" altLang="ru-RU" sz="1650" b="1" dirty="0">
                <a:solidFill>
                  <a:prstClr val="black"/>
                </a:solidFill>
                <a:latin typeface="Times New Roman" panose="02020603050405020304" pitchFamily="18" charset="0"/>
                <a:cs typeface="Times New Roman" panose="02020603050405020304" pitchFamily="18" charset="0"/>
              </a:rPr>
              <a:t>»; ООО Читинская золоторудная </a:t>
            </a:r>
            <a:r>
              <a:rPr lang="ru-RU" altLang="ru-RU" sz="1650" b="1" dirty="0" err="1">
                <a:solidFill>
                  <a:prstClr val="black"/>
                </a:solidFill>
                <a:latin typeface="Times New Roman" panose="02020603050405020304" pitchFamily="18" charset="0"/>
                <a:cs typeface="Times New Roman" panose="02020603050405020304" pitchFamily="18" charset="0"/>
              </a:rPr>
              <a:t>компания;ООО</a:t>
            </a:r>
            <a:r>
              <a:rPr lang="ru-RU" altLang="ru-RU" sz="1650" b="1" dirty="0">
                <a:solidFill>
                  <a:prstClr val="black"/>
                </a:solidFill>
                <a:latin typeface="Times New Roman" panose="02020603050405020304" pitchFamily="18" charset="0"/>
                <a:cs typeface="Times New Roman" panose="02020603050405020304" pitchFamily="18" charset="0"/>
              </a:rPr>
              <a:t> «</a:t>
            </a:r>
            <a:r>
              <a:rPr lang="ru-RU" altLang="ru-RU" sz="1650" b="1" dirty="0" err="1">
                <a:solidFill>
                  <a:prstClr val="black"/>
                </a:solidFill>
                <a:latin typeface="Times New Roman" panose="02020603050405020304" pitchFamily="18" charset="0"/>
                <a:cs typeface="Times New Roman" panose="02020603050405020304" pitchFamily="18" charset="0"/>
              </a:rPr>
              <a:t>Кадара</a:t>
            </a:r>
            <a:r>
              <a:rPr lang="ru-RU" altLang="ru-RU" sz="1650" b="1" dirty="0">
                <a:solidFill>
                  <a:prstClr val="black"/>
                </a:solidFill>
                <a:latin typeface="Times New Roman" panose="02020603050405020304" pitchFamily="18" charset="0"/>
                <a:cs typeface="Times New Roman" panose="02020603050405020304" pitchFamily="18" charset="0"/>
              </a:rPr>
              <a:t> </a:t>
            </a:r>
            <a:r>
              <a:rPr lang="ru-RU" altLang="ru-RU" sz="1650" b="1" dirty="0" err="1">
                <a:solidFill>
                  <a:prstClr val="black"/>
                </a:solidFill>
                <a:latin typeface="Times New Roman" panose="02020603050405020304" pitchFamily="18" charset="0"/>
                <a:cs typeface="Times New Roman" panose="02020603050405020304" pitchFamily="18" charset="0"/>
              </a:rPr>
              <a:t>Голд</a:t>
            </a:r>
            <a:r>
              <a:rPr lang="ru-RU" altLang="ru-RU" sz="1650" b="1" dirty="0">
                <a:solidFill>
                  <a:prstClr val="black"/>
                </a:solidFill>
                <a:latin typeface="Times New Roman" panose="02020603050405020304" pitchFamily="18" charset="0"/>
                <a:cs typeface="Times New Roman" panose="02020603050405020304" pitchFamily="18" charset="0"/>
              </a:rPr>
              <a:t>»;ООО «</a:t>
            </a:r>
            <a:r>
              <a:rPr lang="ru-RU" altLang="ru-RU" sz="1650" b="1" dirty="0" err="1">
                <a:solidFill>
                  <a:prstClr val="black"/>
                </a:solidFill>
                <a:latin typeface="Times New Roman" panose="02020603050405020304" pitchFamily="18" charset="0"/>
                <a:cs typeface="Times New Roman" panose="02020603050405020304" pitchFamily="18" charset="0"/>
              </a:rPr>
              <a:t>Руспром</a:t>
            </a:r>
            <a:r>
              <a:rPr lang="ru-RU" altLang="ru-RU" sz="1650" b="1" dirty="0">
                <a:solidFill>
                  <a:prstClr val="black"/>
                </a:solidFill>
                <a:latin typeface="Times New Roman" panose="02020603050405020304" pitchFamily="18" charset="0"/>
                <a:cs typeface="Times New Roman" panose="02020603050405020304" pitchFamily="18" charset="0"/>
              </a:rPr>
              <a:t>»). АО «Рудник Александровский» вступивший в инвестиционную программу, получивший налоговую льготу, необлагаемый объем составит – 200,4 кг; ООО «</a:t>
            </a:r>
            <a:r>
              <a:rPr lang="ru-RU" altLang="ru-RU" sz="1650" b="1" dirty="0" err="1">
                <a:solidFill>
                  <a:prstClr val="black"/>
                </a:solidFill>
                <a:latin typeface="Times New Roman" panose="02020603050405020304" pitchFamily="18" charset="0"/>
                <a:cs typeface="Times New Roman" panose="02020603050405020304" pitchFamily="18" charset="0"/>
              </a:rPr>
              <a:t>Дальцветмет</a:t>
            </a:r>
            <a:r>
              <a:rPr lang="ru-RU" altLang="ru-RU" sz="1650" b="1" dirty="0">
                <a:solidFill>
                  <a:prstClr val="black"/>
                </a:solidFill>
                <a:latin typeface="Times New Roman" panose="02020603050405020304" pitchFamily="18" charset="0"/>
                <a:cs typeface="Times New Roman" panose="02020603050405020304" pitchFamily="18" charset="0"/>
              </a:rPr>
              <a:t>» получил налоговую льготу, необлагаемый объем составит – 1800,0 кг. </a:t>
            </a:r>
            <a:r>
              <a:rPr lang="ru-RU" altLang="ru-RU" sz="1650" b="1" dirty="0" err="1">
                <a:solidFill>
                  <a:prstClr val="black"/>
                </a:solidFill>
                <a:latin typeface="Times New Roman" panose="02020603050405020304" pitchFamily="18" charset="0"/>
                <a:cs typeface="Times New Roman" panose="02020603050405020304" pitchFamily="18" charset="0"/>
              </a:rPr>
              <a:t>Желтугинская</a:t>
            </a:r>
            <a:r>
              <a:rPr lang="ru-RU" altLang="ru-RU" sz="1650" b="1" dirty="0">
                <a:solidFill>
                  <a:prstClr val="black"/>
                </a:solidFill>
                <a:latin typeface="Times New Roman" panose="02020603050405020304" pitchFamily="18" charset="0"/>
                <a:cs typeface="Times New Roman" panose="02020603050405020304" pitchFamily="18" charset="0"/>
              </a:rPr>
              <a:t> ГРК -1200,0 </a:t>
            </a:r>
            <a:r>
              <a:rPr lang="ru-RU" altLang="ru-RU" sz="1650" b="1" dirty="0" err="1">
                <a:solidFill>
                  <a:prstClr val="black"/>
                </a:solidFill>
                <a:latin typeface="Times New Roman" panose="02020603050405020304" pitchFamily="18" charset="0"/>
                <a:cs typeface="Times New Roman" panose="02020603050405020304" pitchFamily="18" charset="0"/>
              </a:rPr>
              <a:t>тыс.руб</a:t>
            </a:r>
            <a:r>
              <a:rPr lang="ru-RU" altLang="ru-RU" sz="1650" b="1" dirty="0">
                <a:solidFill>
                  <a:prstClr val="black"/>
                </a:solidFill>
                <a:latin typeface="Times New Roman" panose="02020603050405020304" pitchFamily="18" charset="0"/>
                <a:cs typeface="Times New Roman" panose="02020603050405020304" pitchFamily="18" charset="0"/>
              </a:rPr>
              <a:t>.)</a:t>
            </a:r>
          </a:p>
          <a:p>
            <a:pPr defTabSz="914400" eaLnBrk="1" fontAlgn="base" hangingPunct="1">
              <a:spcBef>
                <a:spcPct val="0"/>
              </a:spcBef>
              <a:spcAft>
                <a:spcPct val="0"/>
              </a:spcAft>
            </a:pPr>
            <a:r>
              <a:rPr lang="ru-RU" altLang="ru-RU" sz="1650" b="1" dirty="0">
                <a:solidFill>
                  <a:prstClr val="black"/>
                </a:solidFill>
                <a:latin typeface="Times New Roman" panose="02020603050405020304" pitchFamily="18" charset="0"/>
                <a:cs typeface="Times New Roman" panose="02020603050405020304" pitchFamily="18" charset="0"/>
              </a:rPr>
              <a:t>     Объем добычи полезных ископаемых в </a:t>
            </a:r>
            <a:r>
              <a:rPr lang="ru-RU" altLang="ru-RU" sz="1650" b="1" dirty="0" err="1">
                <a:solidFill>
                  <a:prstClr val="black"/>
                </a:solidFill>
                <a:latin typeface="Times New Roman" panose="02020603050405020304" pitchFamily="18" charset="0"/>
                <a:cs typeface="Times New Roman" panose="02020603050405020304" pitchFamily="18" charset="0"/>
              </a:rPr>
              <a:t>Могочинском</a:t>
            </a:r>
            <a:r>
              <a:rPr lang="ru-RU" altLang="ru-RU" sz="1650" b="1" dirty="0">
                <a:solidFill>
                  <a:prstClr val="black"/>
                </a:solidFill>
                <a:latin typeface="Times New Roman" panose="02020603050405020304" pitchFamily="18" charset="0"/>
                <a:cs typeface="Times New Roman" panose="02020603050405020304" pitchFamily="18" charset="0"/>
              </a:rPr>
              <a:t> округе, облагаемый налогом, по данным отдела экономического планирования, прогнозирования и мониторинга администрации округа на 2025 год прогнозируется в размере 3445,8 кг. Сумма налога  на добычу полезных ископаемых составит  374007,0 тыс. рублей. Прогнозируемый объем поступлений  налога на добычу полезных ископаемых  в бюджет  округа на  2026 год в сумме – 402430,0 тыс. рублей (3600,2 кг), на 2027 год – 467188,2 тыс. рублей (4061,8 кг.).</a:t>
            </a:r>
          </a:p>
          <a:p>
            <a:pPr defTabSz="914400" eaLnBrk="1" fontAlgn="base" hangingPunct="1">
              <a:spcBef>
                <a:spcPct val="0"/>
              </a:spcBef>
              <a:spcAft>
                <a:spcPct val="0"/>
              </a:spcAft>
            </a:pPr>
            <a:endParaRPr lang="ru-RU" alt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7170" name="Диаграмма 3"/>
          <p:cNvGraphicFramePr>
            <a:graphicFrameLocks/>
          </p:cNvGraphicFramePr>
          <p:nvPr>
            <p:extLst>
              <p:ext uri="{D42A27DB-BD31-4B8C-83A1-F6EECF244321}">
                <p14:modId xmlns="" xmlns:p14="http://schemas.microsoft.com/office/powerpoint/2010/main" val="117262747"/>
              </p:ext>
            </p:extLst>
          </p:nvPr>
        </p:nvGraphicFramePr>
        <p:xfrm>
          <a:off x="1055077" y="3929064"/>
          <a:ext cx="10158883" cy="2928937"/>
        </p:xfrm>
        <a:graphic>
          <a:graphicData uri="http://schemas.openxmlformats.org/presentationml/2006/ole">
            <p:oleObj spid="_x0000_s7187" name="Диаграмма" r:id="rId3" imgW="9372686" imgH="2733649" progId="Excel.Sheet.8">
              <p:embed/>
            </p:oleObj>
          </a:graphicData>
        </a:graphic>
      </p:graphicFrame>
    </p:spTree>
    <p:extLst>
      <p:ext uri="{BB962C8B-B14F-4D97-AF65-F5344CB8AC3E}">
        <p14:creationId xmlns="" xmlns:p14="http://schemas.microsoft.com/office/powerpoint/2010/main" val="260704033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195" name="Заголовок 1"/>
          <p:cNvSpPr>
            <a:spLocks noGrp="1"/>
          </p:cNvSpPr>
          <p:nvPr>
            <p:ph type="title"/>
          </p:nvPr>
        </p:nvSpPr>
        <p:spPr>
          <a:xfrm>
            <a:off x="1981200" y="1"/>
            <a:ext cx="8229600" cy="500063"/>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p>
            <a:pPr eaLnBrk="1" hangingPunct="1"/>
            <a:r>
              <a:rPr lang="ru-RU" altLang="ru-RU" sz="2000" b="1" u="sng" dirty="0">
                <a:latin typeface="Times New Roman" panose="02020603050405020304" pitchFamily="18" charset="0"/>
                <a:cs typeface="Times New Roman" panose="02020603050405020304" pitchFamily="18" charset="0"/>
              </a:rPr>
              <a:t>Неналоговые доходы</a:t>
            </a:r>
          </a:p>
        </p:txBody>
      </p:sp>
      <p:sp>
        <p:nvSpPr>
          <p:cNvPr id="8196" name="Rectangle 1"/>
          <p:cNvSpPr>
            <a:spLocks noChangeArrowheads="1"/>
          </p:cNvSpPr>
          <p:nvPr/>
        </p:nvSpPr>
        <p:spPr bwMode="auto">
          <a:xfrm>
            <a:off x="150725" y="372697"/>
            <a:ext cx="11847007"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Общая сумма неналоговых доходов в бюджете муниципального округа на  2025 год прогнозируется в объеме  36815,0 тыс. рублей.  прогнозируются следующие источники: </a:t>
            </a:r>
          </a:p>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1) Доходы от использования имущества, находящегося в государственной и муниципальной собственности,  в объеме 24500,0  тыс. рублей. </a:t>
            </a:r>
          </a:p>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2) Платежи при пользовании природными ресурсами (плата за негативное воздействие на окружающую среду) – по нормативу 55,0 процентов  в сумме 3400,0</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b="1" dirty="0">
                <a:solidFill>
                  <a:prstClr val="black"/>
                </a:solidFill>
                <a:latin typeface="Times New Roman" panose="02020603050405020304" pitchFamily="18" charset="0"/>
                <a:cs typeface="Times New Roman" panose="02020603050405020304" pitchFamily="18" charset="0"/>
              </a:rPr>
              <a:t> тыс. рублей. </a:t>
            </a:r>
          </a:p>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3) Доходы от оказания платных услуг (работ) и компенсации затрат государства запланированы в сумме 2120,0тыс. рублей. </a:t>
            </a:r>
          </a:p>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4) Доходы от продажи материальных и нематериальных  активов запланированы в сумме 1000,0 тыс. рублей.</a:t>
            </a:r>
          </a:p>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5) Штрафы, санкции, возмещение ущерба. Прогноз штрафных санкций произведен с учетом изменений в Бюджетный кодекс Российской федерации ожидаемого поступления за 2024 год за исключением разовых платежей, с учетом размеров штрафов за разные виды административных правонарушений. Доходы от штрафов, санкций и возмещение ущерба на 2025 год  прогнозируются в объеме  2645,0 тыс. рублей. </a:t>
            </a:r>
          </a:p>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6) Прочие неналоговые доходы прогнозируются в сумме 3150,0 </a:t>
            </a:r>
            <a:r>
              <a:rPr lang="ru-RU" altLang="ru-RU" sz="1600" b="1" dirty="0" err="1">
                <a:solidFill>
                  <a:prstClr val="black"/>
                </a:solidFill>
                <a:latin typeface="Times New Roman" panose="02020603050405020304" pitchFamily="18" charset="0"/>
                <a:cs typeface="Times New Roman" panose="02020603050405020304" pitchFamily="18" charset="0"/>
              </a:rPr>
              <a:t>тыс.руб</a:t>
            </a:r>
            <a:r>
              <a:rPr lang="ru-RU" altLang="ru-RU" sz="1600" b="1" dirty="0">
                <a:solidFill>
                  <a:prstClr val="black"/>
                </a:solidFill>
                <a:latin typeface="Times New Roman" panose="02020603050405020304" pitchFamily="18" charset="0"/>
                <a:cs typeface="Times New Roman" panose="02020603050405020304" pitchFamily="18" charset="0"/>
              </a:rPr>
              <a:t>.</a:t>
            </a:r>
          </a:p>
        </p:txBody>
      </p:sp>
      <p:graphicFrame>
        <p:nvGraphicFramePr>
          <p:cNvPr id="8194" name="Диаграмма 3"/>
          <p:cNvGraphicFramePr>
            <a:graphicFrameLocks/>
          </p:cNvGraphicFramePr>
          <p:nvPr>
            <p:extLst>
              <p:ext uri="{D42A27DB-BD31-4B8C-83A1-F6EECF244321}">
                <p14:modId xmlns="" xmlns:p14="http://schemas.microsoft.com/office/powerpoint/2010/main" val="3144653598"/>
              </p:ext>
            </p:extLst>
          </p:nvPr>
        </p:nvGraphicFramePr>
        <p:xfrm>
          <a:off x="492369" y="3638550"/>
          <a:ext cx="10952704" cy="3219450"/>
        </p:xfrm>
        <a:graphic>
          <a:graphicData uri="http://schemas.openxmlformats.org/presentationml/2006/ole">
            <p:oleObj spid="_x0000_s8211" name="Диаграмма" r:id="rId3" imgW="9324814" imgH="2809939" progId="Excel.Sheet.8">
              <p:embed/>
            </p:oleObj>
          </a:graphicData>
        </a:graphic>
      </p:graphicFrame>
    </p:spTree>
    <p:extLst>
      <p:ext uri="{BB962C8B-B14F-4D97-AF65-F5344CB8AC3E}">
        <p14:creationId xmlns="" xmlns:p14="http://schemas.microsoft.com/office/powerpoint/2010/main" val="294173827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9" name="Заголовок 1"/>
          <p:cNvSpPr>
            <a:spLocks noGrp="1"/>
          </p:cNvSpPr>
          <p:nvPr>
            <p:ph type="title"/>
          </p:nvPr>
        </p:nvSpPr>
        <p:spPr>
          <a:xfrm>
            <a:off x="1981200" y="1"/>
            <a:ext cx="8229600" cy="5000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000" b="1" u="sng" dirty="0">
                <a:latin typeface="Times New Roman" panose="02020603050405020304" pitchFamily="18" charset="0"/>
                <a:cs typeface="Times New Roman" panose="02020603050405020304" pitchFamily="18" charset="0"/>
              </a:rPr>
              <a:t>Безвозмездные поступления</a:t>
            </a:r>
          </a:p>
        </p:txBody>
      </p:sp>
      <p:sp>
        <p:nvSpPr>
          <p:cNvPr id="9220" name="Rectangle 1"/>
          <p:cNvSpPr>
            <a:spLocks noChangeArrowheads="1"/>
          </p:cNvSpPr>
          <p:nvPr/>
        </p:nvSpPr>
        <p:spPr bwMode="auto">
          <a:xfrm>
            <a:off x="391885" y="840215"/>
            <a:ext cx="115857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ru-RU" altLang="ru-RU" sz="1600" b="1" dirty="0">
                <a:solidFill>
                  <a:prstClr val="black"/>
                </a:solidFill>
                <a:latin typeface="Times New Roman" panose="02020603050405020304" pitchFamily="18" charset="0"/>
                <a:cs typeface="Times New Roman" panose="02020603050405020304" pitchFamily="18" charset="0"/>
              </a:rPr>
              <a:t>                 Средства, поступающие в бюджет муниципального округа в качестве безвозмездных поступлений от вышестоящих бюджетов (субвенции, субсидии, иные МБТ), имеют целевой характер и в обязательном порядке расходуются на цели, установленные при предоставлении указанных средств.</a:t>
            </a:r>
          </a:p>
        </p:txBody>
      </p:sp>
      <p:graphicFrame>
        <p:nvGraphicFramePr>
          <p:cNvPr id="9218" name="Диаграмма 3"/>
          <p:cNvGraphicFramePr>
            <a:graphicFrameLocks/>
          </p:cNvGraphicFramePr>
          <p:nvPr>
            <p:extLst>
              <p:ext uri="{D42A27DB-BD31-4B8C-83A1-F6EECF244321}">
                <p14:modId xmlns="" xmlns:p14="http://schemas.microsoft.com/office/powerpoint/2010/main" val="1716257255"/>
              </p:ext>
            </p:extLst>
          </p:nvPr>
        </p:nvGraphicFramePr>
        <p:xfrm>
          <a:off x="813916" y="1928813"/>
          <a:ext cx="10671350" cy="4786312"/>
        </p:xfrm>
        <a:graphic>
          <a:graphicData uri="http://schemas.openxmlformats.org/presentationml/2006/ole">
            <p:oleObj spid="_x0000_s9235" name="Диаграмма" r:id="rId3" imgW="9324814" imgH="3743363" progId="Excel.Sheet.8">
              <p:embed/>
            </p:oleObj>
          </a:graphicData>
        </a:graphic>
      </p:graphicFrame>
    </p:spTree>
    <p:extLst>
      <p:ext uri="{BB962C8B-B14F-4D97-AF65-F5344CB8AC3E}">
        <p14:creationId xmlns="" xmlns:p14="http://schemas.microsoft.com/office/powerpoint/2010/main" val="242098383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10242" name="Object 8"/>
          <p:cNvGraphicFramePr>
            <a:graphicFrameLocks noGrp="1"/>
          </p:cNvGraphicFramePr>
          <p:nvPr>
            <p:extLst>
              <p:ext uri="{D42A27DB-BD31-4B8C-83A1-F6EECF244321}">
                <p14:modId xmlns="" xmlns:p14="http://schemas.microsoft.com/office/powerpoint/2010/main" val="2622140645"/>
              </p:ext>
            </p:extLst>
          </p:nvPr>
        </p:nvGraphicFramePr>
        <p:xfrm>
          <a:off x="1484313" y="0"/>
          <a:ext cx="9618662" cy="6846888"/>
        </p:xfrm>
        <a:graphic>
          <a:graphicData uri="http://schemas.openxmlformats.org/presentationml/2006/ole">
            <p:oleObj spid="_x0000_s10256" name="Лист" r:id="rId3" imgW="9105723" imgH="5600806" progId="Excel.Sheet.8">
              <p:embed/>
            </p:oleObj>
          </a:graphicData>
        </a:graphic>
      </p:graphicFrame>
    </p:spTree>
    <p:extLst>
      <p:ext uri="{BB962C8B-B14F-4D97-AF65-F5344CB8AC3E}">
        <p14:creationId xmlns="" xmlns:p14="http://schemas.microsoft.com/office/powerpoint/2010/main" val="29370644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ABEE"/>
            </a:gs>
            <a:gs pos="50000">
              <a:srgbClr val="BACBF2"/>
            </a:gs>
            <a:gs pos="100000">
              <a:srgbClr val="DEE5F8"/>
            </a:gs>
          </a:gsLst>
          <a:lin ang="5400000"/>
        </a:gradFill>
        <a:effectLst/>
      </p:bgPr>
    </p:bg>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37322" y="588396"/>
            <a:ext cx="11338560" cy="6269603"/>
          </a:xfrm>
        </p:spPr>
        <p:txBody>
          <a:bodyPr>
            <a:normAutofit/>
          </a:bodyPr>
          <a:lstStyle/>
          <a:p>
            <a:pPr marL="0" indent="0" algn="just" eaLnBrk="1" fontAlgn="auto" hangingPunct="1">
              <a:spcAft>
                <a:spcPts val="0"/>
              </a:spcAft>
              <a:buNone/>
              <a:defRPr/>
            </a:pPr>
            <a:r>
              <a:rPr lang="ru-RU" sz="2000" b="1" dirty="0">
                <a:latin typeface="Times New Roman" pitchFamily="18" charset="0"/>
                <a:cs typeface="Times New Roman" pitchFamily="18" charset="0"/>
              </a:rPr>
              <a:t>Проект решения </a:t>
            </a:r>
            <a:r>
              <a:rPr lang="ru-RU" sz="2000" b="1" dirty="0" smtClean="0">
                <a:latin typeface="Times New Roman" pitchFamily="18" charset="0"/>
                <a:cs typeface="Times New Roman" pitchFamily="18" charset="0"/>
              </a:rPr>
              <a:t>Совета муниципального округа  </a:t>
            </a:r>
            <a:r>
              <a:rPr lang="ru-RU" sz="2000" b="1" dirty="0">
                <a:latin typeface="Times New Roman" pitchFamily="18" charset="0"/>
                <a:cs typeface="Times New Roman" pitchFamily="18" charset="0"/>
              </a:rPr>
              <a:t>"О бюджете </a:t>
            </a:r>
            <a:r>
              <a:rPr lang="ru-RU" sz="2000" b="1" dirty="0" err="1">
                <a:latin typeface="Times New Roman" pitchFamily="18" charset="0"/>
                <a:cs typeface="Times New Roman" pitchFamily="18" charset="0"/>
              </a:rPr>
              <a:t>Могочинского</a:t>
            </a:r>
            <a:r>
              <a:rPr lang="ru-RU" sz="2000" b="1" dirty="0">
                <a:latin typeface="Times New Roman" pitchFamily="18" charset="0"/>
                <a:cs typeface="Times New Roman" pitchFamily="18" charset="0"/>
              </a:rPr>
              <a:t> муниципального округа на 2025 год и плановый период 2026 и 2027 годов" подготовлен с учетом основных направлений бюджетной, налоговой и долговой политики </a:t>
            </a:r>
            <a:r>
              <a:rPr lang="ru-RU" sz="2000" b="1" dirty="0" err="1">
                <a:latin typeface="Times New Roman" pitchFamily="18" charset="0"/>
                <a:cs typeface="Times New Roman" pitchFamily="18" charset="0"/>
              </a:rPr>
              <a:t>Могочинского</a:t>
            </a:r>
            <a:r>
              <a:rPr lang="ru-RU" sz="2000" b="1" dirty="0">
                <a:latin typeface="Times New Roman" pitchFamily="18" charset="0"/>
                <a:cs typeface="Times New Roman" pitchFamily="18" charset="0"/>
              </a:rPr>
              <a:t> муниципального округа на 2025 год и плановый период 2026 и 2027 годов,</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проекта бюджетного прогноза муниципального образования</a:t>
            </a:r>
          </a:p>
          <a:p>
            <a:pPr marL="0" indent="0" eaLnBrk="1" fontAlgn="auto" hangingPunct="1">
              <a:spcAft>
                <a:spcPts val="0"/>
              </a:spcAft>
              <a:buNone/>
              <a:defRPr/>
            </a:pPr>
            <a:r>
              <a:rPr lang="ru-RU" sz="1800" b="1" i="1" dirty="0">
                <a:latin typeface="Times New Roman" pitchFamily="18" charset="0"/>
                <a:cs typeface="Times New Roman" pitchFamily="18" charset="0"/>
              </a:rPr>
              <a:t>     </a:t>
            </a:r>
            <a:r>
              <a:rPr lang="ru-RU" sz="2000" b="1" i="1" dirty="0">
                <a:latin typeface="Times New Roman" pitchFamily="18" charset="0"/>
                <a:cs typeface="Times New Roman" pitchFamily="18" charset="0"/>
              </a:rPr>
              <a:t>При формировании проекта бюджета </a:t>
            </a:r>
            <a:r>
              <a:rPr lang="ru-RU" sz="2000" b="1" i="1" dirty="0" err="1">
                <a:latin typeface="Times New Roman" pitchFamily="18" charset="0"/>
                <a:cs typeface="Times New Roman" pitchFamily="18" charset="0"/>
              </a:rPr>
              <a:t>Могочинского</a:t>
            </a:r>
            <a:r>
              <a:rPr lang="ru-RU" sz="2000" b="1" i="1" dirty="0">
                <a:latin typeface="Times New Roman" pitchFamily="18" charset="0"/>
                <a:cs typeface="Times New Roman" pitchFamily="18" charset="0"/>
              </a:rPr>
              <a:t> муниципального округа использовались:</a:t>
            </a:r>
          </a:p>
          <a:p>
            <a:pPr marL="274320" indent="-274320" eaLnBrk="1" fontAlgn="auto" hangingPunct="1">
              <a:spcAft>
                <a:spcPts val="0"/>
              </a:spcAft>
              <a:buNone/>
              <a:defRPr/>
            </a:pPr>
            <a:r>
              <a:rPr lang="ru-RU" sz="2000" b="1" dirty="0">
                <a:latin typeface="Times New Roman" pitchFamily="18" charset="0"/>
                <a:cs typeface="Times New Roman" pitchFamily="18" charset="0"/>
              </a:rPr>
              <a:t>-основные показатели социально-экономического развития муниципального </a:t>
            </a:r>
            <a:r>
              <a:rPr lang="ru-RU" sz="2000" b="1" dirty="0" smtClean="0">
                <a:latin typeface="Times New Roman" pitchFamily="18" charset="0"/>
                <a:cs typeface="Times New Roman" pitchFamily="18" charset="0"/>
              </a:rPr>
              <a:t>округа;</a:t>
            </a:r>
            <a:endParaRPr lang="ru-RU" sz="2000" b="1" dirty="0">
              <a:latin typeface="Times New Roman" pitchFamily="18" charset="0"/>
              <a:cs typeface="Times New Roman" pitchFamily="18" charset="0"/>
            </a:endParaRPr>
          </a:p>
          <a:p>
            <a:pPr marL="274320" indent="-274320" eaLnBrk="1" fontAlgn="auto" hangingPunct="1">
              <a:spcAft>
                <a:spcPts val="0"/>
              </a:spcAft>
              <a:buNone/>
              <a:defRPr/>
            </a:pPr>
            <a:r>
              <a:rPr lang="ru-RU" sz="2000" b="1" dirty="0">
                <a:latin typeface="Times New Roman" pitchFamily="18" charset="0"/>
                <a:cs typeface="Times New Roman" pitchFamily="18" charset="0"/>
              </a:rPr>
              <a:t>-прогнозные показатели поступлений доходов главных администраторов доходов бюджета муниципального </a:t>
            </a:r>
            <a:r>
              <a:rPr lang="ru-RU" sz="2000" b="1" dirty="0" smtClean="0">
                <a:latin typeface="Times New Roman" pitchFamily="18" charset="0"/>
                <a:cs typeface="Times New Roman" pitchFamily="18" charset="0"/>
              </a:rPr>
              <a:t>округа;</a:t>
            </a:r>
            <a:endParaRPr lang="ru-RU" sz="2000" b="1" dirty="0">
              <a:latin typeface="Times New Roman" pitchFamily="18" charset="0"/>
              <a:cs typeface="Times New Roman" pitchFamily="18" charset="0"/>
            </a:endParaRPr>
          </a:p>
          <a:p>
            <a:pPr marL="274320" indent="-274320" eaLnBrk="1" fontAlgn="auto" hangingPunct="1">
              <a:spcAft>
                <a:spcPts val="0"/>
              </a:spcAft>
              <a:buNone/>
              <a:defRPr/>
            </a:pPr>
            <a:r>
              <a:rPr lang="ru-RU" sz="2000" b="1" dirty="0">
                <a:latin typeface="Times New Roman" pitchFamily="18" charset="0"/>
                <a:cs typeface="Times New Roman" pitchFamily="18" charset="0"/>
              </a:rPr>
              <a:t>-объемы межбюджетных трансфертов определенные проектом закона Забайкальского края «О бюджете Забайкальского края на 2025 год и плановый период 2026 и 2027 годов»;</a:t>
            </a:r>
          </a:p>
          <a:p>
            <a:pPr marL="274320" indent="-274320" eaLnBrk="1" fontAlgn="auto" hangingPunct="1">
              <a:spcAft>
                <a:spcPts val="0"/>
              </a:spcAft>
              <a:buNone/>
              <a:defRPr/>
            </a:pPr>
            <a:r>
              <a:rPr lang="ru-RU" sz="2000" b="1" dirty="0">
                <a:latin typeface="Times New Roman" pitchFamily="18" charset="0"/>
                <a:cs typeface="Times New Roman" pitchFamily="18" charset="0"/>
              </a:rPr>
              <a:t>-реестр расходных обязательств; </a:t>
            </a:r>
          </a:p>
          <a:p>
            <a:pPr marL="274320" indent="-274320" eaLnBrk="1" fontAlgn="auto" hangingPunct="1">
              <a:spcAft>
                <a:spcPts val="0"/>
              </a:spcAft>
              <a:buNone/>
              <a:defRPr/>
            </a:pPr>
            <a:r>
              <a:rPr lang="ru-RU" sz="2000" b="1" dirty="0">
                <a:latin typeface="Times New Roman" pitchFamily="18" charset="0"/>
                <a:cs typeface="Times New Roman" pitchFamily="18" charset="0"/>
              </a:rPr>
              <a:t> -реестр источников доходов бюджета </a:t>
            </a:r>
            <a:r>
              <a:rPr lang="ru-RU" sz="2000" b="1" dirty="0" err="1" smtClean="0">
                <a:latin typeface="Times New Roman" pitchFamily="18" charset="0"/>
                <a:cs typeface="Times New Roman" pitchFamily="18" charset="0"/>
              </a:rPr>
              <a:t>Могочинского</a:t>
            </a:r>
            <a:r>
              <a:rPr lang="ru-RU" sz="2000" b="1" dirty="0" smtClean="0">
                <a:latin typeface="Times New Roman" pitchFamily="18" charset="0"/>
                <a:cs typeface="Times New Roman" pitchFamily="18" charset="0"/>
              </a:rPr>
              <a:t> муниципального округа;</a:t>
            </a:r>
            <a:endParaRPr lang="ru-RU" sz="2000" b="1" dirty="0">
              <a:latin typeface="Times New Roman" pitchFamily="18" charset="0"/>
              <a:cs typeface="Times New Roman" pitchFamily="18" charset="0"/>
            </a:endParaRPr>
          </a:p>
          <a:p>
            <a:pPr marL="274320" indent="-274320" eaLnBrk="1" fontAlgn="auto" hangingPunct="1">
              <a:spcAft>
                <a:spcPts val="0"/>
              </a:spcAft>
              <a:buNone/>
              <a:defRPr/>
            </a:pPr>
            <a:r>
              <a:rPr lang="ru-RU" sz="2000" b="1" dirty="0">
                <a:latin typeface="Times New Roman" pitchFamily="18" charset="0"/>
                <a:cs typeface="Times New Roman" pitchFamily="18" charset="0"/>
              </a:rPr>
              <a:t>-предварительные итоги социально-экономического развития муниципального </a:t>
            </a:r>
            <a:r>
              <a:rPr lang="ru-RU" sz="2000" b="1" dirty="0" smtClean="0">
                <a:latin typeface="Times New Roman" pitchFamily="18" charset="0"/>
                <a:cs typeface="Times New Roman" pitchFamily="18" charset="0"/>
              </a:rPr>
              <a:t>округа;</a:t>
            </a:r>
            <a:endParaRPr lang="ru-RU" sz="2000" b="1" dirty="0">
              <a:latin typeface="Times New Roman" pitchFamily="18" charset="0"/>
              <a:cs typeface="Times New Roman" pitchFamily="18" charset="0"/>
            </a:endParaRPr>
          </a:p>
          <a:p>
            <a:pPr marL="274320" indent="-274320" eaLnBrk="1" fontAlgn="auto" hangingPunct="1">
              <a:spcAft>
                <a:spcPts val="0"/>
              </a:spcAft>
              <a:buNone/>
              <a:defRPr/>
            </a:pPr>
            <a:r>
              <a:rPr lang="ru-RU" sz="2000" b="1" dirty="0">
                <a:latin typeface="Times New Roman" pitchFamily="18" charset="0"/>
                <a:cs typeface="Times New Roman" pitchFamily="18" charset="0"/>
              </a:rPr>
              <a:t>-оценка ожидаемого исполнения бюджета муниципального </a:t>
            </a:r>
            <a:r>
              <a:rPr lang="ru-RU" sz="2000" b="1" dirty="0" smtClean="0">
                <a:latin typeface="Times New Roman" pitchFamily="18" charset="0"/>
                <a:cs typeface="Times New Roman" pitchFamily="18" charset="0"/>
              </a:rPr>
              <a:t>округа;</a:t>
            </a:r>
            <a:endParaRPr lang="ru-RU" sz="2000" b="1" dirty="0">
              <a:latin typeface="Times New Roman" pitchFamily="18" charset="0"/>
              <a:cs typeface="Times New Roman" pitchFamily="18" charset="0"/>
            </a:endParaRPr>
          </a:p>
          <a:p>
            <a:pPr marL="274320" indent="-274320" eaLnBrk="1" fontAlgn="auto" hangingPunct="1">
              <a:spcAft>
                <a:spcPts val="0"/>
              </a:spcAft>
              <a:buNone/>
              <a:defRPr/>
            </a:pPr>
            <a:r>
              <a:rPr lang="ru-RU" sz="2000" b="1" dirty="0">
                <a:latin typeface="Times New Roman" pitchFamily="18" charset="0"/>
                <a:cs typeface="Times New Roman" pitchFamily="18" charset="0"/>
              </a:rPr>
              <a:t>-перечень муниципальных целевых программ;</a:t>
            </a:r>
          </a:p>
          <a:p>
            <a:pPr marL="274320" indent="-274320" eaLnBrk="1" fontAlgn="auto" hangingPunct="1">
              <a:spcAft>
                <a:spcPts val="0"/>
              </a:spcAft>
              <a:buNone/>
              <a:defRPr/>
            </a:pPr>
            <a:endParaRPr lang="ru-RU" sz="1800" dirty="0">
              <a:latin typeface="Times New Roman" pitchFamily="18" charset="0"/>
              <a:cs typeface="Times New Roman" pitchFamily="18" charset="0"/>
            </a:endParaRPr>
          </a:p>
          <a:p>
            <a:pPr marL="274320" indent="-274320" eaLnBrk="1" fontAlgn="auto" hangingPunct="1">
              <a:spcAft>
                <a:spcPts val="0"/>
              </a:spcAft>
              <a:buFont typeface="Wingdings" pitchFamily="2" charset="2"/>
              <a:buChar char="v"/>
              <a:defRPr/>
            </a:pPr>
            <a:endParaRPr lang="ru-RU" dirty="0">
              <a:latin typeface="Times New Roman" pitchFamily="18" charset="0"/>
              <a:cs typeface="Times New Roman" pitchFamily="18" charset="0"/>
            </a:endParaRPr>
          </a:p>
          <a:p>
            <a:pPr marL="274320" indent="-274320" eaLnBrk="1" fontAlgn="auto" hangingPunct="1">
              <a:spcAft>
                <a:spcPts val="0"/>
              </a:spcAft>
              <a:buFont typeface="Wingdings 2"/>
              <a:buChar char=""/>
              <a:defRPr/>
            </a:pP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97794886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Прямоугольник 2"/>
          <p:cNvSpPr>
            <a:spLocks noChangeArrowheads="1"/>
          </p:cNvSpPr>
          <p:nvPr/>
        </p:nvSpPr>
        <p:spPr bwMode="auto">
          <a:xfrm>
            <a:off x="2024064" y="1143000"/>
            <a:ext cx="8143875"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ru-RU" altLang="ru-RU" sz="7200" b="1" dirty="0">
                <a:solidFill>
                  <a:prstClr val="black"/>
                </a:solidFill>
                <a:latin typeface="Times New Roman" panose="02020603050405020304" pitchFamily="18" charset="0"/>
                <a:cs typeface="Times New Roman" panose="02020603050405020304" pitchFamily="18" charset="0"/>
              </a:rPr>
              <a:t>Расходы </a:t>
            </a:r>
            <a:r>
              <a:rPr lang="ru-RU" altLang="ru-RU" sz="7200" b="1" dirty="0" smtClean="0">
                <a:solidFill>
                  <a:prstClr val="black"/>
                </a:solidFill>
                <a:latin typeface="Times New Roman" panose="02020603050405020304" pitchFamily="18" charset="0"/>
                <a:cs typeface="Times New Roman" panose="02020603050405020304" pitchFamily="18" charset="0"/>
              </a:rPr>
              <a:t>бюджета муниципального округа </a:t>
            </a:r>
            <a:endParaRPr lang="ru-RU" altLang="ru-RU" sz="7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1088787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9154" name="Picture 4" descr="D:\Общая\Бюджет для граждан мой\копилка.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34250" y="3321844"/>
            <a:ext cx="4857750" cy="3514725"/>
          </a:xfrm>
          <a:prstGeom prst="rect">
            <a:avLst/>
          </a:prstGeom>
          <a:noFill/>
          <a:ln>
            <a:noFill/>
          </a:ln>
          <a:effectLst>
            <a:softEdge rad="6350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Заголовок 4"/>
          <p:cNvSpPr>
            <a:spLocks noGrp="1"/>
          </p:cNvSpPr>
          <p:nvPr>
            <p:ph type="title" idx="4294967295"/>
          </p:nvPr>
        </p:nvSpPr>
        <p:spPr>
          <a:xfrm>
            <a:off x="0" y="142875"/>
            <a:ext cx="8732018" cy="6357938"/>
          </a:xfrm>
        </p:spPr>
        <p:txBody>
          <a:bodyPr>
            <a:noAutofit/>
          </a:bodyPr>
          <a:lstStyle/>
          <a:p>
            <a:r>
              <a:rPr lang="ru-RU" altLang="ru-RU" sz="2000" b="1" dirty="0">
                <a:solidFill>
                  <a:schemeClr val="tx1"/>
                </a:solidFill>
                <a:latin typeface="Times New Roman" panose="02020603050405020304" pitchFamily="18" charset="0"/>
                <a:cs typeface="Times New Roman" panose="02020603050405020304" pitchFamily="18" charset="0"/>
              </a:rPr>
              <a:t>Расходы бюджета муниципального округа сформированы на основе реестра расходных обязательств с учетом необходимости исполнения расходных обязательств возложенных на органы местного самоуправления муниципального образования.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i="1" dirty="0">
                <a:solidFill>
                  <a:schemeClr val="tx1"/>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Направление планирования первоочередных бюджетных расходов - это выплата заработной платы и начислений на нее, социальное обеспечение, оплата коммунальных услуг, уплата налогов, сборов и иных обязательных платежей;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Повышение уровня ответственности, главных распорядителей средств бюджета муниципального округа за качественное планирование и исполнение в полном объеме бюджетных назначений позволит обеспечить снижение рисков неисполнения первоочередных и социально-значимых обязательств.</a:t>
            </a:r>
            <a:r>
              <a:rPr lang="ru-RU" altLang="ru-RU" sz="2000" b="1" dirty="0">
                <a:latin typeface="Times New Roman" panose="02020603050405020304" pitchFamily="18" charset="0"/>
                <a:cs typeface="Times New Roman" panose="02020603050405020304" pitchFamily="18" charset="0"/>
              </a:rPr>
              <a:t/>
            </a:r>
            <a:br>
              <a:rPr lang="ru-RU" altLang="ru-RU" sz="2000" b="1" dirty="0">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i="1" dirty="0">
                <a:solidFill>
                  <a:schemeClr val="tx1"/>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Общие подходы к формированию расходов бюджета округа на 2025 год и плановый период 2026 и 2027 годов определены бюджетной политикой муниципального округа     Бюджет муниципального округа сохраняет свою социальную направленность. На  2025 год на отрасли социальной сферы предусмотрено 940048,8 </a:t>
            </a:r>
            <a:r>
              <a:rPr lang="ru-RU" altLang="ru-RU" sz="2000" b="1" dirty="0" err="1">
                <a:solidFill>
                  <a:schemeClr val="tx1"/>
                </a:solidFill>
                <a:latin typeface="Times New Roman" panose="02020603050405020304" pitchFamily="18" charset="0"/>
                <a:cs typeface="Times New Roman" panose="02020603050405020304" pitchFamily="18" charset="0"/>
              </a:rPr>
              <a:t>тыс.руб</a:t>
            </a:r>
            <a:r>
              <a:rPr lang="ru-RU" altLang="ru-RU" sz="2000" b="1" dirty="0">
                <a:solidFill>
                  <a:schemeClr val="tx1"/>
                </a:solidFill>
                <a:latin typeface="Times New Roman" panose="02020603050405020304" pitchFamily="18" charset="0"/>
                <a:cs typeface="Times New Roman" panose="02020603050405020304" pitchFamily="18" charset="0"/>
              </a:rPr>
              <a:t>. или  61,9% от общей суммы расходов. </a:t>
            </a:r>
          </a:p>
        </p:txBody>
      </p:sp>
    </p:spTree>
    <p:extLst>
      <p:ext uri="{BB962C8B-B14F-4D97-AF65-F5344CB8AC3E}">
        <p14:creationId xmlns="" xmlns:p14="http://schemas.microsoft.com/office/powerpoint/2010/main" val="228434719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583997"/>
            <a:ext cx="6632502" cy="3274003"/>
          </a:xfrm>
          <a:prstGeom prst="rect">
            <a:avLst/>
          </a:prstGeom>
          <a:effectLst>
            <a:softEdge rad="635000"/>
          </a:effectLst>
        </p:spPr>
      </p:pic>
      <p:sp>
        <p:nvSpPr>
          <p:cNvPr id="50179" name="Заголовок 4"/>
          <p:cNvSpPr>
            <a:spLocks noGrp="1"/>
          </p:cNvSpPr>
          <p:nvPr>
            <p:ph type="title" idx="4294967295"/>
          </p:nvPr>
        </p:nvSpPr>
        <p:spPr>
          <a:xfrm>
            <a:off x="5496448" y="142875"/>
            <a:ext cx="6695552" cy="5857875"/>
          </a:xfrm>
        </p:spPr>
        <p:txBody>
          <a:bodyPr/>
          <a:lstStyle/>
          <a:p>
            <a:pPr algn="l" eaLnBrk="1" hangingPunct="1"/>
            <a:r>
              <a:rPr lang="ru-RU" altLang="ru-RU" sz="2800" b="1" u="sng" dirty="0">
                <a:solidFill>
                  <a:schemeClr val="tx1"/>
                </a:solidFill>
                <a:latin typeface="Times New Roman" panose="02020603050405020304" pitchFamily="18" charset="0"/>
                <a:cs typeface="Times New Roman" panose="02020603050405020304" pitchFamily="18" charset="0"/>
              </a:rPr>
              <a:t>Расходы бюджета- выплачиваемые из бюджета денежные средства</a:t>
            </a:r>
            <a:br>
              <a:rPr lang="ru-RU" altLang="ru-RU" sz="2800" b="1" u="sng" dirty="0">
                <a:solidFill>
                  <a:schemeClr val="tx1"/>
                </a:solidFill>
                <a:latin typeface="Times New Roman" panose="02020603050405020304" pitchFamily="18" charset="0"/>
                <a:cs typeface="Times New Roman" panose="02020603050405020304" pitchFamily="18" charset="0"/>
              </a:rPr>
            </a:br>
            <a:r>
              <a:rPr lang="ru-RU" altLang="ru-RU" sz="2800" b="1" dirty="0">
                <a:solidFill>
                  <a:schemeClr val="tx1"/>
                </a:solidFill>
                <a:latin typeface="Times New Roman" panose="02020603050405020304" pitchFamily="18" charset="0"/>
                <a:cs typeface="Times New Roman" panose="02020603050405020304" pitchFamily="18" charset="0"/>
              </a:rPr>
              <a:t/>
            </a:r>
            <a:br>
              <a:rPr lang="ru-RU" altLang="ru-RU" sz="2800" b="1" dirty="0">
                <a:solidFill>
                  <a:schemeClr val="tx1"/>
                </a:solidFill>
                <a:latin typeface="Times New Roman" panose="02020603050405020304" pitchFamily="18" charset="0"/>
                <a:cs typeface="Times New Roman" panose="02020603050405020304" pitchFamily="18" charset="0"/>
              </a:rPr>
            </a:br>
            <a:r>
              <a:rPr lang="ru-RU" altLang="ru-RU" sz="2800" b="1" dirty="0">
                <a:solidFill>
                  <a:srgbClr val="003300"/>
                </a:solidFill>
                <a:latin typeface="Times New Roman" panose="02020603050405020304" pitchFamily="18" charset="0"/>
                <a:cs typeface="Times New Roman" panose="02020603050405020304" pitchFamily="18" charset="0"/>
              </a:rPr>
              <a:t>Расходы бюджета муниципального округа распределены:</a:t>
            </a:r>
            <a:br>
              <a:rPr lang="ru-RU" altLang="ru-RU" sz="2800" b="1" dirty="0">
                <a:solidFill>
                  <a:srgbClr val="003300"/>
                </a:solidFill>
                <a:latin typeface="Times New Roman" panose="02020603050405020304" pitchFamily="18" charset="0"/>
                <a:cs typeface="Times New Roman" panose="02020603050405020304" pitchFamily="18" charset="0"/>
              </a:rPr>
            </a:br>
            <a:r>
              <a:rPr lang="ru-RU" altLang="ru-RU" sz="2800" b="1" dirty="0">
                <a:solidFill>
                  <a:srgbClr val="003300"/>
                </a:solidFill>
                <a:latin typeface="Times New Roman" panose="02020603050405020304" pitchFamily="18" charset="0"/>
                <a:cs typeface="Times New Roman" panose="02020603050405020304" pitchFamily="18" charset="0"/>
              </a:rPr>
              <a:t>- по функциям муниципального округа</a:t>
            </a:r>
            <a:br>
              <a:rPr lang="ru-RU" altLang="ru-RU" sz="2800" b="1" dirty="0">
                <a:solidFill>
                  <a:srgbClr val="003300"/>
                </a:solidFill>
                <a:latin typeface="Times New Roman" panose="02020603050405020304" pitchFamily="18" charset="0"/>
                <a:cs typeface="Times New Roman" panose="02020603050405020304" pitchFamily="18" charset="0"/>
              </a:rPr>
            </a:br>
            <a:r>
              <a:rPr lang="ru-RU" altLang="ru-RU" sz="2800" b="1" dirty="0">
                <a:solidFill>
                  <a:srgbClr val="003300"/>
                </a:solidFill>
                <a:latin typeface="Times New Roman" panose="02020603050405020304" pitchFamily="18" charset="0"/>
                <a:cs typeface="Times New Roman" panose="02020603050405020304" pitchFamily="18" charset="0"/>
              </a:rPr>
              <a:t>- по ведомствам</a:t>
            </a:r>
            <a:br>
              <a:rPr lang="ru-RU" altLang="ru-RU" sz="2800" b="1" dirty="0">
                <a:solidFill>
                  <a:srgbClr val="003300"/>
                </a:solidFill>
                <a:latin typeface="Times New Roman" panose="02020603050405020304" pitchFamily="18" charset="0"/>
                <a:cs typeface="Times New Roman" panose="02020603050405020304" pitchFamily="18" charset="0"/>
              </a:rPr>
            </a:br>
            <a:r>
              <a:rPr lang="ru-RU" altLang="ru-RU" sz="2800" b="1" dirty="0">
                <a:solidFill>
                  <a:srgbClr val="003300"/>
                </a:solidFill>
                <a:latin typeface="Times New Roman" panose="02020603050405020304" pitchFamily="18" charset="0"/>
                <a:cs typeface="Times New Roman" panose="02020603050405020304" pitchFamily="18" charset="0"/>
              </a:rPr>
              <a:t>- по муниципальным программам</a:t>
            </a:r>
            <a:r>
              <a:rPr lang="ru-RU" altLang="ru-RU" sz="2800" b="1" i="1" dirty="0">
                <a:solidFill>
                  <a:srgbClr val="003300"/>
                </a:solidFill>
                <a:latin typeface="Times New Roman" panose="02020603050405020304" pitchFamily="18" charset="0"/>
                <a:cs typeface="Times New Roman" panose="02020603050405020304" pitchFamily="18" charset="0"/>
              </a:rPr>
              <a:t>. </a:t>
            </a:r>
            <a:endParaRPr lang="ru-RU" altLang="ru-RU" sz="2800" b="1"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2296435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7" name="Заголовок 1"/>
          <p:cNvSpPr>
            <a:spLocks noGrp="1"/>
          </p:cNvSpPr>
          <p:nvPr>
            <p:ph type="title"/>
          </p:nvPr>
        </p:nvSpPr>
        <p:spPr>
          <a:xfrm>
            <a:off x="2141974" y="-160774"/>
            <a:ext cx="8229600" cy="660837"/>
          </a:xfrm>
        </p:spPr>
        <p:txBody>
          <a:bodyPr/>
          <a:lstStyle/>
          <a:p>
            <a:pPr eaLnBrk="1" hangingPunct="1"/>
            <a:r>
              <a:rPr lang="ru-RU" altLang="ru-RU" sz="2000" b="1" u="sng" dirty="0">
                <a:latin typeface="Times New Roman" panose="02020603050405020304" pitchFamily="18" charset="0"/>
                <a:cs typeface="Times New Roman" panose="02020603050405020304" pitchFamily="18" charset="0"/>
              </a:rPr>
              <a:t>Расходы бюджета </a:t>
            </a:r>
            <a:r>
              <a:rPr lang="ru-RU" altLang="ru-RU" sz="2000" b="1" u="sng" dirty="0" err="1">
                <a:latin typeface="Times New Roman" panose="02020603050405020304" pitchFamily="18" charset="0"/>
                <a:cs typeface="Times New Roman" panose="02020603050405020304" pitchFamily="18" charset="0"/>
              </a:rPr>
              <a:t>Могочинского</a:t>
            </a:r>
            <a:r>
              <a:rPr lang="ru-RU" altLang="ru-RU" sz="2000" b="1" u="sng" dirty="0">
                <a:latin typeface="Times New Roman" panose="02020603050405020304" pitchFamily="18" charset="0"/>
                <a:cs typeface="Times New Roman" panose="02020603050405020304" pitchFamily="18" charset="0"/>
              </a:rPr>
              <a:t> муниципального округа</a:t>
            </a:r>
          </a:p>
        </p:txBody>
      </p:sp>
      <p:sp>
        <p:nvSpPr>
          <p:cNvPr id="11268" name="Rectangle 1"/>
          <p:cNvSpPr>
            <a:spLocks noChangeArrowheads="1"/>
          </p:cNvSpPr>
          <p:nvPr/>
        </p:nvSpPr>
        <p:spPr bwMode="auto">
          <a:xfrm>
            <a:off x="1524000" y="-663575"/>
            <a:ext cx="91440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a:solidFill>
                <a:prstClr val="black"/>
              </a:solidFill>
              <a:latin typeface="Calibri" panose="020F0502020204030204" pitchFamily="34" charset="0"/>
            </a:endParaRPr>
          </a:p>
          <a:p>
            <a:pPr defTabSz="914400" eaLnBrk="1" fontAlgn="base" hangingPunct="1">
              <a:spcBef>
                <a:spcPct val="0"/>
              </a:spcBef>
              <a:spcAft>
                <a:spcPct val="0"/>
              </a:spcAft>
            </a:pPr>
            <a:endParaRPr lang="ru-RU" altLang="ru-RU" sz="1400" b="1">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sz="1400" b="1">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sz="1400" b="1">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sz="1400" b="1">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sz="1400" b="1">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sz="1400" b="1">
              <a:solidFill>
                <a:prstClr val="black"/>
              </a:solidFill>
              <a:latin typeface="Times New Roman" panose="02020603050405020304" pitchFamily="18" charset="0"/>
              <a:cs typeface="Times New Roman" panose="02020603050405020304" pitchFamily="18" charset="0"/>
            </a:endParaRPr>
          </a:p>
        </p:txBody>
      </p:sp>
      <p:sp>
        <p:nvSpPr>
          <p:cNvPr id="11269" name="Rectangle 1"/>
          <p:cNvSpPr>
            <a:spLocks noChangeArrowheads="1"/>
          </p:cNvSpPr>
          <p:nvPr/>
        </p:nvSpPr>
        <p:spPr bwMode="auto">
          <a:xfrm>
            <a:off x="130629" y="210523"/>
            <a:ext cx="11947490" cy="2523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ru-RU" altLang="ru-RU" sz="1400" b="1" dirty="0">
                <a:solidFill>
                  <a:prstClr val="black"/>
                </a:solidFill>
                <a:latin typeface="Times New Roman" panose="02020603050405020304" pitchFamily="18" charset="0"/>
                <a:cs typeface="Times New Roman" panose="02020603050405020304" pitchFamily="18" charset="0"/>
              </a:rPr>
              <a:t>	</a:t>
            </a:r>
            <a:endParaRPr lang="ru-RU" altLang="ru-RU" sz="1400" b="1" dirty="0" smtClean="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r>
              <a:rPr lang="ru-RU" altLang="ru-RU" sz="1600" b="1" dirty="0" smtClean="0">
                <a:solidFill>
                  <a:prstClr val="black"/>
                </a:solidFill>
                <a:latin typeface="Times New Roman" panose="02020603050405020304" pitchFamily="18" charset="0"/>
                <a:cs typeface="Times New Roman" panose="02020603050405020304" pitchFamily="18" charset="0"/>
              </a:rPr>
              <a:t>В </a:t>
            </a:r>
            <a:r>
              <a:rPr lang="ru-RU" altLang="ru-RU" sz="1600" b="1" dirty="0">
                <a:solidFill>
                  <a:prstClr val="black"/>
                </a:solidFill>
                <a:latin typeface="Times New Roman" panose="02020603050405020304" pitchFamily="18" charset="0"/>
                <a:cs typeface="Times New Roman" panose="02020603050405020304" pitchFamily="18" charset="0"/>
              </a:rPr>
              <a:t>структуре общих расходов бюджета </a:t>
            </a:r>
            <a:r>
              <a:rPr lang="ru-RU" altLang="ru-RU" sz="16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600" b="1" dirty="0">
                <a:solidFill>
                  <a:prstClr val="black"/>
                </a:solidFill>
                <a:latin typeface="Times New Roman" panose="02020603050405020304" pitchFamily="18" charset="0"/>
                <a:cs typeface="Times New Roman" panose="02020603050405020304" pitchFamily="18" charset="0"/>
              </a:rPr>
              <a:t> муниципального округа на 2025 год наибольший удельный вес занимают расходы на образование – 53,6%, Доля расходов на культуру в составе общих расходов бюджета </a:t>
            </a:r>
            <a:r>
              <a:rPr lang="ru-RU" altLang="ru-RU" sz="16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600" b="1" dirty="0">
                <a:solidFill>
                  <a:prstClr val="black"/>
                </a:solidFill>
                <a:latin typeface="Times New Roman" panose="02020603050405020304" pitchFamily="18" charset="0"/>
                <a:cs typeface="Times New Roman" panose="02020603050405020304" pitchFamily="18" charset="0"/>
              </a:rPr>
              <a:t> муниципального округа составит – 5,3%, физическую культуру и спорт – 0,9%, социальную политику – 2,0% общегосударственные расходы – 15,9%,   национальную оборону – 0,1%, национальную безопасность- 1,7 %, национальную экономику – 6,5%, жилищно-коммунальное хозяйство- 13,2%, охрана окружающей среды – 0,3%, средств массовой информации -0,5%</a:t>
            </a:r>
          </a:p>
          <a:p>
            <a:pPr algn="just" defTabSz="914400" eaLnBrk="1" fontAlgn="base" hangingPunct="1">
              <a:spcBef>
                <a:spcPct val="0"/>
              </a:spcBef>
              <a:spcAft>
                <a:spcPct val="0"/>
              </a:spcAft>
            </a:pPr>
            <a:endParaRPr lang="ru-RU" altLang="ru-RU" sz="1600" dirty="0">
              <a:solidFill>
                <a:prstClr val="black"/>
              </a:solidFill>
              <a:latin typeface="Times New Roman" panose="02020603050405020304" pitchFamily="18" charset="0"/>
              <a:cs typeface="Times New Roman" panose="02020603050405020304" pitchFamily="18" charset="0"/>
            </a:endParaRPr>
          </a:p>
          <a:p>
            <a:pPr algn="just" defTabSz="914400" eaLnBrk="1" fontAlgn="base" hangingPunct="1">
              <a:spcBef>
                <a:spcPct val="0"/>
              </a:spcBef>
              <a:spcAft>
                <a:spcPct val="0"/>
              </a:spcAft>
            </a:pPr>
            <a:endParaRPr lang="ru-RU" altLang="ru-RU" sz="1600" dirty="0">
              <a:solidFill>
                <a:prstClr val="black"/>
              </a:solidFill>
              <a:latin typeface="Times New Roman" panose="02020603050405020304" pitchFamily="18" charset="0"/>
              <a:cs typeface="Times New Roman" panose="02020603050405020304" pitchFamily="18" charset="0"/>
            </a:endParaRPr>
          </a:p>
          <a:p>
            <a:pPr algn="just" defTabSz="914400" eaLnBrk="1" fontAlgn="base" hangingPunct="1">
              <a:spcBef>
                <a:spcPct val="0"/>
              </a:spcBef>
              <a:spcAft>
                <a:spcPct val="0"/>
              </a:spcAft>
            </a:pPr>
            <a:endParaRPr lang="ru-RU" altLang="ru-RU" sz="1600" dirty="0">
              <a:solidFill>
                <a:prstClr val="black"/>
              </a:solidFill>
              <a:latin typeface="Times New Roman" panose="02020603050405020304" pitchFamily="18" charset="0"/>
              <a:cs typeface="Times New Roman" panose="02020603050405020304" pitchFamily="18" charset="0"/>
            </a:endParaRPr>
          </a:p>
          <a:p>
            <a:pPr algn="just" defTabSz="914400" eaLnBrk="1" fontAlgn="base" hangingPunct="1">
              <a:spcBef>
                <a:spcPct val="0"/>
              </a:spcBef>
              <a:spcAft>
                <a:spcPct val="0"/>
              </a:spcAft>
            </a:pPr>
            <a:endParaRPr lang="ru-RU" alt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1266" name="Диаграмма 7"/>
          <p:cNvGraphicFramePr>
            <a:graphicFrameLocks/>
          </p:cNvGraphicFramePr>
          <p:nvPr>
            <p:extLst>
              <p:ext uri="{D42A27DB-BD31-4B8C-83A1-F6EECF244321}">
                <p14:modId xmlns="" xmlns:p14="http://schemas.microsoft.com/office/powerpoint/2010/main" val="2815231888"/>
              </p:ext>
            </p:extLst>
          </p:nvPr>
        </p:nvGraphicFramePr>
        <p:xfrm>
          <a:off x="231112" y="1928813"/>
          <a:ext cx="11960888" cy="4929187"/>
        </p:xfrm>
        <a:graphic>
          <a:graphicData uri="http://schemas.openxmlformats.org/presentationml/2006/ole">
            <p:oleObj spid="_x0000_s11276" name="Диаграмма" r:id="rId3" imgW="9372686" imgH="3505174" progId="Excel.Sheet.8">
              <p:embed/>
            </p:oleObj>
          </a:graphicData>
        </a:graphic>
      </p:graphicFrame>
    </p:spTree>
    <p:extLst>
      <p:ext uri="{BB962C8B-B14F-4D97-AF65-F5344CB8AC3E}">
        <p14:creationId xmlns="" xmlns:p14="http://schemas.microsoft.com/office/powerpoint/2010/main" val="404937272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1" name="Заголовок 1"/>
          <p:cNvSpPr>
            <a:spLocks noGrp="1"/>
          </p:cNvSpPr>
          <p:nvPr>
            <p:ph type="title"/>
          </p:nvPr>
        </p:nvSpPr>
        <p:spPr>
          <a:xfrm>
            <a:off x="170822" y="184666"/>
            <a:ext cx="12021178" cy="2000250"/>
          </a:xfrm>
        </p:spPr>
        <p:txBody>
          <a:bodyPr>
            <a:noAutofit/>
          </a:bodyPr>
          <a:lstStyle/>
          <a:p>
            <a:pPr algn="just" eaLnBrk="1" hangingPunct="1"/>
            <a:r>
              <a:rPr lang="ru-RU" altLang="ru-RU" sz="1600" b="1" dirty="0">
                <a:latin typeface="Times New Roman" panose="02020603050405020304" pitchFamily="18" charset="0"/>
                <a:cs typeface="Times New Roman" panose="02020603050405020304" pitchFamily="18" charset="0"/>
              </a:rPr>
              <a:t>Расходы на оплату труда с начислениями планируются в сумме 894386,0 тыс. руб., в том числе работникам бюджетных учреждений в сумме 678599,3 тыс. руб.(в том числе за счет средств бюджета края в сумме 464361,3 </a:t>
            </a:r>
            <a:r>
              <a:rPr lang="ru-RU" altLang="ru-RU" sz="1600" b="1" dirty="0" err="1">
                <a:latin typeface="Times New Roman" panose="02020603050405020304" pitchFamily="18" charset="0"/>
                <a:cs typeface="Times New Roman" panose="02020603050405020304" pitchFamily="18" charset="0"/>
              </a:rPr>
              <a:t>тыс.руб</a:t>
            </a:r>
            <a:r>
              <a:rPr lang="ru-RU" altLang="ru-RU" sz="1600" b="1" dirty="0">
                <a:latin typeface="Times New Roman" panose="02020603050405020304" pitchFamily="18" charset="0"/>
                <a:cs typeface="Times New Roman" panose="02020603050405020304" pitchFamily="18" charset="0"/>
              </a:rPr>
              <a:t>., за счет собственных источников и дотации на выравнивание в сумме 214238,0   тыс. руб.); работникам казенных учреждений и ОМСУ </a:t>
            </a:r>
            <a:r>
              <a:rPr lang="ru-RU" altLang="ru-RU" sz="1600" b="1" dirty="0" err="1">
                <a:latin typeface="Times New Roman" panose="02020603050405020304" pitchFamily="18" charset="0"/>
                <a:cs typeface="Times New Roman" panose="02020603050405020304" pitchFamily="18" charset="0"/>
              </a:rPr>
              <a:t>Могочинского</a:t>
            </a:r>
            <a:r>
              <a:rPr lang="ru-RU" altLang="ru-RU" sz="1600" b="1" dirty="0">
                <a:latin typeface="Times New Roman" panose="02020603050405020304" pitchFamily="18" charset="0"/>
                <a:cs typeface="Times New Roman" panose="02020603050405020304" pitchFamily="18" charset="0"/>
              </a:rPr>
              <a:t> муниципального округа  в сумме 215786,7  тыс. руб. (в том числе за счет средств бюджета края в сумме 6856,7 </a:t>
            </a:r>
            <a:r>
              <a:rPr lang="ru-RU" altLang="ru-RU" sz="1600" b="1" dirty="0" err="1">
                <a:latin typeface="Times New Roman" panose="02020603050405020304" pitchFamily="18" charset="0"/>
                <a:cs typeface="Times New Roman" panose="02020603050405020304" pitchFamily="18" charset="0"/>
              </a:rPr>
              <a:t>тыс.руб</a:t>
            </a:r>
            <a:r>
              <a:rPr lang="ru-RU" altLang="ru-RU" sz="1600" b="1" dirty="0">
                <a:latin typeface="Times New Roman" panose="02020603050405020304" pitchFamily="18" charset="0"/>
                <a:cs typeface="Times New Roman" panose="02020603050405020304" pitchFamily="18" charset="0"/>
              </a:rPr>
              <a:t>., за счет собственных источников 208930,0  тыс. руб.), В общем объеме планируемых расходов расходы на заработную плату составляют 57,1%. Расходы на коммунальные услуги  за счет собственных источников предусмотрены  в сумме 131457,5  тыс. руб.  или 12,8% от расходов на исполнение собственных полномочий, в том числе по казенным учреждениям – 35178,8  тыс. руб., в составе субсидий бюджетным учреждениям 96281,7  тыс. руб. </a:t>
            </a:r>
            <a:r>
              <a:rPr lang="ru-RU" altLang="ru-RU" sz="1600" b="1" dirty="0"/>
              <a:t/>
            </a:r>
            <a:br>
              <a:rPr lang="ru-RU" altLang="ru-RU" sz="1600" b="1" dirty="0"/>
            </a:br>
            <a:endParaRPr lang="ru-RU" altLang="ru-RU" sz="1600" b="1" dirty="0">
              <a:latin typeface="Times New Roman" panose="02020603050405020304" pitchFamily="18" charset="0"/>
              <a:cs typeface="Times New Roman" panose="02020603050405020304" pitchFamily="18" charset="0"/>
            </a:endParaRPr>
          </a:p>
        </p:txBody>
      </p:sp>
      <p:sp>
        <p:nvSpPr>
          <p:cNvPr id="12292"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ru-RU" altLang="ru-RU">
              <a:solidFill>
                <a:prstClr val="black"/>
              </a:solidFill>
              <a:latin typeface="Calibri" panose="020F0502020204030204" pitchFamily="34" charset="0"/>
            </a:endParaRPr>
          </a:p>
        </p:txBody>
      </p:sp>
      <p:graphicFrame>
        <p:nvGraphicFramePr>
          <p:cNvPr id="12290" name="Диаграмма 4"/>
          <p:cNvGraphicFramePr>
            <a:graphicFrameLocks/>
          </p:cNvGraphicFramePr>
          <p:nvPr>
            <p:extLst>
              <p:ext uri="{D42A27DB-BD31-4B8C-83A1-F6EECF244321}">
                <p14:modId xmlns="" xmlns:p14="http://schemas.microsoft.com/office/powerpoint/2010/main" val="3976619765"/>
              </p:ext>
            </p:extLst>
          </p:nvPr>
        </p:nvGraphicFramePr>
        <p:xfrm>
          <a:off x="170822" y="2139950"/>
          <a:ext cx="11887199" cy="4718050"/>
        </p:xfrm>
        <a:graphic>
          <a:graphicData uri="http://schemas.openxmlformats.org/presentationml/2006/ole">
            <p:oleObj spid="_x0000_s12300" name="Диаграмма" r:id="rId3" imgW="8858142" imgH="4009859" progId="Excel.Sheet.8">
              <p:embed/>
            </p:oleObj>
          </a:graphicData>
        </a:graphic>
      </p:graphicFrame>
    </p:spTree>
    <p:extLst>
      <p:ext uri="{BB962C8B-B14F-4D97-AF65-F5344CB8AC3E}">
        <p14:creationId xmlns="" xmlns:p14="http://schemas.microsoft.com/office/powerpoint/2010/main" val="20784056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04" name="Заголовок 1"/>
          <p:cNvSpPr>
            <a:spLocks noGrp="1"/>
          </p:cNvSpPr>
          <p:nvPr>
            <p:ph type="title"/>
          </p:nvPr>
        </p:nvSpPr>
        <p:spPr>
          <a:xfrm>
            <a:off x="120580" y="0"/>
            <a:ext cx="11716378" cy="642938"/>
          </a:xfrm>
        </p:spPr>
        <p:txBody>
          <a:bodyPr>
            <a:normAutofit/>
          </a:bodyPr>
          <a:lstStyle/>
          <a:p>
            <a:pPr eaLnBrk="1" hangingPunct="1"/>
            <a:r>
              <a:rPr lang="ru-RU" altLang="ru-RU" sz="2000" b="1" u="sng" dirty="0">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000" b="1" u="sng" dirty="0" smtClean="0">
                <a:latin typeface="Times New Roman" panose="02020603050405020304" pitchFamily="18" charset="0"/>
                <a:cs typeface="Times New Roman" panose="02020603050405020304" pitchFamily="18" charset="0"/>
              </a:rPr>
              <a:t>2025 </a:t>
            </a:r>
            <a:r>
              <a:rPr lang="ru-RU" altLang="ru-RU" sz="2000" b="1" u="sng" dirty="0">
                <a:latin typeface="Times New Roman" panose="02020603050405020304" pitchFamily="18" charset="0"/>
                <a:cs typeface="Times New Roman" panose="02020603050405020304" pitchFamily="18" charset="0"/>
              </a:rPr>
              <a:t>год по разделу «Общегосударственные расходы»</a:t>
            </a:r>
            <a:endParaRPr lang="ru-RU" altLang="ru-RU" sz="2000" u="sng" dirty="0"/>
          </a:p>
        </p:txBody>
      </p:sp>
      <p:sp>
        <p:nvSpPr>
          <p:cNvPr id="4" name="Содержимое 2"/>
          <p:cNvSpPr>
            <a:spLocks noGrp="1"/>
          </p:cNvSpPr>
          <p:nvPr>
            <p:ph idx="1"/>
          </p:nvPr>
        </p:nvSpPr>
        <p:spPr>
          <a:xfrm>
            <a:off x="120580" y="642939"/>
            <a:ext cx="12071420" cy="6129650"/>
          </a:xfrm>
        </p:spPr>
        <p:txBody>
          <a:bodyPr>
            <a:normAutofit fontScale="92500" lnSpcReduction="20000"/>
          </a:bodyPr>
          <a:lstStyle/>
          <a:p>
            <a:pPr algn="just">
              <a:spcAft>
                <a:spcPts val="0"/>
              </a:spcAft>
            </a:pPr>
            <a:r>
              <a:rPr lang="ru-RU" sz="1800" b="1" dirty="0" smtClean="0">
                <a:effectLst/>
                <a:latin typeface="Times New Roman" panose="02020603050405020304" pitchFamily="18" charset="0"/>
                <a:ea typeface="Times New Roman" panose="02020603050405020304" pitchFamily="18" charset="0"/>
              </a:rPr>
              <a:t>Общий объем бюджетных ассигнований по данному разделу запланирован в сумме  248848,8 тыс. руб. Здесь  отражены расходы на функционирование представительного органа местного самоуправления, обеспечение деятельности органов исполнительной власти, осуществление  государственных полномочий: в сфере труда; по созданию административных комиссий, по созданию комиссий по делам несовершеннолетних и защите их прав и организации деятельности этих комиссий, прочие общегосударственные вопросы.</a:t>
            </a:r>
          </a:p>
          <a:p>
            <a:pPr marL="274320" indent="-274320" algn="ctr" eaLnBrk="1" fontAlgn="auto" hangingPunct="1">
              <a:spcAft>
                <a:spcPts val="0"/>
              </a:spcAft>
              <a:buNone/>
              <a:defRPr/>
            </a:pPr>
            <a:r>
              <a:rPr lang="ru-RU" sz="2100" b="1" i="1" u="sng" dirty="0" smtClean="0">
                <a:latin typeface="Times New Roman" pitchFamily="18" charset="0"/>
                <a:cs typeface="Times New Roman" pitchFamily="18" charset="0"/>
              </a:rPr>
              <a:t>Так </a:t>
            </a:r>
            <a:r>
              <a:rPr lang="ru-RU" sz="2100" b="1" i="1" u="sng" dirty="0">
                <a:latin typeface="Times New Roman" pitchFamily="18" charset="0"/>
                <a:cs typeface="Times New Roman" pitchFamily="18" charset="0"/>
              </a:rPr>
              <a:t>же по данному разделу предусмотрены средства на реализацию муниципальных программ: </a:t>
            </a:r>
            <a:r>
              <a:rPr lang="ru-RU" sz="2100" b="1" u="sng" dirty="0">
                <a:latin typeface="Times New Roman" pitchFamily="18" charset="0"/>
                <a:cs typeface="Times New Roman" pitchFamily="18" charset="0"/>
              </a:rPr>
              <a:t>  </a:t>
            </a:r>
          </a:p>
          <a:p>
            <a:pPr indent="449580" algn="just">
              <a:spcAft>
                <a:spcPts val="0"/>
              </a:spcAft>
            </a:pPr>
            <a:r>
              <a:rPr lang="ru-RU" sz="1800" dirty="0" smtClean="0">
                <a:effectLst/>
                <a:latin typeface="Times New Roman" panose="02020603050405020304" pitchFamily="18" charset="0"/>
                <a:ea typeface="Times New Roman" panose="02020603050405020304" pitchFamily="18" charset="0"/>
              </a:rPr>
              <a:t>- </a:t>
            </a:r>
            <a:r>
              <a:rPr lang="ru-RU" sz="1800" b="1" dirty="0" smtClean="0">
                <a:effectLst/>
                <a:latin typeface="Times New Roman" panose="02020603050405020304" pitchFamily="18" charset="0"/>
                <a:ea typeface="Times New Roman" panose="02020603050405020304" pitchFamily="18" charset="0"/>
              </a:rPr>
              <a:t>«Развитие кадровой политики в  </a:t>
            </a:r>
            <a:r>
              <a:rPr lang="ru-RU" sz="1800" b="1" dirty="0" err="1" smtClean="0">
                <a:effectLst/>
                <a:latin typeface="Times New Roman" panose="02020603050405020304" pitchFamily="18" charset="0"/>
                <a:ea typeface="Times New Roman" panose="02020603050405020304" pitchFamily="18" charset="0"/>
              </a:rPr>
              <a:t>Могочинском</a:t>
            </a:r>
            <a:r>
              <a:rPr lang="ru-RU" sz="1800" b="1" dirty="0" smtClean="0">
                <a:effectLst/>
                <a:latin typeface="Times New Roman" panose="02020603050405020304" pitchFamily="18" charset="0"/>
                <a:ea typeface="Times New Roman" panose="02020603050405020304" pitchFamily="18" charset="0"/>
              </a:rPr>
              <a:t> муниципальном округе  в сумме 300,0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 расходы предусмотрены на обучение, повышение квалификации.</a:t>
            </a:r>
          </a:p>
          <a:p>
            <a:pPr indent="449580" algn="just">
              <a:spcAft>
                <a:spcPts val="0"/>
              </a:spcAft>
            </a:pPr>
            <a:r>
              <a:rPr lang="ru-RU" sz="1800" b="1" dirty="0" smtClean="0">
                <a:effectLst/>
                <a:latin typeface="Times New Roman" panose="02020603050405020304" pitchFamily="18" charset="0"/>
                <a:ea typeface="Times New Roman" panose="02020603050405020304" pitchFamily="18" charset="0"/>
              </a:rPr>
              <a:t>- «Управление муниципальными финансами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Расходы предусмотрены в сумме 12385,5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           </a:t>
            </a:r>
          </a:p>
          <a:p>
            <a:pPr indent="449580" algn="just">
              <a:spcAft>
                <a:spcPts val="0"/>
              </a:spcAft>
            </a:pPr>
            <a:r>
              <a:rPr lang="ru-RU" sz="1800" b="1" dirty="0" smtClean="0">
                <a:effectLst/>
                <a:latin typeface="Times New Roman" panose="02020603050405020304" pitchFamily="18" charset="0"/>
                <a:ea typeface="Times New Roman" panose="02020603050405020304" pitchFamily="18" charset="0"/>
              </a:rPr>
              <a:t>- "Улучшение условий  охраны труда в муниципальном районе "</a:t>
            </a:r>
            <a:r>
              <a:rPr lang="ru-RU" sz="1800" b="1" dirty="0" err="1" smtClean="0">
                <a:effectLst/>
                <a:latin typeface="Times New Roman" panose="02020603050405020304" pitchFamily="18" charset="0"/>
                <a:ea typeface="Times New Roman" panose="02020603050405020304" pitchFamily="18" charset="0"/>
              </a:rPr>
              <a:t>Могочинский</a:t>
            </a:r>
            <a:r>
              <a:rPr lang="ru-RU" sz="1800" b="1" dirty="0" smtClean="0">
                <a:effectLst/>
                <a:latin typeface="Times New Roman" panose="02020603050405020304" pitchFamily="18" charset="0"/>
                <a:ea typeface="Times New Roman" panose="02020603050405020304" pitchFamily="18" charset="0"/>
              </a:rPr>
              <a:t> район" в сумме 109,2,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indent="449580" algn="just">
              <a:spcAft>
                <a:spcPts val="0"/>
              </a:spcAft>
            </a:pPr>
            <a:r>
              <a:rPr lang="ru-RU" sz="1800" b="1" dirty="0" smtClean="0">
                <a:effectLst/>
                <a:latin typeface="Times New Roman" panose="02020603050405020304" pitchFamily="18" charset="0"/>
                <a:ea typeface="Times New Roman" panose="02020603050405020304" pitchFamily="18" charset="0"/>
              </a:rPr>
              <a:t>- «Укрепление общественного здоровья на территории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в сумме 10,0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indent="449580" algn="just">
              <a:spcAft>
                <a:spcPts val="0"/>
              </a:spcAft>
            </a:pPr>
            <a:r>
              <a:rPr lang="ru-RU" sz="1800" b="1" dirty="0" smtClean="0">
                <a:effectLst/>
                <a:latin typeface="Times New Roman" panose="02020603050405020304" pitchFamily="18" charset="0"/>
                <a:ea typeface="Times New Roman" panose="02020603050405020304" pitchFamily="18" charset="0"/>
              </a:rPr>
              <a:t>-«Укрепление материально-технической базы администрации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 в сумме 1800,0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        - "Энергосбережение и повышение энергетической эффективности в </a:t>
            </a:r>
            <a:r>
              <a:rPr lang="ru-RU" sz="1800" b="1" dirty="0" err="1" smtClean="0">
                <a:effectLst/>
                <a:latin typeface="Times New Roman" panose="02020603050405020304" pitchFamily="18" charset="0"/>
                <a:ea typeface="Times New Roman" panose="02020603050405020304" pitchFamily="18" charset="0"/>
              </a:rPr>
              <a:t>Могочинском</a:t>
            </a:r>
            <a:r>
              <a:rPr lang="ru-RU" sz="1800" b="1" dirty="0" smtClean="0">
                <a:effectLst/>
                <a:latin typeface="Times New Roman" panose="02020603050405020304" pitchFamily="18" charset="0"/>
                <a:ea typeface="Times New Roman" panose="02020603050405020304" pitchFamily="18" charset="0"/>
              </a:rPr>
              <a:t> муниципальном округе "  в сумме 800,0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 </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           Резервный фонд запланирован в сумме 500,0 тыс. руб. (создается для финансирования непредвиденных расходов и мероприятий местного значения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не предусмотренных в бюджете муниципального округа  на соответствующий финансовый год).</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    	В составе подраздела «Другие общегосударственные вопросы» запланированы средства в сумме  144700,5 тыс. руб. запланированы расходы по оплате труда и начислениям обслуживающего персонала и работников МКУ «Центр МТО», оплата по договорам за содержание муниципального имущества, обслуживание локальной вычислительной сети в здании администрации, оплату за обслуживание программного обеспечения и другие расходы на содержание органов местного самоуправления, а также иным образом зарезервированные средства.</a:t>
            </a:r>
            <a:endParaRPr lang="ru-RU"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81601103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2226" name="Picture 7" descr="D:\Общая\Бюджет для граждан мой\Картинки 2021\png-transparent-police-officer-cartoon-peoples-police-of-the-peoples-republic-of-china-map-alarm-comics-electronics-poster.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120062" y="2912295"/>
            <a:ext cx="4071938" cy="3857625"/>
          </a:xfrm>
          <a:prstGeom prst="rect">
            <a:avLst/>
          </a:prstGeom>
          <a:noFill/>
          <a:ln>
            <a:noFill/>
          </a:ln>
          <a:effectLst>
            <a:softEdge rad="1270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8" name="Заголовок 1"/>
          <p:cNvSpPr>
            <a:spLocks noGrp="1"/>
          </p:cNvSpPr>
          <p:nvPr>
            <p:ph type="title"/>
          </p:nvPr>
        </p:nvSpPr>
        <p:spPr>
          <a:xfrm>
            <a:off x="1524000" y="1"/>
            <a:ext cx="9144000" cy="12858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spcAft>
                <a:spcPts val="0"/>
              </a:spcAft>
            </a:pPr>
            <a:r>
              <a:rPr lang="ru-RU" altLang="ru-RU" sz="2400" b="1" u="sng" dirty="0">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400" b="1" u="sng" dirty="0" smtClean="0">
                <a:latin typeface="Times New Roman" panose="02020603050405020304" pitchFamily="18" charset="0"/>
                <a:cs typeface="Times New Roman" panose="02020603050405020304" pitchFamily="18" charset="0"/>
              </a:rPr>
              <a:t>2025 </a:t>
            </a:r>
            <a:r>
              <a:rPr lang="ru-RU" altLang="ru-RU" sz="2400" b="1" u="sng" dirty="0">
                <a:latin typeface="Times New Roman" panose="02020603050405020304" pitchFamily="18" charset="0"/>
                <a:cs typeface="Times New Roman" panose="02020603050405020304" pitchFamily="18" charset="0"/>
              </a:rPr>
              <a:t>год по </a:t>
            </a:r>
            <a:r>
              <a:rPr lang="ru-RU" altLang="ru-RU" sz="2400" b="1" u="sng" dirty="0" smtClean="0">
                <a:latin typeface="Times New Roman" panose="02020603050405020304" pitchFamily="18" charset="0"/>
                <a:cs typeface="Times New Roman" panose="02020603050405020304" pitchFamily="18" charset="0"/>
              </a:rPr>
              <a:t>разделу </a:t>
            </a:r>
            <a:r>
              <a:rPr lang="ru-RU" sz="2400" b="1" u="sng" dirty="0" smtClean="0">
                <a:effectLst/>
                <a:latin typeface="Times New Roman" panose="02020603050405020304" pitchFamily="18" charset="0"/>
                <a:ea typeface="Times New Roman" panose="02020603050405020304" pitchFamily="18" charset="0"/>
              </a:rPr>
              <a:t>«Национальная оборона»</a:t>
            </a:r>
            <a:br>
              <a:rPr lang="ru-RU" sz="2400" b="1" u="sng" dirty="0" smtClean="0">
                <a:effectLst/>
                <a:latin typeface="Times New Roman" panose="02020603050405020304" pitchFamily="18" charset="0"/>
                <a:ea typeface="Times New Roman" panose="02020603050405020304" pitchFamily="18" charset="0"/>
              </a:rPr>
            </a:br>
            <a:r>
              <a:rPr lang="ru-RU" sz="2400" i="1" dirty="0" smtClean="0">
                <a:effectLst/>
                <a:latin typeface="Times New Roman" panose="02020603050405020304" pitchFamily="18" charset="0"/>
                <a:ea typeface="Times New Roman" panose="02020603050405020304" pitchFamily="18" charset="0"/>
              </a:rPr>
              <a:t> </a:t>
            </a:r>
            <a:r>
              <a:rPr lang="ru-RU" sz="2400" dirty="0" smtClean="0">
                <a:effectLst/>
                <a:latin typeface="Times New Roman" panose="02020603050405020304" pitchFamily="18" charset="0"/>
                <a:ea typeface="Times New Roman" panose="02020603050405020304" pitchFamily="18" charset="0"/>
              </a:rPr>
              <a:t/>
            </a:r>
            <a:br>
              <a:rPr lang="ru-RU" sz="2400" dirty="0" smtClean="0">
                <a:effectLst/>
                <a:latin typeface="Times New Roman" panose="02020603050405020304" pitchFamily="18" charset="0"/>
                <a:ea typeface="Times New Roman" panose="02020603050405020304" pitchFamily="18" charset="0"/>
              </a:rPr>
            </a:br>
            <a:endParaRPr lang="ru-RU" altLang="ru-RU" sz="2400" u="sng" dirty="0"/>
          </a:p>
        </p:txBody>
      </p:sp>
      <p:sp>
        <p:nvSpPr>
          <p:cNvPr id="4" name="Содержимое 2"/>
          <p:cNvSpPr>
            <a:spLocks noGrp="1"/>
          </p:cNvSpPr>
          <p:nvPr>
            <p:ph idx="1"/>
          </p:nvPr>
        </p:nvSpPr>
        <p:spPr>
          <a:xfrm>
            <a:off x="80388" y="1214438"/>
            <a:ext cx="7636746" cy="316664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Aft>
                <a:spcPts val="0"/>
              </a:spcAft>
            </a:pPr>
            <a:r>
              <a:rPr lang="ru-RU" sz="2000" b="1" dirty="0" smtClean="0">
                <a:effectLst/>
                <a:latin typeface="Times New Roman" panose="02020603050405020304" pitchFamily="18" charset="0"/>
                <a:ea typeface="Times New Roman" panose="02020603050405020304" pitchFamily="18" charset="0"/>
              </a:rPr>
              <a:t>По данному разделу предусмотрено 1030,5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на осуществление государственных полномочий Российской Федерации на осуществление первичного воинского учета в поселения, в муниципальных, городских округах , на территориях которых отсутствуют военные комиссариаты.</a:t>
            </a:r>
          </a:p>
          <a:p>
            <a:pPr marL="274320" indent="-274320" algn="ctr" eaLnBrk="1" fontAlgn="auto" hangingPunct="1">
              <a:spcAft>
                <a:spcPts val="0"/>
              </a:spcAft>
              <a:buFont typeface="Wingdings 2"/>
              <a:buChar char=""/>
              <a:defRPr/>
            </a:pPr>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3323538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411605"/>
            <a:ext cx="4376057" cy="4376057"/>
          </a:xfrm>
          <a:prstGeom prst="rect">
            <a:avLst/>
          </a:prstGeom>
          <a:effectLst>
            <a:softEdge rad="635000"/>
          </a:effectLst>
        </p:spPr>
      </p:pic>
      <p:sp>
        <p:nvSpPr>
          <p:cNvPr id="52228" name="Заголовок 1"/>
          <p:cNvSpPr>
            <a:spLocks noGrp="1"/>
          </p:cNvSpPr>
          <p:nvPr>
            <p:ph type="title"/>
          </p:nvPr>
        </p:nvSpPr>
        <p:spPr>
          <a:xfrm>
            <a:off x="1524000" y="1"/>
            <a:ext cx="9144000" cy="12858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400" b="1" u="sng" dirty="0">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400" b="1" u="sng" dirty="0" smtClean="0">
                <a:latin typeface="Times New Roman" panose="02020603050405020304" pitchFamily="18" charset="0"/>
                <a:cs typeface="Times New Roman" panose="02020603050405020304" pitchFamily="18" charset="0"/>
              </a:rPr>
              <a:t>2025 </a:t>
            </a:r>
            <a:r>
              <a:rPr lang="ru-RU" altLang="ru-RU" sz="2400" b="1" u="sng" dirty="0">
                <a:latin typeface="Times New Roman" panose="02020603050405020304" pitchFamily="18" charset="0"/>
                <a:cs typeface="Times New Roman" panose="02020603050405020304" pitchFamily="18" charset="0"/>
              </a:rPr>
              <a:t>год по разделу «Национальная безопасность и правоохранительная деятельность»</a:t>
            </a:r>
            <a:endParaRPr lang="ru-RU" altLang="ru-RU" sz="2400" u="sng" dirty="0"/>
          </a:p>
        </p:txBody>
      </p:sp>
      <p:sp>
        <p:nvSpPr>
          <p:cNvPr id="4" name="Содержимое 2"/>
          <p:cNvSpPr>
            <a:spLocks noGrp="1"/>
          </p:cNvSpPr>
          <p:nvPr>
            <p:ph idx="1"/>
          </p:nvPr>
        </p:nvSpPr>
        <p:spPr>
          <a:xfrm>
            <a:off x="4461468" y="1214438"/>
            <a:ext cx="7636746" cy="542752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Aft>
                <a:spcPts val="0"/>
              </a:spcAft>
            </a:pPr>
            <a:r>
              <a:rPr lang="ru-RU" sz="1800" dirty="0"/>
              <a:t>      </a:t>
            </a:r>
            <a:r>
              <a:rPr lang="ru-RU" sz="1800" b="1" dirty="0" smtClean="0">
                <a:effectLst/>
                <a:latin typeface="Times New Roman" panose="02020603050405020304" pitchFamily="18" charset="0"/>
                <a:ea typeface="Times New Roman" panose="02020603050405020304" pitchFamily="18" charset="0"/>
              </a:rPr>
              <a:t>По данному разделу предусмотрено 26927,0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 в том числе: функционирование единой диспетчерской службы 7617,9 тыс. руб.; мероприятия по противопожарной безопасности в сумме 10250,0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 мероприятия по ликвидации ЧС в сумме 300,0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 а также предусмотрены средства для реализации муниципальных программ:</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 Снижение рисков и смягчение последствий чрезвычайных ситуаций природного и техногенного характера на территории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в сумме 950,0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-Повышение безопасности дорожного движения на территории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в сумме 7684,0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 По профилактике терроризма и экстремизма, а также минимизации и (или) ликвидации последствий терроризма и экстремизма на территории </a:t>
            </a:r>
            <a:r>
              <a:rPr lang="ru-RU" sz="1800" b="1" dirty="0" err="1" smtClean="0">
                <a:effectLst/>
                <a:latin typeface="Times New Roman" panose="02020603050405020304" pitchFamily="18" charset="0"/>
                <a:ea typeface="Times New Roman" panose="02020603050405020304" pitchFamily="18" charset="0"/>
              </a:rPr>
              <a:t>Могочинского</a:t>
            </a:r>
            <a:r>
              <a:rPr lang="ru-RU" sz="1800" b="1" dirty="0" smtClean="0">
                <a:effectLst/>
                <a:latin typeface="Times New Roman" panose="02020603050405020304" pitchFamily="18" charset="0"/>
                <a:ea typeface="Times New Roman" panose="02020603050405020304" pitchFamily="18" charset="0"/>
              </a:rPr>
              <a:t> муниципального округа в сумме 30,0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algn="just">
              <a:spcAft>
                <a:spcPts val="0"/>
              </a:spcAft>
            </a:pPr>
            <a:r>
              <a:rPr lang="ru-RU" sz="1800" b="1" dirty="0" smtClean="0">
                <a:effectLst/>
                <a:latin typeface="Times New Roman" panose="02020603050405020304" pitchFamily="18" charset="0"/>
                <a:ea typeface="Times New Roman" panose="02020603050405020304" pitchFamily="18" charset="0"/>
              </a:rPr>
              <a:t>- Профилактика правонарушений в </a:t>
            </a:r>
            <a:r>
              <a:rPr lang="ru-RU" sz="1800" b="1" dirty="0" err="1" smtClean="0">
                <a:effectLst/>
                <a:latin typeface="Times New Roman" panose="02020603050405020304" pitchFamily="18" charset="0"/>
                <a:ea typeface="Times New Roman" panose="02020603050405020304" pitchFamily="18" charset="0"/>
              </a:rPr>
              <a:t>Могочинском</a:t>
            </a:r>
            <a:r>
              <a:rPr lang="ru-RU" sz="1800" b="1" dirty="0" smtClean="0">
                <a:effectLst/>
                <a:latin typeface="Times New Roman" panose="02020603050405020304" pitchFamily="18" charset="0"/>
                <a:ea typeface="Times New Roman" panose="02020603050405020304" pitchFamily="18" charset="0"/>
              </a:rPr>
              <a:t> муниципальном округе в сумме 406,0 </a:t>
            </a:r>
            <a:r>
              <a:rPr lang="ru-RU" sz="1800" b="1" dirty="0" err="1" smtClean="0">
                <a:effectLst/>
                <a:latin typeface="Times New Roman" panose="02020603050405020304" pitchFamily="18" charset="0"/>
                <a:ea typeface="Times New Roman" panose="02020603050405020304" pitchFamily="18" charset="0"/>
              </a:rPr>
              <a:t>тыс.руб</a:t>
            </a:r>
            <a:r>
              <a:rPr lang="ru-RU" sz="1800" b="1" dirty="0" smtClean="0">
                <a:effectLst/>
                <a:latin typeface="Times New Roman" panose="02020603050405020304" pitchFamily="18" charset="0"/>
                <a:ea typeface="Times New Roman" panose="02020603050405020304" pitchFamily="18" charset="0"/>
              </a:rPr>
              <a:t>.</a:t>
            </a:r>
          </a:p>
          <a:p>
            <a:pPr>
              <a:buFont typeface="Wingdings 2" panose="05020102010507070707" pitchFamily="18" charset="2"/>
              <a:buNone/>
              <a:defRPr/>
            </a:pPr>
            <a:r>
              <a:rPr lang="ru-RU" sz="1800" dirty="0" smtClean="0"/>
              <a:t>  </a:t>
            </a:r>
            <a:endParaRPr lang="ru-RU"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1160483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3252" name="Picture 5" descr="D:\Общая\Бюджет для граждан мой\картинки 2023\growth-leaf-money-market-industry-business-team-economy-presentation-success-marketing-career-finance-profit-stock-exchange-financial-world-83113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688" y="3532782"/>
            <a:ext cx="6112747" cy="3214687"/>
          </a:xfrm>
          <a:prstGeom prst="rect">
            <a:avLst/>
          </a:prstGeom>
          <a:noFill/>
          <a:ln>
            <a:noFill/>
          </a:ln>
          <a:effectLst>
            <a:softEdge rad="1270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Заголовок 1"/>
          <p:cNvSpPr>
            <a:spLocks noGrp="1"/>
          </p:cNvSpPr>
          <p:nvPr>
            <p:ph type="title"/>
          </p:nvPr>
        </p:nvSpPr>
        <p:spPr>
          <a:xfrm>
            <a:off x="1524000" y="1"/>
            <a:ext cx="9144000" cy="12858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800" b="1" u="sng" dirty="0">
                <a:solidFill>
                  <a:schemeClr val="tx1"/>
                </a:solidFill>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800" b="1" u="sng" dirty="0" smtClean="0">
                <a:solidFill>
                  <a:schemeClr val="tx1"/>
                </a:solidFill>
                <a:latin typeface="Times New Roman" panose="02020603050405020304" pitchFamily="18" charset="0"/>
                <a:cs typeface="Times New Roman" panose="02020603050405020304" pitchFamily="18" charset="0"/>
              </a:rPr>
              <a:t>2025 </a:t>
            </a:r>
            <a:r>
              <a:rPr lang="ru-RU" altLang="ru-RU" sz="2800" b="1" u="sng" dirty="0">
                <a:solidFill>
                  <a:schemeClr val="tx1"/>
                </a:solidFill>
                <a:latin typeface="Times New Roman" panose="02020603050405020304" pitchFamily="18" charset="0"/>
                <a:cs typeface="Times New Roman" panose="02020603050405020304" pitchFamily="18" charset="0"/>
              </a:rPr>
              <a:t>год по разделу «Национальная экономика»</a:t>
            </a:r>
            <a:endParaRPr lang="ru-RU" altLang="ru-RU" sz="2800" u="sng" dirty="0">
              <a:solidFill>
                <a:schemeClr val="tx1"/>
              </a:solidFill>
              <a:latin typeface="Times New Roman" panose="02020603050405020304" pitchFamily="18" charset="0"/>
              <a:cs typeface="Times New Roman" panose="02020603050405020304" pitchFamily="18" charset="0"/>
            </a:endParaRPr>
          </a:p>
        </p:txBody>
      </p:sp>
      <p:sp>
        <p:nvSpPr>
          <p:cNvPr id="53250" name="Содержимое 2"/>
          <p:cNvSpPr>
            <a:spLocks noGrp="1"/>
          </p:cNvSpPr>
          <p:nvPr>
            <p:ph idx="1"/>
          </p:nvPr>
        </p:nvSpPr>
        <p:spPr>
          <a:xfrm>
            <a:off x="2471894" y="1428751"/>
            <a:ext cx="9720105" cy="3283926"/>
          </a:xfrm>
        </p:spPr>
        <p:txBody>
          <a:bodyPr>
            <a:noAutofit/>
          </a:bodyPr>
          <a:lstStyle/>
          <a:p>
            <a:pPr algn="just">
              <a:spcAft>
                <a:spcPts val="0"/>
              </a:spcAft>
            </a:pPr>
            <a:r>
              <a:rPr lang="ru-RU" altLang="ru-RU" sz="2000" dirty="0"/>
              <a:t> </a:t>
            </a:r>
            <a:r>
              <a:rPr lang="ru-RU" sz="2000" b="1" dirty="0" smtClean="0">
                <a:effectLst/>
                <a:latin typeface="Times New Roman" panose="02020603050405020304" pitchFamily="18" charset="0"/>
                <a:ea typeface="Times New Roman" panose="02020603050405020304" pitchFamily="18" charset="0"/>
              </a:rPr>
              <a:t>По данному разделу предусмотрены расходы в сумме 101137,5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планируются бюджетные ассигнования  на мероприятия по осуществлению деятельности по обращению с животными без владельцев в сумме 4039,8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расходы муниципального дорожного фонда на содержание дорог в сумме 78494,5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а также на реализацию мероприятий в рамках муниципальных программ:</a:t>
            </a:r>
          </a:p>
          <a:p>
            <a:pPr algn="just">
              <a:spcAft>
                <a:spcPts val="0"/>
              </a:spcAft>
            </a:pPr>
            <a:r>
              <a:rPr lang="ru-RU" sz="2000" b="1" dirty="0" smtClean="0">
                <a:effectLst/>
                <a:latin typeface="Times New Roman" panose="02020603050405020304" pitchFamily="18" charset="0"/>
                <a:ea typeface="Times New Roman" panose="02020603050405020304" pitchFamily="18" charset="0"/>
              </a:rPr>
              <a:t>- Управление и распоряжение муниципальной собственностью в </a:t>
            </a:r>
            <a:r>
              <a:rPr lang="ru-RU" sz="2000" b="1" dirty="0" err="1" smtClean="0">
                <a:effectLst/>
                <a:latin typeface="Times New Roman" panose="02020603050405020304" pitchFamily="18" charset="0"/>
                <a:ea typeface="Times New Roman" panose="02020603050405020304" pitchFamily="18" charset="0"/>
              </a:rPr>
              <a:t>Могочинском</a:t>
            </a:r>
            <a:r>
              <a:rPr lang="ru-RU" sz="2000" b="1" dirty="0" smtClean="0">
                <a:effectLst/>
                <a:latin typeface="Times New Roman" panose="02020603050405020304" pitchFamily="18" charset="0"/>
                <a:ea typeface="Times New Roman" panose="02020603050405020304" pitchFamily="18" charset="0"/>
              </a:rPr>
              <a:t> муниципальном округе  в сумме 18500,0,0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 на оценку объектов, оформление технической документации, разработку </a:t>
            </a:r>
            <a:r>
              <a:rPr lang="ru-RU" sz="2000" b="1" dirty="0" err="1" smtClean="0">
                <a:effectLst/>
                <a:latin typeface="Times New Roman" panose="02020603050405020304" pitchFamily="18" charset="0"/>
                <a:ea typeface="Times New Roman" panose="02020603050405020304" pitchFamily="18" charset="0"/>
              </a:rPr>
              <a:t>ген.плана</a:t>
            </a:r>
            <a:r>
              <a:rPr lang="ru-RU" sz="2000" b="1" dirty="0" smtClean="0">
                <a:effectLst/>
                <a:latin typeface="Times New Roman" panose="02020603050405020304" pitchFamily="18" charset="0"/>
                <a:ea typeface="Times New Roman" panose="02020603050405020304" pitchFamily="18" charset="0"/>
              </a:rPr>
              <a:t>, публикация;</a:t>
            </a:r>
          </a:p>
          <a:p>
            <a:pPr algn="just">
              <a:spcAft>
                <a:spcPts val="0"/>
              </a:spcAft>
            </a:pPr>
            <a:r>
              <a:rPr lang="ru-RU" sz="2000" b="1" dirty="0" smtClean="0">
                <a:effectLst/>
                <a:latin typeface="Times New Roman" panose="02020603050405020304" pitchFamily="18" charset="0"/>
                <a:ea typeface="Times New Roman" panose="02020603050405020304" pitchFamily="18" charset="0"/>
              </a:rPr>
              <a:t>- Развитие малого и среднего предпринимательства в </a:t>
            </a:r>
            <a:r>
              <a:rPr lang="ru-RU" sz="2000" b="1" dirty="0" err="1" smtClean="0">
                <a:effectLst/>
                <a:latin typeface="Times New Roman" panose="02020603050405020304" pitchFamily="18" charset="0"/>
                <a:ea typeface="Times New Roman" panose="02020603050405020304" pitchFamily="18" charset="0"/>
              </a:rPr>
              <a:t>Могочинском</a:t>
            </a:r>
            <a:r>
              <a:rPr lang="ru-RU" sz="2000" b="1" dirty="0" smtClean="0">
                <a:effectLst/>
                <a:latin typeface="Times New Roman" panose="02020603050405020304" pitchFamily="18" charset="0"/>
                <a:ea typeface="Times New Roman" panose="02020603050405020304" pitchFamily="18" charset="0"/>
              </a:rPr>
              <a:t> муниципальном округе в сумме 100,0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a:t>
            </a:r>
          </a:p>
          <a:p>
            <a:pPr algn="just">
              <a:spcAft>
                <a:spcPts val="0"/>
              </a:spcAft>
            </a:pPr>
            <a:r>
              <a:rPr lang="ru-RU" sz="2000" b="1" dirty="0" smtClean="0">
                <a:effectLst/>
                <a:latin typeface="Times New Roman" panose="02020603050405020304" pitchFamily="18" charset="0"/>
                <a:ea typeface="Times New Roman" panose="02020603050405020304" pitchFamily="18" charset="0"/>
              </a:rPr>
              <a:t>Снижение бюджетных ассигнований по разделу </a:t>
            </a:r>
            <a:r>
              <a:rPr lang="ru-RU" sz="2000" b="1" spc="-5" dirty="0" smtClean="0">
                <a:solidFill>
                  <a:srgbClr val="000000"/>
                </a:solidFill>
                <a:effectLst/>
                <a:latin typeface="Times New Roman" panose="02020603050405020304" pitchFamily="18" charset="0"/>
                <a:ea typeface="Times New Roman" panose="02020603050405020304" pitchFamily="18" charset="0"/>
              </a:rPr>
              <a:t>по сравнению с уточненным планом на 2024 год по бюджету муниципального округа</a:t>
            </a:r>
            <a:r>
              <a:rPr lang="ru-RU" sz="2000" b="1" dirty="0" smtClean="0">
                <a:effectLst/>
                <a:latin typeface="Times New Roman" panose="02020603050405020304" pitchFamily="18" charset="0"/>
                <a:ea typeface="Times New Roman" panose="02020603050405020304" pitchFamily="18" charset="0"/>
              </a:rPr>
              <a:t>, обусловлено </a:t>
            </a:r>
            <a:r>
              <a:rPr lang="ru-RU" sz="2000" b="1" spc="-5" dirty="0" smtClean="0">
                <a:solidFill>
                  <a:srgbClr val="000000"/>
                </a:solidFill>
                <a:effectLst/>
                <a:latin typeface="Times New Roman" panose="02020603050405020304" pitchFamily="18" charset="0"/>
                <a:ea typeface="Times New Roman" panose="02020603050405020304" pitchFamily="18" charset="0"/>
              </a:rPr>
              <a:t> изменением объема поступления </a:t>
            </a:r>
            <a:r>
              <a:rPr lang="ru-RU" sz="2000" b="1" dirty="0" smtClean="0">
                <a:effectLst/>
                <a:latin typeface="Times New Roman" panose="02020603050405020304" pitchFamily="18" charset="0"/>
                <a:ea typeface="Times New Roman" panose="02020603050405020304" pitchFamily="18" charset="0"/>
              </a:rPr>
              <a:t>из бюджета Забайкальского края.</a:t>
            </a:r>
          </a:p>
          <a:p>
            <a:pPr>
              <a:buFont typeface="Wingdings 2" panose="05020102010507070707" pitchFamily="18" charset="2"/>
              <a:buNone/>
            </a:pPr>
            <a:r>
              <a:rPr lang="ru-RU" altLang="ru-RU" sz="2000" b="1" dirty="0" smtClean="0">
                <a:latin typeface="Times New Roman" panose="02020603050405020304" pitchFamily="18" charset="0"/>
                <a:cs typeface="Times New Roman" panose="02020603050405020304" pitchFamily="18" charset="0"/>
              </a:rPr>
              <a:t>.</a:t>
            </a: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55540790"/>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3251" name="Прямоугольник 2"/>
          <p:cNvSpPr>
            <a:spLocks noChangeArrowheads="1"/>
          </p:cNvSpPr>
          <p:nvPr/>
        </p:nvSpPr>
        <p:spPr bwMode="auto">
          <a:xfrm>
            <a:off x="1524001" y="0"/>
            <a:ext cx="10403392" cy="56938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p:spPr>
        <p:txBody>
          <a:bodyPr wrap="square">
            <a:spAutoFit/>
          </a:bodyPr>
          <a:lstStyle/>
          <a:p>
            <a:pPr marL="273050" indent="-273050" algn="ctr" defTabSz="914400" fontAlgn="base">
              <a:spcBef>
                <a:spcPct val="0"/>
              </a:spcBef>
              <a:spcAft>
                <a:spcPct val="0"/>
              </a:spcAft>
              <a:defRPr/>
            </a:pPr>
            <a:r>
              <a:rPr lang="ru-RU" sz="2400" b="1" u="sng" dirty="0">
                <a:latin typeface="Times New Roman" pitchFamily="18" charset="0"/>
                <a:cs typeface="Times New Roman" pitchFamily="18" charset="0"/>
              </a:rPr>
              <a:t>ДОРОЖНЫЙ ФОНД</a:t>
            </a:r>
          </a:p>
          <a:p>
            <a:pPr marL="273050" indent="-273050" algn="just" defTabSz="914400" fontAlgn="base">
              <a:spcBef>
                <a:spcPct val="0"/>
              </a:spcBef>
              <a:spcAft>
                <a:spcPct val="0"/>
              </a:spcAft>
              <a:defRPr/>
            </a:pPr>
            <a:r>
              <a:rPr lang="ru-RU" b="1" dirty="0">
                <a:solidFill>
                  <a:srgbClr val="003300"/>
                </a:solidFill>
                <a:latin typeface="Times New Roman" pitchFamily="18" charset="0"/>
                <a:cs typeface="Times New Roman" pitchFamily="18" charset="0"/>
              </a:rPr>
              <a:t>       </a:t>
            </a:r>
            <a:r>
              <a:rPr lang="ru-RU" sz="2000" b="1" dirty="0">
                <a:solidFill>
                  <a:prstClr val="black"/>
                </a:solidFill>
                <a:latin typeface="Times New Roman" pitchFamily="18" charset="0"/>
                <a:cs typeface="Times New Roman" pitchFamily="18" charset="0"/>
              </a:rPr>
              <a:t>Поступления акцизов в бюджет муниципального округа, </a:t>
            </a:r>
            <a:r>
              <a:rPr lang="ru-RU" sz="2000" b="1" dirty="0" smtClean="0">
                <a:solidFill>
                  <a:prstClr val="black"/>
                </a:solidFill>
                <a:latin typeface="Times New Roman" pitchFamily="18" charset="0"/>
                <a:cs typeface="Times New Roman" pitchFamily="18" charset="0"/>
              </a:rPr>
              <a:t>рассчитаны </a:t>
            </a:r>
            <a:r>
              <a:rPr lang="ru-RU" sz="2000" b="1" dirty="0">
                <a:solidFill>
                  <a:prstClr val="black"/>
                </a:solidFill>
                <a:latin typeface="Times New Roman" pitchFamily="18" charset="0"/>
                <a:cs typeface="Times New Roman" pitchFamily="18" charset="0"/>
              </a:rPr>
              <a:t>исходя из дифференцированных нормативов отчислений в размере </a:t>
            </a:r>
            <a:r>
              <a:rPr lang="ru-RU" sz="2000" b="1" dirty="0" smtClean="0">
                <a:solidFill>
                  <a:prstClr val="black"/>
                </a:solidFill>
                <a:latin typeface="Times New Roman" pitchFamily="18" charset="0"/>
                <a:cs typeface="Times New Roman" pitchFamily="18" charset="0"/>
              </a:rPr>
              <a:t>0,8108 </a:t>
            </a:r>
            <a:r>
              <a:rPr lang="ru-RU" sz="2000" b="1" dirty="0">
                <a:solidFill>
                  <a:prstClr val="black"/>
                </a:solidFill>
                <a:latin typeface="Times New Roman" pitchFamily="18" charset="0"/>
                <a:cs typeface="Times New Roman" pitchFamily="18" charset="0"/>
              </a:rPr>
              <a:t>Размер нормативов устанавливается исходя из протяженности дорог</a:t>
            </a:r>
            <a:r>
              <a:rPr lang="ru-RU" sz="2000" b="1" dirty="0">
                <a:solidFill>
                  <a:prstClr val="black"/>
                </a:solidFill>
                <a:latin typeface="Arial" charset="0"/>
                <a:cs typeface="Arial" charset="0"/>
              </a:rPr>
              <a:t>. </a:t>
            </a:r>
            <a:r>
              <a:rPr lang="ru-RU" sz="2000" b="1" dirty="0">
                <a:solidFill>
                  <a:prstClr val="black"/>
                </a:solidFill>
                <a:latin typeface="Times New Roman" pitchFamily="18" charset="0"/>
                <a:cs typeface="Times New Roman" pitchFamily="18" charset="0"/>
              </a:rPr>
              <a:t>Прогноз осуществлен по 4 видам акцизов на нефтепродукты и  прогнозируется в сумме </a:t>
            </a:r>
            <a:r>
              <a:rPr lang="ru-RU" sz="2000" b="1" dirty="0" smtClean="0">
                <a:solidFill>
                  <a:prstClr val="black"/>
                </a:solidFill>
                <a:latin typeface="Times New Roman" pitchFamily="18" charset="0"/>
                <a:cs typeface="Times New Roman" pitchFamily="18" charset="0"/>
              </a:rPr>
              <a:t>39502,5 </a:t>
            </a:r>
            <a:r>
              <a:rPr lang="ru-RU" sz="2000" b="1" dirty="0">
                <a:solidFill>
                  <a:prstClr val="black"/>
                </a:solidFill>
                <a:latin typeface="Times New Roman" pitchFamily="18" charset="0"/>
                <a:cs typeface="Times New Roman" pitchFamily="18" charset="0"/>
              </a:rPr>
              <a:t>тыс. рублей. В бюджет муниципального округа в </a:t>
            </a:r>
            <a:r>
              <a:rPr lang="ru-RU" sz="2000" b="1" dirty="0" smtClean="0">
                <a:solidFill>
                  <a:prstClr val="black"/>
                </a:solidFill>
                <a:latin typeface="Times New Roman" pitchFamily="18" charset="0"/>
                <a:cs typeface="Times New Roman" pitchFamily="18" charset="0"/>
              </a:rPr>
              <a:t>2025 </a:t>
            </a:r>
            <a:r>
              <a:rPr lang="ru-RU" sz="2000" b="1" dirty="0">
                <a:solidFill>
                  <a:prstClr val="black"/>
                </a:solidFill>
                <a:latin typeface="Times New Roman" pitchFamily="18" charset="0"/>
                <a:cs typeface="Times New Roman" pitchFamily="18" charset="0"/>
              </a:rPr>
              <a:t>году зачисляется 20 процентов доходов от поступлений в консолидированный бюджет Забайкальского края. При этом 100 % от указанных поступлений в </a:t>
            </a:r>
            <a:r>
              <a:rPr lang="ru-RU" sz="2000" b="1" dirty="0" smtClean="0">
                <a:solidFill>
                  <a:prstClr val="black"/>
                </a:solidFill>
                <a:latin typeface="Times New Roman" pitchFamily="18" charset="0"/>
                <a:cs typeface="Times New Roman" pitchFamily="18" charset="0"/>
              </a:rPr>
              <a:t>2025 </a:t>
            </a:r>
            <a:r>
              <a:rPr lang="ru-RU" sz="2000" b="1" dirty="0">
                <a:solidFill>
                  <a:prstClr val="black"/>
                </a:solidFill>
                <a:latin typeface="Times New Roman" pitchFamily="18" charset="0"/>
                <a:cs typeface="Times New Roman" pitchFamily="18" charset="0"/>
              </a:rPr>
              <a:t>году будут зачисляться в бюджет муниципального округа для формирования муниципального дорожного фонда.</a:t>
            </a:r>
          </a:p>
          <a:p>
            <a:pPr marL="273050" indent="-273050" algn="just" defTabSz="914400" fontAlgn="base">
              <a:spcBef>
                <a:spcPct val="0"/>
              </a:spcBef>
              <a:spcAft>
                <a:spcPct val="0"/>
              </a:spcAft>
              <a:defRPr/>
            </a:pPr>
            <a:endParaRPr lang="ru-RU" sz="2000" b="1" dirty="0">
              <a:solidFill>
                <a:prstClr val="black"/>
              </a:solidFill>
              <a:latin typeface="Times New Roman" pitchFamily="18" charset="0"/>
              <a:cs typeface="Times New Roman" pitchFamily="18" charset="0"/>
            </a:endParaRP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Расходы фонда направляются на :</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 содержание, ремонт, реконструкцию,</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 строительство автомобильных дорог </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местного значения;</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 оформление прав собственности на </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автомобильные дороги местного значения, </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прочие расходы связанные с дорожной</a:t>
            </a:r>
          </a:p>
          <a:p>
            <a:pPr marL="273050" indent="-273050" algn="r" defTabSz="914400" fontAlgn="base">
              <a:spcBef>
                <a:spcPct val="0"/>
              </a:spcBef>
              <a:spcAft>
                <a:spcPct val="0"/>
              </a:spcAft>
              <a:defRPr/>
            </a:pPr>
            <a:r>
              <a:rPr lang="ru-RU" sz="2000" b="1" dirty="0">
                <a:solidFill>
                  <a:srgbClr val="04617B">
                    <a:lumMod val="50000"/>
                  </a:srgbClr>
                </a:solidFill>
                <a:latin typeface="Times New Roman" pitchFamily="18" charset="0"/>
                <a:cs typeface="Times New Roman" pitchFamily="18" charset="0"/>
              </a:rPr>
              <a:t>деятельностью</a:t>
            </a:r>
            <a:endParaRPr lang="ru-RU" sz="2000" b="1" dirty="0">
              <a:solidFill>
                <a:srgbClr val="04617B">
                  <a:lumMod val="50000"/>
                </a:srgbClr>
              </a:solidFill>
              <a:latin typeface="Arial" charset="0"/>
              <a:cs typeface="Arial" charset="0"/>
            </a:endParaRPr>
          </a:p>
        </p:txBody>
      </p:sp>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860106"/>
            <a:ext cx="4461468" cy="3997894"/>
          </a:xfrm>
          <a:prstGeom prst="rect">
            <a:avLst/>
          </a:prstGeom>
          <a:effectLst>
            <a:softEdge rad="127000"/>
          </a:effectLst>
        </p:spPr>
      </p:pic>
    </p:spTree>
    <p:extLst>
      <p:ext uri="{BB962C8B-B14F-4D97-AF65-F5344CB8AC3E}">
        <p14:creationId xmlns="" xmlns:p14="http://schemas.microsoft.com/office/powerpoint/2010/main" val="331308928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1747" name="Заголовок 4"/>
          <p:cNvSpPr>
            <a:spLocks noGrp="1"/>
          </p:cNvSpPr>
          <p:nvPr>
            <p:ph type="title" idx="4294967295"/>
          </p:nvPr>
        </p:nvSpPr>
        <p:spPr>
          <a:xfrm>
            <a:off x="262393" y="214315"/>
            <a:ext cx="11752028" cy="5295940"/>
          </a:xfrm>
        </p:spPr>
        <p:txBody>
          <a:bodyPr/>
          <a:lstStyle/>
          <a:p>
            <a:r>
              <a:rPr lang="ru-RU" altLang="ru-RU" sz="2400" b="1" dirty="0">
                <a:solidFill>
                  <a:schemeClr val="tx1"/>
                </a:solidFill>
                <a:latin typeface="Times New Roman" panose="02020603050405020304" pitchFamily="18" charset="0"/>
                <a:cs typeface="Times New Roman" panose="02020603050405020304" pitchFamily="18" charset="0"/>
              </a:rPr>
              <a:t>Проект бюджета сформирован на три  финансовых года (на очередной финансовый 2025 год и плановый период 2026-2027 гг.). Проект подготовлен в соответствии с требованиями Бюджетного кодекса Российской  Федерации,  Налогового кодекса Российской Федерации, Решения Совета </a:t>
            </a:r>
            <a:r>
              <a:rPr lang="ru-RU" altLang="ru-RU" sz="24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400" b="1" dirty="0">
                <a:solidFill>
                  <a:schemeClr val="tx1"/>
                </a:solidFill>
                <a:latin typeface="Times New Roman" panose="02020603050405020304" pitchFamily="18" charset="0"/>
                <a:cs typeface="Times New Roman" panose="02020603050405020304" pitchFamily="18" charset="0"/>
              </a:rPr>
              <a:t> муниципального округа от 26.04.2024 № 78 «О бюджетном процессе в </a:t>
            </a:r>
            <a:r>
              <a:rPr lang="ru-RU" altLang="ru-RU" sz="2400" b="1" dirty="0" err="1">
                <a:solidFill>
                  <a:schemeClr val="tx1"/>
                </a:solidFill>
                <a:latin typeface="Times New Roman" panose="02020603050405020304" pitchFamily="18" charset="0"/>
                <a:cs typeface="Times New Roman" panose="02020603050405020304" pitchFamily="18" charset="0"/>
              </a:rPr>
              <a:t>Могочинском</a:t>
            </a:r>
            <a:r>
              <a:rPr lang="ru-RU" altLang="ru-RU" sz="2400" b="1" dirty="0">
                <a:solidFill>
                  <a:schemeClr val="tx1"/>
                </a:solidFill>
                <a:latin typeface="Times New Roman" panose="02020603050405020304" pitchFamily="18" charset="0"/>
                <a:cs typeface="Times New Roman" panose="02020603050405020304" pitchFamily="18" charset="0"/>
              </a:rPr>
              <a:t> муниципальном округе , Постановления администрации </a:t>
            </a:r>
            <a:r>
              <a:rPr lang="ru-RU" altLang="ru-RU" sz="24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400" b="1" dirty="0">
                <a:solidFill>
                  <a:schemeClr val="tx1"/>
                </a:solidFill>
                <a:latin typeface="Times New Roman" panose="02020603050405020304" pitchFamily="18" charset="0"/>
                <a:cs typeface="Times New Roman" panose="02020603050405020304" pitchFamily="18" charset="0"/>
              </a:rPr>
              <a:t> муниципального округа от 03.06.2024 г. № 8651 «Об утверждении Плана мероприятий по разработке прогноза социально-экономического развития </a:t>
            </a:r>
            <a:r>
              <a:rPr lang="ru-RU" altLang="ru-RU" sz="24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400" b="1" dirty="0">
                <a:solidFill>
                  <a:schemeClr val="tx1"/>
                </a:solidFill>
                <a:latin typeface="Times New Roman" panose="02020603050405020304" pitchFamily="18" charset="0"/>
                <a:cs typeface="Times New Roman" panose="02020603050405020304" pitchFamily="18" charset="0"/>
              </a:rPr>
              <a:t> муниципального округа на 2025 год, формирования бюджета </a:t>
            </a:r>
            <a:r>
              <a:rPr lang="ru-RU" altLang="ru-RU" sz="24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400" b="1" dirty="0">
                <a:solidFill>
                  <a:schemeClr val="tx1"/>
                </a:solidFill>
                <a:latin typeface="Times New Roman" panose="02020603050405020304" pitchFamily="18" charset="0"/>
                <a:cs typeface="Times New Roman" panose="02020603050405020304" pitchFamily="18" charset="0"/>
              </a:rPr>
              <a:t> муниципального округа на 2025 год и плановый период 2026-2027 годов», иных законодательных и нормативных правовых актов Российской Федерации, Забайкальского </a:t>
            </a:r>
            <a:r>
              <a:rPr lang="ru-RU" altLang="ru-RU" sz="2400" b="1" dirty="0" smtClean="0">
                <a:solidFill>
                  <a:schemeClr val="tx1"/>
                </a:solidFill>
                <a:latin typeface="Times New Roman" panose="02020603050405020304" pitchFamily="18" charset="0"/>
                <a:cs typeface="Times New Roman" panose="02020603050405020304" pitchFamily="18" charset="0"/>
              </a:rPr>
              <a:t>края, </a:t>
            </a:r>
            <a:r>
              <a:rPr lang="ru-RU" altLang="ru-RU" sz="2400" b="1" dirty="0">
                <a:solidFill>
                  <a:schemeClr val="tx1"/>
                </a:solidFill>
                <a:latin typeface="Times New Roman" panose="02020603050405020304" pitchFamily="18" charset="0"/>
                <a:cs typeface="Times New Roman" panose="02020603050405020304" pitchFamily="18" charset="0"/>
              </a:rPr>
              <a:t>муниципального </a:t>
            </a:r>
            <a:r>
              <a:rPr lang="ru-RU" altLang="ru-RU" sz="2400" b="1" dirty="0" smtClean="0">
                <a:solidFill>
                  <a:schemeClr val="tx1"/>
                </a:solidFill>
                <a:latin typeface="Times New Roman" panose="02020603050405020304" pitchFamily="18" charset="0"/>
                <a:cs typeface="Times New Roman" panose="02020603050405020304" pitchFamily="18" charset="0"/>
              </a:rPr>
              <a:t>округа. </a:t>
            </a:r>
            <a:endParaRPr lang="ru-RU" alt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8961969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Объект 4"/>
          <p:cNvSpPr>
            <a:spLocks noGrp="1"/>
          </p:cNvSpPr>
          <p:nvPr>
            <p:ph sz="half" idx="4294967295"/>
          </p:nvPr>
        </p:nvSpPr>
        <p:spPr>
          <a:xfrm>
            <a:off x="90436" y="142875"/>
            <a:ext cx="7656844" cy="62277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274320" indent="-274320" algn="ctr" eaLnBrk="1" fontAlgn="auto" hangingPunct="1">
              <a:spcAft>
                <a:spcPts val="0"/>
              </a:spcAft>
              <a:buNone/>
              <a:defRPr/>
            </a:pPr>
            <a:r>
              <a:rPr lang="ru-RU" sz="2400" b="1" u="sng" dirty="0">
                <a:latin typeface="Times New Roman" pitchFamily="18" charset="0"/>
                <a:cs typeface="Times New Roman" pitchFamily="18" charset="0"/>
              </a:rPr>
              <a:t>Расходы бюджета муниципального округа на </a:t>
            </a:r>
            <a:r>
              <a:rPr lang="ru-RU" sz="2400" b="1" u="sng" dirty="0" smtClean="0">
                <a:latin typeface="Times New Roman" pitchFamily="18" charset="0"/>
                <a:cs typeface="Times New Roman" pitchFamily="18" charset="0"/>
              </a:rPr>
              <a:t>2025 </a:t>
            </a:r>
            <a:r>
              <a:rPr lang="ru-RU" sz="2400" b="1" u="sng" dirty="0">
                <a:latin typeface="Times New Roman" pitchFamily="18" charset="0"/>
                <a:cs typeface="Times New Roman" pitchFamily="18" charset="0"/>
              </a:rPr>
              <a:t>год по разделу «Жилищно-коммунальное хозяйство»</a:t>
            </a:r>
            <a:endParaRPr lang="ru-RU" sz="2000" b="1" u="sng" dirty="0">
              <a:latin typeface="Times New Roman" pitchFamily="18" charset="0"/>
              <a:cs typeface="Times New Roman" pitchFamily="18" charset="0"/>
            </a:endParaRPr>
          </a:p>
          <a:p>
            <a:pPr indent="450215" algn="just">
              <a:spcAft>
                <a:spcPts val="0"/>
              </a:spcAft>
            </a:pPr>
            <a:r>
              <a:rPr lang="ru-RU" sz="2000" b="1" dirty="0" smtClean="0">
                <a:effectLst/>
                <a:latin typeface="Times New Roman" panose="02020603050405020304" pitchFamily="18" charset="0"/>
                <a:ea typeface="Times New Roman" panose="02020603050405020304" pitchFamily="18" charset="0"/>
              </a:rPr>
              <a:t>По данному разделу расходы предусмотрены в сумме 205948,9 тыс. руб., на реализацию мероприятий по жилищно-коммунальному хозяйству и благоустройству, в том числе предоставление субсидий юридическим лицам в сумме 5000,0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а также в рамках муниципальных программ:</a:t>
            </a:r>
          </a:p>
          <a:p>
            <a:pPr indent="450215" algn="just">
              <a:spcAft>
                <a:spcPts val="0"/>
              </a:spcAft>
            </a:pPr>
            <a:r>
              <a:rPr lang="ru-RU" sz="2000" b="1" dirty="0" smtClean="0">
                <a:effectLst/>
                <a:latin typeface="Times New Roman" panose="02020603050405020304" pitchFamily="18" charset="0"/>
                <a:ea typeface="Times New Roman" panose="02020603050405020304" pitchFamily="18" charset="0"/>
              </a:rPr>
              <a:t>- «Модернизация объектов жилищно-коммунального хозяйства поселений </a:t>
            </a:r>
            <a:r>
              <a:rPr lang="ru-RU" sz="2000" b="1" dirty="0" err="1" smtClean="0">
                <a:effectLst/>
                <a:latin typeface="Times New Roman" panose="02020603050405020304" pitchFamily="18" charset="0"/>
                <a:ea typeface="Times New Roman" panose="02020603050405020304" pitchFamily="18" charset="0"/>
              </a:rPr>
              <a:t>Могочинского</a:t>
            </a:r>
            <a:r>
              <a:rPr lang="ru-RU" sz="2000" b="1" dirty="0" smtClean="0">
                <a:effectLst/>
                <a:latin typeface="Times New Roman" panose="02020603050405020304" pitchFamily="18" charset="0"/>
                <a:ea typeface="Times New Roman" panose="02020603050405020304" pitchFamily="18" charset="0"/>
              </a:rPr>
              <a:t> муниципального округа в сумме 124533,0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по модернизации коммунальной инфраструктуры; - Комплексное развитие сельских территорий в </a:t>
            </a:r>
            <a:r>
              <a:rPr lang="ru-RU" sz="2000" b="1" dirty="0" err="1" smtClean="0">
                <a:effectLst/>
                <a:latin typeface="Times New Roman" panose="02020603050405020304" pitchFamily="18" charset="0"/>
                <a:ea typeface="Times New Roman" panose="02020603050405020304" pitchFamily="18" charset="0"/>
              </a:rPr>
              <a:t>Могочинском</a:t>
            </a:r>
            <a:r>
              <a:rPr lang="ru-RU" sz="2000" b="1" dirty="0" smtClean="0">
                <a:effectLst/>
                <a:latin typeface="Times New Roman" panose="02020603050405020304" pitchFamily="18" charset="0"/>
                <a:ea typeface="Times New Roman" panose="02020603050405020304" pitchFamily="18" charset="0"/>
              </a:rPr>
              <a:t> муниципальном округе  в сумме 496,0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a:t>
            </a:r>
          </a:p>
          <a:p>
            <a:pPr indent="450215" algn="just">
              <a:spcAft>
                <a:spcPts val="0"/>
              </a:spcAft>
            </a:pPr>
            <a:r>
              <a:rPr lang="ru-RU" sz="2000" b="1" dirty="0" smtClean="0">
                <a:effectLst/>
                <a:latin typeface="Times New Roman" panose="02020603050405020304" pitchFamily="18" charset="0"/>
                <a:ea typeface="Times New Roman" panose="02020603050405020304" pitchFamily="18" charset="0"/>
              </a:rPr>
              <a:t>- Формирование современной городской среды в сумме 25374,3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(на реконструкцию Парка победы и благоустройство сквера по в г. Могоча по ул. Интернациональная д.8);</a:t>
            </a:r>
          </a:p>
          <a:p>
            <a:pPr indent="450215" algn="just">
              <a:spcAft>
                <a:spcPts val="0"/>
              </a:spcAft>
            </a:pPr>
            <a:endParaRPr lang="ru-RU" sz="2400" dirty="0" smtClean="0">
              <a:effectLst/>
              <a:latin typeface="Times New Roman" panose="02020603050405020304" pitchFamily="18" charset="0"/>
              <a:ea typeface="Times New Roman" panose="02020603050405020304" pitchFamily="18" charset="0"/>
            </a:endParaRPr>
          </a:p>
          <a:p>
            <a:pPr marL="274320" indent="-274320" algn="ctr" eaLnBrk="1" fontAlgn="auto" hangingPunct="1">
              <a:spcAft>
                <a:spcPts val="0"/>
              </a:spcAft>
              <a:buNone/>
              <a:defRPr/>
            </a:pPr>
            <a:endParaRPr lang="ru-RU" sz="2400" b="1" dirty="0">
              <a:solidFill>
                <a:srgbClr val="C00000"/>
              </a:solidFill>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747280" y="2833634"/>
            <a:ext cx="4444719" cy="4024365"/>
          </a:xfrm>
          <a:prstGeom prst="rect">
            <a:avLst/>
          </a:prstGeom>
          <a:effectLst>
            <a:softEdge rad="317500"/>
          </a:effectLst>
        </p:spPr>
      </p:pic>
    </p:spTree>
    <p:extLst>
      <p:ext uri="{BB962C8B-B14F-4D97-AF65-F5344CB8AC3E}">
        <p14:creationId xmlns="" xmlns:p14="http://schemas.microsoft.com/office/powerpoint/2010/main" val="75199030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4294967295"/>
          </p:nvPr>
        </p:nvSpPr>
        <p:spPr>
          <a:xfrm>
            <a:off x="0" y="785813"/>
            <a:ext cx="8072438" cy="5857875"/>
          </a:xfrm>
        </p:spPr>
        <p:txBody>
          <a:bodyPr>
            <a:noAutofit/>
          </a:bodyPr>
          <a:lstStyle/>
          <a:p>
            <a:pPr marL="274320" indent="-274320" algn="ctr" eaLnBrk="1" fontAlgn="auto" hangingPunct="1">
              <a:spcAft>
                <a:spcPts val="0"/>
              </a:spcAft>
              <a:buNone/>
              <a:defRPr/>
            </a:pPr>
            <a:r>
              <a:rPr lang="ru-RU" sz="2400" b="1" u="sng" dirty="0">
                <a:latin typeface="Times New Roman" pitchFamily="18" charset="0"/>
                <a:cs typeface="Times New Roman" pitchFamily="18" charset="0"/>
              </a:rPr>
              <a:t>Расходы бюджета муниципального округа на </a:t>
            </a:r>
            <a:r>
              <a:rPr lang="ru-RU" sz="2400" b="1" u="sng" dirty="0" smtClean="0">
                <a:latin typeface="Times New Roman" pitchFamily="18" charset="0"/>
                <a:cs typeface="Times New Roman" pitchFamily="18" charset="0"/>
              </a:rPr>
              <a:t>2025 </a:t>
            </a:r>
            <a:r>
              <a:rPr lang="ru-RU" sz="2400" b="1" u="sng" dirty="0">
                <a:latin typeface="Times New Roman" pitchFamily="18" charset="0"/>
                <a:cs typeface="Times New Roman" pitchFamily="18" charset="0"/>
              </a:rPr>
              <a:t>год по разделу «Охрана окружающей среды»</a:t>
            </a:r>
          </a:p>
          <a:p>
            <a:pPr marL="274320" indent="-274320" algn="ctr" eaLnBrk="1" fontAlgn="auto" hangingPunct="1">
              <a:spcAft>
                <a:spcPts val="0"/>
              </a:spcAft>
              <a:buNone/>
              <a:defRPr/>
            </a:pPr>
            <a:endParaRPr lang="ru-RU" sz="2400" b="1" dirty="0">
              <a:latin typeface="Times New Roman" pitchFamily="18" charset="0"/>
              <a:cs typeface="Times New Roman" pitchFamily="18" charset="0"/>
            </a:endParaRPr>
          </a:p>
          <a:p>
            <a:pPr indent="450215" algn="just">
              <a:spcAft>
                <a:spcPts val="0"/>
              </a:spcAft>
            </a:pPr>
            <a:r>
              <a:rPr lang="ru-RU" sz="2000" b="1" dirty="0" smtClean="0">
                <a:effectLst/>
                <a:latin typeface="Times New Roman" panose="02020603050405020304" pitchFamily="18" charset="0"/>
                <a:ea typeface="Times New Roman" panose="02020603050405020304" pitchFamily="18" charset="0"/>
              </a:rPr>
              <a:t>По данному разделу  предусмотрены расходы на реализацию мероприятий в области охраны окружающей среды, а также на реализацию мероприятий предусмотренных муниципальной программой «Охрана окружающей среды» в сумме 4820,0 </a:t>
            </a:r>
            <a:r>
              <a:rPr lang="ru-RU" sz="2000" b="1" dirty="0" err="1" smtClean="0">
                <a:effectLst/>
                <a:latin typeface="Times New Roman" panose="02020603050405020304" pitchFamily="18" charset="0"/>
                <a:ea typeface="Times New Roman" panose="02020603050405020304" pitchFamily="18" charset="0"/>
              </a:rPr>
              <a:t>тыс.руб</a:t>
            </a:r>
            <a:r>
              <a:rPr lang="ru-RU" sz="2000" b="1" dirty="0" smtClean="0">
                <a:effectLst/>
                <a:latin typeface="Times New Roman" panose="02020603050405020304" pitchFamily="18" charset="0"/>
                <a:ea typeface="Times New Roman" panose="02020603050405020304" pitchFamily="18" charset="0"/>
              </a:rPr>
              <a:t>.  Расходы по данному разделу в сумме 4820,0 </a:t>
            </a:r>
            <a:r>
              <a:rPr lang="ru-RU" sz="2000" b="1" dirty="0" err="1" smtClean="0">
                <a:effectLst/>
                <a:latin typeface="Times New Roman" panose="02020603050405020304" pitchFamily="18" charset="0"/>
                <a:ea typeface="Times New Roman" panose="02020603050405020304" pitchFamily="18" charset="0"/>
              </a:rPr>
              <a:t>тыс.рублей</a:t>
            </a:r>
            <a:r>
              <a:rPr lang="ru-RU" sz="2000" b="1" dirty="0" smtClean="0">
                <a:effectLst/>
                <a:latin typeface="Times New Roman" panose="02020603050405020304" pitchFamily="18" charset="0"/>
                <a:ea typeface="Times New Roman" panose="02020603050405020304" pitchFamily="18" charset="0"/>
              </a:rPr>
              <a:t> формируются за счет поступлений платежей по искам о возмещении вреда, причиненного окружающей среде, а также от платежей, уплачиваемых при добровольном возмещении вреда, причиненного окружающей среде вследствие нарушений обязательных требований, платы за негативное воздействие окружающей среде, от административных штрафов (в соответствии с Федеральным законом от 10.01.2022г. №7-ФЗ «Об охране окружающей среды».</a:t>
            </a:r>
            <a:endParaRPr lang="ru-RU" sz="1800" b="1" dirty="0" smtClean="0">
              <a:effectLst/>
              <a:latin typeface="Times New Roman" panose="02020603050405020304" pitchFamily="18" charset="0"/>
              <a:ea typeface="Times New Roman" panose="02020603050405020304" pitchFamily="18" charset="0"/>
            </a:endParaRPr>
          </a:p>
          <a:p>
            <a:pPr marL="274320" indent="-274320" algn="ctr" eaLnBrk="1" fontAlgn="auto" hangingPunct="1">
              <a:spcAft>
                <a:spcPts val="0"/>
              </a:spcAft>
              <a:buNone/>
              <a:defRPr/>
            </a:pPr>
            <a:endParaRPr lang="ru-RU" sz="2000" b="1" dirty="0"/>
          </a:p>
        </p:txBody>
      </p:sp>
    </p:spTree>
    <p:extLst>
      <p:ext uri="{BB962C8B-B14F-4D97-AF65-F5344CB8AC3E}">
        <p14:creationId xmlns="" xmlns:p14="http://schemas.microsoft.com/office/powerpoint/2010/main" val="204810915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6" name="Текст 4"/>
          <p:cNvSpPr txBox="1">
            <a:spLocks/>
          </p:cNvSpPr>
          <p:nvPr/>
        </p:nvSpPr>
        <p:spPr bwMode="auto">
          <a:xfrm>
            <a:off x="130629" y="785814"/>
            <a:ext cx="5456255" cy="6072186"/>
          </a:xfrm>
          <a:prstGeom prst="rect">
            <a:avLst/>
          </a:prstGeom>
          <a:noFill/>
          <a:ln w="9525">
            <a:noFill/>
            <a:miter lim="800000"/>
            <a:headEnd/>
            <a:tailEnd/>
          </a:ln>
        </p:spPr>
        <p:txBody>
          <a:bodyPr/>
          <a:lstStyle/>
          <a:p>
            <a:pPr algn="just">
              <a:spcAft>
                <a:spcPts val="0"/>
              </a:spcAft>
            </a:pPr>
            <a:r>
              <a:rPr lang="ru-RU" b="1" dirty="0">
                <a:latin typeface="Times New Roman" panose="02020603050405020304" pitchFamily="18" charset="0"/>
                <a:ea typeface="Times New Roman" panose="02020603050405020304" pitchFamily="18" charset="0"/>
              </a:rPr>
              <a:t>Расходы по данному разделу планируются как за счет собственных источников, так и за счет средств субвенций, иных межбюджетных трансфертов из бюджета Забайкальского края. Общая сумма расходов по разделу планируется в объеме 840208,2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 в том числе за счет средств субвенций, иных межбюджетных трансфертов – 478770,8тыс.руб., за счет собственных источников – 361437,4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 По данному разделу доля расходов в общей сумме расходов на исполнение собственных полномочий составляет  35,2%.</a:t>
            </a:r>
          </a:p>
          <a:p>
            <a:pPr algn="just">
              <a:spcAft>
                <a:spcPts val="0"/>
              </a:spcAft>
            </a:pPr>
            <a:r>
              <a:rPr lang="ru-RU" b="1" dirty="0">
                <a:latin typeface="Times New Roman" panose="02020603050405020304" pitchFamily="18" charset="0"/>
                <a:ea typeface="Times New Roman" panose="02020603050405020304" pitchFamily="18" charset="0"/>
              </a:rPr>
              <a:t>В составе затрат по данному разделу предусмотрены бюджетные ассигнования:</a:t>
            </a:r>
          </a:p>
          <a:p>
            <a:pPr algn="just">
              <a:spcAft>
                <a:spcPts val="0"/>
              </a:spcAft>
            </a:pPr>
            <a:r>
              <a:rPr lang="ru-RU" b="1" dirty="0">
                <a:latin typeface="Times New Roman" panose="02020603050405020304" pitchFamily="18" charset="0"/>
                <a:ea typeface="Times New Roman" panose="02020603050405020304" pitchFamily="18" charset="0"/>
              </a:rPr>
              <a:t> дошкольное образование – 244397,0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 общее образование-533267,2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 дополнительное образование – 43386,0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 молодежная политика – 783,0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 другие вопросы в области образования-18375,0 </a:t>
            </a:r>
            <a:r>
              <a:rPr lang="ru-RU" b="1" dirty="0" err="1">
                <a:latin typeface="Times New Roman" panose="02020603050405020304" pitchFamily="18" charset="0"/>
                <a:ea typeface="Times New Roman" panose="02020603050405020304" pitchFamily="18" charset="0"/>
              </a:rPr>
              <a:t>тыс.руб</a:t>
            </a:r>
            <a:r>
              <a:rPr lang="ru-RU" b="1" dirty="0">
                <a:latin typeface="Times New Roman" panose="02020603050405020304" pitchFamily="18" charset="0"/>
                <a:ea typeface="Times New Roman" panose="02020603050405020304" pitchFamily="18" charset="0"/>
              </a:rPr>
              <a:t>.</a:t>
            </a:r>
          </a:p>
        </p:txBody>
      </p:sp>
      <p:sp>
        <p:nvSpPr>
          <p:cNvPr id="13317" name="Заголовок 1"/>
          <p:cNvSpPr>
            <a:spLocks noGrp="1"/>
          </p:cNvSpPr>
          <p:nvPr>
            <p:ph type="title"/>
          </p:nvPr>
        </p:nvSpPr>
        <p:spPr>
          <a:xfrm>
            <a:off x="1631950" y="1"/>
            <a:ext cx="9036050" cy="7858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400" b="1" u="sng" dirty="0">
                <a:solidFill>
                  <a:schemeClr val="tx1"/>
                </a:solidFill>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400" b="1" u="sng" dirty="0" smtClean="0">
                <a:solidFill>
                  <a:schemeClr val="tx1"/>
                </a:solidFill>
                <a:latin typeface="Times New Roman" panose="02020603050405020304" pitchFamily="18" charset="0"/>
                <a:cs typeface="Times New Roman" panose="02020603050405020304" pitchFamily="18" charset="0"/>
              </a:rPr>
              <a:t>2025 </a:t>
            </a:r>
            <a:r>
              <a:rPr lang="ru-RU" altLang="ru-RU" sz="2400" b="1" u="sng" dirty="0">
                <a:solidFill>
                  <a:schemeClr val="tx1"/>
                </a:solidFill>
                <a:latin typeface="Times New Roman" panose="02020603050405020304" pitchFamily="18" charset="0"/>
                <a:cs typeface="Times New Roman" panose="02020603050405020304" pitchFamily="18" charset="0"/>
              </a:rPr>
              <a:t>год по разделу «Образование»</a:t>
            </a:r>
          </a:p>
        </p:txBody>
      </p:sp>
      <p:graphicFrame>
        <p:nvGraphicFramePr>
          <p:cNvPr id="6" name="Объект 5"/>
          <p:cNvGraphicFramePr>
            <a:graphicFrameLocks noGrp="1"/>
          </p:cNvGraphicFramePr>
          <p:nvPr>
            <p:ph sz="quarter" idx="1"/>
            <p:extLst>
              <p:ext uri="{D42A27DB-BD31-4B8C-83A1-F6EECF244321}">
                <p14:modId xmlns="" xmlns:p14="http://schemas.microsoft.com/office/powerpoint/2010/main" val="2858899097"/>
              </p:ext>
            </p:extLst>
          </p:nvPr>
        </p:nvGraphicFramePr>
        <p:xfrm>
          <a:off x="5848142" y="785814"/>
          <a:ext cx="6321180" cy="5720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0263742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Объект 4"/>
          <p:cNvSpPr>
            <a:spLocks noGrp="1"/>
          </p:cNvSpPr>
          <p:nvPr>
            <p:ph sz="half" idx="4294967295"/>
          </p:nvPr>
        </p:nvSpPr>
        <p:spPr>
          <a:xfrm>
            <a:off x="-1" y="512467"/>
            <a:ext cx="12192001" cy="5888334"/>
          </a:xfrm>
        </p:spPr>
        <p:txBody>
          <a:bodyPr>
            <a:noAutofit/>
          </a:bodyPr>
          <a:lstStyle/>
          <a:p>
            <a:pPr algn="just">
              <a:spcAft>
                <a:spcPts val="0"/>
              </a:spcAft>
            </a:pPr>
            <a:r>
              <a:rPr lang="ru-RU" sz="2400" b="1" dirty="0" smtClean="0">
                <a:effectLst/>
                <a:latin typeface="Times New Roman" panose="02020603050405020304" pitchFamily="18" charset="0"/>
                <a:ea typeface="Times New Roman" panose="02020603050405020304" pitchFamily="18" charset="0"/>
              </a:rPr>
              <a:t>На 2025 год по разделу планируются к реализации следующие программы:</a:t>
            </a:r>
          </a:p>
          <a:p>
            <a:pPr indent="449580" algn="just">
              <a:spcAft>
                <a:spcPts val="0"/>
              </a:spcAft>
            </a:pPr>
            <a:r>
              <a:rPr lang="ru-RU" sz="2400" b="1" dirty="0" smtClean="0">
                <a:effectLst/>
                <a:latin typeface="Times New Roman" panose="02020603050405020304" pitchFamily="18" charset="0"/>
                <a:ea typeface="Times New Roman" panose="02020603050405020304" pitchFamily="18" charset="0"/>
              </a:rPr>
              <a:t>- Развитие образования </a:t>
            </a:r>
            <a:r>
              <a:rPr lang="ru-RU" sz="2400" b="1" dirty="0" err="1" smtClean="0">
                <a:effectLst/>
                <a:latin typeface="Times New Roman" panose="02020603050405020304" pitchFamily="18" charset="0"/>
                <a:ea typeface="Times New Roman" panose="02020603050405020304" pitchFamily="18" charset="0"/>
              </a:rPr>
              <a:t>Могочинского</a:t>
            </a:r>
            <a:r>
              <a:rPr lang="ru-RU" sz="2400" b="1" dirty="0" smtClean="0">
                <a:effectLst/>
                <a:latin typeface="Times New Roman" panose="02020603050405020304" pitchFamily="18" charset="0"/>
                <a:ea typeface="Times New Roman" panose="02020603050405020304" pitchFamily="18" charset="0"/>
              </a:rPr>
              <a:t> муниципального округа в рамках данной программы предусмотрены расходы учреждений образования в сумме 805381,0 </a:t>
            </a:r>
            <a:r>
              <a:rPr lang="ru-RU" sz="2400" b="1" dirty="0" err="1" smtClean="0">
                <a:effectLst/>
                <a:latin typeface="Times New Roman" panose="02020603050405020304" pitchFamily="18" charset="0"/>
                <a:ea typeface="Times New Roman" panose="02020603050405020304" pitchFamily="18" charset="0"/>
              </a:rPr>
              <a:t>тыс.руб</a:t>
            </a:r>
            <a:r>
              <a:rPr lang="ru-RU" sz="2400" b="1" dirty="0" smtClean="0">
                <a:effectLst/>
                <a:latin typeface="Times New Roman" panose="02020603050405020304" pitchFamily="18" charset="0"/>
                <a:ea typeface="Times New Roman" panose="02020603050405020304" pitchFamily="18" charset="0"/>
              </a:rPr>
              <a:t>. </a:t>
            </a:r>
          </a:p>
          <a:p>
            <a:pPr indent="449580" algn="just">
              <a:spcAft>
                <a:spcPts val="0"/>
              </a:spcAft>
            </a:pPr>
            <a:r>
              <a:rPr lang="ru-RU" sz="2400" b="1" dirty="0" smtClean="0">
                <a:effectLst/>
                <a:latin typeface="Times New Roman" panose="02020603050405020304" pitchFamily="18" charset="0"/>
                <a:ea typeface="Times New Roman" panose="02020603050405020304" pitchFamily="18" charset="0"/>
              </a:rPr>
              <a:t>-Профилактика безнадзорности и правонарушений  несовершеннолетних в </a:t>
            </a:r>
            <a:r>
              <a:rPr lang="ru-RU" sz="2400" b="1" dirty="0" err="1" smtClean="0">
                <a:effectLst/>
                <a:latin typeface="Times New Roman" panose="02020603050405020304" pitchFamily="18" charset="0"/>
                <a:ea typeface="Times New Roman" panose="02020603050405020304" pitchFamily="18" charset="0"/>
              </a:rPr>
              <a:t>Могочинском</a:t>
            </a:r>
            <a:r>
              <a:rPr lang="ru-RU" sz="2400" b="1" dirty="0" smtClean="0">
                <a:effectLst/>
                <a:latin typeface="Times New Roman" panose="02020603050405020304" pitchFamily="18" charset="0"/>
                <a:ea typeface="Times New Roman" panose="02020603050405020304" pitchFamily="18" charset="0"/>
              </a:rPr>
              <a:t> муниципальном округе  в сумме 2716,2 </a:t>
            </a:r>
            <a:r>
              <a:rPr lang="ru-RU" sz="2400" b="1" dirty="0" err="1" smtClean="0">
                <a:effectLst/>
                <a:latin typeface="Times New Roman" panose="02020603050405020304" pitchFamily="18" charset="0"/>
                <a:ea typeface="Times New Roman" panose="02020603050405020304" pitchFamily="18" charset="0"/>
              </a:rPr>
              <a:t>тыс.руб</a:t>
            </a:r>
            <a:r>
              <a:rPr lang="ru-RU" sz="2400" b="1" dirty="0" smtClean="0">
                <a:effectLst/>
                <a:latin typeface="Times New Roman" panose="02020603050405020304" pitchFamily="18" charset="0"/>
                <a:ea typeface="Times New Roman" panose="02020603050405020304" pitchFamily="18" charset="0"/>
              </a:rPr>
              <a:t>.</a:t>
            </a:r>
          </a:p>
          <a:p>
            <a:pPr algn="just">
              <a:spcAft>
                <a:spcPts val="0"/>
              </a:spcAft>
            </a:pPr>
            <a:r>
              <a:rPr lang="ru-RU" sz="2400" b="1" dirty="0" smtClean="0">
                <a:effectLst/>
                <a:latin typeface="Times New Roman" panose="02020603050405020304" pitchFamily="18" charset="0"/>
                <a:ea typeface="Times New Roman" panose="02020603050405020304" pitchFamily="18" charset="0"/>
              </a:rPr>
              <a:t>         - Молодежная политика </a:t>
            </a:r>
            <a:r>
              <a:rPr lang="ru-RU" sz="2400" b="1" dirty="0" err="1" smtClean="0">
                <a:effectLst/>
                <a:latin typeface="Times New Roman" panose="02020603050405020304" pitchFamily="18" charset="0"/>
                <a:ea typeface="Times New Roman" panose="02020603050405020304" pitchFamily="18" charset="0"/>
              </a:rPr>
              <a:t>Могочинского</a:t>
            </a:r>
            <a:r>
              <a:rPr lang="ru-RU" sz="2400" b="1" dirty="0" smtClean="0">
                <a:effectLst/>
                <a:latin typeface="Times New Roman" panose="02020603050405020304" pitchFamily="18" charset="0"/>
                <a:ea typeface="Times New Roman" panose="02020603050405020304" pitchFamily="18" charset="0"/>
              </a:rPr>
              <a:t> муниципального округа в сумме 533,0 </a:t>
            </a:r>
            <a:r>
              <a:rPr lang="ru-RU" sz="2400" b="1" dirty="0" err="1" smtClean="0">
                <a:effectLst/>
                <a:latin typeface="Times New Roman" panose="02020603050405020304" pitchFamily="18" charset="0"/>
                <a:ea typeface="Times New Roman" panose="02020603050405020304" pitchFamily="18" charset="0"/>
              </a:rPr>
              <a:t>тыс.руб</a:t>
            </a:r>
            <a:r>
              <a:rPr lang="ru-RU" sz="2400" b="1" dirty="0" smtClean="0">
                <a:effectLst/>
                <a:latin typeface="Times New Roman" panose="02020603050405020304" pitchFamily="18" charset="0"/>
                <a:ea typeface="Times New Roman" panose="02020603050405020304" pitchFamily="18" charset="0"/>
              </a:rPr>
              <a:t>. средства предусмотрены на мероприятия, направленные на создание условий и возможностей для успешной социализации и эффективной самореализации молодежи, развитие ее потенциала.</a:t>
            </a:r>
          </a:p>
          <a:p>
            <a:pPr algn="just">
              <a:spcAft>
                <a:spcPts val="0"/>
              </a:spcAft>
            </a:pPr>
            <a:r>
              <a:rPr lang="ru-RU" sz="2400" b="1" spc="-5" dirty="0" smtClean="0">
                <a:solidFill>
                  <a:srgbClr val="000000"/>
                </a:solidFill>
                <a:effectLst/>
                <a:latin typeface="Times New Roman" panose="02020603050405020304" pitchFamily="18" charset="0"/>
                <a:ea typeface="Times New Roman" panose="02020603050405020304" pitchFamily="18" charset="0"/>
              </a:rPr>
              <a:t>           Расходы на Детскую школу искусств предусмотрены в рамках муниципальной программы </a:t>
            </a:r>
            <a:r>
              <a:rPr lang="ru-RU" sz="2400" b="1" dirty="0" smtClean="0">
                <a:effectLst/>
                <a:latin typeface="Times New Roman" panose="02020603050405020304" pitchFamily="18" charset="0"/>
                <a:ea typeface="Times New Roman" panose="02020603050405020304" pitchFamily="18" charset="0"/>
              </a:rPr>
              <a:t>«Культура муниципального района </a:t>
            </a:r>
            <a:r>
              <a:rPr lang="ru-RU" sz="2400" b="1" dirty="0" err="1" smtClean="0">
                <a:effectLst/>
                <a:latin typeface="Times New Roman" panose="02020603050405020304" pitchFamily="18" charset="0"/>
                <a:ea typeface="Times New Roman" panose="02020603050405020304" pitchFamily="18" charset="0"/>
              </a:rPr>
              <a:t>Могочинского</a:t>
            </a:r>
            <a:r>
              <a:rPr lang="ru-RU" sz="2400" b="1" dirty="0" smtClean="0">
                <a:effectLst/>
                <a:latin typeface="Times New Roman" panose="02020603050405020304" pitchFamily="18" charset="0"/>
                <a:ea typeface="Times New Roman" panose="02020603050405020304" pitchFamily="18" charset="0"/>
              </a:rPr>
              <a:t> муниципального округа в сумме 18242,7 </a:t>
            </a:r>
            <a:r>
              <a:rPr lang="ru-RU" sz="2400" b="1" dirty="0" err="1" smtClean="0">
                <a:effectLst/>
                <a:latin typeface="Times New Roman" panose="02020603050405020304" pitchFamily="18" charset="0"/>
                <a:ea typeface="Times New Roman" panose="02020603050405020304" pitchFamily="18" charset="0"/>
              </a:rPr>
              <a:t>тыс.руб</a:t>
            </a:r>
            <a:r>
              <a:rPr lang="ru-RU" sz="2400" b="1" dirty="0" smtClean="0">
                <a:effectLst/>
                <a:latin typeface="Times New Roman" panose="02020603050405020304" pitchFamily="18" charset="0"/>
                <a:ea typeface="Times New Roman" panose="02020603050405020304" pitchFamily="18" charset="0"/>
              </a:rPr>
              <a:t>.</a:t>
            </a:r>
          </a:p>
          <a:p>
            <a:pPr marL="274320" indent="-274320" algn="ctr" eaLnBrk="1" fontAlgn="auto" hangingPunct="1">
              <a:spcAft>
                <a:spcPts val="0"/>
              </a:spcAft>
              <a:buNone/>
              <a:defRPr/>
            </a:pPr>
            <a:endParaRPr lang="ru-RU"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6119087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67152" y="2733152"/>
            <a:ext cx="4124847" cy="4124847"/>
          </a:xfrm>
          <a:prstGeom prst="rect">
            <a:avLst/>
          </a:prstGeom>
          <a:effectLst>
            <a:softEdge rad="635000"/>
          </a:effectLst>
        </p:spPr>
      </p:pic>
      <p:sp>
        <p:nvSpPr>
          <p:cNvPr id="58371" name="Заголовок 1"/>
          <p:cNvSpPr>
            <a:spLocks noGrp="1"/>
          </p:cNvSpPr>
          <p:nvPr>
            <p:ph type="title" idx="4294967295"/>
          </p:nvPr>
        </p:nvSpPr>
        <p:spPr>
          <a:xfrm>
            <a:off x="0" y="0"/>
            <a:ext cx="9144000" cy="12144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ru-RU" altLang="ru-RU" sz="2800" b="1" u="sng" dirty="0">
                <a:solidFill>
                  <a:schemeClr val="tx1"/>
                </a:solidFill>
                <a:latin typeface="Times New Roman" panose="02020603050405020304" pitchFamily="18" charset="0"/>
                <a:cs typeface="Times New Roman" panose="02020603050405020304" pitchFamily="18" charset="0"/>
              </a:rPr>
              <a:t>Расходы бюджета муниципального </a:t>
            </a:r>
            <a:r>
              <a:rPr lang="ru-RU" altLang="ru-RU" sz="2800" b="1" u="sng" dirty="0" smtClean="0">
                <a:solidFill>
                  <a:schemeClr val="tx1"/>
                </a:solidFill>
                <a:latin typeface="Times New Roman" panose="02020603050405020304" pitchFamily="18" charset="0"/>
                <a:cs typeface="Times New Roman" panose="02020603050405020304" pitchFamily="18" charset="0"/>
              </a:rPr>
              <a:t>округа </a:t>
            </a:r>
            <a:r>
              <a:rPr lang="ru-RU" altLang="ru-RU" sz="2800" b="1" u="sng" dirty="0">
                <a:solidFill>
                  <a:schemeClr val="tx1"/>
                </a:solidFill>
                <a:latin typeface="Times New Roman" panose="02020603050405020304" pitchFamily="18" charset="0"/>
                <a:cs typeface="Times New Roman" panose="02020603050405020304" pitchFamily="18" charset="0"/>
              </a:rPr>
              <a:t>на </a:t>
            </a:r>
            <a:r>
              <a:rPr lang="ru-RU" altLang="ru-RU" sz="2800" b="1" u="sng" dirty="0" smtClean="0">
                <a:solidFill>
                  <a:schemeClr val="tx1"/>
                </a:solidFill>
                <a:latin typeface="Times New Roman" panose="02020603050405020304" pitchFamily="18" charset="0"/>
                <a:cs typeface="Times New Roman" panose="02020603050405020304" pitchFamily="18" charset="0"/>
              </a:rPr>
              <a:t>2025 </a:t>
            </a:r>
            <a:r>
              <a:rPr lang="ru-RU" altLang="ru-RU" sz="2800" b="1" u="sng" dirty="0">
                <a:solidFill>
                  <a:schemeClr val="tx1"/>
                </a:solidFill>
                <a:latin typeface="Times New Roman" panose="02020603050405020304" pitchFamily="18" charset="0"/>
                <a:cs typeface="Times New Roman" panose="02020603050405020304" pitchFamily="18" charset="0"/>
              </a:rPr>
              <a:t>год по разделу «Культура»</a:t>
            </a:r>
            <a:endParaRPr lang="ru-RU" altLang="ru-RU" u="sng" dirty="0" smtClean="0">
              <a:solidFill>
                <a:schemeClr val="tx1"/>
              </a:solidFill>
            </a:endParaRPr>
          </a:p>
        </p:txBody>
      </p:sp>
      <p:sp>
        <p:nvSpPr>
          <p:cNvPr id="2" name="Прямоугольник 1"/>
          <p:cNvSpPr/>
          <p:nvPr/>
        </p:nvSpPr>
        <p:spPr>
          <a:xfrm>
            <a:off x="110532" y="1214438"/>
            <a:ext cx="7928149" cy="517064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a:spAutoFit/>
          </a:bodyPr>
          <a:lstStyle/>
          <a:p>
            <a:pPr algn="just">
              <a:spcAft>
                <a:spcPts val="0"/>
              </a:spcAft>
            </a:pPr>
            <a:r>
              <a:rPr lang="ru-RU" sz="2200" b="1" dirty="0">
                <a:latin typeface="Times New Roman" panose="02020603050405020304" pitchFamily="18" charset="0"/>
                <a:ea typeface="Times New Roman" panose="02020603050405020304" pitchFamily="18" charset="0"/>
              </a:rPr>
              <a:t>Расходы по данному разделу предусмотрены в сумме  82543,3 </a:t>
            </a:r>
            <a:r>
              <a:rPr lang="ru-RU" sz="2200" b="1" dirty="0" err="1">
                <a:latin typeface="Times New Roman" panose="02020603050405020304" pitchFamily="18" charset="0"/>
                <a:ea typeface="Times New Roman" panose="02020603050405020304" pitchFamily="18" charset="0"/>
              </a:rPr>
              <a:t>тыс.руб</a:t>
            </a:r>
            <a:r>
              <a:rPr lang="ru-RU" sz="2200" b="1" dirty="0">
                <a:latin typeface="Times New Roman" panose="02020603050405020304" pitchFamily="18" charset="0"/>
                <a:ea typeface="Times New Roman" panose="02020603050405020304" pitchFamily="18" charset="0"/>
              </a:rPr>
              <a:t>.  Расходы на учреждения культуры предусмотрены в рамках программы Культура </a:t>
            </a:r>
            <a:r>
              <a:rPr lang="ru-RU" sz="2200" b="1" dirty="0" err="1">
                <a:latin typeface="Times New Roman" panose="02020603050405020304" pitchFamily="18" charset="0"/>
                <a:ea typeface="Times New Roman" panose="02020603050405020304" pitchFamily="18" charset="0"/>
              </a:rPr>
              <a:t>Могочинского</a:t>
            </a:r>
            <a:r>
              <a:rPr lang="ru-RU" sz="2200" b="1" dirty="0">
                <a:latin typeface="Times New Roman" panose="02020603050405020304" pitchFamily="18" charset="0"/>
                <a:ea typeface="Times New Roman" panose="02020603050405020304" pitchFamily="18" charset="0"/>
              </a:rPr>
              <a:t> муниципального округа в сумме 80923,3 </a:t>
            </a:r>
            <a:r>
              <a:rPr lang="ru-RU" sz="2200" b="1" dirty="0" err="1">
                <a:latin typeface="Times New Roman" panose="02020603050405020304" pitchFamily="18" charset="0"/>
                <a:ea typeface="Times New Roman" panose="02020603050405020304" pitchFamily="18" charset="0"/>
              </a:rPr>
              <a:t>тыс.руб</a:t>
            </a:r>
            <a:r>
              <a:rPr lang="ru-RU" sz="2200" b="1" dirty="0">
                <a:latin typeface="Times New Roman" panose="02020603050405020304" pitchFamily="18" charset="0"/>
                <a:ea typeface="Times New Roman" panose="02020603050405020304" pitchFamily="18" charset="0"/>
              </a:rPr>
              <a:t>. на обеспечение функций управления, деятельности отдела культуры, сохранение и развитие культурной деятельности, укрепление материально-технической базы, ремонтные работы, прохождение медосмотров работников культуры, обеспечение условий для художественного творчества.</a:t>
            </a:r>
          </a:p>
          <a:p>
            <a:pPr algn="just">
              <a:spcAft>
                <a:spcPts val="0"/>
              </a:spcAft>
            </a:pPr>
            <a:r>
              <a:rPr lang="ru-RU" sz="2200" b="1" dirty="0">
                <a:latin typeface="Times New Roman" panose="02020603050405020304" pitchFamily="18" charset="0"/>
                <a:ea typeface="Times New Roman" panose="02020603050405020304" pitchFamily="18" charset="0"/>
              </a:rPr>
              <a:t>   Кроме того по данному разделу предусмотрены расходы в рамках муниципальных программ:</a:t>
            </a:r>
          </a:p>
          <a:p>
            <a:pPr algn="just">
              <a:spcAft>
                <a:spcPts val="0"/>
              </a:spcAft>
            </a:pPr>
            <a:r>
              <a:rPr lang="ru-RU" sz="2200" b="1" dirty="0">
                <a:latin typeface="Times New Roman" panose="02020603050405020304" pitchFamily="18" charset="0"/>
                <a:ea typeface="Times New Roman" panose="02020603050405020304" pitchFamily="18" charset="0"/>
              </a:rPr>
              <a:t>- Развитие исторических поселений </a:t>
            </a:r>
            <a:r>
              <a:rPr lang="ru-RU" sz="2200" b="1" dirty="0" err="1">
                <a:latin typeface="Times New Roman" panose="02020603050405020304" pitchFamily="18" charset="0"/>
                <a:ea typeface="Times New Roman" panose="02020603050405020304" pitchFamily="18" charset="0"/>
              </a:rPr>
              <a:t>Могочинского</a:t>
            </a:r>
            <a:r>
              <a:rPr lang="ru-RU" sz="2200" b="1" dirty="0">
                <a:latin typeface="Times New Roman" panose="02020603050405020304" pitchFamily="18" charset="0"/>
                <a:ea typeface="Times New Roman" panose="02020603050405020304" pitchFamily="18" charset="0"/>
              </a:rPr>
              <a:t> муниципального округа в сумме 1620,0 </a:t>
            </a:r>
            <a:r>
              <a:rPr lang="ru-RU" sz="2200" b="1" dirty="0" err="1">
                <a:latin typeface="Times New Roman" panose="02020603050405020304" pitchFamily="18" charset="0"/>
                <a:ea typeface="Times New Roman" panose="02020603050405020304" pitchFamily="18" charset="0"/>
              </a:rPr>
              <a:t>тыс.руб</a:t>
            </a:r>
            <a:r>
              <a:rPr lang="ru-RU" sz="2200" b="1" dirty="0">
                <a:latin typeface="Times New Roman" panose="02020603050405020304" pitchFamily="18" charset="0"/>
                <a:ea typeface="Times New Roman" panose="02020603050405020304" pitchFamily="18" charset="0"/>
              </a:rPr>
              <a:t>.</a:t>
            </a:r>
          </a:p>
          <a:p>
            <a:pPr algn="just">
              <a:spcAft>
                <a:spcPts val="0"/>
              </a:spcAft>
            </a:pPr>
            <a:r>
              <a:rPr lang="ru-RU" sz="2200" b="1" dirty="0">
                <a:latin typeface="Times New Roman" panose="02020603050405020304" pitchFamily="18" charset="0"/>
                <a:ea typeface="Times New Roman" panose="02020603050405020304" pitchFamily="18" charset="0"/>
              </a:rPr>
              <a:t>- Развитие туризма на территории </a:t>
            </a:r>
            <a:r>
              <a:rPr lang="ru-RU" sz="2200" b="1" dirty="0" err="1">
                <a:latin typeface="Times New Roman" panose="02020603050405020304" pitchFamily="18" charset="0"/>
                <a:ea typeface="Times New Roman" panose="02020603050405020304" pitchFamily="18" charset="0"/>
              </a:rPr>
              <a:t>Могочинского</a:t>
            </a:r>
            <a:r>
              <a:rPr lang="ru-RU" sz="2200" b="1" dirty="0">
                <a:latin typeface="Times New Roman" panose="02020603050405020304" pitchFamily="18" charset="0"/>
                <a:ea typeface="Times New Roman" panose="02020603050405020304" pitchFamily="18" charset="0"/>
              </a:rPr>
              <a:t> муниципального округа в сумме 0,0 </a:t>
            </a:r>
            <a:r>
              <a:rPr lang="ru-RU" sz="2200" b="1" dirty="0" err="1">
                <a:latin typeface="Times New Roman" panose="02020603050405020304" pitchFamily="18" charset="0"/>
                <a:ea typeface="Times New Roman" panose="02020603050405020304" pitchFamily="18" charset="0"/>
              </a:rPr>
              <a:t>тыс.руб</a:t>
            </a:r>
            <a:r>
              <a:rPr lang="ru-RU" sz="2200" b="1" dirty="0">
                <a:latin typeface="Times New Roman" panose="02020603050405020304" pitchFamily="18" charset="0"/>
                <a:ea typeface="Times New Roman" panose="02020603050405020304" pitchFamily="18" charset="0"/>
              </a:rPr>
              <a:t>.</a:t>
            </a:r>
            <a:endParaRPr lang="ru-RU"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13946295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340" name="Объект 2"/>
          <p:cNvSpPr>
            <a:spLocks noGrp="1"/>
          </p:cNvSpPr>
          <p:nvPr>
            <p:ph sz="quarter" idx="4294967295"/>
          </p:nvPr>
        </p:nvSpPr>
        <p:spPr>
          <a:xfrm>
            <a:off x="4310064" y="2786064"/>
            <a:ext cx="6357937" cy="4071937"/>
          </a:xfrm>
        </p:spPr>
        <p:txBody>
          <a:bodyPr/>
          <a:lstStyle/>
          <a:p>
            <a:pPr eaLnBrk="1" hangingPunct="1">
              <a:buFont typeface="Wingdings 2" panose="05020102010507070707" pitchFamily="18" charset="2"/>
              <a:buNone/>
            </a:pPr>
            <a:r>
              <a:rPr lang="ru-RU" altLang="ru-RU" sz="2000" b="1">
                <a:solidFill>
                  <a:srgbClr val="002060"/>
                </a:solidFill>
                <a:latin typeface="Times New Roman" panose="02020603050405020304" pitchFamily="18" charset="0"/>
                <a:cs typeface="Times New Roman" panose="02020603050405020304" pitchFamily="18" charset="0"/>
              </a:rPr>
              <a:t>     </a:t>
            </a:r>
            <a:endParaRPr lang="ru-RU" altLang="ru-RU" sz="2400" b="1">
              <a:solidFill>
                <a:srgbClr val="C00000"/>
              </a:solidFill>
              <a:latin typeface="Times New Roman" panose="02020603050405020304" pitchFamily="18" charset="0"/>
              <a:cs typeface="Times New Roman" panose="02020603050405020304" pitchFamily="18" charset="0"/>
            </a:endParaRPr>
          </a:p>
          <a:p>
            <a:pPr eaLnBrk="1" hangingPunct="1"/>
            <a:endParaRPr lang="ru-RU" altLang="ru-RU" sz="2400" b="1">
              <a:solidFill>
                <a:srgbClr val="002060"/>
              </a:solidFill>
              <a:cs typeface="Aharoni" pitchFamily="2" charset="0"/>
            </a:endParaRPr>
          </a:p>
        </p:txBody>
      </p:sp>
      <p:sp>
        <p:nvSpPr>
          <p:cNvPr id="14341" name="Прямоугольник 6"/>
          <p:cNvSpPr>
            <a:spLocks noChangeArrowheads="1"/>
          </p:cNvSpPr>
          <p:nvPr/>
        </p:nvSpPr>
        <p:spPr bwMode="auto">
          <a:xfrm>
            <a:off x="5238751" y="1285875"/>
            <a:ext cx="52863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ru-RU" altLang="ru-RU" b="1">
              <a:solidFill>
                <a:srgbClr val="C00000"/>
              </a:solidFill>
              <a:latin typeface="Times New Roman" panose="02020603050405020304" pitchFamily="18" charset="0"/>
              <a:cs typeface="Times New Roman" panose="02020603050405020304" pitchFamily="18" charset="0"/>
            </a:endParaRPr>
          </a:p>
        </p:txBody>
      </p:sp>
      <p:graphicFrame>
        <p:nvGraphicFramePr>
          <p:cNvPr id="14338" name="Объект 11"/>
          <p:cNvGraphicFramePr>
            <a:graphicFrameLocks/>
          </p:cNvGraphicFramePr>
          <p:nvPr/>
        </p:nvGraphicFramePr>
        <p:xfrm>
          <a:off x="964734" y="0"/>
          <a:ext cx="11227266" cy="5016617"/>
        </p:xfrm>
        <a:graphic>
          <a:graphicData uri="http://schemas.openxmlformats.org/presentationml/2006/ole">
            <p:oleObj spid="_x0000_s14343" name="Диаграмма" r:id="rId3" imgW="7648586" imgH="3276651" progId="Excel.Sheet.8">
              <p:embed/>
            </p:oleObj>
          </a:graphicData>
        </a:graphic>
      </p:graphicFrame>
      <p:pic>
        <p:nvPicPr>
          <p:cNvPr id="14342" name="Picture 8" descr="D:\Общая\Бюджет для граждан мой\Картинки 2021\8619d2f35175b9a3f9b16fe1833372c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8618" y="4214813"/>
            <a:ext cx="5233988" cy="2824162"/>
          </a:xfrm>
          <a:prstGeom prst="rect">
            <a:avLst/>
          </a:prstGeom>
          <a:noFill/>
          <a:ln>
            <a:noFill/>
          </a:ln>
          <a:effectLst>
            <a:softEdge rad="6350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2807752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0418" name="Picture 6" descr="D:\Общая\Бюджет для граждан мой\Картинки 2021\511b07b376a352abfb7edd660b0e8e9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34250" y="2172956"/>
            <a:ext cx="4857750" cy="3429000"/>
          </a:xfrm>
          <a:prstGeom prst="rect">
            <a:avLst/>
          </a:prstGeom>
          <a:noFill/>
          <a:ln>
            <a:noFill/>
          </a:ln>
          <a:effectLst>
            <a:softEdge rad="6350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Заголовок 1"/>
          <p:cNvSpPr>
            <a:spLocks noGrp="1"/>
          </p:cNvSpPr>
          <p:nvPr>
            <p:ph type="title" idx="4294967295"/>
          </p:nvPr>
        </p:nvSpPr>
        <p:spPr>
          <a:xfrm>
            <a:off x="0" y="365125"/>
            <a:ext cx="10515600" cy="74698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eaLnBrk="1" hangingPunct="1"/>
            <a:r>
              <a:rPr lang="ru-RU" altLang="ru-RU" sz="2800" b="1" u="sng" dirty="0">
                <a:solidFill>
                  <a:schemeClr val="tx1"/>
                </a:solidFill>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800" b="1" u="sng" dirty="0" smtClean="0">
                <a:solidFill>
                  <a:schemeClr val="tx1"/>
                </a:solidFill>
                <a:latin typeface="Times New Roman" panose="02020603050405020304" pitchFamily="18" charset="0"/>
                <a:cs typeface="Times New Roman" panose="02020603050405020304" pitchFamily="18" charset="0"/>
              </a:rPr>
              <a:t>2025 </a:t>
            </a:r>
            <a:r>
              <a:rPr lang="ru-RU" altLang="ru-RU" sz="2800" b="1" u="sng" dirty="0">
                <a:solidFill>
                  <a:schemeClr val="tx1"/>
                </a:solidFill>
                <a:latin typeface="Times New Roman" panose="02020603050405020304" pitchFamily="18" charset="0"/>
                <a:cs typeface="Times New Roman" panose="02020603050405020304" pitchFamily="18" charset="0"/>
              </a:rPr>
              <a:t>год по разделу «Социальная политика»</a:t>
            </a:r>
            <a:endParaRPr lang="ru-RU" altLang="ru-RU" sz="2800" u="sng" dirty="0">
              <a:solidFill>
                <a:schemeClr val="tx1"/>
              </a:solidFill>
            </a:endParaRPr>
          </a:p>
        </p:txBody>
      </p:sp>
      <p:sp>
        <p:nvSpPr>
          <p:cNvPr id="2" name="Прямоугольник 1"/>
          <p:cNvSpPr/>
          <p:nvPr/>
        </p:nvSpPr>
        <p:spPr>
          <a:xfrm>
            <a:off x="69998" y="1169773"/>
            <a:ext cx="8943033" cy="5632311"/>
          </a:xfrm>
          <a:prstGeom prst="rect">
            <a:avLst/>
          </a:prstGeom>
        </p:spPr>
        <p:txBody>
          <a:bodyPr wrap="square">
            <a:spAutoFit/>
          </a:bodyPr>
          <a:lstStyle/>
          <a:p>
            <a:pPr algn="just">
              <a:spcAft>
                <a:spcPts val="0"/>
              </a:spcAft>
            </a:pPr>
            <a:r>
              <a:rPr lang="ru-RU" sz="2000" b="1" dirty="0">
                <a:latin typeface="Times New Roman" panose="02020603050405020304" pitchFamily="18" charset="0"/>
                <a:ea typeface="Times New Roman" panose="02020603050405020304" pitchFamily="18" charset="0"/>
              </a:rPr>
              <a:t>По данному разделу предусмотрены расходы в сумме  32376,8 </a:t>
            </a:r>
            <a:r>
              <a:rPr lang="ru-RU" sz="2000" b="1" dirty="0" err="1">
                <a:latin typeface="Times New Roman" panose="02020603050405020304" pitchFamily="18" charset="0"/>
                <a:ea typeface="Times New Roman" panose="02020603050405020304" pitchFamily="18" charset="0"/>
              </a:rPr>
              <a:t>тыс.руб</a:t>
            </a:r>
            <a:r>
              <a:rPr lang="ru-RU" sz="2000" b="1" dirty="0">
                <a:latin typeface="Times New Roman" panose="02020603050405020304" pitchFamily="18" charset="0"/>
                <a:ea typeface="Times New Roman" panose="02020603050405020304" pitchFamily="18" charset="0"/>
              </a:rPr>
              <a:t>. в составе затрат предусмотрены расходы по социальным выплатам, пенсиям кроме публичных нормативных обязательств, субвенция по организации и осуществлению деятельности по опеке и попечительству над несовершеннолетними, субвенция на предоставление компенсации части платы, за присмотр и уход за детьми в дошкольных учреждениях.</a:t>
            </a:r>
          </a:p>
          <a:p>
            <a:pPr algn="just">
              <a:spcAft>
                <a:spcPts val="0"/>
              </a:spcAft>
            </a:pPr>
            <a:r>
              <a:rPr lang="ru-RU" sz="2000" b="1" dirty="0">
                <a:latin typeface="Times New Roman" panose="02020603050405020304" pitchFamily="18" charset="0"/>
                <a:ea typeface="Times New Roman" panose="02020603050405020304" pitchFamily="18" charset="0"/>
              </a:rPr>
              <a:t>       Уменьшение объема бюджетных ассигнований по разделу, обусловлено </a:t>
            </a:r>
            <a:r>
              <a:rPr lang="ru-RU" sz="2000" b="1" spc="-5" dirty="0">
                <a:solidFill>
                  <a:srgbClr val="000000"/>
                </a:solidFill>
                <a:latin typeface="Times New Roman" panose="02020603050405020304" pitchFamily="18" charset="0"/>
                <a:ea typeface="Times New Roman" panose="02020603050405020304" pitchFamily="18" charset="0"/>
              </a:rPr>
              <a:t>изменением средств из бюджета края.</a:t>
            </a:r>
            <a:endParaRPr lang="ru-RU" sz="2000" b="1" dirty="0">
              <a:latin typeface="Times New Roman" panose="02020603050405020304" pitchFamily="18" charset="0"/>
              <a:ea typeface="Times New Roman" panose="02020603050405020304" pitchFamily="18" charset="0"/>
            </a:endParaRPr>
          </a:p>
          <a:p>
            <a:pPr algn="just">
              <a:spcAft>
                <a:spcPts val="0"/>
              </a:spcAft>
            </a:pPr>
            <a:r>
              <a:rPr lang="ru-RU" sz="2000" b="1" dirty="0">
                <a:latin typeface="Times New Roman" panose="02020603050405020304" pitchFamily="18" charset="0"/>
                <a:ea typeface="Times New Roman" panose="02020603050405020304" pitchFamily="18" charset="0"/>
              </a:rPr>
              <a:t>   Кроме того по данному разделу предусмотрены расходы в рамках муниципальных программ:</a:t>
            </a:r>
          </a:p>
          <a:p>
            <a:pPr algn="just">
              <a:spcAft>
                <a:spcPts val="0"/>
              </a:spcAft>
            </a:pPr>
            <a:r>
              <a:rPr lang="ru-RU" sz="2000" b="1" dirty="0">
                <a:latin typeface="Times New Roman" panose="02020603050405020304" pitchFamily="18" charset="0"/>
                <a:ea typeface="Times New Roman" panose="02020603050405020304" pitchFamily="18" charset="0"/>
              </a:rPr>
              <a:t>- Обеспечение жильем молодых семей </a:t>
            </a:r>
            <a:r>
              <a:rPr lang="ru-RU" sz="2000" b="1" dirty="0" err="1">
                <a:latin typeface="Times New Roman" panose="02020603050405020304" pitchFamily="18" charset="0"/>
                <a:ea typeface="Times New Roman" panose="02020603050405020304" pitchFamily="18" charset="0"/>
              </a:rPr>
              <a:t>Могочинского</a:t>
            </a:r>
            <a:r>
              <a:rPr lang="ru-RU" sz="2000" b="1" dirty="0">
                <a:latin typeface="Times New Roman" panose="02020603050405020304" pitchFamily="18" charset="0"/>
                <a:ea typeface="Times New Roman" panose="02020603050405020304" pitchFamily="18" charset="0"/>
              </a:rPr>
              <a:t> муниципального округа в сумме 496,8 </a:t>
            </a:r>
            <a:r>
              <a:rPr lang="ru-RU" sz="2000" b="1" dirty="0" err="1">
                <a:latin typeface="Times New Roman" panose="02020603050405020304" pitchFamily="18" charset="0"/>
                <a:ea typeface="Times New Roman" panose="02020603050405020304" pitchFamily="18" charset="0"/>
              </a:rPr>
              <a:t>тыс.руб</a:t>
            </a:r>
            <a:r>
              <a:rPr lang="ru-RU" sz="2000" b="1" dirty="0">
                <a:latin typeface="Times New Roman" panose="02020603050405020304" pitchFamily="18" charset="0"/>
                <a:ea typeface="Times New Roman" panose="02020603050405020304" pitchFamily="18" charset="0"/>
              </a:rPr>
              <a:t>. </a:t>
            </a:r>
          </a:p>
          <a:p>
            <a:pPr algn="just">
              <a:spcAft>
                <a:spcPts val="0"/>
              </a:spcAft>
            </a:pPr>
            <a:r>
              <a:rPr lang="ru-RU" sz="2000" b="1" dirty="0">
                <a:latin typeface="Times New Roman" panose="02020603050405020304" pitchFamily="18" charset="0"/>
                <a:ea typeface="Times New Roman" panose="02020603050405020304" pitchFamily="18" charset="0"/>
              </a:rPr>
              <a:t>- Привлечение молодых специалистов для работы в учреждениях социальной сферы </a:t>
            </a:r>
            <a:r>
              <a:rPr lang="ru-RU" sz="2000" b="1" dirty="0" err="1">
                <a:latin typeface="Times New Roman" panose="02020603050405020304" pitchFamily="18" charset="0"/>
                <a:ea typeface="Times New Roman" panose="02020603050405020304" pitchFamily="18" charset="0"/>
              </a:rPr>
              <a:t>Могочинского</a:t>
            </a:r>
            <a:r>
              <a:rPr lang="ru-RU" sz="2000" b="1" dirty="0">
                <a:latin typeface="Times New Roman" panose="02020603050405020304" pitchFamily="18" charset="0"/>
                <a:ea typeface="Times New Roman" panose="02020603050405020304" pitchFamily="18" charset="0"/>
              </a:rPr>
              <a:t> муниципального округа в сумме 1700,0 </a:t>
            </a:r>
            <a:r>
              <a:rPr lang="ru-RU" sz="2000" b="1" dirty="0" err="1">
                <a:latin typeface="Times New Roman" panose="02020603050405020304" pitchFamily="18" charset="0"/>
                <a:ea typeface="Times New Roman" panose="02020603050405020304" pitchFamily="18" charset="0"/>
              </a:rPr>
              <a:t>тыс.рублей</a:t>
            </a:r>
            <a:r>
              <a:rPr lang="ru-RU" sz="2000" b="1" dirty="0">
                <a:latin typeface="Times New Roman" panose="02020603050405020304" pitchFamily="18" charset="0"/>
                <a:ea typeface="Times New Roman" panose="02020603050405020304" pitchFamily="18" charset="0"/>
              </a:rPr>
              <a:t>. на предоставление мер материальной поддержки молодым специалистам с целью привлечения квалифицированных кадров для работы в учреждения образования, культуры и спорта, а также здравоохранения.</a:t>
            </a:r>
            <a:endParaRPr lang="ru-RU"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5570440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43" name="Объект 2"/>
          <p:cNvSpPr>
            <a:spLocks noGrp="1"/>
          </p:cNvSpPr>
          <p:nvPr>
            <p:ph idx="4294967295"/>
          </p:nvPr>
        </p:nvSpPr>
        <p:spPr>
          <a:xfrm>
            <a:off x="5834063" y="2786063"/>
            <a:ext cx="6357937" cy="4071937"/>
          </a:xfrm>
        </p:spPr>
        <p:txBody>
          <a:bodyPr/>
          <a:lstStyle/>
          <a:p>
            <a:pPr eaLnBrk="1" hangingPunct="1">
              <a:buFont typeface="Wingdings 2" panose="05020102010507070707" pitchFamily="18" charset="2"/>
              <a:buNone/>
            </a:pPr>
            <a:r>
              <a:rPr lang="ru-RU" altLang="ru-RU" sz="2000" b="1">
                <a:solidFill>
                  <a:srgbClr val="002060"/>
                </a:solidFill>
                <a:latin typeface="Times New Roman" panose="02020603050405020304" pitchFamily="18" charset="0"/>
                <a:cs typeface="Times New Roman" panose="02020603050405020304" pitchFamily="18" charset="0"/>
              </a:rPr>
              <a:t>     </a:t>
            </a:r>
            <a:endParaRPr lang="ru-RU" altLang="ru-RU" sz="2400" b="1">
              <a:solidFill>
                <a:srgbClr val="C00000"/>
              </a:solidFill>
              <a:latin typeface="Times New Roman" panose="02020603050405020304" pitchFamily="18" charset="0"/>
              <a:cs typeface="Times New Roman" panose="02020603050405020304" pitchFamily="18" charset="0"/>
            </a:endParaRPr>
          </a:p>
          <a:p>
            <a:pPr eaLnBrk="1" hangingPunct="1"/>
            <a:endParaRPr lang="ru-RU" altLang="ru-RU" sz="2400" b="1">
              <a:solidFill>
                <a:srgbClr val="002060"/>
              </a:solidFill>
              <a:cs typeface="Aharoni" pitchFamily="2" charset="0"/>
            </a:endParaRPr>
          </a:p>
        </p:txBody>
      </p:sp>
      <p:sp>
        <p:nvSpPr>
          <p:cNvPr id="61442" name="Заголовок 1"/>
          <p:cNvSpPr>
            <a:spLocks noGrp="1"/>
          </p:cNvSpPr>
          <p:nvPr>
            <p:ph type="title" idx="4294967295"/>
          </p:nvPr>
        </p:nvSpPr>
        <p:spPr>
          <a:xfrm>
            <a:off x="0" y="365125"/>
            <a:ext cx="10515600" cy="1325563"/>
          </a:xfrm>
        </p:spPr>
        <p:txBody>
          <a:bodyPr/>
          <a:lstStyle/>
          <a:p>
            <a:pPr eaLnBrk="1" hangingPunct="1"/>
            <a:r>
              <a:rPr lang="ru-RU" altLang="ru-RU" sz="2800" b="1" u="sng" dirty="0">
                <a:solidFill>
                  <a:schemeClr val="tx1"/>
                </a:solidFill>
                <a:latin typeface="Times New Roman" panose="02020603050405020304" pitchFamily="18" charset="0"/>
                <a:cs typeface="Times New Roman" panose="02020603050405020304" pitchFamily="18" charset="0"/>
              </a:rPr>
              <a:t>Расходы бюджета муниципального округа на </a:t>
            </a:r>
            <a:r>
              <a:rPr lang="ru-RU" altLang="ru-RU" sz="2800" b="1" u="sng" dirty="0" smtClean="0">
                <a:solidFill>
                  <a:schemeClr val="tx1"/>
                </a:solidFill>
                <a:latin typeface="Times New Roman" panose="02020603050405020304" pitchFamily="18" charset="0"/>
                <a:cs typeface="Times New Roman" panose="02020603050405020304" pitchFamily="18" charset="0"/>
              </a:rPr>
              <a:t>2025 </a:t>
            </a:r>
            <a:r>
              <a:rPr lang="ru-RU" altLang="ru-RU" sz="2800" b="1" u="sng" dirty="0">
                <a:solidFill>
                  <a:schemeClr val="tx1"/>
                </a:solidFill>
                <a:latin typeface="Times New Roman" panose="02020603050405020304" pitchFamily="18" charset="0"/>
                <a:cs typeface="Times New Roman" panose="02020603050405020304" pitchFamily="18" charset="0"/>
              </a:rPr>
              <a:t>год по разделу «Физическая культура и спорт»</a:t>
            </a:r>
            <a:endParaRPr lang="ru-RU" altLang="ru-RU" sz="2800" u="sng" dirty="0">
              <a:solidFill>
                <a:schemeClr val="tx1"/>
              </a:solidFill>
            </a:endParaRPr>
          </a:p>
        </p:txBody>
      </p:sp>
      <p:pic>
        <p:nvPicPr>
          <p:cNvPr id="61445" name="Picture 6" descr="D:\Общая\Бюджет для граждан мой\Картинки 2021\229852-Royalty-Frar.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38314" y="3571875"/>
            <a:ext cx="2560637"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4883499" y="2644170"/>
            <a:ext cx="6973555" cy="3785652"/>
          </a:xfrm>
          <a:prstGeom prst="rect">
            <a:avLst/>
          </a:prstGeom>
        </p:spPr>
        <p:txBody>
          <a:bodyPr wrap="square">
            <a:spAutoFit/>
          </a:bodyPr>
          <a:lstStyle/>
          <a:p>
            <a:r>
              <a:rPr lang="ru-RU" sz="2000" b="1" dirty="0">
                <a:latin typeface="Times New Roman" panose="02020603050405020304" pitchFamily="18" charset="0"/>
                <a:ea typeface="Times New Roman" panose="02020603050405020304" pitchFamily="18" charset="0"/>
              </a:rPr>
              <a:t>По данному разделу запланированы средства в сумме 14920,5 тыс. руб. на реализацию мероприятий  по развитию физической культуры и спорта в </a:t>
            </a:r>
            <a:r>
              <a:rPr lang="ru-RU" sz="2000" b="1" dirty="0" err="1">
                <a:latin typeface="Times New Roman" panose="02020603050405020304" pitchFamily="18" charset="0"/>
                <a:ea typeface="Times New Roman" panose="02020603050405020304" pitchFamily="18" charset="0"/>
              </a:rPr>
              <a:t>Могочинском</a:t>
            </a:r>
            <a:r>
              <a:rPr lang="ru-RU" sz="2000" b="1" dirty="0">
                <a:latin typeface="Times New Roman" panose="02020603050405020304" pitchFamily="18" charset="0"/>
                <a:ea typeface="Times New Roman" panose="02020603050405020304" pitchFamily="18" charset="0"/>
              </a:rPr>
              <a:t> муниципальном округе в рамках программы «Развитие физкультуры и спорта в </a:t>
            </a:r>
            <a:r>
              <a:rPr lang="ru-RU" sz="2000" b="1" dirty="0" err="1">
                <a:latin typeface="Times New Roman" panose="02020603050405020304" pitchFamily="18" charset="0"/>
                <a:ea typeface="Times New Roman" panose="02020603050405020304" pitchFamily="18" charset="0"/>
              </a:rPr>
              <a:t>Могочинском</a:t>
            </a:r>
            <a:r>
              <a:rPr lang="ru-RU" sz="2000" b="1" dirty="0">
                <a:latin typeface="Times New Roman" panose="02020603050405020304" pitchFamily="18" charset="0"/>
                <a:ea typeface="Times New Roman" panose="02020603050405020304" pitchFamily="18" charset="0"/>
              </a:rPr>
              <a:t> муниципальном округе расходы предусмотрены на реализацию мероприятий по созданию условий пропаганды для укрепления здоровья населения, развитие материально-технической базы физической культуры и спорта, проведение и участие в спортивных мероприятиях, а также на содержание МКУ физической культуры и спорта </a:t>
            </a:r>
            <a:r>
              <a:rPr lang="ru-RU" sz="2000" b="1" dirty="0" err="1">
                <a:latin typeface="Times New Roman" panose="02020603050405020304" pitchFamily="18" charset="0"/>
                <a:ea typeface="Times New Roman" panose="02020603050405020304" pitchFamily="18" charset="0"/>
              </a:rPr>
              <a:t>Могочинского</a:t>
            </a:r>
            <a:r>
              <a:rPr lang="ru-RU" sz="2000" b="1" dirty="0">
                <a:latin typeface="Times New Roman" panose="02020603050405020304" pitchFamily="18" charset="0"/>
                <a:ea typeface="Times New Roman" panose="02020603050405020304" pitchFamily="18" charset="0"/>
              </a:rPr>
              <a:t> муниципального округа</a:t>
            </a:r>
            <a:endParaRPr lang="ru-RU" sz="2000" b="1" dirty="0"/>
          </a:p>
        </p:txBody>
      </p:sp>
    </p:spTree>
    <p:extLst>
      <p:ext uri="{BB962C8B-B14F-4D97-AF65-F5344CB8AC3E}">
        <p14:creationId xmlns="" xmlns:p14="http://schemas.microsoft.com/office/powerpoint/2010/main" val="413266803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785813"/>
          </a:xfrm>
        </p:spPr>
        <p:txBody>
          <a:bodyPr>
            <a:normAutofit/>
          </a:bodyPr>
          <a:lstStyle/>
          <a:p>
            <a:pPr eaLnBrk="1" fontAlgn="auto" hangingPunct="1">
              <a:spcAft>
                <a:spcPts val="0"/>
              </a:spcAft>
              <a:defRPr/>
            </a:pPr>
            <a:r>
              <a:rPr lang="ru-RU" sz="2400" b="1" u="sng" dirty="0">
                <a:latin typeface="Times New Roman" pitchFamily="18" charset="0"/>
                <a:cs typeface="Times New Roman" pitchFamily="18" charset="0"/>
              </a:rPr>
              <a:t>Расходы бюджета муниципального округа на </a:t>
            </a:r>
            <a:r>
              <a:rPr lang="ru-RU" sz="2400" b="1" u="sng" dirty="0" smtClean="0">
                <a:latin typeface="Times New Roman" pitchFamily="18" charset="0"/>
                <a:cs typeface="Times New Roman" pitchFamily="18" charset="0"/>
              </a:rPr>
              <a:t>2025 </a:t>
            </a:r>
            <a:r>
              <a:rPr lang="ru-RU" sz="2400" b="1" u="sng" dirty="0">
                <a:latin typeface="Times New Roman" pitchFamily="18" charset="0"/>
                <a:cs typeface="Times New Roman" pitchFamily="18" charset="0"/>
              </a:rPr>
              <a:t>год по разделу «Средства массовой информации»</a:t>
            </a:r>
            <a:endParaRPr lang="ru-RU" sz="2400" u="sng" dirty="0"/>
          </a:p>
        </p:txBody>
      </p:sp>
      <p:sp>
        <p:nvSpPr>
          <p:cNvPr id="62467" name="Прямоугольник 4"/>
          <p:cNvSpPr>
            <a:spLocks noChangeArrowheads="1"/>
          </p:cNvSpPr>
          <p:nvPr/>
        </p:nvSpPr>
        <p:spPr bwMode="auto">
          <a:xfrm>
            <a:off x="2452688" y="785814"/>
            <a:ext cx="764381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ru-RU" altLang="ru-RU" b="1" dirty="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b="1" dirty="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ru-RU" altLang="ru-RU" b="1" dirty="0">
              <a:solidFill>
                <a:prstClr val="black"/>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33740" y="2451467"/>
            <a:ext cx="7258259" cy="4336193"/>
          </a:xfrm>
          <a:prstGeom prst="rect">
            <a:avLst/>
          </a:prstGeom>
          <a:effectLst>
            <a:softEdge rad="317500"/>
          </a:effectLst>
        </p:spPr>
      </p:pic>
      <p:sp>
        <p:nvSpPr>
          <p:cNvPr id="4" name="Прямоугольник 3"/>
          <p:cNvSpPr/>
          <p:nvPr/>
        </p:nvSpPr>
        <p:spPr>
          <a:xfrm>
            <a:off x="462223" y="1247479"/>
            <a:ext cx="8872695" cy="646331"/>
          </a:xfrm>
          <a:prstGeom prst="rect">
            <a:avLst/>
          </a:prstGeom>
        </p:spPr>
        <p:txBody>
          <a:bodyPr wrap="square">
            <a:spAutoFit/>
          </a:bodyPr>
          <a:lstStyle/>
          <a:p>
            <a:r>
              <a:rPr lang="ru-RU" b="1" dirty="0">
                <a:latin typeface="Times New Roman" panose="02020603050405020304" pitchFamily="18" charset="0"/>
                <a:ea typeface="Times New Roman" panose="02020603050405020304" pitchFamily="18" charset="0"/>
              </a:rPr>
              <a:t>По данному разделу предусмотрены расходы на содержание учреждения  МК РИУ «</a:t>
            </a:r>
            <a:r>
              <a:rPr lang="ru-RU" b="1" dirty="0" err="1">
                <a:latin typeface="Times New Roman" panose="02020603050405020304" pitchFamily="18" charset="0"/>
                <a:ea typeface="Times New Roman" panose="02020603050405020304" pitchFamily="18" charset="0"/>
              </a:rPr>
              <a:t>Могочинский</a:t>
            </a:r>
            <a:r>
              <a:rPr lang="ru-RU" b="1" dirty="0">
                <a:latin typeface="Times New Roman" panose="02020603050405020304" pitchFamily="18" charset="0"/>
                <a:ea typeface="Times New Roman" panose="02020603050405020304" pitchFamily="18" charset="0"/>
              </a:rPr>
              <a:t> </a:t>
            </a:r>
            <a:r>
              <a:rPr lang="ru-RU" b="1" dirty="0" smtClean="0">
                <a:latin typeface="Times New Roman" panose="02020603050405020304" pitchFamily="18" charset="0"/>
                <a:ea typeface="Times New Roman" panose="02020603050405020304" pitchFamily="18" charset="0"/>
              </a:rPr>
              <a:t>рабочий», в сумме 7810,0</a:t>
            </a:r>
            <a:endParaRPr lang="ru-RU" b="1" dirty="0"/>
          </a:p>
        </p:txBody>
      </p:sp>
    </p:spTree>
    <p:extLst>
      <p:ext uri="{BB962C8B-B14F-4D97-AF65-F5344CB8AC3E}">
        <p14:creationId xmlns="" xmlns:p14="http://schemas.microsoft.com/office/powerpoint/2010/main" val="133967797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3491" name="Заголовок 1"/>
          <p:cNvSpPr>
            <a:spLocks noGrp="1"/>
          </p:cNvSpPr>
          <p:nvPr>
            <p:ph type="title" idx="4294967295"/>
          </p:nvPr>
        </p:nvSpPr>
        <p:spPr>
          <a:xfrm>
            <a:off x="3190875" y="0"/>
            <a:ext cx="9001125" cy="500063"/>
          </a:xfrm>
        </p:spPr>
        <p:txBody>
          <a:bodyPr>
            <a:normAutofit fontScale="90000"/>
          </a:bodyPr>
          <a:lstStyle/>
          <a:p>
            <a:pPr eaLnBrk="1" hangingPunct="1"/>
            <a:r>
              <a:rPr lang="ru-RU" altLang="ru-RU" sz="3600" b="1" u="sng" dirty="0">
                <a:solidFill>
                  <a:schemeClr val="tx1"/>
                </a:solidFill>
                <a:latin typeface="Times New Roman" panose="02020603050405020304" pitchFamily="18" charset="0"/>
                <a:cs typeface="Times New Roman" panose="02020603050405020304" pitchFamily="18" charset="0"/>
              </a:rPr>
              <a:t>Муниципальный долг</a:t>
            </a:r>
            <a:endParaRPr lang="ru-RU" altLang="ru-RU" sz="3600" u="sng" dirty="0">
              <a:solidFill>
                <a:schemeClr val="tx1"/>
              </a:solidFill>
              <a:latin typeface="Times New Roman" panose="02020603050405020304" pitchFamily="18" charset="0"/>
              <a:cs typeface="Times New Roman" panose="02020603050405020304" pitchFamily="18" charset="0"/>
            </a:endParaRPr>
          </a:p>
        </p:txBody>
      </p:sp>
      <p:sp>
        <p:nvSpPr>
          <p:cNvPr id="4" name="Содержимое 2"/>
          <p:cNvSpPr>
            <a:spLocks noGrp="1"/>
          </p:cNvSpPr>
          <p:nvPr>
            <p:ph idx="4294967295"/>
          </p:nvPr>
        </p:nvSpPr>
        <p:spPr>
          <a:xfrm>
            <a:off x="0" y="714375"/>
            <a:ext cx="8715375" cy="2357438"/>
          </a:xfrm>
        </p:spPr>
        <p:txBody>
          <a:bodyPr>
            <a:normAutofit fontScale="85000" lnSpcReduction="10000"/>
          </a:bodyPr>
          <a:lstStyle/>
          <a:p>
            <a:pPr marL="0" indent="0" eaLnBrk="1" fontAlgn="auto" hangingPunct="1">
              <a:spcAft>
                <a:spcPts val="0"/>
              </a:spcAft>
              <a:buNone/>
              <a:defRPr/>
            </a:pPr>
            <a:r>
              <a:rPr lang="ru-RU" sz="2400" b="1" dirty="0">
                <a:latin typeface="Times New Roman" pitchFamily="18" charset="0"/>
                <a:cs typeface="Times New Roman" pitchFamily="18" charset="0"/>
              </a:rPr>
              <a:t>Муниципальный долг возникает в силу    осуществления заимствований. Заимствования в свою очередь необходимы для:</a:t>
            </a:r>
          </a:p>
          <a:p>
            <a:pPr marL="274320" indent="-274320" eaLnBrk="1" fontAlgn="auto" hangingPunct="1">
              <a:spcAft>
                <a:spcPts val="0"/>
              </a:spcAft>
              <a:buFont typeface="Wingdings 2"/>
              <a:buChar char=""/>
              <a:defRPr/>
            </a:pPr>
            <a:r>
              <a:rPr lang="ru-RU" sz="2400" b="1" dirty="0">
                <a:latin typeface="Times New Roman" pitchFamily="18" charset="0"/>
                <a:cs typeface="Times New Roman" pitchFamily="18" charset="0"/>
              </a:rPr>
              <a:t>Погашения долговых обязательств</a:t>
            </a:r>
          </a:p>
          <a:p>
            <a:pPr marL="274320" indent="-274320" eaLnBrk="1" fontAlgn="auto" hangingPunct="1">
              <a:spcAft>
                <a:spcPts val="0"/>
              </a:spcAft>
              <a:buFont typeface="Wingdings 2"/>
              <a:buChar char=""/>
              <a:defRPr/>
            </a:pPr>
            <a:r>
              <a:rPr lang="ru-RU" sz="2400" b="1" dirty="0">
                <a:latin typeface="Times New Roman" pitchFamily="18" charset="0"/>
                <a:cs typeface="Times New Roman" pitchFamily="18" charset="0"/>
              </a:rPr>
              <a:t>Финансирования дефицита бюджета</a:t>
            </a:r>
          </a:p>
          <a:p>
            <a:pPr marL="274320" indent="-274320" eaLnBrk="1" fontAlgn="auto" hangingPunct="1">
              <a:spcAft>
                <a:spcPts val="0"/>
              </a:spcAft>
              <a:buFont typeface="Wingdings 2"/>
              <a:buChar char=""/>
              <a:defRPr/>
            </a:pPr>
            <a:endParaRPr lang="ru-RU" sz="2400" b="1" dirty="0">
              <a:latin typeface="Times New Roman" pitchFamily="18" charset="0"/>
              <a:cs typeface="Times New Roman" pitchFamily="18" charset="0"/>
            </a:endParaRPr>
          </a:p>
          <a:p>
            <a:pPr marL="0" indent="0" eaLnBrk="1" fontAlgn="auto" hangingPunct="1">
              <a:spcAft>
                <a:spcPts val="0"/>
              </a:spcAft>
              <a:buNone/>
              <a:defRPr/>
            </a:pPr>
            <a:r>
              <a:rPr lang="ru-RU" sz="2400" b="1" dirty="0">
                <a:latin typeface="Times New Roman" pitchFamily="18" charset="0"/>
                <a:cs typeface="Times New Roman" pitchFamily="18" charset="0"/>
              </a:rPr>
              <a:t>В проекте Решения о бюджете </a:t>
            </a:r>
            <a:r>
              <a:rPr lang="ru-RU" sz="2400" b="1" dirty="0" err="1">
                <a:latin typeface="Times New Roman" pitchFamily="18" charset="0"/>
                <a:cs typeface="Times New Roman" pitchFamily="18" charset="0"/>
              </a:rPr>
              <a:t>Могочинского</a:t>
            </a:r>
            <a:r>
              <a:rPr lang="ru-RU" sz="2400" b="1" dirty="0">
                <a:latin typeface="Times New Roman" pitchFamily="18" charset="0"/>
                <a:cs typeface="Times New Roman" pitchFamily="18" charset="0"/>
              </a:rPr>
              <a:t> муниципального округа на </a:t>
            </a:r>
            <a:r>
              <a:rPr lang="ru-RU" sz="2400" b="1" dirty="0" smtClean="0">
                <a:latin typeface="Times New Roman" pitchFamily="18" charset="0"/>
                <a:cs typeface="Times New Roman" pitchFamily="18" charset="0"/>
              </a:rPr>
              <a:t>2025 </a:t>
            </a:r>
            <a:r>
              <a:rPr lang="ru-RU" sz="2400" b="1" dirty="0">
                <a:latin typeface="Times New Roman" pitchFamily="18" charset="0"/>
                <a:cs typeface="Times New Roman" pitchFamily="18" charset="0"/>
              </a:rPr>
              <a:t>год и плановый период </a:t>
            </a:r>
            <a:r>
              <a:rPr lang="ru-RU" sz="2400" b="1" dirty="0" smtClean="0">
                <a:latin typeface="Times New Roman" pitchFamily="18" charset="0"/>
                <a:cs typeface="Times New Roman" pitchFamily="18" charset="0"/>
              </a:rPr>
              <a:t>2026-2027 </a:t>
            </a:r>
            <a:r>
              <a:rPr lang="ru-RU" sz="2400" b="1" dirty="0">
                <a:latin typeface="Times New Roman" pitchFamily="18" charset="0"/>
                <a:cs typeface="Times New Roman" pitchFamily="18" charset="0"/>
              </a:rPr>
              <a:t>годов, долговых обязательств нет</a:t>
            </a:r>
          </a:p>
          <a:p>
            <a:pPr marL="274320" indent="-274320" eaLnBrk="1" fontAlgn="auto" hangingPunct="1">
              <a:spcAft>
                <a:spcPts val="0"/>
              </a:spcAft>
              <a:buFont typeface="Wingdings 2"/>
              <a:buChar char=""/>
              <a:defRPr/>
            </a:pPr>
            <a:endParaRPr lang="ru-RU" sz="2800" dirty="0">
              <a:solidFill>
                <a:srgbClr val="7030A0"/>
              </a:solidFill>
              <a:latin typeface="Times New Roman" pitchFamily="18" charset="0"/>
              <a:cs typeface="Times New Roman" pitchFamily="18" charset="0"/>
            </a:endParaRPr>
          </a:p>
        </p:txBody>
      </p:sp>
      <p:pic>
        <p:nvPicPr>
          <p:cNvPr id="63492" name="Picture 4" descr="D:\Общая\Бюджет для граждан мой\Картинки 2022 год\kak-izbavitsya-ot-dolgov.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76750" y="3143250"/>
            <a:ext cx="7715250" cy="3714750"/>
          </a:xfrm>
          <a:prstGeom prst="rect">
            <a:avLst/>
          </a:prstGeom>
          <a:noFill/>
          <a:ln>
            <a:noFill/>
          </a:ln>
          <a:effectLst>
            <a:softEdge rad="317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857600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20308" y="2373922"/>
            <a:ext cx="7971691" cy="4484077"/>
          </a:xfrm>
          <a:prstGeom prst="rect">
            <a:avLst/>
          </a:prstGeom>
        </p:spPr>
      </p:pic>
      <p:sp>
        <p:nvSpPr>
          <p:cNvPr id="32771" name="Заголовок 4"/>
          <p:cNvSpPr>
            <a:spLocks noGrp="1"/>
          </p:cNvSpPr>
          <p:nvPr>
            <p:ph type="title" idx="4294967295"/>
          </p:nvPr>
        </p:nvSpPr>
        <p:spPr>
          <a:xfrm>
            <a:off x="140677" y="1"/>
            <a:ext cx="11696281" cy="2373921"/>
          </a:xfrm>
        </p:spPr>
        <p:txBody>
          <a:bodyPr/>
          <a:lstStyle/>
          <a:p>
            <a:pPr marL="273050" indent="-273050" eaLnBrk="1" hangingPunct="1"/>
            <a:r>
              <a:rPr lang="ru-RU" altLang="ru-RU" sz="2800" b="1" dirty="0">
                <a:solidFill>
                  <a:schemeClr val="tx1"/>
                </a:solidFill>
                <a:latin typeface="Times New Roman" panose="02020603050405020304" pitchFamily="18" charset="0"/>
                <a:cs typeface="Times New Roman" panose="02020603050405020304" pitchFamily="18" charset="0"/>
              </a:rPr>
              <a:t>Публичные слушания по проекту бюджета </a:t>
            </a:r>
            <a:r>
              <a:rPr lang="ru-RU" altLang="ru-RU" sz="28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800" b="1" dirty="0">
                <a:solidFill>
                  <a:schemeClr val="tx1"/>
                </a:solidFill>
                <a:latin typeface="Times New Roman" panose="02020603050405020304" pitchFamily="18" charset="0"/>
                <a:cs typeface="Times New Roman" panose="02020603050405020304" pitchFamily="18" charset="0"/>
              </a:rPr>
              <a:t> муниципального округа на 2025 и плановый период 2026-2027 годов состоялись 13.12.2024 г., в соответствии с </a:t>
            </a:r>
            <a:br>
              <a:rPr lang="ru-RU" altLang="ru-RU" sz="2800" b="1" dirty="0">
                <a:solidFill>
                  <a:schemeClr val="tx1"/>
                </a:solidFill>
                <a:latin typeface="Times New Roman" panose="02020603050405020304" pitchFamily="18" charset="0"/>
                <a:cs typeface="Times New Roman" panose="02020603050405020304" pitchFamily="18" charset="0"/>
              </a:rPr>
            </a:br>
            <a:r>
              <a:rPr lang="ru-RU" altLang="ru-RU" sz="2800" b="1" dirty="0">
                <a:solidFill>
                  <a:schemeClr val="tx1"/>
                </a:solidFill>
                <a:latin typeface="Times New Roman" panose="02020603050405020304" pitchFamily="18" charset="0"/>
                <a:cs typeface="Times New Roman" panose="02020603050405020304" pitchFamily="18" charset="0"/>
              </a:rPr>
              <a:t>постановлением администрации </a:t>
            </a:r>
            <a:r>
              <a:rPr lang="ru-RU" altLang="ru-RU" sz="2800" b="1" dirty="0" err="1">
                <a:solidFill>
                  <a:schemeClr val="tx1"/>
                </a:solidFill>
                <a:latin typeface="Times New Roman" panose="02020603050405020304" pitchFamily="18" charset="0"/>
                <a:cs typeface="Times New Roman" panose="02020603050405020304" pitchFamily="18" charset="0"/>
              </a:rPr>
              <a:t>Могочинского</a:t>
            </a:r>
            <a:r>
              <a:rPr lang="ru-RU" altLang="ru-RU" sz="2800" b="1" dirty="0">
                <a:solidFill>
                  <a:schemeClr val="tx1"/>
                </a:solidFill>
                <a:latin typeface="Times New Roman" panose="02020603050405020304" pitchFamily="18" charset="0"/>
                <a:cs typeface="Times New Roman" panose="02020603050405020304" pitchFamily="18" charset="0"/>
              </a:rPr>
              <a:t> муниципального округа № 1822 от 25.11.2024г.</a:t>
            </a:r>
          </a:p>
        </p:txBody>
      </p:sp>
    </p:spTree>
    <p:extLst>
      <p:ext uri="{BB962C8B-B14F-4D97-AF65-F5344CB8AC3E}">
        <p14:creationId xmlns="" xmlns:p14="http://schemas.microsoft.com/office/powerpoint/2010/main" val="4013128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3" name="Заголовок 1"/>
          <p:cNvSpPr>
            <a:spLocks noGrp="1"/>
          </p:cNvSpPr>
          <p:nvPr>
            <p:ph type="title" idx="4294967295"/>
          </p:nvPr>
        </p:nvSpPr>
        <p:spPr>
          <a:xfrm flipV="1">
            <a:off x="0" y="-46038"/>
            <a:ext cx="8229600" cy="260351"/>
          </a:xfrm>
        </p:spPr>
        <p:txBody>
          <a:bodyPr>
            <a:normAutofit fontScale="90000"/>
          </a:bodyPr>
          <a:lstStyle/>
          <a:p>
            <a:pPr eaLnBrk="1" hangingPunct="1"/>
            <a:r>
              <a:rPr lang="ru-RU" altLang="ru-RU" sz="2000" b="1">
                <a:latin typeface="Times New Roman" panose="02020603050405020304" pitchFamily="18" charset="0"/>
                <a:cs typeface="Times New Roman" panose="02020603050405020304" pitchFamily="18" charset="0"/>
              </a:rPr>
              <a:t>,</a:t>
            </a:r>
          </a:p>
        </p:txBody>
      </p:sp>
      <p:sp>
        <p:nvSpPr>
          <p:cNvPr id="15364" name="Rectangle 1"/>
          <p:cNvSpPr>
            <a:spLocks noChangeArrowheads="1"/>
          </p:cNvSpPr>
          <p:nvPr/>
        </p:nvSpPr>
        <p:spPr bwMode="auto">
          <a:xfrm>
            <a:off x="271305" y="801163"/>
            <a:ext cx="1165608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ru-RU" b="1" dirty="0">
                <a:solidFill>
                  <a:prstClr val="black"/>
                </a:solidFill>
                <a:latin typeface="Times New Roman" panose="02020603050405020304" pitchFamily="18" charset="0"/>
                <a:cs typeface="Times New Roman" panose="02020603050405020304" pitchFamily="18" charset="0"/>
              </a:rPr>
              <a:t>           </a:t>
            </a:r>
            <a:r>
              <a:rPr lang="ru-RU" altLang="ru-RU" sz="2000" b="1" dirty="0">
                <a:solidFill>
                  <a:prstClr val="black"/>
                </a:solidFill>
                <a:latin typeface="Times New Roman" panose="02020603050405020304" pitchFamily="18" charset="0"/>
                <a:cs typeface="Times New Roman" panose="02020603050405020304" pitchFamily="18" charset="0"/>
              </a:rPr>
              <a:t>Расходы   бюджета </a:t>
            </a:r>
            <a:r>
              <a:rPr lang="ru-RU" altLang="ru-RU" sz="20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2000" b="1" dirty="0">
                <a:solidFill>
                  <a:prstClr val="black"/>
                </a:solidFill>
                <a:latin typeface="Times New Roman" panose="02020603050405020304" pitchFamily="18" charset="0"/>
                <a:cs typeface="Times New Roman" panose="02020603050405020304" pitchFamily="18" charset="0"/>
              </a:rPr>
              <a:t> муниципального округа в рамках муниципальных программ предусмотрены  в сумме 1124831,5 тыс. руб. на  выполнение 25 муниципальных программ из 26 (по 1-й муниципальной программе для реализации мероприятий не требуются средства бюджета). </a:t>
            </a:r>
          </a:p>
        </p:txBody>
      </p:sp>
      <p:graphicFrame>
        <p:nvGraphicFramePr>
          <p:cNvPr id="15362" name="Диаграмма 3"/>
          <p:cNvGraphicFramePr>
            <a:graphicFrameLocks/>
          </p:cNvGraphicFramePr>
          <p:nvPr>
            <p:extLst>
              <p:ext uri="{D42A27DB-BD31-4B8C-83A1-F6EECF244321}">
                <p14:modId xmlns="" xmlns:p14="http://schemas.microsoft.com/office/powerpoint/2010/main" val="1089269030"/>
              </p:ext>
            </p:extLst>
          </p:nvPr>
        </p:nvGraphicFramePr>
        <p:xfrm>
          <a:off x="1524001" y="2206625"/>
          <a:ext cx="10473731" cy="4579938"/>
        </p:xfrm>
        <a:graphic>
          <a:graphicData uri="http://schemas.openxmlformats.org/presentationml/2006/ole">
            <p:oleObj spid="_x0000_s15363" name="Диаграмма" r:id="rId3" imgW="9372686" imgH="3705391" progId="Excel.Sheet.8">
              <p:embed/>
            </p:oleObj>
          </a:graphicData>
        </a:graphic>
      </p:graphicFrame>
    </p:spTree>
    <p:extLst>
      <p:ext uri="{BB962C8B-B14F-4D97-AF65-F5344CB8AC3E}">
        <p14:creationId xmlns="" xmlns:p14="http://schemas.microsoft.com/office/powerpoint/2010/main" val="195725560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4514" name="Заголовок 3"/>
          <p:cNvSpPr>
            <a:spLocks noGrp="1"/>
          </p:cNvSpPr>
          <p:nvPr>
            <p:ph type="title"/>
          </p:nvPr>
        </p:nvSpPr>
        <p:spPr>
          <a:xfrm>
            <a:off x="1981200" y="1"/>
            <a:ext cx="8229600" cy="500063"/>
          </a:xfrm>
        </p:spPr>
        <p:txBody>
          <a:bodyPr/>
          <a:lstStyle/>
          <a:p>
            <a:pPr eaLnBrk="1" hangingPunct="1"/>
            <a:r>
              <a:rPr lang="ru-RU" altLang="ru-RU" sz="1800" b="1" u="sng" dirty="0">
                <a:latin typeface="Times New Roman" panose="02020603050405020304" pitchFamily="18" charset="0"/>
                <a:cs typeface="Times New Roman" panose="02020603050405020304" pitchFamily="18" charset="0"/>
              </a:rPr>
              <a:t>Распределение расходов по разделам</a:t>
            </a:r>
          </a:p>
        </p:txBody>
      </p:sp>
      <p:graphicFrame>
        <p:nvGraphicFramePr>
          <p:cNvPr id="5" name="Таблица 4"/>
          <p:cNvGraphicFramePr>
            <a:graphicFrameLocks noGrp="1"/>
          </p:cNvGraphicFramePr>
          <p:nvPr>
            <p:extLst>
              <p:ext uri="{D42A27DB-BD31-4B8C-83A1-F6EECF244321}">
                <p14:modId xmlns="" xmlns:p14="http://schemas.microsoft.com/office/powerpoint/2010/main" val="992750261"/>
              </p:ext>
            </p:extLst>
          </p:nvPr>
        </p:nvGraphicFramePr>
        <p:xfrm>
          <a:off x="1595438" y="428626"/>
          <a:ext cx="9072562" cy="6429373"/>
        </p:xfrm>
        <a:graphic>
          <a:graphicData uri="http://schemas.openxmlformats.org/drawingml/2006/table">
            <a:tbl>
              <a:tblPr/>
              <a:tblGrid>
                <a:gridCol w="5689426">
                  <a:extLst>
                    <a:ext uri="{9D8B030D-6E8A-4147-A177-3AD203B41FA5}">
                      <a16:colId xmlns="" xmlns:a16="http://schemas.microsoft.com/office/drawing/2014/main" val="20000"/>
                    </a:ext>
                  </a:extLst>
                </a:gridCol>
                <a:gridCol w="1691568">
                  <a:extLst>
                    <a:ext uri="{9D8B030D-6E8A-4147-A177-3AD203B41FA5}">
                      <a16:colId xmlns="" xmlns:a16="http://schemas.microsoft.com/office/drawing/2014/main" val="20001"/>
                    </a:ext>
                  </a:extLst>
                </a:gridCol>
                <a:gridCol w="1691568">
                  <a:extLst>
                    <a:ext uri="{9D8B030D-6E8A-4147-A177-3AD203B41FA5}">
                      <a16:colId xmlns="" xmlns:a16="http://schemas.microsoft.com/office/drawing/2014/main" val="20002"/>
                    </a:ext>
                  </a:extLst>
                </a:gridCol>
              </a:tblGrid>
              <a:tr h="242109">
                <a:tc rowSpan="2">
                  <a:txBody>
                    <a:bodyPr/>
                    <a:lstStyle/>
                    <a:p>
                      <a:pPr algn="ctr" fontAlgn="t"/>
                      <a:r>
                        <a:rPr lang="ru-RU" sz="1200" b="1" i="0" u="none" strike="noStrike" dirty="0">
                          <a:latin typeface="Times New Roman"/>
                        </a:rPr>
                        <a:t>Наименование показателей</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1200" b="1" i="0" u="none" strike="noStrike" dirty="0" smtClean="0">
                          <a:latin typeface="Times New Roman"/>
                        </a:rPr>
                        <a:t>Расходы бюджета муниципального округа</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0"/>
                  </a:ext>
                </a:extLst>
              </a:tr>
              <a:tr h="282477">
                <a:tc vMerge="1">
                  <a:txBody>
                    <a:bodyPr/>
                    <a:lstStyle/>
                    <a:p>
                      <a:endParaRPr lang="ru-RU"/>
                    </a:p>
                  </a:txBody>
                  <a:tcPr/>
                </a:tc>
                <a:tc>
                  <a:txBody>
                    <a:bodyPr/>
                    <a:lstStyle/>
                    <a:p>
                      <a:pPr algn="ctr" fontAlgn="t"/>
                      <a:r>
                        <a:rPr lang="ru-RU" sz="1200" b="1" i="0" u="none" strike="noStrike" dirty="0" smtClean="0">
                          <a:latin typeface="Times New Roman"/>
                        </a:rPr>
                        <a:t>Оценка</a:t>
                      </a:r>
                      <a:r>
                        <a:rPr lang="ru-RU" sz="1200" b="1" i="0" u="none" strike="noStrike" baseline="0" dirty="0" smtClean="0">
                          <a:latin typeface="Times New Roman"/>
                        </a:rPr>
                        <a:t> </a:t>
                      </a:r>
                      <a:r>
                        <a:rPr lang="ru-RU" sz="1200" b="1" i="0" u="none" strike="noStrike" dirty="0" smtClean="0">
                          <a:latin typeface="Times New Roman"/>
                        </a:rPr>
                        <a:t> 2024 </a:t>
                      </a:r>
                      <a:r>
                        <a:rPr lang="ru-RU" sz="1200" b="1" i="0" u="none" strike="noStrike" dirty="0">
                          <a:latin typeface="Times New Roman"/>
                        </a:rPr>
                        <a:t>год</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smtClean="0">
                          <a:latin typeface="Times New Roman"/>
                        </a:rPr>
                        <a:t>Проект </a:t>
                      </a:r>
                      <a:r>
                        <a:rPr lang="ru-RU" sz="1200" b="1" i="0" u="none" strike="noStrike" dirty="0">
                          <a:latin typeface="Times New Roman"/>
                        </a:rPr>
                        <a:t>на </a:t>
                      </a:r>
                      <a:r>
                        <a:rPr lang="ru-RU" sz="1200" b="1" i="0" u="none" strike="noStrike" dirty="0" smtClean="0">
                          <a:latin typeface="Times New Roman"/>
                        </a:rPr>
                        <a:t>2025 </a:t>
                      </a:r>
                      <a:r>
                        <a:rPr lang="ru-RU" sz="1200" b="1" i="0" u="none" strike="noStrike" dirty="0">
                          <a:latin typeface="Times New Roman"/>
                        </a:rPr>
                        <a:t>год</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9713">
                <a:tc>
                  <a:txBody>
                    <a:bodyPr/>
                    <a:lstStyle/>
                    <a:p>
                      <a:pPr algn="ctr" fontAlgn="t"/>
                      <a:r>
                        <a:rPr lang="ru-RU" sz="600" b="0" i="0" u="none" strike="noStrike" dirty="0">
                          <a:latin typeface="Times New Roman"/>
                        </a:rPr>
                        <a:t>1</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600" b="0" i="0" u="none" strike="noStrike" dirty="0" smtClean="0">
                          <a:latin typeface="Times New Roman"/>
                        </a:rPr>
                        <a:t>2</a:t>
                      </a:r>
                      <a:endParaRPr lang="ru-RU" sz="6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600" b="0" i="0" u="none" strike="noStrike" dirty="0" smtClean="0">
                          <a:latin typeface="Times New Roman"/>
                        </a:rPr>
                        <a:t>3</a:t>
                      </a:r>
                      <a:endParaRPr lang="ru-RU" sz="6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59803">
                <a:tc>
                  <a:txBody>
                    <a:bodyPr/>
                    <a:lstStyle/>
                    <a:p>
                      <a:pPr algn="l" fontAlgn="t"/>
                      <a:r>
                        <a:rPr lang="ru-RU" sz="1200" b="1" i="0" u="none" strike="noStrike" dirty="0">
                          <a:latin typeface="Times New Roman"/>
                        </a:rPr>
                        <a:t>Общегосударственные вопросы (раздел 01</a:t>
                      </a:r>
                      <a:r>
                        <a:rPr lang="ru-RU" sz="1200" b="1" i="0" u="none" strike="noStrike" dirty="0" smtClean="0">
                          <a:latin typeface="Times New Roman"/>
                        </a:rPr>
                        <a:t>)</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200" b="1" i="0" u="none" strike="noStrike" dirty="0" smtClean="0">
                          <a:latin typeface="Times New Roman"/>
                        </a:rPr>
                        <a:t>267509,1</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200" b="1" i="0" u="none" strike="noStrike" dirty="0" smtClean="0">
                          <a:latin typeface="Times New Roman"/>
                        </a:rPr>
                        <a:t>248848,8</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12409">
                <a:tc>
                  <a:txBody>
                    <a:bodyPr/>
                    <a:lstStyle/>
                    <a:p>
                      <a:pPr algn="l" fontAlgn="t"/>
                      <a:r>
                        <a:rPr lang="ru-RU" sz="1200" b="1" i="0" u="none" strike="noStrike" dirty="0" smtClean="0">
                          <a:latin typeface="Times New Roman"/>
                        </a:rPr>
                        <a:t>Национальная оборона</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1393,6</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1030,5</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16530">
                <a:tc>
                  <a:txBody>
                    <a:bodyPr/>
                    <a:lstStyle/>
                    <a:p>
                      <a:pPr algn="just" fontAlgn="t"/>
                      <a:r>
                        <a:rPr lang="ru-RU" sz="1200" b="1" i="0" u="none" strike="noStrike" dirty="0">
                          <a:latin typeface="Times New Roman"/>
                        </a:rPr>
                        <a:t>Национальная </a:t>
                      </a:r>
                      <a:r>
                        <a:rPr lang="ru-RU" sz="1200" b="1" i="0" u="none" strike="noStrike" dirty="0" smtClean="0">
                          <a:latin typeface="Times New Roman"/>
                        </a:rPr>
                        <a:t>безопасность </a:t>
                      </a:r>
                      <a:r>
                        <a:rPr lang="ru-RU" sz="1200" b="1" i="0" u="none" strike="noStrike" dirty="0">
                          <a:latin typeface="Times New Roman"/>
                        </a:rPr>
                        <a:t>и правоохранительная деятельность (раздел 03)</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21281,8</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26521,0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35596">
                <a:tc>
                  <a:txBody>
                    <a:bodyPr/>
                    <a:lstStyle/>
                    <a:p>
                      <a:pPr algn="l" fontAlgn="t"/>
                      <a:r>
                        <a:rPr lang="ru-RU" sz="1200" b="1" i="0" u="none" strike="noStrike" dirty="0">
                          <a:latin typeface="Times New Roman"/>
                        </a:rPr>
                        <a:t>Национальная экономика (раздел 04)</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186901,8</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101137,5</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81941">
                <a:tc>
                  <a:txBody>
                    <a:bodyPr/>
                    <a:lstStyle/>
                    <a:p>
                      <a:pPr algn="l" fontAlgn="t"/>
                      <a:r>
                        <a:rPr lang="ru-RU" sz="1200" b="1" i="0" u="none" strike="noStrike" dirty="0">
                          <a:latin typeface="Times New Roman"/>
                        </a:rPr>
                        <a:t>Жилищно-коммунальное хозяйство (раздел 05)</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176122,8</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205948,9</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51697">
                <a:tc>
                  <a:txBody>
                    <a:bodyPr/>
                    <a:lstStyle/>
                    <a:p>
                      <a:pPr algn="l" fontAlgn="t"/>
                      <a:r>
                        <a:rPr lang="ru-RU" sz="1200" b="1" i="0" u="none" strike="noStrike" dirty="0">
                          <a:latin typeface="Times New Roman"/>
                        </a:rPr>
                        <a:t>Охрана окружающей среды (раздел 06)</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6730,8</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4820,0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51697">
                <a:tc>
                  <a:txBody>
                    <a:bodyPr/>
                    <a:lstStyle/>
                    <a:p>
                      <a:pPr algn="l" fontAlgn="t"/>
                      <a:r>
                        <a:rPr lang="ru-RU" sz="1200" b="1" i="0" u="none" strike="noStrike">
                          <a:latin typeface="Times New Roman"/>
                        </a:rPr>
                        <a:t>Образование (раздел 07)</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871516,0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840208,2</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51697">
                <a:tc>
                  <a:txBody>
                    <a:bodyPr/>
                    <a:lstStyle/>
                    <a:p>
                      <a:pPr algn="l" fontAlgn="t"/>
                      <a:r>
                        <a:rPr lang="ru-RU" sz="1200" b="0" i="1" u="none" strike="noStrike">
                          <a:latin typeface="Times New Roman"/>
                        </a:rPr>
                        <a:t>в том числе:</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latin typeface="Times New Roman"/>
                        </a:rPr>
                        <a:t> </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a:latin typeface="Times New Roman"/>
                        </a:rPr>
                        <a:t> </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51697">
                <a:tc>
                  <a:txBody>
                    <a:bodyPr/>
                    <a:lstStyle/>
                    <a:p>
                      <a:pPr algn="l" fontAlgn="t"/>
                      <a:r>
                        <a:rPr lang="ru-RU" sz="1200" b="0" i="0" u="none" strike="noStrike">
                          <a:latin typeface="Times New Roman"/>
                        </a:rPr>
                        <a:t>Дошкольное образование</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241943,4</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244397,0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51697">
                <a:tc>
                  <a:txBody>
                    <a:bodyPr/>
                    <a:lstStyle/>
                    <a:p>
                      <a:pPr algn="l" fontAlgn="t"/>
                      <a:r>
                        <a:rPr lang="ru-RU" sz="1200" b="0" i="0" u="none" strike="noStrike">
                          <a:latin typeface="Times New Roman"/>
                        </a:rPr>
                        <a:t>Общее образование</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566487,5</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533267,2</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51697">
                <a:tc>
                  <a:txBody>
                    <a:bodyPr/>
                    <a:lstStyle/>
                    <a:p>
                      <a:pPr algn="l" fontAlgn="t"/>
                      <a:r>
                        <a:rPr lang="ru-RU" sz="1200" b="0" i="0" u="none" strike="noStrike">
                          <a:latin typeface="Times New Roman"/>
                        </a:rPr>
                        <a:t>Дополнительное образование</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45603,0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43386</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51697">
                <a:tc>
                  <a:txBody>
                    <a:bodyPr/>
                    <a:lstStyle/>
                    <a:p>
                      <a:pPr algn="l" fontAlgn="t"/>
                      <a:r>
                        <a:rPr lang="ru-RU" sz="1200" b="0" i="0" u="none" strike="noStrike" dirty="0" smtClean="0">
                          <a:latin typeface="Times New Roman"/>
                        </a:rPr>
                        <a:t>Молодежная</a:t>
                      </a:r>
                      <a:r>
                        <a:rPr lang="ru-RU" sz="1200" b="0" i="0" u="none" strike="noStrike" baseline="0" dirty="0" smtClean="0">
                          <a:latin typeface="Times New Roman"/>
                        </a:rPr>
                        <a:t> политика</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496,0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783,0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51697">
                <a:tc>
                  <a:txBody>
                    <a:bodyPr/>
                    <a:lstStyle/>
                    <a:p>
                      <a:pPr algn="l" fontAlgn="t"/>
                      <a:r>
                        <a:rPr lang="ru-RU" sz="1200" b="0" i="0" u="none" strike="noStrike">
                          <a:latin typeface="Times New Roman"/>
                        </a:rPr>
                        <a:t>Другие вопросы в области образования</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16986,10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18375,0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51697">
                <a:tc>
                  <a:txBody>
                    <a:bodyPr/>
                    <a:lstStyle/>
                    <a:p>
                      <a:pPr algn="l" fontAlgn="t"/>
                      <a:r>
                        <a:rPr lang="ru-RU" sz="1200" b="1" i="0" u="none" strike="noStrike">
                          <a:latin typeface="Times New Roman"/>
                        </a:rPr>
                        <a:t>Культура (раздел 08)</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66205,7</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82543,3</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51697">
                <a:tc>
                  <a:txBody>
                    <a:bodyPr/>
                    <a:lstStyle/>
                    <a:p>
                      <a:pPr algn="l" fontAlgn="t"/>
                      <a:r>
                        <a:rPr lang="ru-RU" sz="1200" b="0" i="0" u="none" strike="noStrike">
                          <a:latin typeface="Times New Roman"/>
                        </a:rPr>
                        <a:t>Культура</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60567,8</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71966,2</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51697">
                <a:tc>
                  <a:txBody>
                    <a:bodyPr/>
                    <a:lstStyle/>
                    <a:p>
                      <a:pPr algn="just" fontAlgn="t"/>
                      <a:r>
                        <a:rPr lang="ru-RU" sz="1200" b="0" i="0" u="none" strike="noStrike">
                          <a:latin typeface="Times New Roman"/>
                        </a:rPr>
                        <a:t>Другие вопросы в области культуры</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5637,9</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latin typeface="Times New Roman"/>
                        </a:rPr>
                        <a:t>10577,10</a:t>
                      </a:r>
                      <a:endParaRPr lang="ru-RU" sz="1200" b="0"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51697">
                <a:tc>
                  <a:txBody>
                    <a:bodyPr/>
                    <a:lstStyle/>
                    <a:p>
                      <a:pPr algn="just" fontAlgn="t"/>
                      <a:r>
                        <a:rPr lang="ru-RU" sz="1200" b="1" i="0" u="none" strike="noStrike">
                          <a:latin typeface="Times New Roman"/>
                        </a:rPr>
                        <a:t>Социальная политика (раздел 10)</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34101,60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32376,8</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307309">
                <a:tc>
                  <a:txBody>
                    <a:bodyPr/>
                    <a:lstStyle/>
                    <a:p>
                      <a:pPr algn="just" fontAlgn="t"/>
                      <a:r>
                        <a:rPr lang="ru-RU" sz="1200" b="1" i="0" u="none" strike="noStrike">
                          <a:latin typeface="Times New Roman"/>
                        </a:rPr>
                        <a:t>Физическая культура и спорт (раздел 11)</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15170,10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14920,5</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51697">
                <a:tc>
                  <a:txBody>
                    <a:bodyPr/>
                    <a:lstStyle/>
                    <a:p>
                      <a:pPr algn="just" fontAlgn="t"/>
                      <a:r>
                        <a:rPr lang="ru-RU" sz="1200" b="1" i="0" u="none" strike="noStrike" dirty="0" smtClean="0">
                          <a:latin typeface="Times New Roman"/>
                        </a:rPr>
                        <a:t>Средства</a:t>
                      </a:r>
                      <a:r>
                        <a:rPr lang="ru-RU" sz="1200" b="1" i="0" u="none" strike="noStrike" baseline="0" dirty="0" smtClean="0">
                          <a:latin typeface="Times New Roman"/>
                        </a:rPr>
                        <a:t> массовой информации </a:t>
                      </a:r>
                      <a:r>
                        <a:rPr lang="ru-RU" sz="1200" b="1" i="0" u="none" strike="noStrike" dirty="0" smtClean="0">
                          <a:latin typeface="Times New Roman"/>
                        </a:rPr>
                        <a:t> </a:t>
                      </a:r>
                      <a:r>
                        <a:rPr lang="ru-RU" sz="1200" b="1" i="0" u="none" strike="noStrike" dirty="0">
                          <a:latin typeface="Times New Roman"/>
                        </a:rPr>
                        <a:t>(раздел </a:t>
                      </a:r>
                      <a:r>
                        <a:rPr lang="ru-RU" sz="1200" b="1" i="0" u="none" strike="noStrike" dirty="0" smtClean="0">
                          <a:latin typeface="Times New Roman"/>
                        </a:rPr>
                        <a:t>12)</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2600,00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0" u="none" strike="noStrike" dirty="0" smtClean="0">
                          <a:latin typeface="Times New Roman"/>
                        </a:rPr>
                        <a:t>7810,0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479425">
                <a:tc>
                  <a:txBody>
                    <a:bodyPr/>
                    <a:lstStyle/>
                    <a:p>
                      <a:pPr algn="l" fontAlgn="t"/>
                      <a:r>
                        <a:rPr lang="ru-RU" sz="1200" b="1" i="0" u="none" strike="noStrike" dirty="0">
                          <a:latin typeface="Times New Roman"/>
                        </a:rPr>
                        <a:t>ИТОГО РАСХОДОВ</a:t>
                      </a: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smtClean="0">
                          <a:latin typeface="Times New Roman"/>
                        </a:rPr>
                        <a:t>1649533,3</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smtClean="0">
                          <a:latin typeface="Times New Roman"/>
                        </a:rPr>
                        <a:t>1566571,50</a:t>
                      </a:r>
                      <a:endParaRPr lang="ru-RU" sz="1200" b="1" i="0" u="none" strike="noStrike" dirty="0">
                        <a:latin typeface="Times New Roman"/>
                      </a:endParaRPr>
                    </a:p>
                  </a:txBody>
                  <a:tcPr marL="7400" marR="7400" marT="7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bl>
          </a:graphicData>
        </a:graphic>
      </p:graphicFrame>
    </p:spTree>
    <p:extLst>
      <p:ext uri="{BB962C8B-B14F-4D97-AF65-F5344CB8AC3E}">
        <p14:creationId xmlns="" xmlns:p14="http://schemas.microsoft.com/office/powerpoint/2010/main" val="387055641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832" y="334929"/>
            <a:ext cx="9755275" cy="1654175"/>
          </a:xfrm>
        </p:spPr>
        <p:txBody>
          <a:bodyPr rtlCol="0">
            <a:normAutofit fontScale="90000"/>
          </a:bodyPr>
          <a:lstStyle/>
          <a:p>
            <a:pPr eaLnBrk="1" fontAlgn="auto" hangingPunct="1">
              <a:spcAft>
                <a:spcPts val="0"/>
              </a:spcAft>
              <a:defRPr/>
            </a:pPr>
            <a:r>
              <a:rPr lang="ru-RU" sz="2000" b="1" dirty="0">
                <a:latin typeface="Times New Roman" pitchFamily="18" charset="0"/>
                <a:cs typeface="Times New Roman" pitchFamily="18" charset="0"/>
              </a:rPr>
              <a:t>Проект бюджета </a:t>
            </a:r>
            <a:r>
              <a:rPr lang="ru-RU" sz="2000" b="1" dirty="0" err="1">
                <a:latin typeface="Times New Roman" pitchFamily="18" charset="0"/>
                <a:cs typeface="Times New Roman" pitchFamily="18" charset="0"/>
              </a:rPr>
              <a:t>Могочинского</a:t>
            </a:r>
            <a:r>
              <a:rPr lang="ru-RU" sz="2000" b="1" dirty="0">
                <a:latin typeface="Times New Roman" pitchFamily="18" charset="0"/>
                <a:cs typeface="Times New Roman" pitchFamily="18" charset="0"/>
              </a:rPr>
              <a:t> муниципального округа  на  2025 год и плановый период 2026 и 2027 годов вносится для рассмотрения в Совет </a:t>
            </a:r>
            <a:r>
              <a:rPr lang="ru-RU" sz="2000" b="1" dirty="0" err="1">
                <a:latin typeface="Times New Roman" pitchFamily="18" charset="0"/>
                <a:cs typeface="Times New Roman" pitchFamily="18" charset="0"/>
              </a:rPr>
              <a:t>Могочинского</a:t>
            </a:r>
            <a:r>
              <a:rPr lang="ru-RU" sz="2000" b="1" dirty="0">
                <a:latin typeface="Times New Roman" pitchFamily="18" charset="0"/>
                <a:cs typeface="Times New Roman" pitchFamily="18" charset="0"/>
              </a:rPr>
              <a:t> муниципального округа со следующими параметрами:</a:t>
            </a:r>
            <a:r>
              <a:rPr lang="ru-RU" dirty="0" smtClean="0"/>
              <a:t/>
            </a:r>
            <a:br>
              <a:rPr lang="ru-RU" dirty="0" smtClean="0"/>
            </a:br>
            <a:endParaRPr lang="ru-RU" dirty="0" smtClean="0"/>
          </a:p>
        </p:txBody>
      </p:sp>
      <p:graphicFrame>
        <p:nvGraphicFramePr>
          <p:cNvPr id="4" name="Таблица 3"/>
          <p:cNvGraphicFramePr>
            <a:graphicFrameLocks noGrp="1"/>
          </p:cNvGraphicFramePr>
          <p:nvPr>
            <p:extLst>
              <p:ext uri="{D42A27DB-BD31-4B8C-83A1-F6EECF244321}">
                <p14:modId xmlns="" xmlns:p14="http://schemas.microsoft.com/office/powerpoint/2010/main" val="352480550"/>
              </p:ext>
            </p:extLst>
          </p:nvPr>
        </p:nvGraphicFramePr>
        <p:xfrm>
          <a:off x="1014884" y="2071688"/>
          <a:ext cx="9510243" cy="4071938"/>
        </p:xfrm>
        <a:graphic>
          <a:graphicData uri="http://schemas.openxmlformats.org/drawingml/2006/table">
            <a:tbl>
              <a:tblPr/>
              <a:tblGrid>
                <a:gridCol w="5381988">
                  <a:extLst>
                    <a:ext uri="{9D8B030D-6E8A-4147-A177-3AD203B41FA5}">
                      <a16:colId xmlns="" xmlns:a16="http://schemas.microsoft.com/office/drawing/2014/main" val="20000"/>
                    </a:ext>
                  </a:extLst>
                </a:gridCol>
                <a:gridCol w="1253736">
                  <a:extLst>
                    <a:ext uri="{9D8B030D-6E8A-4147-A177-3AD203B41FA5}">
                      <a16:colId xmlns="" xmlns:a16="http://schemas.microsoft.com/office/drawing/2014/main" val="20001"/>
                    </a:ext>
                  </a:extLst>
                </a:gridCol>
                <a:gridCol w="1600163">
                  <a:extLst>
                    <a:ext uri="{9D8B030D-6E8A-4147-A177-3AD203B41FA5}">
                      <a16:colId xmlns="" xmlns:a16="http://schemas.microsoft.com/office/drawing/2014/main" val="20002"/>
                    </a:ext>
                  </a:extLst>
                </a:gridCol>
                <a:gridCol w="1274356">
                  <a:extLst>
                    <a:ext uri="{9D8B030D-6E8A-4147-A177-3AD203B41FA5}">
                      <a16:colId xmlns="" xmlns:a16="http://schemas.microsoft.com/office/drawing/2014/main" val="20003"/>
                    </a:ext>
                  </a:extLst>
                </a:gridCol>
              </a:tblGrid>
              <a:tr h="1105393">
                <a:tc>
                  <a:txBody>
                    <a:bodyPr/>
                    <a:lstStyle/>
                    <a:p>
                      <a:pPr algn="ctr" fontAlgn="b"/>
                      <a:r>
                        <a:rPr lang="ru-RU" sz="1800" b="1" i="0" u="none" strike="noStrike" dirty="0">
                          <a:latin typeface="Times New Roman"/>
                        </a:rPr>
                        <a:t>Наименование</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smtClean="0">
                          <a:latin typeface="Times New Roman"/>
                        </a:rPr>
                        <a:t>2025 </a:t>
                      </a:r>
                      <a:r>
                        <a:rPr lang="ru-RU" sz="1800" b="1" i="0" u="none" strike="noStrike" dirty="0">
                          <a:latin typeface="Times New Roman"/>
                        </a:rPr>
                        <a:t>год</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800" b="1" i="0" u="none" strike="noStrike" dirty="0" smtClean="0">
                        <a:latin typeface="Times New Roman"/>
                      </a:endParaRPr>
                    </a:p>
                    <a:p>
                      <a:pPr algn="ctr" fontAlgn="t"/>
                      <a:endParaRPr lang="ru-RU" sz="1800" b="1" i="0" u="none" strike="noStrike" dirty="0" smtClean="0">
                        <a:latin typeface="Times New Roman"/>
                      </a:endParaRPr>
                    </a:p>
                    <a:p>
                      <a:pPr algn="ctr" fontAlgn="t"/>
                      <a:endParaRPr lang="ru-RU" sz="1800" b="1" i="0" u="none" strike="noStrike" dirty="0" smtClean="0">
                        <a:latin typeface="Times New Roman"/>
                      </a:endParaRPr>
                    </a:p>
                    <a:p>
                      <a:pPr algn="ctr" fontAlgn="t"/>
                      <a:r>
                        <a:rPr lang="ru-RU" sz="1800" b="1" i="0" u="none" strike="noStrike" dirty="0" smtClean="0">
                          <a:latin typeface="Times New Roman"/>
                        </a:rPr>
                        <a:t>2026 </a:t>
                      </a:r>
                      <a:r>
                        <a:rPr lang="ru-RU" sz="1800" b="1" i="0" u="none" strike="noStrike" dirty="0">
                          <a:latin typeface="Times New Roman"/>
                        </a:rPr>
                        <a:t>год</a:t>
                      </a:r>
                    </a:p>
                  </a:txBody>
                  <a:tcPr marL="7937" marR="7937" marT="7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smtClean="0">
                          <a:latin typeface="Times New Roman"/>
                        </a:rPr>
                        <a:t>2027 </a:t>
                      </a:r>
                      <a:r>
                        <a:rPr lang="ru-RU" sz="1800" b="1" i="0" u="none" strike="noStrike" dirty="0">
                          <a:latin typeface="Times New Roman"/>
                        </a:rPr>
                        <a:t>год</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48825">
                <a:tc>
                  <a:txBody>
                    <a:bodyPr/>
                    <a:lstStyle/>
                    <a:p>
                      <a:pPr algn="l" fontAlgn="b"/>
                      <a:r>
                        <a:rPr lang="ru-RU" sz="1800" b="1" i="0" u="none" strike="noStrike" dirty="0">
                          <a:latin typeface="Times New Roman"/>
                        </a:rPr>
                        <a:t>Доходы</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kern="1200" dirty="0" smtClean="0">
                          <a:solidFill>
                            <a:schemeClr val="tx1"/>
                          </a:solidFill>
                          <a:latin typeface="Times New Roman" pitchFamily="18" charset="0"/>
                          <a:ea typeface="+mn-ea"/>
                          <a:cs typeface="Times New Roman" pitchFamily="18" charset="0"/>
                        </a:rPr>
                        <a:t>1566571,5</a:t>
                      </a:r>
                      <a:endParaRPr lang="ru-RU" sz="1800" b="1" i="0"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kern="1200" dirty="0" smtClean="0">
                          <a:solidFill>
                            <a:schemeClr val="tx1"/>
                          </a:solidFill>
                          <a:latin typeface="Times New Roman" pitchFamily="18" charset="0"/>
                          <a:ea typeface="+mn-ea"/>
                          <a:cs typeface="Times New Roman" pitchFamily="18" charset="0"/>
                        </a:rPr>
                        <a:t>1627014,1</a:t>
                      </a:r>
                      <a:endParaRPr lang="ru-RU" sz="1800" b="1" i="0"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kern="1200" dirty="0" smtClean="0">
                          <a:solidFill>
                            <a:schemeClr val="tx1"/>
                          </a:solidFill>
                          <a:latin typeface="Times New Roman" pitchFamily="18" charset="0"/>
                          <a:ea typeface="+mn-ea"/>
                          <a:cs typeface="Times New Roman" pitchFamily="18" charset="0"/>
                        </a:rPr>
                        <a:t>1702101,6</a:t>
                      </a:r>
                      <a:endParaRPr lang="ru-RU" sz="1800" b="1" i="0"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48825">
                <a:tc>
                  <a:txBody>
                    <a:bodyPr/>
                    <a:lstStyle/>
                    <a:p>
                      <a:pPr algn="l" fontAlgn="b"/>
                      <a:r>
                        <a:rPr lang="ru-RU" sz="1800" b="1" i="0" u="none" strike="noStrike" dirty="0">
                          <a:latin typeface="Times New Roman"/>
                        </a:rPr>
                        <a:t>Расходы</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kern="1200" dirty="0" smtClean="0">
                          <a:solidFill>
                            <a:schemeClr val="tx1"/>
                          </a:solidFill>
                          <a:latin typeface="Times New Roman" pitchFamily="18" charset="0"/>
                          <a:ea typeface="+mn-ea"/>
                          <a:cs typeface="Times New Roman" pitchFamily="18" charset="0"/>
                        </a:rPr>
                        <a:t>1566571,5</a:t>
                      </a:r>
                      <a:endParaRPr lang="ru-RU" sz="1800" b="1" i="0"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smtClean="0">
                          <a:latin typeface="Times New Roman" pitchFamily="18" charset="0"/>
                          <a:cs typeface="Times New Roman" pitchFamily="18" charset="0"/>
                        </a:rPr>
                        <a:t>1268943,8</a:t>
                      </a:r>
                      <a:endParaRPr lang="ru-RU" sz="1800" b="1" i="0"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smtClean="0">
                          <a:latin typeface="Times New Roman" pitchFamily="18" charset="0"/>
                          <a:cs typeface="Times New Roman" pitchFamily="18" charset="0"/>
                        </a:rPr>
                        <a:t>1342252,8</a:t>
                      </a:r>
                      <a:endParaRPr lang="ru-RU" sz="1800" b="1" i="0"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20070">
                <a:tc>
                  <a:txBody>
                    <a:bodyPr/>
                    <a:lstStyle/>
                    <a:p>
                      <a:pPr algn="l" fontAlgn="b"/>
                      <a:r>
                        <a:rPr lang="ru-RU" sz="1800" b="0" i="1" u="none" strike="noStrike" dirty="0">
                          <a:latin typeface="Times New Roman"/>
                        </a:rPr>
                        <a:t>В том числе условно утверждаемые расходы</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latin typeface="Times New Roman" pitchFamily="18" charset="0"/>
                          <a:cs typeface="Times New Roman" pitchFamily="18" charset="0"/>
                        </a:rPr>
                        <a:t> </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1" kern="1200" dirty="0" smtClean="0">
                          <a:solidFill>
                            <a:schemeClr val="tx1"/>
                          </a:solidFill>
                          <a:latin typeface="Times New Roman" pitchFamily="18" charset="0"/>
                          <a:ea typeface="+mn-ea"/>
                          <a:cs typeface="Times New Roman" pitchFamily="18" charset="0"/>
                        </a:rPr>
                        <a:t>27110,0</a:t>
                      </a:r>
                      <a:endParaRPr lang="ru-RU" sz="1800" b="0" i="1"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1" kern="1200" dirty="0" smtClean="0">
                          <a:solidFill>
                            <a:schemeClr val="tx1"/>
                          </a:solidFill>
                          <a:latin typeface="Times New Roman" pitchFamily="18" charset="0"/>
                          <a:ea typeface="+mn-ea"/>
                          <a:cs typeface="Times New Roman" pitchFamily="18" charset="0"/>
                        </a:rPr>
                        <a:t>57944,0</a:t>
                      </a:r>
                      <a:endParaRPr lang="ru-RU" sz="1800" b="0" i="1" u="none" strike="noStrike" dirty="0">
                        <a:latin typeface="Times New Roman" pitchFamily="18" charset="0"/>
                        <a:cs typeface="Times New Roman" pitchFamily="18" charset="0"/>
                      </a:endParaRP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48825">
                <a:tc>
                  <a:txBody>
                    <a:bodyPr/>
                    <a:lstStyle/>
                    <a:p>
                      <a:pPr algn="l" fontAlgn="b"/>
                      <a:r>
                        <a:rPr lang="ru-RU" sz="1800" b="1" i="0" u="none" strike="noStrike">
                          <a:latin typeface="Times New Roman"/>
                        </a:rPr>
                        <a:t>Дефицит (-), профицит (+)</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a:latin typeface="Times New Roman"/>
                        </a:rPr>
                        <a:t>0</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a:latin typeface="Times New Roman"/>
                        </a:rPr>
                        <a:t>0</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a:latin typeface="Times New Roman"/>
                        </a:rPr>
                        <a:t>0</a:t>
                      </a:r>
                    </a:p>
                  </a:txBody>
                  <a:tcPr marL="7937" marR="7937"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3503852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30629" y="214314"/>
            <a:ext cx="11836958" cy="5047536"/>
          </a:xfrm>
          <a:prstGeom prst="rect">
            <a:avLst/>
          </a:prstGeom>
        </p:spPr>
        <p:txBody>
          <a:bodyPr wrap="square">
            <a:spAutoFit/>
          </a:bodyPr>
          <a:lstStyle/>
          <a:p>
            <a:pPr indent="457200" algn="just" defTabSz="914400" fontAlgn="base">
              <a:spcBef>
                <a:spcPct val="0"/>
              </a:spcBef>
              <a:spcAft>
                <a:spcPct val="0"/>
              </a:spcAft>
              <a:defRPr/>
            </a:pPr>
            <a:r>
              <a:rPr lang="ru-RU" sz="2400" b="1" dirty="0">
                <a:solidFill>
                  <a:srgbClr val="FFFF00"/>
                </a:solidFill>
                <a:latin typeface="Times New Roman" pitchFamily="18" charset="0"/>
                <a:cs typeface="Times New Roman" pitchFamily="18" charset="0"/>
              </a:rPr>
              <a:t>Проект решения о бюджете </a:t>
            </a:r>
            <a:r>
              <a:rPr lang="ru-RU" sz="2400" b="1" dirty="0" err="1">
                <a:solidFill>
                  <a:srgbClr val="FFFF00"/>
                </a:solidFill>
                <a:latin typeface="Times New Roman" pitchFamily="18" charset="0"/>
                <a:cs typeface="Times New Roman" pitchFamily="18" charset="0"/>
              </a:rPr>
              <a:t>Могочинского</a:t>
            </a:r>
            <a:r>
              <a:rPr lang="ru-RU" sz="2400" b="1" dirty="0">
                <a:solidFill>
                  <a:srgbClr val="FFFF00"/>
                </a:solidFill>
                <a:latin typeface="Times New Roman" pitchFamily="18" charset="0"/>
                <a:cs typeface="Times New Roman" pitchFamily="18" charset="0"/>
              </a:rPr>
              <a:t> муниципального округа подготовлен Комитетом по финансам администрации </a:t>
            </a:r>
            <a:r>
              <a:rPr lang="ru-RU" sz="2400" b="1" dirty="0" err="1">
                <a:solidFill>
                  <a:srgbClr val="FFFF00"/>
                </a:solidFill>
                <a:latin typeface="Times New Roman" pitchFamily="18" charset="0"/>
                <a:cs typeface="Times New Roman" pitchFamily="18" charset="0"/>
              </a:rPr>
              <a:t>Могочинского</a:t>
            </a:r>
            <a:r>
              <a:rPr lang="ru-RU" sz="2400" b="1" dirty="0">
                <a:solidFill>
                  <a:srgbClr val="FFFF00"/>
                </a:solidFill>
                <a:latin typeface="Times New Roman" pitchFamily="18" charset="0"/>
                <a:cs typeface="Times New Roman" pitchFamily="18" charset="0"/>
              </a:rPr>
              <a:t> муниципального округа в соответствии с требованиями Бюджетного кодекса Российской Федерации, установлены общие требования к структуре и содержанию решения о бюджете, Проект на 2024 год и плановый период соответствует положению о бюджетном процессе, учитывает основные направления бюджетной и налоговой политики муниципального округа.</a:t>
            </a:r>
          </a:p>
          <a:p>
            <a:pPr indent="457200" algn="ctr" defTabSz="914400" fontAlgn="base">
              <a:spcBef>
                <a:spcPct val="0"/>
              </a:spcBef>
              <a:spcAft>
                <a:spcPct val="0"/>
              </a:spcAft>
              <a:defRPr/>
            </a:pPr>
            <a:r>
              <a:rPr lang="ru-RU"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адрес: г. Могоча, ул.Комсомольская, 13</a:t>
            </a:r>
            <a:br>
              <a:rPr lang="ru-RU"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Тел. 8(241) 40583, 40201, 40217</a:t>
            </a:r>
            <a:br>
              <a:rPr lang="ru-RU"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эл.адрес</a:t>
            </a:r>
            <a:r>
              <a:rPr lang="ru-RU"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kfmogocha</a:t>
            </a: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mail.ru</a:t>
            </a:r>
            <a:endParaRPr lang="ru-RU" sz="2400" b="1" dirty="0">
              <a:solidFill>
                <a:srgbClr val="FFFF00"/>
              </a:solidFill>
              <a:latin typeface="Times New Roman" pitchFamily="18" charset="0"/>
              <a:cs typeface="Times New Roman" pitchFamily="18" charset="0"/>
            </a:endParaRPr>
          </a:p>
          <a:p>
            <a:pPr indent="457200" algn="just" defTabSz="914400" fontAlgn="base">
              <a:spcBef>
                <a:spcPct val="0"/>
              </a:spcBef>
              <a:spcAft>
                <a:spcPct val="0"/>
              </a:spcAft>
              <a:defRPr/>
            </a:pPr>
            <a:endParaRPr lang="ru-RU" b="1" dirty="0">
              <a:solidFill>
                <a:srgbClr val="FFFF00"/>
              </a:solidFill>
              <a:latin typeface="Times New Roman" pitchFamily="18" charset="0"/>
              <a:cs typeface="Times New Roman" pitchFamily="18" charset="0"/>
            </a:endParaRPr>
          </a:p>
          <a:p>
            <a:pPr indent="457200" algn="just" defTabSz="914400" fontAlgn="base">
              <a:spcBef>
                <a:spcPct val="0"/>
              </a:spcBef>
              <a:spcAft>
                <a:spcPct val="0"/>
              </a:spcAft>
              <a:defRPr/>
            </a:pPr>
            <a:endParaRPr lang="ru-RU" sz="1200" b="1" dirty="0">
              <a:solidFill>
                <a:prstClr val="black"/>
              </a:solidFill>
              <a:latin typeface="Times New Roman" pitchFamily="18" charset="0"/>
              <a:cs typeface="Times New Roman" pitchFamily="18" charset="0"/>
            </a:endParaRPr>
          </a:p>
          <a:p>
            <a:pPr indent="457200" algn="just" defTabSz="914400" fontAlgn="base">
              <a:spcBef>
                <a:spcPct val="0"/>
              </a:spcBef>
              <a:spcAft>
                <a:spcPct val="0"/>
              </a:spcAft>
              <a:defRPr/>
            </a:pPr>
            <a:endParaRPr lang="ru-RU" sz="1200" b="1" dirty="0">
              <a:solidFill>
                <a:prstClr val="black"/>
              </a:solidFill>
              <a:latin typeface="Times New Roman" pitchFamily="18" charset="0"/>
              <a:cs typeface="Times New Roman" pitchFamily="18" charset="0"/>
            </a:endParaRPr>
          </a:p>
          <a:p>
            <a:pPr indent="457200" algn="ctr" defTabSz="914400" fontAlgn="base">
              <a:spcBef>
                <a:spcPct val="0"/>
              </a:spcBef>
              <a:spcAft>
                <a:spcPct val="0"/>
              </a:spcAft>
              <a:defRPr/>
            </a:pPr>
            <a:r>
              <a:rPr lang="ru-RU" sz="2000" b="1" dirty="0">
                <a:solidFill>
                  <a:prstClr val="black"/>
                </a:solidFill>
                <a:latin typeface="Times New Roman" pitchFamily="18" charset="0"/>
                <a:cs typeface="Times New Roman" pitchFamily="18" charset="0"/>
              </a:rPr>
              <a:t>         </a:t>
            </a:r>
            <a:r>
              <a:rPr lang="ru-RU" sz="4000" b="1" dirty="0">
                <a:solidFill>
                  <a:srgbClr val="FFFF00"/>
                </a:solidFill>
                <a:latin typeface="Times New Roman" pitchFamily="18" charset="0"/>
                <a:cs typeface="Times New Roman" pitchFamily="18" charset="0"/>
              </a:rPr>
              <a:t>СПАСИБО ЗА ВНИМАНИЕ!</a:t>
            </a:r>
          </a:p>
        </p:txBody>
      </p:sp>
    </p:spTree>
    <p:extLst>
      <p:ext uri="{BB962C8B-B14F-4D97-AF65-F5344CB8AC3E}">
        <p14:creationId xmlns="" xmlns:p14="http://schemas.microsoft.com/office/powerpoint/2010/main" val="301659313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ABEE"/>
            </a:gs>
            <a:gs pos="50000">
              <a:srgbClr val="BACBF2"/>
            </a:gs>
            <a:gs pos="100000">
              <a:srgbClr val="DEE5F8"/>
            </a:gs>
          </a:gsLst>
          <a:lin ang="54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71562" y="127222"/>
            <a:ext cx="12120438" cy="6730778"/>
          </a:xfrm>
        </p:spPr>
        <p:txBody>
          <a:bodyPr>
            <a:normAutofit/>
          </a:bodyPr>
          <a:lstStyle/>
          <a:p>
            <a:pPr marL="0" lvl="0" indent="0" algn="just" eaLnBrk="1" hangingPunct="1">
              <a:spcBef>
                <a:spcPct val="0"/>
              </a:spcBef>
              <a:buClrTx/>
              <a:buSzTx/>
              <a:buNone/>
            </a:pPr>
            <a:r>
              <a:rPr lang="ru-RU" altLang="ru-RU" sz="1800" b="1" dirty="0">
                <a:solidFill>
                  <a:prstClr val="black"/>
                </a:solidFill>
                <a:latin typeface="Times New Roman" panose="02020603050405020304" pitchFamily="18" charset="0"/>
                <a:cs typeface="Times New Roman" panose="02020603050405020304" pitchFamily="18" charset="0"/>
              </a:rPr>
              <a:t>По итогам проведения публичных слушаний по проекту бюджета </a:t>
            </a:r>
            <a:r>
              <a:rPr lang="ru-RU" altLang="ru-RU" sz="18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800" b="1" dirty="0">
                <a:solidFill>
                  <a:prstClr val="black"/>
                </a:solidFill>
                <a:latin typeface="Times New Roman" panose="02020603050405020304" pitchFamily="18" charset="0"/>
                <a:cs typeface="Times New Roman" panose="02020603050405020304" pitchFamily="18" charset="0"/>
              </a:rPr>
              <a:t> муниципального округа на 2025 год и плановый период 2026 и 2027 годов, были приняты рекомендации:</a:t>
            </a:r>
          </a:p>
          <a:p>
            <a:pPr marL="0" lvl="0" indent="0" algn="just" eaLnBrk="1" hangingPunct="1">
              <a:spcBef>
                <a:spcPct val="0"/>
              </a:spcBef>
              <a:buClrTx/>
              <a:buSzTx/>
              <a:buNone/>
            </a:pPr>
            <a:r>
              <a:rPr lang="ru-RU" altLang="ru-RU" sz="1800" b="1" dirty="0">
                <a:solidFill>
                  <a:prstClr val="black"/>
                </a:solidFill>
                <a:latin typeface="Times New Roman" panose="02020603050405020304" pitchFamily="18" charset="0"/>
                <a:cs typeface="Times New Roman" panose="02020603050405020304" pitchFamily="18" charset="0"/>
              </a:rPr>
              <a:t>- Информацию о проекте бюджета </a:t>
            </a:r>
            <a:r>
              <a:rPr lang="ru-RU" altLang="ru-RU" sz="18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800" b="1" dirty="0">
                <a:solidFill>
                  <a:prstClr val="black"/>
                </a:solidFill>
                <a:latin typeface="Times New Roman" panose="02020603050405020304" pitchFamily="18" charset="0"/>
                <a:cs typeface="Times New Roman" panose="02020603050405020304" pitchFamily="18" charset="0"/>
              </a:rPr>
              <a:t> муниципального округа на 2025 год и плановый период 2026 и 2027 годов принять к сведению.</a:t>
            </a:r>
          </a:p>
          <a:p>
            <a:pPr marL="0" lvl="0" indent="0" algn="just" eaLnBrk="1" hangingPunct="1">
              <a:spcBef>
                <a:spcPct val="0"/>
              </a:spcBef>
              <a:buClrTx/>
              <a:buSzTx/>
              <a:buNone/>
            </a:pPr>
            <a:r>
              <a:rPr lang="ru-RU" altLang="ru-RU" sz="1800" b="1" dirty="0">
                <a:solidFill>
                  <a:prstClr val="black"/>
                </a:solidFill>
                <a:latin typeface="Times New Roman" panose="02020603050405020304" pitchFamily="18" charset="0"/>
                <a:cs typeface="Times New Roman" panose="02020603050405020304" pitchFamily="18" charset="0"/>
              </a:rPr>
              <a:t>- Рекомендовать Совету </a:t>
            </a:r>
            <a:r>
              <a:rPr lang="ru-RU" altLang="ru-RU" sz="18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800" b="1" dirty="0">
                <a:solidFill>
                  <a:prstClr val="black"/>
                </a:solidFill>
                <a:latin typeface="Times New Roman" panose="02020603050405020304" pitchFamily="18" charset="0"/>
                <a:cs typeface="Times New Roman" panose="02020603050405020304" pitchFamily="18" charset="0"/>
              </a:rPr>
              <a:t> муниципального округа принять решение «О бюджете </a:t>
            </a:r>
            <a:r>
              <a:rPr lang="ru-RU" altLang="ru-RU" sz="18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800" b="1" dirty="0">
                <a:solidFill>
                  <a:prstClr val="black"/>
                </a:solidFill>
                <a:latin typeface="Times New Roman" panose="02020603050405020304" pitchFamily="18" charset="0"/>
                <a:cs typeface="Times New Roman" panose="02020603050405020304" pitchFamily="18" charset="0"/>
              </a:rPr>
              <a:t> муниципального округа на 2025 год и плановый период 2026 и 2027 годов» по показателям, указанным в проекте решения.</a:t>
            </a:r>
          </a:p>
          <a:p>
            <a:pPr marL="0" lvl="0" indent="0" algn="just" eaLnBrk="1" hangingPunct="1">
              <a:spcBef>
                <a:spcPct val="0"/>
              </a:spcBef>
              <a:buClrTx/>
              <a:buSzTx/>
              <a:buNone/>
            </a:pPr>
            <a:r>
              <a:rPr lang="ru-RU" altLang="ru-RU" sz="1800" b="1" dirty="0">
                <a:solidFill>
                  <a:prstClr val="black"/>
                </a:solidFill>
                <a:latin typeface="Times New Roman" panose="02020603050405020304" pitchFamily="18" charset="0"/>
                <a:cs typeface="Times New Roman" panose="02020603050405020304" pitchFamily="18" charset="0"/>
              </a:rPr>
              <a:t>        Администрации </a:t>
            </a:r>
            <a:r>
              <a:rPr lang="ru-RU" altLang="ru-RU" sz="1800" b="1" dirty="0" err="1">
                <a:solidFill>
                  <a:prstClr val="black"/>
                </a:solidFill>
                <a:latin typeface="Times New Roman" panose="02020603050405020304" pitchFamily="18" charset="0"/>
                <a:cs typeface="Times New Roman" panose="02020603050405020304" pitchFamily="18" charset="0"/>
              </a:rPr>
              <a:t>Могочинского</a:t>
            </a:r>
            <a:r>
              <a:rPr lang="ru-RU" altLang="ru-RU" sz="1800" b="1" dirty="0">
                <a:solidFill>
                  <a:prstClr val="black"/>
                </a:solidFill>
                <a:latin typeface="Times New Roman" panose="02020603050405020304" pitchFamily="18" charset="0"/>
                <a:cs typeface="Times New Roman" panose="02020603050405020304" pitchFamily="18" charset="0"/>
              </a:rPr>
              <a:t> муниципального округа, главным распорядителям бюджетных средств и главным администраторам доходов бюджета округа при  исполнении бюджета в 2025 году обеспечить эффективную реализацию действующих расходных обязательств, соблюдение ограничений, установленных статьей 136 Бюджетного кодекса РФ.</a:t>
            </a:r>
          </a:p>
          <a:p>
            <a:pPr marL="0" lvl="0" indent="0" algn="just" eaLnBrk="1" hangingPunct="1">
              <a:spcBef>
                <a:spcPct val="0"/>
              </a:spcBef>
              <a:buClrTx/>
              <a:buSzTx/>
              <a:buNone/>
            </a:pPr>
            <a:r>
              <a:rPr lang="ru-RU" altLang="ru-RU" sz="1800" b="1" dirty="0">
                <a:solidFill>
                  <a:prstClr val="black"/>
                </a:solidFill>
                <a:latin typeface="Times New Roman" panose="02020603050405020304" pitchFamily="18" charset="0"/>
                <a:cs typeface="Times New Roman" panose="02020603050405020304" pitchFamily="18" charset="0"/>
              </a:rPr>
              <a:t>Продолжить работу по  укреплению доходной части бюджета, увеличение налогового потенциала района;  повышение качества планирования и реализации муниципальных программ, эффективности бюджетных расходов и их оптимизации при обеспечении гарантированного качества и доступности муниципальных услуг;  повышение эффективности и результативности функционирования сети муниципальных учреждений;  предотвращение образования несанкционированной кредиторской задолженности и принятия финансовых обязательств, не обеспеченных ресурсами;  обеспечение собираемости администрируемых доходных источников;  обеспечение прозрачности и доступности бюджетного процесса; продолжение участия муниципального округа в федеральных и региональных программах, для привлечения дополнительных средств из вышестоящих бюджетов,  достижение целевых показателей проектов на территории округа, обеспечение прозрачности и доступности закупок товаров, работ, услуг, осуществляемых с использованием конкурентных способов определения поставщиков (подрядчиков, исполнителей)</a:t>
            </a:r>
          </a:p>
          <a:p>
            <a:pPr marL="274320" indent="-274320" eaLnBrk="1" fontAlgn="auto" hangingPunct="1">
              <a:spcAft>
                <a:spcPts val="0"/>
              </a:spcAft>
              <a:buNone/>
              <a:defRPr/>
            </a:pPr>
            <a:endParaRPr lang="ru-RU" sz="1800" dirty="0">
              <a:latin typeface="Times New Roman" pitchFamily="18" charset="0"/>
              <a:cs typeface="Times New Roman" pitchFamily="18" charset="0"/>
            </a:endParaRPr>
          </a:p>
          <a:p>
            <a:pPr marL="274320" indent="-274320" eaLnBrk="1" fontAlgn="auto" hangingPunct="1">
              <a:spcAft>
                <a:spcPts val="0"/>
              </a:spcAft>
              <a:buFont typeface="Wingdings" pitchFamily="2" charset="2"/>
              <a:buChar char="v"/>
              <a:defRPr/>
            </a:pPr>
            <a:endParaRPr lang="ru-RU" dirty="0">
              <a:latin typeface="Times New Roman" pitchFamily="18" charset="0"/>
              <a:cs typeface="Times New Roman" pitchFamily="18" charset="0"/>
            </a:endParaRPr>
          </a:p>
          <a:p>
            <a:pPr marL="274320" indent="-274320" eaLnBrk="1" fontAlgn="auto" hangingPunct="1">
              <a:spcAft>
                <a:spcPts val="0"/>
              </a:spcAft>
              <a:buFont typeface="Wingdings 2"/>
              <a:buChar char=""/>
              <a:defRPr/>
            </a:pP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318777886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44209" y="0"/>
            <a:ext cx="6347791" cy="6858000"/>
          </a:xfrm>
          <a:prstGeom prst="rect">
            <a:avLst/>
          </a:prstGeom>
        </p:spPr>
      </p:pic>
      <p:sp>
        <p:nvSpPr>
          <p:cNvPr id="34818" name="Заголовок 4"/>
          <p:cNvSpPr>
            <a:spLocks noGrp="1"/>
          </p:cNvSpPr>
          <p:nvPr>
            <p:ph type="title" idx="4294967295"/>
          </p:nvPr>
        </p:nvSpPr>
        <p:spPr>
          <a:xfrm>
            <a:off x="0" y="0"/>
            <a:ext cx="9422296" cy="6572250"/>
          </a:xfrm>
        </p:spPr>
        <p:txBody>
          <a:bodyPr/>
          <a:lstStyle/>
          <a:p>
            <a:pPr eaLnBrk="1" hangingPunct="1"/>
            <a:r>
              <a:rPr lang="ru-RU" altLang="ru-RU" sz="1800" b="1" i="1" u="sng" dirty="0">
                <a:solidFill>
                  <a:srgbClr val="7030A0"/>
                </a:solidFill>
                <a:latin typeface="Times New Roman" panose="02020603050405020304" pitchFamily="18" charset="0"/>
                <a:cs typeface="Times New Roman" panose="02020603050405020304" pitchFamily="18" charset="0"/>
              </a:rPr>
              <a:t/>
            </a:r>
            <a:br>
              <a:rPr lang="ru-RU" altLang="ru-RU" sz="1800" b="1" i="1" u="sng" dirty="0">
                <a:solidFill>
                  <a:srgbClr val="7030A0"/>
                </a:solidFill>
                <a:latin typeface="Times New Roman" panose="02020603050405020304" pitchFamily="18" charset="0"/>
                <a:cs typeface="Times New Roman" panose="02020603050405020304" pitchFamily="18" charset="0"/>
              </a:rPr>
            </a:br>
            <a:r>
              <a:rPr lang="ru-RU" altLang="ru-RU" sz="2800" b="1" u="sng" dirty="0">
                <a:latin typeface="Times New Roman" panose="02020603050405020304" pitchFamily="18" charset="0"/>
                <a:cs typeface="Times New Roman" panose="02020603050405020304" pitchFamily="18" charset="0"/>
              </a:rPr>
              <a:t>Основные термины и понятия</a:t>
            </a:r>
            <a:br>
              <a:rPr lang="ru-RU" altLang="ru-RU" sz="2800" b="1" u="sng" dirty="0">
                <a:latin typeface="Times New Roman" panose="02020603050405020304" pitchFamily="18" charset="0"/>
                <a:cs typeface="Times New Roman" panose="02020603050405020304" pitchFamily="18" charset="0"/>
              </a:rPr>
            </a:br>
            <a:r>
              <a:rPr lang="ru-RU" altLang="ru-RU" sz="2000" b="1" i="1" u="sng" dirty="0">
                <a:solidFill>
                  <a:schemeClr val="tx1"/>
                </a:solidFill>
                <a:latin typeface="Times New Roman" panose="02020603050405020304" pitchFamily="18" charset="0"/>
                <a:cs typeface="Times New Roman" panose="02020603050405020304" pitchFamily="18" charset="0"/>
              </a:rPr>
              <a:t/>
            </a:r>
            <a:br>
              <a:rPr lang="ru-RU" altLang="ru-RU" sz="2000" b="1" i="1" u="sng" dirty="0">
                <a:solidFill>
                  <a:schemeClr val="tx1"/>
                </a:solidFill>
                <a:latin typeface="Times New Roman" panose="02020603050405020304" pitchFamily="18" charset="0"/>
                <a:cs typeface="Times New Roman" panose="02020603050405020304" pitchFamily="18" charset="0"/>
              </a:rPr>
            </a:br>
            <a:r>
              <a:rPr lang="ru-RU" altLang="ru-RU" sz="2000" b="1" u="sng" dirty="0">
                <a:solidFill>
                  <a:schemeClr val="tx2"/>
                </a:solidFill>
                <a:latin typeface="Times New Roman" panose="02020603050405020304" pitchFamily="18" charset="0"/>
                <a:cs typeface="Times New Roman" panose="02020603050405020304" pitchFamily="18" charset="0"/>
              </a:rPr>
              <a:t>Бюджет</a:t>
            </a:r>
            <a:r>
              <a:rPr lang="ru-RU" altLang="ru-RU" sz="2000" b="1" dirty="0">
                <a:solidFill>
                  <a:schemeClr val="tx2"/>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u="sng" dirty="0">
                <a:solidFill>
                  <a:schemeClr val="tx2"/>
                </a:solidFill>
                <a:latin typeface="Times New Roman" panose="02020603050405020304" pitchFamily="18" charset="0"/>
                <a:cs typeface="Times New Roman" panose="02020603050405020304" pitchFamily="18" charset="0"/>
              </a:rPr>
              <a:t>Бюджетная система Российской Федер</a:t>
            </a:r>
            <a:r>
              <a:rPr lang="ru-RU" altLang="ru-RU" sz="2000" b="1" dirty="0">
                <a:solidFill>
                  <a:schemeClr val="tx2"/>
                </a:solidFill>
                <a:latin typeface="Times New Roman" panose="02020603050405020304" pitchFamily="18" charset="0"/>
                <a:cs typeface="Times New Roman" panose="02020603050405020304" pitchFamily="18" charset="0"/>
              </a:rPr>
              <a:t>ации – </a:t>
            </a:r>
            <a:r>
              <a:rPr lang="ru-RU" altLang="ru-RU" sz="2000" b="1" dirty="0">
                <a:solidFill>
                  <a:schemeClr val="tx1"/>
                </a:solidFill>
                <a:latin typeface="Times New Roman" panose="02020603050405020304" pitchFamily="18" charset="0"/>
                <a:cs typeface="Times New Roman" panose="02020603050405020304"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фондов.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u="sng" dirty="0">
                <a:solidFill>
                  <a:schemeClr val="tx2"/>
                </a:solidFill>
                <a:latin typeface="Times New Roman" panose="02020603050405020304" pitchFamily="18" charset="0"/>
                <a:cs typeface="Times New Roman" panose="02020603050405020304" pitchFamily="18" charset="0"/>
              </a:rPr>
              <a:t>Доходы бюджета </a:t>
            </a:r>
            <a:r>
              <a:rPr lang="ru-RU" altLang="ru-RU" sz="2000" b="1" dirty="0">
                <a:solidFill>
                  <a:schemeClr val="tx2"/>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поступающие в бюджет денежные средства, за исключением средств, являющихся источниками финансирования дефицита бюджета.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u="sng" dirty="0">
                <a:solidFill>
                  <a:schemeClr val="tx2"/>
                </a:solidFill>
                <a:latin typeface="Times New Roman" panose="02020603050405020304" pitchFamily="18" charset="0"/>
                <a:cs typeface="Times New Roman" panose="02020603050405020304" pitchFamily="18" charset="0"/>
              </a:rPr>
              <a:t>Расходы бюджета</a:t>
            </a:r>
            <a:r>
              <a:rPr lang="ru-RU" altLang="ru-RU" sz="2000" b="1" u="sng" dirty="0">
                <a:solidFill>
                  <a:srgbClr val="FF0000"/>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источниками финансирования дефицита бюджета.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u="sng" dirty="0">
                <a:solidFill>
                  <a:schemeClr val="tx2"/>
                </a:solidFill>
                <a:latin typeface="Times New Roman" panose="02020603050405020304" pitchFamily="18" charset="0"/>
                <a:cs typeface="Times New Roman" panose="02020603050405020304" pitchFamily="18" charset="0"/>
              </a:rPr>
              <a:t>Дефицит бюджета</a:t>
            </a:r>
            <a:r>
              <a:rPr lang="ru-RU" altLang="ru-RU" sz="2000" b="1" i="1" u="sng" dirty="0">
                <a:solidFill>
                  <a:schemeClr val="tx2"/>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 превышение расходов над доходами.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dirty="0">
                <a:solidFill>
                  <a:schemeClr val="tx1"/>
                </a:solidFill>
                <a:latin typeface="Times New Roman" panose="02020603050405020304" pitchFamily="18" charset="0"/>
                <a:cs typeface="Times New Roman" panose="02020603050405020304" pitchFamily="18" charset="0"/>
              </a:rPr>
              <a:t/>
            </a:r>
            <a:br>
              <a:rPr lang="ru-RU" altLang="ru-RU" sz="2000" b="1" dirty="0">
                <a:solidFill>
                  <a:schemeClr val="tx1"/>
                </a:solidFill>
                <a:latin typeface="Times New Roman" panose="02020603050405020304" pitchFamily="18" charset="0"/>
                <a:cs typeface="Times New Roman" panose="02020603050405020304" pitchFamily="18" charset="0"/>
              </a:rPr>
            </a:br>
            <a:r>
              <a:rPr lang="ru-RU" altLang="ru-RU" sz="2000" b="1" u="sng" dirty="0">
                <a:solidFill>
                  <a:schemeClr val="tx2"/>
                </a:solidFill>
                <a:latin typeface="Times New Roman" panose="02020603050405020304" pitchFamily="18" charset="0"/>
                <a:cs typeface="Times New Roman" panose="02020603050405020304" pitchFamily="18" charset="0"/>
              </a:rPr>
              <a:t>Профицит бюджета </a:t>
            </a:r>
            <a:r>
              <a:rPr lang="ru-RU" altLang="ru-RU" sz="2000" b="1" dirty="0">
                <a:solidFill>
                  <a:schemeClr val="tx2"/>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превышение доходов над расходами. </a:t>
            </a:r>
          </a:p>
        </p:txBody>
      </p:sp>
    </p:spTree>
    <p:extLst>
      <p:ext uri="{BB962C8B-B14F-4D97-AF65-F5344CB8AC3E}">
        <p14:creationId xmlns="" xmlns:p14="http://schemas.microsoft.com/office/powerpoint/2010/main" val="95648881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3689404"/>
            <a:ext cx="4142630" cy="3168595"/>
          </a:xfrm>
          <a:prstGeom prst="rect">
            <a:avLst/>
          </a:prstGeom>
          <a:effectLst>
            <a:softEdge rad="127000"/>
          </a:effectLst>
        </p:spPr>
      </p:pic>
      <p:sp>
        <p:nvSpPr>
          <p:cNvPr id="35842" name="Заголовок 4"/>
          <p:cNvSpPr>
            <a:spLocks noGrp="1"/>
          </p:cNvSpPr>
          <p:nvPr>
            <p:ph type="title" idx="4294967295"/>
          </p:nvPr>
        </p:nvSpPr>
        <p:spPr>
          <a:xfrm>
            <a:off x="2305878" y="0"/>
            <a:ext cx="9735047" cy="5049078"/>
          </a:xfrm>
        </p:spPr>
        <p:txBody>
          <a:bodyPr/>
          <a:lstStyle/>
          <a:p>
            <a:pPr eaLnBrk="1" hangingPunct="1"/>
            <a:r>
              <a:rPr lang="ru-RU" altLang="ru-RU" sz="1800" b="1" i="1" u="sng" dirty="0">
                <a:solidFill>
                  <a:srgbClr val="7030A0"/>
                </a:solidFill>
                <a:latin typeface="Times New Roman" panose="02020603050405020304" pitchFamily="18" charset="0"/>
                <a:cs typeface="Times New Roman" panose="02020603050405020304" pitchFamily="18" charset="0"/>
              </a:rPr>
              <a:t/>
            </a:r>
            <a:br>
              <a:rPr lang="ru-RU" altLang="ru-RU" sz="1800" b="1" i="1" u="sng" dirty="0">
                <a:solidFill>
                  <a:srgbClr val="7030A0"/>
                </a:solidFill>
                <a:latin typeface="Times New Roman" panose="02020603050405020304" pitchFamily="18" charset="0"/>
                <a:cs typeface="Times New Roman" panose="02020603050405020304" pitchFamily="18" charset="0"/>
              </a:rPr>
            </a:br>
            <a:r>
              <a:rPr lang="ru-RU" altLang="ru-RU" sz="2000" b="1" u="sng" dirty="0">
                <a:solidFill>
                  <a:schemeClr val="tx1"/>
                </a:solidFill>
                <a:latin typeface="Times New Roman" panose="02020603050405020304" pitchFamily="18" charset="0"/>
                <a:cs typeface="Times New Roman" panose="02020603050405020304" pitchFamily="18" charset="0"/>
              </a:rPr>
              <a:t>Основные термины и понятия</a:t>
            </a:r>
            <a:br>
              <a:rPr lang="ru-RU" altLang="ru-RU" sz="2000" b="1" u="sng" dirty="0">
                <a:solidFill>
                  <a:schemeClr val="tx1"/>
                </a:solidFill>
                <a:latin typeface="Times New Roman" panose="02020603050405020304" pitchFamily="18" charset="0"/>
                <a:cs typeface="Times New Roman" panose="02020603050405020304" pitchFamily="18" charset="0"/>
              </a:rPr>
            </a:br>
            <a:r>
              <a:rPr lang="ru-RU" altLang="ru-RU" sz="2000" b="1" i="1" u="sng" dirty="0">
                <a:solidFill>
                  <a:schemeClr val="tx1"/>
                </a:solidFill>
                <a:latin typeface="Times New Roman" panose="02020603050405020304" pitchFamily="18" charset="0"/>
                <a:cs typeface="Times New Roman" panose="02020603050405020304" pitchFamily="18" charset="0"/>
              </a:rPr>
              <a:t/>
            </a:r>
            <a:br>
              <a:rPr lang="ru-RU" altLang="ru-RU" sz="2000" b="1" i="1" u="sng" dirty="0">
                <a:solidFill>
                  <a:schemeClr val="tx1"/>
                </a:solidFill>
                <a:latin typeface="Times New Roman" panose="02020603050405020304" pitchFamily="18" charset="0"/>
                <a:cs typeface="Times New Roman" panose="02020603050405020304" pitchFamily="18" charset="0"/>
              </a:rPr>
            </a:br>
            <a:r>
              <a:rPr lang="ru-RU" altLang="ru-RU" sz="1800" b="1" u="sng" dirty="0">
                <a:solidFill>
                  <a:schemeClr val="tx2"/>
                </a:solidFill>
                <a:latin typeface="Times New Roman" panose="02020603050405020304" pitchFamily="18" charset="0"/>
                <a:cs typeface="Times New Roman" panose="02020603050405020304" pitchFamily="18" charset="0"/>
              </a:rPr>
              <a:t> </a:t>
            </a:r>
            <a:r>
              <a:rPr lang="ru-RU" altLang="ru-RU" sz="1850" b="1" u="sng" dirty="0">
                <a:solidFill>
                  <a:schemeClr val="tx2"/>
                </a:solidFill>
                <a:latin typeface="Times New Roman" panose="02020603050405020304" pitchFamily="18" charset="0"/>
                <a:cs typeface="Times New Roman" panose="02020603050405020304" pitchFamily="18" charset="0"/>
              </a:rPr>
              <a:t>Межбюджетные трансферты</a:t>
            </a:r>
            <a:r>
              <a:rPr lang="ru-RU" altLang="ru-RU" sz="1850" b="1" dirty="0">
                <a:solidFill>
                  <a:schemeClr val="tx2"/>
                </a:solidFill>
                <a:latin typeface="Times New Roman" panose="02020603050405020304" pitchFamily="18" charset="0"/>
                <a:cs typeface="Times New Roman" panose="02020603050405020304" pitchFamily="18" charset="0"/>
              </a:rPr>
              <a:t> </a:t>
            </a:r>
            <a:r>
              <a:rPr lang="ru-RU" altLang="ru-RU" sz="1850" b="1" dirty="0">
                <a:solidFill>
                  <a:schemeClr val="tx1"/>
                </a:solidFill>
                <a:latin typeface="Times New Roman" panose="02020603050405020304" pitchFamily="18" charset="0"/>
                <a:cs typeface="Times New Roman" panose="0202060305040502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br>
              <a:rPr lang="ru-RU" altLang="ru-RU" sz="1850" b="1" dirty="0">
                <a:solidFill>
                  <a:schemeClr val="tx1"/>
                </a:solidFill>
                <a:latin typeface="Times New Roman" panose="02020603050405020304" pitchFamily="18" charset="0"/>
                <a:cs typeface="Times New Roman" panose="02020603050405020304" pitchFamily="18" charset="0"/>
              </a:rPr>
            </a:br>
            <a:r>
              <a:rPr lang="ru-RU" altLang="ru-RU" sz="1850" b="1" dirty="0">
                <a:solidFill>
                  <a:schemeClr val="tx1"/>
                </a:solidFill>
                <a:latin typeface="Times New Roman" panose="02020603050405020304" pitchFamily="18" charset="0"/>
                <a:cs typeface="Times New Roman" panose="02020603050405020304" pitchFamily="18" charset="0"/>
              </a:rPr>
              <a:t/>
            </a:r>
            <a:br>
              <a:rPr lang="ru-RU" altLang="ru-RU" sz="1850" b="1" dirty="0">
                <a:solidFill>
                  <a:schemeClr val="tx1"/>
                </a:solidFill>
                <a:latin typeface="Times New Roman" panose="02020603050405020304" pitchFamily="18" charset="0"/>
                <a:cs typeface="Times New Roman" panose="02020603050405020304" pitchFamily="18" charset="0"/>
              </a:rPr>
            </a:br>
            <a:r>
              <a:rPr lang="ru-RU" altLang="ru-RU" sz="1850" b="1" u="sng" dirty="0">
                <a:solidFill>
                  <a:schemeClr val="tx2"/>
                </a:solidFill>
                <a:latin typeface="Times New Roman" panose="02020603050405020304" pitchFamily="18" charset="0"/>
                <a:cs typeface="Times New Roman" panose="02020603050405020304" pitchFamily="18" charset="0"/>
              </a:rPr>
              <a:t>Дотации </a:t>
            </a:r>
            <a:r>
              <a:rPr lang="ru-RU" altLang="ru-RU" sz="1850" b="1" dirty="0">
                <a:solidFill>
                  <a:srgbClr val="FF0000"/>
                </a:solidFill>
                <a:latin typeface="Times New Roman" panose="02020603050405020304" pitchFamily="18" charset="0"/>
                <a:cs typeface="Times New Roman" panose="02020603050405020304" pitchFamily="18" charset="0"/>
              </a:rPr>
              <a:t>–</a:t>
            </a:r>
            <a:r>
              <a:rPr lang="ru-RU" altLang="ru-RU" sz="1850" b="1" dirty="0">
                <a:solidFill>
                  <a:schemeClr val="tx1"/>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основе без установления направлений и (или) условий их использования. </a:t>
            </a:r>
            <a:br>
              <a:rPr lang="ru-RU" altLang="ru-RU" sz="1850" b="1" dirty="0">
                <a:solidFill>
                  <a:schemeClr val="tx1"/>
                </a:solidFill>
                <a:latin typeface="Times New Roman" panose="02020603050405020304" pitchFamily="18" charset="0"/>
                <a:cs typeface="Times New Roman" panose="02020603050405020304" pitchFamily="18" charset="0"/>
              </a:rPr>
            </a:br>
            <a:r>
              <a:rPr lang="ru-RU" altLang="ru-RU" sz="1850" b="1" dirty="0">
                <a:solidFill>
                  <a:schemeClr val="tx1"/>
                </a:solidFill>
                <a:latin typeface="Times New Roman" panose="02020603050405020304" pitchFamily="18" charset="0"/>
                <a:cs typeface="Times New Roman" panose="02020603050405020304" pitchFamily="18" charset="0"/>
              </a:rPr>
              <a:t/>
            </a:r>
            <a:br>
              <a:rPr lang="ru-RU" altLang="ru-RU" sz="1850" b="1" dirty="0">
                <a:solidFill>
                  <a:schemeClr val="tx1"/>
                </a:solidFill>
                <a:latin typeface="Times New Roman" panose="02020603050405020304" pitchFamily="18" charset="0"/>
                <a:cs typeface="Times New Roman" panose="02020603050405020304" pitchFamily="18" charset="0"/>
              </a:rPr>
            </a:br>
            <a:r>
              <a:rPr lang="ru-RU" altLang="ru-RU" sz="1850" b="1" u="sng" dirty="0">
                <a:solidFill>
                  <a:schemeClr val="tx2"/>
                </a:solidFill>
                <a:latin typeface="Times New Roman" panose="02020603050405020304" pitchFamily="18" charset="0"/>
                <a:cs typeface="Times New Roman" panose="02020603050405020304" pitchFamily="18" charset="0"/>
              </a:rPr>
              <a:t>Субсидии </a:t>
            </a:r>
            <a:r>
              <a:rPr lang="ru-RU" altLang="ru-RU" sz="1850" b="1" dirty="0">
                <a:solidFill>
                  <a:schemeClr val="tx1"/>
                </a:solidFill>
                <a:latin typeface="Times New Roman" panose="02020603050405020304" pitchFamily="18" charset="0"/>
                <a:cs typeface="Times New Roman" panose="0202060305040502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 </a:t>
            </a:r>
            <a:br>
              <a:rPr lang="ru-RU" altLang="ru-RU" sz="1850" b="1" dirty="0">
                <a:solidFill>
                  <a:schemeClr val="tx1"/>
                </a:solidFill>
                <a:latin typeface="Times New Roman" panose="02020603050405020304" pitchFamily="18" charset="0"/>
                <a:cs typeface="Times New Roman" panose="02020603050405020304" pitchFamily="18" charset="0"/>
              </a:rPr>
            </a:br>
            <a:r>
              <a:rPr lang="ru-RU" altLang="ru-RU" sz="1850" b="1" dirty="0">
                <a:solidFill>
                  <a:schemeClr val="tx1"/>
                </a:solidFill>
                <a:latin typeface="Times New Roman" panose="02020603050405020304" pitchFamily="18" charset="0"/>
                <a:cs typeface="Times New Roman" panose="02020603050405020304" pitchFamily="18" charset="0"/>
              </a:rPr>
              <a:t/>
            </a:r>
            <a:br>
              <a:rPr lang="ru-RU" altLang="ru-RU" sz="1850" b="1" dirty="0">
                <a:solidFill>
                  <a:schemeClr val="tx1"/>
                </a:solidFill>
                <a:latin typeface="Times New Roman" panose="02020603050405020304" pitchFamily="18" charset="0"/>
                <a:cs typeface="Times New Roman" panose="02020603050405020304" pitchFamily="18" charset="0"/>
              </a:rPr>
            </a:br>
            <a:r>
              <a:rPr lang="ru-RU" altLang="ru-RU" sz="1850" b="1" u="sng" dirty="0">
                <a:solidFill>
                  <a:schemeClr val="tx2"/>
                </a:solidFill>
                <a:latin typeface="Times New Roman" panose="02020603050405020304" pitchFamily="18" charset="0"/>
                <a:cs typeface="Times New Roman" panose="02020603050405020304" pitchFamily="18" charset="0"/>
              </a:rPr>
              <a:t>Субвенции</a:t>
            </a:r>
            <a:r>
              <a:rPr lang="ru-RU" altLang="ru-RU" sz="1850" b="1" dirty="0">
                <a:solidFill>
                  <a:schemeClr val="tx2"/>
                </a:solidFill>
                <a:latin typeface="Times New Roman" panose="02020603050405020304" pitchFamily="18" charset="0"/>
                <a:cs typeface="Times New Roman" panose="02020603050405020304" pitchFamily="18" charset="0"/>
              </a:rPr>
              <a:t> </a:t>
            </a:r>
            <a:r>
              <a:rPr lang="ru-RU" altLang="ru-RU" sz="1850" b="1" dirty="0">
                <a:solidFill>
                  <a:schemeClr val="tx1"/>
                </a:solidFill>
                <a:latin typeface="Times New Roman" panose="02020603050405020304" pitchFamily="18" charset="0"/>
                <a:cs typeface="Times New Roman" panose="02020603050405020304" pitchFamily="18" charset="0"/>
              </a:rPr>
              <a:t>– денежные средства, предоставляемые местным бюджетам на выполнение переданных полномочий государственных органов власти.</a:t>
            </a:r>
            <a:br>
              <a:rPr lang="ru-RU" altLang="ru-RU" sz="1850" b="1" dirty="0">
                <a:solidFill>
                  <a:schemeClr val="tx1"/>
                </a:solidFill>
                <a:latin typeface="Times New Roman" panose="02020603050405020304" pitchFamily="18" charset="0"/>
                <a:cs typeface="Times New Roman" panose="02020603050405020304" pitchFamily="18" charset="0"/>
              </a:rPr>
            </a:br>
            <a:endParaRPr lang="ru-RU" altLang="ru-RU" sz="185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8577531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6867" name="Заголовок 4"/>
          <p:cNvSpPr>
            <a:spLocks noGrp="1"/>
          </p:cNvSpPr>
          <p:nvPr>
            <p:ph type="title" idx="4294967295"/>
          </p:nvPr>
        </p:nvSpPr>
        <p:spPr>
          <a:xfrm>
            <a:off x="251210" y="142876"/>
            <a:ext cx="11706328" cy="6215063"/>
          </a:xfrm>
        </p:spPr>
        <p:txBody>
          <a:bodyPr/>
          <a:lstStyle/>
          <a:p>
            <a:pPr eaLnBrk="1" hangingPunct="1"/>
            <a:r>
              <a:rPr lang="ru-RU" altLang="ru-RU" sz="1800" b="1" i="1" u="sng" dirty="0">
                <a:solidFill>
                  <a:srgbClr val="7030A0"/>
                </a:solidFill>
                <a:latin typeface="Times New Roman" panose="02020603050405020304" pitchFamily="18" charset="0"/>
                <a:cs typeface="Times New Roman" panose="02020603050405020304" pitchFamily="18" charset="0"/>
              </a:rPr>
              <a:t/>
            </a:r>
            <a:br>
              <a:rPr lang="ru-RU" altLang="ru-RU" sz="1800" b="1" i="1" u="sng" dirty="0">
                <a:solidFill>
                  <a:srgbClr val="7030A0"/>
                </a:solidFill>
                <a:latin typeface="Times New Roman" panose="02020603050405020304" pitchFamily="18" charset="0"/>
                <a:cs typeface="Times New Roman" panose="02020603050405020304" pitchFamily="18" charset="0"/>
              </a:rPr>
            </a:br>
            <a:r>
              <a:rPr lang="ru-RU" altLang="ru-RU" sz="2400" b="1" u="sng" dirty="0">
                <a:solidFill>
                  <a:schemeClr val="tx1"/>
                </a:solidFill>
                <a:latin typeface="Times New Roman" panose="02020603050405020304" pitchFamily="18" charset="0"/>
                <a:cs typeface="Times New Roman" panose="02020603050405020304" pitchFamily="18" charset="0"/>
              </a:rPr>
              <a:t>Основные термины и понятия</a:t>
            </a:r>
            <a:br>
              <a:rPr lang="ru-RU" altLang="ru-RU" sz="2400" b="1" u="sng" dirty="0">
                <a:solidFill>
                  <a:schemeClr val="tx1"/>
                </a:solidFill>
                <a:latin typeface="Times New Roman" panose="02020603050405020304" pitchFamily="18" charset="0"/>
                <a:cs typeface="Times New Roman" panose="02020603050405020304" pitchFamily="18" charset="0"/>
              </a:rPr>
            </a:br>
            <a:r>
              <a:rPr lang="ru-RU" altLang="ru-RU" sz="2400" b="1" dirty="0">
                <a:solidFill>
                  <a:schemeClr val="tx1"/>
                </a:solidFill>
                <a:latin typeface="Times New Roman" panose="02020603050405020304" pitchFamily="18" charset="0"/>
                <a:cs typeface="Times New Roman" panose="02020603050405020304" pitchFamily="18" charset="0"/>
              </a:rPr>
              <a:t/>
            </a:r>
            <a:br>
              <a:rPr lang="ru-RU" altLang="ru-RU" sz="2400" b="1" dirty="0">
                <a:solidFill>
                  <a:schemeClr val="tx1"/>
                </a:solidFill>
                <a:latin typeface="Times New Roman" panose="02020603050405020304" pitchFamily="18" charset="0"/>
                <a:cs typeface="Times New Roman" panose="02020603050405020304" pitchFamily="18" charset="0"/>
              </a:rPr>
            </a:br>
            <a:r>
              <a:rPr lang="ru-RU" altLang="ru-RU" sz="1800" b="1" u="sng" dirty="0">
                <a:solidFill>
                  <a:schemeClr val="tx2"/>
                </a:solidFill>
                <a:latin typeface="Times New Roman" panose="02020603050405020304" pitchFamily="18" charset="0"/>
                <a:cs typeface="Times New Roman" panose="02020603050405020304" pitchFamily="18" charset="0"/>
              </a:rPr>
              <a:t> Ведомственная структура расходов бюджета </a:t>
            </a:r>
            <a:r>
              <a:rPr lang="ru-RU" altLang="ru-RU" sz="1800" b="1" dirty="0">
                <a:solidFill>
                  <a:schemeClr val="tx1"/>
                </a:solidFill>
                <a:latin typeface="Times New Roman" panose="02020603050405020304" pitchFamily="18" charset="0"/>
                <a:cs typeface="Times New Roman" panose="02020603050405020304" pitchFamily="18" charset="0"/>
              </a:rPr>
              <a:t>- распределение бюджетных ассигнований, предусмотренных  решением о бюджете, по главным распорядителям бюджетных  средств, разделам, подразделам, целевым статьям, группам видов расходов  классификации расходов бюджетов. </a:t>
            </a:r>
            <a:br>
              <a:rPr lang="ru-RU" altLang="ru-RU" sz="1800" b="1" dirty="0">
                <a:solidFill>
                  <a:schemeClr val="tx1"/>
                </a:solidFill>
                <a:latin typeface="Times New Roman" panose="02020603050405020304" pitchFamily="18" charset="0"/>
                <a:cs typeface="Times New Roman" panose="02020603050405020304" pitchFamily="18" charset="0"/>
              </a:rPr>
            </a:br>
            <a:r>
              <a:rPr lang="ru-RU" altLang="ru-RU" sz="1800" b="1" dirty="0">
                <a:solidFill>
                  <a:schemeClr val="tx1"/>
                </a:solidFill>
                <a:latin typeface="Times New Roman" panose="02020603050405020304" pitchFamily="18" charset="0"/>
                <a:cs typeface="Times New Roman" panose="02020603050405020304" pitchFamily="18" charset="0"/>
              </a:rPr>
              <a:t/>
            </a:r>
            <a:br>
              <a:rPr lang="ru-RU" altLang="ru-RU" sz="1800" b="1" dirty="0">
                <a:solidFill>
                  <a:schemeClr val="tx1"/>
                </a:solidFill>
                <a:latin typeface="Times New Roman" panose="02020603050405020304" pitchFamily="18" charset="0"/>
                <a:cs typeface="Times New Roman" panose="02020603050405020304" pitchFamily="18" charset="0"/>
              </a:rPr>
            </a:br>
            <a:r>
              <a:rPr lang="ru-RU" altLang="ru-RU" sz="1800" b="1" u="sng" dirty="0">
                <a:solidFill>
                  <a:schemeClr val="tx2"/>
                </a:solidFill>
                <a:latin typeface="Times New Roman" panose="02020603050405020304" pitchFamily="18" charset="0"/>
                <a:cs typeface="Times New Roman" panose="02020603050405020304" pitchFamily="18" charset="0"/>
              </a:rPr>
              <a:t>Условно утвержденные расходы </a:t>
            </a:r>
            <a:r>
              <a:rPr lang="ru-RU" altLang="ru-RU" sz="1800" b="1" dirty="0">
                <a:solidFill>
                  <a:schemeClr val="tx1"/>
                </a:solidFill>
                <a:latin typeface="Times New Roman" panose="02020603050405020304" pitchFamily="18" charset="0"/>
                <a:cs typeface="Times New Roman" panose="02020603050405020304" pitchFamily="18" charset="0"/>
              </a:rPr>
              <a:t>- не распределенные в плановом периоде в соответствии с классификацией расходов бюджетов бюджетные ассигнования (согласно статье 184.1 БК РФ- общий объем условно утвержденных расходов на первый год планового периода не менее 2,5%, на второй год планового периода - не менее 5% общего объема расходов бюджета) </a:t>
            </a:r>
            <a:br>
              <a:rPr lang="ru-RU" altLang="ru-RU" sz="1800" b="1" dirty="0">
                <a:solidFill>
                  <a:schemeClr val="tx1"/>
                </a:solidFill>
                <a:latin typeface="Times New Roman" panose="02020603050405020304" pitchFamily="18" charset="0"/>
                <a:cs typeface="Times New Roman" panose="02020603050405020304" pitchFamily="18" charset="0"/>
              </a:rPr>
            </a:br>
            <a:r>
              <a:rPr lang="ru-RU" altLang="ru-RU" sz="1800" b="1" dirty="0">
                <a:solidFill>
                  <a:schemeClr val="tx2"/>
                </a:solidFill>
                <a:latin typeface="Times New Roman" panose="02020603050405020304" pitchFamily="18" charset="0"/>
                <a:cs typeface="Times New Roman" panose="02020603050405020304" pitchFamily="18" charset="0"/>
              </a:rPr>
              <a:t/>
            </a:r>
            <a:br>
              <a:rPr lang="ru-RU" altLang="ru-RU" sz="1800" b="1" dirty="0">
                <a:solidFill>
                  <a:schemeClr val="tx2"/>
                </a:solidFill>
                <a:latin typeface="Times New Roman" panose="02020603050405020304" pitchFamily="18" charset="0"/>
                <a:cs typeface="Times New Roman" panose="02020603050405020304" pitchFamily="18" charset="0"/>
              </a:rPr>
            </a:br>
            <a:r>
              <a:rPr lang="ru-RU" altLang="ru-RU" sz="1800" b="1" u="sng" dirty="0">
                <a:solidFill>
                  <a:schemeClr val="tx2"/>
                </a:solidFill>
                <a:latin typeface="Times New Roman" panose="02020603050405020304" pitchFamily="18" charset="0"/>
                <a:cs typeface="Times New Roman" panose="02020603050405020304" pitchFamily="18" charset="0"/>
              </a:rPr>
              <a:t>Главный администратор доходов бюджета </a:t>
            </a:r>
            <a:r>
              <a:rPr lang="ru-RU" altLang="ru-RU" sz="1800" b="1" dirty="0">
                <a:solidFill>
                  <a:schemeClr val="tx1"/>
                </a:solidFill>
                <a:latin typeface="Times New Roman" panose="02020603050405020304" pitchFamily="18" charset="0"/>
                <a:cs typeface="Times New Roman" panose="02020603050405020304" pitchFamily="18" charset="0"/>
              </a:rPr>
              <a:t>- орган государственной власти (местного самоуправления), имеющие в своем ведении администраторов доходов бюджета. </a:t>
            </a:r>
            <a:br>
              <a:rPr lang="ru-RU" altLang="ru-RU" sz="1800" b="1" dirty="0">
                <a:solidFill>
                  <a:schemeClr val="tx1"/>
                </a:solidFill>
                <a:latin typeface="Times New Roman" panose="02020603050405020304" pitchFamily="18" charset="0"/>
                <a:cs typeface="Times New Roman" panose="02020603050405020304" pitchFamily="18" charset="0"/>
              </a:rPr>
            </a:br>
            <a:r>
              <a:rPr lang="ru-RU" altLang="ru-RU" sz="1800" b="1" dirty="0">
                <a:solidFill>
                  <a:schemeClr val="tx1"/>
                </a:solidFill>
                <a:latin typeface="Times New Roman" panose="02020603050405020304" pitchFamily="18" charset="0"/>
                <a:cs typeface="Times New Roman" panose="02020603050405020304" pitchFamily="18" charset="0"/>
              </a:rPr>
              <a:t/>
            </a:r>
            <a:br>
              <a:rPr lang="ru-RU" altLang="ru-RU" sz="1800" b="1" dirty="0">
                <a:solidFill>
                  <a:schemeClr val="tx1"/>
                </a:solidFill>
                <a:latin typeface="Times New Roman" panose="02020603050405020304" pitchFamily="18" charset="0"/>
                <a:cs typeface="Times New Roman" panose="02020603050405020304" pitchFamily="18" charset="0"/>
              </a:rPr>
            </a:br>
            <a:r>
              <a:rPr lang="ru-RU" altLang="ru-RU" sz="1800" b="1" u="sng" dirty="0">
                <a:solidFill>
                  <a:schemeClr val="tx2"/>
                </a:solidFill>
                <a:latin typeface="Times New Roman" panose="02020603050405020304" pitchFamily="18" charset="0"/>
                <a:cs typeface="Times New Roman" panose="02020603050405020304" pitchFamily="18" charset="0"/>
              </a:rPr>
              <a:t>Главный распорядитель бюджетных средств (ГРБС</a:t>
            </a:r>
            <a:r>
              <a:rPr lang="ru-RU" altLang="ru-RU" sz="1800" b="1" dirty="0">
                <a:solidFill>
                  <a:srgbClr val="FF0000"/>
                </a:solidFill>
                <a:latin typeface="Times New Roman" panose="02020603050405020304" pitchFamily="18" charset="0"/>
                <a:cs typeface="Times New Roman" panose="02020603050405020304" pitchFamily="18" charset="0"/>
              </a:rPr>
              <a:t>) </a:t>
            </a:r>
            <a:r>
              <a:rPr lang="ru-RU" altLang="ru-RU" sz="1800" b="1" dirty="0">
                <a:solidFill>
                  <a:schemeClr val="tx1"/>
                </a:solidFill>
                <a:latin typeface="Times New Roman" panose="02020603050405020304" pitchFamily="18" charset="0"/>
                <a:cs typeface="Times New Roman" panose="02020603050405020304" pitchFamily="18" charset="0"/>
              </a:rPr>
              <a:t>- орган государственной власти (местного самоуправления),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br>
              <a:rPr lang="ru-RU" altLang="ru-RU" sz="1800" b="1" dirty="0">
                <a:solidFill>
                  <a:schemeClr val="tx1"/>
                </a:solidFill>
                <a:latin typeface="Times New Roman" panose="02020603050405020304" pitchFamily="18" charset="0"/>
                <a:cs typeface="Times New Roman" panose="02020603050405020304" pitchFamily="18" charset="0"/>
              </a:rPr>
            </a:br>
            <a:r>
              <a:rPr lang="ru-RU" altLang="ru-RU" sz="1800" b="1" dirty="0">
                <a:solidFill>
                  <a:schemeClr val="tx1"/>
                </a:solidFill>
                <a:latin typeface="Times New Roman" panose="02020603050405020304" pitchFamily="18" charset="0"/>
                <a:cs typeface="Times New Roman" panose="02020603050405020304" pitchFamily="18" charset="0"/>
              </a:rPr>
              <a:t/>
            </a:r>
            <a:br>
              <a:rPr lang="ru-RU" altLang="ru-RU" sz="1800" b="1" dirty="0">
                <a:solidFill>
                  <a:schemeClr val="tx1"/>
                </a:solidFill>
                <a:latin typeface="Times New Roman" panose="02020603050405020304" pitchFamily="18" charset="0"/>
                <a:cs typeface="Times New Roman" panose="02020603050405020304" pitchFamily="18" charset="0"/>
              </a:rPr>
            </a:br>
            <a:endParaRPr lang="ru-RU" altLang="ru-R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7526634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7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8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0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1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2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3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4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5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6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7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5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6_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467</TotalTime>
  <Words>3975</Words>
  <Application>Microsoft Office PowerPoint</Application>
  <PresentationFormat>Произвольный</PresentationFormat>
  <Paragraphs>355</Paragraphs>
  <Slides>53</Slides>
  <Notes>1</Notes>
  <HiddenSlides>0</HiddenSlides>
  <MMClips>0</MMClips>
  <ScaleCrop>false</ScaleCrop>
  <HeadingPairs>
    <vt:vector size="6" baseType="variant">
      <vt:variant>
        <vt:lpstr>Тема</vt:lpstr>
      </vt:variant>
      <vt:variant>
        <vt:i4>24</vt:i4>
      </vt:variant>
      <vt:variant>
        <vt:lpstr>Внедренные серверы OLE</vt:lpstr>
      </vt:variant>
      <vt:variant>
        <vt:i4>3</vt:i4>
      </vt:variant>
      <vt:variant>
        <vt:lpstr>Заголовки слайдов</vt:lpstr>
      </vt:variant>
      <vt:variant>
        <vt:i4>53</vt:i4>
      </vt:variant>
    </vt:vector>
  </HeadingPairs>
  <TitlesOfParts>
    <vt:vector size="80" baseType="lpstr">
      <vt:lpstr>1_Официальная</vt:lpstr>
      <vt:lpstr>2_Официальная</vt:lpstr>
      <vt:lpstr>3_Официальная</vt:lpstr>
      <vt:lpstr>4_Официальная</vt:lpstr>
      <vt:lpstr>Тема Office</vt:lpstr>
      <vt:lpstr>1_Тема Office</vt:lpstr>
      <vt:lpstr>Официальная</vt:lpstr>
      <vt:lpstr>5_Официальная</vt:lpstr>
      <vt:lpstr>6_Официальная</vt:lpstr>
      <vt:lpstr>7_Официальная</vt:lpstr>
      <vt:lpstr>8_Официальная</vt:lpstr>
      <vt:lpstr>2_Тема Office</vt:lpstr>
      <vt:lpstr>9_Официальная</vt:lpstr>
      <vt:lpstr>10_Официальная</vt:lpstr>
      <vt:lpstr>11_Официальная</vt:lpstr>
      <vt:lpstr>12_Официальная</vt:lpstr>
      <vt:lpstr>13_Официальная</vt:lpstr>
      <vt:lpstr>14_Официальная</vt:lpstr>
      <vt:lpstr>15_Официальная</vt:lpstr>
      <vt:lpstr>16_Официальная</vt:lpstr>
      <vt:lpstr>3_Тема Office</vt:lpstr>
      <vt:lpstr>17_Официальная</vt:lpstr>
      <vt:lpstr>4_Тема Office</vt:lpstr>
      <vt:lpstr>19_Официальная</vt:lpstr>
      <vt:lpstr>Диаграмма</vt:lpstr>
      <vt:lpstr>Лист Microsoft Office Excel 97-2003</vt:lpstr>
      <vt:lpstr>Лист</vt:lpstr>
      <vt:lpstr>      Комитет по финансам администрации Могочинского муниципального округа  Проект Бюджета Могочинского муниципального округа    на 2025 год и плановый период 2026 и 2027 годов    </vt:lpstr>
      <vt:lpstr>На рассмотрение Вам представлен «Бюджет для граждан», целью которого является ознакомить всех желающих с основными положениями проекта бюджета Могочинского муниципального округа  на 2025 год и плановый период 2026-2027 гг.  «Бюджет для граждан» позволит в доступной форме разъяснить все тонкости сложных механизмов бюджетного процесса. Представленная информация направлена на повышение уровня участия граждан в бюджетном процессе Могочинского округа</vt:lpstr>
      <vt:lpstr>Слайд 3</vt:lpstr>
      <vt:lpstr>Проект бюджета сформирован на три  финансовых года (на очередной финансовый 2025 год и плановый период 2026-2027 гг.). Проект подготовлен в соответствии с требованиями Бюджетного кодекса Российской  Федерации,  Налогового кодекса Российской Федерации, Решения Совета Могочинского муниципального округа от 26.04.2024 № 78 «О бюджетном процессе в Могочинском муниципальном округе , Постановления администрации Могочинского муниципального округа от 03.06.2024 г. № 8651 «Об утверждении Плана мероприятий по разработке прогноза социально-экономического развития Могочинского муниципального округа на 2025 год, формирования бюджета Могочинского муниципального округа на 2025 год и плановый период 2026-2027 годов», иных законодательных и нормативных правовых актов Российской Федерации, Забайкальского края, муниципального округа. </vt:lpstr>
      <vt:lpstr>Публичные слушания по проекту бюджета Могочинского муниципального округа на 2025 и плановый период 2026-2027 годов состоялись 13.12.2024 г., в соответствии с  постановлением администрации Могочинского муниципального округа № 1822 от 25.11.2024г.</vt:lpstr>
      <vt:lpstr>Слайд 6</vt:lpstr>
      <vt:lpstr> Основные термины и понятия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фондов.   Доходы бюджета – поступающие в бюджет денежные средства, за исключением средств, являющихся источниками финансирования дефицита бюджета.   Расходы бюджета – выплачиваемые из бюджета денежные средства, за исключением средств, являющихся источниками финансирования дефицита бюджета.   Дефицит бюджета – превышение расходов над доходами.   Профицит бюджета – превышение доходов над расходами. </vt:lpstr>
      <vt:lpstr> Основные термины и понятия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основе без установления направлений и (или) условий их использования.   Субсидии –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   Субвенции – денежные средства, предоставляемые местным бюджетам на выполнение переданных полномочий государственных органов власти. </vt:lpstr>
      <vt:lpstr> Основные термины и понятия   Ведомственная структура расходов бюджета - распределение бюджетных ассигнований, предусмотренных  решением о бюджете, по главным распорядителям бюджетных  средств, разделам, подразделам, целевым статьям, группам видов расходов  классификации расходов бюджетов.   Условно утвержденные расходы - не распределенные в плановом периоде в соответствии с классификацией расходов бюджетов бюджетные ассигнования (согласно статье 184.1 БК РФ- общий объем условно утвержденных расходов на первый год планового периода не менее 2,5%, на второй год планового периода - не менее 5% общего объема расходов бюджета)   Главный администратор доходов бюджета - орган государственной власти (местного самоуправления), имеющие в своем ведении администраторов доходов бюджета.   Главный распорядитель бюджетных средств (ГРБС) - орган государственной власти (местного самоуправления),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  </vt:lpstr>
      <vt:lpstr> Основные термины и понятия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Бюджетные обязательства ‐ расходные обязательства, подлежащие исполнению в соответствующем финансовом году.   Денежные обязательства ‐ 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 ‐ 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   Бюджетная роспись ‐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   Источники финансирования дефицита бюджета ‐ средства, привлекаемые в бюджет для покрытия дефицита (кредиты банков, кредиты от других уровней бюджетов, кредиты финансовых организаций, ценные бумаги, иные источники). </vt:lpstr>
      <vt:lpstr>Слайд 11</vt:lpstr>
      <vt:lpstr>Слайд 12</vt:lpstr>
      <vt:lpstr>Основные направления бюджетной политики </vt:lpstr>
      <vt:lpstr>Основные направления налоговой политики </vt:lpstr>
      <vt:lpstr>Основные параметры бюджета Могочинского муниципального округа</vt:lpstr>
      <vt:lpstr>ДОХОДЫ БЮДЖЕТА МУНИЦИПАЛЬНОГО  ОКРУГА</vt:lpstr>
      <vt:lpstr>Слайд 17</vt:lpstr>
      <vt:lpstr>         Проект налоговых и неналоговых доходов бюджета муниципального округа на 2025 год и плановый период  2026 и 2027 годов  рассчитан  на основании показателей социально – экономического развития  округа на 2025 год и плановый период 2026 и 2027 годов с применением нормативов отчислений от налогов и сборов, установленных Бюджетным кодексом Российской Федерации и Законом Забайкальского края от 20 декабря 2011 года № 608-ЗЗК «О межбюджетных отношениях в Забайкальском крае» (в ред. от 13.07.2023 № 2163-ЗЗК). В целях повышения объективности и обоснованности прогнозной оценки доходов, снижения рисков не допоступлений доходов использованы отчетные данные, отражающие реальную ситуацию с поступлением доходов в текущем году и предшествующие годы. В проекте бюджета округа на 2025 год и плановый период 2026 и 2027 годов мобилизованы все возможные к поступлению источники доходов.  Общий объем налоговых и неналоговых доходов бюджета Могочинского муниципального округа на  2025 год прогнозируется в объеме 989837 тыс. рублей, с ростом к показателю 2024 года на 31,8%.   Прогнозируемый объем налоговых доходов составит 953022,0 тыс. рублей с ростом к показателю 2024 года на 33,8%, объем неналоговых доходов  прогнозируется в сумме 36815,0 тыс. рублей, со снижением  к показателю 2024 года на 1927,7 тыс. рублей или на 5,0%. За счет снижения платежей за использования имущества, по причине снижения кадастровой стоимости.  </vt:lpstr>
      <vt:lpstr>Доходы бюджета Могочинского муниципального округа</vt:lpstr>
      <vt:lpstr>Параметры доходной части бюджета муниципального округа на 2025 год</vt:lpstr>
      <vt:lpstr>Налоговые и неналоговые доходы бюджета Могочинского муниципального  округа</vt:lpstr>
      <vt:lpstr>Структура собственных доходов бюджета Могочинского муниципального округа на 2025 год</vt:lpstr>
      <vt:lpstr>НДФЛ</vt:lpstr>
      <vt:lpstr>Акцизы по подакцизным товарам</vt:lpstr>
      <vt:lpstr>Налог на совокупный доход</vt:lpstr>
      <vt:lpstr>НДПИ</vt:lpstr>
      <vt:lpstr>Неналоговые доходы</vt:lpstr>
      <vt:lpstr>Безвозмездные поступления</vt:lpstr>
      <vt:lpstr>Слайд 29</vt:lpstr>
      <vt:lpstr>Слайд 30</vt:lpstr>
      <vt:lpstr>Расходы бюджета муниципального округа сформированы на основе реестра расходных обязательств с учетом необходимости исполнения расходных обязательств возложенных на органы местного самоуправления муниципального образования.    Направление планирования первоочередных бюджетных расходов - это выплата заработной платы и начислений на нее, социальное обеспечение, оплата коммунальных услуг, уплата налогов, сборов и иных обязательных платежей;   Повышение уровня ответственности, главных распорядителей средств бюджета муниципального округа за качественное планирование и исполнение в полном объеме бюджетных назначений позволит обеспечить снижение рисков неисполнения первоочередных и социально-значимых обязательств.          Общие подходы к формированию расходов бюджета округа на 2025 год и плановый период 2026 и 2027 годов определены бюджетной политикой муниципального округа     Бюджет муниципального округа сохраняет свою социальную направленность. На  2025 год на отрасли социальной сферы предусмотрено 940048,8 тыс.руб. или  61,9% от общей суммы расходов. </vt:lpstr>
      <vt:lpstr>Расходы бюджета- выплачиваемые из бюджета денежные средства  Расходы бюджета муниципального округа распределены: - по функциям муниципального округа - по ведомствам - по муниципальным программам. </vt:lpstr>
      <vt:lpstr>Расходы бюджета Могочинского муниципального округа</vt:lpstr>
      <vt:lpstr>Расходы на оплату труда с начислениями планируются в сумме 894386,0 тыс. руб., в том числе работникам бюджетных учреждений в сумме 678599,3 тыс. руб.(в том числе за счет средств бюджета края в сумме 464361,3 тыс.руб., за счет собственных источников и дотации на выравнивание в сумме 214238,0   тыс. руб.); работникам казенных учреждений и ОМСУ Могочинского муниципального округа  в сумме 215786,7  тыс. руб. (в том числе за счет средств бюджета края в сумме 6856,7 тыс.руб., за счет собственных источников 208930,0  тыс. руб.), В общем объеме планируемых расходов расходы на заработную плату составляют 57,1%. Расходы на коммунальные услуги  за счет собственных источников предусмотрены  в сумме 131457,5  тыс. руб.  или 12,8% от расходов на исполнение собственных полномочий, в том числе по казенным учреждениям – 35178,8  тыс. руб., в составе субсидий бюджетным учреждениям 96281,7  тыс. руб.  </vt:lpstr>
      <vt:lpstr>Расходы бюджета муниципального округа на 2025 год по разделу «Общегосударственные расходы»</vt:lpstr>
      <vt:lpstr>Расходы бюджета муниципального округа на 2025 год по разделу «Национальная оборона»   </vt:lpstr>
      <vt:lpstr>Расходы бюджета муниципального округа на 2025 год по разделу «Национальная безопасность и правоохранительная деятельность»</vt:lpstr>
      <vt:lpstr>Расходы бюджета муниципального округа на 2025 год по разделу «Национальная экономика»</vt:lpstr>
      <vt:lpstr>Слайд 39</vt:lpstr>
      <vt:lpstr>Слайд 40</vt:lpstr>
      <vt:lpstr>Слайд 41</vt:lpstr>
      <vt:lpstr>Расходы бюджета муниципального округа на 2025 год по разделу «Образование»</vt:lpstr>
      <vt:lpstr>Слайд 43</vt:lpstr>
      <vt:lpstr>Расходы бюджета муниципального округа на 2025 год по разделу «Культура»</vt:lpstr>
      <vt:lpstr>Слайд 45</vt:lpstr>
      <vt:lpstr>Расходы бюджета муниципального округа на 2025 год по разделу «Социальная политика»</vt:lpstr>
      <vt:lpstr>Расходы бюджета муниципального округа на 2025 год по разделу «Физическая культура и спорт»</vt:lpstr>
      <vt:lpstr>Расходы бюджета муниципального округа на 2025 год по разделу «Средства массовой информации»</vt:lpstr>
      <vt:lpstr>Муниципальный долг</vt:lpstr>
      <vt:lpstr>,</vt:lpstr>
      <vt:lpstr>Распределение расходов по разделам</vt:lpstr>
      <vt:lpstr>Проект бюджета Могочинского муниципального округа  на  2025 год и плановый период 2026 и 2027 годов вносится для рассмотрения в Совет Могочинского муниципального округа со следующими параметрами: </vt:lpstr>
      <vt:lpstr>Слайд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кф</dc:creator>
  <cp:lastModifiedBy>Elena</cp:lastModifiedBy>
  <cp:revision>41</cp:revision>
  <dcterms:created xsi:type="dcterms:W3CDTF">2024-12-25T10:17:17Z</dcterms:created>
  <dcterms:modified xsi:type="dcterms:W3CDTF">2024-12-26T04:23:51Z</dcterms:modified>
</cp:coreProperties>
</file>