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8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1" r:id="rId23"/>
    <p:sldId id="259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9900"/>
    <a:srgbClr val="660033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Структура собственных доходов бюджета района на 2018 год</a:t>
            </a:r>
          </a:p>
        </c:rich>
      </c:tx>
      <c:layout>
        <c:manualLayout>
          <c:xMode val="edge"/>
          <c:yMode val="edge"/>
          <c:x val="8.0574897158365036E-2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собственных доходов бюджета района на 2018 год</c:v>
                </c:pt>
              </c:strCache>
            </c:strRef>
          </c:tx>
          <c:explosion val="25"/>
          <c:dPt>
            <c:idx val="4"/>
            <c:explosion val="37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НДФЛ
88856
47%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0.165273337487639"/>
                  <c:y val="-3.7151567903149198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Акцизы
9212
5%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ЕНВД
18020
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НДПИ
58700
31%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-0.19973251014869717"/>
                  <c:y val="0.12234620985086149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Прочие налоговые доходы
2351
1%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5"/>
              <c:layout>
                <c:manualLayout>
                  <c:x val="0.21381949994807137"/>
                  <c:y val="4.2425253799082775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Неналоговые доходы
13506
7%</a:t>
                    </a:r>
                  </a:p>
                </c:rich>
              </c:tx>
              <c:showVal val="1"/>
              <c:showCatName val="1"/>
              <c:showPercent val="1"/>
            </c:dLbl>
            <c:showVal val="1"/>
            <c:showCatName val="1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НДПИ</c:v>
                </c:pt>
                <c:pt idx="4">
                  <c:v>Прочие налоговые доходы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88856</c:v>
                </c:pt>
                <c:pt idx="1">
                  <c:v>9212</c:v>
                </c:pt>
                <c:pt idx="2">
                  <c:v>18020</c:v>
                </c:pt>
                <c:pt idx="3">
                  <c:v>58700</c:v>
                </c:pt>
                <c:pt idx="4">
                  <c:v>2351</c:v>
                </c:pt>
                <c:pt idx="5">
                  <c:v>13506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8.4497216163860345E-3"/>
          <c:y val="0.86463896877971669"/>
          <c:w val="0.93435520213856482"/>
          <c:h val="0.12337609637775004"/>
        </c:manualLayout>
      </c:layout>
      <c:txPr>
        <a:bodyPr/>
        <a:lstStyle/>
        <a:p>
          <a:pPr>
            <a:defRPr sz="16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в бюджет района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году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безвозмездных поступлений в бюджет района в 2015 году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-9.4608145058185725E-2"/>
                  <c:y val="2.8061730634165007E-3"/>
                </c:manualLayout>
              </c:layout>
              <c:tx>
                <c:rich>
                  <a:bodyPr/>
                  <a:lstStyle/>
                  <a:p>
                    <a:r>
                      <a:rPr lang="en-US" sz="1600" baseline="0" dirty="0" smtClean="0">
                        <a:latin typeface="Times New Roman" pitchFamily="18" charset="0"/>
                      </a:rPr>
                      <a:t>25692</a:t>
                    </a:r>
                    <a:r>
                      <a:rPr lang="ru-RU" sz="1600" baseline="0" dirty="0" smtClean="0">
                        <a:latin typeface="Times New Roman" pitchFamily="18" charset="0"/>
                      </a:rPr>
                      <a:t>0</a:t>
                    </a:r>
                    <a:r>
                      <a:rPr lang="en-US" sz="1600" baseline="0" dirty="0" smtClean="0">
                        <a:latin typeface="Times New Roman" pitchFamily="18" charset="0"/>
                      </a:rPr>
                      <a:t>,3</a:t>
                    </a:r>
                    <a:r>
                      <a:rPr lang="en-US" sz="1600" baseline="0" dirty="0">
                        <a:latin typeface="Times New Roman" pitchFamily="18" charset="0"/>
                      </a:rPr>
                      <a:t>; </a:t>
                    </a:r>
                    <a:r>
                      <a:rPr lang="ru-RU" sz="1600" baseline="0" dirty="0" smtClean="0">
                        <a:latin typeface="Times New Roman" pitchFamily="18" charset="0"/>
                      </a:rPr>
                      <a:t> </a:t>
                    </a:r>
                    <a:r>
                      <a:rPr lang="en-US" sz="1600" baseline="0" dirty="0" smtClean="0">
                        <a:latin typeface="Times New Roman" pitchFamily="18" charset="0"/>
                      </a:rPr>
                      <a:t>82</a:t>
                    </a:r>
                    <a:r>
                      <a:rPr lang="en-US" sz="1600" baseline="0" dirty="0">
                        <a:latin typeface="Times New Roman" pitchFamily="18" charset="0"/>
                      </a:rPr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3"/>
              <c:layout>
                <c:manualLayout>
                  <c:x val="-3.6239932995511294E-2"/>
                  <c:y val="-4.9093954380630541E-3"/>
                </c:manualLayout>
              </c:layout>
              <c:showVal val="1"/>
              <c:showPercent val="1"/>
            </c:dLbl>
            <c:txPr>
              <a:bodyPr/>
              <a:lstStyle/>
              <a:p>
                <a:pPr>
                  <a:defRPr sz="16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 бюджетам субъектов РФ и муниципальных образований</c:v>
                </c:pt>
                <c:pt idx="1">
                  <c:v>Субсидии бюджетам субъектов РФ и муниципальных образований</c:v>
                </c:pt>
                <c:pt idx="2">
                  <c:v>Субвенции бюджетам субъектов РФ и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23042</c:v>
                </c:pt>
                <c:pt idx="1">
                  <c:v>28152.3</c:v>
                </c:pt>
                <c:pt idx="2">
                  <c:v>256920.3</c:v>
                </c:pt>
                <c:pt idx="3">
                  <c:v>7068.2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5.3749289660751307E-2"/>
          <c:y val="0.65207592597777153"/>
          <c:w val="0.89250142067849814"/>
          <c:h val="0.33632995227238743"/>
        </c:manualLayout>
      </c:layout>
      <c:txPr>
        <a:bodyPr/>
        <a:lstStyle/>
        <a:p>
          <a:pPr>
            <a:defRPr sz="15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в бюджет района в 2018 году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7472603579055475E-2"/>
          <c:y val="0.23759748495807262"/>
          <c:w val="0.81088357444753933"/>
          <c:h val="0.440723454938730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безвозмездных поступлений в бюджет района в 2018 году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0.18798119001690375"/>
                  <c:y val="-0.1385632966013705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176857,6 </a:t>
                    </a:r>
                    <a:r>
                      <a:rPr lang="en-US" dirty="0"/>
                      <a:t>77%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6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 бюджетам субъектов РФ и муниципальных образований</c:v>
                </c:pt>
                <c:pt idx="1">
                  <c:v>Субсидии бюджетам субъектов РФ и муниципальных образований</c:v>
                </c:pt>
                <c:pt idx="2">
                  <c:v>Субвенции бюджетам субъектов РФ и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43305</c:v>
                </c:pt>
                <c:pt idx="2">
                  <c:v>176857.60000000001</c:v>
                </c:pt>
                <c:pt idx="3">
                  <c:v>9607.2000000000007</c:v>
                </c:pt>
              </c:numCache>
            </c:numRef>
          </c:val>
        </c:ser>
      </c:pie3DChart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253490958274647"/>
          <c:y val="0.6741905720618806"/>
          <c:w val="0.74930180834507221"/>
          <c:h val="0.31421530618827881"/>
        </c:manualLayout>
      </c:layout>
      <c:txPr>
        <a:bodyPr/>
        <a:lstStyle/>
        <a:p>
          <a:pPr>
            <a:defRPr sz="15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0746078377158353E-2"/>
          <c:y val="0.30230692694631744"/>
          <c:w val="0.84267719636214689"/>
          <c:h val="0.486786216129583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района на 2018 год</c:v>
                </c:pt>
              </c:strCache>
            </c:strRef>
          </c:tx>
          <c:explosion val="25"/>
          <c:dPt>
            <c:idx val="0"/>
            <c:explosion val="31"/>
          </c:dPt>
          <c:dPt>
            <c:idx val="1"/>
            <c:explosion val="29"/>
          </c:dPt>
          <c:dLbls>
            <c:dLbl>
              <c:idx val="5"/>
              <c:layout>
                <c:manualLayout>
                  <c:x val="8.1253547259034553E-2"/>
                  <c:y val="-5.3903581356474432E-2"/>
                </c:manualLayout>
              </c:layout>
              <c:showVal val="1"/>
              <c:showCatName val="1"/>
              <c:showPercent val="1"/>
            </c:dLbl>
            <c:dLbl>
              <c:idx val="6"/>
              <c:layout>
                <c:manualLayout>
                  <c:x val="0.19887516170179589"/>
                  <c:y val="2.8601527969094612E-2"/>
                </c:manualLayout>
              </c:layout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Оплата труда и начисления</c:v>
                </c:pt>
                <c:pt idx="1">
                  <c:v>Коммунальные услуги</c:v>
                </c:pt>
                <c:pt idx="2">
                  <c:v>Социальная обеспечение</c:v>
                </c:pt>
                <c:pt idx="3">
                  <c:v>Дотации на выравнивание, сбалансированность</c:v>
                </c:pt>
                <c:pt idx="4">
                  <c:v>Дорожный фонд</c:v>
                </c:pt>
                <c:pt idx="5">
                  <c:v>Муниципальные программы</c:v>
                </c:pt>
                <c:pt idx="6">
                  <c:v>Прочие расходы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280696.59999999998</c:v>
                </c:pt>
                <c:pt idx="1">
                  <c:v>54582.5</c:v>
                </c:pt>
                <c:pt idx="2">
                  <c:v>17595.400000000001</c:v>
                </c:pt>
                <c:pt idx="3">
                  <c:v>13144</c:v>
                </c:pt>
                <c:pt idx="4">
                  <c:v>9212</c:v>
                </c:pt>
                <c:pt idx="5">
                  <c:v>18412.8</c:v>
                </c:pt>
                <c:pt idx="6">
                  <c:v>26771.5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"/>
          <c:y val="0.80902493904512474"/>
          <c:w val="0.99025798016149458"/>
          <c:h val="0.17899012611234219"/>
        </c:manualLayout>
      </c:layout>
      <c:txPr>
        <a:bodyPr/>
        <a:lstStyle/>
        <a:p>
          <a:pPr>
            <a:defRPr sz="15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A40298-4E5F-4348-AF05-6CA91615B771}" type="doc">
      <dgm:prSet loTypeId="urn:microsoft.com/office/officeart/2005/8/layout/radial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DB7042B-B3D8-4E32-BEAB-B3A9EEA7249D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Бюджетный процесс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9B4D94F-CC08-4B75-848D-45CA4C4957BA}" type="parTrans" cxnId="{D00F37AA-4066-4FE8-B26E-D2E6065956A6}">
      <dgm:prSet/>
      <dgm:spPr/>
      <dgm:t>
        <a:bodyPr/>
        <a:lstStyle/>
        <a:p>
          <a:endParaRPr lang="ru-RU"/>
        </a:p>
      </dgm:t>
    </dgm:pt>
    <dgm:pt modelId="{E32A15FE-6CF1-49AC-A982-6346F25F0314}" type="sibTrans" cxnId="{D00F37AA-4066-4FE8-B26E-D2E6065956A6}">
      <dgm:prSet/>
      <dgm:spPr/>
      <dgm:t>
        <a:bodyPr/>
        <a:lstStyle/>
        <a:p>
          <a:endParaRPr lang="ru-RU"/>
        </a:p>
      </dgm:t>
    </dgm:pt>
    <dgm:pt modelId="{00AF83B7-B11F-4081-A718-8985DF1000C8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Утверждение бюджета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DBF11B5-DC4D-4219-9646-40726328DF42}" type="parTrans" cxnId="{53453F9F-E708-4957-8D33-64D1FB560F2A}">
      <dgm:prSet/>
      <dgm:spPr/>
      <dgm:t>
        <a:bodyPr/>
        <a:lstStyle/>
        <a:p>
          <a:endParaRPr lang="ru-RU"/>
        </a:p>
      </dgm:t>
    </dgm:pt>
    <dgm:pt modelId="{220A3411-7ACD-49F5-9ADD-171F41C38D21}" type="sibTrans" cxnId="{53453F9F-E708-4957-8D33-64D1FB560F2A}">
      <dgm:prSet/>
      <dgm:spPr/>
      <dgm:t>
        <a:bodyPr/>
        <a:lstStyle/>
        <a:p>
          <a:endParaRPr lang="ru-RU"/>
        </a:p>
      </dgm:t>
    </dgm:pt>
    <dgm:pt modelId="{6D2062B5-2021-4C5A-9928-2EFD84892075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Исполнение бюджета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3777974-C44C-45D1-B5BA-C5C4AFFD8895}" type="parTrans" cxnId="{44A89ABE-5093-414D-80CD-DB23968DA464}">
      <dgm:prSet/>
      <dgm:spPr/>
      <dgm:t>
        <a:bodyPr/>
        <a:lstStyle/>
        <a:p>
          <a:endParaRPr lang="ru-RU"/>
        </a:p>
      </dgm:t>
    </dgm:pt>
    <dgm:pt modelId="{EEA62331-E24F-40C7-887E-F1A42CFA877A}" type="sibTrans" cxnId="{44A89ABE-5093-414D-80CD-DB23968DA464}">
      <dgm:prSet/>
      <dgm:spPr/>
      <dgm:t>
        <a:bodyPr/>
        <a:lstStyle/>
        <a:p>
          <a:endParaRPr lang="ru-RU"/>
        </a:p>
      </dgm:t>
    </dgm:pt>
    <dgm:pt modelId="{DF8B2AB6-6564-4D7B-8D48-0C2FD4DF3761}">
      <dgm:prSet phldrT="[Текст]"/>
      <dgm:spPr/>
      <dgm:t>
        <a:bodyPr/>
        <a:lstStyle/>
        <a:p>
          <a:r>
            <a:rPr lang="ru-RU" b="0" i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отчета об исполнении бюджета</a:t>
          </a:r>
          <a:endParaRPr lang="ru-RU" b="0" i="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E38F901-62EE-4BC5-AEFE-2BA07296D6E5}" type="parTrans" cxnId="{777B425D-017D-4E79-86EB-F32E52BF7970}">
      <dgm:prSet/>
      <dgm:spPr/>
      <dgm:t>
        <a:bodyPr/>
        <a:lstStyle/>
        <a:p>
          <a:endParaRPr lang="ru-RU"/>
        </a:p>
      </dgm:t>
    </dgm:pt>
    <dgm:pt modelId="{BF6B118C-FEEB-4AE8-A995-CF11FC41B8A8}" type="sibTrans" cxnId="{777B425D-017D-4E79-86EB-F32E52BF7970}">
      <dgm:prSet/>
      <dgm:spPr/>
      <dgm:t>
        <a:bodyPr/>
        <a:lstStyle/>
        <a:p>
          <a:endParaRPr lang="ru-RU"/>
        </a:p>
      </dgm:t>
    </dgm:pt>
    <dgm:pt modelId="{AD9BF10E-2864-48D5-9A15-A544F95AF260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Утверждение отчета об исполнении бюджета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886E936-D088-4CE4-9FED-B8274FF99C95}" type="parTrans" cxnId="{ED0D74F5-F54D-4BF4-8066-2970EC6B56BF}">
      <dgm:prSet/>
      <dgm:spPr/>
      <dgm:t>
        <a:bodyPr/>
        <a:lstStyle/>
        <a:p>
          <a:endParaRPr lang="ru-RU"/>
        </a:p>
      </dgm:t>
    </dgm:pt>
    <dgm:pt modelId="{3636982C-D616-4411-9E74-9280C9CD85BE}" type="sibTrans" cxnId="{ED0D74F5-F54D-4BF4-8066-2970EC6B56BF}">
      <dgm:prSet/>
      <dgm:spPr/>
      <dgm:t>
        <a:bodyPr/>
        <a:lstStyle/>
        <a:p>
          <a:endParaRPr lang="ru-RU"/>
        </a:p>
      </dgm:t>
    </dgm:pt>
    <dgm:pt modelId="{439E2364-1154-4344-8D8C-40CF256A20C8}">
      <dgm:prSet custT="1"/>
      <dgm:spPr/>
      <dgm:t>
        <a:bodyPr/>
        <a:lstStyle/>
        <a:p>
          <a:r>
            <a:rPr lang="ru-RU" sz="2000" b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</a:p>
      </dgm:t>
    </dgm:pt>
    <dgm:pt modelId="{D7D1495B-ADEC-4DAE-8DB2-026130AF976A}" type="parTrans" cxnId="{96AF5BB8-E08E-4E08-99AC-A4F185F10AA2}">
      <dgm:prSet/>
      <dgm:spPr/>
      <dgm:t>
        <a:bodyPr/>
        <a:lstStyle/>
        <a:p>
          <a:endParaRPr lang="ru-RU"/>
        </a:p>
      </dgm:t>
    </dgm:pt>
    <dgm:pt modelId="{382CA04C-1C76-4EBF-83CA-6E560BE99DBA}" type="sibTrans" cxnId="{96AF5BB8-E08E-4E08-99AC-A4F185F10AA2}">
      <dgm:prSet/>
      <dgm:spPr/>
      <dgm:t>
        <a:bodyPr/>
        <a:lstStyle/>
        <a:p>
          <a:endParaRPr lang="ru-RU"/>
        </a:p>
      </dgm:t>
    </dgm:pt>
    <dgm:pt modelId="{E0B2A1DF-B5E8-4B60-9503-FE5921D8FE02}">
      <dgm:prSet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B70788D-0AC1-4EC1-9C3B-D96F54100839}" type="parTrans" cxnId="{1F1BDB28-CE3E-47C2-8D89-96DC28A70658}">
      <dgm:prSet/>
      <dgm:spPr/>
      <dgm:t>
        <a:bodyPr/>
        <a:lstStyle/>
        <a:p>
          <a:endParaRPr lang="ru-RU"/>
        </a:p>
      </dgm:t>
    </dgm:pt>
    <dgm:pt modelId="{B6F5CF21-5D47-4E99-A8E2-EA7140E46AAC}" type="sibTrans" cxnId="{1F1BDB28-CE3E-47C2-8D89-96DC28A70658}">
      <dgm:prSet/>
      <dgm:spPr/>
      <dgm:t>
        <a:bodyPr/>
        <a:lstStyle/>
        <a:p>
          <a:endParaRPr lang="ru-RU"/>
        </a:p>
      </dgm:t>
    </dgm:pt>
    <dgm:pt modelId="{9FE590A8-6289-4316-BDAE-B3FC74D2AF7D}" type="pres">
      <dgm:prSet presAssocID="{D8A40298-4E5F-4348-AF05-6CA91615B77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4196CD-F21F-4978-ABA7-1778AB4D7F9D}" type="pres">
      <dgm:prSet presAssocID="{1DB7042B-B3D8-4E32-BEAB-B3A9EEA7249D}" presName="centerShape" presStyleLbl="node0" presStyleIdx="0" presStyleCnt="1" custScaleX="198538" custScaleY="78380" custLinFactNeighborX="-2334" custLinFactNeighborY="-537"/>
      <dgm:spPr/>
      <dgm:t>
        <a:bodyPr/>
        <a:lstStyle/>
        <a:p>
          <a:endParaRPr lang="ru-RU"/>
        </a:p>
      </dgm:t>
    </dgm:pt>
    <dgm:pt modelId="{E7AE5F74-3DFC-4EBC-AD6D-7D9E67C49E40}" type="pres">
      <dgm:prSet presAssocID="{439E2364-1154-4344-8D8C-40CF256A20C8}" presName="node" presStyleLbl="node1" presStyleIdx="0" presStyleCnt="6" custScaleX="133100" custScaleY="133100" custRadScaleRad="88861" custRadScaleInc="54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6A246-2B09-457C-870F-A52B1127384C}" type="pres">
      <dgm:prSet presAssocID="{439E2364-1154-4344-8D8C-40CF256A20C8}" presName="dummy" presStyleCnt="0"/>
      <dgm:spPr/>
    </dgm:pt>
    <dgm:pt modelId="{2158358A-9887-41AC-A8C1-E406E9820ACA}" type="pres">
      <dgm:prSet presAssocID="{382CA04C-1C76-4EBF-83CA-6E560BE99DBA}" presName="sibTrans" presStyleLbl="sibTrans2D1" presStyleIdx="0" presStyleCnt="6" custLinFactNeighborX="11329" custLinFactNeighborY="-6796"/>
      <dgm:spPr/>
      <dgm:t>
        <a:bodyPr/>
        <a:lstStyle/>
        <a:p>
          <a:endParaRPr lang="ru-RU"/>
        </a:p>
      </dgm:t>
    </dgm:pt>
    <dgm:pt modelId="{77725F46-5041-4879-A90B-5A86DEA9E49B}" type="pres">
      <dgm:prSet presAssocID="{E0B2A1DF-B5E8-4B60-9503-FE5921D8FE02}" presName="node" presStyleLbl="node1" presStyleIdx="1" presStyleCnt="6" custScaleX="121000" custScaleY="121000" custRadScaleRad="126612" custRadScaleInc="56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B6EC9-3165-435D-8DB0-4D3472321BC2}" type="pres">
      <dgm:prSet presAssocID="{E0B2A1DF-B5E8-4B60-9503-FE5921D8FE02}" presName="dummy" presStyleCnt="0"/>
      <dgm:spPr/>
    </dgm:pt>
    <dgm:pt modelId="{AAE6DE86-F38A-4C60-A707-77EF9E7A565A}" type="pres">
      <dgm:prSet presAssocID="{B6F5CF21-5D47-4E99-A8E2-EA7140E46AAC}" presName="sibTrans" presStyleLbl="sibTrans2D1" presStyleIdx="1" presStyleCnt="6" custLinFactNeighborX="14466" custLinFactNeighborY="1013"/>
      <dgm:spPr/>
      <dgm:t>
        <a:bodyPr/>
        <a:lstStyle/>
        <a:p>
          <a:endParaRPr lang="ru-RU"/>
        </a:p>
      </dgm:t>
    </dgm:pt>
    <dgm:pt modelId="{1717AB95-929D-4DC8-A54D-D6FBB66E08A9}" type="pres">
      <dgm:prSet presAssocID="{00AF83B7-B11F-4081-A718-8985DF1000C8}" presName="node" presStyleLbl="node1" presStyleIdx="2" presStyleCnt="6" custScaleX="133100" custScaleY="133100" custRadScaleRad="121757" custRadScaleInc="32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ADFBE-CE16-4FA5-8FF4-D7EB0756AE04}" type="pres">
      <dgm:prSet presAssocID="{00AF83B7-B11F-4081-A718-8985DF1000C8}" presName="dummy" presStyleCnt="0"/>
      <dgm:spPr/>
    </dgm:pt>
    <dgm:pt modelId="{DD081E19-D87A-4511-A184-EC9FD461CBED}" type="pres">
      <dgm:prSet presAssocID="{220A3411-7ACD-49F5-9ADD-171F41C38D21}" presName="sibTrans" presStyleLbl="sibTrans2D1" presStyleIdx="2" presStyleCnt="6" custLinFactNeighborX="-2326" custLinFactNeighborY="2674"/>
      <dgm:spPr/>
      <dgm:t>
        <a:bodyPr/>
        <a:lstStyle/>
        <a:p>
          <a:endParaRPr lang="ru-RU"/>
        </a:p>
      </dgm:t>
    </dgm:pt>
    <dgm:pt modelId="{40852928-A40C-45D4-A53C-EA350247D96A}" type="pres">
      <dgm:prSet presAssocID="{6D2062B5-2021-4C5A-9928-2EFD84892075}" presName="node" presStyleLbl="node1" presStyleIdx="3" presStyleCnt="6" custScaleX="133100" custScaleY="133100" custRadScaleRad="83328" custRadScaleInc="61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764EC-9AAB-4490-A0B0-E7F3076D3772}" type="pres">
      <dgm:prSet presAssocID="{6D2062B5-2021-4C5A-9928-2EFD84892075}" presName="dummy" presStyleCnt="0"/>
      <dgm:spPr/>
    </dgm:pt>
    <dgm:pt modelId="{D48DC356-733D-454D-A8D5-4796CEA83D77}" type="pres">
      <dgm:prSet presAssocID="{EEA62331-E24F-40C7-887E-F1A42CFA877A}" presName="sibTrans" presStyleLbl="sibTrans2D1" presStyleIdx="3" presStyleCnt="6" custLinFactNeighborX="-5574" custLinFactNeighborY="7085"/>
      <dgm:spPr/>
      <dgm:t>
        <a:bodyPr/>
        <a:lstStyle/>
        <a:p>
          <a:endParaRPr lang="ru-RU"/>
        </a:p>
      </dgm:t>
    </dgm:pt>
    <dgm:pt modelId="{EDC233E5-CEB8-439F-BBC9-E20DC45288F3}" type="pres">
      <dgm:prSet presAssocID="{DF8B2AB6-6564-4D7B-8D48-0C2FD4DF3761}" presName="node" presStyleLbl="node1" presStyleIdx="4" presStyleCnt="6" custScaleX="133100" custScaleY="133100" custRadScaleRad="133271" custRadScaleInc="49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46B90-EE3F-46F6-BB5E-A5293DCB1B51}" type="pres">
      <dgm:prSet presAssocID="{DF8B2AB6-6564-4D7B-8D48-0C2FD4DF3761}" presName="dummy" presStyleCnt="0"/>
      <dgm:spPr/>
    </dgm:pt>
    <dgm:pt modelId="{92178D4C-BC03-4079-977C-1A1836A0B400}" type="pres">
      <dgm:prSet presAssocID="{BF6B118C-FEEB-4AE8-A995-CF11FC41B8A8}" presName="sibTrans" presStyleLbl="sibTrans2D1" presStyleIdx="4" presStyleCnt="6" custLinFactNeighborX="-12916" custLinFactNeighborY="-1903"/>
      <dgm:spPr/>
      <dgm:t>
        <a:bodyPr/>
        <a:lstStyle/>
        <a:p>
          <a:endParaRPr lang="ru-RU"/>
        </a:p>
      </dgm:t>
    </dgm:pt>
    <dgm:pt modelId="{FCF5798D-D6F2-4A42-AAD6-7E66DAD39E7B}" type="pres">
      <dgm:prSet presAssocID="{AD9BF10E-2864-48D5-9A15-A544F95AF260}" presName="node" presStyleLbl="node1" presStyleIdx="5" presStyleCnt="6" custScaleX="133100" custScaleY="133100" custRadScaleRad="125551" custRadScaleInc="12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D5433-6C1A-46FC-A8F5-FF617E972BA1}" type="pres">
      <dgm:prSet presAssocID="{AD9BF10E-2864-48D5-9A15-A544F95AF260}" presName="dummy" presStyleCnt="0"/>
      <dgm:spPr/>
    </dgm:pt>
    <dgm:pt modelId="{9886FC7A-0D64-48E2-98BC-68B3A5185745}" type="pres">
      <dgm:prSet presAssocID="{3636982C-D616-4411-9E74-9280C9CD85BE}" presName="sibTrans" presStyleLbl="sibTrans2D1" presStyleIdx="5" presStyleCnt="6" custLinFactNeighborX="-2724" custLinFactNeighborY="-5395"/>
      <dgm:spPr/>
      <dgm:t>
        <a:bodyPr/>
        <a:lstStyle/>
        <a:p>
          <a:endParaRPr lang="ru-RU"/>
        </a:p>
      </dgm:t>
    </dgm:pt>
  </dgm:ptLst>
  <dgm:cxnLst>
    <dgm:cxn modelId="{6C7F8450-7AFD-4800-A3FB-244D8417900D}" type="presOf" srcId="{E0B2A1DF-B5E8-4B60-9503-FE5921D8FE02}" destId="{77725F46-5041-4879-A90B-5A86DEA9E49B}" srcOrd="0" destOrd="0" presId="urn:microsoft.com/office/officeart/2005/8/layout/radial6"/>
    <dgm:cxn modelId="{7CF87867-F71F-4B5F-8FE6-68F8EEA68015}" type="presOf" srcId="{BF6B118C-FEEB-4AE8-A995-CF11FC41B8A8}" destId="{92178D4C-BC03-4079-977C-1A1836A0B400}" srcOrd="0" destOrd="0" presId="urn:microsoft.com/office/officeart/2005/8/layout/radial6"/>
    <dgm:cxn modelId="{9717956E-D123-4172-80CD-389475F2BA3A}" type="presOf" srcId="{AD9BF10E-2864-48D5-9A15-A544F95AF260}" destId="{FCF5798D-D6F2-4A42-AAD6-7E66DAD39E7B}" srcOrd="0" destOrd="0" presId="urn:microsoft.com/office/officeart/2005/8/layout/radial6"/>
    <dgm:cxn modelId="{96AF5BB8-E08E-4E08-99AC-A4F185F10AA2}" srcId="{1DB7042B-B3D8-4E32-BEAB-B3A9EEA7249D}" destId="{439E2364-1154-4344-8D8C-40CF256A20C8}" srcOrd="0" destOrd="0" parTransId="{D7D1495B-ADEC-4DAE-8DB2-026130AF976A}" sibTransId="{382CA04C-1C76-4EBF-83CA-6E560BE99DBA}"/>
    <dgm:cxn modelId="{AC7297FD-AD32-4B6C-BAF4-7263E54ED252}" type="presOf" srcId="{382CA04C-1C76-4EBF-83CA-6E560BE99DBA}" destId="{2158358A-9887-41AC-A8C1-E406E9820ACA}" srcOrd="0" destOrd="0" presId="urn:microsoft.com/office/officeart/2005/8/layout/radial6"/>
    <dgm:cxn modelId="{33F848EF-F774-4244-9F11-A71437C7C357}" type="presOf" srcId="{6D2062B5-2021-4C5A-9928-2EFD84892075}" destId="{40852928-A40C-45D4-A53C-EA350247D96A}" srcOrd="0" destOrd="0" presId="urn:microsoft.com/office/officeart/2005/8/layout/radial6"/>
    <dgm:cxn modelId="{D00F37AA-4066-4FE8-B26E-D2E6065956A6}" srcId="{D8A40298-4E5F-4348-AF05-6CA91615B771}" destId="{1DB7042B-B3D8-4E32-BEAB-B3A9EEA7249D}" srcOrd="0" destOrd="0" parTransId="{A9B4D94F-CC08-4B75-848D-45CA4C4957BA}" sibTransId="{E32A15FE-6CF1-49AC-A982-6346F25F0314}"/>
    <dgm:cxn modelId="{1F1BDB28-CE3E-47C2-8D89-96DC28A70658}" srcId="{1DB7042B-B3D8-4E32-BEAB-B3A9EEA7249D}" destId="{E0B2A1DF-B5E8-4B60-9503-FE5921D8FE02}" srcOrd="1" destOrd="0" parTransId="{7B70788D-0AC1-4EC1-9C3B-D96F54100839}" sibTransId="{B6F5CF21-5D47-4E99-A8E2-EA7140E46AAC}"/>
    <dgm:cxn modelId="{4EEC3BF6-FC5B-4005-8362-025132AA0245}" type="presOf" srcId="{439E2364-1154-4344-8D8C-40CF256A20C8}" destId="{E7AE5F74-3DFC-4EBC-AD6D-7D9E67C49E40}" srcOrd="0" destOrd="0" presId="urn:microsoft.com/office/officeart/2005/8/layout/radial6"/>
    <dgm:cxn modelId="{ED0D74F5-F54D-4BF4-8066-2970EC6B56BF}" srcId="{1DB7042B-B3D8-4E32-BEAB-B3A9EEA7249D}" destId="{AD9BF10E-2864-48D5-9A15-A544F95AF260}" srcOrd="5" destOrd="0" parTransId="{D886E936-D088-4CE4-9FED-B8274FF99C95}" sibTransId="{3636982C-D616-4411-9E74-9280C9CD85BE}"/>
    <dgm:cxn modelId="{44A89ABE-5093-414D-80CD-DB23968DA464}" srcId="{1DB7042B-B3D8-4E32-BEAB-B3A9EEA7249D}" destId="{6D2062B5-2021-4C5A-9928-2EFD84892075}" srcOrd="3" destOrd="0" parTransId="{63777974-C44C-45D1-B5BA-C5C4AFFD8895}" sibTransId="{EEA62331-E24F-40C7-887E-F1A42CFA877A}"/>
    <dgm:cxn modelId="{DF35F632-2052-4FA6-8ACE-50C913B53BB2}" type="presOf" srcId="{DF8B2AB6-6564-4D7B-8D48-0C2FD4DF3761}" destId="{EDC233E5-CEB8-439F-BBC9-E20DC45288F3}" srcOrd="0" destOrd="0" presId="urn:microsoft.com/office/officeart/2005/8/layout/radial6"/>
    <dgm:cxn modelId="{9D3F8601-31EF-49C1-9B43-B130904C5D4A}" type="presOf" srcId="{EEA62331-E24F-40C7-887E-F1A42CFA877A}" destId="{D48DC356-733D-454D-A8D5-4796CEA83D77}" srcOrd="0" destOrd="0" presId="urn:microsoft.com/office/officeart/2005/8/layout/radial6"/>
    <dgm:cxn modelId="{A927848E-6D2D-4DAA-947C-B9A6ED8CDD26}" type="presOf" srcId="{00AF83B7-B11F-4081-A718-8985DF1000C8}" destId="{1717AB95-929D-4DC8-A54D-D6FBB66E08A9}" srcOrd="0" destOrd="0" presId="urn:microsoft.com/office/officeart/2005/8/layout/radial6"/>
    <dgm:cxn modelId="{7730C1FE-821B-4E83-9B89-DACC47CC8B86}" type="presOf" srcId="{D8A40298-4E5F-4348-AF05-6CA91615B771}" destId="{9FE590A8-6289-4316-BDAE-B3FC74D2AF7D}" srcOrd="0" destOrd="0" presId="urn:microsoft.com/office/officeart/2005/8/layout/radial6"/>
    <dgm:cxn modelId="{777B425D-017D-4E79-86EB-F32E52BF7970}" srcId="{1DB7042B-B3D8-4E32-BEAB-B3A9EEA7249D}" destId="{DF8B2AB6-6564-4D7B-8D48-0C2FD4DF3761}" srcOrd="4" destOrd="0" parTransId="{8E38F901-62EE-4BC5-AEFE-2BA07296D6E5}" sibTransId="{BF6B118C-FEEB-4AE8-A995-CF11FC41B8A8}"/>
    <dgm:cxn modelId="{CEA6E828-EFF7-4150-9ABA-174BD4493D3E}" type="presOf" srcId="{1DB7042B-B3D8-4E32-BEAB-B3A9EEA7249D}" destId="{FD4196CD-F21F-4978-ABA7-1778AB4D7F9D}" srcOrd="0" destOrd="0" presId="urn:microsoft.com/office/officeart/2005/8/layout/radial6"/>
    <dgm:cxn modelId="{CA44AB8E-40BA-498D-9433-0085385AB356}" type="presOf" srcId="{220A3411-7ACD-49F5-9ADD-171F41C38D21}" destId="{DD081E19-D87A-4511-A184-EC9FD461CBED}" srcOrd="0" destOrd="0" presId="urn:microsoft.com/office/officeart/2005/8/layout/radial6"/>
    <dgm:cxn modelId="{53453F9F-E708-4957-8D33-64D1FB560F2A}" srcId="{1DB7042B-B3D8-4E32-BEAB-B3A9EEA7249D}" destId="{00AF83B7-B11F-4081-A718-8985DF1000C8}" srcOrd="2" destOrd="0" parTransId="{2DBF11B5-DC4D-4219-9646-40726328DF42}" sibTransId="{220A3411-7ACD-49F5-9ADD-171F41C38D21}"/>
    <dgm:cxn modelId="{C9EADE95-BEDD-4A8E-9496-151213C9E49A}" type="presOf" srcId="{3636982C-D616-4411-9E74-9280C9CD85BE}" destId="{9886FC7A-0D64-48E2-98BC-68B3A5185745}" srcOrd="0" destOrd="0" presId="urn:microsoft.com/office/officeart/2005/8/layout/radial6"/>
    <dgm:cxn modelId="{78EBD151-2ADE-4564-98FD-106C41FF26F0}" type="presOf" srcId="{B6F5CF21-5D47-4E99-A8E2-EA7140E46AAC}" destId="{AAE6DE86-F38A-4C60-A707-77EF9E7A565A}" srcOrd="0" destOrd="0" presId="urn:microsoft.com/office/officeart/2005/8/layout/radial6"/>
    <dgm:cxn modelId="{28EFB48D-1C42-4F6A-9DB3-8DBA03504399}" type="presParOf" srcId="{9FE590A8-6289-4316-BDAE-B3FC74D2AF7D}" destId="{FD4196CD-F21F-4978-ABA7-1778AB4D7F9D}" srcOrd="0" destOrd="0" presId="urn:microsoft.com/office/officeart/2005/8/layout/radial6"/>
    <dgm:cxn modelId="{F4728643-8F68-4AE6-A7E5-13A6A58FAF06}" type="presParOf" srcId="{9FE590A8-6289-4316-BDAE-B3FC74D2AF7D}" destId="{E7AE5F74-3DFC-4EBC-AD6D-7D9E67C49E40}" srcOrd="1" destOrd="0" presId="urn:microsoft.com/office/officeart/2005/8/layout/radial6"/>
    <dgm:cxn modelId="{4E1EAF41-7DE1-4330-A8A6-9F7117CB13B4}" type="presParOf" srcId="{9FE590A8-6289-4316-BDAE-B3FC74D2AF7D}" destId="{C596A246-2B09-457C-870F-A52B1127384C}" srcOrd="2" destOrd="0" presId="urn:microsoft.com/office/officeart/2005/8/layout/radial6"/>
    <dgm:cxn modelId="{B33B42D0-42C0-44B5-9E31-CEEED13752A5}" type="presParOf" srcId="{9FE590A8-6289-4316-BDAE-B3FC74D2AF7D}" destId="{2158358A-9887-41AC-A8C1-E406E9820ACA}" srcOrd="3" destOrd="0" presId="urn:microsoft.com/office/officeart/2005/8/layout/radial6"/>
    <dgm:cxn modelId="{5AB7C721-22EA-4F3F-8DE7-72AE070FE055}" type="presParOf" srcId="{9FE590A8-6289-4316-BDAE-B3FC74D2AF7D}" destId="{77725F46-5041-4879-A90B-5A86DEA9E49B}" srcOrd="4" destOrd="0" presId="urn:microsoft.com/office/officeart/2005/8/layout/radial6"/>
    <dgm:cxn modelId="{1131E408-CAB3-46E6-85D4-156174AA8879}" type="presParOf" srcId="{9FE590A8-6289-4316-BDAE-B3FC74D2AF7D}" destId="{3EAB6EC9-3165-435D-8DB0-4D3472321BC2}" srcOrd="5" destOrd="0" presId="urn:microsoft.com/office/officeart/2005/8/layout/radial6"/>
    <dgm:cxn modelId="{D42BC051-C5CC-48AE-9127-9902FFEF2770}" type="presParOf" srcId="{9FE590A8-6289-4316-BDAE-B3FC74D2AF7D}" destId="{AAE6DE86-F38A-4C60-A707-77EF9E7A565A}" srcOrd="6" destOrd="0" presId="urn:microsoft.com/office/officeart/2005/8/layout/radial6"/>
    <dgm:cxn modelId="{E9D3D72A-992B-43AA-9551-833318510A7F}" type="presParOf" srcId="{9FE590A8-6289-4316-BDAE-B3FC74D2AF7D}" destId="{1717AB95-929D-4DC8-A54D-D6FBB66E08A9}" srcOrd="7" destOrd="0" presId="urn:microsoft.com/office/officeart/2005/8/layout/radial6"/>
    <dgm:cxn modelId="{4CC415A9-33F2-4D3B-BB17-CE4D9B32A9F0}" type="presParOf" srcId="{9FE590A8-6289-4316-BDAE-B3FC74D2AF7D}" destId="{60EADFBE-CE16-4FA5-8FF4-D7EB0756AE04}" srcOrd="8" destOrd="0" presId="urn:microsoft.com/office/officeart/2005/8/layout/radial6"/>
    <dgm:cxn modelId="{5E73FAD9-D054-46F6-9E11-59A8EE21CE1F}" type="presParOf" srcId="{9FE590A8-6289-4316-BDAE-B3FC74D2AF7D}" destId="{DD081E19-D87A-4511-A184-EC9FD461CBED}" srcOrd="9" destOrd="0" presId="urn:microsoft.com/office/officeart/2005/8/layout/radial6"/>
    <dgm:cxn modelId="{11DB65D1-EC8F-4434-AEF4-D179955A628E}" type="presParOf" srcId="{9FE590A8-6289-4316-BDAE-B3FC74D2AF7D}" destId="{40852928-A40C-45D4-A53C-EA350247D96A}" srcOrd="10" destOrd="0" presId="urn:microsoft.com/office/officeart/2005/8/layout/radial6"/>
    <dgm:cxn modelId="{2F838A69-AEDF-4952-B2BC-D92BFC3A11D9}" type="presParOf" srcId="{9FE590A8-6289-4316-BDAE-B3FC74D2AF7D}" destId="{B11764EC-9AAB-4490-A0B0-E7F3076D3772}" srcOrd="11" destOrd="0" presId="urn:microsoft.com/office/officeart/2005/8/layout/radial6"/>
    <dgm:cxn modelId="{2C1234BD-87FD-4C37-8C92-75EF3A895AB8}" type="presParOf" srcId="{9FE590A8-6289-4316-BDAE-B3FC74D2AF7D}" destId="{D48DC356-733D-454D-A8D5-4796CEA83D77}" srcOrd="12" destOrd="0" presId="urn:microsoft.com/office/officeart/2005/8/layout/radial6"/>
    <dgm:cxn modelId="{A38121F4-74BA-41F5-A2A9-9247AFEB9735}" type="presParOf" srcId="{9FE590A8-6289-4316-BDAE-B3FC74D2AF7D}" destId="{EDC233E5-CEB8-439F-BBC9-E20DC45288F3}" srcOrd="13" destOrd="0" presId="urn:microsoft.com/office/officeart/2005/8/layout/radial6"/>
    <dgm:cxn modelId="{1EE3682F-3A16-4EB2-98CE-D20D63E302B3}" type="presParOf" srcId="{9FE590A8-6289-4316-BDAE-B3FC74D2AF7D}" destId="{66B46B90-EE3F-46F6-BB5E-A5293DCB1B51}" srcOrd="14" destOrd="0" presId="urn:microsoft.com/office/officeart/2005/8/layout/radial6"/>
    <dgm:cxn modelId="{304FF097-7F31-42B7-A40F-1D8EA920B394}" type="presParOf" srcId="{9FE590A8-6289-4316-BDAE-B3FC74D2AF7D}" destId="{92178D4C-BC03-4079-977C-1A1836A0B400}" srcOrd="15" destOrd="0" presId="urn:microsoft.com/office/officeart/2005/8/layout/radial6"/>
    <dgm:cxn modelId="{F2496295-93A4-47B9-91A2-DAAAB9AEBE53}" type="presParOf" srcId="{9FE590A8-6289-4316-BDAE-B3FC74D2AF7D}" destId="{FCF5798D-D6F2-4A42-AAD6-7E66DAD39E7B}" srcOrd="16" destOrd="0" presId="urn:microsoft.com/office/officeart/2005/8/layout/radial6"/>
    <dgm:cxn modelId="{7F459938-9C5E-4D68-9E14-BA305C84BF0A}" type="presParOf" srcId="{9FE590A8-6289-4316-BDAE-B3FC74D2AF7D}" destId="{082D5433-6C1A-46FC-A8F5-FF617E972BA1}" srcOrd="17" destOrd="0" presId="urn:microsoft.com/office/officeart/2005/8/layout/radial6"/>
    <dgm:cxn modelId="{9AF0B0DC-FF9E-4718-8038-1FC72D122288}" type="presParOf" srcId="{9FE590A8-6289-4316-BDAE-B3FC74D2AF7D}" destId="{9886FC7A-0D64-48E2-98BC-68B3A5185745}" srcOrd="18" destOrd="0" presId="urn:microsoft.com/office/officeart/2005/8/layout/radial6"/>
  </dgm:cxnLst>
  <dgm:bg>
    <a:gradFill>
      <a:gsLst>
        <a:gs pos="0">
          <a:srgbClr val="DDEBCF"/>
        </a:gs>
        <a:gs pos="50000">
          <a:srgbClr val="9CB86E"/>
        </a:gs>
        <a:gs pos="100000">
          <a:srgbClr val="156B13"/>
        </a:gs>
      </a:gsLst>
      <a:lin ang="8100000" scaled="0"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86FC7A-0D64-48E2-98BC-68B3A5185745}">
      <dsp:nvSpPr>
        <dsp:cNvPr id="0" name=""/>
        <dsp:cNvSpPr/>
      </dsp:nvSpPr>
      <dsp:spPr>
        <a:xfrm>
          <a:off x="942856" y="490710"/>
          <a:ext cx="5305856" cy="5305856"/>
        </a:xfrm>
        <a:prstGeom prst="blockArc">
          <a:avLst>
            <a:gd name="adj1" fmla="val 13342851"/>
            <a:gd name="adj2" fmla="val 17950086"/>
            <a:gd name="adj3" fmla="val 453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178D4C-BC03-4079-977C-1A1836A0B400}">
      <dsp:nvSpPr>
        <dsp:cNvPr id="0" name=""/>
        <dsp:cNvSpPr/>
      </dsp:nvSpPr>
      <dsp:spPr>
        <a:xfrm>
          <a:off x="331467" y="750368"/>
          <a:ext cx="5305856" cy="5305856"/>
        </a:xfrm>
        <a:prstGeom prst="blockArc">
          <a:avLst>
            <a:gd name="adj1" fmla="val 9283779"/>
            <a:gd name="adj2" fmla="val 13478840"/>
            <a:gd name="adj3" fmla="val 453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8DC356-733D-454D-A8D5-4796CEA83D77}">
      <dsp:nvSpPr>
        <dsp:cNvPr id="0" name=""/>
        <dsp:cNvSpPr/>
      </dsp:nvSpPr>
      <dsp:spPr>
        <a:xfrm>
          <a:off x="445117" y="771152"/>
          <a:ext cx="5305856" cy="5305856"/>
        </a:xfrm>
        <a:prstGeom prst="blockArc">
          <a:avLst>
            <a:gd name="adj1" fmla="val 4436445"/>
            <a:gd name="adj2" fmla="val 8575761"/>
            <a:gd name="adj3" fmla="val 453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081E19-D87A-4511-A184-EC9FD461CBED}">
      <dsp:nvSpPr>
        <dsp:cNvPr id="0" name=""/>
        <dsp:cNvSpPr/>
      </dsp:nvSpPr>
      <dsp:spPr>
        <a:xfrm>
          <a:off x="2669843" y="806100"/>
          <a:ext cx="5305856" cy="5305856"/>
        </a:xfrm>
        <a:prstGeom prst="blockArc">
          <a:avLst>
            <a:gd name="adj1" fmla="val 3002408"/>
            <a:gd name="adj2" fmla="val 7259560"/>
            <a:gd name="adj3" fmla="val 453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E6DE86-F38A-4C60-A707-77EF9E7A565A}">
      <dsp:nvSpPr>
        <dsp:cNvPr id="0" name=""/>
        <dsp:cNvSpPr/>
      </dsp:nvSpPr>
      <dsp:spPr>
        <a:xfrm>
          <a:off x="3428999" y="836302"/>
          <a:ext cx="5305856" cy="5305856"/>
        </a:xfrm>
        <a:prstGeom prst="blockArc">
          <a:avLst>
            <a:gd name="adj1" fmla="val 20159661"/>
            <a:gd name="adj2" fmla="val 2767515"/>
            <a:gd name="adj3" fmla="val 453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58358A-9887-41AC-A8C1-E406E9820ACA}">
      <dsp:nvSpPr>
        <dsp:cNvPr id="0" name=""/>
        <dsp:cNvSpPr/>
      </dsp:nvSpPr>
      <dsp:spPr>
        <a:xfrm>
          <a:off x="3409785" y="704463"/>
          <a:ext cx="5305856" cy="5305856"/>
        </a:xfrm>
        <a:prstGeom prst="blockArc">
          <a:avLst>
            <a:gd name="adj1" fmla="val 15590076"/>
            <a:gd name="adj2" fmla="val 19737030"/>
            <a:gd name="adj3" fmla="val 453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4196CD-F21F-4978-ABA7-1778AB4D7F9D}">
      <dsp:nvSpPr>
        <dsp:cNvPr id="0" name=""/>
        <dsp:cNvSpPr/>
      </dsp:nvSpPr>
      <dsp:spPr>
        <a:xfrm>
          <a:off x="2084168" y="2466774"/>
          <a:ext cx="4733595" cy="186875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 smtClean="0">
              <a:latin typeface="Times New Roman" pitchFamily="18" charset="0"/>
              <a:cs typeface="Times New Roman" pitchFamily="18" charset="0"/>
            </a:rPr>
            <a:t>Бюджетный процесс</a:t>
          </a:r>
          <a:endParaRPr lang="ru-RU" sz="4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4168" y="2466774"/>
        <a:ext cx="4733595" cy="1868756"/>
      </dsp:txXfrm>
    </dsp:sp>
    <dsp:sp modelId="{E7AE5F74-3DFC-4EBC-AD6D-7D9E67C49E40}">
      <dsp:nvSpPr>
        <dsp:cNvPr id="0" name=""/>
        <dsp:cNvSpPr/>
      </dsp:nvSpPr>
      <dsp:spPr>
        <a:xfrm>
          <a:off x="3893308" y="55141"/>
          <a:ext cx="2221383" cy="222138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</a:p>
      </dsp:txBody>
      <dsp:txXfrm>
        <a:off x="3893308" y="55141"/>
        <a:ext cx="2221383" cy="2221383"/>
      </dsp:txXfrm>
    </dsp:sp>
    <dsp:sp modelId="{77725F46-5041-4879-A90B-5A86DEA9E49B}">
      <dsp:nvSpPr>
        <dsp:cNvPr id="0" name=""/>
        <dsp:cNvSpPr/>
      </dsp:nvSpPr>
      <dsp:spPr>
        <a:xfrm>
          <a:off x="6673240" y="1370923"/>
          <a:ext cx="2019439" cy="2019439"/>
        </a:xfrm>
        <a:prstGeom prst="ellipse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73240" y="1370923"/>
        <a:ext cx="2019439" cy="2019439"/>
      </dsp:txXfrm>
    </dsp:sp>
    <dsp:sp modelId="{1717AB95-929D-4DC8-A54D-D6FBB66E08A9}">
      <dsp:nvSpPr>
        <dsp:cNvPr id="0" name=""/>
        <dsp:cNvSpPr/>
      </dsp:nvSpPr>
      <dsp:spPr>
        <a:xfrm>
          <a:off x="6000750" y="4193860"/>
          <a:ext cx="2221383" cy="2221383"/>
        </a:xfrm>
        <a:prstGeom prst="ellipse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Утверждение бюджета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00750" y="4193860"/>
        <a:ext cx="2221383" cy="2221383"/>
      </dsp:txXfrm>
    </dsp:sp>
    <dsp:sp modelId="{40852928-A40C-45D4-A53C-EA350247D96A}">
      <dsp:nvSpPr>
        <dsp:cNvPr id="0" name=""/>
        <dsp:cNvSpPr/>
      </dsp:nvSpPr>
      <dsp:spPr>
        <a:xfrm>
          <a:off x="3000363" y="4429131"/>
          <a:ext cx="2221383" cy="2221383"/>
        </a:xfrm>
        <a:prstGeom prst="ellipse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Исполнение бюджета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00363" y="4429131"/>
        <a:ext cx="2221383" cy="2221383"/>
      </dsp:txXfrm>
    </dsp:sp>
    <dsp:sp modelId="{EDC233E5-CEB8-439F-BBC9-E20DC45288F3}">
      <dsp:nvSpPr>
        <dsp:cNvPr id="0" name=""/>
        <dsp:cNvSpPr/>
      </dsp:nvSpPr>
      <dsp:spPr>
        <a:xfrm>
          <a:off x="214288" y="3500434"/>
          <a:ext cx="2221383" cy="2221383"/>
        </a:xfrm>
        <a:prstGeom prst="ellipse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отчета об исполнении бюджета</a:t>
          </a:r>
          <a:endParaRPr lang="ru-RU" sz="1800" b="0" i="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4288" y="3500434"/>
        <a:ext cx="2221383" cy="2221383"/>
      </dsp:txXfrm>
    </dsp:sp>
    <dsp:sp modelId="{FCF5798D-D6F2-4A42-AAD6-7E66DAD39E7B}">
      <dsp:nvSpPr>
        <dsp:cNvPr id="0" name=""/>
        <dsp:cNvSpPr/>
      </dsp:nvSpPr>
      <dsp:spPr>
        <a:xfrm>
          <a:off x="714339" y="571475"/>
          <a:ext cx="2221383" cy="2221383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Утверждение отчета об исполнении бюджета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4339" y="571475"/>
        <a:ext cx="2221383" cy="2221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174E-C29D-4C54-9EF3-4351C2C377C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AB27-01C3-49F4-B4AC-BCBEC2E4E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174E-C29D-4C54-9EF3-4351C2C377C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AB27-01C3-49F4-B4AC-BCBEC2E4E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174E-C29D-4C54-9EF3-4351C2C377C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AB27-01C3-49F4-B4AC-BCBEC2E4E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174E-C29D-4C54-9EF3-4351C2C377C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AB27-01C3-49F4-B4AC-BCBEC2E4E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174E-C29D-4C54-9EF3-4351C2C377C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AB27-01C3-49F4-B4AC-BCBEC2E4E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174E-C29D-4C54-9EF3-4351C2C377C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AB27-01C3-49F4-B4AC-BCBEC2E4E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174E-C29D-4C54-9EF3-4351C2C377C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AB27-01C3-49F4-B4AC-BCBEC2E4E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174E-C29D-4C54-9EF3-4351C2C377C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AB27-01C3-49F4-B4AC-BCBEC2E4E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174E-C29D-4C54-9EF3-4351C2C377C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AB27-01C3-49F4-B4AC-BCBEC2E4E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174E-C29D-4C54-9EF3-4351C2C377C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AB27-01C3-49F4-B4AC-BCBEC2E4E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174E-C29D-4C54-9EF3-4351C2C377C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AB27-01C3-49F4-B4AC-BCBEC2E4E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74E-C29D-4C54-9EF3-4351C2C377C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AB27-01C3-49F4-B4AC-BCBEC2E4E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esktop\Документы\картинки могоча\9f2f2c25b206ac12c4e52bcf9072c7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14" cy="687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1643050"/>
            <a:ext cx="6000792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 Ю Д Ж Е Т     Д Л Я                   Г Р А Ж Д А Н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571480"/>
            <a:ext cx="7858180" cy="707886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КОМИТЕТ ПО ФИНАНСАМ АДМИНИСТРАЦИИ МУНИЦИПАЛЬНОГО РАЙОНА «МОГОЧИНСКИЙ РАЙОН»</a:t>
            </a:r>
            <a:endParaRPr lang="ru-RU" sz="20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53578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5214950"/>
            <a:ext cx="46434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2018 ГОД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адресное решение социальных проблем, повышение качества предоставляемых муниципальных услуг;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 повышение эффективности расходования бюджетных средств, сокращение неэффективных расходов;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 формирование нормативной базы по переходу к программному бюджету и внедрение муниципальных программ в единую систему формирования и исполнения районного бюджета;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 создание условий для исполнения органами местного самоуправления закрепленных за ними полномочий;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 создание стимулов для улучшения качества управления муниципальными финансами;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 укрепление системы финансового контроля, повышение его роли в управлении бюджетным процессом;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 повышение прозрачности и открытости бюджетного процесса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Документы\бюджет 2018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001156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500042"/>
            <a:ext cx="3429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составляют собственные доходы (Налоговые и Неналоговые доходы) и безвозмездные поступления от других бюджетов в виде Дотаций, Субсидий, Субвенций и Иных межбюджетных трансфертов)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571480"/>
            <a:ext cx="32147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включают расходы на оказание муниципальных услуг, социальное обеспечение населения, предоставление межбюджетных трансфертов, обслуживание муниципального долга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noFill/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средства, за исключением средств, являющихся источниками финансирования дефицита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2844" y="1428736"/>
            <a:ext cx="8858312" cy="46974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500166" y="1571612"/>
            <a:ext cx="5643602" cy="71438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4282" y="2285992"/>
            <a:ext cx="2857520" cy="500066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71802" y="2500306"/>
            <a:ext cx="3000396" cy="571504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72198" y="2285992"/>
            <a:ext cx="2928958" cy="571504"/>
          </a:xfrm>
          <a:prstGeom prst="ellipse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ления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14282" y="2928934"/>
            <a:ext cx="2857520" cy="3714776"/>
          </a:xfrm>
          <a:prstGeom prst="flowChartAlternateProcess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214678" y="3143248"/>
            <a:ext cx="2786082" cy="3500462"/>
          </a:xfrm>
          <a:prstGeom prst="flowChartAlternateProcess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Платежи, установленные законодательством РФ: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арендная плата за землю;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-доходы от использования, реализации  муниципального 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имущества;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-штрафы за нарушение законодательства;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-прочие неналоговые доходы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357950" y="3214686"/>
            <a:ext cx="2357454" cy="2857520"/>
          </a:xfrm>
          <a:prstGeom prst="flowChartAlternateProcess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42910" y="3000372"/>
            <a:ext cx="18573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Поступления от уплаты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налогов, установленных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Налоговым Кодексом РФ: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-налог на доходы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физических лиц;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-акцизы;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-единый налог на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вменённый доход;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-налог на добычу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полезных ископаемых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2000" r="-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муниципального района «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на 2018 год и плановый период 2019-2020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663794"/>
          <a:ext cx="8643997" cy="4299208"/>
        </p:xfrm>
        <a:graphic>
          <a:graphicData uri="http://schemas.openxmlformats.org/drawingml/2006/table">
            <a:tbl>
              <a:tblPr/>
              <a:tblGrid>
                <a:gridCol w="2500330"/>
                <a:gridCol w="2000264"/>
                <a:gridCol w="2071702"/>
                <a:gridCol w="2071701"/>
              </a:tblGrid>
              <a:tr h="873888">
                <a:tc>
                  <a:txBody>
                    <a:bodyPr/>
                    <a:lstStyle/>
                    <a:p>
                      <a:pPr marL="228600" marR="359410" indent="3968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359410" indent="-49213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359410" indent="2209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359410" indent="2209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291">
                <a:tc>
                  <a:txBody>
                    <a:bodyPr/>
                    <a:lstStyle/>
                    <a:p>
                      <a:pPr marL="228600" marR="359410" indent="2209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</a:t>
                      </a: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359410" indent="3968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420414,8</a:t>
                      </a: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359410" indent="3968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407632,4</a:t>
                      </a: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359410" indent="3968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408789,3</a:t>
                      </a: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569">
                <a:tc>
                  <a:txBody>
                    <a:bodyPr/>
                    <a:lstStyle/>
                    <a:p>
                      <a:pPr marL="228600" marR="359410" indent="2209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359410" indent="3968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420414,8</a:t>
                      </a: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359410" indent="3968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407632,4</a:t>
                      </a: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359410" indent="3968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408789,3</a:t>
                      </a: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460">
                <a:tc>
                  <a:txBody>
                    <a:bodyPr/>
                    <a:lstStyle/>
                    <a:p>
                      <a:pPr marL="228600" marR="359410" indent="396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Дефицит (-), </a:t>
                      </a:r>
                      <a:r>
                        <a:rPr lang="ru-RU" sz="2400" b="1" dirty="0" err="1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профицит</a:t>
                      </a:r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(+)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359410" indent="2209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359410" indent="2209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359410" indent="2209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85728"/>
            <a:ext cx="8143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Параметры доходной части бюджета муниципального района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район» на 2018 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000239"/>
          <a:ext cx="8715437" cy="4290345"/>
        </p:xfrm>
        <a:graphic>
          <a:graphicData uri="http://schemas.openxmlformats.org/drawingml/2006/table">
            <a:tbl>
              <a:tblPr/>
              <a:tblGrid>
                <a:gridCol w="2660325"/>
                <a:gridCol w="3027556"/>
                <a:gridCol w="3027556"/>
              </a:tblGrid>
              <a:tr h="10696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года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7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(тыс. руб.)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 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Налоговые доходы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177 139,0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42,1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Неналоговые доходы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13 506,0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1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229769,8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54,7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0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 доходов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420414,8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85720" y="285728"/>
          <a:ext cx="8858280" cy="63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Документы\картинки могоча\ву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1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142852"/>
            <a:ext cx="8215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b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Безвозмездные поступления на 2018 год сформированы за счет поступлений от других бюджетов бюджетной системы Российской Федерации в объемах, доведенных министерством финансов Забайкальского края.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786058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643182"/>
            <a:ext cx="850112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-Дотации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- дар, пожертвование) – предоставляются без определения конкретной цели их использования</a:t>
            </a:r>
          </a:p>
          <a:p>
            <a:r>
              <a:rPr lang="ru-RU" sz="2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-Субвенции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– приходить на помощь) предоставляются на финансирование «переданных» других публично- правовым образованиям полномочий</a:t>
            </a:r>
          </a:p>
          <a:p>
            <a:r>
              <a:rPr lang="ru-RU" sz="2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-Субсидии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»- поддержка предоставляются на условиях долевого </a:t>
            </a:r>
            <a:r>
              <a:rPr lang="ru-RU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расходов других бюджетов</a:t>
            </a:r>
          </a:p>
          <a:p>
            <a:r>
              <a:rPr lang="ru-RU" sz="2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-Иные межбюджетные трансферты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предоставляются на определенные цели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42844" y="142852"/>
          <a:ext cx="4286280" cy="657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786314" y="142852"/>
          <a:ext cx="4357686" cy="657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район» на 2018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500175"/>
            <a:ext cx="885831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бюджета муниципального района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район» формировались на основе действующего реестра расходных обязательств с учетом необходимости безусловного исполнения расходных обязательств, возложенных на органы местного самоуправления муниципального района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район». Проект решения  "О бюджете муниципального района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район»на 2018 год и плановый период 2019 и 2020 годов" подготовлен с учетом распределения бюджетных ассигнований главным распорядителям бюджетных средств. Общие подходы к формированию расходов бюджета муниципального района на 2018 год и плановый период 2019 и 2020 годов определены бюджетной политикой муниципального района.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Распределение расходов бюджета муниципального района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район» в функциональном разрезе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показывает, что бюджет муниципального района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район» даже в условиях ограниченности финансовых ресурсов сохраняет свою социальную направленность. Так, в 2018 году на социальные отрасли планируется направить 82 % расходов.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	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структуре общих расходов бюджета муниципального района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район» на 2018 год наибольший удельный вес занимают расходы на образование – 72,7%, Доля расходов на культуру в составе общих расходов бюджета муниципального района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район» составит – 5,2%, физкультуру и спорт – 0,3%, социальную политику – 4,2% общегосударственные расходы – 10,5%,   национальную оборону, национальную безопасность- 0,8%, национальную экономику – 2,2%, доля дотаций поселениям – 3,8%.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	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 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 rot="10800000" flipV="1">
            <a:off x="0" y="11207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Параметры расходной части бюджета на 2018 год сформированы следующим образом: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714360"/>
          <a:ext cx="8858311" cy="6013788"/>
        </p:xfrm>
        <a:graphic>
          <a:graphicData uri="http://schemas.openxmlformats.org/drawingml/2006/table">
            <a:tbl>
              <a:tblPr/>
              <a:tblGrid>
                <a:gridCol w="4077650"/>
                <a:gridCol w="1208762"/>
                <a:gridCol w="714380"/>
                <a:gridCol w="1143008"/>
                <a:gridCol w="730282"/>
                <a:gridCol w="984229"/>
              </a:tblGrid>
              <a:tr h="647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Ожидаемое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исполнение 2017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г.     (тыс. руб.)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Уд.вес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8552" marR="48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Проект 2018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(тыс. руб.)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Уд.вес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Отношение к уровню 2017 г.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Расходы, всего</a:t>
                      </a:r>
                    </a:p>
                  </a:txBody>
                  <a:tcPr marL="48552" marR="48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533906,1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48552" marR="48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420414,8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552" marR="48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78,7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Раздел 01 «Общегосударственные расходы»</a:t>
                      </a:r>
                    </a:p>
                  </a:txBody>
                  <a:tcPr marL="48552" marR="48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45623,1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8,53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44248,0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10,52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96,9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02 «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оборона»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885,9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0,16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1072,6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0,26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121,0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03 «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деятельность»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2731,8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0,51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2262,8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0,54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82,8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Раздел 04 «Национальная экономика»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25040,9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4,7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9312,1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2,21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37,2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Раздел 05 «Жилищно-коммунальное хозяйство»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8010,0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4210,0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52,5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Раздел 07 «Образование»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405934,2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305761,9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72,7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75,3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Раздел 08  «Культура и кинематография»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19466,8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3,65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21708,0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111,5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Раздел 10 «Социальная политика»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16515,7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17595,4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4,19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106,5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Раздел 11 «Физкультура и спорт»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250,0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0,05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1100,0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0,26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440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Раздел 13 «Обслуживание муниципального долга»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14,7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002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Раздел 14 «Межбюджетные трансферты бюджетам субъектов Российской Федерации и муниципальных образований общего характера»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9433,0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13144,0</a:t>
                      </a: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3,12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139,3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552" marR="48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ogoch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786874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14290"/>
            <a:ext cx="8186766" cy="628654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Эффективное, ответственное и прозрачное управление финансами  муниципального района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район» является базовым условием достижения стратегических целей социально-экономического развития муниципального района. Одной из ключевых задач бюджетной политики муниципального района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район» на 2018 год и плановый период 2019 и 2020 годов является обеспечение прозрачности и открытости бюджетного процесса Для привлечения большего количества граждан района к участию в обсуждении вопросов формирования бюджета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Могочинского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 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муниципального района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Могочинкий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район», с основными характеристиками бюджета района и результатами его исполнения.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Могочинского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57158" y="214290"/>
          <a:ext cx="8643998" cy="63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1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43841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/>
            <a:endParaRPr lang="ru-RU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785794"/>
            <a:ext cx="8715436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образование предусмотрены как за счет собственных средств, так и за счет средств субвенций из краевого бюджета. Общая сумма расходов по разделу планируется в объеме 305761,9 тыс.руб. за счет средств субвенций – 158630,1 тыс.руб., за счет собственных доходов – 147131,8 тыс.руб. По данному разделу доля расходов в общей сумме расходов на исполнение собственных полномочий составляет  72,7%</a:t>
            </a:r>
          </a:p>
          <a:p>
            <a:pPr lvl="0" algn="just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счёт указанных средств осуществляется обеспечение деятельности следующих учреждений:</a:t>
            </a:r>
          </a:p>
          <a:p>
            <a:pPr lvl="0" algn="just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- 9 учреждений дошкольного образования;</a:t>
            </a:r>
          </a:p>
          <a:p>
            <a:pPr lvl="0" algn="just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- 12 общеобразовательных учреждений;</a:t>
            </a:r>
          </a:p>
          <a:p>
            <a:pPr lvl="0" algn="just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- 1 учреждение дополнительного образования детей;</a:t>
            </a:r>
          </a:p>
          <a:p>
            <a:pPr lvl="0" algn="just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- 1 учреждение, осуществляющее бухгалтерскую и хозяйственную деятельность учреждений образования, мероприятия по оздоровлению детей.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58204" cy="1203348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культуру  на 2018 год предусмотрены за счет собственных средств и межбюджетных трансфертов из бюджетов поселений в сумме 21708,0 тыс.руб. , так же планируется к реализации программа «Культура муниципального района "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район" (2018-2019 гг.) в сумме 2098,8 тыс.руб. средства предусмотрены на сохранение и развитие культурной деятельности, укрепление материально-технической базы.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физическую культуру и спорт на 2018 год предусмотрены в бюджете в сумме в сумме 1100,0 тыс. руб. на реализацию мероприятий  по развитию физической культуры и спорта в муниципальном районе «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район» в рамках программы «Развитие физкультуры и спорта в муниципальном районе «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район» (2016-2018 гг.)». в сумме 800,0 тыс.руб. </a:t>
            </a: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	"Реконструкция оздоровительного комплекса" (2018-2020гг.) – 300,0 тыс.руб. расходы предусмотрены на разработку проектно-сметной документации.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социальную политику на 2018 год предусмотрены в сумме 17595,4 тыс.руб.- это расходы на социальную поддержку опекунским, приемным семьям; компенсация части платы, взимаемой с родителей за присмотр и уход за детьми, осваивающими образовательные программы дошкольного образования; социальное обеспечение и иные выплаты населению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Елена\Desktop\Документы\картинки могоча\кеа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1" cy="657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472" y="285729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Дорожный фонд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43841"/>
            <a:ext cx="850112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бюджете муниципального района на 2018 год предусмотрены средства на Муниципальный дорожный фонд – средства бюджета, подлежащие использованию в целях финансового обеспечения дорожной деятельности в отношении автомобильных дорог общего пользования местного значения вне границ населённых пунктов в границах муниципального района. Объём муниципального дорожного фонда на 2018 год предусмотрен в размере 9212,0 тыс.рублей.</a:t>
            </a:r>
            <a:endParaRPr lang="ru-RU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Елена\Desktop\Документы\картинки могоча\кер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357166"/>
            <a:ext cx="4914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фонда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928670"/>
            <a:ext cx="8215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бюджет муниципального района 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район» году зачисляется 20 процентов доходов от уплаты акцизов на нефтепродукты, а также в бюджет муниципального района«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район» подлежат зачислению акцизы на  нефтепродукты с территорий сельских поселений, субсидии из краевого бюджета на дорожную деятельность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876"/>
            <a:ext cx="4899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фонда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000504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фонда направляются на :</a:t>
            </a:r>
          </a:p>
          <a:p>
            <a:pPr lvl="0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содержание, ремонт, реконструкцию,</a:t>
            </a:r>
          </a:p>
          <a:p>
            <a:pPr lvl="0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строительство автомобильных дорог </a:t>
            </a:r>
          </a:p>
          <a:p>
            <a:pPr lvl="0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местного значения;</a:t>
            </a:r>
          </a:p>
          <a:p>
            <a:pPr lvl="0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оформление прав собственности на </a:t>
            </a:r>
          </a:p>
          <a:p>
            <a:pPr lvl="0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автомобильные дороги местного значения;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Елена\Desktop\Документы\картинки могоча\фыв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1357298"/>
            <a:ext cx="821537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изменения параметров бюджета в течение года производится его корректировка в соответствии с Положением «О бюджетном процессе в муниципальном районе «</a:t>
            </a:r>
            <a:r>
              <a:rPr lang="ru-RU" sz="32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район», утвержденным решением Совета муниципального района «</a:t>
            </a:r>
            <a:r>
              <a:rPr lang="ru-RU" sz="32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район» от 25.11.2016 г. № </a:t>
            </a:r>
            <a:r>
              <a:rPr lang="ru-RU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32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в ред. </a:t>
            </a:r>
            <a:r>
              <a:rPr lang="ru-RU" sz="32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32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Совета от 26.04.2017 г. № 71, от 22.06.2017 № 97)</a:t>
            </a:r>
            <a:endParaRPr lang="ru-RU" sz="3200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Елена\Desktop\Документы\картинки могоча\ерн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6873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1357298"/>
            <a:ext cx="792961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«Бюджет для граждан» подготовлен</a:t>
            </a:r>
            <a:b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Комитетом по финансам администрации муниципального района «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 г. Могоча, ул.Комсомольская, 13</a:t>
            </a:r>
            <a:b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 8(241)40583,40201</a:t>
            </a:r>
            <a:b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эл.адрес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fin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mogocha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– ( от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 -кошелек, сумка, мешок с деньгами.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образования и расходования денежных средств для решения задач и функций государства и местного самоуправления.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Документы\бюджет 2018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714620"/>
            <a:ext cx="5746742" cy="3714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357166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643182"/>
            <a:ext cx="32146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 бюджетную систему Российской Федерации входят бюджеты следующих видов:</a:t>
            </a:r>
          </a:p>
          <a:p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-Федеральный бюджет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 бюджеты субъектов Российской Федерации (региональные бюджеты)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 бюджеты муниципальных образований (местные бюджеты)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Консолидированный бюджет муниципального района 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357430"/>
            <a:ext cx="8643998" cy="376873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Бюджет              Бюджеты           Бюджеты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муниципального       городских              сельских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района                 поселений         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поселений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2714177">
            <a:off x="1927981" y="2221390"/>
            <a:ext cx="484632" cy="1259730"/>
          </a:xfrm>
          <a:prstGeom prst="downArrow">
            <a:avLst>
              <a:gd name="adj1" fmla="val 50000"/>
              <a:gd name="adj2" fmla="val 832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143372" y="2428868"/>
            <a:ext cx="500066" cy="114300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811585">
            <a:off x="6501002" y="2241684"/>
            <a:ext cx="500066" cy="1316081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15148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</a:gra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428596" y="214290"/>
            <a:ext cx="3714776" cy="3143272"/>
          </a:xfrm>
          <a:prstGeom prst="flowChartPunchedTape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8100000" scaled="0"/>
            <a:tileRect/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бюджета муниципального района – поступающие в бюджет муниципального района денежные средства.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714876" y="214290"/>
            <a:ext cx="3857652" cy="3000396"/>
          </a:xfrm>
          <a:prstGeom prst="flowChartPunchedTap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бюджета                  муниципального района –     выплачиваемые из бюджета муниципального района денежные средства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57158" y="3786190"/>
            <a:ext cx="7858180" cy="71438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 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превышение расходов над доходами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71472" y="4857760"/>
            <a:ext cx="8358246" cy="78581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бюджета  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превышение доходов над расходами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71602" y="0"/>
            <a:ext cx="1021560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500098" y="642918"/>
            <a:ext cx="92155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Проведение Публичных слушаний по проекту бюджета муниципального района «</a:t>
            </a:r>
            <a:r>
              <a:rPr lang="ru-RU" sz="2800" b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район» на 2018 и плановый период 2019-2020 годов утверждён</a:t>
            </a:r>
            <a:br>
              <a:rPr lang="ru-RU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муниципального района «</a:t>
            </a:r>
            <a:r>
              <a:rPr lang="ru-RU" sz="2800" b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район» № 672 от 23.11.2017г.</a:t>
            </a:r>
            <a:endParaRPr lang="ru-RU" sz="28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лена\Desktop\Документы\картинки могоча\1200px-Mogoch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78687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бюджета муниципального района «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район» составляется на 3 года: очередной финансовый год – 2018 год и плановый период – 2019 и 2020 годы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на:</a:t>
            </a:r>
          </a:p>
          <a:p>
            <a:pPr algn="ctr"/>
            <a:endPara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3200" b="1" i="1" dirty="0" smtClean="0">
                <a:solidFill>
                  <a:srgbClr val="FFFF6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Бюджетном послании Президента Российской Федерации</a:t>
            </a:r>
          </a:p>
          <a:p>
            <a:pPr algn="ctr">
              <a:buFontTx/>
              <a:buChar char="-"/>
            </a:pPr>
            <a:r>
              <a:rPr lang="ru-RU" sz="3200" b="1" i="1" dirty="0" smtClean="0">
                <a:solidFill>
                  <a:srgbClr val="FFFF6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муниципального района «</a:t>
            </a:r>
            <a:r>
              <a:rPr lang="ru-RU" sz="3200" b="1" i="1" dirty="0" err="1" smtClean="0">
                <a:solidFill>
                  <a:srgbClr val="FFFF6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3200" b="1" i="1" dirty="0" smtClean="0">
                <a:solidFill>
                  <a:srgbClr val="FFFF6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район»</a:t>
            </a:r>
          </a:p>
          <a:p>
            <a:pPr algn="ctr"/>
            <a:r>
              <a:rPr lang="ru-RU" sz="3200" b="1" i="1" dirty="0" smtClean="0">
                <a:solidFill>
                  <a:srgbClr val="FFFF6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 Основные направления бюджетной и налоговой политики </a:t>
            </a:r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lang="ru-RU" sz="3200" b="1" i="1" dirty="0" smtClean="0">
                <a:solidFill>
                  <a:srgbClr val="FFFF6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«</a:t>
            </a:r>
            <a:r>
              <a:rPr lang="ru-RU" sz="3200" b="1" i="1" dirty="0" err="1" smtClean="0">
                <a:solidFill>
                  <a:srgbClr val="FFFF6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3200" b="1" i="1" dirty="0" smtClean="0">
                <a:solidFill>
                  <a:srgbClr val="FFFF6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район»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14348" y="2928934"/>
            <a:ext cx="71438" cy="714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района «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район» на 2018 год и плановый период 2019-2020 годов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Бюджетная и налоговая политика муниципального района «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район» в 2018 г. и плановом периоде 2019-2020 годов будет направлена на:</a:t>
            </a:r>
          </a:p>
          <a:p>
            <a:pPr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 развитие налогового потенциала на территории муниципального района «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район»;</a:t>
            </a:r>
          </a:p>
          <a:p>
            <a:pPr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 обеспечение сбалансированности и устойчивости бюджетной системы муниципального района «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Могочинский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район»; </a:t>
            </a:r>
          </a:p>
          <a:p>
            <a:pPr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 проведение политики сдерживания роста бюджетных расходов при безусловном исполнении действующих расходных обязательств;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1617</Words>
  <Application>Microsoft Office PowerPoint</Application>
  <PresentationFormat>Экран (4:3)</PresentationFormat>
  <Paragraphs>258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БЮДЖЕТ – ( от старонормандского bougette) -кошелек, сумка, мешок с деньгами. Схема образования и расходования денежных средств для решения задач и функций государства и местного самоуправления.</vt:lpstr>
      <vt:lpstr>Консолидированный бюджет муниципального района «Могочинский район»</vt:lpstr>
      <vt:lpstr>Слайд 5</vt:lpstr>
      <vt:lpstr>Слайд 6</vt:lpstr>
      <vt:lpstr>Слайд 7</vt:lpstr>
      <vt:lpstr>Слайд 8</vt:lpstr>
      <vt:lpstr>Основные направления бюджетной и налоговой политики муниципального района «Могочинский район» на 2018 год и плановый период 2019-2020 годов </vt:lpstr>
      <vt:lpstr>Слайд 10</vt:lpstr>
      <vt:lpstr>Слайд 11</vt:lpstr>
      <vt:lpstr>Доходы бюджета – поступающие в бюджет денежные средства, за исключением средств, являющихся источниками финансирования дефицита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КУЛЬТУРА</vt:lpstr>
      <vt:lpstr>Физическая культура и спорт</vt:lpstr>
      <vt:lpstr>СОЦИАЛЬНАЯ ПОЛИТИКА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73</cp:revision>
  <dcterms:created xsi:type="dcterms:W3CDTF">2017-11-17T21:20:08Z</dcterms:created>
  <dcterms:modified xsi:type="dcterms:W3CDTF">2017-12-22T00:43:37Z</dcterms:modified>
</cp:coreProperties>
</file>